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5695" autoAdjust="0"/>
    <p:restoredTop sz="94660"/>
  </p:normalViewPr>
  <p:slideViewPr>
    <p:cSldViewPr snapToGrid="0">
      <p:cViewPr>
        <p:scale>
          <a:sx n="64" d="100"/>
          <a:sy n="64" d="100"/>
        </p:scale>
        <p:origin x="1104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fan Kolev" userId="1a96abe29f9e005a" providerId="LiveId" clId="{DE6A45BB-314F-423F-AAEC-447BBD7615F4}"/>
    <pc:docChg chg="modSld">
      <pc:chgData name="Stefan Kolev" userId="1a96abe29f9e005a" providerId="LiveId" clId="{DE6A45BB-314F-423F-AAEC-447BBD7615F4}" dt="2023-07-21T13:49:59.410" v="0" actId="1076"/>
      <pc:docMkLst>
        <pc:docMk/>
      </pc:docMkLst>
      <pc:sldChg chg="modSp mod">
        <pc:chgData name="Stefan Kolev" userId="1a96abe29f9e005a" providerId="LiveId" clId="{DE6A45BB-314F-423F-AAEC-447BBD7615F4}" dt="2023-07-21T13:49:59.410" v="0" actId="1076"/>
        <pc:sldMkLst>
          <pc:docMk/>
          <pc:sldMk cId="3506741697" sldId="265"/>
        </pc:sldMkLst>
        <pc:spChg chg="mod">
          <ac:chgData name="Stefan Kolev" userId="1a96abe29f9e005a" providerId="LiveId" clId="{DE6A45BB-314F-423F-AAEC-447BBD7615F4}" dt="2023-07-21T13:49:59.410" v="0" actId="1076"/>
          <ac:spMkLst>
            <pc:docMk/>
            <pc:sldMk cId="3506741697" sldId="265"/>
            <ac:spMk id="3" creationId="{D452C298-FB15-36F7-840C-5D05A9A2092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384B1-CC88-42D8-F38E-5C1F95156E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659125-7710-5FCA-8A76-3BDE6D84BD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4E190C-9731-BC64-5E2E-50BA97281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7024E-73B4-4755-9D32-BBDB4AB31E1A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85265E-A3E5-6A34-EBFF-B1164B1D30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3C28F6-A3F0-5392-E67A-2A7277599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32E50-44A1-405A-9A0C-6E9ADFDDF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8795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E68D8-30EE-3F1B-C094-DD218F11AD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B7C401-08D9-02D6-76E8-CB4E2FF538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4B6BE4-9FEC-F181-3D8F-8784203D6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7024E-73B4-4755-9D32-BBDB4AB31E1A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94DFFC-75C8-88CF-8794-AC2AB8B08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87302A-A4D3-3F9A-1320-FAF1B59E67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32E50-44A1-405A-9A0C-6E9ADFDDF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65547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58F95-8F4D-E712-34A8-F024259364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05944D-CBF9-F964-964F-C2729B1B6E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AA3A60-187D-D22E-7941-14A58ACBD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7024E-73B4-4755-9D32-BBDB4AB31E1A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3339E6-4E98-15BE-A346-7CA329DAE5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C08EBB-4765-A388-59BD-295B6DABB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32E50-44A1-405A-9A0C-6E9ADFDDF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45265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B2516-D140-469D-2AD7-22657466E9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77F1F-F0B4-91D5-C447-B144BB4E82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AE200F-50BF-EAD6-76E5-3EB6E1CC93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DB9479-4B0E-3AEE-0C5D-3B5DE364EF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7024E-73B4-4755-9D32-BBDB4AB31E1A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BF3C4B-3892-81D2-2B6C-41D59409D0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27208A-4016-AC88-6AF2-DC36897688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32E50-44A1-405A-9A0C-6E9ADFDDF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4546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414CB-ABED-2524-08EC-867FE699E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5B0542-EC0A-5001-16C2-6323DC4403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2BCE5A-60C9-2B30-8B9D-42EFBD7439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ADE029-0C37-7FB7-A36C-DEB916BB56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2F10305-803D-A6D3-83E8-61E2A697A92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F3F6E7-14CC-3D44-F410-D207E7F60A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7024E-73B4-4755-9D32-BBDB4AB31E1A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946802-3F35-925D-2A2B-98F6EF21F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7063907-4AB5-8DF9-728F-7451C583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32E50-44A1-405A-9A0C-6E9ADFDDF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814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7C7B9-3A60-1802-E7D0-8566557701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84AE070-1430-67FD-3E8E-CA93977ADE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7024E-73B4-4755-9D32-BBDB4AB31E1A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ED67A6E-21C1-42C4-488B-7266AA638D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53F172-A690-E9DE-8FB5-7656BEF6B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32E50-44A1-405A-9A0C-6E9ADFDDF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6230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00034F0-8F4E-D9F4-CDB6-532B591202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7024E-73B4-4755-9D32-BBDB4AB31E1A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70CE0BF-7065-9473-7011-527325894F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EB2BF9-F6F9-E91A-D7B4-5696B415D9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32E50-44A1-405A-9A0C-6E9ADFDDF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2676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EA982-C188-3714-E0C4-9C03A6C6F5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1BEE5-D924-8C51-65C2-4002CC9673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0B695A-A064-248B-E793-35810CD93D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86154B-DAEE-5F50-1939-CCAC42B1C3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7024E-73B4-4755-9D32-BBDB4AB31E1A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A29943-52B4-8DCD-B601-AF03D4D17F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2186E9-A011-E832-61FF-7DB9E7B0B5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32E50-44A1-405A-9A0C-6E9ADFDDF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1261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2A0EA4-F79F-BE5B-3188-311F740045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1BC63C1-E8AF-F0ED-3223-E234FBD22F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6454F3-5E2C-8445-CECB-401C30C45A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2243A2-1C29-3C41-D6C6-04BD9BEC81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7024E-73B4-4755-9D32-BBDB4AB31E1A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1C893E-BAB0-DD46-49AD-F2237D4F37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BF6D08-718F-D405-983F-121D251845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32E50-44A1-405A-9A0C-6E9ADFDDF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8955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CCE38-6B05-8AFE-1D49-FED01E806A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2E478B-FAEF-CC3D-303F-8A4CE74125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5DBC59-C9FB-E891-3C90-6E1611681C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7024E-73B4-4755-9D32-BBDB4AB31E1A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864D9-BEEB-DCDA-EBA7-3209EB8E85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6994CA-A9BE-26B6-A529-72ADE3D783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32E50-44A1-405A-9A0C-6E9ADFDDF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3385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30E809F-F1BB-DDA2-49D2-3D8F696A6B5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DC91CF-C5EB-CA23-78D2-5E5449FC16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C81178-7683-F89D-135C-EE43E88657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7024E-73B4-4755-9D32-BBDB4AB31E1A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4EE49D-A26C-7DEB-BBB3-A24090F0AE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3BCD6C-7F8F-F7B1-66C3-2F5BFAA4A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32E50-44A1-405A-9A0C-6E9ADFDDF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9782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6BA0C94-296B-9971-AEDF-3E1C90C2A3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EC4CD1-DCE0-D112-DB8C-C1E2124538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44379-E3B7-082A-D5A2-3211CCE76A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D7024E-73B4-4755-9D32-BBDB4AB31E1A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1FE883-E9D2-EC3B-76B5-678E2655846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BE6C7F-0C20-B2CC-A616-7A46751741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C32E50-44A1-405A-9A0C-6E9ADFDDF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99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ihr.com/blog/hr-skills/" TargetMode="External"/><Relationship Id="rId2" Type="http://schemas.openxmlformats.org/officeDocument/2006/relationships/hyperlink" Target="https://executivesupportmagazine.com/the-eight-behaviours-of-hr-professionals/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indeed.com/career-advice/resumes-cover-letters/human-resources-officer-skills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EACA1F-908B-BDAC-2A26-CEF2033108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11808" y="808056"/>
            <a:ext cx="7958331" cy="153054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4400" dirty="0"/>
              <a:t>Developing Relationships and Workplace Achievements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957604-778C-EBA0-3F6B-BE68755AFF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62874" y="2662280"/>
            <a:ext cx="8207265" cy="33876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buFont typeface="Wingdings" panose="05000000000000000000" pitchFamily="2" charset="2"/>
              <a:buChar char="§"/>
            </a:pPr>
            <a:r>
              <a:rPr lang="en-US" dirty="0"/>
              <a:t>Presented by Katya Koleva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US" dirty="0"/>
              <a:t>Student ID: 2123449</a:t>
            </a:r>
          </a:p>
          <a:p>
            <a:pPr algn="l">
              <a:buFont typeface="Wingdings" panose="05000000000000000000" pitchFamily="2" charset="2"/>
              <a:buChar char="§"/>
            </a:pPr>
            <a:r>
              <a:rPr lang="en-US" dirty="0"/>
              <a:t>Lecture name: Charles </a:t>
            </a:r>
            <a:r>
              <a:rPr lang="en-US" dirty="0" err="1"/>
              <a:t>Nwaogwuagwu</a:t>
            </a:r>
            <a:endParaRPr lang="en-US" dirty="0"/>
          </a:p>
          <a:p>
            <a:pPr algn="l">
              <a:buFont typeface="Wingdings" panose="05000000000000000000" pitchFamily="2" charset="2"/>
              <a:buChar char="§"/>
            </a:pPr>
            <a:r>
              <a:rPr lang="en-US" dirty="0"/>
              <a:t>BA (Hons) Leadership and Management Skills for the Workplace</a:t>
            </a:r>
          </a:p>
        </p:txBody>
      </p:sp>
    </p:spTree>
    <p:extLst>
      <p:ext uri="{BB962C8B-B14F-4D97-AF65-F5344CB8AC3E}">
        <p14:creationId xmlns:p14="http://schemas.microsoft.com/office/powerpoint/2010/main" val="24088596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94AC7A-0B89-FB49-1096-13DD4FE0BB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 of the company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B266A-1291-ECA7-3687-D6D88667F0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 dirty="0"/>
              <a:t>Lloyds Bank is the largest retail bank in Britain.</a:t>
            </a:r>
          </a:p>
          <a:p>
            <a:r>
              <a:rPr lang="en-US" sz="2200" dirty="0"/>
              <a:t>Lloyds bank is since 1765</a:t>
            </a:r>
          </a:p>
          <a:p>
            <a:r>
              <a:rPr lang="en-US" sz="2200" dirty="0"/>
              <a:t>Lloyds bank have a 64,579 employees.</a:t>
            </a:r>
          </a:p>
          <a:p>
            <a:pPr marL="0" indent="0">
              <a:buNone/>
            </a:pPr>
            <a:endParaRPr lang="en-US" sz="2200" dirty="0"/>
          </a:p>
          <a:p>
            <a:endParaRPr lang="en-US" sz="2200" dirty="0">
              <a:highlight>
                <a:srgbClr val="FFFF00"/>
              </a:highlight>
            </a:endParaRPr>
          </a:p>
          <a:p>
            <a:endParaRPr lang="en-US" sz="2200" dirty="0">
              <a:highlight>
                <a:srgbClr val="FFFF00"/>
              </a:highlight>
            </a:endParaRPr>
          </a:p>
          <a:p>
            <a:endParaRPr lang="en-US" sz="2200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543D92E4-5909-F42A-0E3D-D883DE02226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56245" y="2358592"/>
            <a:ext cx="7291915" cy="3513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1733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2E1E875-10AA-E7EF-A977-CC5351FD9D8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515" r="572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283BFF-F076-991F-3F1C-853BC2609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What knowledge do I need to be HR officer?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FCC6A-F6F2-EAB0-968F-7B9B182136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700" dirty="0"/>
              <a:t>Knowledge of human resources</a:t>
            </a:r>
          </a:p>
          <a:p>
            <a:r>
              <a:rPr lang="en-US" sz="1700" dirty="0"/>
              <a:t>To be thorough and pay attention to detail</a:t>
            </a:r>
          </a:p>
          <a:p>
            <a:r>
              <a:rPr lang="en-US" sz="1700" dirty="0"/>
              <a:t>The ability to work well with others</a:t>
            </a:r>
          </a:p>
          <a:p>
            <a:r>
              <a:rPr lang="en-US" sz="1700" dirty="0"/>
              <a:t>The ability to monitor your own performance and that of your colleagues</a:t>
            </a:r>
          </a:p>
          <a:p>
            <a:r>
              <a:rPr lang="en-US" sz="1700" dirty="0"/>
              <a:t>Sensitivity </a:t>
            </a:r>
          </a:p>
          <a:p>
            <a:r>
              <a:rPr lang="en-US" sz="1700" dirty="0"/>
              <a:t>To be able to use a computer</a:t>
            </a:r>
          </a:p>
        </p:txBody>
      </p:sp>
    </p:spTree>
    <p:extLst>
      <p:ext uri="{BB962C8B-B14F-4D97-AF65-F5344CB8AC3E}">
        <p14:creationId xmlns:p14="http://schemas.microsoft.com/office/powerpoint/2010/main" val="26507999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0263FB-A5BD-6607-DA8B-C8C79A7E11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What skills do I need to be HR officer?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4897E67-6842-F7A3-B00D-1B8D2C9C586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13327" r="1038"/>
          <a:stretch/>
        </p:blipFill>
        <p:spPr>
          <a:xfrm>
            <a:off x="1" y="10"/>
            <a:ext cx="693639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35C09B-C3F4-8814-EBA9-96E5428CC2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sz="2000" dirty="0"/>
              <a:t> Communication skills</a:t>
            </a:r>
          </a:p>
          <a:p>
            <a:r>
              <a:rPr lang="en-US" sz="2000" dirty="0"/>
              <a:t>Administrative expertise</a:t>
            </a:r>
          </a:p>
          <a:p>
            <a:r>
              <a:rPr lang="en-GB" sz="2000" dirty="0"/>
              <a:t>HR Management knowledge and expertise</a:t>
            </a:r>
          </a:p>
          <a:p>
            <a:r>
              <a:rPr lang="en-US" sz="2000" dirty="0"/>
              <a:t>Managing priorities</a:t>
            </a:r>
          </a:p>
          <a:p>
            <a:r>
              <a:rPr lang="en-US" sz="2000" dirty="0"/>
              <a:t>Proactivity</a:t>
            </a:r>
          </a:p>
          <a:p>
            <a:r>
              <a:rPr lang="en-US" sz="2000" dirty="0"/>
              <a:t>Advising</a:t>
            </a:r>
          </a:p>
          <a:p>
            <a:r>
              <a:rPr lang="en-US" sz="2000" dirty="0"/>
              <a:t>Being analytical and data-driven</a:t>
            </a:r>
          </a:p>
          <a:p>
            <a:r>
              <a:rPr lang="en-US" sz="2000" dirty="0"/>
              <a:t>HR reporting skills</a:t>
            </a:r>
          </a:p>
          <a:p>
            <a:r>
              <a:rPr lang="en-US" sz="2000" dirty="0"/>
              <a:t>Teamwork</a:t>
            </a:r>
          </a:p>
        </p:txBody>
      </p:sp>
    </p:spTree>
    <p:extLst>
      <p:ext uri="{BB962C8B-B14F-4D97-AF65-F5344CB8AC3E}">
        <p14:creationId xmlns:p14="http://schemas.microsoft.com/office/powerpoint/2010/main" val="36150635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80CD03-4DFF-84B4-776C-24923BD98D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What behavior do I need to be HR officer?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8C126CA-F4A2-4DAB-B068-685A47D9F25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r="3775" b="-2"/>
          <a:stretch/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B02255-CEC9-4825-ADBD-F8EEBB177B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97004" y="670559"/>
            <a:ext cx="4555782" cy="544507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900" dirty="0"/>
              <a:t>Curious </a:t>
            </a:r>
          </a:p>
          <a:p>
            <a:r>
              <a:rPr lang="en-US" sz="1900" dirty="0"/>
              <a:t>Decisive thinker</a:t>
            </a:r>
          </a:p>
          <a:p>
            <a:r>
              <a:rPr lang="en-US" sz="1900" dirty="0"/>
              <a:t>Collaborative</a:t>
            </a:r>
          </a:p>
          <a:p>
            <a:r>
              <a:rPr lang="en-GB" sz="1900" dirty="0"/>
              <a:t>Effective communication</a:t>
            </a:r>
          </a:p>
          <a:p>
            <a:r>
              <a:rPr lang="en-GB" sz="1900" dirty="0"/>
              <a:t>Problem-solving</a:t>
            </a:r>
          </a:p>
          <a:p>
            <a:r>
              <a:rPr lang="en-GB" sz="1900" dirty="0"/>
              <a:t>Knowledge of employment legislation</a:t>
            </a:r>
          </a:p>
          <a:p>
            <a:r>
              <a:rPr lang="en-GB" sz="1900" dirty="0"/>
              <a:t>Strategic and commercial insight to the labour process</a:t>
            </a:r>
          </a:p>
          <a:p>
            <a:pPr marL="0" indent="0">
              <a:buNone/>
            </a:pPr>
            <a:endParaRPr lang="en-US" sz="1900" dirty="0"/>
          </a:p>
          <a:p>
            <a:endParaRPr lang="en-US" sz="1900" dirty="0"/>
          </a:p>
          <a:p>
            <a:pPr marL="0" indent="0">
              <a:buNone/>
            </a:pPr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10458192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3F229-5E31-75E9-3748-1070D3031D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6982" y="534646"/>
            <a:ext cx="9605635" cy="1059305"/>
          </a:xfrm>
        </p:spPr>
        <p:txBody>
          <a:bodyPr/>
          <a:lstStyle/>
          <a:p>
            <a:r>
              <a:rPr lang="en-GB" b="1" i="1" dirty="0"/>
              <a:t>                                SWOT 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3650AB-5679-75E9-C129-32DB369EE5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3665" y="1825625"/>
            <a:ext cx="4645152" cy="3875094"/>
          </a:xfrm>
        </p:spPr>
        <p:txBody>
          <a:bodyPr>
            <a:normAutofit fontScale="25000" lnSpcReduction="20000"/>
          </a:bodyPr>
          <a:lstStyle/>
          <a:p>
            <a:r>
              <a:rPr lang="en-GB" sz="6400" b="1" dirty="0"/>
              <a:t>Opportunities</a:t>
            </a:r>
          </a:p>
          <a:p>
            <a:r>
              <a:rPr lang="en-GB" sz="5600" dirty="0"/>
              <a:t>Opportunities to work with different people.</a:t>
            </a:r>
          </a:p>
          <a:p>
            <a:r>
              <a:rPr lang="en-GB" sz="5600" dirty="0"/>
              <a:t>High demand service offered</a:t>
            </a:r>
          </a:p>
          <a:p>
            <a:pPr marL="0" indent="0">
              <a:buNone/>
            </a:pPr>
            <a:r>
              <a:rPr lang="en-GB" sz="6400" b="1" dirty="0"/>
              <a:t>Threats</a:t>
            </a:r>
          </a:p>
          <a:p>
            <a:r>
              <a:rPr lang="en-GB" sz="5600" dirty="0"/>
              <a:t>Increasing  cost of human capital</a:t>
            </a:r>
          </a:p>
          <a:p>
            <a:r>
              <a:rPr lang="en-GB" sz="5600" dirty="0"/>
              <a:t>Human resource training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058B750-3302-744F-6467-5515F570B42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7200" b="1" dirty="0"/>
              <a:t>Strengths</a:t>
            </a:r>
            <a:endParaRPr lang="en-GB" b="1" dirty="0"/>
          </a:p>
          <a:p>
            <a:r>
              <a:rPr lang="en-GB" sz="4800" dirty="0"/>
              <a:t>Using Microsoft Office Word</a:t>
            </a:r>
          </a:p>
          <a:p>
            <a:r>
              <a:rPr lang="en-GB" sz="4800" dirty="0"/>
              <a:t>Use the internet</a:t>
            </a:r>
          </a:p>
          <a:p>
            <a:r>
              <a:rPr lang="en-GB" sz="4800" dirty="0"/>
              <a:t>Use power point</a:t>
            </a:r>
          </a:p>
          <a:p>
            <a:r>
              <a:rPr lang="en-GB" sz="4800" dirty="0"/>
              <a:t>Write reports</a:t>
            </a:r>
          </a:p>
          <a:p>
            <a:r>
              <a:rPr lang="en-GB" sz="4800" dirty="0"/>
              <a:t>Produce material to support presentations</a:t>
            </a:r>
          </a:p>
          <a:p>
            <a:r>
              <a:rPr lang="en-GB" sz="4800" dirty="0"/>
              <a:t>Make good use of verbal reasoning skills, able to handle complex data and make selective use of information.</a:t>
            </a:r>
          </a:p>
          <a:p>
            <a:r>
              <a:rPr lang="en-GB" sz="4800" dirty="0"/>
              <a:t>Solve problems</a:t>
            </a:r>
          </a:p>
          <a:p>
            <a:r>
              <a:rPr lang="en-GB" sz="8000" b="1" dirty="0"/>
              <a:t>Weakness</a:t>
            </a:r>
          </a:p>
          <a:p>
            <a:r>
              <a:rPr lang="en-GB" sz="4800" dirty="0"/>
              <a:t>No good at using database</a:t>
            </a:r>
          </a:p>
          <a:p>
            <a:r>
              <a:rPr lang="en-GB" sz="4800" dirty="0"/>
              <a:t>No good at using specialist HR software</a:t>
            </a:r>
          </a:p>
          <a:p>
            <a:r>
              <a:rPr lang="en-GB" sz="4800" dirty="0"/>
              <a:t>Drafting contracts of employment</a:t>
            </a:r>
          </a:p>
          <a:p>
            <a:r>
              <a:rPr lang="en-GB" sz="4800" dirty="0"/>
              <a:t>Taking notes of disciplinary hearing</a:t>
            </a:r>
          </a:p>
          <a:p>
            <a:r>
              <a:rPr lang="en-GB" sz="4800" dirty="0"/>
              <a:t>Advising on HR issues.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B0080D1-0FE6-6AE5-D872-38EBD6C0BB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3665" y="3528100"/>
            <a:ext cx="5297752" cy="3329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6171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1C874-2467-6C92-2665-20B43BD20C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training and development for me: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2F20F6-A5E3-E976-D257-B5D9A1ECF30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>
              <a:highlight>
                <a:srgbClr val="FFFF00"/>
              </a:highlight>
            </a:endParaRPr>
          </a:p>
          <a:p>
            <a:pPr marL="0" indent="0">
              <a:buNone/>
            </a:pPr>
            <a:r>
              <a:rPr lang="en-GB" dirty="0"/>
              <a:t>• Knowledge and skills up-to-date. </a:t>
            </a:r>
          </a:p>
          <a:p>
            <a:pPr marL="0" indent="0">
              <a:buNone/>
            </a:pPr>
            <a:r>
              <a:rPr lang="en-GB" dirty="0"/>
              <a:t>•  Qualifications and registrations is maintained. </a:t>
            </a:r>
          </a:p>
          <a:p>
            <a:pPr marL="0" indent="0">
              <a:buNone/>
            </a:pPr>
            <a:r>
              <a:rPr lang="en-GB" dirty="0"/>
              <a:t>• It contributes to your  professional sense of direction.</a:t>
            </a:r>
          </a:p>
          <a:p>
            <a:pPr marL="0" indent="0">
              <a:buNone/>
            </a:pPr>
            <a:r>
              <a:rPr lang="en-GB" dirty="0"/>
              <a:t>•  Confidence and credibility and allows </a:t>
            </a:r>
          </a:p>
          <a:p>
            <a:pPr marL="0" indent="0">
              <a:buNone/>
            </a:pPr>
            <a:r>
              <a:rPr lang="en-GB" dirty="0"/>
              <a:t>• Enhances customer confidence and loyalty which help both the employee and employer.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91386C-BE93-01EF-BBA9-C65888D8199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Better performance and productivity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EC6DE51-8E3A-8DD0-5607-0991737933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9515" y="2125890"/>
            <a:ext cx="4725427" cy="3750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97216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3DCAF7-DB0D-D171-3514-C7C4423AF4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Benefits for the organization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B95D04-4640-041F-6865-FD46B46964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900" dirty="0"/>
              <a:t>It improves skills and knowledge of your employees</a:t>
            </a:r>
          </a:p>
          <a:p>
            <a:r>
              <a:rPr lang="en-US" sz="1900" dirty="0"/>
              <a:t>It prepares employees for higher responsibilities-makes your employees responsible.</a:t>
            </a:r>
          </a:p>
          <a:p>
            <a:r>
              <a:rPr lang="en-US" sz="1900" dirty="0"/>
              <a:t>It shows employees they are valued and that helps your organization.</a:t>
            </a:r>
          </a:p>
          <a:p>
            <a:r>
              <a:rPr lang="en-US" sz="1900" dirty="0"/>
              <a:t>It tests the efficiency of a new performance management system.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385D258-EEC6-A1E3-5F45-8DAEBF6D642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54296" y="840105"/>
            <a:ext cx="6903720" cy="5177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95770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8D436F-9ACD-4C92-AFC8-C934C527A6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tx1">
              <a:alpha val="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90538E0-A884-4E60-A6AB-77D830E2F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3478" y="0"/>
            <a:ext cx="465738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A9F246-7D97-6EC6-DC36-959582F179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1162" y="3050434"/>
            <a:ext cx="3722933" cy="757130"/>
          </a:xfrm>
          <a:ln w="25400" cap="sq">
            <a:solidFill>
              <a:srgbClr val="FFFFFF"/>
            </a:solidFill>
            <a:miter lim="800000"/>
          </a:ln>
        </p:spPr>
        <p:txBody>
          <a:bodyPr wrap="square">
            <a:normAutofit/>
          </a:bodyPr>
          <a:lstStyle/>
          <a:p>
            <a:pPr algn="ctr"/>
            <a:r>
              <a:rPr lang="en-GB" sz="28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B0D7DD0-1C67-4D4C-9E06-678233DB84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53478" cy="6858000"/>
          </a:xfrm>
          <a:prstGeom prst="rect">
            <a:avLst/>
          </a:prstGeom>
          <a:solidFill>
            <a:srgbClr val="404040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52C298-FB15-36F7-840C-5D05A9A209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35978" y="510870"/>
            <a:ext cx="5053066" cy="5273703"/>
          </a:xfrm>
        </p:spPr>
        <p:txBody>
          <a:bodyPr>
            <a:normAutofit fontScale="40000" lnSpcReduction="20000"/>
          </a:bodyPr>
          <a:lstStyle/>
          <a:p>
            <a:r>
              <a:rPr lang="en-GB" sz="6000" dirty="0"/>
              <a:t>In this presentation we discuss the Developing Relationships and Workplace Achievements </a:t>
            </a:r>
          </a:p>
          <a:p>
            <a:r>
              <a:rPr lang="en-GB" sz="6000" dirty="0"/>
              <a:t>Introduction of LLOYDS</a:t>
            </a:r>
          </a:p>
          <a:p>
            <a:r>
              <a:rPr lang="en-GB" sz="6000" dirty="0"/>
              <a:t>What knowledge do I need to be HR officer?</a:t>
            </a:r>
          </a:p>
          <a:p>
            <a:r>
              <a:rPr lang="en-GB" sz="6000" dirty="0"/>
              <a:t>What skills do I need to be HR officer?</a:t>
            </a:r>
          </a:p>
          <a:p>
            <a:r>
              <a:rPr lang="en-GB" sz="6000" dirty="0"/>
              <a:t>What behaviour do I need to be HR officer?</a:t>
            </a:r>
          </a:p>
          <a:p>
            <a:r>
              <a:rPr lang="en-GB" sz="6000" dirty="0"/>
              <a:t>Swot analysis</a:t>
            </a:r>
          </a:p>
          <a:p>
            <a:r>
              <a:rPr lang="en-GB" sz="6000" dirty="0"/>
              <a:t>Benefits of training and development for me</a:t>
            </a:r>
          </a:p>
          <a:p>
            <a:r>
              <a:rPr lang="en-GB" sz="6000" dirty="0"/>
              <a:t>Benefits of training and development for the organization</a:t>
            </a:r>
          </a:p>
          <a:p>
            <a:endParaRPr lang="en-GB" sz="17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8754A1-1BBB-D311-CC6D-6F1465A763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350487" y="6033051"/>
            <a:ext cx="277114" cy="184869"/>
          </a:xfrm>
        </p:spPr>
        <p:txBody>
          <a:bodyPr>
            <a:normAutofit fontScale="40000" lnSpcReduction="20000"/>
          </a:bodyPr>
          <a:lstStyle/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5067416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8D436F-9ACD-4C92-AFC8-C934C527A6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tx1">
              <a:alpha val="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90538E0-A884-4E60-A6AB-77D830E2F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3478" y="0"/>
            <a:ext cx="465738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72B157-D3B2-37AD-0649-F679BC98CD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1162" y="3050434"/>
            <a:ext cx="3722933" cy="757130"/>
          </a:xfrm>
          <a:ln w="25400" cap="sq">
            <a:solidFill>
              <a:srgbClr val="FFFFFF"/>
            </a:solidFill>
            <a:miter lim="800000"/>
          </a:ln>
        </p:spPr>
        <p:txBody>
          <a:bodyPr wrap="square">
            <a:normAutofit/>
          </a:bodyPr>
          <a:lstStyle/>
          <a:p>
            <a:pPr algn="ctr"/>
            <a:r>
              <a:rPr lang="en-GB" sz="2800">
                <a:solidFill>
                  <a:srgbClr val="FFFFFF"/>
                </a:solidFill>
              </a:rPr>
              <a:t>Reference: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B0D7DD0-1C67-4D4C-9E06-678233DB84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53478" cy="6858000"/>
          </a:xfrm>
          <a:prstGeom prst="rect">
            <a:avLst/>
          </a:prstGeom>
          <a:solidFill>
            <a:srgbClr val="404040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3A90D0-56BC-0A76-02CA-07B3ABCB98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574536" y="640080"/>
            <a:ext cx="5053066" cy="2546604"/>
          </a:xfrm>
        </p:spPr>
        <p:txBody>
          <a:bodyPr>
            <a:normAutofit/>
          </a:bodyPr>
          <a:lstStyle/>
          <a:p>
            <a:r>
              <a:rPr lang="en-GB" sz="2000" dirty="0">
                <a:hlinkClick r:id="rId2"/>
              </a:rPr>
              <a:t>https://executivesupportmagazine.com/the-eight-behaviours-of-hr-professionals/</a:t>
            </a:r>
            <a:endParaRPr lang="en-GB" sz="2000" dirty="0"/>
          </a:p>
          <a:p>
            <a:endParaRPr lang="en-GB" sz="2000" dirty="0"/>
          </a:p>
          <a:p>
            <a:r>
              <a:rPr lang="en-GB" sz="2000" dirty="0">
                <a:hlinkClick r:id="rId3"/>
              </a:rPr>
              <a:t>https://www.aihr.com/blog/hr-skills/</a:t>
            </a:r>
            <a:endParaRPr lang="en-GB" sz="2000" dirty="0"/>
          </a:p>
          <a:p>
            <a:r>
              <a:rPr lang="en-GB" sz="2000" dirty="0">
                <a:hlinkClick r:id="rId4"/>
              </a:rPr>
              <a:t>https://www.indeed.com/career-advice/resumes-cover-letters/human-resources-officer-skills</a:t>
            </a:r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72C54B-1162-5A06-874D-AEFE12701D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70204" y="3671315"/>
            <a:ext cx="5057398" cy="2546605"/>
          </a:xfrm>
        </p:spPr>
        <p:txBody>
          <a:bodyPr>
            <a:normAutofit/>
          </a:bodyPr>
          <a:lstStyle/>
          <a:p>
            <a:r>
              <a:rPr lang="en-GB" sz="2000" dirty="0"/>
              <a:t>https://www.lloydsbankinggroup.com/who-we-are/group-overview.html</a:t>
            </a:r>
          </a:p>
        </p:txBody>
      </p:sp>
    </p:spTree>
    <p:extLst>
      <p:ext uri="{BB962C8B-B14F-4D97-AF65-F5344CB8AC3E}">
        <p14:creationId xmlns:p14="http://schemas.microsoft.com/office/powerpoint/2010/main" val="18357645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9AE00-3C64-8F0D-BB99-EC7D2F0C9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7200"/>
            <a:ext cx="10909640" cy="13686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dirty="0"/>
              <a:t>Appendix: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EE2F568-A2A6-305C-63FF-72EE222D85B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706012" y="2104267"/>
            <a:ext cx="2415874" cy="3605784"/>
          </a:xfrm>
          <a:prstGeom prst="rect">
            <a:avLst/>
          </a:prstGeom>
        </p:spPr>
      </p:pic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11BBBAD-A4FC-595A-2689-C83757345AF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637419" y="2283014"/>
            <a:ext cx="2848569" cy="3605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73862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13426</TotalTime>
  <Words>467</Words>
  <Application>Microsoft Office PowerPoint</Application>
  <PresentationFormat>Widescreen</PresentationFormat>
  <Paragraphs>89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Wingdings</vt:lpstr>
      <vt:lpstr>Office Theme</vt:lpstr>
      <vt:lpstr>Developing Relationships and Workplace Achievements </vt:lpstr>
      <vt:lpstr>Introduction of the company</vt:lpstr>
      <vt:lpstr>What knowledge do I need to be HR officer?</vt:lpstr>
      <vt:lpstr>What skills do I need to be HR officer?</vt:lpstr>
      <vt:lpstr>What behavior do I need to be HR officer?</vt:lpstr>
      <vt:lpstr>                                SWOT  </vt:lpstr>
      <vt:lpstr>Benefits of training and development for me:</vt:lpstr>
      <vt:lpstr>Benefits for the organization</vt:lpstr>
      <vt:lpstr>Conclusion</vt:lpstr>
      <vt:lpstr>Reference:</vt:lpstr>
      <vt:lpstr>Appendix: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Relationships and Workplace Achievements</dc:title>
  <dc:creator>Stefan Kolev</dc:creator>
  <cp:lastModifiedBy>Stefan Kolev</cp:lastModifiedBy>
  <cp:revision>4</cp:revision>
  <dcterms:created xsi:type="dcterms:W3CDTF">2023-07-04T17:12:33Z</dcterms:created>
  <dcterms:modified xsi:type="dcterms:W3CDTF">2023-07-21T13:50:08Z</dcterms:modified>
</cp:coreProperties>
</file>