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7" r:id="rId1"/>
  </p:sldMasterIdLst>
  <p:notesMasterIdLst>
    <p:notesMasterId r:id="rId24"/>
  </p:notesMasterIdLst>
  <p:handoutMasterIdLst>
    <p:handoutMasterId r:id="rId25"/>
  </p:handoutMasterIdLst>
  <p:sldIdLst>
    <p:sldId id="256" r:id="rId2"/>
    <p:sldId id="257" r:id="rId3"/>
    <p:sldId id="286" r:id="rId4"/>
    <p:sldId id="287" r:id="rId5"/>
    <p:sldId id="288" r:id="rId6"/>
    <p:sldId id="289" r:id="rId7"/>
    <p:sldId id="284" r:id="rId8"/>
    <p:sldId id="272" r:id="rId9"/>
    <p:sldId id="273" r:id="rId10"/>
    <p:sldId id="274" r:id="rId11"/>
    <p:sldId id="282" r:id="rId12"/>
    <p:sldId id="275" r:id="rId13"/>
    <p:sldId id="276" r:id="rId14"/>
    <p:sldId id="283" r:id="rId15"/>
    <p:sldId id="277" r:id="rId16"/>
    <p:sldId id="271" r:id="rId17"/>
    <p:sldId id="278" r:id="rId18"/>
    <p:sldId id="279" r:id="rId19"/>
    <p:sldId id="280" r:id="rId20"/>
    <p:sldId id="285" r:id="rId21"/>
    <p:sldId id="290" r:id="rId22"/>
    <p:sldId id="281" r:id="rId23"/>
  </p:sldIdLst>
  <p:sldSz cx="9144000" cy="6858000" type="screen4x3"/>
  <p:notesSz cx="6724650" cy="9774238"/>
  <p:defaultTextStyle>
    <a:defPPr>
      <a:defRPr lang="en-GB"/>
    </a:defPPr>
    <a:lvl1pPr algn="l" rtl="0" fontAlgn="base">
      <a:spcBef>
        <a:spcPct val="0"/>
      </a:spcBef>
      <a:spcAft>
        <a:spcPct val="0"/>
      </a:spcAft>
      <a:defRPr sz="2400" kern="1200">
        <a:solidFill>
          <a:schemeClr val="tx1"/>
        </a:solidFill>
        <a:latin typeface="Tahoma" pitchFamily="34" charset="0"/>
        <a:ea typeface="+mn-ea"/>
        <a:cs typeface="+mn-cs"/>
      </a:defRPr>
    </a:lvl1pPr>
    <a:lvl2pPr marL="457200" algn="l" rtl="0" fontAlgn="base">
      <a:spcBef>
        <a:spcPct val="0"/>
      </a:spcBef>
      <a:spcAft>
        <a:spcPct val="0"/>
      </a:spcAft>
      <a:defRPr sz="2400" kern="1200">
        <a:solidFill>
          <a:schemeClr val="tx1"/>
        </a:solidFill>
        <a:latin typeface="Tahoma" pitchFamily="34" charset="0"/>
        <a:ea typeface="+mn-ea"/>
        <a:cs typeface="+mn-cs"/>
      </a:defRPr>
    </a:lvl2pPr>
    <a:lvl3pPr marL="914400" algn="l" rtl="0" fontAlgn="base">
      <a:spcBef>
        <a:spcPct val="0"/>
      </a:spcBef>
      <a:spcAft>
        <a:spcPct val="0"/>
      </a:spcAft>
      <a:defRPr sz="2400" kern="1200">
        <a:solidFill>
          <a:schemeClr val="tx1"/>
        </a:solidFill>
        <a:latin typeface="Tahoma" pitchFamily="34" charset="0"/>
        <a:ea typeface="+mn-ea"/>
        <a:cs typeface="+mn-cs"/>
      </a:defRPr>
    </a:lvl3pPr>
    <a:lvl4pPr marL="1371600" algn="l" rtl="0" fontAlgn="base">
      <a:spcBef>
        <a:spcPct val="0"/>
      </a:spcBef>
      <a:spcAft>
        <a:spcPct val="0"/>
      </a:spcAft>
      <a:defRPr sz="2400" kern="1200">
        <a:solidFill>
          <a:schemeClr val="tx1"/>
        </a:solidFill>
        <a:latin typeface="Tahoma" pitchFamily="34" charset="0"/>
        <a:ea typeface="+mn-ea"/>
        <a:cs typeface="+mn-cs"/>
      </a:defRPr>
    </a:lvl4pPr>
    <a:lvl5pPr marL="1828800" algn="l" rtl="0" fontAlgn="base">
      <a:spcBef>
        <a:spcPct val="0"/>
      </a:spcBef>
      <a:spcAft>
        <a:spcPct val="0"/>
      </a:spcAft>
      <a:defRPr sz="2400" kern="1200">
        <a:solidFill>
          <a:schemeClr val="tx1"/>
        </a:solidFill>
        <a:latin typeface="Tahoma" pitchFamily="34" charset="0"/>
        <a:ea typeface="+mn-ea"/>
        <a:cs typeface="+mn-cs"/>
      </a:defRPr>
    </a:lvl5pPr>
    <a:lvl6pPr marL="2286000" algn="l" defTabSz="914400" rtl="0" eaLnBrk="1" latinLnBrk="0" hangingPunct="1">
      <a:defRPr sz="2400" kern="1200">
        <a:solidFill>
          <a:schemeClr val="tx1"/>
        </a:solidFill>
        <a:latin typeface="Tahoma" pitchFamily="34" charset="0"/>
        <a:ea typeface="+mn-ea"/>
        <a:cs typeface="+mn-cs"/>
      </a:defRPr>
    </a:lvl6pPr>
    <a:lvl7pPr marL="2743200" algn="l" defTabSz="914400" rtl="0" eaLnBrk="1" latinLnBrk="0" hangingPunct="1">
      <a:defRPr sz="2400" kern="1200">
        <a:solidFill>
          <a:schemeClr val="tx1"/>
        </a:solidFill>
        <a:latin typeface="Tahoma" pitchFamily="34" charset="0"/>
        <a:ea typeface="+mn-ea"/>
        <a:cs typeface="+mn-cs"/>
      </a:defRPr>
    </a:lvl7pPr>
    <a:lvl8pPr marL="3200400" algn="l" defTabSz="914400" rtl="0" eaLnBrk="1" latinLnBrk="0" hangingPunct="1">
      <a:defRPr sz="2400" kern="1200">
        <a:solidFill>
          <a:schemeClr val="tx1"/>
        </a:solidFill>
        <a:latin typeface="Tahoma" pitchFamily="34" charset="0"/>
        <a:ea typeface="+mn-ea"/>
        <a:cs typeface="+mn-cs"/>
      </a:defRPr>
    </a:lvl8pPr>
    <a:lvl9pPr marL="3657600" algn="l" defTabSz="914400" rtl="0" eaLnBrk="1" latinLnBrk="0" hangingPunct="1">
      <a:defRPr sz="2400" kern="1200">
        <a:solidFill>
          <a:schemeClr val="tx1"/>
        </a:solidFill>
        <a:latin typeface="Tahoma"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79" autoAdjust="0"/>
  </p:normalViewPr>
  <p:slideViewPr>
    <p:cSldViewPr>
      <p:cViewPr varScale="1">
        <p:scale>
          <a:sx n="85" d="100"/>
          <a:sy n="85" d="100"/>
        </p:scale>
        <p:origin x="1146" y="7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6194" name="Rectangle 2"/>
          <p:cNvSpPr>
            <a:spLocks noGrp="1" noChangeArrowheads="1"/>
          </p:cNvSpPr>
          <p:nvPr>
            <p:ph type="hdr" sz="quarter"/>
          </p:nvPr>
        </p:nvSpPr>
        <p:spPr bwMode="auto">
          <a:xfrm>
            <a:off x="0" y="1"/>
            <a:ext cx="2914015" cy="488792"/>
          </a:xfrm>
          <a:prstGeom prst="rect">
            <a:avLst/>
          </a:prstGeom>
          <a:noFill/>
          <a:ln w="9525">
            <a:noFill/>
            <a:miter lim="800000"/>
            <a:headEnd/>
            <a:tailEnd/>
          </a:ln>
          <a:effectLst/>
        </p:spPr>
        <p:txBody>
          <a:bodyPr vert="horz" wrap="square" lIns="90280" tIns="45141" rIns="90280" bIns="45141" numCol="1" anchor="t" anchorCtr="0" compatLnSpc="1">
            <a:prstTxWarp prst="textNoShape">
              <a:avLst/>
            </a:prstTxWarp>
          </a:bodyPr>
          <a:lstStyle>
            <a:lvl1pPr>
              <a:defRPr sz="1200">
                <a:latin typeface="Arial" charset="0"/>
              </a:defRPr>
            </a:lvl1pPr>
          </a:lstStyle>
          <a:p>
            <a:endParaRPr lang="en-GB"/>
          </a:p>
        </p:txBody>
      </p:sp>
      <p:sp>
        <p:nvSpPr>
          <p:cNvPr id="136195" name="Rectangle 3"/>
          <p:cNvSpPr>
            <a:spLocks noGrp="1" noChangeArrowheads="1"/>
          </p:cNvSpPr>
          <p:nvPr>
            <p:ph type="dt" sz="quarter" idx="1"/>
          </p:nvPr>
        </p:nvSpPr>
        <p:spPr bwMode="auto">
          <a:xfrm>
            <a:off x="3809079" y="1"/>
            <a:ext cx="2914015" cy="488792"/>
          </a:xfrm>
          <a:prstGeom prst="rect">
            <a:avLst/>
          </a:prstGeom>
          <a:noFill/>
          <a:ln w="9525">
            <a:noFill/>
            <a:miter lim="800000"/>
            <a:headEnd/>
            <a:tailEnd/>
          </a:ln>
          <a:effectLst/>
        </p:spPr>
        <p:txBody>
          <a:bodyPr vert="horz" wrap="square" lIns="90280" tIns="45141" rIns="90280" bIns="45141" numCol="1" anchor="t" anchorCtr="0" compatLnSpc="1">
            <a:prstTxWarp prst="textNoShape">
              <a:avLst/>
            </a:prstTxWarp>
          </a:bodyPr>
          <a:lstStyle>
            <a:lvl1pPr algn="r">
              <a:defRPr sz="1200">
                <a:latin typeface="Arial" charset="0"/>
              </a:defRPr>
            </a:lvl1pPr>
          </a:lstStyle>
          <a:p>
            <a:endParaRPr lang="en-GB"/>
          </a:p>
        </p:txBody>
      </p:sp>
      <p:sp>
        <p:nvSpPr>
          <p:cNvPr id="136196" name="Rectangle 4"/>
          <p:cNvSpPr>
            <a:spLocks noGrp="1" noChangeArrowheads="1"/>
          </p:cNvSpPr>
          <p:nvPr>
            <p:ph type="ftr" sz="quarter" idx="2"/>
          </p:nvPr>
        </p:nvSpPr>
        <p:spPr bwMode="auto">
          <a:xfrm>
            <a:off x="0" y="9283850"/>
            <a:ext cx="2914015" cy="488792"/>
          </a:xfrm>
          <a:prstGeom prst="rect">
            <a:avLst/>
          </a:prstGeom>
          <a:noFill/>
          <a:ln w="9525">
            <a:noFill/>
            <a:miter lim="800000"/>
            <a:headEnd/>
            <a:tailEnd/>
          </a:ln>
          <a:effectLst/>
        </p:spPr>
        <p:txBody>
          <a:bodyPr vert="horz" wrap="square" lIns="90280" tIns="45141" rIns="90280" bIns="45141" numCol="1" anchor="b" anchorCtr="0" compatLnSpc="1">
            <a:prstTxWarp prst="textNoShape">
              <a:avLst/>
            </a:prstTxWarp>
          </a:bodyPr>
          <a:lstStyle>
            <a:lvl1pPr>
              <a:defRPr sz="1200">
                <a:latin typeface="Arial" charset="0"/>
              </a:defRPr>
            </a:lvl1pPr>
          </a:lstStyle>
          <a:p>
            <a:endParaRPr lang="en-GB"/>
          </a:p>
        </p:txBody>
      </p:sp>
      <p:sp>
        <p:nvSpPr>
          <p:cNvPr id="136197" name="Rectangle 5"/>
          <p:cNvSpPr>
            <a:spLocks noGrp="1" noChangeArrowheads="1"/>
          </p:cNvSpPr>
          <p:nvPr>
            <p:ph type="sldNum" sz="quarter" idx="3"/>
          </p:nvPr>
        </p:nvSpPr>
        <p:spPr bwMode="auto">
          <a:xfrm>
            <a:off x="3809079" y="9283850"/>
            <a:ext cx="2914015" cy="488792"/>
          </a:xfrm>
          <a:prstGeom prst="rect">
            <a:avLst/>
          </a:prstGeom>
          <a:noFill/>
          <a:ln w="9525">
            <a:noFill/>
            <a:miter lim="800000"/>
            <a:headEnd/>
            <a:tailEnd/>
          </a:ln>
          <a:effectLst/>
        </p:spPr>
        <p:txBody>
          <a:bodyPr vert="horz" wrap="square" lIns="90280" tIns="45141" rIns="90280" bIns="45141" numCol="1" anchor="b" anchorCtr="0" compatLnSpc="1">
            <a:prstTxWarp prst="textNoShape">
              <a:avLst/>
            </a:prstTxWarp>
          </a:bodyPr>
          <a:lstStyle>
            <a:lvl1pPr algn="r">
              <a:defRPr sz="1200">
                <a:latin typeface="Arial" charset="0"/>
              </a:defRPr>
            </a:lvl1pPr>
          </a:lstStyle>
          <a:p>
            <a:fld id="{AAA79694-61C9-4140-B18F-E05A2DE5FAB5}" type="slidenum">
              <a:rPr lang="en-GB"/>
              <a:pPr/>
              <a:t>‹#›</a:t>
            </a:fld>
            <a:endParaRPr lang="en-GB"/>
          </a:p>
        </p:txBody>
      </p:sp>
    </p:spTree>
    <p:extLst>
      <p:ext uri="{BB962C8B-B14F-4D97-AF65-F5344CB8AC3E}">
        <p14:creationId xmlns:p14="http://schemas.microsoft.com/office/powerpoint/2010/main" val="5907984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7938" name="Rectangle 2"/>
          <p:cNvSpPr>
            <a:spLocks noGrp="1" noChangeArrowheads="1"/>
          </p:cNvSpPr>
          <p:nvPr>
            <p:ph type="hdr" sz="quarter"/>
          </p:nvPr>
        </p:nvSpPr>
        <p:spPr bwMode="auto">
          <a:xfrm>
            <a:off x="0" y="1"/>
            <a:ext cx="2914015" cy="488792"/>
          </a:xfrm>
          <a:prstGeom prst="rect">
            <a:avLst/>
          </a:prstGeom>
          <a:noFill/>
          <a:ln w="9525">
            <a:noFill/>
            <a:miter lim="800000"/>
            <a:headEnd/>
            <a:tailEnd/>
          </a:ln>
          <a:effectLst/>
        </p:spPr>
        <p:txBody>
          <a:bodyPr vert="horz" wrap="square" lIns="90280" tIns="45141" rIns="90280" bIns="45141" numCol="1" anchor="t" anchorCtr="0" compatLnSpc="1">
            <a:prstTxWarp prst="textNoShape">
              <a:avLst/>
            </a:prstTxWarp>
          </a:bodyPr>
          <a:lstStyle>
            <a:lvl1pPr>
              <a:defRPr sz="1200">
                <a:latin typeface="Arial" charset="0"/>
              </a:defRPr>
            </a:lvl1pPr>
          </a:lstStyle>
          <a:p>
            <a:endParaRPr lang="en-US"/>
          </a:p>
        </p:txBody>
      </p:sp>
      <p:sp>
        <p:nvSpPr>
          <p:cNvPr id="167939" name="Rectangle 3"/>
          <p:cNvSpPr>
            <a:spLocks noGrp="1" noChangeArrowheads="1"/>
          </p:cNvSpPr>
          <p:nvPr>
            <p:ph type="dt" idx="1"/>
          </p:nvPr>
        </p:nvSpPr>
        <p:spPr bwMode="auto">
          <a:xfrm>
            <a:off x="3809079" y="1"/>
            <a:ext cx="2914015" cy="488792"/>
          </a:xfrm>
          <a:prstGeom prst="rect">
            <a:avLst/>
          </a:prstGeom>
          <a:noFill/>
          <a:ln w="9525">
            <a:noFill/>
            <a:miter lim="800000"/>
            <a:headEnd/>
            <a:tailEnd/>
          </a:ln>
          <a:effectLst/>
        </p:spPr>
        <p:txBody>
          <a:bodyPr vert="horz" wrap="square" lIns="90280" tIns="45141" rIns="90280" bIns="45141" numCol="1" anchor="t" anchorCtr="0" compatLnSpc="1">
            <a:prstTxWarp prst="textNoShape">
              <a:avLst/>
            </a:prstTxWarp>
          </a:bodyPr>
          <a:lstStyle>
            <a:lvl1pPr algn="r">
              <a:defRPr sz="1200">
                <a:latin typeface="Arial" charset="0"/>
              </a:defRPr>
            </a:lvl1pPr>
          </a:lstStyle>
          <a:p>
            <a:endParaRPr lang="en-US"/>
          </a:p>
        </p:txBody>
      </p:sp>
      <p:sp>
        <p:nvSpPr>
          <p:cNvPr id="167940" name="Rectangle 4"/>
          <p:cNvSpPr>
            <a:spLocks noGrp="1" noRot="1" noChangeAspect="1" noChangeArrowheads="1" noTextEdit="1"/>
          </p:cNvSpPr>
          <p:nvPr>
            <p:ph type="sldImg" idx="2"/>
          </p:nvPr>
        </p:nvSpPr>
        <p:spPr bwMode="auto">
          <a:xfrm>
            <a:off x="919163" y="733425"/>
            <a:ext cx="4886325" cy="3665538"/>
          </a:xfrm>
          <a:prstGeom prst="rect">
            <a:avLst/>
          </a:prstGeom>
          <a:noFill/>
          <a:ln w="9525">
            <a:solidFill>
              <a:srgbClr val="000000"/>
            </a:solidFill>
            <a:miter lim="800000"/>
            <a:headEnd/>
            <a:tailEnd/>
          </a:ln>
          <a:effectLst/>
        </p:spPr>
      </p:sp>
      <p:sp>
        <p:nvSpPr>
          <p:cNvPr id="167941" name="Rectangle 5"/>
          <p:cNvSpPr>
            <a:spLocks noGrp="1" noChangeArrowheads="1"/>
          </p:cNvSpPr>
          <p:nvPr>
            <p:ph type="body" sz="quarter" idx="3"/>
          </p:nvPr>
        </p:nvSpPr>
        <p:spPr bwMode="auto">
          <a:xfrm>
            <a:off x="672465" y="4643523"/>
            <a:ext cx="5379720" cy="4397527"/>
          </a:xfrm>
          <a:prstGeom prst="rect">
            <a:avLst/>
          </a:prstGeom>
          <a:noFill/>
          <a:ln w="9525">
            <a:noFill/>
            <a:miter lim="800000"/>
            <a:headEnd/>
            <a:tailEnd/>
          </a:ln>
          <a:effectLst/>
        </p:spPr>
        <p:txBody>
          <a:bodyPr vert="horz" wrap="square" lIns="90280" tIns="45141" rIns="90280" bIns="45141"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67942" name="Rectangle 6"/>
          <p:cNvSpPr>
            <a:spLocks noGrp="1" noChangeArrowheads="1"/>
          </p:cNvSpPr>
          <p:nvPr>
            <p:ph type="ftr" sz="quarter" idx="4"/>
          </p:nvPr>
        </p:nvSpPr>
        <p:spPr bwMode="auto">
          <a:xfrm>
            <a:off x="0" y="9283850"/>
            <a:ext cx="2914015" cy="488792"/>
          </a:xfrm>
          <a:prstGeom prst="rect">
            <a:avLst/>
          </a:prstGeom>
          <a:noFill/>
          <a:ln w="9525">
            <a:noFill/>
            <a:miter lim="800000"/>
            <a:headEnd/>
            <a:tailEnd/>
          </a:ln>
          <a:effectLst/>
        </p:spPr>
        <p:txBody>
          <a:bodyPr vert="horz" wrap="square" lIns="90280" tIns="45141" rIns="90280" bIns="45141" numCol="1" anchor="b" anchorCtr="0" compatLnSpc="1">
            <a:prstTxWarp prst="textNoShape">
              <a:avLst/>
            </a:prstTxWarp>
          </a:bodyPr>
          <a:lstStyle>
            <a:lvl1pPr>
              <a:defRPr sz="1200">
                <a:latin typeface="Arial" charset="0"/>
              </a:defRPr>
            </a:lvl1pPr>
          </a:lstStyle>
          <a:p>
            <a:endParaRPr lang="en-US"/>
          </a:p>
        </p:txBody>
      </p:sp>
      <p:sp>
        <p:nvSpPr>
          <p:cNvPr id="167943" name="Rectangle 7"/>
          <p:cNvSpPr>
            <a:spLocks noGrp="1" noChangeArrowheads="1"/>
          </p:cNvSpPr>
          <p:nvPr>
            <p:ph type="sldNum" sz="quarter" idx="5"/>
          </p:nvPr>
        </p:nvSpPr>
        <p:spPr bwMode="auto">
          <a:xfrm>
            <a:off x="3809079" y="9283850"/>
            <a:ext cx="2914015" cy="488792"/>
          </a:xfrm>
          <a:prstGeom prst="rect">
            <a:avLst/>
          </a:prstGeom>
          <a:noFill/>
          <a:ln w="9525">
            <a:noFill/>
            <a:miter lim="800000"/>
            <a:headEnd/>
            <a:tailEnd/>
          </a:ln>
          <a:effectLst/>
        </p:spPr>
        <p:txBody>
          <a:bodyPr vert="horz" wrap="square" lIns="90280" tIns="45141" rIns="90280" bIns="45141" numCol="1" anchor="b" anchorCtr="0" compatLnSpc="1">
            <a:prstTxWarp prst="textNoShape">
              <a:avLst/>
            </a:prstTxWarp>
          </a:bodyPr>
          <a:lstStyle>
            <a:lvl1pPr algn="r">
              <a:defRPr sz="1200">
                <a:latin typeface="Arial" charset="0"/>
              </a:defRPr>
            </a:lvl1pPr>
          </a:lstStyle>
          <a:p>
            <a:fld id="{95D1F1CA-11C1-4EED-B334-BE84EEFC9CB4}" type="slidenum">
              <a:rPr lang="en-US"/>
              <a:pPr/>
              <a:t>‹#›</a:t>
            </a:fld>
            <a:endParaRPr lang="en-US"/>
          </a:p>
        </p:txBody>
      </p:sp>
    </p:spTree>
    <p:extLst>
      <p:ext uri="{BB962C8B-B14F-4D97-AF65-F5344CB8AC3E}">
        <p14:creationId xmlns:p14="http://schemas.microsoft.com/office/powerpoint/2010/main" val="24843916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A910E3C-3556-48FD-A5D8-3C23DEC704CC}" type="slidenum">
              <a:rPr lang="en-US"/>
              <a:pPr/>
              <a:t>1</a:t>
            </a:fld>
            <a:endParaRPr lang="en-US"/>
          </a:p>
        </p:txBody>
      </p:sp>
      <p:sp>
        <p:nvSpPr>
          <p:cNvPr id="168962" name="Rectangle 2"/>
          <p:cNvSpPr>
            <a:spLocks noGrp="1" noRot="1" noChangeAspect="1" noChangeArrowheads="1" noTextEdit="1"/>
          </p:cNvSpPr>
          <p:nvPr>
            <p:ph type="sldImg"/>
          </p:nvPr>
        </p:nvSpPr>
        <p:spPr>
          <a:ln/>
        </p:spPr>
      </p:sp>
      <p:sp>
        <p:nvSpPr>
          <p:cNvPr id="168963"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22391705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56F4205-54CE-44C8-8471-EB502A35862D}" type="slidenum">
              <a:rPr lang="en-US"/>
              <a:pPr/>
              <a:t>2</a:t>
            </a:fld>
            <a:endParaRPr lang="en-US"/>
          </a:p>
        </p:txBody>
      </p:sp>
      <p:sp>
        <p:nvSpPr>
          <p:cNvPr id="171010" name="Rectangle 2"/>
          <p:cNvSpPr>
            <a:spLocks noGrp="1" noRot="1" noChangeAspect="1" noChangeArrowheads="1" noTextEdit="1"/>
          </p:cNvSpPr>
          <p:nvPr>
            <p:ph type="sldImg"/>
          </p:nvPr>
        </p:nvSpPr>
        <p:spPr>
          <a:ln/>
        </p:spPr>
      </p:sp>
      <p:sp>
        <p:nvSpPr>
          <p:cNvPr id="171011"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211451033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E0176A2-DA88-4EF0-B12E-21ABEC14E9BE}" type="slidenum">
              <a:rPr lang="en-US"/>
              <a:pPr/>
              <a:t>8</a:t>
            </a:fld>
            <a:endParaRPr lang="en-US"/>
          </a:p>
        </p:txBody>
      </p:sp>
      <p:sp>
        <p:nvSpPr>
          <p:cNvPr id="184322" name="Rectangle 2"/>
          <p:cNvSpPr>
            <a:spLocks noGrp="1" noRot="1" noChangeAspect="1" noChangeArrowheads="1" noTextEdit="1"/>
          </p:cNvSpPr>
          <p:nvPr>
            <p:ph type="sldImg"/>
          </p:nvPr>
        </p:nvSpPr>
        <p:spPr>
          <a:ln/>
        </p:spPr>
      </p:sp>
      <p:sp>
        <p:nvSpPr>
          <p:cNvPr id="184323"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29334647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4C8A0BA-5C7C-4AE5-8179-C149612A726C}" type="slidenum">
              <a:rPr lang="en-US"/>
              <a:pPr/>
              <a:t>9</a:t>
            </a:fld>
            <a:endParaRPr lang="en-US"/>
          </a:p>
        </p:txBody>
      </p:sp>
      <p:sp>
        <p:nvSpPr>
          <p:cNvPr id="186370" name="Rectangle 2"/>
          <p:cNvSpPr>
            <a:spLocks noGrp="1" noRot="1" noChangeAspect="1" noChangeArrowheads="1" noTextEdit="1"/>
          </p:cNvSpPr>
          <p:nvPr>
            <p:ph type="sldImg"/>
          </p:nvPr>
        </p:nvSpPr>
        <p:spPr>
          <a:ln/>
        </p:spPr>
      </p:sp>
      <p:sp>
        <p:nvSpPr>
          <p:cNvPr id="186371"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42801436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D7732A5-7B08-4000-968A-1A9ACB378689}" type="slidenum">
              <a:rPr lang="en-US"/>
              <a:pPr/>
              <a:t>10</a:t>
            </a:fld>
            <a:endParaRPr lang="en-US"/>
          </a:p>
        </p:txBody>
      </p:sp>
      <p:sp>
        <p:nvSpPr>
          <p:cNvPr id="188418" name="Rectangle 2"/>
          <p:cNvSpPr>
            <a:spLocks noGrp="1" noRot="1" noChangeAspect="1" noChangeArrowheads="1" noTextEdit="1"/>
          </p:cNvSpPr>
          <p:nvPr>
            <p:ph type="sldImg"/>
          </p:nvPr>
        </p:nvSpPr>
        <p:spPr>
          <a:ln/>
        </p:spPr>
      </p:sp>
      <p:sp>
        <p:nvSpPr>
          <p:cNvPr id="188419"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233609364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6BEED67-B3C7-40A6-B2AD-CB0015AB1967}" type="slidenum">
              <a:rPr lang="en-US"/>
              <a:pPr/>
              <a:t>12</a:t>
            </a:fld>
            <a:endParaRPr lang="en-US"/>
          </a:p>
        </p:txBody>
      </p:sp>
      <p:sp>
        <p:nvSpPr>
          <p:cNvPr id="194562" name="Rectangle 2"/>
          <p:cNvSpPr>
            <a:spLocks noGrp="1" noRot="1" noChangeAspect="1" noChangeArrowheads="1" noTextEdit="1"/>
          </p:cNvSpPr>
          <p:nvPr>
            <p:ph type="sldImg"/>
          </p:nvPr>
        </p:nvSpPr>
        <p:spPr>
          <a:ln/>
        </p:spPr>
      </p:sp>
      <p:sp>
        <p:nvSpPr>
          <p:cNvPr id="194563"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19744776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7D8F4F1-FD8B-45BC-9B14-3B5A22FE3E39}" type="slidenum">
              <a:rPr lang="en-US"/>
              <a:pPr/>
              <a:t>13</a:t>
            </a:fld>
            <a:endParaRPr lang="en-US"/>
          </a:p>
        </p:txBody>
      </p:sp>
      <p:sp>
        <p:nvSpPr>
          <p:cNvPr id="196610" name="Rectangle 2"/>
          <p:cNvSpPr>
            <a:spLocks noGrp="1" noRot="1" noChangeAspect="1" noChangeArrowheads="1" noTextEdit="1"/>
          </p:cNvSpPr>
          <p:nvPr>
            <p:ph type="sldImg"/>
          </p:nvPr>
        </p:nvSpPr>
        <p:spPr>
          <a:ln/>
        </p:spPr>
      </p:sp>
      <p:sp>
        <p:nvSpPr>
          <p:cNvPr id="196611"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1659383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E81F8E2-7F85-4C28-B543-9D5694620ED2}" type="slidenum">
              <a:rPr lang="en-US"/>
              <a:pPr/>
              <a:t>15</a:t>
            </a:fld>
            <a:endParaRPr lang="en-US"/>
          </a:p>
        </p:txBody>
      </p:sp>
      <p:sp>
        <p:nvSpPr>
          <p:cNvPr id="198658" name="Rectangle 2"/>
          <p:cNvSpPr>
            <a:spLocks noGrp="1" noRot="1" noChangeAspect="1" noChangeArrowheads="1" noTextEdit="1"/>
          </p:cNvSpPr>
          <p:nvPr>
            <p:ph type="sldImg"/>
          </p:nvPr>
        </p:nvSpPr>
        <p:spPr>
          <a:ln/>
        </p:spPr>
      </p:sp>
      <p:sp>
        <p:nvSpPr>
          <p:cNvPr id="198659"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173097023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29D50E4-9C06-4BDE-BFF9-F1113ABAE16C}" type="slidenum">
              <a:rPr lang="en-US"/>
              <a:pPr/>
              <a:t>16</a:t>
            </a:fld>
            <a:endParaRPr lang="en-US"/>
          </a:p>
        </p:txBody>
      </p:sp>
      <p:sp>
        <p:nvSpPr>
          <p:cNvPr id="172034" name="Rectangle 2"/>
          <p:cNvSpPr>
            <a:spLocks noGrp="1" noRot="1" noChangeAspect="1" noChangeArrowheads="1" noTextEdit="1"/>
          </p:cNvSpPr>
          <p:nvPr>
            <p:ph type="sldImg"/>
          </p:nvPr>
        </p:nvSpPr>
        <p:spPr>
          <a:ln/>
        </p:spPr>
      </p:sp>
      <p:sp>
        <p:nvSpPr>
          <p:cNvPr id="172035"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241122552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E430D85-DE9F-40CF-9DCC-0FE2B9191ED7}" type="slidenum">
              <a:rPr lang="en-US"/>
              <a:pPr/>
              <a:t>17</a:t>
            </a:fld>
            <a:endParaRPr lang="en-US"/>
          </a:p>
        </p:txBody>
      </p:sp>
      <p:sp>
        <p:nvSpPr>
          <p:cNvPr id="208898" name="Rectangle 2"/>
          <p:cNvSpPr>
            <a:spLocks noGrp="1" noRot="1" noChangeAspect="1" noChangeArrowheads="1" noTextEdit="1"/>
          </p:cNvSpPr>
          <p:nvPr>
            <p:ph type="sldImg"/>
          </p:nvPr>
        </p:nvSpPr>
        <p:spPr>
          <a:ln/>
        </p:spPr>
      </p:sp>
      <p:sp>
        <p:nvSpPr>
          <p:cNvPr id="208899"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2119018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D00FBD3-589F-4556-B754-F21EADCD3036}" type="slidenum">
              <a:rPr lang="en-US"/>
              <a:pPr/>
              <a:t>18</a:t>
            </a:fld>
            <a:endParaRPr lang="en-US"/>
          </a:p>
        </p:txBody>
      </p:sp>
      <p:sp>
        <p:nvSpPr>
          <p:cNvPr id="210946" name="Rectangle 2"/>
          <p:cNvSpPr>
            <a:spLocks noGrp="1" noRot="1" noChangeAspect="1" noChangeArrowheads="1" noTextEdit="1"/>
          </p:cNvSpPr>
          <p:nvPr>
            <p:ph type="sldImg"/>
          </p:nvPr>
        </p:nvSpPr>
        <p:spPr>
          <a:ln/>
        </p:spPr>
      </p:sp>
      <p:sp>
        <p:nvSpPr>
          <p:cNvPr id="210947"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419902850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4C43C25-1EED-42BD-9C25-A98F0F75972A}" type="slidenum">
              <a:rPr lang="en-US"/>
              <a:pPr/>
              <a:t>19</a:t>
            </a:fld>
            <a:endParaRPr lang="en-US"/>
          </a:p>
        </p:txBody>
      </p:sp>
      <p:sp>
        <p:nvSpPr>
          <p:cNvPr id="212994" name="Rectangle 2"/>
          <p:cNvSpPr>
            <a:spLocks noGrp="1" noRot="1" noChangeAspect="1" noChangeArrowheads="1" noTextEdit="1"/>
          </p:cNvSpPr>
          <p:nvPr>
            <p:ph type="sldImg"/>
          </p:nvPr>
        </p:nvSpPr>
        <p:spPr>
          <a:ln/>
        </p:spPr>
      </p:sp>
      <p:sp>
        <p:nvSpPr>
          <p:cNvPr id="212995"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57367881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EBCAF4F-82D1-4CFF-9CCF-C4711AA09370}" type="slidenum">
              <a:rPr lang="en-US"/>
              <a:pPr/>
              <a:t>22</a:t>
            </a:fld>
            <a:endParaRPr lang="en-US"/>
          </a:p>
        </p:txBody>
      </p:sp>
      <p:sp>
        <p:nvSpPr>
          <p:cNvPr id="215042" name="Rectangle 2"/>
          <p:cNvSpPr>
            <a:spLocks noGrp="1" noRot="1" noChangeAspect="1" noChangeArrowheads="1" noTextEdit="1"/>
          </p:cNvSpPr>
          <p:nvPr>
            <p:ph type="sldImg"/>
          </p:nvPr>
        </p:nvSpPr>
        <p:spPr>
          <a:ln/>
        </p:spPr>
      </p:sp>
      <p:sp>
        <p:nvSpPr>
          <p:cNvPr id="215043"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14047657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65538" name="Group 2"/>
          <p:cNvGrpSpPr>
            <a:grpSpLocks/>
          </p:cNvGrpSpPr>
          <p:nvPr/>
        </p:nvGrpSpPr>
        <p:grpSpPr bwMode="auto">
          <a:xfrm>
            <a:off x="0" y="2438400"/>
            <a:ext cx="9009063" cy="1052513"/>
            <a:chOff x="0" y="1536"/>
            <a:chExt cx="5675" cy="663"/>
          </a:xfrm>
        </p:grpSpPr>
        <p:grpSp>
          <p:nvGrpSpPr>
            <p:cNvPr id="65539" name="Group 3"/>
            <p:cNvGrpSpPr>
              <a:grpSpLocks/>
            </p:cNvGrpSpPr>
            <p:nvPr/>
          </p:nvGrpSpPr>
          <p:grpSpPr bwMode="auto">
            <a:xfrm>
              <a:off x="183" y="1604"/>
              <a:ext cx="448" cy="299"/>
              <a:chOff x="720" y="336"/>
              <a:chExt cx="624" cy="432"/>
            </a:xfrm>
          </p:grpSpPr>
          <p:sp>
            <p:nvSpPr>
              <p:cNvPr id="65540" name="Rectangle 4"/>
              <p:cNvSpPr>
                <a:spLocks noChangeArrowheads="1"/>
              </p:cNvSpPr>
              <p:nvPr/>
            </p:nvSpPr>
            <p:spPr bwMode="auto">
              <a:xfrm>
                <a:off x="720" y="336"/>
                <a:ext cx="384" cy="432"/>
              </a:xfrm>
              <a:prstGeom prst="rect">
                <a:avLst/>
              </a:prstGeom>
              <a:solidFill>
                <a:schemeClr val="folHlink"/>
              </a:solidFill>
              <a:ln w="9525">
                <a:noFill/>
                <a:miter lim="800000"/>
                <a:headEnd/>
                <a:tailEnd/>
              </a:ln>
              <a:effectLst/>
            </p:spPr>
            <p:txBody>
              <a:bodyPr wrap="none" anchor="ctr"/>
              <a:lstStyle/>
              <a:p>
                <a:endParaRPr lang="en-GB"/>
              </a:p>
            </p:txBody>
          </p:sp>
          <p:sp>
            <p:nvSpPr>
              <p:cNvPr id="65541" name="Rectangle 5"/>
              <p:cNvSpPr>
                <a:spLocks noChangeArrowheads="1"/>
              </p:cNvSpPr>
              <p:nvPr/>
            </p:nvSpPr>
            <p:spPr bwMode="auto">
              <a:xfrm>
                <a:off x="1056" y="336"/>
                <a:ext cx="288" cy="432"/>
              </a:xfrm>
              <a:prstGeom prst="rect">
                <a:avLst/>
              </a:prstGeom>
              <a:gradFill rotWithShape="0">
                <a:gsLst>
                  <a:gs pos="0">
                    <a:schemeClr val="folHlink"/>
                  </a:gs>
                  <a:gs pos="100000">
                    <a:schemeClr val="bg1"/>
                  </a:gs>
                </a:gsLst>
                <a:lin ang="0" scaled="1"/>
              </a:gradFill>
              <a:ln w="9525">
                <a:noFill/>
                <a:miter lim="800000"/>
                <a:headEnd/>
                <a:tailEnd/>
              </a:ln>
              <a:effectLst/>
            </p:spPr>
            <p:txBody>
              <a:bodyPr wrap="none" anchor="ctr"/>
              <a:lstStyle/>
              <a:p>
                <a:endParaRPr lang="en-GB"/>
              </a:p>
            </p:txBody>
          </p:sp>
        </p:grpSp>
        <p:grpSp>
          <p:nvGrpSpPr>
            <p:cNvPr id="65542" name="Group 6"/>
            <p:cNvGrpSpPr>
              <a:grpSpLocks/>
            </p:cNvGrpSpPr>
            <p:nvPr/>
          </p:nvGrpSpPr>
          <p:grpSpPr bwMode="auto">
            <a:xfrm>
              <a:off x="261" y="1870"/>
              <a:ext cx="465" cy="299"/>
              <a:chOff x="912" y="2640"/>
              <a:chExt cx="672" cy="432"/>
            </a:xfrm>
          </p:grpSpPr>
          <p:sp>
            <p:nvSpPr>
              <p:cNvPr id="65543" name="Rectangle 7"/>
              <p:cNvSpPr>
                <a:spLocks noChangeArrowheads="1"/>
              </p:cNvSpPr>
              <p:nvPr/>
            </p:nvSpPr>
            <p:spPr bwMode="auto">
              <a:xfrm>
                <a:off x="912" y="2640"/>
                <a:ext cx="384" cy="432"/>
              </a:xfrm>
              <a:prstGeom prst="rect">
                <a:avLst/>
              </a:prstGeom>
              <a:solidFill>
                <a:schemeClr val="accent2"/>
              </a:solidFill>
              <a:ln w="9525">
                <a:noFill/>
                <a:miter lim="800000"/>
                <a:headEnd/>
                <a:tailEnd/>
              </a:ln>
              <a:effectLst/>
            </p:spPr>
            <p:txBody>
              <a:bodyPr wrap="none" anchor="ctr"/>
              <a:lstStyle/>
              <a:p>
                <a:endParaRPr lang="en-GB"/>
              </a:p>
            </p:txBody>
          </p:sp>
          <p:sp>
            <p:nvSpPr>
              <p:cNvPr id="65544" name="Rectangle 8"/>
              <p:cNvSpPr>
                <a:spLocks noChangeArrowheads="1"/>
              </p:cNvSpPr>
              <p:nvPr/>
            </p:nvSpPr>
            <p:spPr bwMode="auto">
              <a:xfrm>
                <a:off x="1248" y="2640"/>
                <a:ext cx="336" cy="432"/>
              </a:xfrm>
              <a:prstGeom prst="rect">
                <a:avLst/>
              </a:prstGeom>
              <a:gradFill rotWithShape="0">
                <a:gsLst>
                  <a:gs pos="0">
                    <a:schemeClr val="accent2"/>
                  </a:gs>
                  <a:gs pos="100000">
                    <a:schemeClr val="bg1"/>
                  </a:gs>
                </a:gsLst>
                <a:lin ang="0" scaled="1"/>
              </a:gradFill>
              <a:ln w="9525">
                <a:noFill/>
                <a:miter lim="800000"/>
                <a:headEnd/>
                <a:tailEnd/>
              </a:ln>
              <a:effectLst/>
            </p:spPr>
            <p:txBody>
              <a:bodyPr wrap="none" anchor="ctr"/>
              <a:lstStyle/>
              <a:p>
                <a:endParaRPr lang="en-GB"/>
              </a:p>
            </p:txBody>
          </p:sp>
        </p:grpSp>
        <p:sp>
          <p:nvSpPr>
            <p:cNvPr id="65545" name="Rectangle 9"/>
            <p:cNvSpPr>
              <a:spLocks noChangeArrowheads="1"/>
            </p:cNvSpPr>
            <p:nvPr/>
          </p:nvSpPr>
          <p:spPr bwMode="auto">
            <a:xfrm>
              <a:off x="0" y="1824"/>
              <a:ext cx="353" cy="266"/>
            </a:xfrm>
            <a:prstGeom prst="rect">
              <a:avLst/>
            </a:prstGeom>
            <a:gradFill rotWithShape="0">
              <a:gsLst>
                <a:gs pos="0">
                  <a:schemeClr val="bg1"/>
                </a:gs>
                <a:gs pos="100000">
                  <a:schemeClr val="hlink"/>
                </a:gs>
              </a:gsLst>
              <a:lin ang="18900000" scaled="1"/>
            </a:gradFill>
            <a:ln w="9525">
              <a:noFill/>
              <a:miter lim="800000"/>
              <a:headEnd/>
              <a:tailEnd/>
            </a:ln>
            <a:effectLst/>
          </p:spPr>
          <p:txBody>
            <a:bodyPr wrap="none" anchor="ctr"/>
            <a:lstStyle/>
            <a:p>
              <a:endParaRPr lang="en-GB"/>
            </a:p>
          </p:txBody>
        </p:sp>
        <p:sp>
          <p:nvSpPr>
            <p:cNvPr id="65546" name="Rectangle 10"/>
            <p:cNvSpPr>
              <a:spLocks noChangeArrowheads="1"/>
            </p:cNvSpPr>
            <p:nvPr/>
          </p:nvSpPr>
          <p:spPr bwMode="auto">
            <a:xfrm>
              <a:off x="400" y="1536"/>
              <a:ext cx="20" cy="663"/>
            </a:xfrm>
            <a:prstGeom prst="rect">
              <a:avLst/>
            </a:prstGeom>
            <a:solidFill>
              <a:schemeClr val="bg2"/>
            </a:solidFill>
            <a:ln w="9525">
              <a:noFill/>
              <a:miter lim="800000"/>
              <a:headEnd/>
              <a:tailEnd/>
            </a:ln>
            <a:effectLst/>
          </p:spPr>
          <p:txBody>
            <a:bodyPr wrap="none" anchor="ctr"/>
            <a:lstStyle/>
            <a:p>
              <a:endParaRPr lang="en-GB"/>
            </a:p>
          </p:txBody>
        </p:sp>
        <p:sp>
          <p:nvSpPr>
            <p:cNvPr id="65547" name="Rectangle 11"/>
            <p:cNvSpPr>
              <a:spLocks noChangeArrowheads="1"/>
            </p:cNvSpPr>
            <p:nvPr/>
          </p:nvSpPr>
          <p:spPr bwMode="auto">
            <a:xfrm flipV="1">
              <a:off x="199" y="2054"/>
              <a:ext cx="5476" cy="35"/>
            </a:xfrm>
            <a:prstGeom prst="rect">
              <a:avLst/>
            </a:prstGeom>
            <a:gradFill rotWithShape="0">
              <a:gsLst>
                <a:gs pos="0">
                  <a:schemeClr val="bg2"/>
                </a:gs>
                <a:gs pos="100000">
                  <a:schemeClr val="bg1"/>
                </a:gs>
              </a:gsLst>
              <a:lin ang="0" scaled="1"/>
            </a:gradFill>
            <a:ln w="9525">
              <a:noFill/>
              <a:miter lim="800000"/>
              <a:headEnd/>
              <a:tailEnd/>
            </a:ln>
            <a:effectLst/>
          </p:spPr>
          <p:txBody>
            <a:bodyPr wrap="none" anchor="ctr"/>
            <a:lstStyle/>
            <a:p>
              <a:endParaRPr lang="en-GB"/>
            </a:p>
          </p:txBody>
        </p:sp>
      </p:grpSp>
      <p:sp>
        <p:nvSpPr>
          <p:cNvPr id="65548" name="Rectangle 12"/>
          <p:cNvSpPr>
            <a:spLocks noGrp="1" noChangeArrowheads="1"/>
          </p:cNvSpPr>
          <p:nvPr>
            <p:ph type="ctrTitle"/>
          </p:nvPr>
        </p:nvSpPr>
        <p:spPr>
          <a:xfrm>
            <a:off x="990600" y="1828800"/>
            <a:ext cx="7772400" cy="1143000"/>
          </a:xfrm>
        </p:spPr>
        <p:txBody>
          <a:bodyPr/>
          <a:lstStyle>
            <a:lvl1pPr>
              <a:defRPr/>
            </a:lvl1pPr>
          </a:lstStyle>
          <a:p>
            <a:r>
              <a:rPr lang="en-GB"/>
              <a:t>Click to edit Master title style</a:t>
            </a:r>
          </a:p>
        </p:txBody>
      </p:sp>
      <p:sp>
        <p:nvSpPr>
          <p:cNvPr id="65549" name="Rectangle 13"/>
          <p:cNvSpPr>
            <a:spLocks noGrp="1" noChangeArrowheads="1"/>
          </p:cNvSpPr>
          <p:nvPr>
            <p:ph type="subTitle" idx="1"/>
          </p:nvPr>
        </p:nvSpPr>
        <p:spPr>
          <a:xfrm>
            <a:off x="1371600" y="3886200"/>
            <a:ext cx="6400800" cy="1752600"/>
          </a:xfrm>
        </p:spPr>
        <p:txBody>
          <a:bodyPr/>
          <a:lstStyle>
            <a:lvl1pPr marL="0" indent="0" algn="ctr">
              <a:buFont typeface="Wingdings" pitchFamily="2" charset="2"/>
              <a:buNone/>
              <a:defRPr/>
            </a:lvl1pPr>
          </a:lstStyle>
          <a:p>
            <a:r>
              <a:rPr lang="en-GB"/>
              <a:t>Click to edit Master subtitle style</a:t>
            </a:r>
          </a:p>
        </p:txBody>
      </p:sp>
      <p:sp>
        <p:nvSpPr>
          <p:cNvPr id="65550" name="Rectangle 14"/>
          <p:cNvSpPr>
            <a:spLocks noGrp="1" noChangeArrowheads="1"/>
          </p:cNvSpPr>
          <p:nvPr>
            <p:ph type="dt" sz="half" idx="2"/>
          </p:nvPr>
        </p:nvSpPr>
        <p:spPr>
          <a:xfrm>
            <a:off x="990600" y="6248400"/>
            <a:ext cx="1905000" cy="457200"/>
          </a:xfrm>
        </p:spPr>
        <p:txBody>
          <a:bodyPr/>
          <a:lstStyle>
            <a:lvl1pPr>
              <a:defRPr>
                <a:solidFill>
                  <a:schemeClr val="bg2"/>
                </a:solidFill>
              </a:defRPr>
            </a:lvl1pPr>
          </a:lstStyle>
          <a:p>
            <a:endParaRPr lang="en-GB"/>
          </a:p>
        </p:txBody>
      </p:sp>
      <p:sp>
        <p:nvSpPr>
          <p:cNvPr id="65551" name="Rectangle 15"/>
          <p:cNvSpPr>
            <a:spLocks noGrp="1" noChangeArrowheads="1"/>
          </p:cNvSpPr>
          <p:nvPr>
            <p:ph type="ftr" sz="quarter" idx="3"/>
          </p:nvPr>
        </p:nvSpPr>
        <p:spPr>
          <a:xfrm>
            <a:off x="3429000" y="6248400"/>
            <a:ext cx="2895600" cy="457200"/>
          </a:xfrm>
        </p:spPr>
        <p:txBody>
          <a:bodyPr/>
          <a:lstStyle>
            <a:lvl1pPr>
              <a:defRPr>
                <a:solidFill>
                  <a:schemeClr val="bg2"/>
                </a:solidFill>
              </a:defRPr>
            </a:lvl1pPr>
          </a:lstStyle>
          <a:p>
            <a:endParaRPr lang="en-GB"/>
          </a:p>
        </p:txBody>
      </p:sp>
      <p:sp>
        <p:nvSpPr>
          <p:cNvPr id="65552" name="Rectangle 16"/>
          <p:cNvSpPr>
            <a:spLocks noGrp="1" noChangeArrowheads="1"/>
          </p:cNvSpPr>
          <p:nvPr>
            <p:ph type="sldNum" sz="quarter" idx="4"/>
          </p:nvPr>
        </p:nvSpPr>
        <p:spPr>
          <a:xfrm>
            <a:off x="6858000" y="6248400"/>
            <a:ext cx="1905000" cy="457200"/>
          </a:xfrm>
        </p:spPr>
        <p:txBody>
          <a:bodyPr/>
          <a:lstStyle>
            <a:lvl1pPr>
              <a:defRPr>
                <a:solidFill>
                  <a:schemeClr val="bg2"/>
                </a:solidFill>
              </a:defRPr>
            </a:lvl1pPr>
          </a:lstStyle>
          <a:p>
            <a:fld id="{448E970E-A294-4FD8-A6B0-AAACFF91F600}" type="slidenum">
              <a:rPr lang="en-GB"/>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BC0A49ED-F34A-42BD-829F-075509AA65DF}" type="slidenum">
              <a:rPr lang="en-GB"/>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728C7666-5A49-43AD-A42B-07F874E0FE23}" type="slidenum">
              <a:rPr lang="en-GB"/>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1182688" y="2017713"/>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5145088" y="2017713"/>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267F6DD8-0211-4554-A41B-FED36BC7955E}" type="slidenum">
              <a:rPr lang="en-GB"/>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a:defRPr/>
            </a:lvl1pPr>
          </a:lstStyle>
          <a:p>
            <a:endParaRPr lang="en-GB"/>
          </a:p>
        </p:txBody>
      </p:sp>
      <p:sp>
        <p:nvSpPr>
          <p:cNvPr id="8" name="Footer Placeholder 7"/>
          <p:cNvSpPr>
            <a:spLocks noGrp="1"/>
          </p:cNvSpPr>
          <p:nvPr>
            <p:ph type="ftr" sz="quarter" idx="11"/>
          </p:nvPr>
        </p:nvSpPr>
        <p:spPr/>
        <p:txBody>
          <a:bodyPr/>
          <a:lstStyle>
            <a:lvl1pPr>
              <a:defRPr/>
            </a:lvl1pPr>
          </a:lstStyle>
          <a:p>
            <a:endParaRPr lang="en-GB"/>
          </a:p>
        </p:txBody>
      </p:sp>
      <p:sp>
        <p:nvSpPr>
          <p:cNvPr id="9" name="Slide Number Placeholder 8"/>
          <p:cNvSpPr>
            <a:spLocks noGrp="1"/>
          </p:cNvSpPr>
          <p:nvPr>
            <p:ph type="sldNum" sz="quarter" idx="12"/>
          </p:nvPr>
        </p:nvSpPr>
        <p:spPr/>
        <p:txBody>
          <a:bodyPr/>
          <a:lstStyle>
            <a:lvl1pPr>
              <a:defRPr/>
            </a:lvl1pPr>
          </a:lstStyle>
          <a:p>
            <a:fld id="{5BA986E3-7B63-404B-BFBB-C2CE88C0ABB5}" type="slidenum">
              <a:rPr lang="en-GB"/>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a:defRPr/>
            </a:lvl1pPr>
          </a:lstStyle>
          <a:p>
            <a:endParaRPr lang="en-GB"/>
          </a:p>
        </p:txBody>
      </p:sp>
      <p:sp>
        <p:nvSpPr>
          <p:cNvPr id="4" name="Footer Placeholder 3"/>
          <p:cNvSpPr>
            <a:spLocks noGrp="1"/>
          </p:cNvSpPr>
          <p:nvPr>
            <p:ph type="ftr" sz="quarter" idx="11"/>
          </p:nvPr>
        </p:nvSpPr>
        <p:spPr/>
        <p:txBody>
          <a:bodyPr/>
          <a:lstStyle>
            <a:lvl1pPr>
              <a:defRPr/>
            </a:lvl1pPr>
          </a:lstStyle>
          <a:p>
            <a:endParaRPr lang="en-GB"/>
          </a:p>
        </p:txBody>
      </p:sp>
      <p:sp>
        <p:nvSpPr>
          <p:cNvPr id="5" name="Slide Number Placeholder 4"/>
          <p:cNvSpPr>
            <a:spLocks noGrp="1"/>
          </p:cNvSpPr>
          <p:nvPr>
            <p:ph type="sldNum" sz="quarter" idx="12"/>
          </p:nvPr>
        </p:nvSpPr>
        <p:spPr/>
        <p:txBody>
          <a:bodyPr/>
          <a:lstStyle>
            <a:lvl1pPr>
              <a:defRPr/>
            </a:lvl1pPr>
          </a:lstStyle>
          <a:p>
            <a:fld id="{276C97D7-ED13-40FD-8746-3C7D55E1D106}" type="slidenum">
              <a:rPr lang="en-GB"/>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GB"/>
          </a:p>
        </p:txBody>
      </p:sp>
      <p:sp>
        <p:nvSpPr>
          <p:cNvPr id="3" name="Footer Placeholder 2"/>
          <p:cNvSpPr>
            <a:spLocks noGrp="1"/>
          </p:cNvSpPr>
          <p:nvPr>
            <p:ph type="ftr" sz="quarter" idx="11"/>
          </p:nvPr>
        </p:nvSpPr>
        <p:spPr/>
        <p:txBody>
          <a:bodyPr/>
          <a:lstStyle>
            <a:lvl1pPr>
              <a:defRPr/>
            </a:lvl1pPr>
          </a:lstStyle>
          <a:p>
            <a:endParaRPr lang="en-GB"/>
          </a:p>
        </p:txBody>
      </p:sp>
      <p:sp>
        <p:nvSpPr>
          <p:cNvPr id="4" name="Slide Number Placeholder 3"/>
          <p:cNvSpPr>
            <a:spLocks noGrp="1"/>
          </p:cNvSpPr>
          <p:nvPr>
            <p:ph type="sldNum" sz="quarter" idx="12"/>
          </p:nvPr>
        </p:nvSpPr>
        <p:spPr/>
        <p:txBody>
          <a:bodyPr/>
          <a:lstStyle>
            <a:lvl1pPr>
              <a:defRPr/>
            </a:lvl1pPr>
          </a:lstStyle>
          <a:p>
            <a:fld id="{87436972-4BD1-4345-81F7-794644A6D991}" type="slidenum">
              <a:rPr lang="en-GB"/>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18F6635F-089B-409F-BFDF-E449F4195563}" type="slidenum">
              <a:rPr lang="en-GB"/>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D8BD8B5D-33D0-4B63-8406-33602BAF422C}" type="slidenum">
              <a:rPr lang="en-GB"/>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34F7D00D-C0E8-4AB6-8EDF-D51735A7CD17}" type="slidenum">
              <a:rPr lang="en-GB"/>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004050" y="617538"/>
            <a:ext cx="1951038" cy="551497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1150938" y="617538"/>
            <a:ext cx="5700712" cy="551497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47C6AD16-98E3-48B4-B038-66670F8DC086}" type="slidenum">
              <a:rPr lang="en-GB"/>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4514" name="Rectangle 2"/>
          <p:cNvSpPr>
            <a:spLocks noChangeArrowheads="1"/>
          </p:cNvSpPr>
          <p:nvPr/>
        </p:nvSpPr>
        <p:spPr bwMode="ltGray">
          <a:xfrm>
            <a:off x="417513" y="1098550"/>
            <a:ext cx="438150" cy="474663"/>
          </a:xfrm>
          <a:prstGeom prst="rect">
            <a:avLst/>
          </a:prstGeom>
          <a:solidFill>
            <a:schemeClr val="accent2"/>
          </a:solidFill>
          <a:ln w="9525">
            <a:noFill/>
            <a:miter lim="800000"/>
            <a:headEnd/>
            <a:tailEnd/>
          </a:ln>
          <a:effectLst/>
        </p:spPr>
        <p:txBody>
          <a:bodyPr wrap="none" anchor="ctr"/>
          <a:lstStyle/>
          <a:p>
            <a:pPr algn="ctr"/>
            <a:endParaRPr kumimoji="1" lang="en-US"/>
          </a:p>
        </p:txBody>
      </p:sp>
      <p:sp>
        <p:nvSpPr>
          <p:cNvPr id="64515" name="Rectangle 3"/>
          <p:cNvSpPr>
            <a:spLocks noChangeArrowheads="1"/>
          </p:cNvSpPr>
          <p:nvPr/>
        </p:nvSpPr>
        <p:spPr bwMode="ltGray">
          <a:xfrm>
            <a:off x="800100" y="1098550"/>
            <a:ext cx="328613" cy="474663"/>
          </a:xfrm>
          <a:prstGeom prst="rect">
            <a:avLst/>
          </a:prstGeom>
          <a:gradFill rotWithShape="0">
            <a:gsLst>
              <a:gs pos="0">
                <a:schemeClr val="accent2"/>
              </a:gs>
              <a:gs pos="100000">
                <a:schemeClr val="bg1"/>
              </a:gs>
            </a:gsLst>
            <a:lin ang="0" scaled="1"/>
          </a:gradFill>
          <a:ln w="9525">
            <a:noFill/>
            <a:miter lim="800000"/>
            <a:headEnd/>
            <a:tailEnd/>
          </a:ln>
          <a:effectLst/>
        </p:spPr>
        <p:txBody>
          <a:bodyPr wrap="none" anchor="ctr"/>
          <a:lstStyle/>
          <a:p>
            <a:pPr algn="ctr"/>
            <a:endParaRPr kumimoji="1" lang="en-US"/>
          </a:p>
        </p:txBody>
      </p:sp>
      <p:sp>
        <p:nvSpPr>
          <p:cNvPr id="64516" name="Rectangle 4"/>
          <p:cNvSpPr>
            <a:spLocks noChangeArrowheads="1"/>
          </p:cNvSpPr>
          <p:nvPr/>
        </p:nvSpPr>
        <p:spPr bwMode="ltGray">
          <a:xfrm>
            <a:off x="541338" y="1520825"/>
            <a:ext cx="422275" cy="474663"/>
          </a:xfrm>
          <a:prstGeom prst="rect">
            <a:avLst/>
          </a:prstGeom>
          <a:solidFill>
            <a:schemeClr val="folHlink"/>
          </a:solidFill>
          <a:ln w="9525">
            <a:noFill/>
            <a:miter lim="800000"/>
            <a:headEnd/>
            <a:tailEnd/>
          </a:ln>
          <a:effectLst/>
        </p:spPr>
        <p:txBody>
          <a:bodyPr wrap="none" anchor="ctr"/>
          <a:lstStyle/>
          <a:p>
            <a:pPr algn="ctr"/>
            <a:endParaRPr kumimoji="1" lang="en-US"/>
          </a:p>
        </p:txBody>
      </p:sp>
      <p:sp>
        <p:nvSpPr>
          <p:cNvPr id="64517" name="Rectangle 5"/>
          <p:cNvSpPr>
            <a:spLocks noChangeArrowheads="1"/>
          </p:cNvSpPr>
          <p:nvPr/>
        </p:nvSpPr>
        <p:spPr bwMode="ltGray">
          <a:xfrm>
            <a:off x="911225" y="1520825"/>
            <a:ext cx="368300" cy="474663"/>
          </a:xfrm>
          <a:prstGeom prst="rect">
            <a:avLst/>
          </a:prstGeom>
          <a:gradFill rotWithShape="0">
            <a:gsLst>
              <a:gs pos="0">
                <a:schemeClr val="folHlink"/>
              </a:gs>
              <a:gs pos="100000">
                <a:schemeClr val="bg1"/>
              </a:gs>
            </a:gsLst>
            <a:lin ang="0" scaled="1"/>
          </a:gradFill>
          <a:ln w="9525">
            <a:noFill/>
            <a:miter lim="800000"/>
            <a:headEnd/>
            <a:tailEnd/>
          </a:ln>
          <a:effectLst/>
        </p:spPr>
        <p:txBody>
          <a:bodyPr wrap="none" anchor="ctr"/>
          <a:lstStyle/>
          <a:p>
            <a:pPr algn="ctr"/>
            <a:endParaRPr kumimoji="1" lang="en-US"/>
          </a:p>
        </p:txBody>
      </p:sp>
      <p:sp>
        <p:nvSpPr>
          <p:cNvPr id="64518" name="Rectangle 6"/>
          <p:cNvSpPr>
            <a:spLocks noChangeArrowheads="1"/>
          </p:cNvSpPr>
          <p:nvPr/>
        </p:nvSpPr>
        <p:spPr bwMode="ltGray">
          <a:xfrm>
            <a:off x="127000" y="1447800"/>
            <a:ext cx="560388" cy="422275"/>
          </a:xfrm>
          <a:prstGeom prst="rect">
            <a:avLst/>
          </a:prstGeom>
          <a:gradFill rotWithShape="0">
            <a:gsLst>
              <a:gs pos="0">
                <a:schemeClr val="bg1"/>
              </a:gs>
              <a:gs pos="100000">
                <a:schemeClr val="hlink"/>
              </a:gs>
            </a:gsLst>
            <a:lin ang="18900000" scaled="1"/>
          </a:gradFill>
          <a:ln w="9525">
            <a:noFill/>
            <a:miter lim="800000"/>
            <a:headEnd/>
            <a:tailEnd/>
          </a:ln>
          <a:effectLst/>
        </p:spPr>
        <p:txBody>
          <a:bodyPr wrap="none" anchor="ctr"/>
          <a:lstStyle/>
          <a:p>
            <a:pPr algn="ctr"/>
            <a:endParaRPr kumimoji="1" lang="en-US"/>
          </a:p>
        </p:txBody>
      </p:sp>
      <p:sp>
        <p:nvSpPr>
          <p:cNvPr id="64519" name="Rectangle 7"/>
          <p:cNvSpPr>
            <a:spLocks noChangeArrowheads="1"/>
          </p:cNvSpPr>
          <p:nvPr/>
        </p:nvSpPr>
        <p:spPr bwMode="gray">
          <a:xfrm>
            <a:off x="762000" y="990600"/>
            <a:ext cx="31750" cy="1052513"/>
          </a:xfrm>
          <a:prstGeom prst="rect">
            <a:avLst/>
          </a:prstGeom>
          <a:solidFill>
            <a:schemeClr val="bg2"/>
          </a:solidFill>
          <a:ln w="9525">
            <a:noFill/>
            <a:miter lim="800000"/>
            <a:headEnd/>
            <a:tailEnd/>
          </a:ln>
          <a:effectLst/>
        </p:spPr>
        <p:txBody>
          <a:bodyPr wrap="none" anchor="ctr"/>
          <a:lstStyle/>
          <a:p>
            <a:pPr algn="ctr"/>
            <a:endParaRPr kumimoji="1" lang="en-US"/>
          </a:p>
        </p:txBody>
      </p:sp>
      <p:sp>
        <p:nvSpPr>
          <p:cNvPr id="64520" name="Rectangle 8"/>
          <p:cNvSpPr>
            <a:spLocks noChangeArrowheads="1"/>
          </p:cNvSpPr>
          <p:nvPr/>
        </p:nvSpPr>
        <p:spPr bwMode="gray">
          <a:xfrm>
            <a:off x="442913" y="1781175"/>
            <a:ext cx="8226425" cy="31750"/>
          </a:xfrm>
          <a:prstGeom prst="rect">
            <a:avLst/>
          </a:prstGeom>
          <a:gradFill rotWithShape="0">
            <a:gsLst>
              <a:gs pos="0">
                <a:schemeClr val="bg2"/>
              </a:gs>
              <a:gs pos="100000">
                <a:schemeClr val="bg1"/>
              </a:gs>
            </a:gsLst>
            <a:lin ang="0" scaled="1"/>
          </a:gradFill>
          <a:ln w="9525">
            <a:noFill/>
            <a:miter lim="800000"/>
            <a:headEnd/>
            <a:tailEnd/>
          </a:ln>
          <a:effectLst/>
        </p:spPr>
        <p:txBody>
          <a:bodyPr wrap="none" anchor="ctr"/>
          <a:lstStyle/>
          <a:p>
            <a:pPr algn="ctr"/>
            <a:endParaRPr kumimoji="1" lang="en-US"/>
          </a:p>
        </p:txBody>
      </p:sp>
      <p:sp>
        <p:nvSpPr>
          <p:cNvPr id="64521" name="Rectangle 9"/>
          <p:cNvSpPr>
            <a:spLocks noGrp="1" noChangeArrowheads="1"/>
          </p:cNvSpPr>
          <p:nvPr>
            <p:ph type="title"/>
          </p:nvPr>
        </p:nvSpPr>
        <p:spPr bwMode="auto">
          <a:xfrm>
            <a:off x="1150938" y="617538"/>
            <a:ext cx="7793037" cy="11430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p>
            <a:pPr lvl="0"/>
            <a:r>
              <a:rPr lang="en-GB" smtClean="0"/>
              <a:t>Click to edit Master title style</a:t>
            </a:r>
          </a:p>
        </p:txBody>
      </p:sp>
      <p:sp>
        <p:nvSpPr>
          <p:cNvPr id="64522" name="Rectangle 10"/>
          <p:cNvSpPr>
            <a:spLocks noGrp="1" noChangeArrowheads="1"/>
          </p:cNvSpPr>
          <p:nvPr>
            <p:ph type="body" idx="1"/>
          </p:nvPr>
        </p:nvSpPr>
        <p:spPr bwMode="auto">
          <a:xfrm>
            <a:off x="1182688" y="2017713"/>
            <a:ext cx="7772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64523" name="Rectangle 11"/>
          <p:cNvSpPr>
            <a:spLocks noGrp="1" noChangeArrowheads="1"/>
          </p:cNvSpPr>
          <p:nvPr>
            <p:ph type="dt" sz="half" idx="2"/>
          </p:nvPr>
        </p:nvSpPr>
        <p:spPr bwMode="auto">
          <a:xfrm>
            <a:off x="914400" y="6324600"/>
            <a:ext cx="19050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400"/>
            </a:lvl1pPr>
          </a:lstStyle>
          <a:p>
            <a:endParaRPr lang="en-GB"/>
          </a:p>
        </p:txBody>
      </p:sp>
      <p:sp>
        <p:nvSpPr>
          <p:cNvPr id="64524" name="Rectangle 12"/>
          <p:cNvSpPr>
            <a:spLocks noGrp="1" noChangeArrowheads="1"/>
          </p:cNvSpPr>
          <p:nvPr>
            <p:ph type="ftr" sz="quarter" idx="3"/>
          </p:nvPr>
        </p:nvSpPr>
        <p:spPr bwMode="auto">
          <a:xfrm>
            <a:off x="3352800" y="63246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400"/>
            </a:lvl1pPr>
          </a:lstStyle>
          <a:p>
            <a:endParaRPr lang="en-GB"/>
          </a:p>
        </p:txBody>
      </p:sp>
      <p:sp>
        <p:nvSpPr>
          <p:cNvPr id="64525" name="Rectangle 13"/>
          <p:cNvSpPr>
            <a:spLocks noGrp="1" noChangeArrowheads="1"/>
          </p:cNvSpPr>
          <p:nvPr>
            <p:ph type="sldNum" sz="quarter" idx="4"/>
          </p:nvPr>
        </p:nvSpPr>
        <p:spPr bwMode="auto">
          <a:xfrm>
            <a:off x="6781800" y="6324600"/>
            <a:ext cx="19050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400"/>
            </a:lvl1pPr>
          </a:lstStyle>
          <a:p>
            <a:fld id="{7BC72546-3D16-4E9F-B6A3-1A4150E9774E}" type="slidenum">
              <a:rPr lang="en-GB"/>
              <a:pPr/>
              <a:t>‹#›</a:t>
            </a:fld>
            <a:endParaRPr lang="en-GB"/>
          </a:p>
        </p:txBody>
      </p:sp>
    </p:spTree>
  </p:cSld>
  <p:clrMap bg1="lt1" tx1="dk1" bg2="lt2" tx2="dk2" accent1="accent1" accent2="accent2" accent3="accent3" accent4="accent4" accent5="accent5" accent6="accent6" hlink="hlink" folHlink="folHlink"/>
  <p:sldLayoutIdLst>
    <p:sldLayoutId id="2147483658" r:id="rId1"/>
    <p:sldLayoutId id="2147483659" r:id="rId2"/>
    <p:sldLayoutId id="2147483660" r:id="rId3"/>
    <p:sldLayoutId id="2147483661" r:id="rId4"/>
    <p:sldLayoutId id="2147483662" r:id="rId5"/>
    <p:sldLayoutId id="2147483663" r:id="rId6"/>
    <p:sldLayoutId id="2147483664" r:id="rId7"/>
    <p:sldLayoutId id="2147483665" r:id="rId8"/>
    <p:sldLayoutId id="2147483666" r:id="rId9"/>
    <p:sldLayoutId id="2147483667" r:id="rId10"/>
    <p:sldLayoutId id="2147483668" r:id="rId11"/>
  </p:sldLayoutIdLst>
  <p:txStyles>
    <p:titleStyle>
      <a:lvl1pPr algn="l" rtl="0" fontAlgn="base">
        <a:spcBef>
          <a:spcPct val="0"/>
        </a:spcBef>
        <a:spcAft>
          <a:spcPct val="0"/>
        </a:spcAft>
        <a:defRPr sz="4400">
          <a:solidFill>
            <a:schemeClr val="tx2"/>
          </a:solidFill>
          <a:latin typeface="+mj-lt"/>
          <a:ea typeface="+mj-ea"/>
          <a:cs typeface="+mj-cs"/>
        </a:defRPr>
      </a:lvl1pPr>
      <a:lvl2pPr algn="l" rtl="0" fontAlgn="base">
        <a:spcBef>
          <a:spcPct val="0"/>
        </a:spcBef>
        <a:spcAft>
          <a:spcPct val="0"/>
        </a:spcAft>
        <a:defRPr sz="4400">
          <a:solidFill>
            <a:schemeClr val="tx2"/>
          </a:solidFill>
          <a:latin typeface="Tahoma" pitchFamily="34" charset="0"/>
        </a:defRPr>
      </a:lvl2pPr>
      <a:lvl3pPr algn="l" rtl="0" fontAlgn="base">
        <a:spcBef>
          <a:spcPct val="0"/>
        </a:spcBef>
        <a:spcAft>
          <a:spcPct val="0"/>
        </a:spcAft>
        <a:defRPr sz="4400">
          <a:solidFill>
            <a:schemeClr val="tx2"/>
          </a:solidFill>
          <a:latin typeface="Tahoma" pitchFamily="34" charset="0"/>
        </a:defRPr>
      </a:lvl3pPr>
      <a:lvl4pPr algn="l" rtl="0" fontAlgn="base">
        <a:spcBef>
          <a:spcPct val="0"/>
        </a:spcBef>
        <a:spcAft>
          <a:spcPct val="0"/>
        </a:spcAft>
        <a:defRPr sz="4400">
          <a:solidFill>
            <a:schemeClr val="tx2"/>
          </a:solidFill>
          <a:latin typeface="Tahoma" pitchFamily="34" charset="0"/>
        </a:defRPr>
      </a:lvl4pPr>
      <a:lvl5pPr algn="l" rtl="0" fontAlgn="base">
        <a:spcBef>
          <a:spcPct val="0"/>
        </a:spcBef>
        <a:spcAft>
          <a:spcPct val="0"/>
        </a:spcAft>
        <a:defRPr sz="4400">
          <a:solidFill>
            <a:schemeClr val="tx2"/>
          </a:solidFill>
          <a:latin typeface="Tahoma" pitchFamily="34" charset="0"/>
        </a:defRPr>
      </a:lvl5pPr>
      <a:lvl6pPr marL="457200" algn="l" rtl="0" fontAlgn="base">
        <a:spcBef>
          <a:spcPct val="0"/>
        </a:spcBef>
        <a:spcAft>
          <a:spcPct val="0"/>
        </a:spcAft>
        <a:defRPr sz="4400">
          <a:solidFill>
            <a:schemeClr val="tx2"/>
          </a:solidFill>
          <a:latin typeface="Tahoma" pitchFamily="34" charset="0"/>
        </a:defRPr>
      </a:lvl6pPr>
      <a:lvl7pPr marL="914400" algn="l" rtl="0" fontAlgn="base">
        <a:spcBef>
          <a:spcPct val="0"/>
        </a:spcBef>
        <a:spcAft>
          <a:spcPct val="0"/>
        </a:spcAft>
        <a:defRPr sz="4400">
          <a:solidFill>
            <a:schemeClr val="tx2"/>
          </a:solidFill>
          <a:latin typeface="Tahoma" pitchFamily="34" charset="0"/>
        </a:defRPr>
      </a:lvl7pPr>
      <a:lvl8pPr marL="1371600" algn="l" rtl="0" fontAlgn="base">
        <a:spcBef>
          <a:spcPct val="0"/>
        </a:spcBef>
        <a:spcAft>
          <a:spcPct val="0"/>
        </a:spcAft>
        <a:defRPr sz="4400">
          <a:solidFill>
            <a:schemeClr val="tx2"/>
          </a:solidFill>
          <a:latin typeface="Tahoma" pitchFamily="34" charset="0"/>
        </a:defRPr>
      </a:lvl8pPr>
      <a:lvl9pPr marL="1828800" algn="l" rtl="0" fontAlgn="base">
        <a:spcBef>
          <a:spcPct val="0"/>
        </a:spcBef>
        <a:spcAft>
          <a:spcPct val="0"/>
        </a:spcAft>
        <a:defRPr sz="4400">
          <a:solidFill>
            <a:schemeClr val="tx2"/>
          </a:solidFill>
          <a:latin typeface="Tahoma" pitchFamily="34" charset="0"/>
        </a:defRPr>
      </a:lvl9pPr>
    </p:titleStyle>
    <p:bodyStyle>
      <a:lvl1pPr marL="342900" indent="-342900" algn="l" rtl="0" fontAlgn="base">
        <a:spcBef>
          <a:spcPct val="20000"/>
        </a:spcBef>
        <a:spcAft>
          <a:spcPct val="0"/>
        </a:spcAft>
        <a:buClr>
          <a:schemeClr val="folHlink"/>
        </a:buClr>
        <a:buSzPct val="60000"/>
        <a:buFont typeface="Wingdings" pitchFamily="2" charset="2"/>
        <a:buChar char="n"/>
        <a:defRPr sz="3200">
          <a:solidFill>
            <a:schemeClr val="tx1"/>
          </a:solidFill>
          <a:latin typeface="+mn-lt"/>
          <a:ea typeface="+mn-ea"/>
          <a:cs typeface="+mn-cs"/>
        </a:defRPr>
      </a:lvl1pPr>
      <a:lvl2pPr marL="742950" indent="-285750" algn="l" rtl="0" fontAlgn="base">
        <a:spcBef>
          <a:spcPct val="20000"/>
        </a:spcBef>
        <a:spcAft>
          <a:spcPct val="0"/>
        </a:spcAft>
        <a:buClr>
          <a:schemeClr val="hlink"/>
        </a:buClr>
        <a:buSzPct val="55000"/>
        <a:buFont typeface="Wingdings" pitchFamily="2" charset="2"/>
        <a:buChar char="n"/>
        <a:defRPr sz="2800">
          <a:solidFill>
            <a:schemeClr val="tx1"/>
          </a:solidFill>
          <a:latin typeface="+mn-lt"/>
        </a:defRPr>
      </a:lvl2pPr>
      <a:lvl3pPr marL="1143000" indent="-228600" algn="l" rtl="0" fontAlgn="base">
        <a:spcBef>
          <a:spcPct val="20000"/>
        </a:spcBef>
        <a:spcAft>
          <a:spcPct val="0"/>
        </a:spcAft>
        <a:buClr>
          <a:schemeClr val="folHlink"/>
        </a:buClr>
        <a:buSzPct val="50000"/>
        <a:buFont typeface="Wingdings" pitchFamily="2" charset="2"/>
        <a:buChar char="n"/>
        <a:defRPr sz="2400">
          <a:solidFill>
            <a:schemeClr val="tx1"/>
          </a:solidFill>
          <a:latin typeface="+mn-lt"/>
        </a:defRPr>
      </a:lvl3pPr>
      <a:lvl4pPr marL="1600200" indent="-228600" algn="l" rtl="0" fontAlgn="base">
        <a:spcBef>
          <a:spcPct val="20000"/>
        </a:spcBef>
        <a:spcAft>
          <a:spcPct val="0"/>
        </a:spcAft>
        <a:buClr>
          <a:schemeClr val="accent2"/>
        </a:buClr>
        <a:buSzPct val="55000"/>
        <a:buFont typeface="Wingdings" pitchFamily="2" charset="2"/>
        <a:buChar char="n"/>
        <a:defRPr sz="2000">
          <a:solidFill>
            <a:schemeClr val="tx1"/>
          </a:solidFill>
          <a:latin typeface="+mn-lt"/>
        </a:defRPr>
      </a:lvl4pPr>
      <a:lvl5pPr marL="2057400" indent="-228600" algn="l" rtl="0" fontAlgn="base">
        <a:spcBef>
          <a:spcPct val="20000"/>
        </a:spcBef>
        <a:spcAft>
          <a:spcPct val="0"/>
        </a:spcAft>
        <a:buClr>
          <a:schemeClr val="accent1"/>
        </a:buClr>
        <a:buSzPct val="50000"/>
        <a:buFont typeface="Wingdings" pitchFamily="2" charset="2"/>
        <a:buChar char="n"/>
        <a:defRPr sz="2000">
          <a:solidFill>
            <a:schemeClr val="tx1"/>
          </a:solidFill>
          <a:latin typeface="+mn-lt"/>
        </a:defRPr>
      </a:lvl5pPr>
      <a:lvl6pPr marL="2514600" indent="-228600" algn="l" rtl="0" fontAlgn="base">
        <a:spcBef>
          <a:spcPct val="20000"/>
        </a:spcBef>
        <a:spcAft>
          <a:spcPct val="0"/>
        </a:spcAft>
        <a:buClr>
          <a:schemeClr val="accent1"/>
        </a:buClr>
        <a:buSzPct val="50000"/>
        <a:buFont typeface="Wingdings" pitchFamily="2" charset="2"/>
        <a:buChar char="n"/>
        <a:defRPr sz="2000">
          <a:solidFill>
            <a:schemeClr val="tx1"/>
          </a:solidFill>
          <a:latin typeface="+mn-lt"/>
        </a:defRPr>
      </a:lvl6pPr>
      <a:lvl7pPr marL="2971800" indent="-228600" algn="l" rtl="0" fontAlgn="base">
        <a:spcBef>
          <a:spcPct val="20000"/>
        </a:spcBef>
        <a:spcAft>
          <a:spcPct val="0"/>
        </a:spcAft>
        <a:buClr>
          <a:schemeClr val="accent1"/>
        </a:buClr>
        <a:buSzPct val="50000"/>
        <a:buFont typeface="Wingdings" pitchFamily="2" charset="2"/>
        <a:buChar char="n"/>
        <a:defRPr sz="2000">
          <a:solidFill>
            <a:schemeClr val="tx1"/>
          </a:solidFill>
          <a:latin typeface="+mn-lt"/>
        </a:defRPr>
      </a:lvl7pPr>
      <a:lvl8pPr marL="3429000" indent="-228600" algn="l" rtl="0" fontAlgn="base">
        <a:spcBef>
          <a:spcPct val="20000"/>
        </a:spcBef>
        <a:spcAft>
          <a:spcPct val="0"/>
        </a:spcAft>
        <a:buClr>
          <a:schemeClr val="accent1"/>
        </a:buClr>
        <a:buSzPct val="50000"/>
        <a:buFont typeface="Wingdings" pitchFamily="2" charset="2"/>
        <a:buChar char="n"/>
        <a:defRPr sz="2000">
          <a:solidFill>
            <a:schemeClr val="tx1"/>
          </a:solidFill>
          <a:latin typeface="+mn-lt"/>
        </a:defRPr>
      </a:lvl8pPr>
      <a:lvl9pPr marL="3886200" indent="-228600" algn="l" rtl="0" fontAlgn="base">
        <a:spcBef>
          <a:spcPct val="20000"/>
        </a:spcBef>
        <a:spcAft>
          <a:spcPct val="0"/>
        </a:spcAft>
        <a:buClr>
          <a:schemeClr val="accent1"/>
        </a:buClr>
        <a:buSzPct val="50000"/>
        <a:buFont typeface="Wingdings" pitchFamily="2" charset="2"/>
        <a:buChar char="n"/>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youtube.com/watch?v=2C-2v99paQM"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youtube.com/watch?v=bTbHwnxCGaI" TargetMode="External"/><Relationship Id="rId2" Type="http://schemas.openxmlformats.org/officeDocument/2006/relationships/hyperlink" Target="https://www.youtube.com/watch?v=2C-2v99paQM"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s://www.youtube.com/watch?v=bTbHwnxCGaI"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Rectangle 2"/>
          <p:cNvSpPr>
            <a:spLocks noGrp="1" noChangeArrowheads="1"/>
          </p:cNvSpPr>
          <p:nvPr>
            <p:ph type="ctrTitle"/>
          </p:nvPr>
        </p:nvSpPr>
        <p:spPr/>
        <p:txBody>
          <a:bodyPr/>
          <a:lstStyle/>
          <a:p>
            <a:r>
              <a:rPr lang="en-GB" b="1" smtClean="0">
                <a:cs typeface="Times New Roman" pitchFamily="18" charset="0"/>
              </a:rPr>
              <a:t>Customer  </a:t>
            </a:r>
            <a:r>
              <a:rPr lang="en-GB" b="1" dirty="0">
                <a:cs typeface="Times New Roman" pitchFamily="18" charset="0"/>
              </a:rPr>
              <a:t>Relationships</a:t>
            </a:r>
          </a:p>
        </p:txBody>
      </p:sp>
      <p:sp>
        <p:nvSpPr>
          <p:cNvPr id="95235" name="Rectangle 3"/>
          <p:cNvSpPr>
            <a:spLocks noGrp="1" noChangeArrowheads="1"/>
          </p:cNvSpPr>
          <p:nvPr>
            <p:ph type="subTitle" idx="1"/>
          </p:nvPr>
        </p:nvSpPr>
        <p:spPr>
          <a:xfrm>
            <a:off x="1371600" y="3886200"/>
            <a:ext cx="6858000" cy="1752600"/>
          </a:xfrm>
        </p:spPr>
        <p:txBody>
          <a:bodyPr/>
          <a:lstStyle/>
          <a:p>
            <a:r>
              <a:rPr lang="en-GB" sz="2800" dirty="0" smtClean="0">
                <a:cs typeface="Times New Roman" pitchFamily="18" charset="0"/>
              </a:rPr>
              <a:t>Implementing </a:t>
            </a:r>
            <a:r>
              <a:rPr lang="en-GB" sz="2800" dirty="0">
                <a:cs typeface="Times New Roman" pitchFamily="18" charset="0"/>
              </a:rPr>
              <a:t>the Relationship</a:t>
            </a: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8242" name="Rectangle 2"/>
          <p:cNvSpPr>
            <a:spLocks noGrp="1" noChangeArrowheads="1"/>
          </p:cNvSpPr>
          <p:nvPr>
            <p:ph type="title"/>
          </p:nvPr>
        </p:nvSpPr>
        <p:spPr/>
        <p:txBody>
          <a:bodyPr/>
          <a:lstStyle/>
          <a:p>
            <a:r>
              <a:rPr lang="en-GB"/>
              <a:t>The Grand Plan</a:t>
            </a:r>
          </a:p>
        </p:txBody>
      </p:sp>
      <p:sp>
        <p:nvSpPr>
          <p:cNvPr id="138243" name="Rectangle 3"/>
          <p:cNvSpPr>
            <a:spLocks noGrp="1" noChangeArrowheads="1"/>
          </p:cNvSpPr>
          <p:nvPr>
            <p:ph type="body" idx="1"/>
          </p:nvPr>
        </p:nvSpPr>
        <p:spPr/>
        <p:txBody>
          <a:bodyPr/>
          <a:lstStyle/>
          <a:p>
            <a:pPr marL="609600" indent="-609600">
              <a:buFont typeface="Wingdings" pitchFamily="2" charset="2"/>
              <a:buAutoNum type="arabicPeriod"/>
            </a:pPr>
            <a:r>
              <a:rPr lang="en-GB"/>
              <a:t>Where are we now?</a:t>
            </a:r>
          </a:p>
          <a:p>
            <a:pPr marL="609600" indent="-609600">
              <a:buFont typeface="Wingdings" pitchFamily="2" charset="2"/>
              <a:buAutoNum type="arabicPeriod"/>
            </a:pPr>
            <a:r>
              <a:rPr lang="en-GB"/>
              <a:t>Where do we want to be?</a:t>
            </a:r>
          </a:p>
          <a:p>
            <a:pPr marL="609600" indent="-609600">
              <a:buFont typeface="Wingdings" pitchFamily="2" charset="2"/>
              <a:buAutoNum type="arabicPeriod"/>
            </a:pPr>
            <a:r>
              <a:rPr lang="en-GB" b="1" i="1"/>
              <a:t>How might we get there?</a:t>
            </a:r>
          </a:p>
          <a:p>
            <a:pPr marL="609600" indent="-609600">
              <a:buFont typeface="Wingdings" pitchFamily="2" charset="2"/>
              <a:buAutoNum type="arabicPeriod"/>
            </a:pPr>
            <a:r>
              <a:rPr lang="en-GB"/>
              <a:t>Which way is best?</a:t>
            </a:r>
          </a:p>
          <a:p>
            <a:pPr marL="609600" indent="-609600">
              <a:buFont typeface="Wingdings" pitchFamily="2" charset="2"/>
              <a:buAutoNum type="arabicPeriod"/>
            </a:pPr>
            <a:r>
              <a:rPr lang="en-GB"/>
              <a:t>How can we ensure arrival?</a:t>
            </a:r>
          </a:p>
          <a:p>
            <a:pPr marL="990600" lvl="1" indent="-533400"/>
            <a:endParaRPr lang="en-GB" sz="2400"/>
          </a:p>
          <a:p>
            <a:pPr marL="990600" lvl="1" indent="-533400"/>
            <a:r>
              <a:rPr lang="en-GB" sz="2400"/>
              <a:t>We are now looking at how might we get there</a:t>
            </a: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Loyalty Ladder</a:t>
            </a:r>
            <a:endParaRPr lang="en-GB" dirty="0"/>
          </a:p>
        </p:txBody>
      </p:sp>
      <p:sp>
        <p:nvSpPr>
          <p:cNvPr id="3" name="Content Placeholder 2"/>
          <p:cNvSpPr>
            <a:spLocks noGrp="1"/>
          </p:cNvSpPr>
          <p:nvPr>
            <p:ph idx="1"/>
          </p:nvPr>
        </p:nvSpPr>
        <p:spPr/>
        <p:txBody>
          <a:bodyPr/>
          <a:lstStyle/>
          <a:p>
            <a:r>
              <a:rPr lang="en-GB" sz="2800" dirty="0" smtClean="0"/>
              <a:t>The loyalty ladder is a relationship marketing concept that sees customers move through relationship levels.</a:t>
            </a:r>
          </a:p>
          <a:p>
            <a:r>
              <a:rPr lang="en-GB" sz="2800" dirty="0" smtClean="0"/>
              <a:t>Starting at the bottom as </a:t>
            </a:r>
          </a:p>
          <a:p>
            <a:r>
              <a:rPr lang="en-GB" sz="2800" dirty="0" smtClean="0"/>
              <a:t>PROSPECTS- Those customers who intend to purchase but have not done so.</a:t>
            </a:r>
            <a:endParaRPr lang="en-GB" sz="2800" dirty="0"/>
          </a:p>
        </p:txBody>
      </p:sp>
    </p:spTree>
    <p:extLst>
      <p:ext uri="{BB962C8B-B14F-4D97-AF65-F5344CB8AC3E}">
        <p14:creationId xmlns:p14="http://schemas.microsoft.com/office/powerpoint/2010/main" val="367745237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Loyalty Ladder</a:t>
            </a:r>
            <a:endParaRPr lang="en-GB" dirty="0"/>
          </a:p>
        </p:txBody>
      </p:sp>
      <p:sp>
        <p:nvSpPr>
          <p:cNvPr id="3" name="Content Placeholder 2"/>
          <p:cNvSpPr>
            <a:spLocks noGrp="1"/>
          </p:cNvSpPr>
          <p:nvPr>
            <p:ph idx="1"/>
          </p:nvPr>
        </p:nvSpPr>
        <p:spPr/>
        <p:txBody>
          <a:bodyPr/>
          <a:lstStyle/>
          <a:p>
            <a:r>
              <a:rPr lang="en-GB" dirty="0" smtClean="0"/>
              <a:t>Customers- First Time Purchases</a:t>
            </a:r>
          </a:p>
          <a:p>
            <a:r>
              <a:rPr lang="en-GB" dirty="0" smtClean="0"/>
              <a:t>Client- Repeat Purchases</a:t>
            </a:r>
          </a:p>
          <a:p>
            <a:r>
              <a:rPr lang="en-GB" dirty="0" smtClean="0"/>
              <a:t>Supporter- Tries New Product</a:t>
            </a:r>
          </a:p>
          <a:p>
            <a:r>
              <a:rPr lang="en-GB" dirty="0" smtClean="0"/>
              <a:t>Brand Champion- Advocate</a:t>
            </a:r>
            <a:endParaRPr lang="en-GB" dirty="0"/>
          </a:p>
        </p:txBody>
      </p:sp>
    </p:spTree>
    <p:extLst>
      <p:ext uri="{BB962C8B-B14F-4D97-AF65-F5344CB8AC3E}">
        <p14:creationId xmlns:p14="http://schemas.microsoft.com/office/powerpoint/2010/main" val="37105954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Reichheld’s</a:t>
            </a:r>
            <a:r>
              <a:rPr lang="en-GB" dirty="0" smtClean="0"/>
              <a:t> Research</a:t>
            </a:r>
            <a:endParaRPr lang="en-GB" dirty="0"/>
          </a:p>
        </p:txBody>
      </p:sp>
      <p:sp>
        <p:nvSpPr>
          <p:cNvPr id="3" name="Content Placeholder 2"/>
          <p:cNvSpPr>
            <a:spLocks noGrp="1"/>
          </p:cNvSpPr>
          <p:nvPr>
            <p:ph idx="1"/>
          </p:nvPr>
        </p:nvSpPr>
        <p:spPr/>
        <p:txBody>
          <a:bodyPr/>
          <a:lstStyle/>
          <a:p>
            <a:r>
              <a:rPr lang="en-GB" dirty="0" err="1" smtClean="0"/>
              <a:t>Reichheld</a:t>
            </a:r>
            <a:r>
              <a:rPr lang="en-GB" dirty="0" smtClean="0"/>
              <a:t> identify:</a:t>
            </a:r>
          </a:p>
          <a:p>
            <a:r>
              <a:rPr lang="en-GB" sz="2400" dirty="0" smtClean="0"/>
              <a:t>Some organisations have more loyal customers, loyal employees and loyal shareholders than it’s competitors</a:t>
            </a:r>
            <a:r>
              <a:rPr lang="en-GB" dirty="0" smtClean="0"/>
              <a:t>.</a:t>
            </a:r>
          </a:p>
          <a:p>
            <a:r>
              <a:rPr lang="en-GB" sz="2400" dirty="0" smtClean="0"/>
              <a:t>This leads to ‘happy employees create happy customers’ and this can create a good relationship.</a:t>
            </a:r>
          </a:p>
          <a:p>
            <a:r>
              <a:rPr lang="en-GB" sz="2400" dirty="0" smtClean="0"/>
              <a:t>Loyalty leaders target their efforts towards prospects who are likely to be loyal in the first place- initial segmentation research important.</a:t>
            </a:r>
            <a:endParaRPr lang="en-GB" sz="2400" dirty="0"/>
          </a:p>
        </p:txBody>
      </p:sp>
    </p:spTree>
    <p:extLst>
      <p:ext uri="{BB962C8B-B14F-4D97-AF65-F5344CB8AC3E}">
        <p14:creationId xmlns:p14="http://schemas.microsoft.com/office/powerpoint/2010/main" val="167259592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Humby’s</a:t>
            </a:r>
            <a:r>
              <a:rPr lang="en-GB" dirty="0" smtClean="0"/>
              <a:t> Scoring Points</a:t>
            </a:r>
            <a:endParaRPr lang="en-GB" dirty="0"/>
          </a:p>
        </p:txBody>
      </p:sp>
      <p:sp>
        <p:nvSpPr>
          <p:cNvPr id="3" name="Content Placeholder 2"/>
          <p:cNvSpPr>
            <a:spLocks noGrp="1"/>
          </p:cNvSpPr>
          <p:nvPr>
            <p:ph idx="1"/>
          </p:nvPr>
        </p:nvSpPr>
        <p:spPr/>
        <p:txBody>
          <a:bodyPr/>
          <a:lstStyle/>
          <a:p>
            <a:r>
              <a:rPr lang="en-GB" sz="2400" dirty="0" smtClean="0"/>
              <a:t>If a customer gains a benefit then the benefit will become an aspiration for their friends etc.</a:t>
            </a:r>
          </a:p>
          <a:p>
            <a:r>
              <a:rPr lang="en-GB" sz="2400" dirty="0" smtClean="0"/>
              <a:t>When is the benefit obvious to the customer?</a:t>
            </a:r>
          </a:p>
          <a:p>
            <a:r>
              <a:rPr lang="en-GB" sz="2400" dirty="0" smtClean="0"/>
              <a:t>How many points do you have to accrue to gain a benefit?</a:t>
            </a:r>
          </a:p>
          <a:p>
            <a:r>
              <a:rPr lang="en-GB" sz="2400" dirty="0" smtClean="0"/>
              <a:t>Is it at the top when you may gain most benefit- Accor membership example.</a:t>
            </a:r>
          </a:p>
          <a:p>
            <a:r>
              <a:rPr lang="en-GB" sz="2400" dirty="0" smtClean="0"/>
              <a:t>The most important part is at the bottom of the loyalty ladder- need to ensure you build the relationship.</a:t>
            </a:r>
            <a:endParaRPr lang="en-GB" sz="2400" dirty="0"/>
          </a:p>
        </p:txBody>
      </p:sp>
    </p:spTree>
    <p:extLst>
      <p:ext uri="{BB962C8B-B14F-4D97-AF65-F5344CB8AC3E}">
        <p14:creationId xmlns:p14="http://schemas.microsoft.com/office/powerpoint/2010/main" val="424221149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p:cNvPicPr>
            <a:picLocks noChangeAspect="1" noChangeArrowheads="1"/>
          </p:cNvPicPr>
          <p:nvPr/>
        </p:nvPicPr>
        <p:blipFill>
          <a:blip r:embed="rId2"/>
          <a:srcRect l="37880" t="30826" r="38946" b="27507"/>
          <a:stretch>
            <a:fillRect/>
          </a:stretch>
        </p:blipFill>
        <p:spPr bwMode="auto">
          <a:xfrm>
            <a:off x="5517065" y="2071678"/>
            <a:ext cx="3626935" cy="4075753"/>
          </a:xfrm>
          <a:prstGeom prst="rect">
            <a:avLst/>
          </a:prstGeom>
          <a:noFill/>
          <a:ln w="9525" cap="flat" cmpd="sng">
            <a:noFill/>
            <a:prstDash val="solid"/>
            <a:miter lim="800000"/>
            <a:headEnd type="none" w="med" len="med"/>
            <a:tailEnd type="none" w="med" len="med"/>
          </a:ln>
          <a:effectLst/>
        </p:spPr>
      </p:pic>
      <p:sp>
        <p:nvSpPr>
          <p:cNvPr id="2" name="Title 1"/>
          <p:cNvSpPr>
            <a:spLocks noGrp="1"/>
          </p:cNvSpPr>
          <p:nvPr>
            <p:ph type="title"/>
          </p:nvPr>
        </p:nvSpPr>
        <p:spPr>
          <a:xfrm>
            <a:off x="1071538" y="617538"/>
            <a:ext cx="7929618" cy="1143000"/>
          </a:xfrm>
        </p:spPr>
        <p:txBody>
          <a:bodyPr/>
          <a:lstStyle/>
          <a:p>
            <a:r>
              <a:rPr lang="en-GB" dirty="0" smtClean="0"/>
              <a:t>McKinsey’s Seven S Framework</a:t>
            </a:r>
            <a:endParaRPr lang="en-GB" dirty="0"/>
          </a:p>
        </p:txBody>
      </p:sp>
      <p:sp>
        <p:nvSpPr>
          <p:cNvPr id="3" name="Content Placeholder 2"/>
          <p:cNvSpPr>
            <a:spLocks noGrp="1"/>
          </p:cNvSpPr>
          <p:nvPr>
            <p:ph idx="1"/>
          </p:nvPr>
        </p:nvSpPr>
        <p:spPr>
          <a:xfrm>
            <a:off x="285720" y="2071678"/>
            <a:ext cx="5429288" cy="3971924"/>
          </a:xfrm>
        </p:spPr>
        <p:txBody>
          <a:bodyPr/>
          <a:lstStyle/>
          <a:p>
            <a:r>
              <a:rPr lang="en-GB" sz="1800" dirty="0" smtClean="0"/>
              <a:t>The Seven S Framework was developed by Tom Peters and Robert Waterman in the early 1980s (</a:t>
            </a:r>
            <a:r>
              <a:rPr lang="en-GB" sz="1800" dirty="0">
                <a:solidFill>
                  <a:schemeClr val="tx1"/>
                </a:solidFill>
                <a:latin typeface="+mn-lt"/>
                <a:ea typeface="+mn-ea"/>
                <a:cs typeface="+mn-cs"/>
              </a:rPr>
              <a:t>summarised by Waterman et </a:t>
            </a:r>
            <a:r>
              <a:rPr lang="en-GB" sz="1800" dirty="0" smtClean="0">
                <a:solidFill>
                  <a:schemeClr val="tx1"/>
                </a:solidFill>
                <a:latin typeface="+mn-lt"/>
                <a:ea typeface="+mn-ea"/>
                <a:cs typeface="+mn-cs"/>
              </a:rPr>
              <a:t>al., 1980</a:t>
            </a:r>
            <a:r>
              <a:rPr lang="en-GB" sz="1800" dirty="0">
                <a:solidFill>
                  <a:schemeClr val="tx1"/>
                </a:solidFill>
                <a:latin typeface="+mn-lt"/>
                <a:ea typeface="+mn-ea"/>
                <a:cs typeface="+mn-cs"/>
              </a:rPr>
              <a:t>) </a:t>
            </a:r>
            <a:r>
              <a:rPr lang="en-GB" sz="1800" dirty="0" smtClean="0"/>
              <a:t>whilst working as consultants at the McKinsey &amp; Company consulting firm.</a:t>
            </a:r>
          </a:p>
          <a:p>
            <a:pPr>
              <a:buNone/>
            </a:pPr>
            <a:endParaRPr lang="en-GB" sz="800" dirty="0" smtClean="0"/>
          </a:p>
          <a:p>
            <a:r>
              <a:rPr lang="en-GB" sz="1800" dirty="0" smtClean="0"/>
              <a:t>The basic premise of the model is that there are seven internal aspects of an organization that need to be aligned if it is to be successful. The 7S model can be used to:</a:t>
            </a:r>
          </a:p>
          <a:p>
            <a:pPr lvl="1"/>
            <a:r>
              <a:rPr lang="en-GB" sz="1600" dirty="0" smtClean="0"/>
              <a:t>Improve the performance of a company.</a:t>
            </a:r>
          </a:p>
          <a:p>
            <a:pPr lvl="1"/>
            <a:r>
              <a:rPr lang="en-GB" sz="1600" dirty="0" smtClean="0"/>
              <a:t>Examine the likely effects of future changes within a company.</a:t>
            </a:r>
          </a:p>
          <a:p>
            <a:pPr lvl="1"/>
            <a:r>
              <a:rPr lang="en-GB" sz="1600" dirty="0" smtClean="0"/>
              <a:t>Align departments and processes during a merger or acquisition.</a:t>
            </a:r>
          </a:p>
          <a:p>
            <a:pPr lvl="1"/>
            <a:r>
              <a:rPr lang="en-GB" sz="1600" dirty="0" smtClean="0"/>
              <a:t>Determine how best to implement a proposed strategy</a:t>
            </a:r>
          </a:p>
          <a:p>
            <a:pPr>
              <a:buNone/>
            </a:pPr>
            <a:endParaRPr lang="en-GB"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3298" name="Rectangle 2"/>
          <p:cNvSpPr>
            <a:spLocks noGrp="1" noChangeArrowheads="1"/>
          </p:cNvSpPr>
          <p:nvPr>
            <p:ph type="title"/>
          </p:nvPr>
        </p:nvSpPr>
        <p:spPr/>
        <p:txBody>
          <a:bodyPr/>
          <a:lstStyle/>
          <a:p>
            <a:r>
              <a:rPr lang="en-GB" sz="4000" dirty="0"/>
              <a:t>McKinsey’s Seven S Framework</a:t>
            </a:r>
            <a:endParaRPr lang="en-US" sz="4000" dirty="0"/>
          </a:p>
        </p:txBody>
      </p:sp>
      <p:sp>
        <p:nvSpPr>
          <p:cNvPr id="183299" name="Rectangle 3"/>
          <p:cNvSpPr>
            <a:spLocks noGrp="1" noChangeArrowheads="1"/>
          </p:cNvSpPr>
          <p:nvPr>
            <p:ph type="body" idx="1"/>
          </p:nvPr>
        </p:nvSpPr>
        <p:spPr>
          <a:xfrm>
            <a:off x="357158" y="2017713"/>
            <a:ext cx="8501122" cy="4579937"/>
          </a:xfrm>
        </p:spPr>
        <p:txBody>
          <a:bodyPr/>
          <a:lstStyle/>
          <a:p>
            <a:pPr>
              <a:lnSpc>
                <a:spcPct val="80000"/>
              </a:lnSpc>
            </a:pPr>
            <a:r>
              <a:rPr lang="en-GB" sz="2000" b="1" dirty="0" smtClean="0"/>
              <a:t>Strategy: 		</a:t>
            </a:r>
            <a:r>
              <a:rPr lang="en-GB" sz="1800" dirty="0" smtClean="0"/>
              <a:t>senior </a:t>
            </a:r>
            <a:r>
              <a:rPr lang="en-GB" sz="1800" dirty="0"/>
              <a:t>management’s plan of </a:t>
            </a:r>
            <a:r>
              <a:rPr lang="en-GB" sz="1800" dirty="0" smtClean="0"/>
              <a:t>action devised to 				maintain and build competitive advantage </a:t>
            </a:r>
          </a:p>
          <a:p>
            <a:pPr>
              <a:lnSpc>
                <a:spcPct val="80000"/>
              </a:lnSpc>
              <a:buNone/>
            </a:pPr>
            <a:endParaRPr lang="en-GB" sz="1200" dirty="0" smtClean="0"/>
          </a:p>
          <a:p>
            <a:pPr>
              <a:lnSpc>
                <a:spcPct val="80000"/>
              </a:lnSpc>
            </a:pPr>
            <a:r>
              <a:rPr lang="en-GB" sz="2000" b="1" dirty="0" smtClean="0"/>
              <a:t>Structure:		</a:t>
            </a:r>
            <a:r>
              <a:rPr lang="en-GB" sz="1800" dirty="0" smtClean="0"/>
              <a:t>the </a:t>
            </a:r>
            <a:r>
              <a:rPr lang="en-GB" sz="1800" dirty="0"/>
              <a:t>way resources and responsibilities are </a:t>
            </a:r>
            <a:r>
              <a:rPr lang="en-GB" sz="1800" dirty="0" smtClean="0"/>
              <a:t>allocated </a:t>
            </a:r>
          </a:p>
          <a:p>
            <a:pPr lvl="1">
              <a:lnSpc>
                <a:spcPct val="80000"/>
              </a:lnSpc>
              <a:buNone/>
            </a:pPr>
            <a:endParaRPr lang="en-GB" sz="1200" b="1" dirty="0"/>
          </a:p>
          <a:p>
            <a:pPr>
              <a:lnSpc>
                <a:spcPct val="80000"/>
              </a:lnSpc>
            </a:pPr>
            <a:r>
              <a:rPr lang="en-GB" sz="2000" b="1" dirty="0" smtClean="0"/>
              <a:t>Systems: 		</a:t>
            </a:r>
            <a:r>
              <a:rPr lang="en-GB" sz="1800" dirty="0" smtClean="0"/>
              <a:t>mechanisms</a:t>
            </a:r>
            <a:r>
              <a:rPr lang="en-GB" sz="1800" dirty="0"/>
              <a:t>, procedures and processes by which tasks </a:t>
            </a:r>
            <a:r>
              <a:rPr lang="en-GB" sz="1800" dirty="0" smtClean="0"/>
              <a:t>			are completed</a:t>
            </a:r>
          </a:p>
          <a:p>
            <a:pPr>
              <a:lnSpc>
                <a:spcPct val="80000"/>
              </a:lnSpc>
              <a:buNone/>
            </a:pPr>
            <a:endParaRPr lang="en-GB" sz="1200" dirty="0" smtClean="0"/>
          </a:p>
          <a:p>
            <a:pPr>
              <a:lnSpc>
                <a:spcPct val="80000"/>
              </a:lnSpc>
            </a:pPr>
            <a:r>
              <a:rPr lang="en-GB" sz="2000" b="1" dirty="0" smtClean="0"/>
              <a:t>Shared values: 	</a:t>
            </a:r>
            <a:r>
              <a:rPr lang="en-GB" sz="1800" dirty="0" smtClean="0"/>
              <a:t>the core values of the company that are evidenced in </a:t>
            </a:r>
          </a:p>
          <a:p>
            <a:pPr>
              <a:lnSpc>
                <a:spcPct val="80000"/>
              </a:lnSpc>
              <a:buNone/>
            </a:pPr>
            <a:r>
              <a:rPr lang="en-GB" sz="1800" dirty="0" smtClean="0"/>
              <a:t>				the corporate culture and the general work ethic</a:t>
            </a:r>
          </a:p>
          <a:p>
            <a:pPr>
              <a:lnSpc>
                <a:spcPct val="80000"/>
              </a:lnSpc>
              <a:buNone/>
            </a:pPr>
            <a:endParaRPr lang="en-GB" sz="1200" b="1" dirty="0"/>
          </a:p>
          <a:p>
            <a:pPr>
              <a:lnSpc>
                <a:spcPct val="80000"/>
              </a:lnSpc>
            </a:pPr>
            <a:r>
              <a:rPr lang="en-GB" sz="2000" b="1" dirty="0" smtClean="0"/>
              <a:t>Style:		</a:t>
            </a:r>
            <a:r>
              <a:rPr lang="en-GB" sz="1800" dirty="0" smtClean="0"/>
              <a:t>organisational </a:t>
            </a:r>
            <a:r>
              <a:rPr lang="en-GB" sz="1800" dirty="0"/>
              <a:t>culture and management </a:t>
            </a:r>
            <a:r>
              <a:rPr lang="en-GB" sz="1800" dirty="0" smtClean="0"/>
              <a:t>style</a:t>
            </a:r>
          </a:p>
          <a:p>
            <a:pPr>
              <a:lnSpc>
                <a:spcPct val="80000"/>
              </a:lnSpc>
              <a:buNone/>
            </a:pPr>
            <a:endParaRPr lang="en-GB" sz="1200" b="1" dirty="0"/>
          </a:p>
          <a:p>
            <a:pPr>
              <a:lnSpc>
                <a:spcPct val="80000"/>
              </a:lnSpc>
            </a:pPr>
            <a:r>
              <a:rPr lang="en-GB" sz="2000" b="1" dirty="0" smtClean="0"/>
              <a:t>Skills:		</a:t>
            </a:r>
            <a:r>
              <a:rPr lang="en-GB" sz="1800" dirty="0" smtClean="0"/>
              <a:t>corporate </a:t>
            </a:r>
            <a:r>
              <a:rPr lang="en-GB" sz="1800" dirty="0"/>
              <a:t>strengths and core </a:t>
            </a:r>
            <a:r>
              <a:rPr lang="en-GB" sz="1800" dirty="0" smtClean="0"/>
              <a:t>competencies of the 				employees working for the company</a:t>
            </a:r>
          </a:p>
          <a:p>
            <a:pPr>
              <a:lnSpc>
                <a:spcPct val="80000"/>
              </a:lnSpc>
              <a:buNone/>
            </a:pPr>
            <a:endParaRPr lang="en-GB" sz="1200" b="1" dirty="0"/>
          </a:p>
          <a:p>
            <a:pPr>
              <a:lnSpc>
                <a:spcPct val="80000"/>
              </a:lnSpc>
            </a:pPr>
            <a:r>
              <a:rPr lang="en-GB" sz="2000" b="1" dirty="0" smtClean="0"/>
              <a:t>Staff:		</a:t>
            </a:r>
            <a:r>
              <a:rPr lang="en-GB" sz="1800" dirty="0" smtClean="0"/>
              <a:t>human </a:t>
            </a:r>
            <a:r>
              <a:rPr lang="en-GB" sz="1800" dirty="0"/>
              <a:t>resources and policies by which they are </a:t>
            </a:r>
            <a:r>
              <a:rPr lang="en-GB" sz="1800" dirty="0" smtClean="0"/>
              <a:t>				managed</a:t>
            </a:r>
            <a:endParaRPr lang="en-GB" sz="1800" b="1" dirty="0"/>
          </a:p>
          <a:p>
            <a:pPr>
              <a:lnSpc>
                <a:spcPct val="80000"/>
              </a:lnSpc>
              <a:buNone/>
            </a:pPr>
            <a:endParaRPr lang="en-GB" sz="1800" dirty="0" smtClean="0"/>
          </a:p>
          <a:p>
            <a:pPr lvl="1">
              <a:lnSpc>
                <a:spcPct val="80000"/>
              </a:lnSpc>
            </a:pPr>
            <a:endParaRPr lang="en-US" sz="18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5346" name="Rectangle 2"/>
          <p:cNvSpPr>
            <a:spLocks noGrp="1" noChangeArrowheads="1"/>
          </p:cNvSpPr>
          <p:nvPr>
            <p:ph type="title"/>
          </p:nvPr>
        </p:nvSpPr>
        <p:spPr/>
        <p:txBody>
          <a:bodyPr/>
          <a:lstStyle/>
          <a:p>
            <a:r>
              <a:rPr lang="en-GB" sz="4000"/>
              <a:t>Strategy, structure and systems</a:t>
            </a:r>
            <a:endParaRPr lang="en-US" sz="4000"/>
          </a:p>
        </p:txBody>
      </p:sp>
      <p:sp>
        <p:nvSpPr>
          <p:cNvPr id="185347" name="Rectangle 3"/>
          <p:cNvSpPr>
            <a:spLocks noGrp="1" noChangeArrowheads="1"/>
          </p:cNvSpPr>
          <p:nvPr>
            <p:ph type="body" idx="1"/>
          </p:nvPr>
        </p:nvSpPr>
        <p:spPr>
          <a:xfrm>
            <a:off x="642910" y="1857364"/>
            <a:ext cx="8312178" cy="4114800"/>
          </a:xfrm>
        </p:spPr>
        <p:txBody>
          <a:bodyPr/>
          <a:lstStyle/>
          <a:p>
            <a:pPr>
              <a:buNone/>
            </a:pPr>
            <a:endParaRPr lang="en-GB" sz="800" dirty="0"/>
          </a:p>
          <a:p>
            <a:pPr lvl="1"/>
            <a:r>
              <a:rPr lang="en-GB" dirty="0"/>
              <a:t>Relationships can not simply be initiated by the company – the </a:t>
            </a:r>
            <a:r>
              <a:rPr lang="en-GB" b="1" dirty="0"/>
              <a:t>customer has </a:t>
            </a:r>
            <a:r>
              <a:rPr lang="en-GB" b="1" dirty="0" smtClean="0"/>
              <a:t>choice</a:t>
            </a:r>
          </a:p>
          <a:p>
            <a:pPr lvl="1">
              <a:buNone/>
            </a:pPr>
            <a:endParaRPr lang="en-GB" sz="800" b="1" dirty="0"/>
          </a:p>
          <a:p>
            <a:pPr lvl="1"/>
            <a:r>
              <a:rPr lang="en-GB" b="1" dirty="0"/>
              <a:t>Relationships must be maintained </a:t>
            </a:r>
            <a:r>
              <a:rPr lang="en-GB" dirty="0"/>
              <a:t>– this involves commitment, effort and </a:t>
            </a:r>
            <a:r>
              <a:rPr lang="en-GB" dirty="0" smtClean="0"/>
              <a:t>resources</a:t>
            </a:r>
          </a:p>
          <a:p>
            <a:pPr lvl="1">
              <a:buNone/>
            </a:pPr>
            <a:endParaRPr lang="en-GB" sz="800" dirty="0"/>
          </a:p>
          <a:p>
            <a:pPr lvl="1"/>
            <a:r>
              <a:rPr lang="en-GB" b="1" dirty="0"/>
              <a:t>Sometimes relationships end </a:t>
            </a:r>
            <a:r>
              <a:rPr lang="en-GB" dirty="0"/>
              <a:t>– exit strategies may also need to be considered</a:t>
            </a:r>
            <a:endParaRPr 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7394" name="Rectangle 2"/>
          <p:cNvSpPr>
            <a:spLocks noGrp="1" noChangeArrowheads="1"/>
          </p:cNvSpPr>
          <p:nvPr>
            <p:ph type="title"/>
          </p:nvPr>
        </p:nvSpPr>
        <p:spPr>
          <a:xfrm>
            <a:off x="1071538" y="1714488"/>
            <a:ext cx="7793037" cy="642942"/>
          </a:xfrm>
        </p:spPr>
        <p:txBody>
          <a:bodyPr/>
          <a:lstStyle/>
          <a:p>
            <a:r>
              <a:rPr lang="en-GB" sz="1600" dirty="0" smtClean="0"/>
              <a:t/>
            </a:r>
            <a:br>
              <a:rPr lang="en-GB" sz="1600" dirty="0" smtClean="0"/>
            </a:br>
            <a:r>
              <a:rPr lang="en-GB" sz="1600" dirty="0"/>
              <a:t/>
            </a:r>
            <a:br>
              <a:rPr lang="en-GB" sz="1600" dirty="0"/>
            </a:br>
            <a:r>
              <a:rPr lang="en-GB" sz="1600" dirty="0" smtClean="0"/>
              <a:t/>
            </a:r>
            <a:br>
              <a:rPr lang="en-GB" sz="1600" dirty="0" smtClean="0"/>
            </a:br>
            <a:r>
              <a:rPr lang="en-GB" sz="1600" dirty="0"/>
              <a:t/>
            </a:r>
            <a:br>
              <a:rPr lang="en-GB" sz="1600" dirty="0"/>
            </a:br>
            <a:r>
              <a:rPr lang="en-GB" dirty="0" smtClean="0"/>
              <a:t/>
            </a:r>
            <a:br>
              <a:rPr lang="en-GB" dirty="0" smtClean="0"/>
            </a:br>
            <a:r>
              <a:rPr lang="en-GB" dirty="0" smtClean="0"/>
              <a:t/>
            </a:r>
            <a:br>
              <a:rPr lang="en-GB" dirty="0" smtClean="0"/>
            </a:br>
            <a:r>
              <a:rPr lang="en-GB" dirty="0"/>
              <a:t/>
            </a:r>
            <a:br>
              <a:rPr lang="en-GB" dirty="0"/>
            </a:br>
            <a:r>
              <a:rPr lang="en-GB" dirty="0" smtClean="0"/>
              <a:t>Exit strategies</a:t>
            </a:r>
            <a:br>
              <a:rPr lang="en-GB" dirty="0" smtClean="0"/>
            </a:br>
            <a:endParaRPr lang="en-US" dirty="0"/>
          </a:p>
        </p:txBody>
      </p:sp>
      <p:sp>
        <p:nvSpPr>
          <p:cNvPr id="187395" name="Rectangle 3"/>
          <p:cNvSpPr>
            <a:spLocks noGrp="1" noChangeArrowheads="1"/>
          </p:cNvSpPr>
          <p:nvPr>
            <p:ph type="body" idx="1"/>
          </p:nvPr>
        </p:nvSpPr>
        <p:spPr>
          <a:xfrm>
            <a:off x="714348" y="2017713"/>
            <a:ext cx="8240740" cy="4651375"/>
          </a:xfrm>
        </p:spPr>
        <p:txBody>
          <a:bodyPr/>
          <a:lstStyle/>
          <a:p>
            <a:pPr>
              <a:lnSpc>
                <a:spcPct val="80000"/>
              </a:lnSpc>
            </a:pPr>
            <a:r>
              <a:rPr lang="en-GB" sz="2000" b="1" dirty="0"/>
              <a:t>Lloyds TSB</a:t>
            </a:r>
            <a:r>
              <a:rPr lang="en-GB" sz="2000" dirty="0"/>
              <a:t>, the UK's biggest provider of current accounts, is bowing to customer demands and moving calls back to the UK from a service centre in </a:t>
            </a:r>
            <a:r>
              <a:rPr lang="en-GB" sz="2000" dirty="0" smtClean="0"/>
              <a:t>India.</a:t>
            </a:r>
          </a:p>
          <a:p>
            <a:pPr>
              <a:lnSpc>
                <a:spcPct val="80000"/>
              </a:lnSpc>
              <a:buNone/>
            </a:pPr>
            <a:endParaRPr lang="en-GB" sz="2000" dirty="0" smtClean="0"/>
          </a:p>
          <a:p>
            <a:pPr>
              <a:lnSpc>
                <a:spcPct val="80000"/>
              </a:lnSpc>
            </a:pPr>
            <a:r>
              <a:rPr lang="en-GB" sz="2000" dirty="0" smtClean="0"/>
              <a:t>The </a:t>
            </a:r>
            <a:r>
              <a:rPr lang="en-GB" sz="2000" dirty="0"/>
              <a:t>bank will even allow its 13.5 million current account customers to ring their </a:t>
            </a:r>
            <a:r>
              <a:rPr lang="en-GB" sz="2000" b="1" dirty="0"/>
              <a:t>local branches </a:t>
            </a:r>
            <a:r>
              <a:rPr lang="en-GB" sz="2000" dirty="0"/>
              <a:t>instead of a call centre in India which unions claim is unpopular</a:t>
            </a:r>
            <a:r>
              <a:rPr lang="en-GB" sz="2000" dirty="0" smtClean="0"/>
              <a:t>. </a:t>
            </a:r>
          </a:p>
          <a:p>
            <a:pPr>
              <a:lnSpc>
                <a:spcPct val="80000"/>
              </a:lnSpc>
              <a:buNone/>
            </a:pPr>
            <a:endParaRPr lang="en-GB" sz="2000" dirty="0" smtClean="0"/>
          </a:p>
          <a:p>
            <a:pPr>
              <a:lnSpc>
                <a:spcPct val="80000"/>
              </a:lnSpc>
            </a:pPr>
            <a:r>
              <a:rPr lang="en-GB" sz="2000" dirty="0" smtClean="0"/>
              <a:t>This </a:t>
            </a:r>
            <a:r>
              <a:rPr lang="en-GB" sz="2000" dirty="0"/>
              <a:t>marks a major U-turn for the bank which has routed its calls through India since </a:t>
            </a:r>
            <a:r>
              <a:rPr lang="en-GB" sz="2000" b="1" dirty="0"/>
              <a:t>2004</a:t>
            </a:r>
            <a:r>
              <a:rPr lang="en-GB" sz="2000" dirty="0"/>
              <a:t>. </a:t>
            </a:r>
            <a:endParaRPr lang="en-GB" sz="2000" dirty="0" smtClean="0"/>
          </a:p>
          <a:p>
            <a:pPr>
              <a:lnSpc>
                <a:spcPct val="80000"/>
              </a:lnSpc>
              <a:buNone/>
            </a:pPr>
            <a:endParaRPr lang="en-GB" sz="2000" dirty="0" smtClean="0"/>
          </a:p>
          <a:p>
            <a:pPr>
              <a:lnSpc>
                <a:spcPct val="80000"/>
              </a:lnSpc>
            </a:pPr>
            <a:r>
              <a:rPr lang="en-GB" sz="2000" dirty="0" smtClean="0"/>
              <a:t>By </a:t>
            </a:r>
            <a:r>
              <a:rPr lang="en-GB" sz="2000" dirty="0"/>
              <a:t>allowing customers to call branches directly, Lloyds is also beginning to </a:t>
            </a:r>
            <a:r>
              <a:rPr lang="en-GB" sz="2000" b="1" dirty="0"/>
              <a:t>unravel a policy which began in 1994 </a:t>
            </a:r>
            <a:r>
              <a:rPr lang="en-GB" sz="2000" dirty="0"/>
              <a:t>when it opened it first call centre. </a:t>
            </a:r>
          </a:p>
          <a:p>
            <a:pPr>
              <a:lnSpc>
                <a:spcPct val="80000"/>
              </a:lnSpc>
            </a:pPr>
            <a:endParaRPr lang="en-US" sz="2000" dirty="0"/>
          </a:p>
        </p:txBody>
      </p:sp>
      <p:sp>
        <p:nvSpPr>
          <p:cNvPr id="6" name="TextBox 5"/>
          <p:cNvSpPr txBox="1"/>
          <p:nvPr/>
        </p:nvSpPr>
        <p:spPr>
          <a:xfrm>
            <a:off x="5072066" y="6072206"/>
            <a:ext cx="3786214" cy="461665"/>
          </a:xfrm>
          <a:prstGeom prst="rect">
            <a:avLst/>
          </a:prstGeom>
          <a:noFill/>
        </p:spPr>
        <p:txBody>
          <a:bodyPr wrap="square" rtlCol="0">
            <a:spAutoFit/>
          </a:bodyPr>
          <a:lstStyle/>
          <a:p>
            <a:r>
              <a:rPr lang="en-GB" dirty="0" smtClean="0"/>
              <a:t>Source: Trenor (2007) </a:t>
            </a:r>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Exit strategies</a:t>
            </a:r>
            <a:endParaRPr lang="en-GB" dirty="0"/>
          </a:p>
        </p:txBody>
      </p:sp>
      <p:sp>
        <p:nvSpPr>
          <p:cNvPr id="3" name="Content Placeholder 2"/>
          <p:cNvSpPr>
            <a:spLocks noGrp="1"/>
          </p:cNvSpPr>
          <p:nvPr>
            <p:ph idx="1"/>
          </p:nvPr>
        </p:nvSpPr>
        <p:spPr>
          <a:xfrm>
            <a:off x="467544" y="1814530"/>
            <a:ext cx="8240740" cy="4114800"/>
          </a:xfrm>
        </p:spPr>
        <p:txBody>
          <a:bodyPr/>
          <a:lstStyle/>
          <a:p>
            <a:r>
              <a:rPr lang="en-GB" sz="2000" dirty="0" smtClean="0"/>
              <a:t>Entrepreneur James </a:t>
            </a:r>
            <a:r>
              <a:rPr lang="en-GB" sz="2000" b="1" dirty="0" smtClean="0"/>
              <a:t>Dyson</a:t>
            </a:r>
            <a:r>
              <a:rPr lang="en-GB" sz="2000" dirty="0" smtClean="0"/>
              <a:t> was involved in a fresh row over exporting jobs after announcing he planned to switch production of washing machines from his base at </a:t>
            </a:r>
            <a:r>
              <a:rPr lang="en-GB" sz="2000" b="1" dirty="0" err="1" smtClean="0"/>
              <a:t>Malmesbury</a:t>
            </a:r>
            <a:r>
              <a:rPr lang="en-GB" sz="2000" b="1" dirty="0" smtClean="0"/>
              <a:t>, Wiltshire to Malaysia with the loss of 65 jobs. </a:t>
            </a:r>
            <a:endParaRPr lang="en-GB" sz="2000" dirty="0" smtClean="0"/>
          </a:p>
          <a:p>
            <a:pPr>
              <a:buNone/>
            </a:pPr>
            <a:endParaRPr lang="en-GB" sz="2000" dirty="0" smtClean="0"/>
          </a:p>
          <a:p>
            <a:r>
              <a:rPr lang="en-GB" sz="2000" dirty="0" smtClean="0"/>
              <a:t>The decision meant the end of manufacturing for Dyson in Britain after his previous decision to move vacuum cleaner production to Malaysia, where production costs are </a:t>
            </a:r>
            <a:r>
              <a:rPr lang="en-GB" sz="2000" b="1" dirty="0" smtClean="0"/>
              <a:t>30% lower</a:t>
            </a:r>
            <a:r>
              <a:rPr lang="en-GB" sz="2000" dirty="0" smtClean="0"/>
              <a:t>. </a:t>
            </a:r>
          </a:p>
          <a:p>
            <a:pPr>
              <a:buNone/>
            </a:pPr>
            <a:endParaRPr lang="en-GB" sz="2000" dirty="0" smtClean="0"/>
          </a:p>
          <a:p>
            <a:r>
              <a:rPr lang="en-GB" sz="2000" dirty="0" smtClean="0"/>
              <a:t>The transfer resulted in the </a:t>
            </a:r>
            <a:r>
              <a:rPr lang="en-GB" sz="2000" b="1" dirty="0" smtClean="0"/>
              <a:t>loss of 800 jobs</a:t>
            </a:r>
            <a:r>
              <a:rPr lang="en-GB" sz="2000" dirty="0" smtClean="0"/>
              <a:t>.</a:t>
            </a:r>
            <a:r>
              <a:rPr lang="en-US" sz="2000" dirty="0" smtClean="0"/>
              <a:t> </a:t>
            </a:r>
            <a:endParaRPr lang="en-GB" sz="2000" i="1" dirty="0" smtClean="0"/>
          </a:p>
          <a:p>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3538" name="Rectangle 2"/>
          <p:cNvSpPr>
            <a:spLocks noGrp="1" noChangeArrowheads="1"/>
          </p:cNvSpPr>
          <p:nvPr>
            <p:ph type="title"/>
          </p:nvPr>
        </p:nvSpPr>
        <p:spPr/>
        <p:txBody>
          <a:bodyPr/>
          <a:lstStyle/>
          <a:p>
            <a:r>
              <a:rPr lang="en-GB" sz="4000"/>
              <a:t>Style, skills, staff &amp; shared values</a:t>
            </a:r>
            <a:endParaRPr lang="en-US" sz="4000"/>
          </a:p>
        </p:txBody>
      </p:sp>
      <p:sp>
        <p:nvSpPr>
          <p:cNvPr id="193539" name="Rectangle 3"/>
          <p:cNvSpPr>
            <a:spLocks noGrp="1" noChangeArrowheads="1"/>
          </p:cNvSpPr>
          <p:nvPr>
            <p:ph type="body" idx="1"/>
          </p:nvPr>
        </p:nvSpPr>
        <p:spPr>
          <a:xfrm>
            <a:off x="714348" y="2017713"/>
            <a:ext cx="8240740" cy="4114800"/>
          </a:xfrm>
        </p:spPr>
        <p:txBody>
          <a:bodyPr/>
          <a:lstStyle/>
          <a:p>
            <a:pPr lvl="1"/>
            <a:r>
              <a:rPr lang="en-GB" b="1" dirty="0" smtClean="0"/>
              <a:t>Internal </a:t>
            </a:r>
            <a:r>
              <a:rPr lang="en-GB" b="1" dirty="0"/>
              <a:t>communication </a:t>
            </a:r>
            <a:r>
              <a:rPr lang="en-GB" dirty="0"/>
              <a:t>is vital</a:t>
            </a:r>
          </a:p>
          <a:p>
            <a:pPr lvl="1"/>
            <a:r>
              <a:rPr lang="en-GB" b="1" dirty="0"/>
              <a:t>Attention to service quality </a:t>
            </a:r>
            <a:r>
              <a:rPr lang="en-GB" dirty="0"/>
              <a:t>is vital</a:t>
            </a:r>
          </a:p>
          <a:p>
            <a:pPr lvl="1"/>
            <a:r>
              <a:rPr lang="en-GB" dirty="0"/>
              <a:t>Sometimes </a:t>
            </a:r>
            <a:r>
              <a:rPr lang="en-GB" b="1" dirty="0"/>
              <a:t>service quality fails</a:t>
            </a:r>
            <a:endParaRPr lang="en-US" b="1"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5586" name="Rectangle 2"/>
          <p:cNvSpPr>
            <a:spLocks noGrp="1" noChangeArrowheads="1"/>
          </p:cNvSpPr>
          <p:nvPr>
            <p:ph type="title"/>
          </p:nvPr>
        </p:nvSpPr>
        <p:spPr/>
        <p:txBody>
          <a:bodyPr/>
          <a:lstStyle/>
          <a:p>
            <a:r>
              <a:rPr lang="en-GB" dirty="0"/>
              <a:t>Service failure</a:t>
            </a:r>
            <a:endParaRPr lang="en-US" dirty="0"/>
          </a:p>
        </p:txBody>
      </p:sp>
      <p:sp>
        <p:nvSpPr>
          <p:cNvPr id="195587" name="Rectangle 3"/>
          <p:cNvSpPr>
            <a:spLocks noGrp="1" noChangeArrowheads="1"/>
          </p:cNvSpPr>
          <p:nvPr>
            <p:ph type="body" idx="1"/>
          </p:nvPr>
        </p:nvSpPr>
        <p:spPr>
          <a:xfrm>
            <a:off x="714348" y="1916113"/>
            <a:ext cx="8240740" cy="4651375"/>
          </a:xfrm>
        </p:spPr>
        <p:txBody>
          <a:bodyPr/>
          <a:lstStyle/>
          <a:p>
            <a:pPr>
              <a:lnSpc>
                <a:spcPct val="80000"/>
              </a:lnSpc>
            </a:pPr>
            <a:r>
              <a:rPr lang="en-GB" sz="2000" b="1" dirty="0"/>
              <a:t>Only a low proportion of dissatisfied consumers bother to complain</a:t>
            </a:r>
            <a:r>
              <a:rPr lang="en-GB" sz="2000" dirty="0"/>
              <a:t>. For every complaint an organisation receives, there are 19 other dissatisfied consumers who did not take the time to complain</a:t>
            </a:r>
            <a:r>
              <a:rPr lang="en-GB" sz="2000" dirty="0" smtClean="0"/>
              <a:t>.</a:t>
            </a:r>
          </a:p>
          <a:p>
            <a:pPr>
              <a:lnSpc>
                <a:spcPct val="80000"/>
              </a:lnSpc>
              <a:buNone/>
            </a:pPr>
            <a:endParaRPr lang="en-US" sz="2000" dirty="0"/>
          </a:p>
          <a:p>
            <a:pPr>
              <a:lnSpc>
                <a:spcPct val="80000"/>
              </a:lnSpc>
            </a:pPr>
            <a:r>
              <a:rPr lang="en-GB" sz="2000" dirty="0"/>
              <a:t>They don't feel it's </a:t>
            </a:r>
            <a:r>
              <a:rPr lang="en-GB" sz="2000" b="1" dirty="0"/>
              <a:t>worth the time or the effort</a:t>
            </a:r>
            <a:r>
              <a:rPr lang="en-GB" sz="2000" b="1" dirty="0" smtClean="0"/>
              <a:t>.</a:t>
            </a:r>
          </a:p>
          <a:p>
            <a:pPr>
              <a:lnSpc>
                <a:spcPct val="80000"/>
              </a:lnSpc>
              <a:buNone/>
            </a:pPr>
            <a:endParaRPr lang="en-GB" sz="2000" dirty="0"/>
          </a:p>
          <a:p>
            <a:pPr>
              <a:lnSpc>
                <a:spcPct val="80000"/>
              </a:lnSpc>
            </a:pPr>
            <a:r>
              <a:rPr lang="en-GB" sz="2000" dirty="0"/>
              <a:t>They don't feel anyone would be </a:t>
            </a:r>
            <a:r>
              <a:rPr lang="en-GB" sz="2000" b="1" dirty="0"/>
              <a:t>concerned</a:t>
            </a:r>
            <a:r>
              <a:rPr lang="en-GB" sz="2000" dirty="0"/>
              <a:t> about their problems, or in acting on them</a:t>
            </a:r>
            <a:r>
              <a:rPr lang="en-GB" sz="2000" dirty="0" smtClean="0"/>
              <a:t>.</a:t>
            </a:r>
          </a:p>
          <a:p>
            <a:pPr>
              <a:lnSpc>
                <a:spcPct val="80000"/>
              </a:lnSpc>
              <a:buNone/>
            </a:pPr>
            <a:endParaRPr lang="en-GB" sz="2000" dirty="0"/>
          </a:p>
          <a:p>
            <a:pPr>
              <a:lnSpc>
                <a:spcPct val="80000"/>
              </a:lnSpc>
            </a:pPr>
            <a:r>
              <a:rPr lang="en-GB" sz="2000" dirty="0"/>
              <a:t>In order to make a complaint, they did </a:t>
            </a:r>
            <a:r>
              <a:rPr lang="en-GB" sz="2000" b="1" dirty="0"/>
              <a:t>not</a:t>
            </a:r>
            <a:r>
              <a:rPr lang="en-GB" sz="2000" dirty="0"/>
              <a:t> know where to go, or what to do</a:t>
            </a:r>
            <a:r>
              <a:rPr lang="en-GB" sz="2000" dirty="0" smtClean="0"/>
              <a:t>.</a:t>
            </a:r>
          </a:p>
          <a:p>
            <a:pPr>
              <a:lnSpc>
                <a:spcPct val="80000"/>
              </a:lnSpc>
              <a:buNone/>
            </a:pPr>
            <a:endParaRPr lang="en-US" sz="2000" dirty="0"/>
          </a:p>
          <a:p>
            <a:pPr>
              <a:lnSpc>
                <a:spcPct val="80000"/>
              </a:lnSpc>
            </a:pPr>
            <a:r>
              <a:rPr lang="en-GB" sz="2000" b="1" dirty="0"/>
              <a:t>A consumer must have 12 positive experiences to overcome 1 negative one</a:t>
            </a:r>
            <a:r>
              <a:rPr lang="en-GB" sz="2000" b="1" dirty="0" smtClean="0"/>
              <a:t>.</a:t>
            </a:r>
            <a:endParaRPr lang="en-GB" sz="2000" b="1"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Service failure</a:t>
            </a:r>
            <a:endParaRPr lang="en-GB" dirty="0"/>
          </a:p>
        </p:txBody>
      </p:sp>
      <p:sp>
        <p:nvSpPr>
          <p:cNvPr id="3" name="Content Placeholder 2"/>
          <p:cNvSpPr>
            <a:spLocks noGrp="1"/>
          </p:cNvSpPr>
          <p:nvPr>
            <p:ph idx="1"/>
          </p:nvPr>
        </p:nvSpPr>
        <p:spPr>
          <a:xfrm>
            <a:off x="785786" y="2017713"/>
            <a:ext cx="8169302" cy="4114800"/>
          </a:xfrm>
        </p:spPr>
        <p:txBody>
          <a:bodyPr/>
          <a:lstStyle/>
          <a:p>
            <a:pPr>
              <a:lnSpc>
                <a:spcPct val="80000"/>
              </a:lnSpc>
            </a:pPr>
            <a:r>
              <a:rPr lang="en-GB" sz="2000" dirty="0" smtClean="0"/>
              <a:t>An average consumer who has a complaint </a:t>
            </a:r>
            <a:r>
              <a:rPr lang="en-GB" sz="2000" b="1" dirty="0" smtClean="0"/>
              <a:t>tells 9 or 10 individuals about it</a:t>
            </a:r>
            <a:r>
              <a:rPr lang="en-GB" sz="2000" dirty="0" smtClean="0"/>
              <a:t>; however, those </a:t>
            </a:r>
            <a:r>
              <a:rPr lang="en-GB" sz="2000" b="1" dirty="0" smtClean="0"/>
              <a:t>whose complaints are resolved satisfactorily tell only 5 other people.</a:t>
            </a:r>
          </a:p>
          <a:p>
            <a:pPr>
              <a:lnSpc>
                <a:spcPct val="80000"/>
              </a:lnSpc>
              <a:buNone/>
            </a:pPr>
            <a:endParaRPr lang="en-GB" sz="2000" dirty="0" smtClean="0"/>
          </a:p>
          <a:p>
            <a:pPr>
              <a:lnSpc>
                <a:spcPct val="80000"/>
              </a:lnSpc>
            </a:pPr>
            <a:r>
              <a:rPr lang="en-GB" sz="2000" dirty="0" smtClean="0"/>
              <a:t>Most organisations spend </a:t>
            </a:r>
            <a:r>
              <a:rPr lang="en-GB" sz="2000" b="1" dirty="0" smtClean="0"/>
              <a:t>95% of service time redressing problems and only 5% trying to figure out what went wrong to make people angry in the first place.</a:t>
            </a:r>
          </a:p>
          <a:p>
            <a:pPr>
              <a:lnSpc>
                <a:spcPct val="80000"/>
              </a:lnSpc>
              <a:buNone/>
            </a:pPr>
            <a:endParaRPr lang="en-GB" sz="2000" dirty="0" smtClean="0"/>
          </a:p>
          <a:p>
            <a:pPr>
              <a:lnSpc>
                <a:spcPct val="80000"/>
              </a:lnSpc>
            </a:pPr>
            <a:r>
              <a:rPr lang="en-GB" sz="2000" dirty="0" smtClean="0"/>
              <a:t>For those organisations that do try to do something about their consumers’ anger, </a:t>
            </a:r>
            <a:r>
              <a:rPr lang="en-GB" sz="2000" b="1" dirty="0" smtClean="0"/>
              <a:t>more than half of all efforts to respond to complaints actually reinforce negative reactions, making the consumer even more dissatisfied.</a:t>
            </a:r>
            <a:endParaRPr lang="en-US" sz="2000" b="1" dirty="0" smtClean="0"/>
          </a:p>
          <a:p>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7634" name="Rectangle 2"/>
          <p:cNvSpPr>
            <a:spLocks noGrp="1" noChangeArrowheads="1"/>
          </p:cNvSpPr>
          <p:nvPr>
            <p:ph type="title"/>
          </p:nvPr>
        </p:nvSpPr>
        <p:spPr/>
        <p:txBody>
          <a:bodyPr/>
          <a:lstStyle/>
          <a:p>
            <a:r>
              <a:rPr lang="en-GB"/>
              <a:t>The importance of skills</a:t>
            </a:r>
            <a:endParaRPr lang="en-US"/>
          </a:p>
        </p:txBody>
      </p:sp>
      <p:sp>
        <p:nvSpPr>
          <p:cNvPr id="197635" name="Rectangle 3"/>
          <p:cNvSpPr>
            <a:spLocks noGrp="1" noChangeArrowheads="1"/>
          </p:cNvSpPr>
          <p:nvPr>
            <p:ph type="body" idx="1"/>
          </p:nvPr>
        </p:nvSpPr>
        <p:spPr>
          <a:xfrm>
            <a:off x="714348" y="2017713"/>
            <a:ext cx="8240740" cy="4114800"/>
          </a:xfrm>
        </p:spPr>
        <p:txBody>
          <a:bodyPr/>
          <a:lstStyle/>
          <a:p>
            <a:r>
              <a:rPr lang="en-GB" dirty="0"/>
              <a:t>Service failure may be </a:t>
            </a:r>
            <a:r>
              <a:rPr lang="en-GB" b="1" dirty="0"/>
              <a:t>minimised by effective recruitment and training of the organisation’s human </a:t>
            </a:r>
            <a:r>
              <a:rPr lang="en-GB" b="1" dirty="0" smtClean="0"/>
              <a:t>resources</a:t>
            </a:r>
          </a:p>
          <a:p>
            <a:pPr>
              <a:buNone/>
            </a:pPr>
            <a:endParaRPr lang="en-GB" sz="2000" dirty="0"/>
          </a:p>
          <a:p>
            <a:r>
              <a:rPr lang="en-GB" b="1" dirty="0"/>
              <a:t>Everyone</a:t>
            </a:r>
            <a:r>
              <a:rPr lang="en-GB" dirty="0"/>
              <a:t> markets – </a:t>
            </a:r>
            <a:r>
              <a:rPr lang="en-GB" b="1" dirty="0"/>
              <a:t>not</a:t>
            </a:r>
            <a:r>
              <a:rPr lang="en-GB" dirty="0"/>
              <a:t> just the marketing </a:t>
            </a:r>
            <a:r>
              <a:rPr lang="en-GB" dirty="0" smtClean="0"/>
              <a:t>department</a:t>
            </a:r>
          </a:p>
          <a:p>
            <a:r>
              <a:rPr lang="en-GB" dirty="0">
                <a:hlinkClick r:id="rId3"/>
              </a:rPr>
              <a:t>https://</a:t>
            </a:r>
            <a:r>
              <a:rPr lang="en-GB" dirty="0" smtClean="0">
                <a:hlinkClick r:id="rId3"/>
              </a:rPr>
              <a:t>www.youtube.com/watch?v=2C-2v99paQM</a:t>
            </a:r>
            <a:endParaRPr lang="en-GB" dirty="0" smtClean="0"/>
          </a:p>
          <a:p>
            <a:endParaRPr lang="en-US"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5890" name="Rectangle 2"/>
          <p:cNvSpPr>
            <a:spLocks noGrp="1" noChangeArrowheads="1"/>
          </p:cNvSpPr>
          <p:nvPr>
            <p:ph type="title"/>
          </p:nvPr>
        </p:nvSpPr>
        <p:spPr/>
        <p:txBody>
          <a:bodyPr/>
          <a:lstStyle/>
          <a:p>
            <a:r>
              <a:rPr lang="en-GB" sz="3100"/>
              <a:t>Implementation through the Marketing Mix</a:t>
            </a:r>
          </a:p>
        </p:txBody>
      </p:sp>
      <p:sp>
        <p:nvSpPr>
          <p:cNvPr id="165891" name="Rectangle 3"/>
          <p:cNvSpPr>
            <a:spLocks noGrp="1" noChangeArrowheads="1"/>
          </p:cNvSpPr>
          <p:nvPr>
            <p:ph type="body" idx="1"/>
          </p:nvPr>
        </p:nvSpPr>
        <p:spPr/>
        <p:txBody>
          <a:bodyPr/>
          <a:lstStyle/>
          <a:p>
            <a:r>
              <a:rPr lang="en-GB"/>
              <a:t>Product</a:t>
            </a:r>
          </a:p>
          <a:p>
            <a:r>
              <a:rPr lang="en-GB"/>
              <a:t>Place </a:t>
            </a:r>
          </a:p>
          <a:p>
            <a:r>
              <a:rPr lang="en-GB"/>
              <a:t>Price</a:t>
            </a:r>
          </a:p>
          <a:p>
            <a:r>
              <a:rPr lang="en-GB"/>
              <a:t>Promotion</a:t>
            </a:r>
          </a:p>
          <a:p>
            <a:r>
              <a:rPr lang="en-GB"/>
              <a:t>People</a:t>
            </a:r>
          </a:p>
          <a:p>
            <a:r>
              <a:rPr lang="en-GB"/>
              <a:t>Physical evidence</a:t>
            </a:r>
          </a:p>
          <a:p>
            <a:r>
              <a:rPr lang="en-GB"/>
              <a:t>Process</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7874" name="Rectangle 2"/>
          <p:cNvSpPr>
            <a:spLocks noGrp="1" noChangeArrowheads="1"/>
          </p:cNvSpPr>
          <p:nvPr>
            <p:ph type="title"/>
          </p:nvPr>
        </p:nvSpPr>
        <p:spPr/>
        <p:txBody>
          <a:bodyPr/>
          <a:lstStyle/>
          <a:p>
            <a:r>
              <a:rPr lang="en-GB"/>
              <a:t>Some marketing mix issues</a:t>
            </a:r>
            <a:endParaRPr lang="en-US"/>
          </a:p>
        </p:txBody>
      </p:sp>
      <p:sp>
        <p:nvSpPr>
          <p:cNvPr id="207875" name="Rectangle 3"/>
          <p:cNvSpPr>
            <a:spLocks noGrp="1" noChangeArrowheads="1"/>
          </p:cNvSpPr>
          <p:nvPr>
            <p:ph type="body" idx="1"/>
          </p:nvPr>
        </p:nvSpPr>
        <p:spPr>
          <a:xfrm>
            <a:off x="428596" y="2017713"/>
            <a:ext cx="8526492" cy="4114800"/>
          </a:xfrm>
        </p:spPr>
        <p:txBody>
          <a:bodyPr/>
          <a:lstStyle/>
          <a:p>
            <a:r>
              <a:rPr lang="en-GB" b="1" dirty="0"/>
              <a:t>Place</a:t>
            </a:r>
            <a:r>
              <a:rPr lang="en-GB" dirty="0"/>
              <a:t> - Depends on the nature of the product or service</a:t>
            </a:r>
            <a:r>
              <a:rPr lang="en-GB" dirty="0" smtClean="0"/>
              <a:t>.</a:t>
            </a:r>
          </a:p>
          <a:p>
            <a:pPr>
              <a:buNone/>
            </a:pPr>
            <a:endParaRPr lang="en-GB" sz="2000" dirty="0"/>
          </a:p>
          <a:p>
            <a:r>
              <a:rPr lang="en-GB" b="1" dirty="0"/>
              <a:t>Cultural </a:t>
            </a:r>
            <a:r>
              <a:rPr lang="en-GB" b="1" dirty="0" smtClean="0"/>
              <a:t>norms - </a:t>
            </a:r>
            <a:r>
              <a:rPr lang="en-GB" dirty="0" smtClean="0"/>
              <a:t>Where </a:t>
            </a:r>
            <a:r>
              <a:rPr lang="en-GB" dirty="0"/>
              <a:t>would you expect to be seen</a:t>
            </a:r>
            <a:r>
              <a:rPr lang="en-GB" dirty="0" smtClean="0"/>
              <a:t>?- Advertising with regard to children.</a:t>
            </a:r>
          </a:p>
          <a:p>
            <a:pPr>
              <a:buNone/>
            </a:pPr>
            <a:endParaRPr lang="en-GB" sz="2000" dirty="0"/>
          </a:p>
          <a:p>
            <a:r>
              <a:rPr lang="en-GB" dirty="0"/>
              <a:t>Can the place add value to the relationship? </a:t>
            </a:r>
            <a:r>
              <a:rPr lang="en-GB" sz="1800" dirty="0"/>
              <a:t>(Time saving of the internet, or prestige of Oxford St in London?)</a:t>
            </a:r>
          </a:p>
          <a:p>
            <a:endParaRPr lang="en-US"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9922" name="Rectangle 2"/>
          <p:cNvSpPr>
            <a:spLocks noGrp="1" noChangeArrowheads="1"/>
          </p:cNvSpPr>
          <p:nvPr>
            <p:ph type="title"/>
          </p:nvPr>
        </p:nvSpPr>
        <p:spPr/>
        <p:txBody>
          <a:bodyPr/>
          <a:lstStyle/>
          <a:p>
            <a:r>
              <a:rPr lang="en-GB"/>
              <a:t>Cont…</a:t>
            </a:r>
            <a:endParaRPr lang="en-US"/>
          </a:p>
        </p:txBody>
      </p:sp>
      <p:sp>
        <p:nvSpPr>
          <p:cNvPr id="209923" name="Rectangle 3"/>
          <p:cNvSpPr>
            <a:spLocks noGrp="1" noChangeArrowheads="1"/>
          </p:cNvSpPr>
          <p:nvPr>
            <p:ph type="body" idx="1"/>
          </p:nvPr>
        </p:nvSpPr>
        <p:spPr>
          <a:xfrm>
            <a:off x="359126" y="1916832"/>
            <a:ext cx="8526492" cy="4114800"/>
          </a:xfrm>
        </p:spPr>
        <p:txBody>
          <a:bodyPr/>
          <a:lstStyle/>
          <a:p>
            <a:pPr>
              <a:lnSpc>
                <a:spcPct val="90000"/>
              </a:lnSpc>
            </a:pPr>
            <a:r>
              <a:rPr lang="en-GB" sz="2800" dirty="0"/>
              <a:t>Price - How much is your target market prepared to pay for the product or service?</a:t>
            </a:r>
          </a:p>
          <a:p>
            <a:pPr lvl="1">
              <a:lnSpc>
                <a:spcPct val="90000"/>
              </a:lnSpc>
            </a:pPr>
            <a:r>
              <a:rPr lang="en-GB" sz="2400" dirty="0"/>
              <a:t>Pricing is notoriously hard to decide on</a:t>
            </a:r>
          </a:p>
          <a:p>
            <a:pPr lvl="1">
              <a:lnSpc>
                <a:spcPct val="90000"/>
              </a:lnSpc>
            </a:pPr>
            <a:r>
              <a:rPr lang="en-GB" sz="2400" dirty="0"/>
              <a:t>Price elasticity of demand</a:t>
            </a:r>
          </a:p>
          <a:p>
            <a:pPr lvl="1">
              <a:lnSpc>
                <a:spcPct val="90000"/>
              </a:lnSpc>
            </a:pPr>
            <a:r>
              <a:rPr lang="en-GB" sz="2400" dirty="0"/>
              <a:t>Pricing strategies </a:t>
            </a:r>
            <a:endParaRPr lang="en-GB" sz="2400" dirty="0" smtClean="0"/>
          </a:p>
          <a:p>
            <a:pPr>
              <a:lnSpc>
                <a:spcPct val="90000"/>
              </a:lnSpc>
            </a:pPr>
            <a:r>
              <a:rPr lang="en-GB" sz="2800" dirty="0" smtClean="0"/>
              <a:t>How </a:t>
            </a:r>
            <a:r>
              <a:rPr lang="en-GB" sz="2800" dirty="0"/>
              <a:t>we gain price premiums through relationships</a:t>
            </a:r>
            <a:r>
              <a:rPr lang="en-GB" sz="2800" dirty="0" smtClean="0"/>
              <a:t>?</a:t>
            </a:r>
          </a:p>
          <a:p>
            <a:pPr>
              <a:lnSpc>
                <a:spcPct val="90000"/>
              </a:lnSpc>
            </a:pPr>
            <a:r>
              <a:rPr lang="en-GB" sz="2800" dirty="0" smtClean="0"/>
              <a:t>How </a:t>
            </a:r>
            <a:r>
              <a:rPr lang="en-GB" sz="2800" dirty="0"/>
              <a:t>does this fit with the concept of ‘value’ defined as ‘what I get for what I give</a:t>
            </a:r>
            <a:r>
              <a:rPr lang="en-GB" sz="2800" dirty="0" smtClean="0"/>
              <a:t>?’-</a:t>
            </a:r>
            <a:endParaRPr lang="en-US" sz="28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1970" name="Rectangle 2"/>
          <p:cNvSpPr>
            <a:spLocks noGrp="1" noChangeArrowheads="1"/>
          </p:cNvSpPr>
          <p:nvPr>
            <p:ph type="title"/>
          </p:nvPr>
        </p:nvSpPr>
        <p:spPr/>
        <p:txBody>
          <a:bodyPr/>
          <a:lstStyle/>
          <a:p>
            <a:r>
              <a:rPr lang="en-GB"/>
              <a:t>Cont…</a:t>
            </a:r>
            <a:endParaRPr lang="en-US"/>
          </a:p>
        </p:txBody>
      </p:sp>
      <p:sp>
        <p:nvSpPr>
          <p:cNvPr id="211971" name="Rectangle 3"/>
          <p:cNvSpPr>
            <a:spLocks noGrp="1" noChangeArrowheads="1"/>
          </p:cNvSpPr>
          <p:nvPr>
            <p:ph type="body" idx="1"/>
          </p:nvPr>
        </p:nvSpPr>
        <p:spPr>
          <a:xfrm>
            <a:off x="714348" y="2017713"/>
            <a:ext cx="8240740" cy="4114800"/>
          </a:xfrm>
        </p:spPr>
        <p:txBody>
          <a:bodyPr/>
          <a:lstStyle/>
          <a:p>
            <a:pPr>
              <a:lnSpc>
                <a:spcPct val="90000"/>
              </a:lnSpc>
            </a:pPr>
            <a:r>
              <a:rPr lang="en-GB" sz="2800" dirty="0"/>
              <a:t>Promotion</a:t>
            </a:r>
            <a:r>
              <a:rPr lang="en-GB" sz="2400" dirty="0"/>
              <a:t> - </a:t>
            </a:r>
            <a:r>
              <a:rPr lang="en-GB" sz="2800" dirty="0"/>
              <a:t>The nature of the audience </a:t>
            </a:r>
            <a:r>
              <a:rPr lang="en-GB" sz="2000" dirty="0"/>
              <a:t>(Who you want to target, how can the message be tailored</a:t>
            </a:r>
            <a:r>
              <a:rPr lang="en-GB" sz="2000" dirty="0" smtClean="0"/>
              <a:t>?)</a:t>
            </a:r>
          </a:p>
          <a:p>
            <a:pPr>
              <a:lnSpc>
                <a:spcPct val="90000"/>
              </a:lnSpc>
              <a:buNone/>
            </a:pPr>
            <a:endParaRPr lang="en-GB" sz="800" dirty="0"/>
          </a:p>
          <a:p>
            <a:pPr>
              <a:lnSpc>
                <a:spcPct val="90000"/>
              </a:lnSpc>
            </a:pPr>
            <a:r>
              <a:rPr lang="en-GB" sz="2800" dirty="0"/>
              <a:t>The short term and long term objectives </a:t>
            </a:r>
            <a:r>
              <a:rPr lang="en-GB" sz="2000" dirty="0"/>
              <a:t>(change opinions, sales, change usage etc</a:t>
            </a:r>
            <a:r>
              <a:rPr lang="en-GB" sz="2000" dirty="0" smtClean="0"/>
              <a:t>…)</a:t>
            </a:r>
          </a:p>
          <a:p>
            <a:pPr>
              <a:lnSpc>
                <a:spcPct val="90000"/>
              </a:lnSpc>
              <a:buNone/>
            </a:pPr>
            <a:endParaRPr lang="en-GB" sz="800" dirty="0"/>
          </a:p>
          <a:p>
            <a:pPr>
              <a:lnSpc>
                <a:spcPct val="90000"/>
              </a:lnSpc>
            </a:pPr>
            <a:r>
              <a:rPr lang="en-GB" sz="2800" dirty="0"/>
              <a:t>The messages that are used </a:t>
            </a:r>
            <a:r>
              <a:rPr lang="en-GB" sz="2000" dirty="0"/>
              <a:t>(what to say, how to say it, who should say it</a:t>
            </a:r>
            <a:r>
              <a:rPr lang="en-GB" sz="2000" dirty="0" smtClean="0"/>
              <a:t>)</a:t>
            </a:r>
          </a:p>
          <a:p>
            <a:pPr>
              <a:lnSpc>
                <a:spcPct val="90000"/>
              </a:lnSpc>
              <a:buNone/>
            </a:pPr>
            <a:endParaRPr lang="en-GB" sz="800" dirty="0"/>
          </a:p>
          <a:p>
            <a:pPr>
              <a:lnSpc>
                <a:spcPct val="90000"/>
              </a:lnSpc>
            </a:pPr>
            <a:r>
              <a:rPr lang="en-GB" sz="2800" dirty="0"/>
              <a:t>The communications that will carry the </a:t>
            </a:r>
            <a:r>
              <a:rPr lang="en-GB" sz="2800" dirty="0" smtClean="0"/>
              <a:t>message</a:t>
            </a:r>
          </a:p>
          <a:p>
            <a:pPr>
              <a:lnSpc>
                <a:spcPct val="90000"/>
              </a:lnSpc>
              <a:buNone/>
            </a:pPr>
            <a:endParaRPr lang="en-GB" sz="800" dirty="0"/>
          </a:p>
          <a:p>
            <a:pPr>
              <a:lnSpc>
                <a:spcPct val="90000"/>
              </a:lnSpc>
            </a:pPr>
            <a:r>
              <a:rPr lang="en-GB" sz="2800" dirty="0"/>
              <a:t>The budget </a:t>
            </a:r>
            <a:r>
              <a:rPr lang="en-GB" sz="2000" dirty="0"/>
              <a:t>(should match the product</a:t>
            </a:r>
            <a:r>
              <a:rPr lang="en-GB" sz="2000" dirty="0" smtClean="0"/>
              <a:t>)</a:t>
            </a:r>
          </a:p>
          <a:p>
            <a:pPr>
              <a:lnSpc>
                <a:spcPct val="90000"/>
              </a:lnSpc>
              <a:buNone/>
            </a:pPr>
            <a:endParaRPr lang="en-GB" sz="800" dirty="0"/>
          </a:p>
          <a:p>
            <a:pPr>
              <a:lnSpc>
                <a:spcPct val="90000"/>
              </a:lnSpc>
            </a:pPr>
            <a:r>
              <a:rPr lang="en-GB" sz="2800" dirty="0"/>
              <a:t>How can results be measured</a:t>
            </a:r>
            <a:endParaRPr lang="en-US" sz="24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hlinkClick r:id="rId2"/>
              </a:rPr>
              <a:t>https://</a:t>
            </a:r>
            <a:r>
              <a:rPr lang="en-GB" dirty="0" smtClean="0">
                <a:hlinkClick r:id="rId2"/>
              </a:rPr>
              <a:t>www.youtube.com/watch?v=2C-2v99paQM</a:t>
            </a:r>
            <a:endParaRPr lang="en-GB" dirty="0" smtClean="0"/>
          </a:p>
          <a:p>
            <a:endParaRPr lang="en-GB" dirty="0"/>
          </a:p>
          <a:p>
            <a:r>
              <a:rPr lang="en-GB" dirty="0"/>
              <a:t>https://</a:t>
            </a:r>
            <a:r>
              <a:rPr lang="en-GB" dirty="0" smtClean="0"/>
              <a:t>www.youtube.com/watch?v=2C-2v99paQM</a:t>
            </a:r>
          </a:p>
          <a:p>
            <a:r>
              <a:rPr lang="en-GB" dirty="0">
                <a:hlinkClick r:id="rId3"/>
              </a:rPr>
              <a:t>https://</a:t>
            </a:r>
            <a:r>
              <a:rPr lang="en-GB" dirty="0" smtClean="0">
                <a:hlinkClick r:id="rId3"/>
              </a:rPr>
              <a:t>www.youtube.com/watch?v=bTbHwnxCGaI</a:t>
            </a:r>
            <a:endParaRPr lang="en-GB" dirty="0" smtClean="0"/>
          </a:p>
          <a:p>
            <a:endParaRPr lang="en-GB" dirty="0" smtClean="0"/>
          </a:p>
          <a:p>
            <a:endParaRPr lang="en-GB" dirty="0"/>
          </a:p>
        </p:txBody>
      </p:sp>
    </p:spTree>
    <p:extLst>
      <p:ext uri="{BB962C8B-B14F-4D97-AF65-F5344CB8AC3E}">
        <p14:creationId xmlns:p14="http://schemas.microsoft.com/office/powerpoint/2010/main" val="169697474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hlinkClick r:id="rId2"/>
              </a:rPr>
              <a:t>https://</a:t>
            </a:r>
            <a:r>
              <a:rPr lang="en-GB" dirty="0" smtClean="0">
                <a:hlinkClick r:id="rId2"/>
              </a:rPr>
              <a:t>www.youtube.com/watch?v=bTbHwnxCGaI</a:t>
            </a:r>
            <a:endParaRPr lang="en-GB" dirty="0" smtClean="0"/>
          </a:p>
          <a:p>
            <a:endParaRPr lang="en-GB" dirty="0"/>
          </a:p>
        </p:txBody>
      </p:sp>
    </p:spTree>
    <p:extLst>
      <p:ext uri="{BB962C8B-B14F-4D97-AF65-F5344CB8AC3E}">
        <p14:creationId xmlns:p14="http://schemas.microsoft.com/office/powerpoint/2010/main" val="223135459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4018" name="Rectangle 2"/>
          <p:cNvSpPr>
            <a:spLocks noGrp="1" noChangeArrowheads="1"/>
          </p:cNvSpPr>
          <p:nvPr>
            <p:ph type="title"/>
          </p:nvPr>
        </p:nvSpPr>
        <p:spPr/>
        <p:txBody>
          <a:bodyPr/>
          <a:lstStyle/>
          <a:p>
            <a:r>
              <a:rPr lang="en-GB"/>
              <a:t>Tutorial activity</a:t>
            </a:r>
            <a:endParaRPr lang="en-US"/>
          </a:p>
        </p:txBody>
      </p:sp>
      <p:sp>
        <p:nvSpPr>
          <p:cNvPr id="214019" name="Rectangle 3"/>
          <p:cNvSpPr>
            <a:spLocks noGrp="1" noChangeArrowheads="1"/>
          </p:cNvSpPr>
          <p:nvPr>
            <p:ph type="body" idx="1"/>
          </p:nvPr>
        </p:nvSpPr>
        <p:spPr/>
        <p:txBody>
          <a:bodyPr/>
          <a:lstStyle/>
          <a:p>
            <a:r>
              <a:rPr lang="en-US" dirty="0" smtClean="0"/>
              <a:t>Assignment- Presentation 25%</a:t>
            </a:r>
          </a:p>
          <a:p>
            <a:r>
              <a:rPr lang="en-US" dirty="0" smtClean="0"/>
              <a:t>Date 27</a:t>
            </a:r>
            <a:r>
              <a:rPr lang="en-US" baseline="30000" dirty="0" smtClean="0"/>
              <a:t>th</a:t>
            </a:r>
            <a:r>
              <a:rPr lang="en-US" dirty="0" smtClean="0"/>
              <a:t> February</a:t>
            </a:r>
          </a:p>
          <a:p>
            <a:r>
              <a:rPr lang="en-US" dirty="0" smtClean="0"/>
              <a:t>Teams of 3 to 4.</a:t>
            </a:r>
          </a:p>
          <a:p>
            <a:r>
              <a:rPr lang="en-US" dirty="0" smtClean="0"/>
              <a:t>40 Mins </a:t>
            </a:r>
            <a:r>
              <a:rPr lang="en-US" smtClean="0"/>
              <a:t>Team Presentation.</a:t>
            </a:r>
            <a:endParaRPr lang="en-US" dirty="0"/>
          </a:p>
        </p:txBody>
      </p:sp>
    </p:spTree>
  </p:cSld>
  <p:clrMapOvr>
    <a:masterClrMapping/>
  </p:clrMapOvr>
</p:sld>
</file>

<file path=ppt/theme/theme1.xml><?xml version="1.0" encoding="utf-8"?>
<a:theme xmlns:a="http://schemas.openxmlformats.org/drawingml/2006/main" name="Blends">
  <a:themeElements>
    <a:clrScheme name="Blends 2">
      <a:dk1>
        <a:srgbClr val="000000"/>
      </a:dk1>
      <a:lt1>
        <a:srgbClr val="FFFFFF"/>
      </a:lt1>
      <a:dk2>
        <a:srgbClr val="333399"/>
      </a:dk2>
      <a:lt2>
        <a:srgbClr val="1C1C1C"/>
      </a:lt2>
      <a:accent1>
        <a:srgbClr val="00E4A8"/>
      </a:accent1>
      <a:accent2>
        <a:srgbClr val="FFCF01"/>
      </a:accent2>
      <a:accent3>
        <a:srgbClr val="FFFFFF"/>
      </a:accent3>
      <a:accent4>
        <a:srgbClr val="000000"/>
      </a:accent4>
      <a:accent5>
        <a:srgbClr val="AAEFD1"/>
      </a:accent5>
      <a:accent6>
        <a:srgbClr val="E7BB01"/>
      </a:accent6>
      <a:hlink>
        <a:srgbClr val="FF0000"/>
      </a:hlink>
      <a:folHlink>
        <a:srgbClr val="3333CC"/>
      </a:folHlink>
    </a:clrScheme>
    <a:fontScheme name="Blends">
      <a:majorFont>
        <a:latin typeface="Tahoma"/>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miter lim="800000"/>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sz="2400" b="0" i="0" u="none" strike="noStrike" cap="none" normalizeH="0" baseline="0" smtClean="0">
            <a:ln>
              <a:noFill/>
            </a:ln>
            <a:solidFill>
              <a:schemeClr val="tx1"/>
            </a:solidFill>
            <a:effectLst/>
            <a:latin typeface="Tahoma"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miter lim="800000"/>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sz="2400" b="0" i="0" u="none" strike="noStrike" cap="none" normalizeH="0" baseline="0" smtClean="0">
            <a:ln>
              <a:noFill/>
            </a:ln>
            <a:solidFill>
              <a:schemeClr val="tx1"/>
            </a:solidFill>
            <a:effectLst/>
            <a:latin typeface="Tahoma" pitchFamily="34" charset="0"/>
          </a:defRPr>
        </a:defPPr>
      </a:lstStyle>
    </a:lnDef>
  </a:objectDefaults>
  <a:extraClrSchemeLst>
    <a:extraClrScheme>
      <a:clrScheme name="Blends 1">
        <a:dk1>
          <a:srgbClr val="969696"/>
        </a:dk1>
        <a:lt1>
          <a:srgbClr val="FFFFFF"/>
        </a:lt1>
        <a:dk2>
          <a:srgbClr val="000000"/>
        </a:dk2>
        <a:lt2>
          <a:srgbClr val="DDDDDD"/>
        </a:lt2>
        <a:accent1>
          <a:srgbClr val="00E4A8"/>
        </a:accent1>
        <a:accent2>
          <a:srgbClr val="3333CC"/>
        </a:accent2>
        <a:accent3>
          <a:srgbClr val="AAAAAA"/>
        </a:accent3>
        <a:accent4>
          <a:srgbClr val="DADADA"/>
        </a:accent4>
        <a:accent5>
          <a:srgbClr val="AAEFD1"/>
        </a:accent5>
        <a:accent6>
          <a:srgbClr val="2D2DB9"/>
        </a:accent6>
        <a:hlink>
          <a:srgbClr val="FF5050"/>
        </a:hlink>
        <a:folHlink>
          <a:srgbClr val="FFCF01"/>
        </a:folHlink>
      </a:clrScheme>
      <a:clrMap bg1="dk2" tx1="lt1" bg2="dk1" tx2="lt2" accent1="accent1" accent2="accent2" accent3="accent3" accent4="accent4" accent5="accent5" accent6="accent6" hlink="hlink" folHlink="folHlink"/>
    </a:extraClrScheme>
    <a:extraClrScheme>
      <a:clrScheme name="Blends 2">
        <a:dk1>
          <a:srgbClr val="000000"/>
        </a:dk1>
        <a:lt1>
          <a:srgbClr val="FFFFFF"/>
        </a:lt1>
        <a:dk2>
          <a:srgbClr val="333399"/>
        </a:dk2>
        <a:lt2>
          <a:srgbClr val="1C1C1C"/>
        </a:lt2>
        <a:accent1>
          <a:srgbClr val="00E4A8"/>
        </a:accent1>
        <a:accent2>
          <a:srgbClr val="FFCF01"/>
        </a:accent2>
        <a:accent3>
          <a:srgbClr val="FFFFFF"/>
        </a:accent3>
        <a:accent4>
          <a:srgbClr val="000000"/>
        </a:accent4>
        <a:accent5>
          <a:srgbClr val="AAEFD1"/>
        </a:accent5>
        <a:accent6>
          <a:srgbClr val="E7BB01"/>
        </a:accent6>
        <a:hlink>
          <a:srgbClr val="FF0000"/>
        </a:hlink>
        <a:folHlink>
          <a:srgbClr val="3333CC"/>
        </a:folHlink>
      </a:clrScheme>
      <a:clrMap bg1="lt1" tx1="dk1" bg2="lt2" tx2="dk2" accent1="accent1" accent2="accent2" accent3="accent3" accent4="accent4" accent5="accent5" accent6="accent6" hlink="hlink" folHlink="folHlink"/>
    </a:extraClrScheme>
    <a:extraClrScheme>
      <a:clrScheme name="Blends 3">
        <a:dk1>
          <a:srgbClr val="000000"/>
        </a:dk1>
        <a:lt1>
          <a:srgbClr val="FFFFFF"/>
        </a:lt1>
        <a:dk2>
          <a:srgbClr val="000000"/>
        </a:dk2>
        <a:lt2>
          <a:srgbClr val="5F5F5F"/>
        </a:lt2>
        <a:accent1>
          <a:srgbClr val="EAEAEA"/>
        </a:accent1>
        <a:accent2>
          <a:srgbClr val="808080"/>
        </a:accent2>
        <a:accent3>
          <a:srgbClr val="FFFFFF"/>
        </a:accent3>
        <a:accent4>
          <a:srgbClr val="000000"/>
        </a:accent4>
        <a:accent5>
          <a:srgbClr val="F3F3F3"/>
        </a:accent5>
        <a:accent6>
          <a:srgbClr val="737373"/>
        </a:accent6>
        <a:hlink>
          <a:srgbClr val="4D4D4D"/>
        </a:hlink>
        <a:folHlink>
          <a:srgbClr val="C0C0C0"/>
        </a:folHlink>
      </a:clrScheme>
      <a:clrMap bg1="lt1" tx1="dk1" bg2="lt2" tx2="dk2" accent1="accent1" accent2="accent2" accent3="accent3" accent4="accent4" accent5="accent5" accent6="accent6" hlink="hlink" folHlink="folHlink"/>
    </a:extraClrScheme>
    <a:extraClrScheme>
      <a:clrScheme name="Blends 4">
        <a:dk1>
          <a:srgbClr val="000094"/>
        </a:dk1>
        <a:lt1>
          <a:srgbClr val="FFFFFF"/>
        </a:lt1>
        <a:dk2>
          <a:srgbClr val="0000CC"/>
        </a:dk2>
        <a:lt2>
          <a:srgbClr val="FFFFCC"/>
        </a:lt2>
        <a:accent1>
          <a:srgbClr val="3193FF"/>
        </a:accent1>
        <a:accent2>
          <a:srgbClr val="9900FF"/>
        </a:accent2>
        <a:accent3>
          <a:srgbClr val="AAAAE2"/>
        </a:accent3>
        <a:accent4>
          <a:srgbClr val="DADADA"/>
        </a:accent4>
        <a:accent5>
          <a:srgbClr val="ADC8FF"/>
        </a:accent5>
        <a:accent6>
          <a:srgbClr val="8A00E7"/>
        </a:accent6>
        <a:hlink>
          <a:srgbClr val="FF3399"/>
        </a:hlink>
        <a:folHlink>
          <a:srgbClr val="FFCC00"/>
        </a:folHlink>
      </a:clrScheme>
      <a:clrMap bg1="dk2" tx1="lt1" bg2="dk1" tx2="lt2" accent1="accent1" accent2="accent2" accent3="accent3" accent4="accent4" accent5="accent5" accent6="accent6" hlink="hlink" folHlink="folHlink"/>
    </a:extraClrScheme>
    <a:extraClrScheme>
      <a:clrScheme name="Blends 5">
        <a:dk1>
          <a:srgbClr val="000000"/>
        </a:dk1>
        <a:lt1>
          <a:srgbClr val="FFFFFF"/>
        </a:lt1>
        <a:dk2>
          <a:srgbClr val="000066"/>
        </a:dk2>
        <a:lt2>
          <a:srgbClr val="333333"/>
        </a:lt2>
        <a:accent1>
          <a:srgbClr val="C4709A"/>
        </a:accent1>
        <a:accent2>
          <a:srgbClr val="4B4EB5"/>
        </a:accent2>
        <a:accent3>
          <a:srgbClr val="FFFFFF"/>
        </a:accent3>
        <a:accent4>
          <a:srgbClr val="000000"/>
        </a:accent4>
        <a:accent5>
          <a:srgbClr val="DEBBCA"/>
        </a:accent5>
        <a:accent6>
          <a:srgbClr val="4346A4"/>
        </a:accent6>
        <a:hlink>
          <a:srgbClr val="C481CF"/>
        </a:hlink>
        <a:folHlink>
          <a:srgbClr val="76B749"/>
        </a:folHlink>
      </a:clrScheme>
      <a:clrMap bg1="lt1" tx1="dk1" bg2="lt2" tx2="dk2" accent1="accent1" accent2="accent2" accent3="accent3" accent4="accent4" accent5="accent5" accent6="accent6" hlink="hlink" folHlink="folHlink"/>
    </a:extraClrScheme>
    <a:extraClrScheme>
      <a:clrScheme name="Blends 6">
        <a:dk1>
          <a:srgbClr val="000000"/>
        </a:dk1>
        <a:lt1>
          <a:srgbClr val="FFFFFF"/>
        </a:lt1>
        <a:dk2>
          <a:srgbClr val="6A4076"/>
        </a:dk2>
        <a:lt2>
          <a:srgbClr val="969696"/>
        </a:lt2>
        <a:accent1>
          <a:srgbClr val="DBA9C2"/>
        </a:accent1>
        <a:accent2>
          <a:srgbClr val="E1BF91"/>
        </a:accent2>
        <a:accent3>
          <a:srgbClr val="FFFFFF"/>
        </a:accent3>
        <a:accent4>
          <a:srgbClr val="000000"/>
        </a:accent4>
        <a:accent5>
          <a:srgbClr val="EAD1DD"/>
        </a:accent5>
        <a:accent6>
          <a:srgbClr val="CCAD83"/>
        </a:accent6>
        <a:hlink>
          <a:srgbClr val="B3CE82"/>
        </a:hlink>
        <a:folHlink>
          <a:srgbClr val="B8AD48"/>
        </a:folHlink>
      </a:clrScheme>
      <a:clrMap bg1="lt1" tx1="dk1" bg2="lt2" tx2="dk2" accent1="accent1" accent2="accent2" accent3="accent3" accent4="accent4" accent5="accent5" accent6="accent6" hlink="hlink" folHlink="folHlink"/>
    </a:extraClrScheme>
    <a:extraClrScheme>
      <a:clrScheme name="Blends 7">
        <a:dk1>
          <a:srgbClr val="000000"/>
        </a:dk1>
        <a:lt1>
          <a:srgbClr val="FFFFFF"/>
        </a:lt1>
        <a:dk2>
          <a:srgbClr val="515F7B"/>
        </a:dk2>
        <a:lt2>
          <a:srgbClr val="808080"/>
        </a:lt2>
        <a:accent1>
          <a:srgbClr val="9FCAD3"/>
        </a:accent1>
        <a:accent2>
          <a:srgbClr val="C0C0C0"/>
        </a:accent2>
        <a:accent3>
          <a:srgbClr val="FFFFFF"/>
        </a:accent3>
        <a:accent4>
          <a:srgbClr val="000000"/>
        </a:accent4>
        <a:accent5>
          <a:srgbClr val="CDE1E6"/>
        </a:accent5>
        <a:accent6>
          <a:srgbClr val="AEAEAE"/>
        </a:accent6>
        <a:hlink>
          <a:srgbClr val="91AFBF"/>
        </a:hlink>
        <a:folHlink>
          <a:srgbClr val="ECEAAC"/>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C:\Program Files\Microsoft Office\Templates\Presentation Designs\Blends.pot</Template>
  <TotalTime>1190</TotalTime>
  <Words>1097</Words>
  <Application>Microsoft Office PowerPoint</Application>
  <PresentationFormat>On-screen Show (4:3)</PresentationFormat>
  <Paragraphs>156</Paragraphs>
  <Slides>22</Slides>
  <Notes>13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22</vt:i4>
      </vt:variant>
    </vt:vector>
  </HeadingPairs>
  <TitlesOfParts>
    <vt:vector size="27" baseType="lpstr">
      <vt:lpstr>Arial</vt:lpstr>
      <vt:lpstr>Tahoma</vt:lpstr>
      <vt:lpstr>Times New Roman</vt:lpstr>
      <vt:lpstr>Wingdings</vt:lpstr>
      <vt:lpstr>Blends</vt:lpstr>
      <vt:lpstr>Customer  Relationships</vt:lpstr>
      <vt:lpstr>The Grand Plan</vt:lpstr>
      <vt:lpstr>The Loyalty Ladder</vt:lpstr>
      <vt:lpstr>The Loyalty Ladder</vt:lpstr>
      <vt:lpstr>Reichheld’s Research</vt:lpstr>
      <vt:lpstr>Humby’s Scoring Points</vt:lpstr>
      <vt:lpstr>McKinsey’s Seven S Framework</vt:lpstr>
      <vt:lpstr>McKinsey’s Seven S Framework</vt:lpstr>
      <vt:lpstr>Strategy, structure and systems</vt:lpstr>
      <vt:lpstr>       Exit strategies </vt:lpstr>
      <vt:lpstr>Exit strategies</vt:lpstr>
      <vt:lpstr>Style, skills, staff &amp; shared values</vt:lpstr>
      <vt:lpstr>Service failure</vt:lpstr>
      <vt:lpstr>Service failure</vt:lpstr>
      <vt:lpstr>The importance of skills</vt:lpstr>
      <vt:lpstr>Implementation through the Marketing Mix</vt:lpstr>
      <vt:lpstr>Some marketing mix issues</vt:lpstr>
      <vt:lpstr>Cont…</vt:lpstr>
      <vt:lpstr>Cont…</vt:lpstr>
      <vt:lpstr>PowerPoint Presentation</vt:lpstr>
      <vt:lpstr>PowerPoint Presentation</vt:lpstr>
      <vt:lpstr>Tutorial activity</vt:lpstr>
    </vt:vector>
  </TitlesOfParts>
  <Company>Dash Training</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Management 1: Analysis and Planning</dc:title>
  <dc:creator>Diane Prosser</dc:creator>
  <cp:lastModifiedBy>Maria Heffernan</cp:lastModifiedBy>
  <cp:revision>42</cp:revision>
  <cp:lastPrinted>2019-05-14T11:31:12Z</cp:lastPrinted>
  <dcterms:created xsi:type="dcterms:W3CDTF">2001-08-15T11:05:44Z</dcterms:created>
  <dcterms:modified xsi:type="dcterms:W3CDTF">2019-05-14T11:40:07Z</dcterms:modified>
</cp:coreProperties>
</file>