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BB2573-651F-49F1-90F2-4F1A2CB40586}"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IN"/>
        </a:p>
      </dgm:t>
    </dgm:pt>
    <dgm:pt modelId="{B3C45AA5-85E9-4F87-B843-64E3495F9D01}">
      <dgm:prSet phldrT="[Text]"/>
      <dgm:spPr/>
      <dgm:t>
        <a:bodyPr/>
        <a:lstStyle/>
        <a:p>
          <a:pPr>
            <a:buNone/>
          </a:pPr>
          <a:r>
            <a:rPr lang="en-IN" b="1" i="0" dirty="0">
              <a:solidFill>
                <a:schemeClr val="tx1"/>
              </a:solidFill>
              <a:latin typeface="Times New Roman" panose="02020603050405020304" pitchFamily="18" charset="0"/>
              <a:cs typeface="Times New Roman" panose="02020603050405020304" pitchFamily="18" charset="0"/>
            </a:rPr>
            <a:t>Physical Effects</a:t>
          </a:r>
          <a:endParaRPr lang="en-IN" dirty="0">
            <a:solidFill>
              <a:schemeClr val="tx1"/>
            </a:solidFill>
            <a:latin typeface="Times New Roman" panose="02020603050405020304" pitchFamily="18" charset="0"/>
            <a:cs typeface="Times New Roman" panose="02020603050405020304" pitchFamily="18" charset="0"/>
          </a:endParaRPr>
        </a:p>
      </dgm:t>
    </dgm:pt>
    <dgm:pt modelId="{7232A3AD-8BE9-44F4-804E-2E35A0C3D8D6}" type="parTrans" cxnId="{A4F9EC64-FDD1-4AF3-A31E-BBFA3E638D0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538E5A36-BA86-46CB-9FDA-65C7F4713781}" type="sibTrans" cxnId="{A4F9EC64-FDD1-4AF3-A31E-BBFA3E638D0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6C0B3BB-D30C-424C-A1D5-5FF9C1EDC957}">
      <dgm:prSet phldrT="[Text]"/>
      <dgm:spPr/>
      <dgm:t>
        <a:bodyPr/>
        <a:lstStyle/>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Bowel obstruction</a:t>
          </a:r>
          <a:endParaRPr lang="en-IN" dirty="0">
            <a:solidFill>
              <a:schemeClr val="tx1"/>
            </a:solidFill>
            <a:latin typeface="Times New Roman" panose="02020603050405020304" pitchFamily="18" charset="0"/>
            <a:cs typeface="Times New Roman" panose="02020603050405020304" pitchFamily="18" charset="0"/>
          </a:endParaRPr>
        </a:p>
      </dgm:t>
    </dgm:pt>
    <dgm:pt modelId="{215E8252-8314-4EF3-B0A0-89EE1932E7B5}" type="parTrans" cxnId="{91D0D9E0-F26C-4B0A-819F-BE99866D7AFC}">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5CE63E2E-736A-4629-AAA6-00A16ADBFD0B}" type="sibTrans" cxnId="{91D0D9E0-F26C-4B0A-819F-BE99866D7AFC}">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6DB08902-3EC4-4FCD-B17E-41931FCE19E8}">
      <dgm:prSet phldrT="[Text]"/>
      <dgm:spPr/>
      <dgm:t>
        <a:bodyPr/>
        <a:lstStyle/>
        <a:p>
          <a:pPr>
            <a:buNone/>
          </a:pPr>
          <a:r>
            <a:rPr lang="en-IN" b="1" i="0" dirty="0">
              <a:solidFill>
                <a:schemeClr val="tx1"/>
              </a:solidFill>
              <a:latin typeface="Times New Roman" panose="02020603050405020304" pitchFamily="18" charset="0"/>
              <a:cs typeface="Times New Roman" panose="02020603050405020304" pitchFamily="18" charset="0"/>
            </a:rPr>
            <a:t>Emotional Effects</a:t>
          </a:r>
          <a:endParaRPr lang="en-IN" dirty="0">
            <a:solidFill>
              <a:schemeClr val="tx1"/>
            </a:solidFill>
            <a:latin typeface="Times New Roman" panose="02020603050405020304" pitchFamily="18" charset="0"/>
            <a:cs typeface="Times New Roman" panose="02020603050405020304" pitchFamily="18" charset="0"/>
          </a:endParaRPr>
        </a:p>
      </dgm:t>
    </dgm:pt>
    <dgm:pt modelId="{F630312C-AA3B-4ECC-94FC-AD02FBA8C519}" type="parTrans" cxnId="{B8B67D9A-F616-4FEE-AE0D-A1C5753DE170}">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507A11A5-A5F0-44F7-834B-43BDB61C7664}" type="sibTrans" cxnId="{B8B67D9A-F616-4FEE-AE0D-A1C5753DE170}">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BDBDD274-FFAD-44B1-BFF0-3D3EACC59F7B}">
      <dgm:prSet phldrT="[Text]"/>
      <dgm:spPr/>
      <dgm:t>
        <a:bodyPr/>
        <a:lstStyle/>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Anxiety</a:t>
          </a:r>
          <a:endParaRPr lang="en-IN" dirty="0">
            <a:solidFill>
              <a:schemeClr val="tx1"/>
            </a:solidFill>
            <a:latin typeface="Times New Roman" panose="02020603050405020304" pitchFamily="18" charset="0"/>
            <a:cs typeface="Times New Roman" panose="02020603050405020304" pitchFamily="18" charset="0"/>
          </a:endParaRPr>
        </a:p>
      </dgm:t>
    </dgm:pt>
    <dgm:pt modelId="{B6F89FD8-4E92-4421-B366-B28CEF0949F6}" type="parTrans" cxnId="{0150D777-62F8-45E8-94DA-D741A5421694}">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ABF8FD65-BA50-4DD0-AAAF-3C8BDBE95EC3}" type="sibTrans" cxnId="{0150D777-62F8-45E8-94DA-D741A5421694}">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B8AB100-0EBC-4A92-A4E1-592B886B737C}">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Chronic bleeding</a:t>
          </a:r>
        </a:p>
      </dgm:t>
    </dgm:pt>
    <dgm:pt modelId="{F0F3700C-C848-4AA1-A9AD-C6B3DAC5EB25}" type="parTrans" cxnId="{619EA919-FD0B-409D-AA6B-1815621BA01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934700A-5B1B-4964-A5D6-11F912A26D50}" type="sibTrans" cxnId="{619EA919-FD0B-409D-AA6B-1815621BA01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B361BCD-BCBF-4057-9AAF-A7415ED12BD7}">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Weight loss</a:t>
          </a:r>
        </a:p>
      </dgm:t>
    </dgm:pt>
    <dgm:pt modelId="{B4E1F152-64CC-4456-A58E-5EA7B5B97196}" type="parTrans" cxnId="{DB9A0D8C-9DF2-4A38-ACFB-DB3BBF1AF21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73D6AA2-F668-46A2-8A14-ABBFA2A44A69}" type="sibTrans" cxnId="{DB9A0D8C-9DF2-4A38-ACFB-DB3BBF1AF21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0973139-86A0-4220-B3BC-EDD22D172463}">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Fatigue</a:t>
          </a:r>
        </a:p>
      </dgm:t>
    </dgm:pt>
    <dgm:pt modelId="{4222D667-6C4E-4C82-AD6F-906B73DF09D0}" type="parTrans" cxnId="{CAD342A5-D950-4310-8983-C2D452535496}">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C1D0AEB5-EE17-4BBF-9266-397D901AF2BE}" type="sibTrans" cxnId="{CAD342A5-D950-4310-8983-C2D452535496}">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AA46569A-50D4-4008-9542-0B246DB75FF8}">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Abdominal pain</a:t>
          </a:r>
        </a:p>
      </dgm:t>
    </dgm:pt>
    <dgm:pt modelId="{BED08859-E8CB-4E87-B98F-F61B82809FFC}" type="parTrans" cxnId="{0E59DDAB-4725-4A44-B8C4-E739C1B5A0B4}">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E56C6928-EF09-4B68-8399-C54795B3B142}" type="sibTrans" cxnId="{0E59DDAB-4725-4A44-B8C4-E739C1B5A0B4}">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7573500-AE94-4981-A9BB-D774C29165C6}">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Loss of appetite</a:t>
          </a:r>
        </a:p>
      </dgm:t>
    </dgm:pt>
    <dgm:pt modelId="{1BF274B2-6C15-439A-9925-13FF0814FCAB}" type="parTrans" cxnId="{F30D4EC5-116E-43F7-88F0-1BF967DBD9C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9A41E68-95C3-45E1-9A3E-46AA6327EAAD}" type="sibTrans" cxnId="{F30D4EC5-116E-43F7-88F0-1BF967DBD9C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26EDEE1-22F0-4C45-95D1-608E446FCA56}">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Depression</a:t>
          </a:r>
        </a:p>
      </dgm:t>
    </dgm:pt>
    <dgm:pt modelId="{E0E6B5AB-1A80-4AE6-9DE7-27C59EF0D7A9}" type="parTrans" cxnId="{594E6BAC-F4FE-4495-A6EE-8CB87281F8AB}">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392ED4CC-B94E-40D6-87E9-C04CD584017A}" type="sibTrans" cxnId="{594E6BAC-F4FE-4495-A6EE-8CB87281F8AB}">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A15B29E8-42D4-458C-A47F-A945F404AED6}">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Fear of death</a:t>
          </a:r>
        </a:p>
      </dgm:t>
    </dgm:pt>
    <dgm:pt modelId="{93CF455D-CD62-4012-B608-FBB360BF312E}" type="parTrans" cxnId="{6180E27A-F4E1-4EE1-8D71-A89A4C7BF6F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88F8E50-246A-4F67-81A0-B05BF07F16C2}" type="sibTrans" cxnId="{6180E27A-F4E1-4EE1-8D71-A89A4C7BF6F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CAF1138-CBBD-497A-A331-30F4B30A193A}">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Body image issues</a:t>
          </a:r>
        </a:p>
      </dgm:t>
    </dgm:pt>
    <dgm:pt modelId="{F8B6297B-5281-4AA9-955F-7FCC9BBB8834}" type="parTrans" cxnId="{35C11DF7-F207-4676-A4F2-0562E7615881}">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2317B8EC-568E-47F3-9333-7290FBCEA138}" type="sibTrans" cxnId="{35C11DF7-F207-4676-A4F2-0562E7615881}">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5FA95B5-CF0E-48E2-BBA5-99F61EA840C4}">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Social isolation</a:t>
          </a:r>
        </a:p>
      </dgm:t>
    </dgm:pt>
    <dgm:pt modelId="{1844CE60-2462-42D8-8D16-DC2212433399}" type="parTrans" cxnId="{7AD623EA-4C7B-4B7A-A7AF-074094B664EC}">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3312E586-D16E-4C38-9524-FA63756828DC}" type="sibTrans" cxnId="{7AD623EA-4C7B-4B7A-A7AF-074094B664EC}">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38EEF271-FED2-48ED-833F-0D5851797960}">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Family stress</a:t>
          </a:r>
        </a:p>
      </dgm:t>
    </dgm:pt>
    <dgm:pt modelId="{B89BC26E-B67F-4667-ABD6-8DA80E16E39A}" type="parTrans" cxnId="{635F864C-0ADC-4810-A3B2-DBEA90E36EC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891CF934-520C-460D-BE38-5E8804257602}" type="sibTrans" cxnId="{635F864C-0ADC-4810-A3B2-DBEA90E36EC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6F3C5C9-E17D-4BD7-9594-1FA359E02D19}" type="pres">
      <dgm:prSet presAssocID="{E7BB2573-651F-49F1-90F2-4F1A2CB40586}" presName="diagram" presStyleCnt="0">
        <dgm:presLayoutVars>
          <dgm:chPref val="1"/>
          <dgm:dir/>
          <dgm:animOne val="branch"/>
          <dgm:animLvl val="lvl"/>
          <dgm:resizeHandles/>
        </dgm:presLayoutVars>
      </dgm:prSet>
      <dgm:spPr/>
    </dgm:pt>
    <dgm:pt modelId="{D1B324D6-748D-4524-8F6E-376C86540440}" type="pres">
      <dgm:prSet presAssocID="{B3C45AA5-85E9-4F87-B843-64E3495F9D01}" presName="root" presStyleCnt="0"/>
      <dgm:spPr/>
    </dgm:pt>
    <dgm:pt modelId="{C3DE3B3D-BE9C-4A8F-891E-2F6C636C7F4F}" type="pres">
      <dgm:prSet presAssocID="{B3C45AA5-85E9-4F87-B843-64E3495F9D01}" presName="rootComposite" presStyleCnt="0"/>
      <dgm:spPr/>
    </dgm:pt>
    <dgm:pt modelId="{B95B16EF-43C2-441B-ADAC-1826CE091A94}" type="pres">
      <dgm:prSet presAssocID="{B3C45AA5-85E9-4F87-B843-64E3495F9D01}" presName="rootText" presStyleLbl="node1" presStyleIdx="0" presStyleCnt="2"/>
      <dgm:spPr/>
    </dgm:pt>
    <dgm:pt modelId="{608470E5-B382-4A3B-A202-11CF68DC2009}" type="pres">
      <dgm:prSet presAssocID="{B3C45AA5-85E9-4F87-B843-64E3495F9D01}" presName="rootConnector" presStyleLbl="node1" presStyleIdx="0" presStyleCnt="2"/>
      <dgm:spPr/>
    </dgm:pt>
    <dgm:pt modelId="{1351165C-2C61-42A5-8FF5-39A5E52D8B85}" type="pres">
      <dgm:prSet presAssocID="{B3C45AA5-85E9-4F87-B843-64E3495F9D01}" presName="childShape" presStyleCnt="0"/>
      <dgm:spPr/>
    </dgm:pt>
    <dgm:pt modelId="{16B93BE8-5264-44ED-AC7B-A5B035CA90D4}" type="pres">
      <dgm:prSet presAssocID="{215E8252-8314-4EF3-B0A0-89EE1932E7B5}" presName="Name13" presStyleLbl="parChTrans1D2" presStyleIdx="0" presStyleCnt="12"/>
      <dgm:spPr/>
    </dgm:pt>
    <dgm:pt modelId="{9DC3582D-BE8F-4419-A882-E8D093B7F430}" type="pres">
      <dgm:prSet presAssocID="{06C0B3BB-D30C-424C-A1D5-5FF9C1EDC957}" presName="childText" presStyleLbl="bgAcc1" presStyleIdx="0" presStyleCnt="12">
        <dgm:presLayoutVars>
          <dgm:bulletEnabled val="1"/>
        </dgm:presLayoutVars>
      </dgm:prSet>
      <dgm:spPr/>
    </dgm:pt>
    <dgm:pt modelId="{15FC3108-A8CB-4074-9F5D-D294F3982BDF}" type="pres">
      <dgm:prSet presAssocID="{F0F3700C-C848-4AA1-A9AD-C6B3DAC5EB25}" presName="Name13" presStyleLbl="parChTrans1D2" presStyleIdx="1" presStyleCnt="12"/>
      <dgm:spPr/>
    </dgm:pt>
    <dgm:pt modelId="{A5B7DB9F-BB0D-4CD5-BCDF-6CA049261D0A}" type="pres">
      <dgm:prSet presAssocID="{DB8AB100-0EBC-4A92-A4E1-592B886B737C}" presName="childText" presStyleLbl="bgAcc1" presStyleIdx="1" presStyleCnt="12">
        <dgm:presLayoutVars>
          <dgm:bulletEnabled val="1"/>
        </dgm:presLayoutVars>
      </dgm:prSet>
      <dgm:spPr/>
    </dgm:pt>
    <dgm:pt modelId="{8F49CDB1-C4AF-42A5-8F86-6CCB36A23D4D}" type="pres">
      <dgm:prSet presAssocID="{B4E1F152-64CC-4456-A58E-5EA7B5B97196}" presName="Name13" presStyleLbl="parChTrans1D2" presStyleIdx="2" presStyleCnt="12"/>
      <dgm:spPr/>
    </dgm:pt>
    <dgm:pt modelId="{F1574352-9DDF-4706-BD37-D20C7BA7EE76}" type="pres">
      <dgm:prSet presAssocID="{DB361BCD-BCBF-4057-9AAF-A7415ED12BD7}" presName="childText" presStyleLbl="bgAcc1" presStyleIdx="2" presStyleCnt="12">
        <dgm:presLayoutVars>
          <dgm:bulletEnabled val="1"/>
        </dgm:presLayoutVars>
      </dgm:prSet>
      <dgm:spPr/>
    </dgm:pt>
    <dgm:pt modelId="{84A03CB8-CCDB-401C-8990-70F698257835}" type="pres">
      <dgm:prSet presAssocID="{4222D667-6C4E-4C82-AD6F-906B73DF09D0}" presName="Name13" presStyleLbl="parChTrans1D2" presStyleIdx="3" presStyleCnt="12"/>
      <dgm:spPr/>
    </dgm:pt>
    <dgm:pt modelId="{6ED5A6A3-8526-4DDE-AB56-F15F23B0F010}" type="pres">
      <dgm:prSet presAssocID="{70973139-86A0-4220-B3BC-EDD22D172463}" presName="childText" presStyleLbl="bgAcc1" presStyleIdx="3" presStyleCnt="12">
        <dgm:presLayoutVars>
          <dgm:bulletEnabled val="1"/>
        </dgm:presLayoutVars>
      </dgm:prSet>
      <dgm:spPr/>
    </dgm:pt>
    <dgm:pt modelId="{B105FA39-530F-4AC2-88E4-B6FAB6EE2955}" type="pres">
      <dgm:prSet presAssocID="{BED08859-E8CB-4E87-B98F-F61B82809FFC}" presName="Name13" presStyleLbl="parChTrans1D2" presStyleIdx="4" presStyleCnt="12"/>
      <dgm:spPr/>
    </dgm:pt>
    <dgm:pt modelId="{4129D6D5-6637-490E-BACD-A8F0B5C1C983}" type="pres">
      <dgm:prSet presAssocID="{AA46569A-50D4-4008-9542-0B246DB75FF8}" presName="childText" presStyleLbl="bgAcc1" presStyleIdx="4" presStyleCnt="12">
        <dgm:presLayoutVars>
          <dgm:bulletEnabled val="1"/>
        </dgm:presLayoutVars>
      </dgm:prSet>
      <dgm:spPr/>
    </dgm:pt>
    <dgm:pt modelId="{283A50AB-150D-4FC1-939A-0EDE40B9F315}" type="pres">
      <dgm:prSet presAssocID="{1BF274B2-6C15-439A-9925-13FF0814FCAB}" presName="Name13" presStyleLbl="parChTrans1D2" presStyleIdx="5" presStyleCnt="12"/>
      <dgm:spPr/>
    </dgm:pt>
    <dgm:pt modelId="{EFDBF0B8-4CA9-4578-B9D9-0F7CCB452A27}" type="pres">
      <dgm:prSet presAssocID="{17573500-AE94-4981-A9BB-D774C29165C6}" presName="childText" presStyleLbl="bgAcc1" presStyleIdx="5" presStyleCnt="12">
        <dgm:presLayoutVars>
          <dgm:bulletEnabled val="1"/>
        </dgm:presLayoutVars>
      </dgm:prSet>
      <dgm:spPr/>
    </dgm:pt>
    <dgm:pt modelId="{3BF952BB-3665-4658-B713-B7E76857A3C2}" type="pres">
      <dgm:prSet presAssocID="{6DB08902-3EC4-4FCD-B17E-41931FCE19E8}" presName="root" presStyleCnt="0"/>
      <dgm:spPr/>
    </dgm:pt>
    <dgm:pt modelId="{7CE87A03-1289-46E8-83B9-A646B4E1EB23}" type="pres">
      <dgm:prSet presAssocID="{6DB08902-3EC4-4FCD-B17E-41931FCE19E8}" presName="rootComposite" presStyleCnt="0"/>
      <dgm:spPr/>
    </dgm:pt>
    <dgm:pt modelId="{21801B8A-D574-4115-94AE-0EB890675708}" type="pres">
      <dgm:prSet presAssocID="{6DB08902-3EC4-4FCD-B17E-41931FCE19E8}" presName="rootText" presStyleLbl="node1" presStyleIdx="1" presStyleCnt="2"/>
      <dgm:spPr/>
    </dgm:pt>
    <dgm:pt modelId="{232E0978-0B15-460C-BE70-B55779374896}" type="pres">
      <dgm:prSet presAssocID="{6DB08902-3EC4-4FCD-B17E-41931FCE19E8}" presName="rootConnector" presStyleLbl="node1" presStyleIdx="1" presStyleCnt="2"/>
      <dgm:spPr/>
    </dgm:pt>
    <dgm:pt modelId="{D5138D79-0E3F-4B4C-9093-7D7F2A7F138E}" type="pres">
      <dgm:prSet presAssocID="{6DB08902-3EC4-4FCD-B17E-41931FCE19E8}" presName="childShape" presStyleCnt="0"/>
      <dgm:spPr/>
    </dgm:pt>
    <dgm:pt modelId="{0B4ADFAE-3B54-49DC-A1A0-D3F849F08D81}" type="pres">
      <dgm:prSet presAssocID="{B6F89FD8-4E92-4421-B366-B28CEF0949F6}" presName="Name13" presStyleLbl="parChTrans1D2" presStyleIdx="6" presStyleCnt="12"/>
      <dgm:spPr/>
    </dgm:pt>
    <dgm:pt modelId="{F745770F-B3DE-4511-B914-963511C26275}" type="pres">
      <dgm:prSet presAssocID="{BDBDD274-FFAD-44B1-BFF0-3D3EACC59F7B}" presName="childText" presStyleLbl="bgAcc1" presStyleIdx="6" presStyleCnt="12">
        <dgm:presLayoutVars>
          <dgm:bulletEnabled val="1"/>
        </dgm:presLayoutVars>
      </dgm:prSet>
      <dgm:spPr/>
    </dgm:pt>
    <dgm:pt modelId="{CE470E3C-74EA-418E-B91C-AEE64EFA810E}" type="pres">
      <dgm:prSet presAssocID="{E0E6B5AB-1A80-4AE6-9DE7-27C59EF0D7A9}" presName="Name13" presStyleLbl="parChTrans1D2" presStyleIdx="7" presStyleCnt="12"/>
      <dgm:spPr/>
    </dgm:pt>
    <dgm:pt modelId="{4A6F8388-67FB-475E-A792-AD9FF3C9FCE6}" type="pres">
      <dgm:prSet presAssocID="{026EDEE1-22F0-4C45-95D1-608E446FCA56}" presName="childText" presStyleLbl="bgAcc1" presStyleIdx="7" presStyleCnt="12">
        <dgm:presLayoutVars>
          <dgm:bulletEnabled val="1"/>
        </dgm:presLayoutVars>
      </dgm:prSet>
      <dgm:spPr/>
    </dgm:pt>
    <dgm:pt modelId="{B8184FC1-BB63-4D14-905C-C6A57554034B}" type="pres">
      <dgm:prSet presAssocID="{93CF455D-CD62-4012-B608-FBB360BF312E}" presName="Name13" presStyleLbl="parChTrans1D2" presStyleIdx="8" presStyleCnt="12"/>
      <dgm:spPr/>
    </dgm:pt>
    <dgm:pt modelId="{0BF6029B-9CDB-40F7-AAAE-DC38A5229FB3}" type="pres">
      <dgm:prSet presAssocID="{A15B29E8-42D4-458C-A47F-A945F404AED6}" presName="childText" presStyleLbl="bgAcc1" presStyleIdx="8" presStyleCnt="12">
        <dgm:presLayoutVars>
          <dgm:bulletEnabled val="1"/>
        </dgm:presLayoutVars>
      </dgm:prSet>
      <dgm:spPr/>
    </dgm:pt>
    <dgm:pt modelId="{412EEED2-8088-4137-A29F-04AEB82CF5B4}" type="pres">
      <dgm:prSet presAssocID="{F8B6297B-5281-4AA9-955F-7FCC9BBB8834}" presName="Name13" presStyleLbl="parChTrans1D2" presStyleIdx="9" presStyleCnt="12"/>
      <dgm:spPr/>
    </dgm:pt>
    <dgm:pt modelId="{497FAFA8-8633-4784-9E7F-4731FF1A4BCF}" type="pres">
      <dgm:prSet presAssocID="{DCAF1138-CBBD-497A-A331-30F4B30A193A}" presName="childText" presStyleLbl="bgAcc1" presStyleIdx="9" presStyleCnt="12">
        <dgm:presLayoutVars>
          <dgm:bulletEnabled val="1"/>
        </dgm:presLayoutVars>
      </dgm:prSet>
      <dgm:spPr/>
    </dgm:pt>
    <dgm:pt modelId="{8E8333EE-638C-4643-A41D-7975B97A4F1C}" type="pres">
      <dgm:prSet presAssocID="{1844CE60-2462-42D8-8D16-DC2212433399}" presName="Name13" presStyleLbl="parChTrans1D2" presStyleIdx="10" presStyleCnt="12"/>
      <dgm:spPr/>
    </dgm:pt>
    <dgm:pt modelId="{E112BF0C-AC18-4B72-9CA3-701E39B22D80}" type="pres">
      <dgm:prSet presAssocID="{75FA95B5-CF0E-48E2-BBA5-99F61EA840C4}" presName="childText" presStyleLbl="bgAcc1" presStyleIdx="10" presStyleCnt="12">
        <dgm:presLayoutVars>
          <dgm:bulletEnabled val="1"/>
        </dgm:presLayoutVars>
      </dgm:prSet>
      <dgm:spPr/>
    </dgm:pt>
    <dgm:pt modelId="{6A419722-CD89-4E58-926F-FC2CFACA2A92}" type="pres">
      <dgm:prSet presAssocID="{B89BC26E-B67F-4667-ABD6-8DA80E16E39A}" presName="Name13" presStyleLbl="parChTrans1D2" presStyleIdx="11" presStyleCnt="12"/>
      <dgm:spPr/>
    </dgm:pt>
    <dgm:pt modelId="{8986D4A3-0B14-46FC-91FC-A30463913EB6}" type="pres">
      <dgm:prSet presAssocID="{38EEF271-FED2-48ED-833F-0D5851797960}" presName="childText" presStyleLbl="bgAcc1" presStyleIdx="11" presStyleCnt="12">
        <dgm:presLayoutVars>
          <dgm:bulletEnabled val="1"/>
        </dgm:presLayoutVars>
      </dgm:prSet>
      <dgm:spPr/>
    </dgm:pt>
  </dgm:ptLst>
  <dgm:cxnLst>
    <dgm:cxn modelId="{AE97040C-D7F4-42A1-B961-D9824A38F161}" type="presOf" srcId="{06C0B3BB-D30C-424C-A1D5-5FF9C1EDC957}" destId="{9DC3582D-BE8F-4419-A882-E8D093B7F430}" srcOrd="0" destOrd="0" presId="urn:microsoft.com/office/officeart/2005/8/layout/hierarchy3"/>
    <dgm:cxn modelId="{E4CC6B14-0713-428F-9908-FEE87F755821}" type="presOf" srcId="{17573500-AE94-4981-A9BB-D774C29165C6}" destId="{EFDBF0B8-4CA9-4578-B9D9-0F7CCB452A27}" srcOrd="0" destOrd="0" presId="urn:microsoft.com/office/officeart/2005/8/layout/hierarchy3"/>
    <dgm:cxn modelId="{388C2A16-FE56-425D-B74D-6B2EB4DDC69D}" type="presOf" srcId="{38EEF271-FED2-48ED-833F-0D5851797960}" destId="{8986D4A3-0B14-46FC-91FC-A30463913EB6}" srcOrd="0" destOrd="0" presId="urn:microsoft.com/office/officeart/2005/8/layout/hierarchy3"/>
    <dgm:cxn modelId="{619EA919-FD0B-409D-AA6B-1815621BA015}" srcId="{B3C45AA5-85E9-4F87-B843-64E3495F9D01}" destId="{DB8AB100-0EBC-4A92-A4E1-592B886B737C}" srcOrd="1" destOrd="0" parTransId="{F0F3700C-C848-4AA1-A9AD-C6B3DAC5EB25}" sibTransId="{D934700A-5B1B-4964-A5D6-11F912A26D50}"/>
    <dgm:cxn modelId="{F45CD51C-4549-4356-A343-900B9292B933}" type="presOf" srcId="{75FA95B5-CF0E-48E2-BBA5-99F61EA840C4}" destId="{E112BF0C-AC18-4B72-9CA3-701E39B22D80}" srcOrd="0" destOrd="0" presId="urn:microsoft.com/office/officeart/2005/8/layout/hierarchy3"/>
    <dgm:cxn modelId="{C8B3BA1E-BF46-482C-BAEC-5B1F8E855914}" type="presOf" srcId="{1BF274B2-6C15-439A-9925-13FF0814FCAB}" destId="{283A50AB-150D-4FC1-939A-0EDE40B9F315}" srcOrd="0" destOrd="0" presId="urn:microsoft.com/office/officeart/2005/8/layout/hierarchy3"/>
    <dgm:cxn modelId="{42A5DD5B-6FAD-4546-95FA-AC3A2F4D8B44}" type="presOf" srcId="{E0E6B5AB-1A80-4AE6-9DE7-27C59EF0D7A9}" destId="{CE470E3C-74EA-418E-B91C-AEE64EFA810E}" srcOrd="0" destOrd="0" presId="urn:microsoft.com/office/officeart/2005/8/layout/hierarchy3"/>
    <dgm:cxn modelId="{598DD061-3137-4730-B006-6A6CFBEF10CE}" type="presOf" srcId="{026EDEE1-22F0-4C45-95D1-608E446FCA56}" destId="{4A6F8388-67FB-475E-A792-AD9FF3C9FCE6}" srcOrd="0" destOrd="0" presId="urn:microsoft.com/office/officeart/2005/8/layout/hierarchy3"/>
    <dgm:cxn modelId="{ABE7E544-C27E-4EA1-BE03-C3E697023D73}" type="presOf" srcId="{6DB08902-3EC4-4FCD-B17E-41931FCE19E8}" destId="{21801B8A-D574-4115-94AE-0EB890675708}" srcOrd="0" destOrd="0" presId="urn:microsoft.com/office/officeart/2005/8/layout/hierarchy3"/>
    <dgm:cxn modelId="{A4F9EC64-FDD1-4AF3-A31E-BBFA3E638D05}" srcId="{E7BB2573-651F-49F1-90F2-4F1A2CB40586}" destId="{B3C45AA5-85E9-4F87-B843-64E3495F9D01}" srcOrd="0" destOrd="0" parTransId="{7232A3AD-8BE9-44F4-804E-2E35A0C3D8D6}" sibTransId="{538E5A36-BA86-46CB-9FDA-65C7F4713781}"/>
    <dgm:cxn modelId="{E516ED69-AF8F-4799-A788-A1059AE138A7}" type="presOf" srcId="{4222D667-6C4E-4C82-AD6F-906B73DF09D0}" destId="{84A03CB8-CCDB-401C-8990-70F698257835}" srcOrd="0" destOrd="0" presId="urn:microsoft.com/office/officeart/2005/8/layout/hierarchy3"/>
    <dgm:cxn modelId="{635F864C-0ADC-4810-A3B2-DBEA90E36ECA}" srcId="{6DB08902-3EC4-4FCD-B17E-41931FCE19E8}" destId="{38EEF271-FED2-48ED-833F-0D5851797960}" srcOrd="5" destOrd="0" parTransId="{B89BC26E-B67F-4667-ABD6-8DA80E16E39A}" sibTransId="{891CF934-520C-460D-BE38-5E8804257602}"/>
    <dgm:cxn modelId="{DDA51B6D-EC26-4552-81CE-38C591C09399}" type="presOf" srcId="{BED08859-E8CB-4E87-B98F-F61B82809FFC}" destId="{B105FA39-530F-4AC2-88E4-B6FAB6EE2955}" srcOrd="0" destOrd="0" presId="urn:microsoft.com/office/officeart/2005/8/layout/hierarchy3"/>
    <dgm:cxn modelId="{7460D24F-9C08-45DB-9BCC-8B87B8AB74E6}" type="presOf" srcId="{B89BC26E-B67F-4667-ABD6-8DA80E16E39A}" destId="{6A419722-CD89-4E58-926F-FC2CFACA2A92}" srcOrd="0" destOrd="0" presId="urn:microsoft.com/office/officeart/2005/8/layout/hierarchy3"/>
    <dgm:cxn modelId="{19510172-259B-473B-81A4-000FDBE00D6B}" type="presOf" srcId="{F8B6297B-5281-4AA9-955F-7FCC9BBB8834}" destId="{412EEED2-8088-4137-A29F-04AEB82CF5B4}" srcOrd="0" destOrd="0" presId="urn:microsoft.com/office/officeart/2005/8/layout/hierarchy3"/>
    <dgm:cxn modelId="{61BA8375-EAC5-4C95-80EF-AC3DB1514EEE}" type="presOf" srcId="{DCAF1138-CBBD-497A-A331-30F4B30A193A}" destId="{497FAFA8-8633-4784-9E7F-4731FF1A4BCF}" srcOrd="0" destOrd="0" presId="urn:microsoft.com/office/officeart/2005/8/layout/hierarchy3"/>
    <dgm:cxn modelId="{4D6D9175-C382-4720-B01C-A92A68940E37}" type="presOf" srcId="{70973139-86A0-4220-B3BC-EDD22D172463}" destId="{6ED5A6A3-8526-4DDE-AB56-F15F23B0F010}" srcOrd="0" destOrd="0" presId="urn:microsoft.com/office/officeart/2005/8/layout/hierarchy3"/>
    <dgm:cxn modelId="{07526876-B507-4F1E-A97B-50AD04BF20BE}" type="presOf" srcId="{B3C45AA5-85E9-4F87-B843-64E3495F9D01}" destId="{B95B16EF-43C2-441B-ADAC-1826CE091A94}" srcOrd="0" destOrd="0" presId="urn:microsoft.com/office/officeart/2005/8/layout/hierarchy3"/>
    <dgm:cxn modelId="{0150D777-62F8-45E8-94DA-D741A5421694}" srcId="{6DB08902-3EC4-4FCD-B17E-41931FCE19E8}" destId="{BDBDD274-FFAD-44B1-BFF0-3D3EACC59F7B}" srcOrd="0" destOrd="0" parTransId="{B6F89FD8-4E92-4421-B366-B28CEF0949F6}" sibTransId="{ABF8FD65-BA50-4DD0-AAAF-3C8BDBE95EC3}"/>
    <dgm:cxn modelId="{6180E27A-F4E1-4EE1-8D71-A89A4C7BF6F5}" srcId="{6DB08902-3EC4-4FCD-B17E-41931FCE19E8}" destId="{A15B29E8-42D4-458C-A47F-A945F404AED6}" srcOrd="2" destOrd="0" parTransId="{93CF455D-CD62-4012-B608-FBB360BF312E}" sibTransId="{088F8E50-246A-4F67-81A0-B05BF07F16C2}"/>
    <dgm:cxn modelId="{99A0577B-6A29-4169-A92F-2B2BA6C9903F}" type="presOf" srcId="{6DB08902-3EC4-4FCD-B17E-41931FCE19E8}" destId="{232E0978-0B15-460C-BE70-B55779374896}" srcOrd="1" destOrd="0" presId="urn:microsoft.com/office/officeart/2005/8/layout/hierarchy3"/>
    <dgm:cxn modelId="{85095A80-036C-478C-ACCA-20053F7B916F}" type="presOf" srcId="{1844CE60-2462-42D8-8D16-DC2212433399}" destId="{8E8333EE-638C-4643-A41D-7975B97A4F1C}" srcOrd="0" destOrd="0" presId="urn:microsoft.com/office/officeart/2005/8/layout/hierarchy3"/>
    <dgm:cxn modelId="{D5599382-A649-479F-A464-2C6AF4425729}" type="presOf" srcId="{DB361BCD-BCBF-4057-9AAF-A7415ED12BD7}" destId="{F1574352-9DDF-4706-BD37-D20C7BA7EE76}" srcOrd="0" destOrd="0" presId="urn:microsoft.com/office/officeart/2005/8/layout/hierarchy3"/>
    <dgm:cxn modelId="{31B2E683-F0CA-48B4-83AD-4BBA6CB60E60}" type="presOf" srcId="{A15B29E8-42D4-458C-A47F-A945F404AED6}" destId="{0BF6029B-9CDB-40F7-AAAE-DC38A5229FB3}" srcOrd="0" destOrd="0" presId="urn:microsoft.com/office/officeart/2005/8/layout/hierarchy3"/>
    <dgm:cxn modelId="{DB9A0D8C-9DF2-4A38-ACFB-DB3BBF1AF21A}" srcId="{B3C45AA5-85E9-4F87-B843-64E3495F9D01}" destId="{DB361BCD-BCBF-4057-9AAF-A7415ED12BD7}" srcOrd="2" destOrd="0" parTransId="{B4E1F152-64CC-4456-A58E-5EA7B5B97196}" sibTransId="{173D6AA2-F668-46A2-8A14-ABBFA2A44A69}"/>
    <dgm:cxn modelId="{B8B67D9A-F616-4FEE-AE0D-A1C5753DE170}" srcId="{E7BB2573-651F-49F1-90F2-4F1A2CB40586}" destId="{6DB08902-3EC4-4FCD-B17E-41931FCE19E8}" srcOrd="1" destOrd="0" parTransId="{F630312C-AA3B-4ECC-94FC-AD02FBA8C519}" sibTransId="{507A11A5-A5F0-44F7-834B-43BDB61C7664}"/>
    <dgm:cxn modelId="{CAD342A5-D950-4310-8983-C2D452535496}" srcId="{B3C45AA5-85E9-4F87-B843-64E3495F9D01}" destId="{70973139-86A0-4220-B3BC-EDD22D172463}" srcOrd="3" destOrd="0" parTransId="{4222D667-6C4E-4C82-AD6F-906B73DF09D0}" sibTransId="{C1D0AEB5-EE17-4BBF-9266-397D901AF2BE}"/>
    <dgm:cxn modelId="{1B09F7A7-E72D-458F-B095-347A20D6B729}" type="presOf" srcId="{AA46569A-50D4-4008-9542-0B246DB75FF8}" destId="{4129D6D5-6637-490E-BACD-A8F0B5C1C983}" srcOrd="0" destOrd="0" presId="urn:microsoft.com/office/officeart/2005/8/layout/hierarchy3"/>
    <dgm:cxn modelId="{0E59DDAB-4725-4A44-B8C4-E739C1B5A0B4}" srcId="{B3C45AA5-85E9-4F87-B843-64E3495F9D01}" destId="{AA46569A-50D4-4008-9542-0B246DB75FF8}" srcOrd="4" destOrd="0" parTransId="{BED08859-E8CB-4E87-B98F-F61B82809FFC}" sibTransId="{E56C6928-EF09-4B68-8399-C54795B3B142}"/>
    <dgm:cxn modelId="{594E6BAC-F4FE-4495-A6EE-8CB87281F8AB}" srcId="{6DB08902-3EC4-4FCD-B17E-41931FCE19E8}" destId="{026EDEE1-22F0-4C45-95D1-608E446FCA56}" srcOrd="1" destOrd="0" parTransId="{E0E6B5AB-1A80-4AE6-9DE7-27C59EF0D7A9}" sibTransId="{392ED4CC-B94E-40D6-87E9-C04CD584017A}"/>
    <dgm:cxn modelId="{CAE244AD-C89C-4AB3-8569-FD288FE3868A}" type="presOf" srcId="{B4E1F152-64CC-4456-A58E-5EA7B5B97196}" destId="{8F49CDB1-C4AF-42A5-8F86-6CCB36A23D4D}" srcOrd="0" destOrd="0" presId="urn:microsoft.com/office/officeart/2005/8/layout/hierarchy3"/>
    <dgm:cxn modelId="{23B8E5BF-E7B0-4101-BD2E-57539B250A5B}" type="presOf" srcId="{DB8AB100-0EBC-4A92-A4E1-592B886B737C}" destId="{A5B7DB9F-BB0D-4CD5-BCDF-6CA049261D0A}" srcOrd="0" destOrd="0" presId="urn:microsoft.com/office/officeart/2005/8/layout/hierarchy3"/>
    <dgm:cxn modelId="{2D40E1C3-E64F-4DDD-A92B-A4A2492F9447}" type="presOf" srcId="{B6F89FD8-4E92-4421-B366-B28CEF0949F6}" destId="{0B4ADFAE-3B54-49DC-A1A0-D3F849F08D81}" srcOrd="0" destOrd="0" presId="urn:microsoft.com/office/officeart/2005/8/layout/hierarchy3"/>
    <dgm:cxn modelId="{F30D4EC5-116E-43F7-88F0-1BF967DBD9CE}" srcId="{B3C45AA5-85E9-4F87-B843-64E3495F9D01}" destId="{17573500-AE94-4981-A9BB-D774C29165C6}" srcOrd="5" destOrd="0" parTransId="{1BF274B2-6C15-439A-9925-13FF0814FCAB}" sibTransId="{D9A41E68-95C3-45E1-9A3E-46AA6327EAAD}"/>
    <dgm:cxn modelId="{B6F07DD2-F819-4C0F-9EC3-B61165744E38}" type="presOf" srcId="{BDBDD274-FFAD-44B1-BFF0-3D3EACC59F7B}" destId="{F745770F-B3DE-4511-B914-963511C26275}" srcOrd="0" destOrd="0" presId="urn:microsoft.com/office/officeart/2005/8/layout/hierarchy3"/>
    <dgm:cxn modelId="{91D0D9E0-F26C-4B0A-819F-BE99866D7AFC}" srcId="{B3C45AA5-85E9-4F87-B843-64E3495F9D01}" destId="{06C0B3BB-D30C-424C-A1D5-5FF9C1EDC957}" srcOrd="0" destOrd="0" parTransId="{215E8252-8314-4EF3-B0A0-89EE1932E7B5}" sibTransId="{5CE63E2E-736A-4629-AAA6-00A16ADBFD0B}"/>
    <dgm:cxn modelId="{93EF38E5-F23D-45DE-B8D5-FD3AC0D9DC20}" type="presOf" srcId="{F0F3700C-C848-4AA1-A9AD-C6B3DAC5EB25}" destId="{15FC3108-A8CB-4074-9F5D-D294F3982BDF}" srcOrd="0" destOrd="0" presId="urn:microsoft.com/office/officeart/2005/8/layout/hierarchy3"/>
    <dgm:cxn modelId="{54CBC4E9-91AC-479E-B6A8-E62798C13764}" type="presOf" srcId="{93CF455D-CD62-4012-B608-FBB360BF312E}" destId="{B8184FC1-BB63-4D14-905C-C6A57554034B}" srcOrd="0" destOrd="0" presId="urn:microsoft.com/office/officeart/2005/8/layout/hierarchy3"/>
    <dgm:cxn modelId="{756808EA-4D6B-4EF3-B5B6-9C1B7FD0888E}" type="presOf" srcId="{215E8252-8314-4EF3-B0A0-89EE1932E7B5}" destId="{16B93BE8-5264-44ED-AC7B-A5B035CA90D4}" srcOrd="0" destOrd="0" presId="urn:microsoft.com/office/officeart/2005/8/layout/hierarchy3"/>
    <dgm:cxn modelId="{7AD623EA-4C7B-4B7A-A7AF-074094B664EC}" srcId="{6DB08902-3EC4-4FCD-B17E-41931FCE19E8}" destId="{75FA95B5-CF0E-48E2-BBA5-99F61EA840C4}" srcOrd="4" destOrd="0" parTransId="{1844CE60-2462-42D8-8D16-DC2212433399}" sibTransId="{3312E586-D16E-4C38-9524-FA63756828DC}"/>
    <dgm:cxn modelId="{6DA17BEE-0C12-40E5-9EA5-845593C55DDB}" type="presOf" srcId="{E7BB2573-651F-49F1-90F2-4F1A2CB40586}" destId="{76F3C5C9-E17D-4BD7-9594-1FA359E02D19}" srcOrd="0" destOrd="0" presId="urn:microsoft.com/office/officeart/2005/8/layout/hierarchy3"/>
    <dgm:cxn modelId="{35C11DF7-F207-4676-A4F2-0562E7615881}" srcId="{6DB08902-3EC4-4FCD-B17E-41931FCE19E8}" destId="{DCAF1138-CBBD-497A-A331-30F4B30A193A}" srcOrd="3" destOrd="0" parTransId="{F8B6297B-5281-4AA9-955F-7FCC9BBB8834}" sibTransId="{2317B8EC-568E-47F3-9333-7290FBCEA138}"/>
    <dgm:cxn modelId="{054DD1FF-7DE9-46E3-A404-6C605C3A270F}" type="presOf" srcId="{B3C45AA5-85E9-4F87-B843-64E3495F9D01}" destId="{608470E5-B382-4A3B-A202-11CF68DC2009}" srcOrd="1" destOrd="0" presId="urn:microsoft.com/office/officeart/2005/8/layout/hierarchy3"/>
    <dgm:cxn modelId="{BB2B0BBC-B6D2-4ADD-BF56-47F95B43115C}" type="presParOf" srcId="{76F3C5C9-E17D-4BD7-9594-1FA359E02D19}" destId="{D1B324D6-748D-4524-8F6E-376C86540440}" srcOrd="0" destOrd="0" presId="urn:microsoft.com/office/officeart/2005/8/layout/hierarchy3"/>
    <dgm:cxn modelId="{9E7DA18B-9B79-401A-AA78-4923D22F50DF}" type="presParOf" srcId="{D1B324D6-748D-4524-8F6E-376C86540440}" destId="{C3DE3B3D-BE9C-4A8F-891E-2F6C636C7F4F}" srcOrd="0" destOrd="0" presId="urn:microsoft.com/office/officeart/2005/8/layout/hierarchy3"/>
    <dgm:cxn modelId="{4531004F-3F70-4EFF-907E-814B40495E65}" type="presParOf" srcId="{C3DE3B3D-BE9C-4A8F-891E-2F6C636C7F4F}" destId="{B95B16EF-43C2-441B-ADAC-1826CE091A94}" srcOrd="0" destOrd="0" presId="urn:microsoft.com/office/officeart/2005/8/layout/hierarchy3"/>
    <dgm:cxn modelId="{CB6A4BB7-B7ED-4AA5-A6A0-64596B861B93}" type="presParOf" srcId="{C3DE3B3D-BE9C-4A8F-891E-2F6C636C7F4F}" destId="{608470E5-B382-4A3B-A202-11CF68DC2009}" srcOrd="1" destOrd="0" presId="urn:microsoft.com/office/officeart/2005/8/layout/hierarchy3"/>
    <dgm:cxn modelId="{09386262-D0BC-42D0-B57D-7FA8C419A11B}" type="presParOf" srcId="{D1B324D6-748D-4524-8F6E-376C86540440}" destId="{1351165C-2C61-42A5-8FF5-39A5E52D8B85}" srcOrd="1" destOrd="0" presId="urn:microsoft.com/office/officeart/2005/8/layout/hierarchy3"/>
    <dgm:cxn modelId="{506B3229-1B11-46CF-ABFF-DFE01542B857}" type="presParOf" srcId="{1351165C-2C61-42A5-8FF5-39A5E52D8B85}" destId="{16B93BE8-5264-44ED-AC7B-A5B035CA90D4}" srcOrd="0" destOrd="0" presId="urn:microsoft.com/office/officeart/2005/8/layout/hierarchy3"/>
    <dgm:cxn modelId="{6393FAEE-B527-44B6-B98B-ED010541846F}" type="presParOf" srcId="{1351165C-2C61-42A5-8FF5-39A5E52D8B85}" destId="{9DC3582D-BE8F-4419-A882-E8D093B7F430}" srcOrd="1" destOrd="0" presId="urn:microsoft.com/office/officeart/2005/8/layout/hierarchy3"/>
    <dgm:cxn modelId="{109BC7A3-C804-4780-9D57-48FA52DF36F6}" type="presParOf" srcId="{1351165C-2C61-42A5-8FF5-39A5E52D8B85}" destId="{15FC3108-A8CB-4074-9F5D-D294F3982BDF}" srcOrd="2" destOrd="0" presId="urn:microsoft.com/office/officeart/2005/8/layout/hierarchy3"/>
    <dgm:cxn modelId="{C432F20D-74A4-40EF-8ABF-B9A36F879425}" type="presParOf" srcId="{1351165C-2C61-42A5-8FF5-39A5E52D8B85}" destId="{A5B7DB9F-BB0D-4CD5-BCDF-6CA049261D0A}" srcOrd="3" destOrd="0" presId="urn:microsoft.com/office/officeart/2005/8/layout/hierarchy3"/>
    <dgm:cxn modelId="{3D1ADFA5-2562-4167-8940-B3B1020124BA}" type="presParOf" srcId="{1351165C-2C61-42A5-8FF5-39A5E52D8B85}" destId="{8F49CDB1-C4AF-42A5-8F86-6CCB36A23D4D}" srcOrd="4" destOrd="0" presId="urn:microsoft.com/office/officeart/2005/8/layout/hierarchy3"/>
    <dgm:cxn modelId="{97FE0D9A-616B-459F-8978-CEFA6A3D7DB6}" type="presParOf" srcId="{1351165C-2C61-42A5-8FF5-39A5E52D8B85}" destId="{F1574352-9DDF-4706-BD37-D20C7BA7EE76}" srcOrd="5" destOrd="0" presId="urn:microsoft.com/office/officeart/2005/8/layout/hierarchy3"/>
    <dgm:cxn modelId="{4DB3C8DB-8110-429B-BF5C-92F733DFD0D4}" type="presParOf" srcId="{1351165C-2C61-42A5-8FF5-39A5E52D8B85}" destId="{84A03CB8-CCDB-401C-8990-70F698257835}" srcOrd="6" destOrd="0" presId="urn:microsoft.com/office/officeart/2005/8/layout/hierarchy3"/>
    <dgm:cxn modelId="{BEE9DC5B-B96B-44F9-B27E-7D974895F926}" type="presParOf" srcId="{1351165C-2C61-42A5-8FF5-39A5E52D8B85}" destId="{6ED5A6A3-8526-4DDE-AB56-F15F23B0F010}" srcOrd="7" destOrd="0" presId="urn:microsoft.com/office/officeart/2005/8/layout/hierarchy3"/>
    <dgm:cxn modelId="{6D9E5273-9923-4DC5-BF4D-4E802DD1B7A5}" type="presParOf" srcId="{1351165C-2C61-42A5-8FF5-39A5E52D8B85}" destId="{B105FA39-530F-4AC2-88E4-B6FAB6EE2955}" srcOrd="8" destOrd="0" presId="urn:microsoft.com/office/officeart/2005/8/layout/hierarchy3"/>
    <dgm:cxn modelId="{1E1845AE-BF17-422E-AC21-02674035091F}" type="presParOf" srcId="{1351165C-2C61-42A5-8FF5-39A5E52D8B85}" destId="{4129D6D5-6637-490E-BACD-A8F0B5C1C983}" srcOrd="9" destOrd="0" presId="urn:microsoft.com/office/officeart/2005/8/layout/hierarchy3"/>
    <dgm:cxn modelId="{BB523E5E-99E3-4F49-939F-FEEBF3800EE7}" type="presParOf" srcId="{1351165C-2C61-42A5-8FF5-39A5E52D8B85}" destId="{283A50AB-150D-4FC1-939A-0EDE40B9F315}" srcOrd="10" destOrd="0" presId="urn:microsoft.com/office/officeart/2005/8/layout/hierarchy3"/>
    <dgm:cxn modelId="{DA8DFC27-5580-4365-BD69-B43AA897745C}" type="presParOf" srcId="{1351165C-2C61-42A5-8FF5-39A5E52D8B85}" destId="{EFDBF0B8-4CA9-4578-B9D9-0F7CCB452A27}" srcOrd="11" destOrd="0" presId="urn:microsoft.com/office/officeart/2005/8/layout/hierarchy3"/>
    <dgm:cxn modelId="{43A2A3D6-18E1-4F38-8970-FD74BBBAEB00}" type="presParOf" srcId="{76F3C5C9-E17D-4BD7-9594-1FA359E02D19}" destId="{3BF952BB-3665-4658-B713-B7E76857A3C2}" srcOrd="1" destOrd="0" presId="urn:microsoft.com/office/officeart/2005/8/layout/hierarchy3"/>
    <dgm:cxn modelId="{949FA001-0D62-4931-A963-AE67032D3248}" type="presParOf" srcId="{3BF952BB-3665-4658-B713-B7E76857A3C2}" destId="{7CE87A03-1289-46E8-83B9-A646B4E1EB23}" srcOrd="0" destOrd="0" presId="urn:microsoft.com/office/officeart/2005/8/layout/hierarchy3"/>
    <dgm:cxn modelId="{0D8729D4-920A-4B4C-A1DA-5F529ACE4701}" type="presParOf" srcId="{7CE87A03-1289-46E8-83B9-A646B4E1EB23}" destId="{21801B8A-D574-4115-94AE-0EB890675708}" srcOrd="0" destOrd="0" presId="urn:microsoft.com/office/officeart/2005/8/layout/hierarchy3"/>
    <dgm:cxn modelId="{6479F09E-F3CB-43D7-B1BD-79E6A5FFAFEC}" type="presParOf" srcId="{7CE87A03-1289-46E8-83B9-A646B4E1EB23}" destId="{232E0978-0B15-460C-BE70-B55779374896}" srcOrd="1" destOrd="0" presId="urn:microsoft.com/office/officeart/2005/8/layout/hierarchy3"/>
    <dgm:cxn modelId="{2822DE30-F57F-445F-AF9E-0E35AA5F145B}" type="presParOf" srcId="{3BF952BB-3665-4658-B713-B7E76857A3C2}" destId="{D5138D79-0E3F-4B4C-9093-7D7F2A7F138E}" srcOrd="1" destOrd="0" presId="urn:microsoft.com/office/officeart/2005/8/layout/hierarchy3"/>
    <dgm:cxn modelId="{50062F57-080B-4528-897F-BFD0475B6677}" type="presParOf" srcId="{D5138D79-0E3F-4B4C-9093-7D7F2A7F138E}" destId="{0B4ADFAE-3B54-49DC-A1A0-D3F849F08D81}" srcOrd="0" destOrd="0" presId="urn:microsoft.com/office/officeart/2005/8/layout/hierarchy3"/>
    <dgm:cxn modelId="{8DA05A31-C97E-4929-8B49-2C2F43F4FA7E}" type="presParOf" srcId="{D5138D79-0E3F-4B4C-9093-7D7F2A7F138E}" destId="{F745770F-B3DE-4511-B914-963511C26275}" srcOrd="1" destOrd="0" presId="urn:microsoft.com/office/officeart/2005/8/layout/hierarchy3"/>
    <dgm:cxn modelId="{117E1B04-8A28-4C17-8CC7-0CDE725B788A}" type="presParOf" srcId="{D5138D79-0E3F-4B4C-9093-7D7F2A7F138E}" destId="{CE470E3C-74EA-418E-B91C-AEE64EFA810E}" srcOrd="2" destOrd="0" presId="urn:microsoft.com/office/officeart/2005/8/layout/hierarchy3"/>
    <dgm:cxn modelId="{33289A35-FF05-4C7D-8FD4-44EBA76F34C2}" type="presParOf" srcId="{D5138D79-0E3F-4B4C-9093-7D7F2A7F138E}" destId="{4A6F8388-67FB-475E-A792-AD9FF3C9FCE6}" srcOrd="3" destOrd="0" presId="urn:microsoft.com/office/officeart/2005/8/layout/hierarchy3"/>
    <dgm:cxn modelId="{FD798132-1D81-4A73-B4C9-6F520F9EEFEA}" type="presParOf" srcId="{D5138D79-0E3F-4B4C-9093-7D7F2A7F138E}" destId="{B8184FC1-BB63-4D14-905C-C6A57554034B}" srcOrd="4" destOrd="0" presId="urn:microsoft.com/office/officeart/2005/8/layout/hierarchy3"/>
    <dgm:cxn modelId="{E97CE5B2-187A-4245-8632-36C3018D1F49}" type="presParOf" srcId="{D5138D79-0E3F-4B4C-9093-7D7F2A7F138E}" destId="{0BF6029B-9CDB-40F7-AAAE-DC38A5229FB3}" srcOrd="5" destOrd="0" presId="urn:microsoft.com/office/officeart/2005/8/layout/hierarchy3"/>
    <dgm:cxn modelId="{9D807DF2-9B08-4BB8-B244-5CC8DECF67CA}" type="presParOf" srcId="{D5138D79-0E3F-4B4C-9093-7D7F2A7F138E}" destId="{412EEED2-8088-4137-A29F-04AEB82CF5B4}" srcOrd="6" destOrd="0" presId="urn:microsoft.com/office/officeart/2005/8/layout/hierarchy3"/>
    <dgm:cxn modelId="{F2D75B67-D2CA-40D4-BDC3-48EF7D0261F0}" type="presParOf" srcId="{D5138D79-0E3F-4B4C-9093-7D7F2A7F138E}" destId="{497FAFA8-8633-4784-9E7F-4731FF1A4BCF}" srcOrd="7" destOrd="0" presId="urn:microsoft.com/office/officeart/2005/8/layout/hierarchy3"/>
    <dgm:cxn modelId="{D3FFF73D-4BE4-41F2-8087-514B4F13EE00}" type="presParOf" srcId="{D5138D79-0E3F-4B4C-9093-7D7F2A7F138E}" destId="{8E8333EE-638C-4643-A41D-7975B97A4F1C}" srcOrd="8" destOrd="0" presId="urn:microsoft.com/office/officeart/2005/8/layout/hierarchy3"/>
    <dgm:cxn modelId="{F250D8E1-2094-4466-9DA5-2D9A3A871996}" type="presParOf" srcId="{D5138D79-0E3F-4B4C-9093-7D7F2A7F138E}" destId="{E112BF0C-AC18-4B72-9CA3-701E39B22D80}" srcOrd="9" destOrd="0" presId="urn:microsoft.com/office/officeart/2005/8/layout/hierarchy3"/>
    <dgm:cxn modelId="{596F2627-0867-4EEA-8023-FD8A6E1054A3}" type="presParOf" srcId="{D5138D79-0E3F-4B4C-9093-7D7F2A7F138E}" destId="{6A419722-CD89-4E58-926F-FC2CFACA2A92}" srcOrd="10" destOrd="0" presId="urn:microsoft.com/office/officeart/2005/8/layout/hierarchy3"/>
    <dgm:cxn modelId="{59ED7BB0-AAD4-44EB-90E0-3D514B595005}" type="presParOf" srcId="{D5138D79-0E3F-4B4C-9093-7D7F2A7F138E}" destId="{8986D4A3-0B14-46FC-91FC-A30463913EB6}" srcOrd="1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166EDA-921F-42D8-9D29-2D9D41C814A9}" type="doc">
      <dgm:prSet loTypeId="urn:microsoft.com/office/officeart/2005/8/layout/orgChart1" loCatId="hierarchy" qsTypeId="urn:microsoft.com/office/officeart/2005/8/quickstyle/simple1" qsCatId="simple" csTypeId="urn:microsoft.com/office/officeart/2005/8/colors/colorful3" csCatId="colorful" phldr="1"/>
      <dgm:spPr/>
      <dgm:t>
        <a:bodyPr/>
        <a:lstStyle/>
        <a:p>
          <a:endParaRPr lang="en-IN"/>
        </a:p>
      </dgm:t>
    </dgm:pt>
    <dgm:pt modelId="{4910DE13-3BCB-4E5A-9A07-C60E660C4E2C}">
      <dgm:prSet phldrT="[Text]" custT="1"/>
      <dgm:spPr/>
      <dgm:t>
        <a:bodyPr/>
        <a:lstStyle/>
        <a:p>
          <a:pPr>
            <a:buNone/>
          </a:pPr>
          <a:r>
            <a:rPr lang="en-IN" sz="1400" b="1" i="0" dirty="0">
              <a:solidFill>
                <a:schemeClr val="tx1"/>
              </a:solidFill>
              <a:latin typeface="Times New Roman" panose="02020603050405020304" pitchFamily="18" charset="0"/>
              <a:cs typeface="Times New Roman" panose="02020603050405020304" pitchFamily="18" charset="0"/>
            </a:rPr>
            <a:t>Impact on Digestive Function</a:t>
          </a:r>
          <a:endParaRPr lang="en-IN" sz="1400" dirty="0">
            <a:solidFill>
              <a:schemeClr val="tx1"/>
            </a:solidFill>
            <a:latin typeface="Times New Roman" panose="02020603050405020304" pitchFamily="18" charset="0"/>
            <a:cs typeface="Times New Roman" panose="02020603050405020304" pitchFamily="18" charset="0"/>
          </a:endParaRPr>
        </a:p>
      </dgm:t>
    </dgm:pt>
    <dgm:pt modelId="{02FD517D-25E5-4C96-846F-BE14AC184271}" type="parTrans" cxnId="{8473BE43-B6E9-4B7F-96D0-87D6BDF2C977}">
      <dgm:prSet/>
      <dgm:spPr/>
      <dgm:t>
        <a:bodyPr/>
        <a:lstStyle/>
        <a:p>
          <a:endParaRPr lang="en-IN"/>
        </a:p>
      </dgm:t>
    </dgm:pt>
    <dgm:pt modelId="{94ECE889-94C8-45BB-AFAE-40B6E69C8ADC}" type="sibTrans" cxnId="{8473BE43-B6E9-4B7F-96D0-87D6BDF2C977}">
      <dgm:prSet/>
      <dgm:spPr/>
      <dgm:t>
        <a:bodyPr/>
        <a:lstStyle/>
        <a:p>
          <a:endParaRPr lang="en-IN"/>
        </a:p>
      </dgm:t>
    </dgm:pt>
    <dgm:pt modelId="{CF10C5F6-D74D-4A84-9603-D51E408BB559}">
      <dgm:prSet phldrT="[Text]" custT="1"/>
      <dgm:spPr/>
      <dgm:t>
        <a:bodyPr/>
        <a:lstStyle/>
        <a:p>
          <a:pPr>
            <a:buNone/>
          </a:pPr>
          <a:r>
            <a:rPr lang="en-IN" sz="1400" b="1" i="0" dirty="0">
              <a:solidFill>
                <a:schemeClr val="tx1"/>
              </a:solidFill>
              <a:latin typeface="Times New Roman" panose="02020603050405020304" pitchFamily="18" charset="0"/>
              <a:cs typeface="Times New Roman" panose="02020603050405020304" pitchFamily="18" charset="0"/>
            </a:rPr>
            <a:t>Primary Symptoms</a:t>
          </a:r>
        </a:p>
        <a:p>
          <a:pPr>
            <a:buNone/>
          </a:pPr>
          <a:r>
            <a:rPr lang="en-IN" sz="1400" b="1" i="0" dirty="0">
              <a:solidFill>
                <a:schemeClr val="tx1"/>
              </a:solidFill>
              <a:latin typeface="Times New Roman" panose="02020603050405020304" pitchFamily="18" charset="0"/>
              <a:cs typeface="Times New Roman" panose="02020603050405020304" pitchFamily="18" charset="0"/>
            </a:rPr>
            <a:t>Bowel Obstruction</a:t>
          </a:r>
        </a:p>
        <a:p>
          <a:pPr>
            <a:buNone/>
          </a:pPr>
          <a:r>
            <a:rPr lang="en-IN" sz="1400" b="0" i="0" dirty="0">
              <a:solidFill>
                <a:schemeClr val="tx1"/>
              </a:solidFill>
              <a:latin typeface="Times New Roman" panose="02020603050405020304" pitchFamily="18" charset="0"/>
              <a:cs typeface="Times New Roman" panose="02020603050405020304" pitchFamily="18" charset="0"/>
            </a:rPr>
            <a:t>Alternating constipation &amp; </a:t>
          </a:r>
          <a:r>
            <a:rPr lang="en-IN" sz="1400" b="0" i="0" dirty="0" err="1">
              <a:solidFill>
                <a:schemeClr val="tx1"/>
              </a:solidFill>
              <a:latin typeface="Times New Roman" panose="02020603050405020304" pitchFamily="18" charset="0"/>
              <a:cs typeface="Times New Roman" panose="02020603050405020304" pitchFamily="18" charset="0"/>
            </a:rPr>
            <a:t>diarrhea</a:t>
          </a:r>
          <a:endParaRPr lang="en-IN" sz="1400" b="0" i="0" dirty="0">
            <a:solidFill>
              <a:schemeClr val="tx1"/>
            </a:solidFill>
            <a:latin typeface="Times New Roman" panose="02020603050405020304" pitchFamily="18" charset="0"/>
            <a:cs typeface="Times New Roman" panose="02020603050405020304" pitchFamily="18" charset="0"/>
          </a:endParaRPr>
        </a:p>
        <a:p>
          <a:pPr>
            <a:buNone/>
          </a:pPr>
          <a:r>
            <a:rPr lang="en-IN" sz="1400" b="1" i="0" dirty="0">
              <a:solidFill>
                <a:schemeClr val="tx1"/>
              </a:solidFill>
              <a:latin typeface="Times New Roman" panose="02020603050405020304" pitchFamily="18" charset="0"/>
              <a:cs typeface="Times New Roman" panose="02020603050405020304" pitchFamily="18" charset="0"/>
            </a:rPr>
            <a:t>Chronic Bleeding</a:t>
          </a:r>
        </a:p>
        <a:p>
          <a:pPr>
            <a:buNone/>
          </a:pPr>
          <a:r>
            <a:rPr lang="en-IN" sz="1400" b="0" i="0" dirty="0">
              <a:solidFill>
                <a:schemeClr val="tx1"/>
              </a:solidFill>
              <a:latin typeface="Times New Roman" panose="02020603050405020304" pitchFamily="18" charset="0"/>
              <a:cs typeface="Times New Roman" panose="02020603050405020304" pitchFamily="18" charset="0"/>
            </a:rPr>
            <a:t>Iron-deficiency </a:t>
          </a:r>
          <a:r>
            <a:rPr lang="en-IN" sz="1400" b="0" i="0" dirty="0" err="1">
              <a:solidFill>
                <a:schemeClr val="tx1"/>
              </a:solidFill>
              <a:latin typeface="Times New Roman" panose="02020603050405020304" pitchFamily="18" charset="0"/>
              <a:cs typeface="Times New Roman" panose="02020603050405020304" pitchFamily="18" charset="0"/>
            </a:rPr>
            <a:t>anemia</a:t>
          </a:r>
          <a:r>
            <a:rPr lang="en-IN" sz="1400" b="0" i="0" dirty="0">
              <a:solidFill>
                <a:schemeClr val="tx1"/>
              </a:solidFill>
              <a:latin typeface="Times New Roman" panose="02020603050405020304" pitchFamily="18" charset="0"/>
              <a:cs typeface="Times New Roman" panose="02020603050405020304" pitchFamily="18" charset="0"/>
            </a:rPr>
            <a:t> &amp; fatigue</a:t>
          </a:r>
        </a:p>
        <a:p>
          <a:pPr>
            <a:buNone/>
          </a:pPr>
          <a:r>
            <a:rPr lang="en-IN" sz="1400" b="1" i="0" dirty="0">
              <a:solidFill>
                <a:schemeClr val="tx1"/>
              </a:solidFill>
              <a:latin typeface="Times New Roman" panose="02020603050405020304" pitchFamily="18" charset="0"/>
              <a:cs typeface="Times New Roman" panose="02020603050405020304" pitchFamily="18" charset="0"/>
            </a:rPr>
            <a:t>Abdominal Pain</a:t>
          </a:r>
        </a:p>
        <a:p>
          <a:pPr>
            <a:buNone/>
          </a:pPr>
          <a:r>
            <a:rPr lang="en-IN" sz="1400" b="0" i="0" dirty="0">
              <a:solidFill>
                <a:schemeClr val="tx1"/>
              </a:solidFill>
              <a:latin typeface="Times New Roman" panose="02020603050405020304" pitchFamily="18" charset="0"/>
              <a:cs typeface="Times New Roman" panose="02020603050405020304" pitchFamily="18" charset="0"/>
            </a:rPr>
            <a:t>Cramping, bloating, discomfort</a:t>
          </a:r>
          <a:endParaRPr lang="en-IN" sz="1400" dirty="0">
            <a:solidFill>
              <a:schemeClr val="tx1"/>
            </a:solidFill>
            <a:latin typeface="Times New Roman" panose="02020603050405020304" pitchFamily="18" charset="0"/>
            <a:cs typeface="Times New Roman" panose="02020603050405020304" pitchFamily="18" charset="0"/>
          </a:endParaRPr>
        </a:p>
      </dgm:t>
    </dgm:pt>
    <dgm:pt modelId="{E899D15E-98F3-4511-A19C-0534A9AE128E}" type="parTrans" cxnId="{C3056AC6-CDB8-439A-973D-DAB2E6F0DF37}">
      <dgm:prSet/>
      <dgm:spPr/>
      <dgm:t>
        <a:bodyPr/>
        <a:lstStyle/>
        <a:p>
          <a:endParaRPr lang="en-IN" sz="2000">
            <a:solidFill>
              <a:schemeClr val="tx1"/>
            </a:solidFill>
            <a:latin typeface="Times New Roman" panose="02020603050405020304" pitchFamily="18" charset="0"/>
            <a:cs typeface="Times New Roman" panose="02020603050405020304" pitchFamily="18" charset="0"/>
          </a:endParaRPr>
        </a:p>
      </dgm:t>
    </dgm:pt>
    <dgm:pt modelId="{11407894-666D-4F9B-87F3-A04B45C2CA07}" type="sibTrans" cxnId="{C3056AC6-CDB8-439A-973D-DAB2E6F0DF37}">
      <dgm:prSet/>
      <dgm:spPr/>
      <dgm:t>
        <a:bodyPr/>
        <a:lstStyle/>
        <a:p>
          <a:endParaRPr lang="en-IN"/>
        </a:p>
      </dgm:t>
    </dgm:pt>
    <dgm:pt modelId="{FE1EC513-2240-487C-BFE7-C246BE10B1E6}">
      <dgm:prSet phldrT="[Text]" custT="1"/>
      <dgm:spPr/>
      <dgm:t>
        <a:bodyPr/>
        <a:lstStyle/>
        <a:p>
          <a:pPr>
            <a:buNone/>
          </a:pPr>
          <a:r>
            <a:rPr lang="en-IN" sz="1400" b="1" i="0" dirty="0">
              <a:solidFill>
                <a:schemeClr val="tx1"/>
              </a:solidFill>
              <a:latin typeface="Times New Roman" panose="02020603050405020304" pitchFamily="18" charset="0"/>
              <a:cs typeface="Times New Roman" panose="02020603050405020304" pitchFamily="18" charset="0"/>
            </a:rPr>
            <a:t>Secondary Effects</a:t>
          </a:r>
        </a:p>
        <a:p>
          <a:pPr>
            <a:buNone/>
          </a:pPr>
          <a:r>
            <a:rPr lang="en-IN" sz="1400" b="1" i="0" dirty="0">
              <a:solidFill>
                <a:schemeClr val="tx1"/>
              </a:solidFill>
              <a:latin typeface="Times New Roman" panose="02020603050405020304" pitchFamily="18" charset="0"/>
              <a:cs typeface="Times New Roman" panose="02020603050405020304" pitchFamily="18" charset="0"/>
            </a:rPr>
            <a:t>Malnutrition</a:t>
          </a:r>
        </a:p>
        <a:p>
          <a:pPr>
            <a:buNone/>
          </a:pPr>
          <a:r>
            <a:rPr lang="en-IN" sz="1400" b="0" i="0" dirty="0">
              <a:solidFill>
                <a:schemeClr val="tx1"/>
              </a:solidFill>
              <a:latin typeface="Times New Roman" panose="02020603050405020304" pitchFamily="18" charset="0"/>
              <a:cs typeface="Times New Roman" panose="02020603050405020304" pitchFamily="18" charset="0"/>
            </a:rPr>
            <a:t>Absorptive dysfunction &amp; weight loss</a:t>
          </a:r>
        </a:p>
        <a:p>
          <a:pPr>
            <a:buNone/>
          </a:pPr>
          <a:r>
            <a:rPr lang="en-IN" sz="1400" b="1" i="0" dirty="0">
              <a:solidFill>
                <a:schemeClr val="tx1"/>
              </a:solidFill>
              <a:latin typeface="Times New Roman" panose="02020603050405020304" pitchFamily="18" charset="0"/>
              <a:cs typeface="Times New Roman" panose="02020603050405020304" pitchFamily="18" charset="0"/>
            </a:rPr>
            <a:t>Cancer Cachexia</a:t>
          </a:r>
        </a:p>
        <a:p>
          <a:pPr>
            <a:buNone/>
          </a:pPr>
          <a:r>
            <a:rPr lang="en-IN" sz="1400" b="0" i="0" dirty="0">
              <a:solidFill>
                <a:schemeClr val="tx1"/>
              </a:solidFill>
              <a:latin typeface="Times New Roman" panose="02020603050405020304" pitchFamily="18" charset="0"/>
              <a:cs typeface="Times New Roman" panose="02020603050405020304" pitchFamily="18" charset="0"/>
            </a:rPr>
            <a:t>Systemic wasting syndrome</a:t>
          </a:r>
        </a:p>
        <a:p>
          <a:pPr>
            <a:buNone/>
          </a:pPr>
          <a:r>
            <a:rPr lang="en-IN" sz="1400" b="1" i="0" dirty="0">
              <a:solidFill>
                <a:schemeClr val="tx1"/>
              </a:solidFill>
              <a:latin typeface="Times New Roman" panose="02020603050405020304" pitchFamily="18" charset="0"/>
              <a:cs typeface="Times New Roman" panose="02020603050405020304" pitchFamily="18" charset="0"/>
            </a:rPr>
            <a:t>Appetite Loss</a:t>
          </a:r>
        </a:p>
        <a:p>
          <a:pPr>
            <a:buNone/>
          </a:pPr>
          <a:r>
            <a:rPr lang="en-IN" sz="1400" b="0" i="0" dirty="0">
              <a:solidFill>
                <a:schemeClr val="tx1"/>
              </a:solidFill>
              <a:latin typeface="Times New Roman" panose="02020603050405020304" pitchFamily="18" charset="0"/>
              <a:cs typeface="Times New Roman" panose="02020603050405020304" pitchFamily="18" charset="0"/>
            </a:rPr>
            <a:t>Reduced food intake &amp; enjoyment</a:t>
          </a:r>
          <a:endParaRPr lang="en-IN" sz="1400" dirty="0">
            <a:solidFill>
              <a:schemeClr val="tx1"/>
            </a:solidFill>
            <a:latin typeface="Times New Roman" panose="02020603050405020304" pitchFamily="18" charset="0"/>
            <a:cs typeface="Times New Roman" panose="02020603050405020304" pitchFamily="18" charset="0"/>
          </a:endParaRPr>
        </a:p>
      </dgm:t>
    </dgm:pt>
    <dgm:pt modelId="{A47CE6D6-4DF8-4D2B-8700-E54CF093C4A1}" type="parTrans" cxnId="{48A86FD4-6EB2-4E16-844F-7936FEA2FA20}">
      <dgm:prSet/>
      <dgm:spPr/>
      <dgm:t>
        <a:bodyPr/>
        <a:lstStyle/>
        <a:p>
          <a:endParaRPr lang="en-IN" sz="2000">
            <a:solidFill>
              <a:schemeClr val="tx1"/>
            </a:solidFill>
            <a:latin typeface="Times New Roman" panose="02020603050405020304" pitchFamily="18" charset="0"/>
            <a:cs typeface="Times New Roman" panose="02020603050405020304" pitchFamily="18" charset="0"/>
          </a:endParaRPr>
        </a:p>
      </dgm:t>
    </dgm:pt>
    <dgm:pt modelId="{316AA0DD-2BFB-47B4-BEB8-3482414FF6E7}" type="sibTrans" cxnId="{48A86FD4-6EB2-4E16-844F-7936FEA2FA20}">
      <dgm:prSet/>
      <dgm:spPr/>
      <dgm:t>
        <a:bodyPr/>
        <a:lstStyle/>
        <a:p>
          <a:endParaRPr lang="en-IN"/>
        </a:p>
      </dgm:t>
    </dgm:pt>
    <dgm:pt modelId="{C7538174-C1E9-48B6-8587-32D9C9E9828A}" type="pres">
      <dgm:prSet presAssocID="{BB166EDA-921F-42D8-9D29-2D9D41C814A9}" presName="hierChild1" presStyleCnt="0">
        <dgm:presLayoutVars>
          <dgm:orgChart val="1"/>
          <dgm:chPref val="1"/>
          <dgm:dir/>
          <dgm:animOne val="branch"/>
          <dgm:animLvl val="lvl"/>
          <dgm:resizeHandles/>
        </dgm:presLayoutVars>
      </dgm:prSet>
      <dgm:spPr/>
    </dgm:pt>
    <dgm:pt modelId="{0D64B7B3-7C4D-4CDA-98D7-6BBC8C44A84D}" type="pres">
      <dgm:prSet presAssocID="{4910DE13-3BCB-4E5A-9A07-C60E660C4E2C}" presName="hierRoot1" presStyleCnt="0">
        <dgm:presLayoutVars>
          <dgm:hierBranch val="init"/>
        </dgm:presLayoutVars>
      </dgm:prSet>
      <dgm:spPr/>
    </dgm:pt>
    <dgm:pt modelId="{11328898-502C-4604-B1E6-DA5324D18B02}" type="pres">
      <dgm:prSet presAssocID="{4910DE13-3BCB-4E5A-9A07-C60E660C4E2C}" presName="rootComposite1" presStyleCnt="0"/>
      <dgm:spPr/>
    </dgm:pt>
    <dgm:pt modelId="{90B438B9-F532-4F25-A52E-FE978AB418EF}" type="pres">
      <dgm:prSet presAssocID="{4910DE13-3BCB-4E5A-9A07-C60E660C4E2C}" presName="rootText1" presStyleLbl="node0" presStyleIdx="0" presStyleCnt="1">
        <dgm:presLayoutVars>
          <dgm:chPref val="3"/>
        </dgm:presLayoutVars>
      </dgm:prSet>
      <dgm:spPr/>
    </dgm:pt>
    <dgm:pt modelId="{D043E9AA-60FE-4C89-8B83-E787A6C9BB4A}" type="pres">
      <dgm:prSet presAssocID="{4910DE13-3BCB-4E5A-9A07-C60E660C4E2C}" presName="rootConnector1" presStyleLbl="node1" presStyleIdx="0" presStyleCnt="0"/>
      <dgm:spPr/>
    </dgm:pt>
    <dgm:pt modelId="{CDA52C35-9591-4D67-BE38-B8EDB5FF2597}" type="pres">
      <dgm:prSet presAssocID="{4910DE13-3BCB-4E5A-9A07-C60E660C4E2C}" presName="hierChild2" presStyleCnt="0"/>
      <dgm:spPr/>
    </dgm:pt>
    <dgm:pt modelId="{30A9EBE5-1C86-4184-8F6A-8D1F67040E9F}" type="pres">
      <dgm:prSet presAssocID="{E899D15E-98F3-4511-A19C-0534A9AE128E}" presName="Name37" presStyleLbl="parChTrans1D2" presStyleIdx="0" presStyleCnt="2"/>
      <dgm:spPr/>
    </dgm:pt>
    <dgm:pt modelId="{DD897AD3-B22D-4871-B0AE-432C06CC9E0B}" type="pres">
      <dgm:prSet presAssocID="{CF10C5F6-D74D-4A84-9603-D51E408BB559}" presName="hierRoot2" presStyleCnt="0">
        <dgm:presLayoutVars>
          <dgm:hierBranch val="init"/>
        </dgm:presLayoutVars>
      </dgm:prSet>
      <dgm:spPr/>
    </dgm:pt>
    <dgm:pt modelId="{12E798F9-9592-4A58-9047-2988229EE4C2}" type="pres">
      <dgm:prSet presAssocID="{CF10C5F6-D74D-4A84-9603-D51E408BB559}" presName="rootComposite" presStyleCnt="0"/>
      <dgm:spPr/>
    </dgm:pt>
    <dgm:pt modelId="{504836F2-CE20-49E9-A0CB-131B5FDCFA36}" type="pres">
      <dgm:prSet presAssocID="{CF10C5F6-D74D-4A84-9603-D51E408BB559}" presName="rootText" presStyleLbl="node2" presStyleIdx="0" presStyleCnt="2">
        <dgm:presLayoutVars>
          <dgm:chPref val="3"/>
        </dgm:presLayoutVars>
      </dgm:prSet>
      <dgm:spPr/>
    </dgm:pt>
    <dgm:pt modelId="{5BCEBDB1-39BC-498E-A929-F80F82529990}" type="pres">
      <dgm:prSet presAssocID="{CF10C5F6-D74D-4A84-9603-D51E408BB559}" presName="rootConnector" presStyleLbl="node2" presStyleIdx="0" presStyleCnt="2"/>
      <dgm:spPr/>
    </dgm:pt>
    <dgm:pt modelId="{7B1EAFEF-BC32-4451-BF81-3542DC6EE55D}" type="pres">
      <dgm:prSet presAssocID="{CF10C5F6-D74D-4A84-9603-D51E408BB559}" presName="hierChild4" presStyleCnt="0"/>
      <dgm:spPr/>
    </dgm:pt>
    <dgm:pt modelId="{32125227-F575-481A-9EAF-525530C061FE}" type="pres">
      <dgm:prSet presAssocID="{CF10C5F6-D74D-4A84-9603-D51E408BB559}" presName="hierChild5" presStyleCnt="0"/>
      <dgm:spPr/>
    </dgm:pt>
    <dgm:pt modelId="{976A9F21-3FB6-421D-AA30-2698397F7953}" type="pres">
      <dgm:prSet presAssocID="{A47CE6D6-4DF8-4D2B-8700-E54CF093C4A1}" presName="Name37" presStyleLbl="parChTrans1D2" presStyleIdx="1" presStyleCnt="2"/>
      <dgm:spPr/>
    </dgm:pt>
    <dgm:pt modelId="{B98AD14A-4CA4-43DF-917F-75931ABFEE8A}" type="pres">
      <dgm:prSet presAssocID="{FE1EC513-2240-487C-BFE7-C246BE10B1E6}" presName="hierRoot2" presStyleCnt="0">
        <dgm:presLayoutVars>
          <dgm:hierBranch val="init"/>
        </dgm:presLayoutVars>
      </dgm:prSet>
      <dgm:spPr/>
    </dgm:pt>
    <dgm:pt modelId="{80FE94AE-A151-4408-B736-63B56DDA5F25}" type="pres">
      <dgm:prSet presAssocID="{FE1EC513-2240-487C-BFE7-C246BE10B1E6}" presName="rootComposite" presStyleCnt="0"/>
      <dgm:spPr/>
    </dgm:pt>
    <dgm:pt modelId="{7BE459C2-2B01-4714-B941-6796B8E30C63}" type="pres">
      <dgm:prSet presAssocID="{FE1EC513-2240-487C-BFE7-C246BE10B1E6}" presName="rootText" presStyleLbl="node2" presStyleIdx="1" presStyleCnt="2">
        <dgm:presLayoutVars>
          <dgm:chPref val="3"/>
        </dgm:presLayoutVars>
      </dgm:prSet>
      <dgm:spPr/>
    </dgm:pt>
    <dgm:pt modelId="{AA8252EC-907A-4685-B8F3-C8666BF1B317}" type="pres">
      <dgm:prSet presAssocID="{FE1EC513-2240-487C-BFE7-C246BE10B1E6}" presName="rootConnector" presStyleLbl="node2" presStyleIdx="1" presStyleCnt="2"/>
      <dgm:spPr/>
    </dgm:pt>
    <dgm:pt modelId="{485746F5-04F8-4CE0-97D5-17B45101ABBF}" type="pres">
      <dgm:prSet presAssocID="{FE1EC513-2240-487C-BFE7-C246BE10B1E6}" presName="hierChild4" presStyleCnt="0"/>
      <dgm:spPr/>
    </dgm:pt>
    <dgm:pt modelId="{3C9A3B4F-8C3B-4AE9-ABE6-2ED6C1699A51}" type="pres">
      <dgm:prSet presAssocID="{FE1EC513-2240-487C-BFE7-C246BE10B1E6}" presName="hierChild5" presStyleCnt="0"/>
      <dgm:spPr/>
    </dgm:pt>
    <dgm:pt modelId="{6F463123-A5BB-4F00-9D9D-32428288B3FA}" type="pres">
      <dgm:prSet presAssocID="{4910DE13-3BCB-4E5A-9A07-C60E660C4E2C}" presName="hierChild3" presStyleCnt="0"/>
      <dgm:spPr/>
    </dgm:pt>
  </dgm:ptLst>
  <dgm:cxnLst>
    <dgm:cxn modelId="{8473BE43-B6E9-4B7F-96D0-87D6BDF2C977}" srcId="{BB166EDA-921F-42D8-9D29-2D9D41C814A9}" destId="{4910DE13-3BCB-4E5A-9A07-C60E660C4E2C}" srcOrd="0" destOrd="0" parTransId="{02FD517D-25E5-4C96-846F-BE14AC184271}" sibTransId="{94ECE889-94C8-45BB-AFAE-40B6E69C8ADC}"/>
    <dgm:cxn modelId="{A1DAEC6C-9F13-46FC-A4E6-AA115DD1BC77}" type="presOf" srcId="{BB166EDA-921F-42D8-9D29-2D9D41C814A9}" destId="{C7538174-C1E9-48B6-8587-32D9C9E9828A}" srcOrd="0" destOrd="0" presId="urn:microsoft.com/office/officeart/2005/8/layout/orgChart1"/>
    <dgm:cxn modelId="{BC56D773-C172-43E9-9472-7F62399C7AF1}" type="presOf" srcId="{4910DE13-3BCB-4E5A-9A07-C60E660C4E2C}" destId="{90B438B9-F532-4F25-A52E-FE978AB418EF}" srcOrd="0" destOrd="0" presId="urn:microsoft.com/office/officeart/2005/8/layout/orgChart1"/>
    <dgm:cxn modelId="{9FA43D55-0616-4365-BB9E-E52FA26DD38E}" type="presOf" srcId="{E899D15E-98F3-4511-A19C-0534A9AE128E}" destId="{30A9EBE5-1C86-4184-8F6A-8D1F67040E9F}" srcOrd="0" destOrd="0" presId="urn:microsoft.com/office/officeart/2005/8/layout/orgChart1"/>
    <dgm:cxn modelId="{21EAA576-256D-4D13-8CE3-6E034385F628}" type="presOf" srcId="{A47CE6D6-4DF8-4D2B-8700-E54CF093C4A1}" destId="{976A9F21-3FB6-421D-AA30-2698397F7953}" srcOrd="0" destOrd="0" presId="urn:microsoft.com/office/officeart/2005/8/layout/orgChart1"/>
    <dgm:cxn modelId="{0893E08A-3A20-402E-91EC-A1AE3FDA7A69}" type="presOf" srcId="{FE1EC513-2240-487C-BFE7-C246BE10B1E6}" destId="{AA8252EC-907A-4685-B8F3-C8666BF1B317}" srcOrd="1" destOrd="0" presId="urn:microsoft.com/office/officeart/2005/8/layout/orgChart1"/>
    <dgm:cxn modelId="{BA5AEFC1-C71D-4EB6-8C0F-CF3E24C56D94}" type="presOf" srcId="{FE1EC513-2240-487C-BFE7-C246BE10B1E6}" destId="{7BE459C2-2B01-4714-B941-6796B8E30C63}" srcOrd="0" destOrd="0" presId="urn:microsoft.com/office/officeart/2005/8/layout/orgChart1"/>
    <dgm:cxn modelId="{C3056AC6-CDB8-439A-973D-DAB2E6F0DF37}" srcId="{4910DE13-3BCB-4E5A-9A07-C60E660C4E2C}" destId="{CF10C5F6-D74D-4A84-9603-D51E408BB559}" srcOrd="0" destOrd="0" parTransId="{E899D15E-98F3-4511-A19C-0534A9AE128E}" sibTransId="{11407894-666D-4F9B-87F3-A04B45C2CA07}"/>
    <dgm:cxn modelId="{48A86FD4-6EB2-4E16-844F-7936FEA2FA20}" srcId="{4910DE13-3BCB-4E5A-9A07-C60E660C4E2C}" destId="{FE1EC513-2240-487C-BFE7-C246BE10B1E6}" srcOrd="1" destOrd="0" parTransId="{A47CE6D6-4DF8-4D2B-8700-E54CF093C4A1}" sibTransId="{316AA0DD-2BFB-47B4-BEB8-3482414FF6E7}"/>
    <dgm:cxn modelId="{AF7F61D8-109A-46AC-9A52-AE264EACD7AC}" type="presOf" srcId="{CF10C5F6-D74D-4A84-9603-D51E408BB559}" destId="{5BCEBDB1-39BC-498E-A929-F80F82529990}" srcOrd="1" destOrd="0" presId="urn:microsoft.com/office/officeart/2005/8/layout/orgChart1"/>
    <dgm:cxn modelId="{0CEC6EEB-E9DD-47DE-95A1-A4CCB21F05FE}" type="presOf" srcId="{CF10C5F6-D74D-4A84-9603-D51E408BB559}" destId="{504836F2-CE20-49E9-A0CB-131B5FDCFA36}" srcOrd="0" destOrd="0" presId="urn:microsoft.com/office/officeart/2005/8/layout/orgChart1"/>
    <dgm:cxn modelId="{31621DFE-7365-42D5-BA38-F234FC5D5835}" type="presOf" srcId="{4910DE13-3BCB-4E5A-9A07-C60E660C4E2C}" destId="{D043E9AA-60FE-4C89-8B83-E787A6C9BB4A}" srcOrd="1" destOrd="0" presId="urn:microsoft.com/office/officeart/2005/8/layout/orgChart1"/>
    <dgm:cxn modelId="{CB373F46-4C0D-44D0-8C00-23E9EB7B82A4}" type="presParOf" srcId="{C7538174-C1E9-48B6-8587-32D9C9E9828A}" destId="{0D64B7B3-7C4D-4CDA-98D7-6BBC8C44A84D}" srcOrd="0" destOrd="0" presId="urn:microsoft.com/office/officeart/2005/8/layout/orgChart1"/>
    <dgm:cxn modelId="{7B297AB4-DBE2-400A-BB6B-A13C5E18087B}" type="presParOf" srcId="{0D64B7B3-7C4D-4CDA-98D7-6BBC8C44A84D}" destId="{11328898-502C-4604-B1E6-DA5324D18B02}" srcOrd="0" destOrd="0" presId="urn:microsoft.com/office/officeart/2005/8/layout/orgChart1"/>
    <dgm:cxn modelId="{E9B12591-7038-44CA-B642-5A36828CDDC5}" type="presParOf" srcId="{11328898-502C-4604-B1E6-DA5324D18B02}" destId="{90B438B9-F532-4F25-A52E-FE978AB418EF}" srcOrd="0" destOrd="0" presId="urn:microsoft.com/office/officeart/2005/8/layout/orgChart1"/>
    <dgm:cxn modelId="{B51FE522-A79D-4A60-B3CD-D5CB8B4C2233}" type="presParOf" srcId="{11328898-502C-4604-B1E6-DA5324D18B02}" destId="{D043E9AA-60FE-4C89-8B83-E787A6C9BB4A}" srcOrd="1" destOrd="0" presId="urn:microsoft.com/office/officeart/2005/8/layout/orgChart1"/>
    <dgm:cxn modelId="{724C7916-5FE5-4715-B2B8-ED5F64DF14DF}" type="presParOf" srcId="{0D64B7B3-7C4D-4CDA-98D7-6BBC8C44A84D}" destId="{CDA52C35-9591-4D67-BE38-B8EDB5FF2597}" srcOrd="1" destOrd="0" presId="urn:microsoft.com/office/officeart/2005/8/layout/orgChart1"/>
    <dgm:cxn modelId="{0CC177F4-F47E-4656-BEF2-5A94371F5F39}" type="presParOf" srcId="{CDA52C35-9591-4D67-BE38-B8EDB5FF2597}" destId="{30A9EBE5-1C86-4184-8F6A-8D1F67040E9F}" srcOrd="0" destOrd="0" presId="urn:microsoft.com/office/officeart/2005/8/layout/orgChart1"/>
    <dgm:cxn modelId="{5EEBBF27-72C9-4632-8667-6C69EAA9C6F9}" type="presParOf" srcId="{CDA52C35-9591-4D67-BE38-B8EDB5FF2597}" destId="{DD897AD3-B22D-4871-B0AE-432C06CC9E0B}" srcOrd="1" destOrd="0" presId="urn:microsoft.com/office/officeart/2005/8/layout/orgChart1"/>
    <dgm:cxn modelId="{7B506ED7-CC99-4B00-95FD-BADA126B273C}" type="presParOf" srcId="{DD897AD3-B22D-4871-B0AE-432C06CC9E0B}" destId="{12E798F9-9592-4A58-9047-2988229EE4C2}" srcOrd="0" destOrd="0" presId="urn:microsoft.com/office/officeart/2005/8/layout/orgChart1"/>
    <dgm:cxn modelId="{B3F16E90-4F35-4F6F-B413-0E00A02041CD}" type="presParOf" srcId="{12E798F9-9592-4A58-9047-2988229EE4C2}" destId="{504836F2-CE20-49E9-A0CB-131B5FDCFA36}" srcOrd="0" destOrd="0" presId="urn:microsoft.com/office/officeart/2005/8/layout/orgChart1"/>
    <dgm:cxn modelId="{C69140B9-E377-454B-BCD1-530902FE2813}" type="presParOf" srcId="{12E798F9-9592-4A58-9047-2988229EE4C2}" destId="{5BCEBDB1-39BC-498E-A929-F80F82529990}" srcOrd="1" destOrd="0" presId="urn:microsoft.com/office/officeart/2005/8/layout/orgChart1"/>
    <dgm:cxn modelId="{73E64FB0-A5DF-49C7-A6EB-A7F48306ADE3}" type="presParOf" srcId="{DD897AD3-B22D-4871-B0AE-432C06CC9E0B}" destId="{7B1EAFEF-BC32-4451-BF81-3542DC6EE55D}" srcOrd="1" destOrd="0" presId="urn:microsoft.com/office/officeart/2005/8/layout/orgChart1"/>
    <dgm:cxn modelId="{3AFBF7D2-090C-4C0C-87EF-250803E5CC2C}" type="presParOf" srcId="{DD897AD3-B22D-4871-B0AE-432C06CC9E0B}" destId="{32125227-F575-481A-9EAF-525530C061FE}" srcOrd="2" destOrd="0" presId="urn:microsoft.com/office/officeart/2005/8/layout/orgChart1"/>
    <dgm:cxn modelId="{3C6C5C95-545F-42A9-B9EB-242811A53EED}" type="presParOf" srcId="{CDA52C35-9591-4D67-BE38-B8EDB5FF2597}" destId="{976A9F21-3FB6-421D-AA30-2698397F7953}" srcOrd="2" destOrd="0" presId="urn:microsoft.com/office/officeart/2005/8/layout/orgChart1"/>
    <dgm:cxn modelId="{633A9DD8-BF23-4A76-8CA9-21160F46F1B4}" type="presParOf" srcId="{CDA52C35-9591-4D67-BE38-B8EDB5FF2597}" destId="{B98AD14A-4CA4-43DF-917F-75931ABFEE8A}" srcOrd="3" destOrd="0" presId="urn:microsoft.com/office/officeart/2005/8/layout/orgChart1"/>
    <dgm:cxn modelId="{B98CBE70-49BC-44F4-A87B-B4DD28C8FD59}" type="presParOf" srcId="{B98AD14A-4CA4-43DF-917F-75931ABFEE8A}" destId="{80FE94AE-A151-4408-B736-63B56DDA5F25}" srcOrd="0" destOrd="0" presId="urn:microsoft.com/office/officeart/2005/8/layout/orgChart1"/>
    <dgm:cxn modelId="{818CA8CC-822B-4B04-AC3A-89AB08710AD7}" type="presParOf" srcId="{80FE94AE-A151-4408-B736-63B56DDA5F25}" destId="{7BE459C2-2B01-4714-B941-6796B8E30C63}" srcOrd="0" destOrd="0" presId="urn:microsoft.com/office/officeart/2005/8/layout/orgChart1"/>
    <dgm:cxn modelId="{29422DF6-F8DA-46F1-BB8C-3F04EC2E5486}" type="presParOf" srcId="{80FE94AE-A151-4408-B736-63B56DDA5F25}" destId="{AA8252EC-907A-4685-B8F3-C8666BF1B317}" srcOrd="1" destOrd="0" presId="urn:microsoft.com/office/officeart/2005/8/layout/orgChart1"/>
    <dgm:cxn modelId="{864D50CA-76B6-4BEF-947A-EEE32AF48632}" type="presParOf" srcId="{B98AD14A-4CA4-43DF-917F-75931ABFEE8A}" destId="{485746F5-04F8-4CE0-97D5-17B45101ABBF}" srcOrd="1" destOrd="0" presId="urn:microsoft.com/office/officeart/2005/8/layout/orgChart1"/>
    <dgm:cxn modelId="{B4C61317-5316-4329-834F-B048E75FA2A7}" type="presParOf" srcId="{B98AD14A-4CA4-43DF-917F-75931ABFEE8A}" destId="{3C9A3B4F-8C3B-4AE9-ABE6-2ED6C1699A51}" srcOrd="2" destOrd="0" presId="urn:microsoft.com/office/officeart/2005/8/layout/orgChart1"/>
    <dgm:cxn modelId="{13FAA898-167E-4DFF-8696-51CF7D656E6B}" type="presParOf" srcId="{0D64B7B3-7C4D-4CDA-98D7-6BBC8C44A84D}" destId="{6F463123-A5BB-4F00-9D9D-32428288B3FA}"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E488B8-B893-4BA8-8377-3A469D06D14F}"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IN"/>
        </a:p>
      </dgm:t>
    </dgm:pt>
    <dgm:pt modelId="{36BA5B46-06C7-4FE8-80A8-119099F9BEFA}">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Infection Control</a:t>
          </a:r>
          <a:endParaRPr lang="en-IN" dirty="0">
            <a:solidFill>
              <a:schemeClr val="tx1"/>
            </a:solidFill>
            <a:latin typeface="Times New Roman" panose="02020603050405020304" pitchFamily="18" charset="0"/>
            <a:cs typeface="Times New Roman" panose="02020603050405020304" pitchFamily="18" charset="0"/>
          </a:endParaRPr>
        </a:p>
      </dgm:t>
    </dgm:pt>
    <dgm:pt modelId="{9496452A-B872-480B-BC21-DD4F5A617987}" type="parTrans" cxnId="{1C137292-8A1F-4E0F-AA97-6E98560315E6}">
      <dgm:prSet/>
      <dgm:spPr/>
      <dgm:t>
        <a:bodyPr/>
        <a:lstStyle/>
        <a:p>
          <a:endParaRPr lang="en-IN"/>
        </a:p>
      </dgm:t>
    </dgm:pt>
    <dgm:pt modelId="{7C4A5157-092B-44DE-8D9F-FE23CFEDD239}" type="sibTrans" cxnId="{1C137292-8A1F-4E0F-AA97-6E98560315E6}">
      <dgm:prSet/>
      <dgm:spPr/>
      <dgm:t>
        <a:bodyPr/>
        <a:lstStyle/>
        <a:p>
          <a:endParaRPr lang="en-IN"/>
        </a:p>
      </dgm:t>
    </dgm:pt>
    <dgm:pt modelId="{87C9C95A-E35B-487D-8619-5FA03E5EEEB5}">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Nutrition Support</a:t>
          </a:r>
          <a:endParaRPr lang="en-IN" dirty="0">
            <a:solidFill>
              <a:schemeClr val="tx1"/>
            </a:solidFill>
            <a:latin typeface="Times New Roman" panose="02020603050405020304" pitchFamily="18" charset="0"/>
            <a:cs typeface="Times New Roman" panose="02020603050405020304" pitchFamily="18" charset="0"/>
          </a:endParaRPr>
        </a:p>
      </dgm:t>
    </dgm:pt>
    <dgm:pt modelId="{935BFFFB-4635-4BE7-B449-A62A03673B2C}" type="parTrans" cxnId="{EFAD8EC2-95F9-4931-8DA9-58B49B324635}">
      <dgm:prSet/>
      <dgm:spPr/>
      <dgm:t>
        <a:bodyPr/>
        <a:lstStyle/>
        <a:p>
          <a:endParaRPr lang="en-IN"/>
        </a:p>
      </dgm:t>
    </dgm:pt>
    <dgm:pt modelId="{1FE05307-1051-4D37-9570-3EB42EB1754A}" type="sibTrans" cxnId="{EFAD8EC2-95F9-4931-8DA9-58B49B324635}">
      <dgm:prSet/>
      <dgm:spPr/>
      <dgm:t>
        <a:bodyPr/>
        <a:lstStyle/>
        <a:p>
          <a:endParaRPr lang="en-IN"/>
        </a:p>
      </dgm:t>
    </dgm:pt>
    <dgm:pt modelId="{30A05310-235C-4715-910D-0091E7CB772F}">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Mobility &amp; Exercise</a:t>
          </a:r>
          <a:endParaRPr lang="en-IN" dirty="0">
            <a:solidFill>
              <a:schemeClr val="tx1"/>
            </a:solidFill>
            <a:latin typeface="Times New Roman" panose="02020603050405020304" pitchFamily="18" charset="0"/>
            <a:cs typeface="Times New Roman" panose="02020603050405020304" pitchFamily="18" charset="0"/>
          </a:endParaRPr>
        </a:p>
      </dgm:t>
    </dgm:pt>
    <dgm:pt modelId="{9049BC72-A02C-45C2-9869-627351C47B33}" type="parTrans" cxnId="{044E5379-4648-4511-8502-B01752EB9EA6}">
      <dgm:prSet/>
      <dgm:spPr/>
      <dgm:t>
        <a:bodyPr/>
        <a:lstStyle/>
        <a:p>
          <a:endParaRPr lang="en-IN"/>
        </a:p>
      </dgm:t>
    </dgm:pt>
    <dgm:pt modelId="{4D3A571E-235D-40E4-B274-E30346446D29}" type="sibTrans" cxnId="{044E5379-4648-4511-8502-B01752EB9EA6}">
      <dgm:prSet/>
      <dgm:spPr/>
      <dgm:t>
        <a:bodyPr/>
        <a:lstStyle/>
        <a:p>
          <a:endParaRPr lang="en-IN"/>
        </a:p>
      </dgm:t>
    </dgm:pt>
    <dgm:pt modelId="{F488CBD5-3DE2-4AE7-BF61-DB1569089736}">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Patient Education</a:t>
          </a:r>
          <a:endParaRPr lang="en-IN" dirty="0">
            <a:solidFill>
              <a:schemeClr val="tx1"/>
            </a:solidFill>
            <a:latin typeface="Times New Roman" panose="02020603050405020304" pitchFamily="18" charset="0"/>
            <a:cs typeface="Times New Roman" panose="02020603050405020304" pitchFamily="18" charset="0"/>
          </a:endParaRPr>
        </a:p>
      </dgm:t>
    </dgm:pt>
    <dgm:pt modelId="{F3C613D6-A2C2-4F95-9986-D254D18EA86B}" type="parTrans" cxnId="{27838F1D-929B-48CF-BA9B-893686B9607B}">
      <dgm:prSet/>
      <dgm:spPr/>
      <dgm:t>
        <a:bodyPr/>
        <a:lstStyle/>
        <a:p>
          <a:endParaRPr lang="en-IN"/>
        </a:p>
      </dgm:t>
    </dgm:pt>
    <dgm:pt modelId="{B8B86F1F-4FE3-4A56-BCB9-8D0EE7E9F2B6}" type="sibTrans" cxnId="{27838F1D-929B-48CF-BA9B-893686B9607B}">
      <dgm:prSet/>
      <dgm:spPr/>
      <dgm:t>
        <a:bodyPr/>
        <a:lstStyle/>
        <a:p>
          <a:endParaRPr lang="en-IN"/>
        </a:p>
      </dgm:t>
    </dgm:pt>
    <dgm:pt modelId="{75C5FE03-D51C-4328-A791-FE310626BDEE}">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Mental Health</a:t>
          </a:r>
          <a:endParaRPr lang="en-IN" dirty="0">
            <a:solidFill>
              <a:schemeClr val="tx1"/>
            </a:solidFill>
            <a:latin typeface="Times New Roman" panose="02020603050405020304" pitchFamily="18" charset="0"/>
            <a:cs typeface="Times New Roman" panose="02020603050405020304" pitchFamily="18" charset="0"/>
          </a:endParaRPr>
        </a:p>
      </dgm:t>
    </dgm:pt>
    <dgm:pt modelId="{EAE51CE9-F95B-47B9-82AE-6988BFB44FB8}" type="parTrans" cxnId="{172C353B-C30A-4CB0-B0B5-BC7B63E24D90}">
      <dgm:prSet/>
      <dgm:spPr/>
      <dgm:t>
        <a:bodyPr/>
        <a:lstStyle/>
        <a:p>
          <a:endParaRPr lang="en-IN"/>
        </a:p>
      </dgm:t>
    </dgm:pt>
    <dgm:pt modelId="{0068676C-D768-46BD-AB72-7FD96480DDAF}" type="sibTrans" cxnId="{172C353B-C30A-4CB0-B0B5-BC7B63E24D90}">
      <dgm:prSet/>
      <dgm:spPr/>
      <dgm:t>
        <a:bodyPr/>
        <a:lstStyle/>
        <a:p>
          <a:endParaRPr lang="en-IN"/>
        </a:p>
      </dgm:t>
    </dgm:pt>
    <dgm:pt modelId="{BB2472A8-810A-4396-B270-17263E0CD57A}" type="pres">
      <dgm:prSet presAssocID="{ABE488B8-B893-4BA8-8377-3A469D06D14F}" presName="diagram" presStyleCnt="0">
        <dgm:presLayoutVars>
          <dgm:dir/>
          <dgm:resizeHandles val="exact"/>
        </dgm:presLayoutVars>
      </dgm:prSet>
      <dgm:spPr/>
    </dgm:pt>
    <dgm:pt modelId="{966409E2-8322-40BF-8D29-DABE98445292}" type="pres">
      <dgm:prSet presAssocID="{36BA5B46-06C7-4FE8-80A8-119099F9BEFA}" presName="node" presStyleLbl="node1" presStyleIdx="0" presStyleCnt="5">
        <dgm:presLayoutVars>
          <dgm:bulletEnabled val="1"/>
        </dgm:presLayoutVars>
      </dgm:prSet>
      <dgm:spPr/>
    </dgm:pt>
    <dgm:pt modelId="{4B665D3F-42F7-4441-8BA2-CEC3BD3BB5F6}" type="pres">
      <dgm:prSet presAssocID="{7C4A5157-092B-44DE-8D9F-FE23CFEDD239}" presName="sibTrans" presStyleCnt="0"/>
      <dgm:spPr/>
    </dgm:pt>
    <dgm:pt modelId="{D6FA2AEA-CD66-4885-BB6D-F37249932D24}" type="pres">
      <dgm:prSet presAssocID="{87C9C95A-E35B-487D-8619-5FA03E5EEEB5}" presName="node" presStyleLbl="node1" presStyleIdx="1" presStyleCnt="5">
        <dgm:presLayoutVars>
          <dgm:bulletEnabled val="1"/>
        </dgm:presLayoutVars>
      </dgm:prSet>
      <dgm:spPr/>
    </dgm:pt>
    <dgm:pt modelId="{5D33F277-971C-493B-9276-0BF893F6B0D2}" type="pres">
      <dgm:prSet presAssocID="{1FE05307-1051-4D37-9570-3EB42EB1754A}" presName="sibTrans" presStyleCnt="0"/>
      <dgm:spPr/>
    </dgm:pt>
    <dgm:pt modelId="{E17378C2-01B1-4DF4-B9F4-422C07F0C753}" type="pres">
      <dgm:prSet presAssocID="{30A05310-235C-4715-910D-0091E7CB772F}" presName="node" presStyleLbl="node1" presStyleIdx="2" presStyleCnt="5">
        <dgm:presLayoutVars>
          <dgm:bulletEnabled val="1"/>
        </dgm:presLayoutVars>
      </dgm:prSet>
      <dgm:spPr/>
    </dgm:pt>
    <dgm:pt modelId="{4EF7EF61-C6E0-4071-9A27-79D1DC3C4C1E}" type="pres">
      <dgm:prSet presAssocID="{4D3A571E-235D-40E4-B274-E30346446D29}" presName="sibTrans" presStyleCnt="0"/>
      <dgm:spPr/>
    </dgm:pt>
    <dgm:pt modelId="{D3FD7046-BF1A-4BA6-A335-5CAA0DFA2776}" type="pres">
      <dgm:prSet presAssocID="{F488CBD5-3DE2-4AE7-BF61-DB1569089736}" presName="node" presStyleLbl="node1" presStyleIdx="3" presStyleCnt="5">
        <dgm:presLayoutVars>
          <dgm:bulletEnabled val="1"/>
        </dgm:presLayoutVars>
      </dgm:prSet>
      <dgm:spPr/>
    </dgm:pt>
    <dgm:pt modelId="{06D3075D-A79F-4264-8CD4-4D1B0B2C31A6}" type="pres">
      <dgm:prSet presAssocID="{B8B86F1F-4FE3-4A56-BCB9-8D0EE7E9F2B6}" presName="sibTrans" presStyleCnt="0"/>
      <dgm:spPr/>
    </dgm:pt>
    <dgm:pt modelId="{FCB3288B-786A-425E-8E9E-6D351FEB9E90}" type="pres">
      <dgm:prSet presAssocID="{75C5FE03-D51C-4328-A791-FE310626BDEE}" presName="node" presStyleLbl="node1" presStyleIdx="4" presStyleCnt="5">
        <dgm:presLayoutVars>
          <dgm:bulletEnabled val="1"/>
        </dgm:presLayoutVars>
      </dgm:prSet>
      <dgm:spPr/>
    </dgm:pt>
  </dgm:ptLst>
  <dgm:cxnLst>
    <dgm:cxn modelId="{27838F1D-929B-48CF-BA9B-893686B9607B}" srcId="{ABE488B8-B893-4BA8-8377-3A469D06D14F}" destId="{F488CBD5-3DE2-4AE7-BF61-DB1569089736}" srcOrd="3" destOrd="0" parTransId="{F3C613D6-A2C2-4F95-9986-D254D18EA86B}" sibTransId="{B8B86F1F-4FE3-4A56-BCB9-8D0EE7E9F2B6}"/>
    <dgm:cxn modelId="{172C353B-C30A-4CB0-B0B5-BC7B63E24D90}" srcId="{ABE488B8-B893-4BA8-8377-3A469D06D14F}" destId="{75C5FE03-D51C-4328-A791-FE310626BDEE}" srcOrd="4" destOrd="0" parTransId="{EAE51CE9-F95B-47B9-82AE-6988BFB44FB8}" sibTransId="{0068676C-D768-46BD-AB72-7FD96480DDAF}"/>
    <dgm:cxn modelId="{311B2D45-A7F0-4DF4-B891-6EA7D934C2E2}" type="presOf" srcId="{F488CBD5-3DE2-4AE7-BF61-DB1569089736}" destId="{D3FD7046-BF1A-4BA6-A335-5CAA0DFA2776}" srcOrd="0" destOrd="0" presId="urn:microsoft.com/office/officeart/2005/8/layout/default"/>
    <dgm:cxn modelId="{044E5379-4648-4511-8502-B01752EB9EA6}" srcId="{ABE488B8-B893-4BA8-8377-3A469D06D14F}" destId="{30A05310-235C-4715-910D-0091E7CB772F}" srcOrd="2" destOrd="0" parTransId="{9049BC72-A02C-45C2-9869-627351C47B33}" sibTransId="{4D3A571E-235D-40E4-B274-E30346446D29}"/>
    <dgm:cxn modelId="{D2D89D8C-9103-4D02-8756-8E49AAD0523E}" type="presOf" srcId="{ABE488B8-B893-4BA8-8377-3A469D06D14F}" destId="{BB2472A8-810A-4396-B270-17263E0CD57A}" srcOrd="0" destOrd="0" presId="urn:microsoft.com/office/officeart/2005/8/layout/default"/>
    <dgm:cxn modelId="{1C137292-8A1F-4E0F-AA97-6E98560315E6}" srcId="{ABE488B8-B893-4BA8-8377-3A469D06D14F}" destId="{36BA5B46-06C7-4FE8-80A8-119099F9BEFA}" srcOrd="0" destOrd="0" parTransId="{9496452A-B872-480B-BC21-DD4F5A617987}" sibTransId="{7C4A5157-092B-44DE-8D9F-FE23CFEDD239}"/>
    <dgm:cxn modelId="{FAFE91B9-0A40-4F07-BB60-1EC5FC4367CB}" type="presOf" srcId="{75C5FE03-D51C-4328-A791-FE310626BDEE}" destId="{FCB3288B-786A-425E-8E9E-6D351FEB9E90}" srcOrd="0" destOrd="0" presId="urn:microsoft.com/office/officeart/2005/8/layout/default"/>
    <dgm:cxn modelId="{EFAD8EC2-95F9-4931-8DA9-58B49B324635}" srcId="{ABE488B8-B893-4BA8-8377-3A469D06D14F}" destId="{87C9C95A-E35B-487D-8619-5FA03E5EEEB5}" srcOrd="1" destOrd="0" parTransId="{935BFFFB-4635-4BE7-B449-A62A03673B2C}" sibTransId="{1FE05307-1051-4D37-9570-3EB42EB1754A}"/>
    <dgm:cxn modelId="{8F5C5AD4-010C-444A-B49C-B3E614F1EDAB}" type="presOf" srcId="{30A05310-235C-4715-910D-0091E7CB772F}" destId="{E17378C2-01B1-4DF4-B9F4-422C07F0C753}" srcOrd="0" destOrd="0" presId="urn:microsoft.com/office/officeart/2005/8/layout/default"/>
    <dgm:cxn modelId="{E7E849E0-2691-4135-96C9-2935CE13EB5C}" type="presOf" srcId="{87C9C95A-E35B-487D-8619-5FA03E5EEEB5}" destId="{D6FA2AEA-CD66-4885-BB6D-F37249932D24}" srcOrd="0" destOrd="0" presId="urn:microsoft.com/office/officeart/2005/8/layout/default"/>
    <dgm:cxn modelId="{0CFC53FF-3F1A-43D7-A5BC-357D8139D547}" type="presOf" srcId="{36BA5B46-06C7-4FE8-80A8-119099F9BEFA}" destId="{966409E2-8322-40BF-8D29-DABE98445292}" srcOrd="0" destOrd="0" presId="urn:microsoft.com/office/officeart/2005/8/layout/default"/>
    <dgm:cxn modelId="{BC0B89DD-7CB1-4954-8BD2-F2BD23155CF2}" type="presParOf" srcId="{BB2472A8-810A-4396-B270-17263E0CD57A}" destId="{966409E2-8322-40BF-8D29-DABE98445292}" srcOrd="0" destOrd="0" presId="urn:microsoft.com/office/officeart/2005/8/layout/default"/>
    <dgm:cxn modelId="{BBB1BA32-E469-4A90-A891-5A0DB92211C1}" type="presParOf" srcId="{BB2472A8-810A-4396-B270-17263E0CD57A}" destId="{4B665D3F-42F7-4441-8BA2-CEC3BD3BB5F6}" srcOrd="1" destOrd="0" presId="urn:microsoft.com/office/officeart/2005/8/layout/default"/>
    <dgm:cxn modelId="{F85B2491-D003-4FC6-B397-F14B3CAFAFCA}" type="presParOf" srcId="{BB2472A8-810A-4396-B270-17263E0CD57A}" destId="{D6FA2AEA-CD66-4885-BB6D-F37249932D24}" srcOrd="2" destOrd="0" presId="urn:microsoft.com/office/officeart/2005/8/layout/default"/>
    <dgm:cxn modelId="{4D6C40A2-79F5-4F30-B190-7A54E76391F3}" type="presParOf" srcId="{BB2472A8-810A-4396-B270-17263E0CD57A}" destId="{5D33F277-971C-493B-9276-0BF893F6B0D2}" srcOrd="3" destOrd="0" presId="urn:microsoft.com/office/officeart/2005/8/layout/default"/>
    <dgm:cxn modelId="{EA23363A-E531-4952-895B-A99A36C08569}" type="presParOf" srcId="{BB2472A8-810A-4396-B270-17263E0CD57A}" destId="{E17378C2-01B1-4DF4-B9F4-422C07F0C753}" srcOrd="4" destOrd="0" presId="urn:microsoft.com/office/officeart/2005/8/layout/default"/>
    <dgm:cxn modelId="{C6AE04EC-5595-4A7D-8E18-6C5A48116C31}" type="presParOf" srcId="{BB2472A8-810A-4396-B270-17263E0CD57A}" destId="{4EF7EF61-C6E0-4071-9A27-79D1DC3C4C1E}" srcOrd="5" destOrd="0" presId="urn:microsoft.com/office/officeart/2005/8/layout/default"/>
    <dgm:cxn modelId="{78EF352A-E7CE-4EC7-ACE7-817B272C2E95}" type="presParOf" srcId="{BB2472A8-810A-4396-B270-17263E0CD57A}" destId="{D3FD7046-BF1A-4BA6-A335-5CAA0DFA2776}" srcOrd="6" destOrd="0" presId="urn:microsoft.com/office/officeart/2005/8/layout/default"/>
    <dgm:cxn modelId="{623407ED-9A24-4E59-A70D-5065A71FD9EC}" type="presParOf" srcId="{BB2472A8-810A-4396-B270-17263E0CD57A}" destId="{06D3075D-A79F-4264-8CD4-4D1B0B2C31A6}" srcOrd="7" destOrd="0" presId="urn:microsoft.com/office/officeart/2005/8/layout/default"/>
    <dgm:cxn modelId="{D80132B7-EB10-4545-990F-EEB31BFE1E47}" type="presParOf" srcId="{BB2472A8-810A-4396-B270-17263E0CD57A}" destId="{FCB3288B-786A-425E-8E9E-6D351FEB9E9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044E6E-1897-4F82-9EBA-74007035FA5F}" type="doc">
      <dgm:prSet loTypeId="urn:microsoft.com/office/officeart/2005/8/layout/matrix3" loCatId="matrix" qsTypeId="urn:microsoft.com/office/officeart/2005/8/quickstyle/simple1" qsCatId="simple" csTypeId="urn:microsoft.com/office/officeart/2005/8/colors/colorful3" csCatId="colorful" phldr="1"/>
      <dgm:spPr/>
      <dgm:t>
        <a:bodyPr/>
        <a:lstStyle/>
        <a:p>
          <a:endParaRPr lang="en-IN"/>
        </a:p>
      </dgm:t>
    </dgm:pt>
    <dgm:pt modelId="{DFC23B84-B2D8-4A80-9155-B13691189B97}">
      <dgm:prSet phldrT="[Text]"/>
      <dgm:spPr/>
      <dgm:t>
        <a:bodyPr/>
        <a:lstStyle/>
        <a:p>
          <a:pPr>
            <a:buFont typeface="Arial" panose="020B0604020202020204" pitchFamily="34" charset="0"/>
            <a:buChar char="•"/>
          </a:pPr>
          <a:r>
            <a:rPr lang="en-IN" b="1" i="0" dirty="0">
              <a:solidFill>
                <a:schemeClr val="tx1"/>
              </a:solidFill>
              <a:latin typeface="Times New Roman" panose="02020603050405020304" pitchFamily="18" charset="0"/>
              <a:cs typeface="Times New Roman" panose="02020603050405020304" pitchFamily="18" charset="0"/>
            </a:rPr>
            <a:t>NHS Cancer Pathway</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Rapid diagnosis</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Treatment planning</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Follow-up care</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Survivorship support</a:t>
          </a:r>
          <a:endParaRPr lang="en-IN" dirty="0">
            <a:solidFill>
              <a:schemeClr val="tx1"/>
            </a:solidFill>
            <a:latin typeface="Times New Roman" panose="02020603050405020304" pitchFamily="18" charset="0"/>
            <a:cs typeface="Times New Roman" panose="02020603050405020304" pitchFamily="18" charset="0"/>
          </a:endParaRPr>
        </a:p>
      </dgm:t>
    </dgm:pt>
    <dgm:pt modelId="{BF3A9BB5-3437-45B8-825A-85BA6D7781E4}" type="parTrans" cxnId="{AAC44942-D752-475C-A05A-0CA87230C4C3}">
      <dgm:prSet/>
      <dgm:spPr/>
      <dgm:t>
        <a:bodyPr/>
        <a:lstStyle/>
        <a:p>
          <a:endParaRPr lang="en-IN"/>
        </a:p>
      </dgm:t>
    </dgm:pt>
    <dgm:pt modelId="{1DCBBDE7-17DF-43CC-8EA2-C37D1ECBEE14}" type="sibTrans" cxnId="{AAC44942-D752-475C-A05A-0CA87230C4C3}">
      <dgm:prSet/>
      <dgm:spPr/>
      <dgm:t>
        <a:bodyPr/>
        <a:lstStyle/>
        <a:p>
          <a:endParaRPr lang="en-IN"/>
        </a:p>
      </dgm:t>
    </dgm:pt>
    <dgm:pt modelId="{CA7B8093-76AA-40E9-9C9F-482250D22DA0}">
      <dgm:prSet phldrT="[Text]"/>
      <dgm:spPr/>
      <dgm:t>
        <a:bodyPr/>
        <a:lstStyle/>
        <a:p>
          <a:pPr>
            <a:buFont typeface="Arial" panose="020B0604020202020204" pitchFamily="34" charset="0"/>
            <a:buChar char="•"/>
          </a:pPr>
          <a:r>
            <a:rPr lang="en-IN" b="1" i="0" dirty="0">
              <a:solidFill>
                <a:schemeClr val="tx1"/>
              </a:solidFill>
              <a:latin typeface="Times New Roman" panose="02020603050405020304" pitchFamily="18" charset="0"/>
              <a:cs typeface="Times New Roman" panose="02020603050405020304" pitchFamily="18" charset="0"/>
            </a:rPr>
            <a:t>NICE Guidelines</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NG125: Infection prevention</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NG97: Nutrition screening</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CG32: Mental health support</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NG151: Patient education</a:t>
          </a:r>
          <a:endParaRPr lang="en-IN" dirty="0">
            <a:solidFill>
              <a:schemeClr val="tx1"/>
            </a:solidFill>
            <a:latin typeface="Times New Roman" panose="02020603050405020304" pitchFamily="18" charset="0"/>
            <a:cs typeface="Times New Roman" panose="02020603050405020304" pitchFamily="18" charset="0"/>
          </a:endParaRPr>
        </a:p>
      </dgm:t>
    </dgm:pt>
    <dgm:pt modelId="{3A26A05C-BB6C-40AD-AA25-EF054E757116}" type="parTrans" cxnId="{919CF2AD-62AF-44D1-88FA-F6723E8D4402}">
      <dgm:prSet/>
      <dgm:spPr/>
      <dgm:t>
        <a:bodyPr/>
        <a:lstStyle/>
        <a:p>
          <a:endParaRPr lang="en-IN"/>
        </a:p>
      </dgm:t>
    </dgm:pt>
    <dgm:pt modelId="{2F0D75F3-0D80-44B9-9968-98DAB2E90069}" type="sibTrans" cxnId="{919CF2AD-62AF-44D1-88FA-F6723E8D4402}">
      <dgm:prSet/>
      <dgm:spPr/>
      <dgm:t>
        <a:bodyPr/>
        <a:lstStyle/>
        <a:p>
          <a:endParaRPr lang="en-IN"/>
        </a:p>
      </dgm:t>
    </dgm:pt>
    <dgm:pt modelId="{19DC9387-E587-411D-87DE-E86570024500}">
      <dgm:prSet/>
      <dgm:spPr/>
      <dgm:t>
        <a:bodyPr/>
        <a:lstStyle/>
        <a:p>
          <a:pPr>
            <a:buNone/>
          </a:pPr>
          <a:r>
            <a:rPr lang="en-IN" b="1" i="0" dirty="0">
              <a:solidFill>
                <a:schemeClr val="tx1"/>
              </a:solidFill>
              <a:latin typeface="Times New Roman" panose="02020603050405020304" pitchFamily="18" charset="0"/>
              <a:cs typeface="Times New Roman" panose="02020603050405020304" pitchFamily="18" charset="0"/>
            </a:rPr>
            <a:t>Quality Assurance</a:t>
          </a:r>
        </a:p>
        <a:p>
          <a:pPr>
            <a:buNone/>
          </a:pPr>
          <a:r>
            <a:rPr lang="en-IN" b="0" i="0" dirty="0">
              <a:solidFill>
                <a:schemeClr val="tx1"/>
              </a:solidFill>
              <a:latin typeface="Times New Roman" panose="02020603050405020304" pitchFamily="18" charset="0"/>
              <a:cs typeface="Times New Roman" panose="02020603050405020304" pitchFamily="18" charset="0"/>
            </a:rPr>
            <a:t>Evidence-based practice ensures optimal patient outcomes</a:t>
          </a:r>
          <a:endParaRPr lang="en-IN" dirty="0">
            <a:solidFill>
              <a:schemeClr val="tx1"/>
            </a:solidFill>
            <a:latin typeface="Times New Roman" panose="02020603050405020304" pitchFamily="18" charset="0"/>
            <a:cs typeface="Times New Roman" panose="02020603050405020304" pitchFamily="18" charset="0"/>
          </a:endParaRPr>
        </a:p>
      </dgm:t>
    </dgm:pt>
    <dgm:pt modelId="{FE8E600E-3F9A-4197-A6B7-9211FAFA349A}" type="parTrans" cxnId="{9042A1B7-28D3-49E1-A4AD-115B1FA4DB7E}">
      <dgm:prSet/>
      <dgm:spPr/>
      <dgm:t>
        <a:bodyPr/>
        <a:lstStyle/>
        <a:p>
          <a:endParaRPr lang="en-IN"/>
        </a:p>
      </dgm:t>
    </dgm:pt>
    <dgm:pt modelId="{7DAA7776-6C65-4406-97FD-6F39E0416DE5}" type="sibTrans" cxnId="{9042A1B7-28D3-49E1-A4AD-115B1FA4DB7E}">
      <dgm:prSet/>
      <dgm:spPr/>
      <dgm:t>
        <a:bodyPr/>
        <a:lstStyle/>
        <a:p>
          <a:endParaRPr lang="en-IN"/>
        </a:p>
      </dgm:t>
    </dgm:pt>
    <dgm:pt modelId="{D88F9A5E-667C-44AF-BA3A-F08231ACB492}">
      <dgm:prSet/>
      <dgm:spPr/>
      <dgm:t>
        <a:bodyPr/>
        <a:lstStyle/>
        <a:p>
          <a:pPr>
            <a:buNone/>
          </a:pPr>
          <a:r>
            <a:rPr lang="en-IN" b="1" i="0" dirty="0">
              <a:solidFill>
                <a:schemeClr val="tx1"/>
              </a:solidFill>
              <a:latin typeface="Times New Roman" panose="02020603050405020304" pitchFamily="18" charset="0"/>
              <a:cs typeface="Times New Roman" panose="02020603050405020304" pitchFamily="18" charset="0"/>
            </a:rPr>
            <a:t>Coordinated Care</a:t>
          </a:r>
        </a:p>
        <a:p>
          <a:pPr>
            <a:buNone/>
          </a:pPr>
          <a:r>
            <a:rPr lang="en-US" b="0" i="0" dirty="0">
              <a:solidFill>
                <a:schemeClr val="tx1"/>
              </a:solidFill>
              <a:latin typeface="Times New Roman" panose="02020603050405020304" pitchFamily="18" charset="0"/>
              <a:cs typeface="Times New Roman" panose="02020603050405020304" pitchFamily="18" charset="0"/>
            </a:rPr>
            <a:t>Patient-centered approach with clear communication between all team members</a:t>
          </a:r>
          <a:endParaRPr lang="en-IN" dirty="0">
            <a:solidFill>
              <a:schemeClr val="tx1"/>
            </a:solidFill>
            <a:latin typeface="Times New Roman" panose="02020603050405020304" pitchFamily="18" charset="0"/>
            <a:cs typeface="Times New Roman" panose="02020603050405020304" pitchFamily="18" charset="0"/>
          </a:endParaRPr>
        </a:p>
      </dgm:t>
    </dgm:pt>
    <dgm:pt modelId="{321F7570-71C1-4D8C-8A92-8644EFFCAEA8}" type="parTrans" cxnId="{B0138B9D-F81D-4299-A818-78B4701ED1BD}">
      <dgm:prSet/>
      <dgm:spPr/>
      <dgm:t>
        <a:bodyPr/>
        <a:lstStyle/>
        <a:p>
          <a:endParaRPr lang="en-IN"/>
        </a:p>
      </dgm:t>
    </dgm:pt>
    <dgm:pt modelId="{BDFF5C23-D78B-489D-AF90-0E05496C2815}" type="sibTrans" cxnId="{B0138B9D-F81D-4299-A818-78B4701ED1BD}">
      <dgm:prSet/>
      <dgm:spPr/>
      <dgm:t>
        <a:bodyPr/>
        <a:lstStyle/>
        <a:p>
          <a:endParaRPr lang="en-IN"/>
        </a:p>
      </dgm:t>
    </dgm:pt>
    <dgm:pt modelId="{5F944D0B-CF1D-4B71-AEA9-252A0ADA0BDA}" type="pres">
      <dgm:prSet presAssocID="{21044E6E-1897-4F82-9EBA-74007035FA5F}" presName="matrix" presStyleCnt="0">
        <dgm:presLayoutVars>
          <dgm:chMax val="1"/>
          <dgm:dir/>
          <dgm:resizeHandles val="exact"/>
        </dgm:presLayoutVars>
      </dgm:prSet>
      <dgm:spPr/>
    </dgm:pt>
    <dgm:pt modelId="{5D09C985-F3FD-4B44-8E24-BA4ABC8D288A}" type="pres">
      <dgm:prSet presAssocID="{21044E6E-1897-4F82-9EBA-74007035FA5F}" presName="diamond" presStyleLbl="bgShp" presStyleIdx="0" presStyleCnt="1"/>
      <dgm:spPr/>
    </dgm:pt>
    <dgm:pt modelId="{73F123B6-4850-4953-B2D1-0AF44B0AF770}" type="pres">
      <dgm:prSet presAssocID="{21044E6E-1897-4F82-9EBA-74007035FA5F}" presName="quad1" presStyleLbl="node1" presStyleIdx="0" presStyleCnt="4">
        <dgm:presLayoutVars>
          <dgm:chMax val="0"/>
          <dgm:chPref val="0"/>
          <dgm:bulletEnabled val="1"/>
        </dgm:presLayoutVars>
      </dgm:prSet>
      <dgm:spPr/>
    </dgm:pt>
    <dgm:pt modelId="{4A4EB60B-6C80-4FFB-A198-5C91E5478AC3}" type="pres">
      <dgm:prSet presAssocID="{21044E6E-1897-4F82-9EBA-74007035FA5F}" presName="quad2" presStyleLbl="node1" presStyleIdx="1" presStyleCnt="4">
        <dgm:presLayoutVars>
          <dgm:chMax val="0"/>
          <dgm:chPref val="0"/>
          <dgm:bulletEnabled val="1"/>
        </dgm:presLayoutVars>
      </dgm:prSet>
      <dgm:spPr/>
    </dgm:pt>
    <dgm:pt modelId="{79E95C53-C585-4958-9149-895E7890D8C1}" type="pres">
      <dgm:prSet presAssocID="{21044E6E-1897-4F82-9EBA-74007035FA5F}" presName="quad3" presStyleLbl="node1" presStyleIdx="2" presStyleCnt="4">
        <dgm:presLayoutVars>
          <dgm:chMax val="0"/>
          <dgm:chPref val="0"/>
          <dgm:bulletEnabled val="1"/>
        </dgm:presLayoutVars>
      </dgm:prSet>
      <dgm:spPr/>
    </dgm:pt>
    <dgm:pt modelId="{EB9AFB9D-A3FB-4A08-88DC-A6A733FD04C9}" type="pres">
      <dgm:prSet presAssocID="{21044E6E-1897-4F82-9EBA-74007035FA5F}" presName="quad4" presStyleLbl="node1" presStyleIdx="3" presStyleCnt="4">
        <dgm:presLayoutVars>
          <dgm:chMax val="0"/>
          <dgm:chPref val="0"/>
          <dgm:bulletEnabled val="1"/>
        </dgm:presLayoutVars>
      </dgm:prSet>
      <dgm:spPr/>
    </dgm:pt>
  </dgm:ptLst>
  <dgm:cxnLst>
    <dgm:cxn modelId="{07906942-4DF8-44E3-84FE-BEDD5EECD356}" type="presOf" srcId="{CA7B8093-76AA-40E9-9C9F-482250D22DA0}" destId="{4A4EB60B-6C80-4FFB-A198-5C91E5478AC3}" srcOrd="0" destOrd="0" presId="urn:microsoft.com/office/officeart/2005/8/layout/matrix3"/>
    <dgm:cxn modelId="{AAC44942-D752-475C-A05A-0CA87230C4C3}" srcId="{21044E6E-1897-4F82-9EBA-74007035FA5F}" destId="{DFC23B84-B2D8-4A80-9155-B13691189B97}" srcOrd="0" destOrd="0" parTransId="{BF3A9BB5-3437-45B8-825A-85BA6D7781E4}" sibTransId="{1DCBBDE7-17DF-43CC-8EA2-C37D1ECBEE14}"/>
    <dgm:cxn modelId="{1337F551-63E0-4017-B96E-ECE75504D686}" type="presOf" srcId="{D88F9A5E-667C-44AF-BA3A-F08231ACB492}" destId="{EB9AFB9D-A3FB-4A08-88DC-A6A733FD04C9}" srcOrd="0" destOrd="0" presId="urn:microsoft.com/office/officeart/2005/8/layout/matrix3"/>
    <dgm:cxn modelId="{2B2B1786-B4DF-4192-8D92-E0EA0C883E5F}" type="presOf" srcId="{DFC23B84-B2D8-4A80-9155-B13691189B97}" destId="{73F123B6-4850-4953-B2D1-0AF44B0AF770}" srcOrd="0" destOrd="0" presId="urn:microsoft.com/office/officeart/2005/8/layout/matrix3"/>
    <dgm:cxn modelId="{B0138B9D-F81D-4299-A818-78B4701ED1BD}" srcId="{21044E6E-1897-4F82-9EBA-74007035FA5F}" destId="{D88F9A5E-667C-44AF-BA3A-F08231ACB492}" srcOrd="3" destOrd="0" parTransId="{321F7570-71C1-4D8C-8A92-8644EFFCAEA8}" sibTransId="{BDFF5C23-D78B-489D-AF90-0E05496C2815}"/>
    <dgm:cxn modelId="{919CF2AD-62AF-44D1-88FA-F6723E8D4402}" srcId="{21044E6E-1897-4F82-9EBA-74007035FA5F}" destId="{CA7B8093-76AA-40E9-9C9F-482250D22DA0}" srcOrd="1" destOrd="0" parTransId="{3A26A05C-BB6C-40AD-AA25-EF054E757116}" sibTransId="{2F0D75F3-0D80-44B9-9968-98DAB2E90069}"/>
    <dgm:cxn modelId="{9042A1B7-28D3-49E1-A4AD-115B1FA4DB7E}" srcId="{21044E6E-1897-4F82-9EBA-74007035FA5F}" destId="{19DC9387-E587-411D-87DE-E86570024500}" srcOrd="2" destOrd="0" parTransId="{FE8E600E-3F9A-4197-A6B7-9211FAFA349A}" sibTransId="{7DAA7776-6C65-4406-97FD-6F39E0416DE5}"/>
    <dgm:cxn modelId="{B8A5B7BA-83E4-4E3E-97C9-A4B479EC56C4}" type="presOf" srcId="{19DC9387-E587-411D-87DE-E86570024500}" destId="{79E95C53-C585-4958-9149-895E7890D8C1}" srcOrd="0" destOrd="0" presId="urn:microsoft.com/office/officeart/2005/8/layout/matrix3"/>
    <dgm:cxn modelId="{9CC25DD1-7D10-439C-8842-093889A019EC}" type="presOf" srcId="{21044E6E-1897-4F82-9EBA-74007035FA5F}" destId="{5F944D0B-CF1D-4B71-AEA9-252A0ADA0BDA}" srcOrd="0" destOrd="0" presId="urn:microsoft.com/office/officeart/2005/8/layout/matrix3"/>
    <dgm:cxn modelId="{6BCB6E25-F828-474E-B388-A7F5CD0B2C18}" type="presParOf" srcId="{5F944D0B-CF1D-4B71-AEA9-252A0ADA0BDA}" destId="{5D09C985-F3FD-4B44-8E24-BA4ABC8D288A}" srcOrd="0" destOrd="0" presId="urn:microsoft.com/office/officeart/2005/8/layout/matrix3"/>
    <dgm:cxn modelId="{E6A8F90F-456E-4672-BC59-A4C32E0365FE}" type="presParOf" srcId="{5F944D0B-CF1D-4B71-AEA9-252A0ADA0BDA}" destId="{73F123B6-4850-4953-B2D1-0AF44B0AF770}" srcOrd="1" destOrd="0" presId="urn:microsoft.com/office/officeart/2005/8/layout/matrix3"/>
    <dgm:cxn modelId="{0A165B9A-42B8-4E68-ADF1-B9C705044148}" type="presParOf" srcId="{5F944D0B-CF1D-4B71-AEA9-252A0ADA0BDA}" destId="{4A4EB60B-6C80-4FFB-A198-5C91E5478AC3}" srcOrd="2" destOrd="0" presId="urn:microsoft.com/office/officeart/2005/8/layout/matrix3"/>
    <dgm:cxn modelId="{5771940A-6843-4D30-BD03-7183F63571E3}" type="presParOf" srcId="{5F944D0B-CF1D-4B71-AEA9-252A0ADA0BDA}" destId="{79E95C53-C585-4958-9149-895E7890D8C1}" srcOrd="3" destOrd="0" presId="urn:microsoft.com/office/officeart/2005/8/layout/matrix3"/>
    <dgm:cxn modelId="{2E88B723-0299-4982-9061-03288CD5483B}" type="presParOf" srcId="{5F944D0B-CF1D-4B71-AEA9-252A0ADA0BDA}" destId="{EB9AFB9D-A3FB-4A08-88DC-A6A733FD04C9}"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B16EF-43C2-441B-ADAC-1826CE091A94}">
      <dsp:nvSpPr>
        <dsp:cNvPr id="0" name=""/>
        <dsp:cNvSpPr/>
      </dsp:nvSpPr>
      <dsp:spPr>
        <a:xfrm>
          <a:off x="2630785" y="2149"/>
          <a:ext cx="1273968" cy="63698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IN" sz="2000" b="1" i="0" kern="1200" dirty="0">
              <a:solidFill>
                <a:schemeClr val="tx1"/>
              </a:solidFill>
              <a:latin typeface="Times New Roman" panose="02020603050405020304" pitchFamily="18" charset="0"/>
              <a:cs typeface="Times New Roman" panose="02020603050405020304" pitchFamily="18" charset="0"/>
            </a:rPr>
            <a:t>Physical Effects</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2649442" y="20806"/>
        <a:ext cx="1236654" cy="599670"/>
      </dsp:txXfrm>
    </dsp:sp>
    <dsp:sp modelId="{16B93BE8-5264-44ED-AC7B-A5B035CA90D4}">
      <dsp:nvSpPr>
        <dsp:cNvPr id="0" name=""/>
        <dsp:cNvSpPr/>
      </dsp:nvSpPr>
      <dsp:spPr>
        <a:xfrm>
          <a:off x="2758182" y="639134"/>
          <a:ext cx="127396" cy="477738"/>
        </a:xfrm>
        <a:custGeom>
          <a:avLst/>
          <a:gdLst/>
          <a:ahLst/>
          <a:cxnLst/>
          <a:rect l="0" t="0" r="0" b="0"/>
          <a:pathLst>
            <a:path>
              <a:moveTo>
                <a:pt x="0" y="0"/>
              </a:moveTo>
              <a:lnTo>
                <a:pt x="0" y="477738"/>
              </a:lnTo>
              <a:lnTo>
                <a:pt x="127396" y="47773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C3582D-BE8F-4419-A882-E8D093B7F430}">
      <dsp:nvSpPr>
        <dsp:cNvPr id="0" name=""/>
        <dsp:cNvSpPr/>
      </dsp:nvSpPr>
      <dsp:spPr>
        <a:xfrm>
          <a:off x="2885578" y="798380"/>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dirty="0">
              <a:solidFill>
                <a:schemeClr val="tx1"/>
              </a:solidFill>
              <a:latin typeface="Times New Roman" panose="02020603050405020304" pitchFamily="18" charset="0"/>
              <a:cs typeface="Times New Roman" panose="02020603050405020304" pitchFamily="18" charset="0"/>
            </a:rPr>
            <a:t>Bowel obstruction</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2904235" y="817037"/>
        <a:ext cx="981861" cy="599670"/>
      </dsp:txXfrm>
    </dsp:sp>
    <dsp:sp modelId="{15FC3108-A8CB-4074-9F5D-D294F3982BDF}">
      <dsp:nvSpPr>
        <dsp:cNvPr id="0" name=""/>
        <dsp:cNvSpPr/>
      </dsp:nvSpPr>
      <dsp:spPr>
        <a:xfrm>
          <a:off x="2758182" y="639134"/>
          <a:ext cx="127396" cy="1273968"/>
        </a:xfrm>
        <a:custGeom>
          <a:avLst/>
          <a:gdLst/>
          <a:ahLst/>
          <a:cxnLst/>
          <a:rect l="0" t="0" r="0" b="0"/>
          <a:pathLst>
            <a:path>
              <a:moveTo>
                <a:pt x="0" y="0"/>
              </a:moveTo>
              <a:lnTo>
                <a:pt x="0" y="1273968"/>
              </a:lnTo>
              <a:lnTo>
                <a:pt x="127396" y="127396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B7DB9F-BB0D-4CD5-BCDF-6CA049261D0A}">
      <dsp:nvSpPr>
        <dsp:cNvPr id="0" name=""/>
        <dsp:cNvSpPr/>
      </dsp:nvSpPr>
      <dsp:spPr>
        <a:xfrm>
          <a:off x="2885578" y="1594610"/>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Chronic bleeding</a:t>
          </a:r>
        </a:p>
      </dsp:txBody>
      <dsp:txXfrm>
        <a:off x="2904235" y="1613267"/>
        <a:ext cx="981861" cy="599670"/>
      </dsp:txXfrm>
    </dsp:sp>
    <dsp:sp modelId="{8F49CDB1-C4AF-42A5-8F86-6CCB36A23D4D}">
      <dsp:nvSpPr>
        <dsp:cNvPr id="0" name=""/>
        <dsp:cNvSpPr/>
      </dsp:nvSpPr>
      <dsp:spPr>
        <a:xfrm>
          <a:off x="2758182" y="639134"/>
          <a:ext cx="127396" cy="2070199"/>
        </a:xfrm>
        <a:custGeom>
          <a:avLst/>
          <a:gdLst/>
          <a:ahLst/>
          <a:cxnLst/>
          <a:rect l="0" t="0" r="0" b="0"/>
          <a:pathLst>
            <a:path>
              <a:moveTo>
                <a:pt x="0" y="0"/>
              </a:moveTo>
              <a:lnTo>
                <a:pt x="0" y="2070199"/>
              </a:lnTo>
              <a:lnTo>
                <a:pt x="127396" y="207019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1574352-9DDF-4706-BD37-D20C7BA7EE76}">
      <dsp:nvSpPr>
        <dsp:cNvPr id="0" name=""/>
        <dsp:cNvSpPr/>
      </dsp:nvSpPr>
      <dsp:spPr>
        <a:xfrm>
          <a:off x="2885578" y="2390841"/>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Weight loss</a:t>
          </a:r>
        </a:p>
      </dsp:txBody>
      <dsp:txXfrm>
        <a:off x="2904235" y="2409498"/>
        <a:ext cx="981861" cy="599670"/>
      </dsp:txXfrm>
    </dsp:sp>
    <dsp:sp modelId="{84A03CB8-CCDB-401C-8990-70F698257835}">
      <dsp:nvSpPr>
        <dsp:cNvPr id="0" name=""/>
        <dsp:cNvSpPr/>
      </dsp:nvSpPr>
      <dsp:spPr>
        <a:xfrm>
          <a:off x="2758182" y="639134"/>
          <a:ext cx="127396" cy="2866429"/>
        </a:xfrm>
        <a:custGeom>
          <a:avLst/>
          <a:gdLst/>
          <a:ahLst/>
          <a:cxnLst/>
          <a:rect l="0" t="0" r="0" b="0"/>
          <a:pathLst>
            <a:path>
              <a:moveTo>
                <a:pt x="0" y="0"/>
              </a:moveTo>
              <a:lnTo>
                <a:pt x="0" y="2866429"/>
              </a:lnTo>
              <a:lnTo>
                <a:pt x="127396" y="286642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ED5A6A3-8526-4DDE-AB56-F15F23B0F010}">
      <dsp:nvSpPr>
        <dsp:cNvPr id="0" name=""/>
        <dsp:cNvSpPr/>
      </dsp:nvSpPr>
      <dsp:spPr>
        <a:xfrm>
          <a:off x="2885578" y="3187071"/>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Fatigue</a:t>
          </a:r>
        </a:p>
      </dsp:txBody>
      <dsp:txXfrm>
        <a:off x="2904235" y="3205728"/>
        <a:ext cx="981861" cy="599670"/>
      </dsp:txXfrm>
    </dsp:sp>
    <dsp:sp modelId="{B105FA39-530F-4AC2-88E4-B6FAB6EE2955}">
      <dsp:nvSpPr>
        <dsp:cNvPr id="0" name=""/>
        <dsp:cNvSpPr/>
      </dsp:nvSpPr>
      <dsp:spPr>
        <a:xfrm>
          <a:off x="2758182" y="639134"/>
          <a:ext cx="127396" cy="3662660"/>
        </a:xfrm>
        <a:custGeom>
          <a:avLst/>
          <a:gdLst/>
          <a:ahLst/>
          <a:cxnLst/>
          <a:rect l="0" t="0" r="0" b="0"/>
          <a:pathLst>
            <a:path>
              <a:moveTo>
                <a:pt x="0" y="0"/>
              </a:moveTo>
              <a:lnTo>
                <a:pt x="0" y="3662660"/>
              </a:lnTo>
              <a:lnTo>
                <a:pt x="127396" y="366266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129D6D5-6637-490E-BACD-A8F0B5C1C983}">
      <dsp:nvSpPr>
        <dsp:cNvPr id="0" name=""/>
        <dsp:cNvSpPr/>
      </dsp:nvSpPr>
      <dsp:spPr>
        <a:xfrm>
          <a:off x="2885578" y="3983302"/>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Abdominal pain</a:t>
          </a:r>
        </a:p>
      </dsp:txBody>
      <dsp:txXfrm>
        <a:off x="2904235" y="4001959"/>
        <a:ext cx="981861" cy="599670"/>
      </dsp:txXfrm>
    </dsp:sp>
    <dsp:sp modelId="{283A50AB-150D-4FC1-939A-0EDE40B9F315}">
      <dsp:nvSpPr>
        <dsp:cNvPr id="0" name=""/>
        <dsp:cNvSpPr/>
      </dsp:nvSpPr>
      <dsp:spPr>
        <a:xfrm>
          <a:off x="2758182" y="639134"/>
          <a:ext cx="127396" cy="4458890"/>
        </a:xfrm>
        <a:custGeom>
          <a:avLst/>
          <a:gdLst/>
          <a:ahLst/>
          <a:cxnLst/>
          <a:rect l="0" t="0" r="0" b="0"/>
          <a:pathLst>
            <a:path>
              <a:moveTo>
                <a:pt x="0" y="0"/>
              </a:moveTo>
              <a:lnTo>
                <a:pt x="0" y="4458890"/>
              </a:lnTo>
              <a:lnTo>
                <a:pt x="127396" y="445889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DBF0B8-4CA9-4578-B9D9-0F7CCB452A27}">
      <dsp:nvSpPr>
        <dsp:cNvPr id="0" name=""/>
        <dsp:cNvSpPr/>
      </dsp:nvSpPr>
      <dsp:spPr>
        <a:xfrm>
          <a:off x="2885578" y="4779532"/>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Loss of appetite</a:t>
          </a:r>
        </a:p>
      </dsp:txBody>
      <dsp:txXfrm>
        <a:off x="2904235" y="4798189"/>
        <a:ext cx="981861" cy="599670"/>
      </dsp:txXfrm>
    </dsp:sp>
    <dsp:sp modelId="{21801B8A-D574-4115-94AE-0EB890675708}">
      <dsp:nvSpPr>
        <dsp:cNvPr id="0" name=""/>
        <dsp:cNvSpPr/>
      </dsp:nvSpPr>
      <dsp:spPr>
        <a:xfrm>
          <a:off x="4223246" y="2149"/>
          <a:ext cx="1273968" cy="63698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IN" sz="2000" b="1" i="0" kern="1200" dirty="0">
              <a:solidFill>
                <a:schemeClr val="tx1"/>
              </a:solidFill>
              <a:latin typeface="Times New Roman" panose="02020603050405020304" pitchFamily="18" charset="0"/>
              <a:cs typeface="Times New Roman" panose="02020603050405020304" pitchFamily="18" charset="0"/>
            </a:rPr>
            <a:t>Emotional Effects</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4241903" y="20806"/>
        <a:ext cx="1236654" cy="599670"/>
      </dsp:txXfrm>
    </dsp:sp>
    <dsp:sp modelId="{0B4ADFAE-3B54-49DC-A1A0-D3F849F08D81}">
      <dsp:nvSpPr>
        <dsp:cNvPr id="0" name=""/>
        <dsp:cNvSpPr/>
      </dsp:nvSpPr>
      <dsp:spPr>
        <a:xfrm>
          <a:off x="4350642" y="639134"/>
          <a:ext cx="127396" cy="477738"/>
        </a:xfrm>
        <a:custGeom>
          <a:avLst/>
          <a:gdLst/>
          <a:ahLst/>
          <a:cxnLst/>
          <a:rect l="0" t="0" r="0" b="0"/>
          <a:pathLst>
            <a:path>
              <a:moveTo>
                <a:pt x="0" y="0"/>
              </a:moveTo>
              <a:lnTo>
                <a:pt x="0" y="477738"/>
              </a:lnTo>
              <a:lnTo>
                <a:pt x="127396" y="47773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745770F-B3DE-4511-B914-963511C26275}">
      <dsp:nvSpPr>
        <dsp:cNvPr id="0" name=""/>
        <dsp:cNvSpPr/>
      </dsp:nvSpPr>
      <dsp:spPr>
        <a:xfrm>
          <a:off x="4478039" y="798380"/>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dirty="0">
              <a:solidFill>
                <a:schemeClr val="tx1"/>
              </a:solidFill>
              <a:latin typeface="Times New Roman" panose="02020603050405020304" pitchFamily="18" charset="0"/>
              <a:cs typeface="Times New Roman" panose="02020603050405020304" pitchFamily="18" charset="0"/>
            </a:rPr>
            <a:t>Anxiety</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4496696" y="817037"/>
        <a:ext cx="981861" cy="599670"/>
      </dsp:txXfrm>
    </dsp:sp>
    <dsp:sp modelId="{CE470E3C-74EA-418E-B91C-AEE64EFA810E}">
      <dsp:nvSpPr>
        <dsp:cNvPr id="0" name=""/>
        <dsp:cNvSpPr/>
      </dsp:nvSpPr>
      <dsp:spPr>
        <a:xfrm>
          <a:off x="4350642" y="639134"/>
          <a:ext cx="127396" cy="1273968"/>
        </a:xfrm>
        <a:custGeom>
          <a:avLst/>
          <a:gdLst/>
          <a:ahLst/>
          <a:cxnLst/>
          <a:rect l="0" t="0" r="0" b="0"/>
          <a:pathLst>
            <a:path>
              <a:moveTo>
                <a:pt x="0" y="0"/>
              </a:moveTo>
              <a:lnTo>
                <a:pt x="0" y="1273968"/>
              </a:lnTo>
              <a:lnTo>
                <a:pt x="127396" y="127396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A6F8388-67FB-475E-A792-AD9FF3C9FCE6}">
      <dsp:nvSpPr>
        <dsp:cNvPr id="0" name=""/>
        <dsp:cNvSpPr/>
      </dsp:nvSpPr>
      <dsp:spPr>
        <a:xfrm>
          <a:off x="4478039" y="1594610"/>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Depression</a:t>
          </a:r>
        </a:p>
      </dsp:txBody>
      <dsp:txXfrm>
        <a:off x="4496696" y="1613267"/>
        <a:ext cx="981861" cy="599670"/>
      </dsp:txXfrm>
    </dsp:sp>
    <dsp:sp modelId="{B8184FC1-BB63-4D14-905C-C6A57554034B}">
      <dsp:nvSpPr>
        <dsp:cNvPr id="0" name=""/>
        <dsp:cNvSpPr/>
      </dsp:nvSpPr>
      <dsp:spPr>
        <a:xfrm>
          <a:off x="4350642" y="639134"/>
          <a:ext cx="127396" cy="2070199"/>
        </a:xfrm>
        <a:custGeom>
          <a:avLst/>
          <a:gdLst/>
          <a:ahLst/>
          <a:cxnLst/>
          <a:rect l="0" t="0" r="0" b="0"/>
          <a:pathLst>
            <a:path>
              <a:moveTo>
                <a:pt x="0" y="0"/>
              </a:moveTo>
              <a:lnTo>
                <a:pt x="0" y="2070199"/>
              </a:lnTo>
              <a:lnTo>
                <a:pt x="127396" y="207019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BF6029B-9CDB-40F7-AAAE-DC38A5229FB3}">
      <dsp:nvSpPr>
        <dsp:cNvPr id="0" name=""/>
        <dsp:cNvSpPr/>
      </dsp:nvSpPr>
      <dsp:spPr>
        <a:xfrm>
          <a:off x="4478039" y="2390841"/>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Fear of death</a:t>
          </a:r>
        </a:p>
      </dsp:txBody>
      <dsp:txXfrm>
        <a:off x="4496696" y="2409498"/>
        <a:ext cx="981861" cy="599670"/>
      </dsp:txXfrm>
    </dsp:sp>
    <dsp:sp modelId="{412EEED2-8088-4137-A29F-04AEB82CF5B4}">
      <dsp:nvSpPr>
        <dsp:cNvPr id="0" name=""/>
        <dsp:cNvSpPr/>
      </dsp:nvSpPr>
      <dsp:spPr>
        <a:xfrm>
          <a:off x="4350642" y="639134"/>
          <a:ext cx="127396" cy="2866429"/>
        </a:xfrm>
        <a:custGeom>
          <a:avLst/>
          <a:gdLst/>
          <a:ahLst/>
          <a:cxnLst/>
          <a:rect l="0" t="0" r="0" b="0"/>
          <a:pathLst>
            <a:path>
              <a:moveTo>
                <a:pt x="0" y="0"/>
              </a:moveTo>
              <a:lnTo>
                <a:pt x="0" y="2866429"/>
              </a:lnTo>
              <a:lnTo>
                <a:pt x="127396" y="286642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97FAFA8-8633-4784-9E7F-4731FF1A4BCF}">
      <dsp:nvSpPr>
        <dsp:cNvPr id="0" name=""/>
        <dsp:cNvSpPr/>
      </dsp:nvSpPr>
      <dsp:spPr>
        <a:xfrm>
          <a:off x="4478039" y="3187071"/>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Body image issues</a:t>
          </a:r>
        </a:p>
      </dsp:txBody>
      <dsp:txXfrm>
        <a:off x="4496696" y="3205728"/>
        <a:ext cx="981861" cy="599670"/>
      </dsp:txXfrm>
    </dsp:sp>
    <dsp:sp modelId="{8E8333EE-638C-4643-A41D-7975B97A4F1C}">
      <dsp:nvSpPr>
        <dsp:cNvPr id="0" name=""/>
        <dsp:cNvSpPr/>
      </dsp:nvSpPr>
      <dsp:spPr>
        <a:xfrm>
          <a:off x="4350642" y="639134"/>
          <a:ext cx="127396" cy="3662660"/>
        </a:xfrm>
        <a:custGeom>
          <a:avLst/>
          <a:gdLst/>
          <a:ahLst/>
          <a:cxnLst/>
          <a:rect l="0" t="0" r="0" b="0"/>
          <a:pathLst>
            <a:path>
              <a:moveTo>
                <a:pt x="0" y="0"/>
              </a:moveTo>
              <a:lnTo>
                <a:pt x="0" y="3662660"/>
              </a:lnTo>
              <a:lnTo>
                <a:pt x="127396" y="366266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112BF0C-AC18-4B72-9CA3-701E39B22D80}">
      <dsp:nvSpPr>
        <dsp:cNvPr id="0" name=""/>
        <dsp:cNvSpPr/>
      </dsp:nvSpPr>
      <dsp:spPr>
        <a:xfrm>
          <a:off x="4478039" y="3983302"/>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Social isolation</a:t>
          </a:r>
        </a:p>
      </dsp:txBody>
      <dsp:txXfrm>
        <a:off x="4496696" y="4001959"/>
        <a:ext cx="981861" cy="599670"/>
      </dsp:txXfrm>
    </dsp:sp>
    <dsp:sp modelId="{6A419722-CD89-4E58-926F-FC2CFACA2A92}">
      <dsp:nvSpPr>
        <dsp:cNvPr id="0" name=""/>
        <dsp:cNvSpPr/>
      </dsp:nvSpPr>
      <dsp:spPr>
        <a:xfrm>
          <a:off x="4350642" y="639134"/>
          <a:ext cx="127396" cy="4458890"/>
        </a:xfrm>
        <a:custGeom>
          <a:avLst/>
          <a:gdLst/>
          <a:ahLst/>
          <a:cxnLst/>
          <a:rect l="0" t="0" r="0" b="0"/>
          <a:pathLst>
            <a:path>
              <a:moveTo>
                <a:pt x="0" y="0"/>
              </a:moveTo>
              <a:lnTo>
                <a:pt x="0" y="4458890"/>
              </a:lnTo>
              <a:lnTo>
                <a:pt x="127396" y="445889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986D4A3-0B14-46FC-91FC-A30463913EB6}">
      <dsp:nvSpPr>
        <dsp:cNvPr id="0" name=""/>
        <dsp:cNvSpPr/>
      </dsp:nvSpPr>
      <dsp:spPr>
        <a:xfrm>
          <a:off x="4478039" y="4779532"/>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Family stress</a:t>
          </a:r>
        </a:p>
      </dsp:txBody>
      <dsp:txXfrm>
        <a:off x="4496696" y="4798189"/>
        <a:ext cx="981861" cy="5996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A9F21-3FB6-421D-AA30-2698397F7953}">
      <dsp:nvSpPr>
        <dsp:cNvPr id="0" name=""/>
        <dsp:cNvSpPr/>
      </dsp:nvSpPr>
      <dsp:spPr>
        <a:xfrm>
          <a:off x="3836708" y="2770013"/>
          <a:ext cx="2099628" cy="728796"/>
        </a:xfrm>
        <a:custGeom>
          <a:avLst/>
          <a:gdLst/>
          <a:ahLst/>
          <a:cxnLst/>
          <a:rect l="0" t="0" r="0" b="0"/>
          <a:pathLst>
            <a:path>
              <a:moveTo>
                <a:pt x="0" y="0"/>
              </a:moveTo>
              <a:lnTo>
                <a:pt x="0" y="364398"/>
              </a:lnTo>
              <a:lnTo>
                <a:pt x="2099628" y="364398"/>
              </a:lnTo>
              <a:lnTo>
                <a:pt x="2099628" y="728796"/>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A9EBE5-1C86-4184-8F6A-8D1F67040E9F}">
      <dsp:nvSpPr>
        <dsp:cNvPr id="0" name=""/>
        <dsp:cNvSpPr/>
      </dsp:nvSpPr>
      <dsp:spPr>
        <a:xfrm>
          <a:off x="1737080" y="2770013"/>
          <a:ext cx="2099628" cy="728796"/>
        </a:xfrm>
        <a:custGeom>
          <a:avLst/>
          <a:gdLst/>
          <a:ahLst/>
          <a:cxnLst/>
          <a:rect l="0" t="0" r="0" b="0"/>
          <a:pathLst>
            <a:path>
              <a:moveTo>
                <a:pt x="2099628" y="0"/>
              </a:moveTo>
              <a:lnTo>
                <a:pt x="2099628" y="364398"/>
              </a:lnTo>
              <a:lnTo>
                <a:pt x="0" y="364398"/>
              </a:lnTo>
              <a:lnTo>
                <a:pt x="0" y="728796"/>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0B438B9-F532-4F25-A52E-FE978AB418EF}">
      <dsp:nvSpPr>
        <dsp:cNvPr id="0" name=""/>
        <dsp:cNvSpPr/>
      </dsp:nvSpPr>
      <dsp:spPr>
        <a:xfrm>
          <a:off x="2101478" y="1034783"/>
          <a:ext cx="3470460" cy="17352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Impact on Digestive Function</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2101478" y="1034783"/>
        <a:ext cx="3470460" cy="1735230"/>
      </dsp:txXfrm>
    </dsp:sp>
    <dsp:sp modelId="{504836F2-CE20-49E9-A0CB-131B5FDCFA36}">
      <dsp:nvSpPr>
        <dsp:cNvPr id="0" name=""/>
        <dsp:cNvSpPr/>
      </dsp:nvSpPr>
      <dsp:spPr>
        <a:xfrm>
          <a:off x="1849" y="3498810"/>
          <a:ext cx="3470460" cy="173523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Primary Symptoms</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Bowel Obstruction</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Alternating constipation &amp; </a:t>
          </a:r>
          <a:r>
            <a:rPr lang="en-IN" sz="1400" b="0" i="0" kern="1200" dirty="0" err="1">
              <a:solidFill>
                <a:schemeClr val="tx1"/>
              </a:solidFill>
              <a:latin typeface="Times New Roman" panose="02020603050405020304" pitchFamily="18" charset="0"/>
              <a:cs typeface="Times New Roman" panose="02020603050405020304" pitchFamily="18" charset="0"/>
            </a:rPr>
            <a:t>diarrhea</a:t>
          </a:r>
          <a:endParaRPr lang="en-IN" sz="1400" b="0" i="0" kern="1200" dirty="0">
            <a:solidFill>
              <a:schemeClr val="tx1"/>
            </a:solidFill>
            <a:latin typeface="Times New Roman" panose="02020603050405020304" pitchFamily="18" charset="0"/>
            <a:cs typeface="Times New Roman" panose="02020603050405020304" pitchFamily="18" charset="0"/>
          </a:endParaRP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Chronic Bleeding</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Iron-deficiency </a:t>
          </a:r>
          <a:r>
            <a:rPr lang="en-IN" sz="1400" b="0" i="0" kern="1200" dirty="0" err="1">
              <a:solidFill>
                <a:schemeClr val="tx1"/>
              </a:solidFill>
              <a:latin typeface="Times New Roman" panose="02020603050405020304" pitchFamily="18" charset="0"/>
              <a:cs typeface="Times New Roman" panose="02020603050405020304" pitchFamily="18" charset="0"/>
            </a:rPr>
            <a:t>anemia</a:t>
          </a:r>
          <a:r>
            <a:rPr lang="en-IN" sz="1400" b="0" i="0" kern="1200" dirty="0">
              <a:solidFill>
                <a:schemeClr val="tx1"/>
              </a:solidFill>
              <a:latin typeface="Times New Roman" panose="02020603050405020304" pitchFamily="18" charset="0"/>
              <a:cs typeface="Times New Roman" panose="02020603050405020304" pitchFamily="18" charset="0"/>
            </a:rPr>
            <a:t> &amp; fatigue</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Abdominal Pain</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Cramping, bloating, discomfort</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1849" y="3498810"/>
        <a:ext cx="3470460" cy="1735230"/>
      </dsp:txXfrm>
    </dsp:sp>
    <dsp:sp modelId="{7BE459C2-2B01-4714-B941-6796B8E30C63}">
      <dsp:nvSpPr>
        <dsp:cNvPr id="0" name=""/>
        <dsp:cNvSpPr/>
      </dsp:nvSpPr>
      <dsp:spPr>
        <a:xfrm>
          <a:off x="4201106" y="3498810"/>
          <a:ext cx="3470460" cy="173523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Secondary Effects</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Malnutrition</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Absorptive dysfunction &amp; weight loss</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Cancer Cachexia</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Systemic wasting syndrome</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Appetite Loss</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Reduced food intake &amp; enjoyment</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4201106" y="3498810"/>
        <a:ext cx="3470460" cy="17352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6409E2-8322-40BF-8D29-DABE98445292}">
      <dsp:nvSpPr>
        <dsp:cNvPr id="0" name=""/>
        <dsp:cNvSpPr/>
      </dsp:nvSpPr>
      <dsp:spPr>
        <a:xfrm>
          <a:off x="1221978" y="2645"/>
          <a:ext cx="2706687" cy="16240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Infection Control</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1221978" y="2645"/>
        <a:ext cx="2706687" cy="1624012"/>
      </dsp:txXfrm>
    </dsp:sp>
    <dsp:sp modelId="{D6FA2AEA-CD66-4885-BB6D-F37249932D24}">
      <dsp:nvSpPr>
        <dsp:cNvPr id="0" name=""/>
        <dsp:cNvSpPr/>
      </dsp:nvSpPr>
      <dsp:spPr>
        <a:xfrm>
          <a:off x="4199334" y="2645"/>
          <a:ext cx="2706687" cy="1624012"/>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Nutrition Support</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4199334" y="2645"/>
        <a:ext cx="2706687" cy="1624012"/>
      </dsp:txXfrm>
    </dsp:sp>
    <dsp:sp modelId="{E17378C2-01B1-4DF4-B9F4-422C07F0C753}">
      <dsp:nvSpPr>
        <dsp:cNvPr id="0" name=""/>
        <dsp:cNvSpPr/>
      </dsp:nvSpPr>
      <dsp:spPr>
        <a:xfrm>
          <a:off x="1221978" y="1897327"/>
          <a:ext cx="2706687" cy="1624012"/>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Mobility &amp; Exercise</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1221978" y="1897327"/>
        <a:ext cx="2706687" cy="1624012"/>
      </dsp:txXfrm>
    </dsp:sp>
    <dsp:sp modelId="{D3FD7046-BF1A-4BA6-A335-5CAA0DFA2776}">
      <dsp:nvSpPr>
        <dsp:cNvPr id="0" name=""/>
        <dsp:cNvSpPr/>
      </dsp:nvSpPr>
      <dsp:spPr>
        <a:xfrm>
          <a:off x="4199334" y="1897327"/>
          <a:ext cx="2706687" cy="1624012"/>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Patient Education</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4199334" y="1897327"/>
        <a:ext cx="2706687" cy="1624012"/>
      </dsp:txXfrm>
    </dsp:sp>
    <dsp:sp modelId="{FCB3288B-786A-425E-8E9E-6D351FEB9E90}">
      <dsp:nvSpPr>
        <dsp:cNvPr id="0" name=""/>
        <dsp:cNvSpPr/>
      </dsp:nvSpPr>
      <dsp:spPr>
        <a:xfrm>
          <a:off x="2710656" y="3792008"/>
          <a:ext cx="2706687" cy="1624012"/>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Mental Health</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2710656" y="3792008"/>
        <a:ext cx="2706687" cy="16240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09C985-F3FD-4B44-8E24-BA4ABC8D288A}">
      <dsp:nvSpPr>
        <dsp:cNvPr id="0" name=""/>
        <dsp:cNvSpPr/>
      </dsp:nvSpPr>
      <dsp:spPr>
        <a:xfrm>
          <a:off x="1354666" y="0"/>
          <a:ext cx="5418667" cy="5418667"/>
        </a:xfrm>
        <a:prstGeom prst="diamond">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F123B6-4850-4953-B2D1-0AF44B0AF770}">
      <dsp:nvSpPr>
        <dsp:cNvPr id="0" name=""/>
        <dsp:cNvSpPr/>
      </dsp:nvSpPr>
      <dsp:spPr>
        <a:xfrm>
          <a:off x="1869439" y="514773"/>
          <a:ext cx="2113280" cy="21132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IN" sz="1300" b="1" i="0" kern="1200" dirty="0">
              <a:solidFill>
                <a:schemeClr val="tx1"/>
              </a:solidFill>
              <a:latin typeface="Times New Roman" panose="02020603050405020304" pitchFamily="18" charset="0"/>
              <a:cs typeface="Times New Roman" panose="02020603050405020304" pitchFamily="18" charset="0"/>
            </a:rPr>
            <a:t>NHS Cancer Pathway</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Rapid diagnosis</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Treatment planning</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Follow-up care</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Survivorship support</a:t>
          </a:r>
          <a:endParaRPr lang="en-IN" sz="1300" kern="1200" dirty="0">
            <a:solidFill>
              <a:schemeClr val="tx1"/>
            </a:solidFill>
            <a:latin typeface="Times New Roman" panose="02020603050405020304" pitchFamily="18" charset="0"/>
            <a:cs typeface="Times New Roman" panose="02020603050405020304" pitchFamily="18" charset="0"/>
          </a:endParaRPr>
        </a:p>
      </dsp:txBody>
      <dsp:txXfrm>
        <a:off x="1972601" y="617935"/>
        <a:ext cx="1906956" cy="1906956"/>
      </dsp:txXfrm>
    </dsp:sp>
    <dsp:sp modelId="{4A4EB60B-6C80-4FFB-A198-5C91E5478AC3}">
      <dsp:nvSpPr>
        <dsp:cNvPr id="0" name=""/>
        <dsp:cNvSpPr/>
      </dsp:nvSpPr>
      <dsp:spPr>
        <a:xfrm>
          <a:off x="4145280" y="514773"/>
          <a:ext cx="2113280" cy="2113280"/>
        </a:xfrm>
        <a:prstGeom prst="round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IN" sz="1300" b="1" i="0" kern="1200" dirty="0">
              <a:solidFill>
                <a:schemeClr val="tx1"/>
              </a:solidFill>
              <a:latin typeface="Times New Roman" panose="02020603050405020304" pitchFamily="18" charset="0"/>
              <a:cs typeface="Times New Roman" panose="02020603050405020304" pitchFamily="18" charset="0"/>
            </a:rPr>
            <a:t>NICE Guidelines</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NG125: Infection prevention</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NG97: Nutrition screening</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CG32: Mental health support</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NG151: Patient education</a:t>
          </a:r>
          <a:endParaRPr lang="en-IN" sz="1300" kern="1200" dirty="0">
            <a:solidFill>
              <a:schemeClr val="tx1"/>
            </a:solidFill>
            <a:latin typeface="Times New Roman" panose="02020603050405020304" pitchFamily="18" charset="0"/>
            <a:cs typeface="Times New Roman" panose="02020603050405020304" pitchFamily="18" charset="0"/>
          </a:endParaRPr>
        </a:p>
      </dsp:txBody>
      <dsp:txXfrm>
        <a:off x="4248442" y="617935"/>
        <a:ext cx="1906956" cy="1906956"/>
      </dsp:txXfrm>
    </dsp:sp>
    <dsp:sp modelId="{79E95C53-C585-4958-9149-895E7890D8C1}">
      <dsp:nvSpPr>
        <dsp:cNvPr id="0" name=""/>
        <dsp:cNvSpPr/>
      </dsp:nvSpPr>
      <dsp:spPr>
        <a:xfrm>
          <a:off x="1869439" y="2790613"/>
          <a:ext cx="2113280" cy="2113280"/>
        </a:xfrm>
        <a:prstGeom prst="round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i="0" kern="1200" dirty="0">
              <a:solidFill>
                <a:schemeClr val="tx1"/>
              </a:solidFill>
              <a:latin typeface="Times New Roman" panose="02020603050405020304" pitchFamily="18" charset="0"/>
              <a:cs typeface="Times New Roman" panose="02020603050405020304" pitchFamily="18" charset="0"/>
            </a:rPr>
            <a:t>Quality Assurance</a:t>
          </a:r>
        </a:p>
        <a:p>
          <a:pPr marL="0" lvl="0" indent="0" algn="ctr" defTabSz="577850">
            <a:lnSpc>
              <a:spcPct val="90000"/>
            </a:lnSpc>
            <a:spcBef>
              <a:spcPct val="0"/>
            </a:spcBef>
            <a:spcAft>
              <a:spcPct val="35000"/>
            </a:spcAft>
            <a:buNone/>
          </a:pPr>
          <a:r>
            <a:rPr lang="en-IN" sz="1300" b="0" i="0" kern="1200" dirty="0">
              <a:solidFill>
                <a:schemeClr val="tx1"/>
              </a:solidFill>
              <a:latin typeface="Times New Roman" panose="02020603050405020304" pitchFamily="18" charset="0"/>
              <a:cs typeface="Times New Roman" panose="02020603050405020304" pitchFamily="18" charset="0"/>
            </a:rPr>
            <a:t>Evidence-based practice ensures optimal patient outcomes</a:t>
          </a:r>
          <a:endParaRPr lang="en-IN" sz="1300" kern="1200" dirty="0">
            <a:solidFill>
              <a:schemeClr val="tx1"/>
            </a:solidFill>
            <a:latin typeface="Times New Roman" panose="02020603050405020304" pitchFamily="18" charset="0"/>
            <a:cs typeface="Times New Roman" panose="02020603050405020304" pitchFamily="18" charset="0"/>
          </a:endParaRPr>
        </a:p>
      </dsp:txBody>
      <dsp:txXfrm>
        <a:off x="1972601" y="2893775"/>
        <a:ext cx="1906956" cy="1906956"/>
      </dsp:txXfrm>
    </dsp:sp>
    <dsp:sp modelId="{EB9AFB9D-A3FB-4A08-88DC-A6A733FD04C9}">
      <dsp:nvSpPr>
        <dsp:cNvPr id="0" name=""/>
        <dsp:cNvSpPr/>
      </dsp:nvSpPr>
      <dsp:spPr>
        <a:xfrm>
          <a:off x="4145280" y="2790613"/>
          <a:ext cx="2113280" cy="2113280"/>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i="0" kern="1200" dirty="0">
              <a:solidFill>
                <a:schemeClr val="tx1"/>
              </a:solidFill>
              <a:latin typeface="Times New Roman" panose="02020603050405020304" pitchFamily="18" charset="0"/>
              <a:cs typeface="Times New Roman" panose="02020603050405020304" pitchFamily="18" charset="0"/>
            </a:rPr>
            <a:t>Coordinated Care</a:t>
          </a:r>
        </a:p>
        <a:p>
          <a:pPr marL="0" lvl="0" indent="0" algn="ctr" defTabSz="577850">
            <a:lnSpc>
              <a:spcPct val="90000"/>
            </a:lnSpc>
            <a:spcBef>
              <a:spcPct val="0"/>
            </a:spcBef>
            <a:spcAft>
              <a:spcPct val="35000"/>
            </a:spcAft>
            <a:buNone/>
          </a:pPr>
          <a:r>
            <a:rPr lang="en-US" sz="1300" b="0" i="0" kern="1200" dirty="0">
              <a:solidFill>
                <a:schemeClr val="tx1"/>
              </a:solidFill>
              <a:latin typeface="Times New Roman" panose="02020603050405020304" pitchFamily="18" charset="0"/>
              <a:cs typeface="Times New Roman" panose="02020603050405020304" pitchFamily="18" charset="0"/>
            </a:rPr>
            <a:t>Patient-centered approach with clear communication between all team members</a:t>
          </a:r>
          <a:endParaRPr lang="en-IN" sz="1300" kern="1200" dirty="0">
            <a:solidFill>
              <a:schemeClr val="tx1"/>
            </a:solidFill>
            <a:latin typeface="Times New Roman" panose="02020603050405020304" pitchFamily="18" charset="0"/>
            <a:cs typeface="Times New Roman" panose="02020603050405020304" pitchFamily="18" charset="0"/>
          </a:endParaRPr>
        </a:p>
      </dsp:txBody>
      <dsp:txXfrm>
        <a:off x="4248442" y="2893775"/>
        <a:ext cx="1906956" cy="190695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17768A-B927-4B42-B1C1-BEA9F1EB7FBB}" type="datetimeFigureOut">
              <a:rPr lang="en-IN" smtClean="0"/>
              <a:t>18-10-2025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74E52B-C197-4074-91C1-C625AA22AA00}" type="slidenum">
              <a:rPr lang="en-IN" smtClean="0"/>
              <a:t>‹#›</a:t>
            </a:fld>
            <a:endParaRPr lang="en-IN"/>
          </a:p>
        </p:txBody>
      </p:sp>
    </p:spTree>
    <p:extLst>
      <p:ext uri="{BB962C8B-B14F-4D97-AF65-F5344CB8AC3E}">
        <p14:creationId xmlns:p14="http://schemas.microsoft.com/office/powerpoint/2010/main" val="347603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One of the health problems that are the most acute in the United Kingdom is cancer, and by-far the fourth most common type of cancer is colorectal cancer, as the second cause of cancer mortality (Bowel Cancer UK, 2023). The incidence of the illness is about 41,000 cases annually. Death rates are high, though early diagnosis and evidence-based treatments can be used to achieve a better outcome (WHO, 2020). This presentation discusses a fictional patient, Colin Matthews, who has colon cancer, and presents a care plan which is designed by the NHS and NICE guidelines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2</a:t>
            </a:fld>
            <a:endParaRPr lang="en-IN"/>
          </a:p>
        </p:txBody>
      </p:sp>
    </p:spTree>
    <p:extLst>
      <p:ext uri="{BB962C8B-B14F-4D97-AF65-F5344CB8AC3E}">
        <p14:creationId xmlns:p14="http://schemas.microsoft.com/office/powerpoint/2010/main" val="2525364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case of Colin Matthews is representative of a patient of bowel cancer. He is a 62-year-old male and he is married with his wife as his caregiver. His diagnosis was adenocarcinoma and he is about to receive chemotherapy. His history shows a moderate history of alcohol use, low fibre diet, and the presence of adenomatous polyps, which increase the risk of cancer (NCI, 2022). Another reason that led to late diagnosis was his delay in reporting the symptoms. This information about demography and personal lifestyle helps to develop his holistic and individual care plan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3</a:t>
            </a:fld>
            <a:endParaRPr lang="en-IN"/>
          </a:p>
        </p:txBody>
      </p:sp>
    </p:spTree>
    <p:extLst>
      <p:ext uri="{BB962C8B-B14F-4D97-AF65-F5344CB8AC3E}">
        <p14:creationId xmlns:p14="http://schemas.microsoft.com/office/powerpoint/2010/main" val="1039202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These risks are both modifiable and non-modifiable, as shown in the risk profile of Colin. Low dietary fibre and sedentary lifestyle decrease the health of bowels. There should be a higher risk of alcohol in male colorectal cancer, and previous adenomas provide an immediate biological correlate of malignancy (NCI, 2022). Family history indicates the potential of genetic predisposition including Lynch syndrome. Obesity and </a:t>
            </a:r>
            <a:r>
              <a:rPr lang="en-IN" sz="1200" kern="1200" dirty="0" err="1">
                <a:solidFill>
                  <a:schemeClr val="tx1"/>
                </a:solidFill>
                <a:effectLst/>
                <a:latin typeface="+mn-lt"/>
                <a:ea typeface="+mn-ea"/>
                <a:cs typeface="+mn-cs"/>
              </a:rPr>
              <a:t>centripinal</a:t>
            </a:r>
            <a:r>
              <a:rPr lang="en-IN" sz="1200" kern="1200" dirty="0">
                <a:solidFill>
                  <a:schemeClr val="tx1"/>
                </a:solidFill>
                <a:effectLst/>
                <a:latin typeface="+mn-lt"/>
                <a:ea typeface="+mn-ea"/>
                <a:cs typeface="+mn-cs"/>
              </a:rPr>
              <a:t> adiposity </a:t>
            </a:r>
            <a:r>
              <a:rPr lang="en-IN" sz="1200" kern="1200" dirty="0" err="1">
                <a:solidFill>
                  <a:schemeClr val="tx1"/>
                </a:solidFill>
                <a:effectLst/>
                <a:latin typeface="+mn-lt"/>
                <a:ea typeface="+mn-ea"/>
                <a:cs typeface="+mn-cs"/>
              </a:rPr>
              <a:t>favor</a:t>
            </a:r>
            <a:r>
              <a:rPr lang="en-IN" sz="1200" kern="1200" dirty="0">
                <a:solidFill>
                  <a:schemeClr val="tx1"/>
                </a:solidFill>
                <a:effectLst/>
                <a:latin typeface="+mn-lt"/>
                <a:ea typeface="+mn-ea"/>
                <a:cs typeface="+mn-cs"/>
              </a:rPr>
              <a:t> chronic inflammation and insulin resistance, which deteriorates the results. The second carcinogenic factor is tobacco exposure (WHO, 2020).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4</a:t>
            </a:fld>
            <a:endParaRPr lang="en-IN"/>
          </a:p>
        </p:txBody>
      </p:sp>
    </p:spTree>
    <p:extLst>
      <p:ext uri="{BB962C8B-B14F-4D97-AF65-F5344CB8AC3E}">
        <p14:creationId xmlns:p14="http://schemas.microsoft.com/office/powerpoint/2010/main" val="3065649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influence of psychosocial factors on recovery and compliance is enormous. Colin waited too long to report the symptoms, as it is a frequent problem causing advanced manifestation (Bowel Cancer UK, 2023). Fear and stress decrease the immunity and slow healing. The caregiver (his wife) is placed with an emotional strain and this may reduce the levels of support. Patient outcomes have also been identified as being determined by the presence of caregiver burden (WHO, 2020). Adherence to care is also at risk when there are depression and decreased health literacy (NICE, 2012). Thus, the psychosocial risk should be integrated in the care plan instead of physical management of health</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5</a:t>
            </a:fld>
            <a:endParaRPr lang="en-IN"/>
          </a:p>
        </p:txBody>
      </p:sp>
    </p:spTree>
    <p:extLst>
      <p:ext uri="{BB962C8B-B14F-4D97-AF65-F5344CB8AC3E}">
        <p14:creationId xmlns:p14="http://schemas.microsoft.com/office/powerpoint/2010/main" val="200299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digestive system plays the role of breaking down, absorbing and expelling nutrients and waste. It contains the mouth, oesophagus, stomach, intestines, and many other glands (the liver and pancreas) (NCI, 2022). The primary functions of the colon are to absorb water, electrolytes, store faecal matter as well as maintain microbial balance. Physiology of the healthy colon is based on epithelial renovation, mucosal protection as well as fermentation of microbiota. Any interference in this system, including the presence of tumours, dysfunctions absorption, waste disposal, and immune control, which is known to cause broad systemic effects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6</a:t>
            </a:fld>
            <a:endParaRPr lang="en-IN"/>
          </a:p>
        </p:txBody>
      </p:sp>
    </p:spTree>
    <p:extLst>
      <p:ext uri="{BB962C8B-B14F-4D97-AF65-F5344CB8AC3E}">
        <p14:creationId xmlns:p14="http://schemas.microsoft.com/office/powerpoint/2010/main" val="7902540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colon is subdivided into four parts namely ascending, transverse, descending and </a:t>
            </a:r>
            <a:r>
              <a:rPr lang="en-IN" sz="1200" kern="1200" dirty="0" err="1">
                <a:solidFill>
                  <a:schemeClr val="tx1"/>
                </a:solidFill>
                <a:effectLst/>
                <a:latin typeface="+mn-lt"/>
                <a:ea typeface="+mn-ea"/>
                <a:cs typeface="+mn-cs"/>
              </a:rPr>
              <a:t>sigmo</a:t>
            </a:r>
            <a:r>
              <a:rPr lang="en-IN" sz="1200" kern="1200" dirty="0">
                <a:solidFill>
                  <a:schemeClr val="tx1"/>
                </a:solidFill>
                <a:effectLst/>
                <a:latin typeface="+mn-lt"/>
                <a:ea typeface="+mn-ea"/>
                <a:cs typeface="+mn-cs"/>
              </a:rPr>
              <a:t>-curved, culminating in the rectum. It has a wall which consists of mucosa, submucosa, muscularis propria and serosa. Epithelial cells are composed of rapidly renewing epithelial cells, which preserve the absorption and integrity of the barrier, and goblet cells, which take care of the cellular protection by mucus production. A variety of microbiota live in the colon digesting fibre into short-chain fatty acids that provide immunological favour (WHO, 2020). It depends on peristalsis in order to pass stool after being supplied by the mesenteric arteries (NCI, 2022).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7</a:t>
            </a:fld>
            <a:endParaRPr lang="en-IN"/>
          </a:p>
        </p:txBody>
      </p:sp>
    </p:spTree>
    <p:extLst>
      <p:ext uri="{BB962C8B-B14F-4D97-AF65-F5344CB8AC3E}">
        <p14:creationId xmlns:p14="http://schemas.microsoft.com/office/powerpoint/2010/main" val="29076034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Colorectal cancer goes through adenoma-carcinoma pathway. In adenomatous polyps genetic changes such as tumour suppressor APC and tumour suppressor TP53 inactivation and KRAS oncogenes activation occur (NCI, 2022). Lynch syndrome is characterised by defective DNA mismatch repair. Malignant transformation is further propagated by chronic inflammation and oxidative stress. Genetic susceptibility is compounded by environmental risks like alcohol, smoking, low fibre contents and obesity (WHO, 2020). Over time, benign polyps will develop into invasive adenocarcinoma that has the capacity to spread across colonic layers and subsequently spread to other organs, including the liver and lungs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8</a:t>
            </a:fld>
            <a:endParaRPr lang="en-IN"/>
          </a:p>
        </p:txBody>
      </p:sp>
    </p:spTree>
    <p:extLst>
      <p:ext uri="{BB962C8B-B14F-4D97-AF65-F5344CB8AC3E}">
        <p14:creationId xmlns:p14="http://schemas.microsoft.com/office/powerpoint/2010/main" val="2584446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Colon cancer disturbs the workings of the digestive. The result of obstruction is alternating constipation and diarrhoea. Tumour ulceration will cause chronic haemorrhaging and result in iron-deficiency anaemia and fatigue (NCI, 2022). The effects of the conditions of absorptive dysfunction include malnutrition and weight loss, whereas cancer cachexia deteriorates systemic weakening. Abdominal pain, bloating, and loss of appetite occur often with patients. The virus attacks more advanced stages and remains in the liver or lungs, but inflicts harm on various organs (WHO, 2020). Such digestive convolutions highlight the chemical aspect of routine surveillance, dietary measures, and management of the symptoms to be able to sustain the stability of the digestive system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9</a:t>
            </a:fld>
            <a:endParaRPr lang="en-IN"/>
          </a:p>
        </p:txBody>
      </p:sp>
    </p:spTree>
    <p:extLst>
      <p:ext uri="{BB962C8B-B14F-4D97-AF65-F5344CB8AC3E}">
        <p14:creationId xmlns:p14="http://schemas.microsoft.com/office/powerpoint/2010/main" val="3516553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Cancer destabilizes the entire outlooks in health. Physical capacity is compromised following the operation and during chemotherapy toxicity. The weak condition is aggravated by anaemia and malnutrition, which restricts mobility and autonomy (NCI, 2022). Wellbeing is further compromised by side effects of the chemotherapy like nausea and neuropathy. The distress is caused by psychological stress, body image problems and fear of recurrence (NICE, 2012). Due to care giver strain, the quality of life in families is affected. Isolation aggravates the situation. To reverse these combined effects, there should be a multidisciplinary approach involving a balance between medical care and rehabilitation as well as nutrition and psychological support (WHO, 2020).</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10</a:t>
            </a:fld>
            <a:endParaRPr lang="en-IN"/>
          </a:p>
        </p:txBody>
      </p:sp>
    </p:spTree>
    <p:extLst>
      <p:ext uri="{BB962C8B-B14F-4D97-AF65-F5344CB8AC3E}">
        <p14:creationId xmlns:p14="http://schemas.microsoft.com/office/powerpoint/2010/main" val="17762123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nursing diagnosis covered by the care plan of Colin was on five aspects. The prevention of infections is also critical after the surgery and after immunosuppression caused by chemotherapy (NICE, 2019b). The weight loss and loss of appetite have to be countered by nutritional support (NICE, 2018). Gradual mobilisation and physiotherapy are used to improve recovery and fight fatigue (NICE, 2016). Counselling and support group is a crucial component in anxiety management (NICE, 2004). Lastly, treatment, recurrence risk, and self-care education enhances patient involvement (NICE, 2019a).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11</a:t>
            </a:fld>
            <a:endParaRPr lang="en-IN"/>
          </a:p>
        </p:txBody>
      </p:sp>
    </p:spTree>
    <p:extLst>
      <p:ext uri="{BB962C8B-B14F-4D97-AF65-F5344CB8AC3E}">
        <p14:creationId xmlns:p14="http://schemas.microsoft.com/office/powerpoint/2010/main" val="16699010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NICE NG125 suggests aseptic wound care, wound surveillance, and training of patients in order to avoid surgical site infections (NICE, 2019b). According to a NHS cancer pathway, neutropenic precautions need to be observed during chemotherapy including rapid reporting of an infection or sign of fever. Weekly blood count surveillance and monitoring of the temperature minimise complications (NICE, 2019a). Nurses should assume a focal point in the early diagnosis of infection, through systematic protocols. Proper medication lets down morbidity of the post-operative period, reduces the intervals of chemotherapy, and raises the rates of survival. Interventions always prevent and both patient and caregiver have to educate.</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12</a:t>
            </a:fld>
            <a:endParaRPr lang="en-IN"/>
          </a:p>
        </p:txBody>
      </p:sp>
    </p:spTree>
    <p:extLst>
      <p:ext uri="{BB962C8B-B14F-4D97-AF65-F5344CB8AC3E}">
        <p14:creationId xmlns:p14="http://schemas.microsoft.com/office/powerpoint/2010/main" val="41893291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According to NICE NG97, at-risk adults must screen themselves with regards to the possibility of malnutrition, and they must be referred to a dietitian and receive a personalised diet described (NICE, 2018). The NHS Cancer Recovery Package includes nutritional support because it recognizes the value of it in the survival of the patients. NICE NG45 focuses on preoperative and post-operative assessment as a guide towards rehabilitation to provide mobility (NICE, 2016). The Enhanced Recovery After Surgery programmes focus on early mobilisation as a measure of minimizing adverse effects as well as post-operative hospitalisation. Physiotherapy also assists in regaining strength, stamina and independence. By combining these evidence-based interventions, recovery is maximised, and the impact of the treatment is improved.</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13</a:t>
            </a:fld>
            <a:endParaRPr lang="en-IN"/>
          </a:p>
        </p:txBody>
      </p:sp>
    </p:spTree>
    <p:extLst>
      <p:ext uri="{BB962C8B-B14F-4D97-AF65-F5344CB8AC3E}">
        <p14:creationId xmlns:p14="http://schemas.microsoft.com/office/powerpoint/2010/main" val="15145968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NICE CG32 a progressive model of psychological care such as counselling, peer support and referral where needed are encouraged (NICE, 2004). Part QS15 of NICE Trilogy accredits the significance of patient experience, joint decision making, and solitude (NICE, 2012). NICE NG151 on colorectal cancer states that patients must be educated about treatment, adverse effects of it, and indicators of a recurrence (NICE, 2019a). Anxiety and adherence increase with provision of accessible and evidence-based information and empowering patients.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14</a:t>
            </a:fld>
            <a:endParaRPr lang="en-IN"/>
          </a:p>
        </p:txBody>
      </p:sp>
    </p:spTree>
    <p:extLst>
      <p:ext uri="{BB962C8B-B14F-4D97-AF65-F5344CB8AC3E}">
        <p14:creationId xmlns:p14="http://schemas.microsoft.com/office/powerpoint/2010/main" val="7853614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recovery progress of Colin is a complex process that must be run by a multidisciplinary team of surgeons, oncologists, nurses, dietitians, physiotherapists and psychologists. Effective and understanding communication between the professionals and to the patient is vital (NICE, 2012). Care goes by ethical principles: informed consent, supporting needed best, maleficence should be minimised harm, and offering justice should be fair access (NICE, 2019a). The support is necessary to support his wife as a caregiver to ensure the wellbeing of the family (WHO, 2020). Ethical, coordinated and patient-centred care enhances trust and reduces anxiety, as well as improving clinical outcomes.</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15</a:t>
            </a:fld>
            <a:endParaRPr lang="en-IN"/>
          </a:p>
        </p:txBody>
      </p:sp>
    </p:spTree>
    <p:extLst>
      <p:ext uri="{BB962C8B-B14F-4D97-AF65-F5344CB8AC3E}">
        <p14:creationId xmlns:p14="http://schemas.microsoft.com/office/powerpoint/2010/main" val="9143082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key treatment of colorectal cancer involves physiology; lifestyle change and psychosocial support. In the case of Colin, the use of colonoscopy surveillance, higher intakes of fibres, lesser intakes of alcohol, and exercise-based physical activities would sustain lasting recovery (NICE, 2019a). Some support (nutritional and psychological) during chemotherapy is to be continued after chemotherapy (NICE, 2018). Inclusion of care givers can lead to long-term family assistance. The education brings precision and involvement when people become empowered (NICE, 2012).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16</a:t>
            </a:fld>
            <a:endParaRPr lang="en-IN"/>
          </a:p>
        </p:txBody>
      </p:sp>
    </p:spTree>
    <p:extLst>
      <p:ext uri="{BB962C8B-B14F-4D97-AF65-F5344CB8AC3E}">
        <p14:creationId xmlns:p14="http://schemas.microsoft.com/office/powerpoint/2010/main" val="7942932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C18C5-0D1E-53DF-9239-1B762AC0CA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BE849428-16F5-3603-6FDC-865FD175E9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63256490-2B64-848E-8BB3-F4A5CCB52F10}"/>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5" name="Footer Placeholder 4">
            <a:extLst>
              <a:ext uri="{FF2B5EF4-FFF2-40B4-BE49-F238E27FC236}">
                <a16:creationId xmlns:a16="http://schemas.microsoft.com/office/drawing/2014/main" id="{042A561E-DCB7-4D28-CF07-389C6ADA62E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47FD472-7564-5272-08DF-1103E1BDFA91}"/>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367645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9CCEE-34F1-60D8-51C5-19AD7A5656E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2065DE3-A9F8-10F9-9A1C-01499DF099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BFB69B4-B0D1-C64B-EB77-B6A689CC69A8}"/>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5" name="Footer Placeholder 4">
            <a:extLst>
              <a:ext uri="{FF2B5EF4-FFF2-40B4-BE49-F238E27FC236}">
                <a16:creationId xmlns:a16="http://schemas.microsoft.com/office/drawing/2014/main" id="{4EFB4144-8135-893A-A064-F47704F526B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6B8A3F1-21C7-8FCC-2BF9-D112B12FB03E}"/>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093057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3C7D3-23AC-466F-FB1D-2B777565D8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9D784668-2E49-4F55-DD96-7469E948A7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CDF995-A078-66C6-6232-6E92084051B4}"/>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5" name="Footer Placeholder 4">
            <a:extLst>
              <a:ext uri="{FF2B5EF4-FFF2-40B4-BE49-F238E27FC236}">
                <a16:creationId xmlns:a16="http://schemas.microsoft.com/office/drawing/2014/main" id="{A8340466-1CF6-7505-4778-3B3F04A5DA6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CACA938-85B0-FDDE-B432-BB46DD50B083}"/>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2164754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EF75C-D133-C852-C894-DEF86334E0D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82A2BE9-3EDA-8B0A-ACDA-8EA8DA42E0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9B2B377-592B-F92C-9B09-5916EBA507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B496513B-7874-E8CF-33D2-EA1666818B2B}"/>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6" name="Footer Placeholder 5">
            <a:extLst>
              <a:ext uri="{FF2B5EF4-FFF2-40B4-BE49-F238E27FC236}">
                <a16:creationId xmlns:a16="http://schemas.microsoft.com/office/drawing/2014/main" id="{B48AF433-F042-20EE-AFF2-1F7725AFB74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4ACB7A4-7843-4B00-718F-269B1AF39F0C}"/>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4098335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06FCC-A02B-5C2E-6E06-E5ACBEDBFFE0}"/>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81EBC08-6492-3D55-2C1F-58F2761CB8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90A7FF-B727-B252-2ED1-8FA067641E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E5F18323-B378-5334-D475-B1EF8B18DC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62409-077A-B0CB-B102-DDB5E8B2A84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2A7DF0D5-459C-D9F9-9CC5-541F2417313F}"/>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8" name="Footer Placeholder 7">
            <a:extLst>
              <a:ext uri="{FF2B5EF4-FFF2-40B4-BE49-F238E27FC236}">
                <a16:creationId xmlns:a16="http://schemas.microsoft.com/office/drawing/2014/main" id="{05EF6AE1-317D-B0CB-F8AB-0CAAB747815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B615FD12-5673-FF3E-D0C8-6F626E2BBE31}"/>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281058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CD7EA-8B69-1499-BB64-C0062999D95E}"/>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D8C10F2-95EA-5AB2-E2A1-2F6EE1A90BB2}"/>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4" name="Footer Placeholder 3">
            <a:extLst>
              <a:ext uri="{FF2B5EF4-FFF2-40B4-BE49-F238E27FC236}">
                <a16:creationId xmlns:a16="http://schemas.microsoft.com/office/drawing/2014/main" id="{1E8DE92D-9914-07E7-690A-1F290C44DB01}"/>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71643D8C-5A30-2726-1BE5-EC16EF69E346}"/>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116247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7951B2-3AC2-5DEC-0297-CBECEB9FEBD7}"/>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3" name="Footer Placeholder 2">
            <a:extLst>
              <a:ext uri="{FF2B5EF4-FFF2-40B4-BE49-F238E27FC236}">
                <a16:creationId xmlns:a16="http://schemas.microsoft.com/office/drawing/2014/main" id="{27BF1637-3A1B-C22E-2428-E520D6CDD28A}"/>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FCE7CFDE-2CE5-2B5C-D636-E859A08C29D7}"/>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489162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0BFE4-C8B5-26DA-86E3-ED6D87CD17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CB5C3B00-3A24-C8E1-BC07-5B9DD9E18F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1394CB1-C5FF-29D6-0E56-2D7100332B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0E1FAF-6DA2-7475-42EC-83DDD216F51D}"/>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6" name="Footer Placeholder 5">
            <a:extLst>
              <a:ext uri="{FF2B5EF4-FFF2-40B4-BE49-F238E27FC236}">
                <a16:creationId xmlns:a16="http://schemas.microsoft.com/office/drawing/2014/main" id="{960C7CAC-3AF8-6F3E-AC71-8C97DEC75D6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C3D6EBA-4A7B-08DF-CD5B-1DA82774ED0D}"/>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4222657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0F5F7-3564-011D-95AD-12F6C75372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48BCA1D7-9C24-9CBA-4226-44269BFDCA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214D736C-9637-3354-B25B-2A7B4F12E1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D14E8C-C93B-FD40-0055-289206DD0CC8}"/>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6" name="Footer Placeholder 5">
            <a:extLst>
              <a:ext uri="{FF2B5EF4-FFF2-40B4-BE49-F238E27FC236}">
                <a16:creationId xmlns:a16="http://schemas.microsoft.com/office/drawing/2014/main" id="{C066D36A-EFD7-03B4-7B5C-05374773D88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3C62D42-4959-5E5C-B928-CAEA6828BA4B}"/>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3928440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D85FC-C714-0AA6-DA54-4D90026A737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F3D3A66-0771-A016-8D27-944CFCA3D1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8FB4D7A-F59D-98D7-C7C6-932125871C3B}"/>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5" name="Footer Placeholder 4">
            <a:extLst>
              <a:ext uri="{FF2B5EF4-FFF2-40B4-BE49-F238E27FC236}">
                <a16:creationId xmlns:a16="http://schemas.microsoft.com/office/drawing/2014/main" id="{27A1852F-E788-2715-6940-01E2D47B850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23BF7E2-EA29-DDE5-72E3-7B5D636499DC}"/>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2597151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C8E93E-DC0E-D6EA-9647-059E9C4422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91307BD-4474-16B0-B938-3B15F1C352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CCFF53B-C28B-5CC0-EEB6-893E4F76E103}"/>
              </a:ext>
            </a:extLst>
          </p:cNvPr>
          <p:cNvSpPr>
            <a:spLocks noGrp="1"/>
          </p:cNvSpPr>
          <p:nvPr>
            <p:ph type="dt" sz="half" idx="10"/>
          </p:nvPr>
        </p:nvSpPr>
        <p:spPr/>
        <p:txBody>
          <a:bodyPr/>
          <a:lstStyle/>
          <a:p>
            <a:fld id="{8320C7C0-1A29-4FED-B130-03CD70C4FEE2}" type="datetimeFigureOut">
              <a:rPr lang="en-IN" smtClean="0"/>
              <a:t>18-10-2025</a:t>
            </a:fld>
            <a:endParaRPr lang="en-IN"/>
          </a:p>
        </p:txBody>
      </p:sp>
      <p:sp>
        <p:nvSpPr>
          <p:cNvPr id="5" name="Footer Placeholder 4">
            <a:extLst>
              <a:ext uri="{FF2B5EF4-FFF2-40B4-BE49-F238E27FC236}">
                <a16:creationId xmlns:a16="http://schemas.microsoft.com/office/drawing/2014/main" id="{7FE47B4F-8F83-AC3A-7BF8-4807F236D41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57C541A-DCAB-D33D-77A2-5DDF968D6D29}"/>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2459710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50000">
              <a:schemeClr val="accent2">
                <a:lumMod val="40000"/>
                <a:lumOff val="60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D66E26-E1B6-9AC7-99EE-9376ABBB25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A728786-2278-31D4-2739-437EAF8BE5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BE0BD0D-732A-1480-A300-9112262B8C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20C7C0-1A29-4FED-B130-03CD70C4FEE2}" type="datetimeFigureOut">
              <a:rPr lang="en-IN" smtClean="0"/>
              <a:t>18-10-2025</a:t>
            </a:fld>
            <a:endParaRPr lang="en-IN"/>
          </a:p>
        </p:txBody>
      </p:sp>
      <p:sp>
        <p:nvSpPr>
          <p:cNvPr id="5" name="Footer Placeholder 4">
            <a:extLst>
              <a:ext uri="{FF2B5EF4-FFF2-40B4-BE49-F238E27FC236}">
                <a16:creationId xmlns:a16="http://schemas.microsoft.com/office/drawing/2014/main" id="{A6A83B56-0438-5449-21FC-8581F478AB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89CF586B-4B68-0117-F13A-56C337023F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058C54-7DE4-4ACF-8FDC-F5A328460E4C}" type="slidenum">
              <a:rPr lang="en-IN" smtClean="0"/>
              <a:t>‹#›</a:t>
            </a:fld>
            <a:endParaRPr lang="en-IN"/>
          </a:p>
        </p:txBody>
      </p:sp>
    </p:spTree>
    <p:extLst>
      <p:ext uri="{BB962C8B-B14F-4D97-AF65-F5344CB8AC3E}">
        <p14:creationId xmlns:p14="http://schemas.microsoft.com/office/powerpoint/2010/main" val="7024659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nice.org.uk/guidance/ng151?utm_source=chatgpt.com" TargetMode="External"/><Relationship Id="rId2" Type="http://schemas.openxmlformats.org/officeDocument/2006/relationships/hyperlink" Target="https://www.bowelcanceruk.org.uk/news-and-blogs/news/nice-update-guidelines-for-people-with-bowel-cancer/?utm_source=chatgpt.com" TargetMode="External"/><Relationship Id="rId1" Type="http://schemas.openxmlformats.org/officeDocument/2006/relationships/slideLayout" Target="../slideLayouts/slideLayout2.xml"/><Relationship Id="rId4" Type="http://schemas.openxmlformats.org/officeDocument/2006/relationships/hyperlink" Target="https://www.who.int/news-room/fact-sheets/detail/cancer"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5463B-A676-A99F-780A-D3B7E142167C}"/>
              </a:ext>
            </a:extLst>
          </p:cNvPr>
          <p:cNvSpPr>
            <a:spLocks noGrp="1"/>
          </p:cNvSpPr>
          <p:nvPr>
            <p:ph type="ctrTitle"/>
          </p:nvPr>
        </p:nvSpPr>
        <p:spPr/>
        <p:txBody>
          <a:bodyPr>
            <a:normAutofit/>
          </a:bodyPr>
          <a:lstStyle/>
          <a:p>
            <a:r>
              <a:rPr lang="en-IN" b="1" dirty="0">
                <a:latin typeface="Times New Roman" panose="02020603050405020304" pitchFamily="18" charset="0"/>
                <a:ea typeface="SimSun" panose="02010600030101010101" pitchFamily="2" charset="-122"/>
                <a:cs typeface="Times New Roman" panose="02020603050405020304" pitchFamily="18" charset="0"/>
              </a:rPr>
              <a:t>Introduction to Physiology</a:t>
            </a:r>
            <a:br>
              <a:rPr lang="en-IN" b="1" dirty="0">
                <a:latin typeface="Times New Roman" panose="02020603050405020304" pitchFamily="18" charset="0"/>
                <a:ea typeface="SimSun" panose="02010600030101010101" pitchFamily="2" charset="-122"/>
                <a:cs typeface="Times New Roman" panose="02020603050405020304" pitchFamily="18" charset="0"/>
              </a:rPr>
            </a:br>
            <a:r>
              <a:rPr lang="en-IN" b="1" dirty="0">
                <a:latin typeface="Times New Roman" panose="02020603050405020304" pitchFamily="18" charset="0"/>
                <a:ea typeface="SimSun" panose="02010600030101010101" pitchFamily="2" charset="-122"/>
                <a:cs typeface="Times New Roman" panose="02020603050405020304" pitchFamily="18" charset="0"/>
              </a:rPr>
              <a:t>BMHP5023</a:t>
            </a:r>
          </a:p>
        </p:txBody>
      </p:sp>
    </p:spTree>
    <p:extLst>
      <p:ext uri="{BB962C8B-B14F-4D97-AF65-F5344CB8AC3E}">
        <p14:creationId xmlns:p14="http://schemas.microsoft.com/office/powerpoint/2010/main" val="538153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DBF76-9E6C-EC73-91B8-C2BB0A6C74FC}"/>
              </a:ext>
            </a:extLst>
          </p:cNvPr>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Introduction – Cancer as a Leading UK Health Issue</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7404185-DADD-91B9-8B28-F87F52F64030}"/>
              </a:ext>
            </a:extLst>
          </p:cNvPr>
          <p:cNvSpPr>
            <a:spLocks noGrp="1"/>
          </p:cNvSpPr>
          <p:nvPr>
            <p:ph idx="1"/>
          </p:nvPr>
        </p:nvSpPr>
        <p:spPr>
          <a:xfrm>
            <a:off x="225457" y="2141537"/>
            <a:ext cx="5562600"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One of the health problems that are the most acute in the United Kingdom is cancer</a:t>
            </a:r>
          </a:p>
          <a:p>
            <a:pPr algn="just">
              <a:lnSpc>
                <a:spcPct val="150000"/>
              </a:lnSpc>
            </a:pPr>
            <a:r>
              <a:rPr lang="en-IN" sz="1800" dirty="0">
                <a:latin typeface="Times New Roman" panose="02020603050405020304" pitchFamily="18" charset="0"/>
                <a:cs typeface="Times New Roman" panose="02020603050405020304" pitchFamily="18" charset="0"/>
              </a:rPr>
              <a:t>By-far the fourth most common type of cancer is colorectal cancer</a:t>
            </a:r>
          </a:p>
          <a:p>
            <a:pPr algn="just">
              <a:lnSpc>
                <a:spcPct val="150000"/>
              </a:lnSpc>
            </a:pPr>
            <a:r>
              <a:rPr lang="en-IN" sz="1800" dirty="0">
                <a:latin typeface="Times New Roman" panose="02020603050405020304" pitchFamily="18" charset="0"/>
                <a:cs typeface="Times New Roman" panose="02020603050405020304" pitchFamily="18" charset="0"/>
              </a:rPr>
              <a:t>Evidence-based treatments can be used to achieve a better outcome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7ABC900-85A8-D4E7-85E1-252895607572}"/>
              </a:ext>
            </a:extLst>
          </p:cNvPr>
          <p:cNvPicPr>
            <a:picLocks noChangeAspect="1"/>
          </p:cNvPicPr>
          <p:nvPr/>
        </p:nvPicPr>
        <p:blipFill>
          <a:blip r:embed="rId3"/>
          <a:stretch>
            <a:fillRect/>
          </a:stretch>
        </p:blipFill>
        <p:spPr>
          <a:xfrm>
            <a:off x="7020065" y="1027906"/>
            <a:ext cx="3581710" cy="54868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736589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D408A1-3256-647C-2146-8C3770B3F2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FA1BFD-3768-1DB6-CC99-11C0CE7E821E}"/>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Patient Profile – Demographics &amp; Background</a:t>
            </a:r>
            <a:br>
              <a:rPr lang="en-IN" sz="4000" b="1" dirty="0">
                <a:latin typeface="Times New Roman" panose="02020603050405020304" pitchFamily="18" charset="0"/>
                <a:cs typeface="Times New Roman" panose="02020603050405020304" pitchFamily="18" charset="0"/>
              </a:rPr>
            </a:br>
            <a:endParaRPr lang="en-IN"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8131DDB-4E48-6724-29FA-947C4517A4DF}"/>
              </a:ext>
            </a:extLst>
          </p:cNvPr>
          <p:cNvSpPr>
            <a:spLocks noGrp="1"/>
          </p:cNvSpPr>
          <p:nvPr>
            <p:ph idx="1"/>
          </p:nvPr>
        </p:nvSpPr>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case of Colin Matthews is representative of a patient of bowel cancer</a:t>
            </a:r>
          </a:p>
          <a:p>
            <a:pPr algn="just">
              <a:lnSpc>
                <a:spcPct val="150000"/>
              </a:lnSpc>
            </a:pPr>
            <a:r>
              <a:rPr lang="en-IN" sz="1800" dirty="0">
                <a:latin typeface="Times New Roman" panose="02020603050405020304" pitchFamily="18" charset="0"/>
                <a:cs typeface="Times New Roman" panose="02020603050405020304" pitchFamily="18" charset="0"/>
              </a:rPr>
              <a:t>He is a 62-year-old male and he is married with his wife as his caregiver</a:t>
            </a:r>
          </a:p>
          <a:p>
            <a:pPr algn="just">
              <a:lnSpc>
                <a:spcPct val="150000"/>
              </a:lnSpc>
            </a:pPr>
            <a:r>
              <a:rPr lang="en-IN" sz="1800" dirty="0">
                <a:latin typeface="Times New Roman" panose="02020603050405020304" pitchFamily="18" charset="0"/>
                <a:cs typeface="Times New Roman" panose="02020603050405020304" pitchFamily="18" charset="0"/>
              </a:rPr>
              <a:t>His history shows a moderate history of alcohol use, low fibre diet, and the presence of adenomatous polyps</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87F3491-148B-2D09-FF06-37C2592D9441}"/>
              </a:ext>
            </a:extLst>
          </p:cNvPr>
          <p:cNvPicPr>
            <a:picLocks noChangeAspect="1"/>
          </p:cNvPicPr>
          <p:nvPr/>
        </p:nvPicPr>
        <p:blipFill>
          <a:blip r:embed="rId3"/>
          <a:stretch>
            <a:fillRect/>
          </a:stretch>
        </p:blipFill>
        <p:spPr>
          <a:xfrm>
            <a:off x="2941163" y="3327662"/>
            <a:ext cx="6027382" cy="3453976"/>
          </a:xfrm>
          <a:prstGeom prst="rect">
            <a:avLst/>
          </a:prstGeom>
        </p:spPr>
      </p:pic>
    </p:spTree>
    <p:extLst>
      <p:ext uri="{BB962C8B-B14F-4D97-AF65-F5344CB8AC3E}">
        <p14:creationId xmlns:p14="http://schemas.microsoft.com/office/powerpoint/2010/main" val="2648497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88A0E-256B-3C0D-F886-7E481F6336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ADF19D-F376-31E4-82AD-4DAB03C98436}"/>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Lifestyle &amp; Disease-Specific Risk Factors</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3CE16EA-2B09-5DD1-FDD8-E00BAF953129}"/>
              </a:ext>
            </a:extLst>
          </p:cNvPr>
          <p:cNvSpPr>
            <a:spLocks noGrp="1"/>
          </p:cNvSpPr>
          <p:nvPr>
            <p:ph idx="1"/>
          </p:nvPr>
        </p:nvSpPr>
        <p:spPr>
          <a:xfrm>
            <a:off x="6410226" y="1825625"/>
            <a:ext cx="4943573"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These risks are both modifiable and non-modifiable</a:t>
            </a:r>
          </a:p>
          <a:p>
            <a:pPr algn="just">
              <a:lnSpc>
                <a:spcPct val="150000"/>
              </a:lnSpc>
            </a:pPr>
            <a:r>
              <a:rPr lang="en-IN" sz="1800" dirty="0">
                <a:latin typeface="Times New Roman" panose="02020603050405020304" pitchFamily="18" charset="0"/>
                <a:cs typeface="Times New Roman" panose="02020603050405020304" pitchFamily="18" charset="0"/>
              </a:rPr>
              <a:t>Previous adenomas provide an immediate biological correlate of malignancy (NCI, 2022)</a:t>
            </a:r>
          </a:p>
          <a:p>
            <a:pPr algn="just">
              <a:lnSpc>
                <a:spcPct val="150000"/>
              </a:lnSpc>
            </a:pPr>
            <a:r>
              <a:rPr lang="en-IN" sz="1800" dirty="0">
                <a:latin typeface="Times New Roman" panose="02020603050405020304" pitchFamily="18" charset="0"/>
                <a:cs typeface="Times New Roman" panose="02020603050405020304" pitchFamily="18" charset="0"/>
              </a:rPr>
              <a:t>The second carcinogenic factor is tobacco exposure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6D20680-5CA7-0380-73B3-565860955DFA}"/>
              </a:ext>
            </a:extLst>
          </p:cNvPr>
          <p:cNvPicPr>
            <a:picLocks noChangeAspect="1"/>
          </p:cNvPicPr>
          <p:nvPr/>
        </p:nvPicPr>
        <p:blipFill>
          <a:blip r:embed="rId3"/>
          <a:stretch>
            <a:fillRect/>
          </a:stretch>
        </p:blipFill>
        <p:spPr>
          <a:xfrm>
            <a:off x="85078" y="1512404"/>
            <a:ext cx="6325148" cy="38331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329516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CF0C88-FE84-5F26-FC97-6A78A92587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61F042-5DB4-75E1-7CE8-C999C6F36E0F}"/>
              </a:ext>
            </a:extLst>
          </p:cNvPr>
          <p:cNvSpPr>
            <a:spLocks noGrp="1"/>
          </p:cNvSpPr>
          <p:nvPr>
            <p:ph type="title"/>
          </p:nvPr>
        </p:nvSpPr>
        <p:spPr>
          <a:xfrm>
            <a:off x="319726" y="-77934"/>
            <a:ext cx="10515600" cy="1325563"/>
          </a:xfrm>
        </p:spPr>
        <p:txBody>
          <a:bodyPr>
            <a:normAutofit/>
          </a:bodyPr>
          <a:lstStyle/>
          <a:p>
            <a:r>
              <a:rPr lang="en-IN" sz="4000" b="1" dirty="0">
                <a:latin typeface="Times New Roman" panose="02020603050405020304" pitchFamily="18" charset="0"/>
                <a:cs typeface="Times New Roman" panose="02020603050405020304" pitchFamily="18" charset="0"/>
              </a:rPr>
              <a:t>Psychosocial &amp; Behavioural Risk Factors</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1E42F6B-985E-9712-16C8-DCD1C048154A}"/>
              </a:ext>
            </a:extLst>
          </p:cNvPr>
          <p:cNvSpPr>
            <a:spLocks noGrp="1"/>
          </p:cNvSpPr>
          <p:nvPr>
            <p:ph idx="1"/>
          </p:nvPr>
        </p:nvSpPr>
        <p:spPr>
          <a:xfrm>
            <a:off x="960748" y="4682331"/>
            <a:ext cx="10515600"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influence of psychosocial factors on recovery and compliance is enormous</a:t>
            </a:r>
          </a:p>
          <a:p>
            <a:pPr algn="just">
              <a:lnSpc>
                <a:spcPct val="150000"/>
              </a:lnSpc>
            </a:pPr>
            <a:r>
              <a:rPr lang="en-IN" sz="1800" dirty="0">
                <a:latin typeface="Times New Roman" panose="02020603050405020304" pitchFamily="18" charset="0"/>
                <a:cs typeface="Times New Roman" panose="02020603050405020304" pitchFamily="18" charset="0"/>
              </a:rPr>
              <a:t>Fear and stress decrease the immunity and slow healing</a:t>
            </a:r>
          </a:p>
          <a:p>
            <a:pPr algn="just">
              <a:lnSpc>
                <a:spcPct val="150000"/>
              </a:lnSpc>
            </a:pPr>
            <a:r>
              <a:rPr lang="en-IN" sz="1800" dirty="0">
                <a:latin typeface="Times New Roman" panose="02020603050405020304" pitchFamily="18" charset="0"/>
                <a:cs typeface="Times New Roman" panose="02020603050405020304" pitchFamily="18" charset="0"/>
              </a:rPr>
              <a:t>Patient outcomes have also been identified as being determined by the presence of caregiver burden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9440E536-243E-8B88-5483-146AA95AB9DB}"/>
              </a:ext>
            </a:extLst>
          </p:cNvPr>
          <p:cNvPicPr>
            <a:picLocks noChangeAspect="1"/>
          </p:cNvPicPr>
          <p:nvPr/>
        </p:nvPicPr>
        <p:blipFill>
          <a:blip r:embed="rId3"/>
          <a:stretch>
            <a:fillRect/>
          </a:stretch>
        </p:blipFill>
        <p:spPr>
          <a:xfrm>
            <a:off x="3681306" y="708850"/>
            <a:ext cx="5074483" cy="40943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24675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ADDD04-D2FC-051A-BAE3-D7F96EA6E4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EF95D4-62FC-8B25-A532-0D068BFC54A0}"/>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Overview of the Digestive System</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41BE491-4E94-4203-A360-5B825273A41D}"/>
              </a:ext>
            </a:extLst>
          </p:cNvPr>
          <p:cNvSpPr>
            <a:spLocks noGrp="1"/>
          </p:cNvSpPr>
          <p:nvPr>
            <p:ph idx="1"/>
          </p:nvPr>
        </p:nvSpPr>
        <p:spPr>
          <a:xfrm>
            <a:off x="838200" y="1206631"/>
            <a:ext cx="3865775" cy="4970332"/>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digestive system plays the role of breaking down, absorbing and expelling nutrients and waste</a:t>
            </a:r>
          </a:p>
          <a:p>
            <a:pPr algn="just">
              <a:lnSpc>
                <a:spcPct val="150000"/>
              </a:lnSpc>
            </a:pPr>
            <a:r>
              <a:rPr lang="en-IN" sz="1800" dirty="0">
                <a:latin typeface="Times New Roman" panose="02020603050405020304" pitchFamily="18" charset="0"/>
                <a:cs typeface="Times New Roman" panose="02020603050405020304" pitchFamily="18" charset="0"/>
              </a:rPr>
              <a:t>It contains the mouth, oesophagus, stomach, intestines, and many other glands (the liver and pancreas) (NCI, 2022)</a:t>
            </a:r>
          </a:p>
          <a:p>
            <a:pPr algn="just">
              <a:lnSpc>
                <a:spcPct val="150000"/>
              </a:lnSpc>
            </a:pPr>
            <a:r>
              <a:rPr lang="en-IN" sz="1800" dirty="0">
                <a:latin typeface="Times New Roman" panose="02020603050405020304" pitchFamily="18" charset="0"/>
                <a:cs typeface="Times New Roman" panose="02020603050405020304" pitchFamily="18" charset="0"/>
              </a:rPr>
              <a:t>Physiology of the healthy colon is based on epithelial renovation, mucosal protection as well as fermentation of microbiota</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BAA48D3-CE51-4A4B-FD17-FB59629B4EFF}"/>
              </a:ext>
            </a:extLst>
          </p:cNvPr>
          <p:cNvPicPr>
            <a:picLocks noChangeAspect="1"/>
          </p:cNvPicPr>
          <p:nvPr/>
        </p:nvPicPr>
        <p:blipFill>
          <a:blip r:embed="rId3"/>
          <a:stretch>
            <a:fillRect/>
          </a:stretch>
        </p:blipFill>
        <p:spPr>
          <a:xfrm>
            <a:off x="5469831" y="1615900"/>
            <a:ext cx="6210838" cy="38712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056993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245110-E3A3-01AB-5371-D2A1A79E9E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A2C75D-CA4C-28CC-C51C-3C01B2E77CCE}"/>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Anatomy &amp; Physiology of the Colon</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3038194-5A02-CE8B-ACF0-4FEE3697008E}"/>
              </a:ext>
            </a:extLst>
          </p:cNvPr>
          <p:cNvSpPr>
            <a:spLocks noGrp="1"/>
          </p:cNvSpPr>
          <p:nvPr>
            <p:ph idx="1"/>
          </p:nvPr>
        </p:nvSpPr>
        <p:spPr>
          <a:xfrm>
            <a:off x="244311" y="1253331"/>
            <a:ext cx="4657627"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colon is subdivided into four parts namely ascending, transverse, descending and </a:t>
            </a:r>
            <a:r>
              <a:rPr lang="en-IN" sz="1800" dirty="0" err="1">
                <a:latin typeface="Times New Roman" panose="02020603050405020304" pitchFamily="18" charset="0"/>
                <a:cs typeface="Times New Roman" panose="02020603050405020304" pitchFamily="18" charset="0"/>
              </a:rPr>
              <a:t>sigmo</a:t>
            </a:r>
            <a:r>
              <a:rPr lang="en-IN" sz="1800" dirty="0">
                <a:latin typeface="Times New Roman" panose="02020603050405020304" pitchFamily="18" charset="0"/>
                <a:cs typeface="Times New Roman" panose="02020603050405020304" pitchFamily="18" charset="0"/>
              </a:rPr>
              <a:t>-curved, culminating in the rectum</a:t>
            </a:r>
          </a:p>
          <a:p>
            <a:pPr algn="just">
              <a:lnSpc>
                <a:spcPct val="150000"/>
              </a:lnSpc>
            </a:pPr>
            <a:r>
              <a:rPr lang="en-IN" sz="1800" dirty="0">
                <a:latin typeface="Times New Roman" panose="02020603050405020304" pitchFamily="18" charset="0"/>
                <a:cs typeface="Times New Roman" panose="02020603050405020304" pitchFamily="18" charset="0"/>
              </a:rPr>
              <a:t>Epithelial cells are composed of rapidly renewing epithelial cells, which preserve the absorption and integrity of the barrier</a:t>
            </a:r>
          </a:p>
          <a:p>
            <a:pPr algn="just">
              <a:lnSpc>
                <a:spcPct val="150000"/>
              </a:lnSpc>
            </a:pPr>
            <a:r>
              <a:rPr lang="en-IN" sz="1800" dirty="0">
                <a:latin typeface="Times New Roman" panose="02020603050405020304" pitchFamily="18" charset="0"/>
                <a:cs typeface="Times New Roman" panose="02020603050405020304" pitchFamily="18" charset="0"/>
              </a:rPr>
              <a:t>A variety of microbiota live in the colon digesting fibre into short-chain fatty acids that provide immunological favour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F43BE177-44A7-6A78-74C2-A4417D01E3DD}"/>
              </a:ext>
            </a:extLst>
          </p:cNvPr>
          <p:cNvGraphicFramePr/>
          <p:nvPr>
            <p:extLst>
              <p:ext uri="{D42A27DB-BD31-4B8C-83A1-F6EECF244321}">
                <p14:modId xmlns:p14="http://schemas.microsoft.com/office/powerpoint/2010/main" val="1382373678"/>
              </p:ext>
            </p:extLst>
          </p:nvPr>
        </p:nvGraphicFramePr>
        <p:xfrm>
          <a:off x="3819689" y="1074208"/>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2679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06CE07-E207-EF1E-D4FF-A8D949681B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295242-E40B-2EFB-BD2A-9EF199F87B0B}"/>
              </a:ext>
            </a:extLst>
          </p:cNvPr>
          <p:cNvSpPr>
            <a:spLocks noGrp="1"/>
          </p:cNvSpPr>
          <p:nvPr>
            <p:ph type="title"/>
          </p:nvPr>
        </p:nvSpPr>
        <p:spPr/>
        <p:txBody>
          <a:bodyPr>
            <a:normAutofit fontScale="90000"/>
          </a:bodyPr>
          <a:lstStyle/>
          <a:p>
            <a:r>
              <a:rPr lang="en-IN" sz="4000" b="1" dirty="0">
                <a:latin typeface="Times New Roman" panose="02020603050405020304" pitchFamily="18" charset="0"/>
                <a:cs typeface="Times New Roman" panose="02020603050405020304" pitchFamily="18" charset="0"/>
              </a:rPr>
              <a:t>Why Colon Cancer Develops – Pathophysiology</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BCDA346-CAE7-D0FF-4869-41DE77CACD9E}"/>
              </a:ext>
            </a:extLst>
          </p:cNvPr>
          <p:cNvSpPr>
            <a:spLocks noGrp="1"/>
          </p:cNvSpPr>
          <p:nvPr>
            <p:ph idx="1"/>
          </p:nvPr>
        </p:nvSpPr>
        <p:spPr>
          <a:xfrm>
            <a:off x="838200" y="1825625"/>
            <a:ext cx="4535078"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Colorectal cancer goes through adenoma-carcinoma pathway</a:t>
            </a:r>
          </a:p>
          <a:p>
            <a:pPr algn="just">
              <a:lnSpc>
                <a:spcPct val="150000"/>
              </a:lnSpc>
            </a:pPr>
            <a:r>
              <a:rPr lang="en-IN" sz="1800" dirty="0">
                <a:latin typeface="Times New Roman" panose="02020603050405020304" pitchFamily="18" charset="0"/>
                <a:cs typeface="Times New Roman" panose="02020603050405020304" pitchFamily="18" charset="0"/>
              </a:rPr>
              <a:t>tumour suppressor APC and tumour suppressor TP53 inactivation and KRAS oncogenes activation occur (NCI, 2022)</a:t>
            </a:r>
          </a:p>
          <a:p>
            <a:pPr algn="just">
              <a:lnSpc>
                <a:spcPct val="150000"/>
              </a:lnSpc>
            </a:pPr>
            <a:r>
              <a:rPr lang="en-IN" sz="1800" dirty="0">
                <a:latin typeface="Times New Roman" panose="02020603050405020304" pitchFamily="18" charset="0"/>
                <a:cs typeface="Times New Roman" panose="02020603050405020304" pitchFamily="18" charset="0"/>
              </a:rPr>
              <a:t>Genetic susceptibility is compounded by environmental risks like alcohol, smoking, low fibre contents and obesity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577253F1-F20A-1002-B3F4-FFF230844026}"/>
              </a:ext>
            </a:extLst>
          </p:cNvPr>
          <p:cNvPicPr>
            <a:picLocks noChangeAspect="1"/>
          </p:cNvPicPr>
          <p:nvPr/>
        </p:nvPicPr>
        <p:blipFill>
          <a:blip r:embed="rId3"/>
          <a:stretch>
            <a:fillRect/>
          </a:stretch>
        </p:blipFill>
        <p:spPr>
          <a:xfrm>
            <a:off x="6443586" y="1258042"/>
            <a:ext cx="5366330" cy="52348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02790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469C7-B331-75FC-8239-64D462437E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026C40-590C-DD90-97A2-F8F12C7EDD72}"/>
              </a:ext>
            </a:extLst>
          </p:cNvPr>
          <p:cNvSpPr>
            <a:spLocks noGrp="1"/>
          </p:cNvSpPr>
          <p:nvPr>
            <p:ph type="title"/>
          </p:nvPr>
        </p:nvSpPr>
        <p:spPr>
          <a:xfrm>
            <a:off x="838200" y="0"/>
            <a:ext cx="10515600" cy="1325563"/>
          </a:xfrm>
        </p:spPr>
        <p:txBody>
          <a:bodyPr>
            <a:normAutofit/>
          </a:bodyPr>
          <a:lstStyle/>
          <a:p>
            <a:r>
              <a:rPr lang="en-IN" sz="4000" b="1" dirty="0">
                <a:latin typeface="Times New Roman" panose="02020603050405020304" pitchFamily="18" charset="0"/>
                <a:cs typeface="Times New Roman" panose="02020603050405020304" pitchFamily="18" charset="0"/>
              </a:rPr>
              <a:t>Impact on Digestive Functioning</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EBC0F1B-8078-7A0D-62DF-48C9869EDCDD}"/>
              </a:ext>
            </a:extLst>
          </p:cNvPr>
          <p:cNvSpPr>
            <a:spLocks noGrp="1"/>
          </p:cNvSpPr>
          <p:nvPr>
            <p:ph idx="1"/>
          </p:nvPr>
        </p:nvSpPr>
        <p:spPr>
          <a:xfrm>
            <a:off x="8525237" y="1141104"/>
            <a:ext cx="3303308" cy="5281417"/>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Colon cancer disturbs the workings of the digestive</a:t>
            </a:r>
          </a:p>
          <a:p>
            <a:pPr algn="just">
              <a:lnSpc>
                <a:spcPct val="150000"/>
              </a:lnSpc>
            </a:pPr>
            <a:r>
              <a:rPr lang="en-IN" sz="1800" dirty="0">
                <a:latin typeface="Times New Roman" panose="02020603050405020304" pitchFamily="18" charset="0"/>
                <a:cs typeface="Times New Roman" panose="02020603050405020304" pitchFamily="18" charset="0"/>
              </a:rPr>
              <a:t>The result of obstruction is alternating constipation and diarrhoea</a:t>
            </a:r>
          </a:p>
          <a:p>
            <a:pPr algn="just">
              <a:lnSpc>
                <a:spcPct val="150000"/>
              </a:lnSpc>
            </a:pPr>
            <a:r>
              <a:rPr lang="en-IN" sz="1800" dirty="0">
                <a:latin typeface="Times New Roman" panose="02020603050405020304" pitchFamily="18" charset="0"/>
                <a:cs typeface="Times New Roman" panose="02020603050405020304" pitchFamily="18" charset="0"/>
              </a:rPr>
              <a:t>The virus attacks more advanced stages and remains in the liver or lungs, but inflicts harm on various organs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B870CC89-73B2-F263-A241-E178C95B6D0F}"/>
              </a:ext>
            </a:extLst>
          </p:cNvPr>
          <p:cNvGraphicFramePr/>
          <p:nvPr>
            <p:extLst>
              <p:ext uri="{D42A27DB-BD31-4B8C-83A1-F6EECF244321}">
                <p14:modId xmlns:p14="http://schemas.microsoft.com/office/powerpoint/2010/main" val="882759095"/>
              </p:ext>
            </p:extLst>
          </p:nvPr>
        </p:nvGraphicFramePr>
        <p:xfrm>
          <a:off x="490194" y="744718"/>
          <a:ext cx="7673417" cy="62688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0838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91450B-30F3-7C5E-1B27-38A7EAC1DE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B1BA7B-B2B9-9861-A186-9154F6124919}"/>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Effects on Overall Health &amp; Quality of Life</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570F90E-F66B-70AB-8820-8EE9CDEE0120}"/>
              </a:ext>
            </a:extLst>
          </p:cNvPr>
          <p:cNvSpPr>
            <a:spLocks noGrp="1"/>
          </p:cNvSpPr>
          <p:nvPr>
            <p:ph idx="1"/>
          </p:nvPr>
        </p:nvSpPr>
        <p:spPr>
          <a:xfrm>
            <a:off x="923041" y="4682331"/>
            <a:ext cx="10515600"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Cancer destabilizes the entire outlooks in health</a:t>
            </a:r>
          </a:p>
          <a:p>
            <a:pPr algn="just">
              <a:lnSpc>
                <a:spcPct val="150000"/>
              </a:lnSpc>
            </a:pPr>
            <a:r>
              <a:rPr lang="en-IN" sz="1800" dirty="0">
                <a:latin typeface="Times New Roman" panose="02020603050405020304" pitchFamily="18" charset="0"/>
                <a:cs typeface="Times New Roman" panose="02020603050405020304" pitchFamily="18" charset="0"/>
              </a:rPr>
              <a:t>The weak condition is aggravated by anaemia and malnutrition, which restricts mobility and autonomy (NCI, 2022)</a:t>
            </a:r>
          </a:p>
          <a:p>
            <a:pPr algn="just">
              <a:lnSpc>
                <a:spcPct val="150000"/>
              </a:lnSpc>
            </a:pPr>
            <a:r>
              <a:rPr lang="en-IN" sz="1800" dirty="0">
                <a:latin typeface="Times New Roman" panose="02020603050405020304" pitchFamily="18" charset="0"/>
                <a:cs typeface="Times New Roman" panose="02020603050405020304" pitchFamily="18" charset="0"/>
              </a:rPr>
              <a:t>The distress is caused by psychological stress, body image problems and fear of recurrence (NICE, 2012)</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4471C6C-E239-85D7-8282-4D55B1E92EB3}"/>
              </a:ext>
            </a:extLst>
          </p:cNvPr>
          <p:cNvPicPr>
            <a:picLocks noChangeAspect="1"/>
          </p:cNvPicPr>
          <p:nvPr/>
        </p:nvPicPr>
        <p:blipFill>
          <a:blip r:embed="rId3"/>
          <a:stretch>
            <a:fillRect/>
          </a:stretch>
        </p:blipFill>
        <p:spPr>
          <a:xfrm>
            <a:off x="3780148" y="1027906"/>
            <a:ext cx="4906876" cy="3831693"/>
          </a:xfrm>
          <a:prstGeom prst="ellipse">
            <a:avLst/>
          </a:prstGeom>
          <a:ln>
            <a:noFill/>
          </a:ln>
          <a:effectLst>
            <a:softEdge rad="112500"/>
          </a:effectLst>
        </p:spPr>
      </p:pic>
    </p:spTree>
    <p:extLst>
      <p:ext uri="{BB962C8B-B14F-4D97-AF65-F5344CB8AC3E}">
        <p14:creationId xmlns:p14="http://schemas.microsoft.com/office/powerpoint/2010/main" val="3274476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53BE0-3367-E394-BBD4-46E77F96D1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2DE786-5E9F-559C-312B-4832FCB40211}"/>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Nursing Care Plan – Key Priorities</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374360-D6B8-D2F0-BBB6-A2666A7119A1}"/>
              </a:ext>
            </a:extLst>
          </p:cNvPr>
          <p:cNvSpPr>
            <a:spLocks noGrp="1"/>
          </p:cNvSpPr>
          <p:nvPr>
            <p:ph idx="1"/>
          </p:nvPr>
        </p:nvSpPr>
        <p:spPr>
          <a:xfrm>
            <a:off x="527116" y="1410846"/>
            <a:ext cx="3592398" cy="4351338"/>
          </a:xfrm>
        </p:spPr>
        <p:txBody>
          <a:bodyPr>
            <a:normAutofit lnSpcReduction="10000"/>
          </a:bodyPr>
          <a:lstStyle/>
          <a:p>
            <a:pPr algn="just">
              <a:lnSpc>
                <a:spcPct val="150000"/>
              </a:lnSpc>
            </a:pPr>
            <a:r>
              <a:rPr lang="en-IN" sz="1800" dirty="0">
                <a:latin typeface="Times New Roman" panose="02020603050405020304" pitchFamily="18" charset="0"/>
                <a:cs typeface="Times New Roman" panose="02020603050405020304" pitchFamily="18" charset="0"/>
              </a:rPr>
              <a:t>The nursing diagnosis covered by the care plan of Colin was on five aspects</a:t>
            </a:r>
          </a:p>
          <a:p>
            <a:pPr algn="just">
              <a:lnSpc>
                <a:spcPct val="150000"/>
              </a:lnSpc>
            </a:pPr>
            <a:r>
              <a:rPr lang="en-IN" sz="1800" dirty="0">
                <a:latin typeface="Times New Roman" panose="02020603050405020304" pitchFamily="18" charset="0"/>
                <a:cs typeface="Times New Roman" panose="02020603050405020304" pitchFamily="18" charset="0"/>
              </a:rPr>
              <a:t>The weight loss and loss of appetite have to be countered by nutritional support (NICE, 2018)</a:t>
            </a:r>
          </a:p>
          <a:p>
            <a:pPr algn="just">
              <a:lnSpc>
                <a:spcPct val="150000"/>
              </a:lnSpc>
            </a:pPr>
            <a:r>
              <a:rPr lang="en-IN" sz="1800" dirty="0">
                <a:latin typeface="Times New Roman" panose="02020603050405020304" pitchFamily="18" charset="0"/>
                <a:cs typeface="Times New Roman" panose="02020603050405020304" pitchFamily="18" charset="0"/>
              </a:rPr>
              <a:t>Gradual mobilisation and physiotherapy are used to improve recovery and fight fatigue (NICE, 2016)</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9A3CC413-C243-4F66-AFEE-C86AD7FE0D32}"/>
              </a:ext>
            </a:extLst>
          </p:cNvPr>
          <p:cNvGraphicFramePr/>
          <p:nvPr>
            <p:extLst>
              <p:ext uri="{D42A27DB-BD31-4B8C-83A1-F6EECF244321}">
                <p14:modId xmlns:p14="http://schemas.microsoft.com/office/powerpoint/2010/main" val="4107953369"/>
              </p:ext>
            </p:extLst>
          </p:nvPr>
        </p:nvGraphicFramePr>
        <p:xfrm>
          <a:off x="3464875" y="1313555"/>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3455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75613-8908-9A68-F0E7-3C8E171016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76E819-28A0-15DB-A131-531216CE3250}"/>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NHS &amp; NICE Guidelines – Infection Control</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847100E-3131-09BD-1864-C65FCD6F6E9A}"/>
              </a:ext>
            </a:extLst>
          </p:cNvPr>
          <p:cNvSpPr>
            <a:spLocks noGrp="1"/>
          </p:cNvSpPr>
          <p:nvPr>
            <p:ph idx="1"/>
          </p:nvPr>
        </p:nvSpPr>
        <p:spPr>
          <a:xfrm>
            <a:off x="838200" y="1282045"/>
            <a:ext cx="3705520" cy="4836000"/>
          </a:xfrm>
        </p:spPr>
        <p:txBody>
          <a:bodyPr>
            <a:normAutofit fontScale="92500"/>
          </a:bodyPr>
          <a:lstStyle/>
          <a:p>
            <a:pPr algn="just">
              <a:lnSpc>
                <a:spcPct val="150000"/>
              </a:lnSpc>
            </a:pPr>
            <a:r>
              <a:rPr lang="en-IN" sz="1800" dirty="0">
                <a:latin typeface="Times New Roman" panose="02020603050405020304" pitchFamily="18" charset="0"/>
                <a:cs typeface="Times New Roman" panose="02020603050405020304" pitchFamily="18" charset="0"/>
              </a:rPr>
              <a:t>NICE NG125 suggests aseptic wound care, wound surveillance, and training of patients in order to avoid surgical site infections (NICE, 2019b)</a:t>
            </a:r>
          </a:p>
          <a:p>
            <a:pPr algn="just">
              <a:lnSpc>
                <a:spcPct val="150000"/>
              </a:lnSpc>
            </a:pPr>
            <a:r>
              <a:rPr lang="en-IN" sz="1800" dirty="0">
                <a:latin typeface="Times New Roman" panose="02020603050405020304" pitchFamily="18" charset="0"/>
                <a:cs typeface="Times New Roman" panose="02020603050405020304" pitchFamily="18" charset="0"/>
              </a:rPr>
              <a:t>Weekly blood count surveillance and monitoring of the temperature minimise complications (NICE, 2019a)</a:t>
            </a:r>
          </a:p>
          <a:p>
            <a:pPr algn="just">
              <a:lnSpc>
                <a:spcPct val="150000"/>
              </a:lnSpc>
            </a:pPr>
            <a:r>
              <a:rPr lang="en-IN" sz="1800" dirty="0">
                <a:latin typeface="Times New Roman" panose="02020603050405020304" pitchFamily="18" charset="0"/>
                <a:cs typeface="Times New Roman" panose="02020603050405020304" pitchFamily="18" charset="0"/>
              </a:rPr>
              <a:t>Nurses should assume a focal point in the early diagnosis of infection, through systematic protocols</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853632B-DEF1-B8E9-0D38-7DA7193F6A9A}"/>
              </a:ext>
            </a:extLst>
          </p:cNvPr>
          <p:cNvPicPr>
            <a:picLocks noChangeAspect="1"/>
          </p:cNvPicPr>
          <p:nvPr/>
        </p:nvPicPr>
        <p:blipFill>
          <a:blip r:embed="rId3"/>
          <a:stretch>
            <a:fillRect/>
          </a:stretch>
        </p:blipFill>
        <p:spPr>
          <a:xfrm>
            <a:off x="5135341" y="1497674"/>
            <a:ext cx="6218459" cy="4404742"/>
          </a:xfrm>
          <a:prstGeom prst="rect">
            <a:avLst/>
          </a:prstGeom>
        </p:spPr>
      </p:pic>
    </p:spTree>
    <p:extLst>
      <p:ext uri="{BB962C8B-B14F-4D97-AF65-F5344CB8AC3E}">
        <p14:creationId xmlns:p14="http://schemas.microsoft.com/office/powerpoint/2010/main" val="882325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94AFC-3871-5A66-0CE6-438054E4AB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FA7A9F-0244-595B-6872-81EB634637CF}"/>
              </a:ext>
            </a:extLst>
          </p:cNvPr>
          <p:cNvSpPr>
            <a:spLocks noGrp="1"/>
          </p:cNvSpPr>
          <p:nvPr>
            <p:ph type="title"/>
          </p:nvPr>
        </p:nvSpPr>
        <p:spPr/>
        <p:txBody>
          <a:bodyPr>
            <a:noAutofit/>
          </a:bodyPr>
          <a:lstStyle/>
          <a:p>
            <a:r>
              <a:rPr lang="en-IN" sz="4000" b="1" dirty="0">
                <a:latin typeface="Times New Roman" panose="02020603050405020304" pitchFamily="18" charset="0"/>
                <a:cs typeface="Times New Roman" panose="02020603050405020304" pitchFamily="18" charset="0"/>
              </a:rPr>
              <a:t>NHS &amp; NICE Guidelines – Nutrition &amp; Mobility</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AEF458-6015-0DB7-2B0B-17125A3A66F8}"/>
              </a:ext>
            </a:extLst>
          </p:cNvPr>
          <p:cNvSpPr>
            <a:spLocks noGrp="1"/>
          </p:cNvSpPr>
          <p:nvPr>
            <p:ph idx="1"/>
          </p:nvPr>
        </p:nvSpPr>
        <p:spPr>
          <a:xfrm>
            <a:off x="5986020" y="1825625"/>
            <a:ext cx="5367779"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According to NICE NG97, at-risk adults must screen themselves with regards to the possibility of malnutrition</a:t>
            </a:r>
          </a:p>
          <a:p>
            <a:pPr algn="just">
              <a:lnSpc>
                <a:spcPct val="150000"/>
              </a:lnSpc>
            </a:pPr>
            <a:r>
              <a:rPr lang="en-IN" sz="1800" dirty="0">
                <a:latin typeface="Times New Roman" panose="02020603050405020304" pitchFamily="18" charset="0"/>
                <a:cs typeface="Times New Roman" panose="02020603050405020304" pitchFamily="18" charset="0"/>
              </a:rPr>
              <a:t>they must be referred to a dietitian and receive a personalised diet described (NICE, 2018)</a:t>
            </a:r>
          </a:p>
          <a:p>
            <a:pPr algn="just">
              <a:lnSpc>
                <a:spcPct val="150000"/>
              </a:lnSpc>
            </a:pPr>
            <a:r>
              <a:rPr lang="en-IN" sz="1800" dirty="0">
                <a:latin typeface="Times New Roman" panose="02020603050405020304" pitchFamily="18" charset="0"/>
                <a:cs typeface="Times New Roman" panose="02020603050405020304" pitchFamily="18" charset="0"/>
              </a:rPr>
              <a:t>Physiotherapy also assists in regaining strength, stamina and independence</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72CE7734-7DEF-0E9D-522F-6A6221666EDE}"/>
              </a:ext>
            </a:extLst>
          </p:cNvPr>
          <p:cNvPicPr>
            <a:picLocks noChangeAspect="1"/>
          </p:cNvPicPr>
          <p:nvPr/>
        </p:nvPicPr>
        <p:blipFill>
          <a:blip r:embed="rId3"/>
          <a:stretch>
            <a:fillRect/>
          </a:stretch>
        </p:blipFill>
        <p:spPr>
          <a:xfrm>
            <a:off x="1095477" y="1825625"/>
            <a:ext cx="4458086" cy="3825572"/>
          </a:xfrm>
          <a:prstGeom prst="rect">
            <a:avLst/>
          </a:prstGeom>
        </p:spPr>
      </p:pic>
    </p:spTree>
    <p:extLst>
      <p:ext uri="{BB962C8B-B14F-4D97-AF65-F5344CB8AC3E}">
        <p14:creationId xmlns:p14="http://schemas.microsoft.com/office/powerpoint/2010/main" val="4090637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33856-5DC5-32BD-0280-D0E8A4C00C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63E3C3-8A56-24E8-0237-2F9582F4E686}"/>
              </a:ext>
            </a:extLst>
          </p:cNvPr>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NHS &amp; NICE Guidelines – Mental Health &amp; Knowledge</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88E44FA-3778-3EC1-B7A7-7E2DB06A8DAC}"/>
              </a:ext>
            </a:extLst>
          </p:cNvPr>
          <p:cNvSpPr>
            <a:spLocks noGrp="1"/>
          </p:cNvSpPr>
          <p:nvPr>
            <p:ph idx="1"/>
          </p:nvPr>
        </p:nvSpPr>
        <p:spPr>
          <a:xfrm>
            <a:off x="838200" y="1825625"/>
            <a:ext cx="4535078" cy="4351338"/>
          </a:xfrm>
        </p:spPr>
        <p:txBody>
          <a:bodyPr>
            <a:normAutofit/>
          </a:bodyPr>
          <a:lstStyle/>
          <a:p>
            <a:pPr algn="just">
              <a:lnSpc>
                <a:spcPct val="150000"/>
              </a:lnSpc>
            </a:pPr>
            <a:r>
              <a:rPr lang="en-IN" sz="1800" dirty="0">
                <a:latin typeface="Times New Roman" panose="02020603050405020304" pitchFamily="18" charset="0"/>
                <a:ea typeface="SimSun" panose="02010600030101010101" pitchFamily="2" charset="-122"/>
                <a:cs typeface="Times New Roman" panose="02020603050405020304" pitchFamily="18" charset="0"/>
              </a:rPr>
              <a:t>In NICE CG32 a progressive model of psychological care such as counselling, peer support and referral </a:t>
            </a:r>
          </a:p>
          <a:p>
            <a:pPr algn="just">
              <a:lnSpc>
                <a:spcPct val="150000"/>
              </a:lnSpc>
            </a:pPr>
            <a:r>
              <a:rPr lang="en-IN" sz="1800" dirty="0">
                <a:latin typeface="Times New Roman" panose="02020603050405020304" pitchFamily="18" charset="0"/>
                <a:ea typeface="SimSun" panose="02010600030101010101" pitchFamily="2" charset="-122"/>
                <a:cs typeface="Times New Roman" panose="02020603050405020304" pitchFamily="18" charset="0"/>
              </a:rPr>
              <a:t>Part QS15 of NICE Trilogy accredits the significance of patient experience, joint decision making, and solitude (NICE, 2012)</a:t>
            </a:r>
          </a:p>
          <a:p>
            <a:pPr algn="just">
              <a:lnSpc>
                <a:spcPct val="150000"/>
              </a:lnSpc>
            </a:pPr>
            <a:r>
              <a:rPr lang="en-IN" sz="1800" dirty="0">
                <a:latin typeface="Times New Roman" panose="02020603050405020304" pitchFamily="18" charset="0"/>
                <a:ea typeface="SimSun" panose="02010600030101010101" pitchFamily="2" charset="-122"/>
                <a:cs typeface="Times New Roman" panose="02020603050405020304" pitchFamily="18" charset="0"/>
              </a:rPr>
              <a:t>Anxiety and adherence increase with provision of accessible and evidence-based information and empowering patients</a:t>
            </a:r>
          </a:p>
          <a:p>
            <a:pPr algn="just">
              <a:lnSpc>
                <a:spcPct val="150000"/>
              </a:lnSpc>
            </a:pPr>
            <a:endParaRPr lang="en-IN" sz="1800" dirty="0">
              <a:latin typeface="Times New Roman" panose="02020603050405020304" pitchFamily="18" charset="0"/>
              <a:ea typeface="SimSun" panose="02010600030101010101" pitchFamily="2" charset="-122"/>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81B06DB1-313B-A6B2-CCB9-3C38D7746719}"/>
              </a:ext>
            </a:extLst>
          </p:cNvPr>
          <p:cNvGraphicFramePr/>
          <p:nvPr>
            <p:extLst>
              <p:ext uri="{D42A27DB-BD31-4B8C-83A1-F6EECF244321}">
                <p14:modId xmlns:p14="http://schemas.microsoft.com/office/powerpoint/2010/main" val="620349508"/>
              </p:ext>
            </p:extLst>
          </p:nvPr>
        </p:nvGraphicFramePr>
        <p:xfrm>
          <a:off x="4360421" y="119100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16201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BFD6B3-862B-64E9-A0DB-FFDE451AEE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1FCCB4-3490-0947-6E1A-319231A15C51}"/>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Care Coordination, Communication &amp; Ethics</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F13F0CE-79B6-AD01-3768-BAE16DE612E4}"/>
              </a:ext>
            </a:extLst>
          </p:cNvPr>
          <p:cNvSpPr>
            <a:spLocks noGrp="1"/>
          </p:cNvSpPr>
          <p:nvPr>
            <p:ph idx="1"/>
          </p:nvPr>
        </p:nvSpPr>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recovery progress of Colin is a complex process that must be run by a multidisciplinary team of surgeons</a:t>
            </a:r>
          </a:p>
          <a:p>
            <a:pPr algn="just">
              <a:lnSpc>
                <a:spcPct val="150000"/>
              </a:lnSpc>
            </a:pPr>
            <a:r>
              <a:rPr lang="en-IN" sz="1800" dirty="0">
                <a:latin typeface="Times New Roman" panose="02020603050405020304" pitchFamily="18" charset="0"/>
                <a:cs typeface="Times New Roman" panose="02020603050405020304" pitchFamily="18" charset="0"/>
              </a:rPr>
              <a:t>Effective and understanding communication between the professionals and to the patient is vital (NICE, 2012)</a:t>
            </a:r>
          </a:p>
          <a:p>
            <a:pPr algn="just">
              <a:lnSpc>
                <a:spcPct val="150000"/>
              </a:lnSpc>
            </a:pPr>
            <a:r>
              <a:rPr lang="en-IN" sz="1800" dirty="0">
                <a:latin typeface="Times New Roman" panose="02020603050405020304" pitchFamily="18" charset="0"/>
                <a:cs typeface="Times New Roman" panose="02020603050405020304" pitchFamily="18" charset="0"/>
              </a:rPr>
              <a:t>Ethical, coordinated and patient-centred care enhances trust and reduces anxiety, as well as improving clinical outcomes</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9401C72-B3D4-097F-A5AC-C744CEA3D8EE}"/>
              </a:ext>
            </a:extLst>
          </p:cNvPr>
          <p:cNvPicPr>
            <a:picLocks noChangeAspect="1"/>
          </p:cNvPicPr>
          <p:nvPr/>
        </p:nvPicPr>
        <p:blipFill>
          <a:blip r:embed="rId3"/>
          <a:stretch>
            <a:fillRect/>
          </a:stretch>
        </p:blipFill>
        <p:spPr>
          <a:xfrm>
            <a:off x="3788199" y="3429370"/>
            <a:ext cx="5464013" cy="3063505"/>
          </a:xfrm>
          <a:prstGeom prst="rect">
            <a:avLst/>
          </a:prstGeom>
        </p:spPr>
      </p:pic>
    </p:spTree>
    <p:extLst>
      <p:ext uri="{BB962C8B-B14F-4D97-AF65-F5344CB8AC3E}">
        <p14:creationId xmlns:p14="http://schemas.microsoft.com/office/powerpoint/2010/main" val="2182772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54B4B9-2723-F641-0C3A-CE2DD924E0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BFDA6C-54EA-4456-55C6-CE58313131C7}"/>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Conclusion &amp; Recommendations for Recovery</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3BA8EEF-A3E1-FB9C-777E-11B6D0C71651}"/>
              </a:ext>
            </a:extLst>
          </p:cNvPr>
          <p:cNvSpPr>
            <a:spLocks noGrp="1"/>
          </p:cNvSpPr>
          <p:nvPr>
            <p:ph idx="1"/>
          </p:nvPr>
        </p:nvSpPr>
        <p:spPr>
          <a:xfrm>
            <a:off x="838200" y="1253331"/>
            <a:ext cx="10515600" cy="4351338"/>
          </a:xfrm>
        </p:spPr>
        <p:txBody>
          <a:bodyPr>
            <a:normAutofit/>
          </a:bodyPr>
          <a:lstStyle/>
          <a:p>
            <a:pPr algn="just">
              <a:lnSpc>
                <a:spcPct val="150000"/>
              </a:lnSpc>
            </a:pPr>
            <a:r>
              <a:rPr lang="en-IN" sz="2000" dirty="0">
                <a:latin typeface="Times New Roman" panose="02020603050405020304" pitchFamily="18" charset="0"/>
                <a:cs typeface="Times New Roman" panose="02020603050405020304" pitchFamily="18" charset="0"/>
              </a:rPr>
              <a:t>The key treatment of colorectal cancer involves physiology</a:t>
            </a:r>
          </a:p>
          <a:p>
            <a:pPr algn="just">
              <a:lnSpc>
                <a:spcPct val="150000"/>
              </a:lnSpc>
            </a:pPr>
            <a:r>
              <a:rPr lang="en-IN" sz="2000" dirty="0">
                <a:latin typeface="Times New Roman" panose="02020603050405020304" pitchFamily="18" charset="0"/>
                <a:cs typeface="Times New Roman" panose="02020603050405020304" pitchFamily="18" charset="0"/>
              </a:rPr>
              <a:t>In the case of Colin, the use of colonoscopy surveillance, higher intakes of fibres, lesser intakes of alcohol</a:t>
            </a:r>
          </a:p>
          <a:p>
            <a:pPr algn="just">
              <a:lnSpc>
                <a:spcPct val="150000"/>
              </a:lnSpc>
            </a:pPr>
            <a:r>
              <a:rPr lang="en-IN" sz="2000" dirty="0">
                <a:latin typeface="Times New Roman" panose="02020603050405020304" pitchFamily="18" charset="0"/>
                <a:cs typeface="Times New Roman" panose="02020603050405020304" pitchFamily="18" charset="0"/>
              </a:rPr>
              <a:t>Some support (nutritional and psychological) during chemotherapy is to be continued after chemotherapy (NICE, 2018)</a:t>
            </a: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7FFE16EC-2518-DADF-3B90-CD3D63D36404}"/>
              </a:ext>
            </a:extLst>
          </p:cNvPr>
          <p:cNvPicPr>
            <a:picLocks noChangeAspect="1"/>
          </p:cNvPicPr>
          <p:nvPr/>
        </p:nvPicPr>
        <p:blipFill>
          <a:blip r:embed="rId3"/>
          <a:stretch>
            <a:fillRect/>
          </a:stretch>
        </p:blipFill>
        <p:spPr>
          <a:xfrm>
            <a:off x="4629609" y="3765933"/>
            <a:ext cx="5723116" cy="2644369"/>
          </a:xfrm>
          <a:prstGeom prst="rect">
            <a:avLst/>
          </a:prstGeom>
        </p:spPr>
      </p:pic>
    </p:spTree>
    <p:extLst>
      <p:ext uri="{BB962C8B-B14F-4D97-AF65-F5344CB8AC3E}">
        <p14:creationId xmlns:p14="http://schemas.microsoft.com/office/powerpoint/2010/main" val="5572894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5ECCCF-5B0E-1BE6-02BC-4EECCA7ADC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615308-007B-954F-4EB4-5AF7026030F6}"/>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References</a:t>
            </a:r>
            <a:endParaRPr lang="en-IN"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F87D7EC-4A7B-459C-A7AA-E419CD41D83E}"/>
              </a:ext>
            </a:extLst>
          </p:cNvPr>
          <p:cNvSpPr>
            <a:spLocks noGrp="1"/>
          </p:cNvSpPr>
          <p:nvPr>
            <p:ph idx="1"/>
          </p:nvPr>
        </p:nvSpPr>
        <p:spPr>
          <a:xfrm>
            <a:off x="838200" y="1338606"/>
            <a:ext cx="10515600" cy="5335571"/>
          </a:xfrm>
        </p:spPr>
        <p:txBody>
          <a:bodyPr>
            <a:normAutofit lnSpcReduction="10000"/>
          </a:bodyPr>
          <a:lstStyle/>
          <a:p>
            <a:r>
              <a:rPr lang="en-US" sz="1600" dirty="0">
                <a:latin typeface="Times New Roman" panose="02020603050405020304" pitchFamily="18" charset="0"/>
                <a:cs typeface="Times New Roman" panose="02020603050405020304" pitchFamily="18" charset="0"/>
              </a:rPr>
              <a:t>Bowel Cancer UK (2023) </a:t>
            </a:r>
            <a:r>
              <a:rPr lang="en-US" sz="1600" i="1" dirty="0">
                <a:latin typeface="Times New Roman" panose="02020603050405020304" pitchFamily="18" charset="0"/>
                <a:cs typeface="Times New Roman" panose="02020603050405020304" pitchFamily="18" charset="0"/>
              </a:rPr>
              <a:t>NICE update guidelines for people with bowel cancer</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https://www.bowelcanceruk.org.uk/news-and-blogs/news/nice-update-guidelines-for-people-with-bowel-cancer/</a:t>
            </a:r>
            <a:r>
              <a:rPr lang="en-US" sz="1600" dirty="0">
                <a:latin typeface="Times New Roman" panose="02020603050405020304" pitchFamily="18" charset="0"/>
                <a:cs typeface="Times New Roman" panose="02020603050405020304" pitchFamily="18" charset="0"/>
              </a:rPr>
              <a:t> (Accessed: 28 September 2025).</a:t>
            </a:r>
          </a:p>
          <a:p>
            <a:r>
              <a:rPr lang="en-US" sz="1600" dirty="0">
                <a:latin typeface="Times New Roman" panose="02020603050405020304" pitchFamily="18" charset="0"/>
                <a:cs typeface="Times New Roman" panose="02020603050405020304" pitchFamily="18" charset="0"/>
              </a:rPr>
              <a:t>National Cancer Institute (2022) </a:t>
            </a:r>
            <a:r>
              <a:rPr lang="en-US" sz="1600" i="1" dirty="0">
                <a:latin typeface="Times New Roman" panose="02020603050405020304" pitchFamily="18" charset="0"/>
                <a:cs typeface="Times New Roman" panose="02020603050405020304" pitchFamily="18" charset="0"/>
              </a:rPr>
              <a:t>Colorectal Cancer Treatment (PDQ®)–Patient Version</a:t>
            </a:r>
            <a:r>
              <a:rPr lang="en-US" sz="1600" dirty="0">
                <a:latin typeface="Times New Roman" panose="02020603050405020304" pitchFamily="18" charset="0"/>
                <a:cs typeface="Times New Roman" panose="02020603050405020304" pitchFamily="18" charset="0"/>
              </a:rPr>
              <a:t>. National Institutes of Health. Available at: https://www.cancer.gov/types/colorectal/patient/colorectal-treatment-pdq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(2004) </a:t>
            </a:r>
            <a:r>
              <a:rPr lang="en-US" sz="1600" i="1" dirty="0">
                <a:latin typeface="Times New Roman" panose="02020603050405020304" pitchFamily="18" charset="0"/>
                <a:cs typeface="Times New Roman" panose="02020603050405020304" pitchFamily="18" charset="0"/>
              </a:rPr>
              <a:t>Depression in adults: recognition and management (CG32)</a:t>
            </a:r>
            <a:r>
              <a:rPr lang="en-US" sz="1600" dirty="0">
                <a:latin typeface="Times New Roman" panose="02020603050405020304" pitchFamily="18" charset="0"/>
                <a:cs typeface="Times New Roman" panose="02020603050405020304" pitchFamily="18" charset="0"/>
              </a:rPr>
              <a:t>. NICE. Available at: https://www.nice.org.uk/guidance/cg32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(2012) </a:t>
            </a:r>
            <a:r>
              <a:rPr lang="en-US" sz="1600" i="1" dirty="0">
                <a:latin typeface="Times New Roman" panose="02020603050405020304" pitchFamily="18" charset="0"/>
                <a:cs typeface="Times New Roman" panose="02020603050405020304" pitchFamily="18" charset="0"/>
              </a:rPr>
              <a:t>Patient experience in adult NHS services: improving the experience of care for people using adult NHS services (QS15)</a:t>
            </a:r>
            <a:r>
              <a:rPr lang="en-US" sz="1600" dirty="0">
                <a:latin typeface="Times New Roman" panose="02020603050405020304" pitchFamily="18" charset="0"/>
                <a:cs typeface="Times New Roman" panose="02020603050405020304" pitchFamily="18" charset="0"/>
              </a:rPr>
              <a:t>. NICE. Available at: https://www.nice.org.uk/guidance/qs15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(2016) </a:t>
            </a:r>
            <a:r>
              <a:rPr lang="en-US" sz="1600" i="1" dirty="0">
                <a:latin typeface="Times New Roman" panose="02020603050405020304" pitchFamily="18" charset="0"/>
                <a:cs typeface="Times New Roman" panose="02020603050405020304" pitchFamily="18" charset="0"/>
              </a:rPr>
              <a:t>Routine preoperative tests for elective surgery (NG45)</a:t>
            </a:r>
            <a:r>
              <a:rPr lang="en-US" sz="1600" dirty="0">
                <a:latin typeface="Times New Roman" panose="02020603050405020304" pitchFamily="18" charset="0"/>
                <a:cs typeface="Times New Roman" panose="02020603050405020304" pitchFamily="18" charset="0"/>
              </a:rPr>
              <a:t>. NICE. Available at: https://www.nice.org.uk/guidance/ng45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(2018) </a:t>
            </a:r>
            <a:r>
              <a:rPr lang="en-US" sz="1600" i="1" dirty="0">
                <a:latin typeface="Times New Roman" panose="02020603050405020304" pitchFamily="18" charset="0"/>
                <a:cs typeface="Times New Roman" panose="02020603050405020304" pitchFamily="18" charset="0"/>
              </a:rPr>
              <a:t>Nutrition support for adults: oral nutrition support, enteral tube feeding and parenteral nutrition (NG97)</a:t>
            </a:r>
            <a:r>
              <a:rPr lang="en-US" sz="1600" dirty="0">
                <a:latin typeface="Times New Roman" panose="02020603050405020304" pitchFamily="18" charset="0"/>
                <a:cs typeface="Times New Roman" panose="02020603050405020304" pitchFamily="18" charset="0"/>
              </a:rPr>
              <a:t>. NICE. Available at: https://www.nice.org.uk/guidance/ng97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(2019a) </a:t>
            </a:r>
            <a:r>
              <a:rPr lang="en-US" sz="1600" i="1" dirty="0">
                <a:latin typeface="Times New Roman" panose="02020603050405020304" pitchFamily="18" charset="0"/>
                <a:cs typeface="Times New Roman" panose="02020603050405020304" pitchFamily="18" charset="0"/>
              </a:rPr>
              <a:t>Colorectal cancer: diagnosis and management (NG151)</a:t>
            </a:r>
            <a:r>
              <a:rPr lang="en-US" sz="1600" dirty="0">
                <a:latin typeface="Times New Roman" panose="02020603050405020304" pitchFamily="18" charset="0"/>
                <a:cs typeface="Times New Roman" panose="02020603050405020304" pitchFamily="18" charset="0"/>
              </a:rPr>
              <a:t>. NICE. Available at: </a:t>
            </a:r>
            <a:r>
              <a:rPr lang="en-US" sz="16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https://www.nice.org.uk/guidance/ng151</a:t>
            </a:r>
            <a:r>
              <a:rPr lang="en-US" sz="1600" dirty="0">
                <a:latin typeface="Times New Roman" panose="02020603050405020304" pitchFamily="18" charset="0"/>
                <a:cs typeface="Times New Roman" panose="02020603050405020304" pitchFamily="18" charset="0"/>
              </a:rPr>
              <a:t>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(2019b) </a:t>
            </a:r>
            <a:r>
              <a:rPr lang="en-US" sz="1600" i="1" dirty="0">
                <a:latin typeface="Times New Roman" panose="02020603050405020304" pitchFamily="18" charset="0"/>
                <a:cs typeface="Times New Roman" panose="02020603050405020304" pitchFamily="18" charset="0"/>
              </a:rPr>
              <a:t>Surgical site infections: prevention and treatment (NG125)</a:t>
            </a:r>
            <a:r>
              <a:rPr lang="en-US" sz="1600" dirty="0">
                <a:latin typeface="Times New Roman" panose="02020603050405020304" pitchFamily="18" charset="0"/>
                <a:cs typeface="Times New Roman" panose="02020603050405020304" pitchFamily="18" charset="0"/>
              </a:rPr>
              <a:t>. NICE. Available at: https://www.nice.org.uk/guidance/ng125 (Accessed: 28 September 2025).</a:t>
            </a:r>
          </a:p>
          <a:p>
            <a:r>
              <a:rPr lang="en-US" sz="1600" dirty="0">
                <a:latin typeface="Times New Roman" panose="02020603050405020304" pitchFamily="18" charset="0"/>
                <a:cs typeface="Times New Roman" panose="02020603050405020304" pitchFamily="18" charset="0"/>
              </a:rPr>
              <a:t>World Health Organization (2020) </a:t>
            </a:r>
            <a:r>
              <a:rPr lang="en-US" sz="1600" i="1" dirty="0">
                <a:latin typeface="Times New Roman" panose="02020603050405020304" pitchFamily="18" charset="0"/>
                <a:cs typeface="Times New Roman" panose="02020603050405020304" pitchFamily="18" charset="0"/>
              </a:rPr>
              <a:t>Cancer fact sheet: Colorectal cancer</a:t>
            </a:r>
            <a:r>
              <a:rPr lang="en-US" sz="1600" dirty="0">
                <a:latin typeface="Times New Roman" panose="02020603050405020304" pitchFamily="18" charset="0"/>
                <a:cs typeface="Times New Roman" panose="02020603050405020304" pitchFamily="18" charset="0"/>
              </a:rPr>
              <a:t>. WHO. Available at: </a:t>
            </a:r>
            <a:r>
              <a:rPr lang="en-US" sz="16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https://www.who.int/news-room/fact-sheets/detail/cancer</a:t>
            </a:r>
            <a:r>
              <a:rPr lang="en-US" sz="1600" dirty="0">
                <a:latin typeface="Times New Roman" panose="02020603050405020304" pitchFamily="18" charset="0"/>
                <a:cs typeface="Times New Roman" panose="02020603050405020304" pitchFamily="18" charset="0"/>
              </a:rPr>
              <a:t> (Accessed: 28 September 2025).</a:t>
            </a:r>
          </a:p>
        </p:txBody>
      </p:sp>
    </p:spTree>
    <p:extLst>
      <p:ext uri="{BB962C8B-B14F-4D97-AF65-F5344CB8AC3E}">
        <p14:creationId xmlns:p14="http://schemas.microsoft.com/office/powerpoint/2010/main" val="3017565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387DD4-A8B7-366A-B0D6-08ACEBECCC24}"/>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8BF1258-7AA7-80F4-BF57-12C6BFA3143B}"/>
              </a:ext>
            </a:extLst>
          </p:cNvPr>
          <p:cNvPicPr>
            <a:picLocks noChangeAspect="1"/>
          </p:cNvPicPr>
          <p:nvPr/>
        </p:nvPicPr>
        <p:blipFill>
          <a:blip r:embed="rId2"/>
          <a:stretch>
            <a:fillRect/>
          </a:stretch>
        </p:blipFill>
        <p:spPr>
          <a:xfrm>
            <a:off x="3497345" y="1316641"/>
            <a:ext cx="5039168" cy="3930552"/>
          </a:xfrm>
          <a:prstGeom prst="rect">
            <a:avLst/>
          </a:prstGeom>
        </p:spPr>
      </p:pic>
    </p:spTree>
    <p:extLst>
      <p:ext uri="{BB962C8B-B14F-4D97-AF65-F5344CB8AC3E}">
        <p14:creationId xmlns:p14="http://schemas.microsoft.com/office/powerpoint/2010/main" val="964648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16</TotalTime>
  <Words>3136</Words>
  <Application>Microsoft Office PowerPoint</Application>
  <PresentationFormat>Widescreen</PresentationFormat>
  <Paragraphs>154</Paragraphs>
  <Slides>18</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Introduction to Physiology BMHP5023</vt:lpstr>
      <vt:lpstr>Introduction – Cancer as a Leading UK Health Issue </vt:lpstr>
      <vt:lpstr>Patient Profile – Demographics &amp; Background </vt:lpstr>
      <vt:lpstr>Lifestyle &amp; Disease-Specific Risk Factors </vt:lpstr>
      <vt:lpstr>Psychosocial &amp; Behavioural Risk Factors </vt:lpstr>
      <vt:lpstr>Overview of the Digestive System </vt:lpstr>
      <vt:lpstr>Anatomy &amp; Physiology of the Colon </vt:lpstr>
      <vt:lpstr>Why Colon Cancer Develops – Pathophysiology </vt:lpstr>
      <vt:lpstr>Impact on Digestive Functioning </vt:lpstr>
      <vt:lpstr>Effects on Overall Health &amp; Quality of Life </vt:lpstr>
      <vt:lpstr>Nursing Care Plan – Key Priorities </vt:lpstr>
      <vt:lpstr>NHS &amp; NICE Guidelines – Infection Control </vt:lpstr>
      <vt:lpstr>NHS &amp; NICE Guidelines – Nutrition &amp; Mobility </vt:lpstr>
      <vt:lpstr>NHS &amp; NICE Guidelines – Mental Health &amp; Knowledge </vt:lpstr>
      <vt:lpstr>Care Coordination, Communication &amp; Ethics </vt:lpstr>
      <vt:lpstr>Conclusion &amp; Recommendations for Recovery</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 BMHP5023</dc:title>
  <dc:creator>cex</dc:creator>
  <cp:lastModifiedBy>Popy Aktar (2408414)</cp:lastModifiedBy>
  <cp:revision>5</cp:revision>
  <dcterms:created xsi:type="dcterms:W3CDTF">2025-09-28T07:46:34Z</dcterms:created>
  <dcterms:modified xsi:type="dcterms:W3CDTF">2025-10-18T18:56:44Z</dcterms:modified>
</cp:coreProperties>
</file>