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57" r:id="rId4"/>
    <p:sldId id="258" r:id="rId5"/>
    <p:sldId id="266" r:id="rId6"/>
    <p:sldId id="259" r:id="rId7"/>
    <p:sldId id="261" r:id="rId8"/>
    <p:sldId id="263" r:id="rId9"/>
    <p:sldId id="265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F86C4B7-B32E-4041-8863-F7C381C2E36D}">
          <p14:sldIdLst>
            <p14:sldId id="256"/>
            <p14:sldId id="262"/>
            <p14:sldId id="257"/>
            <p14:sldId id="258"/>
            <p14:sldId id="266"/>
            <p14:sldId id="259"/>
            <p14:sldId id="261"/>
            <p14:sldId id="263"/>
          </p14:sldIdLst>
        </p14:section>
        <p14:section name="Untitled Section" id="{12413E6D-5142-4BBA-AE28-1A335D123BC2}">
          <p14:sldIdLst>
            <p14:sldId id="265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60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cyburgess99@outlook.com" userId="bb44c3392487f942" providerId="LiveId" clId="{03D233AA-E907-4A0E-B334-3DC5400D3C12}"/>
    <pc:docChg chg="custSel addSld modSld">
      <pc:chgData name="stacyburgess99@outlook.com" userId="bb44c3392487f942" providerId="LiveId" clId="{03D233AA-E907-4A0E-B334-3DC5400D3C12}" dt="2018-03-22T17:15:46.303" v="629"/>
      <pc:docMkLst>
        <pc:docMk/>
      </pc:docMkLst>
      <pc:sldChg chg="modSp">
        <pc:chgData name="stacyburgess99@outlook.com" userId="bb44c3392487f942" providerId="LiveId" clId="{03D233AA-E907-4A0E-B334-3DC5400D3C12}" dt="2018-03-22T17:14:09.732" v="505" actId="20577"/>
        <pc:sldMkLst>
          <pc:docMk/>
          <pc:sldMk cId="343568433" sldId="261"/>
        </pc:sldMkLst>
        <pc:spChg chg="mod">
          <ac:chgData name="stacyburgess99@outlook.com" userId="bb44c3392487f942" providerId="LiveId" clId="{03D233AA-E907-4A0E-B334-3DC5400D3C12}" dt="2018-03-22T17:14:09.732" v="505" actId="20577"/>
          <ac:spMkLst>
            <pc:docMk/>
            <pc:sldMk cId="343568433" sldId="261"/>
            <ac:spMk id="3" creationId="{67918CCD-83AB-4EB5-BC9B-BE78A4B79005}"/>
          </ac:spMkLst>
        </pc:spChg>
      </pc:sldChg>
      <pc:sldChg chg="modSp">
        <pc:chgData name="stacyburgess99@outlook.com" userId="bb44c3392487f942" providerId="LiveId" clId="{03D233AA-E907-4A0E-B334-3DC5400D3C12}" dt="2018-03-22T17:15:35.763" v="623" actId="27636"/>
        <pc:sldMkLst>
          <pc:docMk/>
          <pc:sldMk cId="1825296144" sldId="265"/>
        </pc:sldMkLst>
        <pc:spChg chg="mod">
          <ac:chgData name="stacyburgess99@outlook.com" userId="bb44c3392487f942" providerId="LiveId" clId="{03D233AA-E907-4A0E-B334-3DC5400D3C12}" dt="2018-03-22T17:15:35.763" v="623" actId="27636"/>
          <ac:spMkLst>
            <pc:docMk/>
            <pc:sldMk cId="1825296144" sldId="265"/>
            <ac:spMk id="3" creationId="{AB43D78B-4894-41C0-B2D8-E0A7C35CB368}"/>
          </ac:spMkLst>
        </pc:spChg>
      </pc:sldChg>
      <pc:sldChg chg="modSp add">
        <pc:chgData name="stacyburgess99@outlook.com" userId="bb44c3392487f942" providerId="LiveId" clId="{03D233AA-E907-4A0E-B334-3DC5400D3C12}" dt="2018-03-22T17:15:46.303" v="629"/>
        <pc:sldMkLst>
          <pc:docMk/>
          <pc:sldMk cId="4253676626" sldId="267"/>
        </pc:sldMkLst>
        <pc:spChg chg="mod">
          <ac:chgData name="stacyburgess99@outlook.com" userId="bb44c3392487f942" providerId="LiveId" clId="{03D233AA-E907-4A0E-B334-3DC5400D3C12}" dt="2018-03-22T17:15:44.190" v="628" actId="5793"/>
          <ac:spMkLst>
            <pc:docMk/>
            <pc:sldMk cId="4253676626" sldId="267"/>
            <ac:spMk id="2" creationId="{036D4F2F-9797-49FC-95A2-01E234CE3388}"/>
          </ac:spMkLst>
        </pc:spChg>
        <pc:spChg chg="mod">
          <ac:chgData name="stacyburgess99@outlook.com" userId="bb44c3392487f942" providerId="LiveId" clId="{03D233AA-E907-4A0E-B334-3DC5400D3C12}" dt="2018-03-22T17:15:46.303" v="629"/>
          <ac:spMkLst>
            <pc:docMk/>
            <pc:sldMk cId="4253676626" sldId="267"/>
            <ac:spMk id="3" creationId="{92ED59BC-A1ED-46A1-899A-0E5F36E232E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ltis.org/glossary/hard-reach-group" TargetMode="External"/><Relationship Id="rId2" Type="http://schemas.openxmlformats.org/officeDocument/2006/relationships/hyperlink" Target="https://www.collinsdictionary.com/dictionary/english/social-exclus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uploads/system/uploads/attachment_data/file/287805/vulnerable_groups_data_collections.pd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alhealth.org.uk/a-to-z/s/stigma-and-discrimination" TargetMode="External"/><Relationship Id="rId2" Type="http://schemas.openxmlformats.org/officeDocument/2006/relationships/hyperlink" Target="https://simplypsychology.org/maslow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nd.org.uk/information-support/legal-rights/disability-discrimination/#.WrPQcLp2vI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ciallinkcouk.ipage.com/about.html" TargetMode="External"/><Relationship Id="rId2" Type="http://schemas.openxmlformats.org/officeDocument/2006/relationships/hyperlink" Target="http://www.nfao.org/Useful_Websites/MH_Social_Exclusion_report_summary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C2E82-2772-4B46-9EA3-A47AD016CE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Mental Health and Social Exclusion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A7EEE0-D4D1-47E1-B7FD-5E461E600B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Stacy Burgess</a:t>
            </a:r>
          </a:p>
        </p:txBody>
      </p:sp>
    </p:spTree>
    <p:extLst>
      <p:ext uri="{BB962C8B-B14F-4D97-AF65-F5344CB8AC3E}">
        <p14:creationId xmlns:p14="http://schemas.microsoft.com/office/powerpoint/2010/main" val="2228184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7789A-2884-4D12-9A7D-8DC509B71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social exclusion?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C5C24-16A0-4440-9A5F-F5FB1F267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term ‘social exclusion’ simply means being excluded from society. </a:t>
            </a:r>
          </a:p>
          <a:p>
            <a:endParaRPr lang="en-GB" dirty="0"/>
          </a:p>
          <a:p>
            <a:r>
              <a:rPr lang="en-GB" dirty="0"/>
              <a:t>Collins English Dictionary, 2018, states that social exclusion is an ‘act of making certain groups of people within a society feel isolated and unimportant’. </a:t>
            </a:r>
          </a:p>
          <a:p>
            <a:endParaRPr lang="en-GB" dirty="0"/>
          </a:p>
          <a:p>
            <a:r>
              <a:rPr lang="en-GB" i="1" dirty="0"/>
              <a:t>‘Social isolation is an important risk factor for deteriorating mental health and suicide’ </a:t>
            </a:r>
            <a:r>
              <a:rPr lang="en-GB" dirty="0"/>
              <a:t>(Social Exclusion Unit, 2004, p. 3). </a:t>
            </a:r>
          </a:p>
        </p:txBody>
      </p:sp>
    </p:spTree>
    <p:extLst>
      <p:ext uri="{BB962C8B-B14F-4D97-AF65-F5344CB8AC3E}">
        <p14:creationId xmlns:p14="http://schemas.microsoft.com/office/powerpoint/2010/main" val="772480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04B49-CA9E-4FA1-9872-92DF942AA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Hard to reach groups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3360B-2D88-4F23-80B8-BA774F0F7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830" y="2322258"/>
            <a:ext cx="8825659" cy="3841328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/>
              <a:t>A Hard to reach group is a group, made up of individuals with particular aspects, within society who has limited capacity for involvement or they are under-represented in the planning process (</a:t>
            </a:r>
            <a:r>
              <a:rPr lang="en-GB" i="1" dirty="0" err="1"/>
              <a:t>Eltis</a:t>
            </a:r>
            <a:r>
              <a:rPr lang="en-GB" i="1" dirty="0"/>
              <a:t>, 2015). 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b="1" dirty="0"/>
              <a:t>Sex Workers </a:t>
            </a:r>
            <a:r>
              <a:rPr lang="en-GB" dirty="0"/>
              <a:t>may be considered ‘hard to reach’</a:t>
            </a:r>
          </a:p>
          <a:p>
            <a:r>
              <a:rPr lang="en-GB" dirty="0"/>
              <a:t>Discriminated against </a:t>
            </a:r>
            <a:r>
              <a:rPr lang="en-GB" b="1" dirty="0"/>
              <a:t>– ‘Whore’ </a:t>
            </a:r>
          </a:p>
          <a:p>
            <a:r>
              <a:rPr lang="en-GB" dirty="0"/>
              <a:t>‘Dirty’ from having STI’s </a:t>
            </a:r>
          </a:p>
          <a:p>
            <a:r>
              <a:rPr lang="en-GB" b="1" dirty="0"/>
              <a:t>Homeless individuals</a:t>
            </a:r>
            <a:r>
              <a:rPr lang="en-GB" dirty="0"/>
              <a:t> may be considered ‘hard to reach’ also</a:t>
            </a:r>
          </a:p>
          <a:p>
            <a:r>
              <a:rPr lang="en-GB" dirty="0"/>
              <a:t>Have to have a permanent address to be registered to a GP </a:t>
            </a:r>
          </a:p>
          <a:p>
            <a:r>
              <a:rPr lang="en-GB" dirty="0"/>
              <a:t>Stigma within society – ‘</a:t>
            </a:r>
            <a:r>
              <a:rPr lang="en-GB" b="1" dirty="0"/>
              <a:t>Their fault’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Inclusion Health, 2014, pp. 36 – 39).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294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5F6A5-A325-4D48-BB99-5CA2B933B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social inclusion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EC12B-1661-4F3F-8954-BC0530F61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830" y="2283460"/>
            <a:ext cx="8825659" cy="4071620"/>
          </a:xfrm>
        </p:spPr>
        <p:txBody>
          <a:bodyPr>
            <a:normAutofit lnSpcReduction="10000"/>
          </a:bodyPr>
          <a:lstStyle/>
          <a:p>
            <a:r>
              <a:rPr lang="en-GB" i="1" dirty="0"/>
              <a:t>‘…those suffering mental distress still find themselves excluded…’ </a:t>
            </a:r>
            <a:r>
              <a:rPr lang="en-GB" dirty="0"/>
              <a:t>(Social Exclusion Unit, 2004, p. 1).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One of the major barrier of exclusion is </a:t>
            </a:r>
            <a:r>
              <a:rPr lang="en-GB" b="1" dirty="0"/>
              <a:t>stigma and discrimination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9 out of 10</a:t>
            </a:r>
            <a:r>
              <a:rPr lang="en-GB" dirty="0"/>
              <a:t> individuals with a mental condition has stated that stigma and discrimination has negatively impacted their lives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Media has portrayed individuals with a mental health condition to be </a:t>
            </a:r>
            <a:r>
              <a:rPr lang="en-GB" b="1" dirty="0"/>
              <a:t>violent and dangerous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 </a:t>
            </a:r>
            <a:r>
              <a:rPr lang="en-GB" dirty="0"/>
              <a:t>Mental Health Foundation, no date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77347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030F0-DF53-4792-B341-04EA76C7F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DC6DB-C64A-4D82-99A2-5FE31C15C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Another barrier of social exclusion is </a:t>
            </a:r>
            <a:r>
              <a:rPr lang="en-GB" b="1" dirty="0"/>
              <a:t>the fear to disclose and denial </a:t>
            </a:r>
            <a:r>
              <a:rPr lang="en-GB" dirty="0"/>
              <a:t>(Social Exclusion Unit, 2004, p. 4).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barrier to inclusion in society is a </a:t>
            </a:r>
            <a:r>
              <a:rPr lang="en-GB" b="1" dirty="0"/>
              <a:t>engaging in communities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Fail to access basic services – decent housing and transport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Social Exclusion Unit, 2004, p. 4</a:t>
            </a:r>
          </a:p>
        </p:txBody>
      </p:sp>
    </p:spTree>
    <p:extLst>
      <p:ext uri="{BB962C8B-B14F-4D97-AF65-F5344CB8AC3E}">
        <p14:creationId xmlns:p14="http://schemas.microsoft.com/office/powerpoint/2010/main" val="2750991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14B73-4B44-481A-A7D0-F4F71CF64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60" y="973668"/>
            <a:ext cx="8636207" cy="706964"/>
          </a:xfrm>
        </p:spPr>
        <p:txBody>
          <a:bodyPr/>
          <a:lstStyle/>
          <a:p>
            <a:r>
              <a:rPr lang="en-GB" dirty="0"/>
              <a:t>Effective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B193E-4BFC-4A74-B0A8-57319AB3B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025900"/>
          </a:xfrm>
        </p:spPr>
        <p:txBody>
          <a:bodyPr/>
          <a:lstStyle/>
          <a:p>
            <a:r>
              <a:rPr lang="en-GB" b="1" dirty="0"/>
              <a:t>The Equality Act, 2010 </a:t>
            </a:r>
          </a:p>
          <a:p>
            <a:r>
              <a:rPr lang="en-GB" dirty="0"/>
              <a:t>Challenge discrimination </a:t>
            </a:r>
          </a:p>
          <a:p>
            <a:r>
              <a:rPr lang="en-GB" dirty="0"/>
              <a:t>Protects against; working or applying to work, purchasing or renting a property, in education, when using services and pubic functions (mind, 2017). </a:t>
            </a:r>
          </a:p>
          <a:p>
            <a:r>
              <a:rPr lang="en-GB" b="1" dirty="0"/>
              <a:t>Social Link</a:t>
            </a:r>
            <a:endParaRPr lang="en-GB" dirty="0"/>
          </a:p>
          <a:p>
            <a:r>
              <a:rPr lang="en-GB" dirty="0"/>
              <a:t>Helps the inclusion of individuals in communities </a:t>
            </a:r>
          </a:p>
          <a:p>
            <a:r>
              <a:rPr lang="en-GB" dirty="0"/>
              <a:t>Supports them with their needs</a:t>
            </a:r>
          </a:p>
          <a:p>
            <a:r>
              <a:rPr lang="en-GB" dirty="0"/>
              <a:t>Plans programs around individuals specific needs and group needs (Social Link, 2018).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90752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E8366-9DC1-4F8E-801C-FEED6AE59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Maslows</a:t>
            </a:r>
            <a:r>
              <a:rPr lang="en-GB" dirty="0"/>
              <a:t> Hierarchy of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18CCD-83AB-4EB5-BC9B-BE78A4B79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Psychological needs – love and belonging and esteem </a:t>
            </a:r>
          </a:p>
          <a:p>
            <a:r>
              <a:rPr lang="en-GB" dirty="0"/>
              <a:t>Not fulfilled – excluded</a:t>
            </a:r>
          </a:p>
          <a:p>
            <a:r>
              <a:rPr lang="en-GB" dirty="0"/>
              <a:t>May be excluded from close family and friends due to condition and stigma </a:t>
            </a:r>
          </a:p>
          <a:p>
            <a:r>
              <a:rPr lang="en-GB" dirty="0"/>
              <a:t>No sense of belonging – no work life or community status </a:t>
            </a:r>
          </a:p>
          <a:p>
            <a:r>
              <a:rPr lang="en-GB" dirty="0"/>
              <a:t>May not reach the first tier of needs due – incapable to provide themselves with food, water and warmth; and not feeling safe within themselves and their environment </a:t>
            </a:r>
          </a:p>
          <a:p>
            <a:pPr marL="0" indent="0">
              <a:buNone/>
            </a:pPr>
            <a:r>
              <a:rPr lang="en-GB" dirty="0"/>
              <a:t>McLeod, 2017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68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7518-00D4-4098-9F41-60652C1E7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DB714-9546-4081-ACE2-41299C1EC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Collins English Dictionary, (2018), </a:t>
            </a:r>
            <a:r>
              <a:rPr lang="en-GB" i="1" dirty="0"/>
              <a:t>HarperCollins Publishers,</a:t>
            </a:r>
            <a:r>
              <a:rPr lang="en-GB" dirty="0"/>
              <a:t> “Social exclusion”, </a:t>
            </a:r>
            <a:r>
              <a:rPr lang="en-GB" dirty="0">
                <a:hlinkClick r:id="rId2"/>
              </a:rPr>
              <a:t>https://www.collinsdictionary.com/dictionary/english/social-exclusion</a:t>
            </a:r>
            <a:r>
              <a:rPr lang="en-GB" dirty="0"/>
              <a:t>, (Accessed; 22</a:t>
            </a:r>
            <a:r>
              <a:rPr lang="en-GB" baseline="30000" dirty="0"/>
              <a:t>nd</a:t>
            </a:r>
            <a:r>
              <a:rPr lang="en-GB" dirty="0"/>
              <a:t> of March 2018). </a:t>
            </a:r>
          </a:p>
          <a:p>
            <a:r>
              <a:rPr lang="en-GB" dirty="0" err="1"/>
              <a:t>Eltis</a:t>
            </a:r>
            <a:r>
              <a:rPr lang="en-GB" dirty="0"/>
              <a:t>, (2015), </a:t>
            </a:r>
            <a:r>
              <a:rPr lang="en-GB" i="1" dirty="0"/>
              <a:t>Glossary terms</a:t>
            </a:r>
            <a:r>
              <a:rPr lang="en-GB" dirty="0"/>
              <a:t>, “Hard-to-reach group”, </a:t>
            </a:r>
            <a:r>
              <a:rPr lang="en-GB" dirty="0">
                <a:hlinkClick r:id="rId3"/>
              </a:rPr>
              <a:t>http://www.eltis.org/glossary/hard-reach-group</a:t>
            </a:r>
            <a:r>
              <a:rPr lang="en-GB" dirty="0"/>
              <a:t>, (Accessed; 22</a:t>
            </a:r>
            <a:r>
              <a:rPr lang="en-GB" baseline="30000" dirty="0"/>
              <a:t>nd</a:t>
            </a:r>
            <a:r>
              <a:rPr lang="en-GB" dirty="0"/>
              <a:t> of March 2018). </a:t>
            </a:r>
          </a:p>
          <a:p>
            <a:r>
              <a:rPr lang="en-GB" dirty="0"/>
              <a:t>Inclusion health, (2014, pp. 36-39), </a:t>
            </a:r>
            <a:r>
              <a:rPr lang="en-GB" i="1" dirty="0"/>
              <a:t>Hidden needs, </a:t>
            </a:r>
            <a:r>
              <a:rPr lang="en-GB" dirty="0"/>
              <a:t>“Identifying Key Vulnerable Groups in Data Collections: Vulnerable Migrants, Gypsies and Travellers, Homeless People, and Sex Workers”, </a:t>
            </a:r>
            <a:r>
              <a:rPr lang="en-GB" dirty="0">
                <a:hlinkClick r:id="rId4"/>
              </a:rPr>
              <a:t>https://www.gov.uk/government/uploads/system/uploads/attachment_data/file/287805/vulnerable_groups_data_collections.pdf</a:t>
            </a:r>
            <a:r>
              <a:rPr lang="en-GB" dirty="0"/>
              <a:t>, (Accessed; 22</a:t>
            </a:r>
            <a:r>
              <a:rPr lang="en-GB" baseline="30000" dirty="0"/>
              <a:t>nd</a:t>
            </a:r>
            <a:r>
              <a:rPr lang="en-GB" dirty="0"/>
              <a:t> March 2018). </a:t>
            </a:r>
          </a:p>
        </p:txBody>
      </p:sp>
    </p:spTree>
    <p:extLst>
      <p:ext uri="{BB962C8B-B14F-4D97-AF65-F5344CB8AC3E}">
        <p14:creationId xmlns:p14="http://schemas.microsoft.com/office/powerpoint/2010/main" val="1873147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509B8-1FAB-4FF4-AD21-5C3A83771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3D78B-4894-41C0-B2D8-E0A7C35CB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McLeod, S., (2017), </a:t>
            </a:r>
            <a:r>
              <a:rPr lang="en-GB" i="1" dirty="0"/>
              <a:t>Simple Psychology</a:t>
            </a:r>
            <a:r>
              <a:rPr lang="en-GB" dirty="0"/>
              <a:t>, “Maslow’s Hierarchy of Needs”, </a:t>
            </a:r>
            <a:r>
              <a:rPr lang="en-GB" dirty="0">
                <a:hlinkClick r:id="rId2"/>
              </a:rPr>
              <a:t>https://simplypsychology.org/maslow.html</a:t>
            </a:r>
            <a:r>
              <a:rPr lang="en-GB" dirty="0"/>
              <a:t>, (Accessed; 22</a:t>
            </a:r>
            <a:r>
              <a:rPr lang="en-GB" baseline="30000" dirty="0"/>
              <a:t>nd</a:t>
            </a:r>
            <a:r>
              <a:rPr lang="en-GB" dirty="0"/>
              <a:t> March 2018)</a:t>
            </a:r>
          </a:p>
          <a:p>
            <a:r>
              <a:rPr lang="en-GB" dirty="0"/>
              <a:t>Mental Health Foundation, (no date), “Stigma and discrimination”, </a:t>
            </a:r>
            <a:r>
              <a:rPr lang="en-GB" dirty="0">
                <a:hlinkClick r:id="rId3"/>
              </a:rPr>
              <a:t>https://www.mentalhealth.org.uk/a-to-z/s/stigma-and-discrimination</a:t>
            </a:r>
            <a:r>
              <a:rPr lang="en-GB" dirty="0"/>
              <a:t>, (Accessed; 22</a:t>
            </a:r>
            <a:r>
              <a:rPr lang="en-GB" baseline="30000" dirty="0"/>
              <a:t>nd</a:t>
            </a:r>
            <a:r>
              <a:rPr lang="en-GB" dirty="0"/>
              <a:t> March 2018). </a:t>
            </a:r>
          </a:p>
          <a:p>
            <a:r>
              <a:rPr lang="en-GB" dirty="0"/>
              <a:t>Mind, (2017), “Disability Discrimination”, </a:t>
            </a:r>
            <a:r>
              <a:rPr lang="en-GB" dirty="0">
                <a:hlinkClick r:id="rId4"/>
              </a:rPr>
              <a:t>https://www.mind.org.uk/information-support/legal-rights/disability-discrimination/#.WrPQcLp2vIU</a:t>
            </a:r>
            <a:r>
              <a:rPr lang="en-GB" dirty="0"/>
              <a:t>, (Accessed 22</a:t>
            </a:r>
            <a:r>
              <a:rPr lang="en-GB" baseline="30000" dirty="0"/>
              <a:t>nd</a:t>
            </a:r>
            <a:r>
              <a:rPr lang="en-GB" dirty="0"/>
              <a:t> March 2018). </a:t>
            </a:r>
          </a:p>
        </p:txBody>
      </p:sp>
    </p:spTree>
    <p:extLst>
      <p:ext uri="{BB962C8B-B14F-4D97-AF65-F5344CB8AC3E}">
        <p14:creationId xmlns:p14="http://schemas.microsoft.com/office/powerpoint/2010/main" val="1825296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D4F2F-9797-49FC-95A2-01E234CE3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D59BC-A1ED-46A1-899A-0E5F36E23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 Exclusion Unit, (2004, pp. 1-4), </a:t>
            </a:r>
            <a:r>
              <a:rPr lang="en-GB" i="1" dirty="0"/>
              <a:t>Office of the Deputy Prime Minister</a:t>
            </a:r>
            <a:r>
              <a:rPr lang="en-GB" dirty="0"/>
              <a:t>,  “Mental health and social exclusion”, </a:t>
            </a:r>
            <a:r>
              <a:rPr lang="en-GB" dirty="0">
                <a:hlinkClick r:id="rId2"/>
              </a:rPr>
              <a:t>http://www.nfao.org/Useful_Websites/MH_Social_Exclusion_report_summary.pdf</a:t>
            </a:r>
            <a:r>
              <a:rPr lang="en-GB" dirty="0"/>
              <a:t>, (Accessed; 22</a:t>
            </a:r>
            <a:r>
              <a:rPr lang="en-GB" baseline="30000" dirty="0"/>
              <a:t>nd</a:t>
            </a:r>
            <a:r>
              <a:rPr lang="en-GB" dirty="0"/>
              <a:t> March 2018). </a:t>
            </a:r>
          </a:p>
          <a:p>
            <a:r>
              <a:rPr lang="en-GB" dirty="0"/>
              <a:t>Social Link, (2018), </a:t>
            </a:r>
            <a:r>
              <a:rPr lang="en-GB" i="1" dirty="0"/>
              <a:t>About social link, </a:t>
            </a:r>
            <a:r>
              <a:rPr lang="en-GB" dirty="0"/>
              <a:t>“Our aims”, </a:t>
            </a:r>
            <a:r>
              <a:rPr lang="en-GB" dirty="0">
                <a:hlinkClick r:id="rId3"/>
              </a:rPr>
              <a:t>http://www.sociallinkcouk.ipage.com/about.html</a:t>
            </a:r>
            <a:r>
              <a:rPr lang="en-GB" dirty="0"/>
              <a:t>, (Accessed; 22</a:t>
            </a:r>
            <a:r>
              <a:rPr lang="en-GB" baseline="30000" dirty="0"/>
              <a:t>nd</a:t>
            </a:r>
            <a:r>
              <a:rPr lang="en-GB" dirty="0"/>
              <a:t> March 2018).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676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280</TotalTime>
  <Words>798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Mental Health and Social Exclusion</vt:lpstr>
      <vt:lpstr>What is social exclusion? </vt:lpstr>
      <vt:lpstr>Hard to reach groups </vt:lpstr>
      <vt:lpstr>Barriers to social inclusion </vt:lpstr>
      <vt:lpstr>…</vt:lpstr>
      <vt:lpstr>Effective Strategies </vt:lpstr>
      <vt:lpstr>Maslows Hierarchy of Needs </vt:lpstr>
      <vt:lpstr>References</vt:lpstr>
      <vt:lpstr>…</vt:lpstr>
      <vt:lpstr>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 to Reach Groups</dc:title>
  <dc:creator>stacyburgess99@outlook.com</dc:creator>
  <cp:lastModifiedBy>stacyburgess99@outlook.com</cp:lastModifiedBy>
  <cp:revision>23</cp:revision>
  <dcterms:created xsi:type="dcterms:W3CDTF">2018-03-22T12:35:40Z</dcterms:created>
  <dcterms:modified xsi:type="dcterms:W3CDTF">2018-03-22T17:16:15Z</dcterms:modified>
</cp:coreProperties>
</file>