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8"/>
  </p:notesMasterIdLst>
  <p:sldIdLst>
    <p:sldId id="256" r:id="rId2"/>
    <p:sldId id="268" r:id="rId3"/>
    <p:sldId id="267" r:id="rId4"/>
    <p:sldId id="269" r:id="rId5"/>
    <p:sldId id="270" r:id="rId6"/>
    <p:sldId id="271" r:id="rId7"/>
    <p:sldId id="277" r:id="rId8"/>
    <p:sldId id="294" r:id="rId9"/>
    <p:sldId id="285" r:id="rId10"/>
    <p:sldId id="287" r:id="rId11"/>
    <p:sldId id="288" r:id="rId12"/>
    <p:sldId id="289" r:id="rId13"/>
    <p:sldId id="291" r:id="rId14"/>
    <p:sldId id="292" r:id="rId15"/>
    <p:sldId id="278" r:id="rId16"/>
    <p:sldId id="279" r:id="rId17"/>
    <p:sldId id="280" r:id="rId18"/>
    <p:sldId id="264" r:id="rId19"/>
    <p:sldId id="265" r:id="rId20"/>
    <p:sldId id="284" r:id="rId21"/>
    <p:sldId id="260" r:id="rId22"/>
    <p:sldId id="259" r:id="rId23"/>
    <p:sldId id="261" r:id="rId24"/>
    <p:sldId id="262" r:id="rId25"/>
    <p:sldId id="293" r:id="rId26"/>
    <p:sldId id="283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E88A2-7888-4674-BC67-B40CBD5259E0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9CCF3-ED3C-44F6-AD9E-642D140514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66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C9CCF3-ED3C-44F6-AD9E-642D140514C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205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68B73-BFF2-471B-830A-130AFC0A374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141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619E0ED-FD86-411C-82E0-0DEB6F4A420F}" type="slidenum">
              <a:rPr lang="en-GB" smtClean="0"/>
              <a:pPr eaLnBrk="1" hangingPunct="1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607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DB3B07-BE66-47D1-9FF6-34060E2DD110}" type="slidenum">
              <a:rPr lang="en-GB" smtClean="0"/>
              <a:pPr eaLnBrk="1" hangingPunct="1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714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F2F2A2A-6607-46DF-A304-995F4B746259}" type="slidenum">
              <a:rPr lang="en-GB" smtClean="0"/>
              <a:pPr eaLnBrk="1" hangingPunct="1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8053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9F2DFA3-1535-4196-8CF4-95BF9E55D978}" type="slidenum">
              <a:rPr lang="en-GB" smtClean="0"/>
              <a:pPr eaLnBrk="1" hangingPunct="1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721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83A4A-2E8D-4038-89FE-09546A0AF1F1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5926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83A4A-2E8D-4038-89FE-09546A0AF1F1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18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83A4A-2E8D-4038-89FE-09546A0AF1F1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4418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83A4A-2E8D-4038-89FE-09546A0AF1F1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349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321805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39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001339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81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05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721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239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6841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29225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964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523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1B0245C4-537C-4DBC-AD17-8C3C85BBAE8E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22D6D069-B9CD-448D-B5F8-808F3012CA8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39252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qualitative-research.net/index.php/fqs/article/view/1971/3506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wansea.ac.uk/law/wales-observator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hildrens-research-centre.open.ac.uk/index.cfm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ingmats.com/" TargetMode="External"/><Relationship Id="rId2" Type="http://schemas.openxmlformats.org/officeDocument/2006/relationships/hyperlink" Target="http://www.puppetsproject.com/research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slstirling.smallmajority.co.uk/video_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Qualitative research: visual &amp; participatory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Thesis Proposal Module</a:t>
            </a:r>
          </a:p>
        </p:txBody>
      </p:sp>
    </p:spTree>
    <p:extLst>
      <p:ext uri="{BB962C8B-B14F-4D97-AF65-F5344CB8AC3E}">
        <p14:creationId xmlns:p14="http://schemas.microsoft.com/office/powerpoint/2010/main" val="3490457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/>
              <a:t>Creative tools and approaches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47528" y="1988840"/>
            <a:ext cx="875962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GB" sz="3200" dirty="0"/>
              <a:t>Vignettes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3200" dirty="0"/>
              <a:t>Photos, digital cameras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3200" dirty="0"/>
              <a:t>Visual autobiographies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3200" dirty="0"/>
              <a:t>Poetic inquiry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3200" dirty="0"/>
              <a:t>Arts-based research</a:t>
            </a:r>
          </a:p>
        </p:txBody>
      </p:sp>
    </p:spTree>
    <p:extLst>
      <p:ext uri="{BB962C8B-B14F-4D97-AF65-F5344CB8AC3E}">
        <p14:creationId xmlns:p14="http://schemas.microsoft.com/office/powerpoint/2010/main" val="2818422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5520" y="642594"/>
            <a:ext cx="7680960" cy="770182"/>
          </a:xfrm>
        </p:spPr>
        <p:txBody>
          <a:bodyPr/>
          <a:lstStyle/>
          <a:p>
            <a:r>
              <a:rPr lang="en-US" dirty="0"/>
              <a:t>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5520" y="1556792"/>
            <a:ext cx="7680960" cy="4968552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would creative tools be useful within the data collection process?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a specific group of participants?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might the use of drawings or photos add to the data?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1857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Vignettes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3200" dirty="0"/>
              <a:t>Lessens the power relationships inherent in question: response</a:t>
            </a:r>
          </a:p>
          <a:p>
            <a:r>
              <a:rPr lang="en-GB" sz="3200" dirty="0"/>
              <a:t>Allows participant more control</a:t>
            </a:r>
          </a:p>
          <a:p>
            <a:r>
              <a:rPr lang="en-GB" sz="3200" dirty="0"/>
              <a:t>Vignettes are short scenarios of no more than 3 lines, </a:t>
            </a:r>
            <a:r>
              <a:rPr lang="en-GB" sz="3200" dirty="0" err="1"/>
              <a:t>e.g</a:t>
            </a:r>
            <a:r>
              <a:rPr lang="en-GB" sz="3200" dirty="0"/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2109454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Vignette: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sz="3200" dirty="0"/>
              <a:t>Veronica is deaf and communicates mostly using sign language. The other pupils in her class sometimes leave her out of games at break time because it is a lot of effort to communicate with her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75109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60648"/>
            <a:ext cx="8229600" cy="1143000"/>
          </a:xfrm>
        </p:spPr>
        <p:txBody>
          <a:bodyPr/>
          <a:lstStyle/>
          <a:p>
            <a:r>
              <a:rPr lang="en-GB" dirty="0"/>
              <a:t>Vignettes can..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flipH="1">
            <a:off x="-5581128" y="5301209"/>
            <a:ext cx="3168352" cy="824955"/>
          </a:xfrm>
        </p:spPr>
        <p:txBody>
          <a:bodyPr>
            <a:noAutofit/>
          </a:bodyPr>
          <a:lstStyle/>
          <a:p>
            <a:endParaRPr lang="en-GB" sz="2200" dirty="0"/>
          </a:p>
        </p:txBody>
      </p:sp>
      <p:sp>
        <p:nvSpPr>
          <p:cNvPr id="4" name="Rectangle 3"/>
          <p:cNvSpPr/>
          <p:nvPr/>
        </p:nvSpPr>
        <p:spPr>
          <a:xfrm>
            <a:off x="2361928" y="1269335"/>
            <a:ext cx="73448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3200" dirty="0"/>
              <a:t>Explore subjective belief systems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3200" dirty="0"/>
              <a:t>Identify group norms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3200" dirty="0"/>
              <a:t>Shed light on social processes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3200" dirty="0"/>
              <a:t>Stimulate discussion on sensitive issues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3200" dirty="0"/>
              <a:t>Promote ‘</a:t>
            </a:r>
            <a:r>
              <a:rPr lang="en-GB" sz="3200" i="1" dirty="0"/>
              <a:t>conscientisation</a:t>
            </a:r>
            <a:r>
              <a:rPr lang="en-GB" sz="3200" dirty="0"/>
              <a:t>’ (Freire, 1970)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3200" dirty="0"/>
              <a:t>Minimise perceptions of threat by disclosure of own experiences</a:t>
            </a:r>
          </a:p>
        </p:txBody>
      </p:sp>
    </p:spTree>
    <p:extLst>
      <p:ext uri="{BB962C8B-B14F-4D97-AF65-F5344CB8AC3E}">
        <p14:creationId xmlns:p14="http://schemas.microsoft.com/office/powerpoint/2010/main" val="396063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5520" y="642594"/>
            <a:ext cx="7680960" cy="1058214"/>
          </a:xfrm>
        </p:spPr>
        <p:txBody>
          <a:bodyPr>
            <a:normAutofit fontScale="90000"/>
          </a:bodyPr>
          <a:lstStyle/>
          <a:p>
            <a:r>
              <a:rPr lang="en-GB" dirty="0"/>
              <a:t>Photos </a:t>
            </a:r>
            <a:br>
              <a:rPr lang="en-GB" dirty="0"/>
            </a:br>
            <a:r>
              <a:rPr lang="en-GB" dirty="0"/>
              <a:t>and digital cameras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5520" y="2154761"/>
            <a:ext cx="7680960" cy="4370583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/>
              <a:t>Mining emotions and re-visiting the past and accounting for change</a:t>
            </a:r>
          </a:p>
          <a:p>
            <a:r>
              <a:rPr lang="en-GB" sz="4400" dirty="0"/>
              <a:t>Adding depth to other methods</a:t>
            </a:r>
          </a:p>
          <a:p>
            <a:pPr marL="0" indent="0">
              <a:buNone/>
            </a:pPr>
            <a:endParaRPr lang="en-GB" sz="4400" dirty="0"/>
          </a:p>
          <a:p>
            <a:r>
              <a:rPr lang="en-GB" sz="4400" b="1" dirty="0"/>
              <a:t>Photo elicitation</a:t>
            </a:r>
            <a:r>
              <a:rPr lang="en-GB" sz="4400" dirty="0"/>
              <a:t>:</a:t>
            </a:r>
          </a:p>
          <a:p>
            <a:r>
              <a:rPr lang="en-GB" sz="4400" dirty="0"/>
              <a:t>Good for studies of identity, local</a:t>
            </a:r>
          </a:p>
          <a:p>
            <a:pPr marL="0" indent="0">
              <a:buNone/>
            </a:pPr>
            <a:r>
              <a:rPr lang="en-GB" sz="4400" dirty="0"/>
              <a:t>cultures and matters of embodiment (illness, ethnicity, clothes)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703" y="188641"/>
            <a:ext cx="2337087" cy="172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3345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Georgia" pitchFamily="18" charset="0"/>
              </a:rPr>
              <a:t>Drawings and Photographs</a:t>
            </a:r>
          </a:p>
        </p:txBody>
      </p:sp>
      <p:pic>
        <p:nvPicPr>
          <p:cNvPr id="16387" name="Picture 7" descr="ʴ␳矓൤ʸ൘ʸ稗矓 겾瞫췐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2625" y="1643064"/>
            <a:ext cx="4751388" cy="3563937"/>
          </a:xfrm>
          <a:noFill/>
        </p:spPr>
      </p:pic>
      <p:pic>
        <p:nvPicPr>
          <p:cNvPr id="16388" name="Picture 10" descr="teddy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0" y="1714500"/>
            <a:ext cx="3048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2166939" y="5572126"/>
            <a:ext cx="80724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sz="1200">
                <a:latin typeface="Georgia" pitchFamily="18" charset="0"/>
              </a:rPr>
              <a:t>Girl, 15 Picture taken from Davey, C., Dwyer, C., McAlister, S., Kilkenny, Y., Kilpatrick, R., Lundy, L., Moore, L and Scraton, P (2005)</a:t>
            </a:r>
          </a:p>
        </p:txBody>
      </p:sp>
    </p:spTree>
    <p:extLst>
      <p:ext uri="{BB962C8B-B14F-4D97-AF65-F5344CB8AC3E}">
        <p14:creationId xmlns:p14="http://schemas.microsoft.com/office/powerpoint/2010/main" val="2744224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Georgia" pitchFamily="18" charset="0"/>
              </a:rPr>
              <a:t>Drawings &amp; Photographs</a:t>
            </a:r>
          </a:p>
        </p:txBody>
      </p:sp>
      <p:sp>
        <p:nvSpPr>
          <p:cNvPr id="17411" name="Content Placeholder 4"/>
          <p:cNvSpPr>
            <a:spLocks noGrp="1"/>
          </p:cNvSpPr>
          <p:nvPr>
            <p:ph sz="quarter" idx="1"/>
          </p:nvPr>
        </p:nvSpPr>
        <p:spPr>
          <a:xfrm>
            <a:off x="1952625" y="1571626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Background:</a:t>
            </a:r>
          </a:p>
          <a:p>
            <a:r>
              <a:rPr lang="en-GB" sz="2400" dirty="0">
                <a:latin typeface="Georgia" pitchFamily="18" charset="0"/>
              </a:rPr>
              <a:t>Children have typically been treated as passive objects and known primarily through adult observation</a:t>
            </a:r>
          </a:p>
          <a:p>
            <a:r>
              <a:rPr lang="en-GB" sz="2400" dirty="0">
                <a:latin typeface="Georgia" pitchFamily="18" charset="0"/>
              </a:rPr>
              <a:t>Traditional methods have been seen to be adult-centred, directed and dominated</a:t>
            </a:r>
          </a:p>
          <a:p>
            <a:r>
              <a:rPr lang="en-GB" sz="2400" dirty="0">
                <a:latin typeface="Georgia" pitchFamily="18" charset="0"/>
              </a:rPr>
              <a:t>Need for more creative and child-centred approaches</a:t>
            </a:r>
          </a:p>
          <a:p>
            <a:pPr>
              <a:buFontTx/>
              <a:buNone/>
            </a:pPr>
            <a:r>
              <a:rPr lang="en-GB" sz="2400" dirty="0">
                <a:latin typeface="Georgia" pitchFamily="18" charset="0"/>
              </a:rPr>
              <a:t>     (</a:t>
            </a:r>
            <a:r>
              <a:rPr lang="en-GB" sz="2400" dirty="0" err="1">
                <a:latin typeface="Georgia" pitchFamily="18" charset="0"/>
              </a:rPr>
              <a:t>Driessnack</a:t>
            </a:r>
            <a:r>
              <a:rPr lang="en-GB" sz="2400" dirty="0">
                <a:latin typeface="Georgia" pitchFamily="18" charset="0"/>
              </a:rPr>
              <a:t>, 2005)</a:t>
            </a:r>
          </a:p>
          <a:p>
            <a:endParaRPr lang="en-GB" dirty="0">
              <a:latin typeface="Georgia" pitchFamily="18" charset="0"/>
            </a:endParaRPr>
          </a:p>
          <a:p>
            <a:endParaRPr lang="en-GB" dirty="0">
              <a:latin typeface="Georgia" pitchFamily="18" charset="0"/>
            </a:endParaRPr>
          </a:p>
          <a:p>
            <a:pPr>
              <a:buFont typeface="Wingdings" pitchFamily="2" charset="2"/>
              <a:buNone/>
            </a:pPr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26764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itchFamily="18" charset="0"/>
              </a:rPr>
              <a:t>For example: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latin typeface="Georgia" pitchFamily="18" charset="0"/>
                <a:cs typeface="Times New Roman" pitchFamily="18" charset="0"/>
              </a:rPr>
              <a:t>How do I elicit children’s experiences of poverty and schooling without opening up new frames of reference for them? (Graham, A. </a:t>
            </a:r>
            <a:r>
              <a:rPr lang="en-GB" dirty="0" err="1">
                <a:latin typeface="Georgia" pitchFamily="18" charset="0"/>
                <a:cs typeface="Times New Roman" pitchFamily="18" charset="0"/>
              </a:rPr>
              <a:t>nd</a:t>
            </a:r>
            <a:r>
              <a:rPr lang="en-GB" dirty="0">
                <a:latin typeface="Georgia" pitchFamily="18" charset="0"/>
                <a:cs typeface="Times New Roman" pitchFamily="18" charset="0"/>
              </a:rPr>
              <a:t>)</a:t>
            </a:r>
          </a:p>
          <a:p>
            <a:r>
              <a:rPr lang="en-GB" dirty="0">
                <a:latin typeface="Georgia" pitchFamily="18" charset="0"/>
                <a:cs typeface="Times New Roman" pitchFamily="18" charset="0"/>
              </a:rPr>
              <a:t>Children may not think of themselves as ‘poor’.</a:t>
            </a:r>
          </a:p>
          <a:p>
            <a:pPr>
              <a:buFontTx/>
              <a:buNone/>
            </a:pPr>
            <a:r>
              <a:rPr lang="en-GB" dirty="0">
                <a:latin typeface="Georgia" pitchFamily="18" charset="0"/>
              </a:rPr>
              <a:t>Solution:</a:t>
            </a:r>
          </a:p>
          <a:p>
            <a:pPr>
              <a:buNone/>
            </a:pPr>
            <a:r>
              <a:rPr lang="en-GB" dirty="0">
                <a:latin typeface="Georgia" pitchFamily="18" charset="0"/>
              </a:rPr>
              <a:t>               Trigger materials</a:t>
            </a:r>
          </a:p>
          <a:p>
            <a:pPr>
              <a:buNone/>
            </a:pPr>
            <a:r>
              <a:rPr lang="en-GB" dirty="0">
                <a:latin typeface="Georgia" pitchFamily="18" charset="0"/>
              </a:rPr>
              <a:t>               BUT</a:t>
            </a:r>
          </a:p>
          <a:p>
            <a:pPr>
              <a:buNone/>
            </a:pPr>
            <a:r>
              <a:rPr lang="en-GB" dirty="0">
                <a:latin typeface="Georgia" pitchFamily="18" charset="0"/>
              </a:rPr>
              <a:t>They needed to be context rich and context specific.</a:t>
            </a:r>
          </a:p>
          <a:p>
            <a:pPr>
              <a:buNone/>
            </a:pPr>
            <a:endParaRPr lang="en-GB" dirty="0">
              <a:latin typeface="Georgia" pitchFamily="18" charset="0"/>
            </a:endParaRPr>
          </a:p>
          <a:p>
            <a:endParaRPr lang="en-GB" dirty="0"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86339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inquiry.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Children asked to share a disposable camera. Each child had ten exposures and could retain the camera for 2 days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process...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“Tell me about your life……….”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Children were interviewed alone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consent for the interview granted……..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Packets of photos opened  together and children asked: “Tell me about your photos…..why did you take this one?”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42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Alternative sources</a:t>
            </a:r>
          </a:p>
        </p:txBody>
      </p:sp>
      <p:pic>
        <p:nvPicPr>
          <p:cNvPr id="22531" name="Picture 2" descr="msotw9_temp0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52738" y="2000250"/>
            <a:ext cx="3319462" cy="4525963"/>
          </a:xfrm>
          <a:noFill/>
        </p:spPr>
      </p:pic>
      <p:sp>
        <p:nvSpPr>
          <p:cNvPr id="22532" name="TextBox 4"/>
          <p:cNvSpPr txBox="1">
            <a:spLocks noChangeArrowheads="1"/>
          </p:cNvSpPr>
          <p:nvPr/>
        </p:nvSpPr>
        <p:spPr bwMode="auto">
          <a:xfrm>
            <a:off x="6596064" y="2000250"/>
            <a:ext cx="2928937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sz="4000" dirty="0">
              <a:latin typeface="Georgia" pitchFamily="18" charset="0"/>
            </a:endParaRPr>
          </a:p>
          <a:p>
            <a:pPr eaLnBrk="1" hangingPunct="1"/>
            <a:r>
              <a:rPr lang="en-GB" sz="4000" dirty="0">
                <a:latin typeface="Georgia" pitchFamily="18" charset="0"/>
              </a:rPr>
              <a:t>“Where the bad boys play”</a:t>
            </a:r>
          </a:p>
        </p:txBody>
      </p:sp>
    </p:spTree>
    <p:extLst>
      <p:ext uri="{BB962C8B-B14F-4D97-AF65-F5344CB8AC3E}">
        <p14:creationId xmlns:p14="http://schemas.microsoft.com/office/powerpoint/2010/main" val="11830886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371600" y="1996751"/>
            <a:ext cx="9601200" cy="3870649"/>
          </a:xfrm>
        </p:spPr>
        <p:txBody>
          <a:bodyPr>
            <a:noAutofit/>
          </a:bodyPr>
          <a:lstStyle/>
          <a:p>
            <a:pPr algn="just"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Empowering. Children make choices about what or whom they photograph with a greater degree of authenticity in the data and a degree of child censorship i.e. what parts of their life they are prepared to share. It focuses very quickly on what the child sees as important.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 As a trigger material the data is very rich and context specific thus able to gain insights into the child’s life which are difficult to reach using other methods. It allows a significant degree of informality and spontaneity in conversations with the child about his/her photograph.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9409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indent="-228600">
              <a:tabLst>
                <a:tab pos="457200" algn="l"/>
              </a:tabLst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The expense (materials, disposable camera)</a:t>
            </a:r>
          </a:p>
          <a:p>
            <a:pPr indent="-228600" eaLnBrk="0" hangingPunct="0">
              <a:tabLst>
                <a:tab pos="457200" algn="l"/>
              </a:tabLst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 The risk to children of walking around with a camera taking pictures in unsafe areas</a:t>
            </a:r>
          </a:p>
          <a:p>
            <a:pPr indent="-228600" eaLnBrk="0" hangingPunct="0">
              <a:tabLst>
                <a:tab pos="457200" algn="l"/>
              </a:tabLst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Clear ethical implications of the ‘spy in the home’. Clear issues around consent and boundaries between public and private</a:t>
            </a:r>
          </a:p>
          <a:p>
            <a:pPr indent="-228600">
              <a:tabLst>
                <a:tab pos="457200" algn="l"/>
              </a:tabLst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Issues around consent also include parental control of what images are being taken of whom or what and when</a:t>
            </a:r>
          </a:p>
          <a:p>
            <a:pPr indent="-228600">
              <a:tabLst>
                <a:tab pos="457200" algn="l"/>
              </a:tabLst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Permissions and rules paramount</a:t>
            </a:r>
          </a:p>
          <a:p>
            <a:pPr indent="-228600" eaLnBrk="0" hangingPunct="0">
              <a:tabLst>
                <a:tab pos="457200" algn="l"/>
              </a:tabLst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Copyright and the use of the images for research and publication. The way in which those images are used and disseminated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911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example: Photo elicitation</a:t>
            </a:r>
            <a:br>
              <a:rPr lang="en-GB" dirty="0"/>
            </a:br>
            <a:r>
              <a:rPr lang="en-GB" dirty="0"/>
              <a:t>Luttrell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‘longitudinal image-based’ ethnographic study of how children perceive and ‘navigate’ their social and cultural worlds,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photography to elicit data, Luttrell emphasises that children’s choices override dominant or ‘controlling’ (ref) images that assume to tell their lives.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4491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example: “visual autobiographies”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http://www.qualitative-research.net/index.php/fqs/article/view/1971/3506</a:t>
            </a:r>
            <a:endParaRPr lang="en-GB" dirty="0"/>
          </a:p>
          <a:p>
            <a:endParaRPr lang="en-GB" sz="2400" dirty="0"/>
          </a:p>
          <a:p>
            <a:r>
              <a:rPr lang="en-GB" sz="2400" dirty="0"/>
              <a:t>“The visual autobiographies arose from art workshops, conducted by </a:t>
            </a:r>
            <a:r>
              <a:rPr lang="en-GB" sz="2400" dirty="0" err="1"/>
              <a:t>Burman</a:t>
            </a:r>
            <a:r>
              <a:rPr lang="en-GB" sz="2400" dirty="0"/>
              <a:t>, which generated life-size self-portraits. Outlining the body, the first activity, was followed by painting, drawing and collage, using a variety of media, craft, and personal archive materials”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4131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23899" y="685800"/>
            <a:ext cx="4753169" cy="2157884"/>
          </a:xfrm>
        </p:spPr>
        <p:txBody>
          <a:bodyPr/>
          <a:lstStyle/>
          <a:p>
            <a:r>
              <a:rPr lang="en-GB" dirty="0"/>
              <a:t>visual autobiography </a:t>
            </a:r>
          </a:p>
        </p:txBody>
      </p:sp>
      <p:pic>
        <p:nvPicPr>
          <p:cNvPr id="11" name="Picture Placeholder 10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84" b="4884"/>
          <a:stretch>
            <a:fillRect/>
          </a:stretch>
        </p:blipFill>
        <p:spPr>
          <a:xfrm>
            <a:off x="5621153" y="300607"/>
            <a:ext cx="5817714" cy="6351608"/>
          </a:xfrm>
        </p:spPr>
      </p:pic>
      <p:sp>
        <p:nvSpPr>
          <p:cNvPr id="10" name="Text Placeholder 9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From </a:t>
            </a:r>
            <a:r>
              <a:rPr lang="en-GB" sz="2400" dirty="0" err="1"/>
              <a:t>Esin</a:t>
            </a:r>
            <a:r>
              <a:rPr lang="en-GB" sz="2400" dirty="0"/>
              <a:t> and Squire 2013</a:t>
            </a:r>
          </a:p>
        </p:txBody>
      </p:sp>
    </p:spTree>
    <p:extLst>
      <p:ext uri="{BB962C8B-B14F-4D97-AF65-F5344CB8AC3E}">
        <p14:creationId xmlns:p14="http://schemas.microsoft.com/office/powerpoint/2010/main" val="1203009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Participatory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245429"/>
          </a:xfrm>
        </p:spPr>
        <p:txBody>
          <a:bodyPr>
            <a:normAutofit/>
          </a:bodyPr>
          <a:lstStyle/>
          <a:p>
            <a:r>
              <a:rPr lang="en-US" dirty="0"/>
              <a:t>“In general (…) participatory research is concerned with producing knowledge </a:t>
            </a:r>
            <a:r>
              <a:rPr lang="en-US" i="1" dirty="0"/>
              <a:t>with</a:t>
            </a:r>
            <a:r>
              <a:rPr lang="en-US" dirty="0"/>
              <a:t>, rather than </a:t>
            </a:r>
            <a:r>
              <a:rPr lang="en-US" i="1" dirty="0"/>
              <a:t>about</a:t>
            </a:r>
            <a:r>
              <a:rPr lang="en-US" dirty="0"/>
              <a:t>, those who are the subjects of the research”</a:t>
            </a:r>
          </a:p>
          <a:p>
            <a:r>
              <a:rPr lang="en-US" dirty="0"/>
              <a:t>Tools used become the focus for group discussion and collective analysis:</a:t>
            </a:r>
          </a:p>
          <a:p>
            <a:pPr lvl="1"/>
            <a:r>
              <a:rPr lang="en-US" dirty="0"/>
              <a:t>Diagrams</a:t>
            </a:r>
          </a:p>
          <a:p>
            <a:pPr lvl="1"/>
            <a:r>
              <a:rPr lang="en-US" dirty="0"/>
              <a:t>Drawings</a:t>
            </a:r>
          </a:p>
          <a:p>
            <a:pPr lvl="1"/>
            <a:r>
              <a:rPr lang="en-US" dirty="0"/>
              <a:t>Dramas</a:t>
            </a:r>
          </a:p>
          <a:p>
            <a:pPr lvl="1"/>
            <a:r>
              <a:rPr lang="en-US" dirty="0"/>
              <a:t>Photographs</a:t>
            </a:r>
          </a:p>
          <a:p>
            <a:pPr lvl="1"/>
            <a:r>
              <a:rPr lang="en-US" dirty="0"/>
              <a:t>Videos/video-diaries</a:t>
            </a:r>
          </a:p>
          <a:p>
            <a:pPr marL="530352" lvl="1" indent="0">
              <a:buNone/>
            </a:pPr>
            <a:r>
              <a:rPr lang="en-US" sz="1600" i="0" dirty="0"/>
              <a:t>From Ansell et al (2012) </a:t>
            </a:r>
            <a:r>
              <a:rPr lang="en-GB" sz="1600" i="0" dirty="0"/>
              <a:t>Learning from young people about their lives: using participatory methods to research the impacts of AIDS in southern Africa, </a:t>
            </a:r>
            <a:r>
              <a:rPr lang="en-GB" sz="1600" dirty="0"/>
              <a:t>Children’s Geographies</a:t>
            </a:r>
            <a:r>
              <a:rPr lang="en-GB" sz="1600" i="0" dirty="0"/>
              <a:t> 10:2</a:t>
            </a:r>
            <a:endParaRPr lang="en-US" sz="1600" i="0" dirty="0"/>
          </a:p>
        </p:txBody>
      </p:sp>
    </p:spTree>
    <p:extLst>
      <p:ext uri="{BB962C8B-B14F-4D97-AF65-F5344CB8AC3E}">
        <p14:creationId xmlns:p14="http://schemas.microsoft.com/office/powerpoint/2010/main" val="22638428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Participatory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“participatory tools employed included:</a:t>
            </a:r>
          </a:p>
          <a:p>
            <a:pPr lvl="1"/>
            <a:r>
              <a:rPr lang="en-US" dirty="0"/>
              <a:t>drawing mental maps; </a:t>
            </a:r>
          </a:p>
          <a:p>
            <a:pPr lvl="1"/>
            <a:r>
              <a:rPr lang="en-US" dirty="0"/>
              <a:t>daily and weekly activity charts and seasonal calendars; </a:t>
            </a:r>
          </a:p>
          <a:p>
            <a:pPr lvl="1"/>
            <a:r>
              <a:rPr lang="en-US" dirty="0"/>
              <a:t>photography; </a:t>
            </a:r>
          </a:p>
          <a:p>
            <a:pPr lvl="1"/>
            <a:r>
              <a:rPr lang="en-US" dirty="0"/>
              <a:t>guided walks; </a:t>
            </a:r>
          </a:p>
          <a:p>
            <a:pPr lvl="1"/>
            <a:r>
              <a:rPr lang="en-US" dirty="0"/>
              <a:t>life maps; </a:t>
            </a:r>
          </a:p>
          <a:p>
            <a:pPr lvl="1"/>
            <a:r>
              <a:rPr lang="en-US" dirty="0"/>
              <a:t>emotional storyboards; </a:t>
            </a:r>
          </a:p>
          <a:p>
            <a:pPr lvl="1"/>
            <a:r>
              <a:rPr lang="en-US" dirty="0"/>
              <a:t>videoed drama performances”</a:t>
            </a:r>
          </a:p>
        </p:txBody>
      </p:sp>
    </p:spTree>
    <p:extLst>
      <p:ext uri="{BB962C8B-B14F-4D97-AF65-F5344CB8AC3E}">
        <p14:creationId xmlns:p14="http://schemas.microsoft.com/office/powerpoint/2010/main" val="3743241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Diaries/Journals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researcher’s diary (or journal of field-notes)</a:t>
            </a:r>
          </a:p>
          <a:p>
            <a:pPr lvl="1"/>
            <a:r>
              <a:rPr lang="en-GB" dirty="0"/>
              <a:t>Structured</a:t>
            </a:r>
          </a:p>
          <a:p>
            <a:pPr lvl="1"/>
            <a:r>
              <a:rPr lang="en-GB" dirty="0"/>
              <a:t>Record of events and </a:t>
            </a:r>
          </a:p>
          <a:p>
            <a:pPr lvl="1">
              <a:buNone/>
            </a:pPr>
            <a:r>
              <a:rPr lang="en-GB" dirty="0"/>
              <a:t>Researcher’s interpretations..</a:t>
            </a:r>
          </a:p>
          <a:p>
            <a:r>
              <a:rPr lang="en-GB" dirty="0"/>
              <a:t>The participant’s diary</a:t>
            </a:r>
          </a:p>
          <a:p>
            <a:pPr lvl="1"/>
            <a:r>
              <a:rPr lang="en-GB" dirty="0"/>
              <a:t>Fulsome, private disclosures</a:t>
            </a:r>
          </a:p>
          <a:p>
            <a:pPr lvl="1"/>
            <a:r>
              <a:rPr lang="en-GB" dirty="0"/>
              <a:t>Record of daily routines</a:t>
            </a:r>
          </a:p>
          <a:p>
            <a:r>
              <a:rPr lang="en-GB" dirty="0"/>
              <a:t>Video diaries</a:t>
            </a:r>
          </a:p>
          <a:p>
            <a:pPr lvl="1"/>
            <a:r>
              <a:rPr lang="en-GB" dirty="0"/>
              <a:t>Captures ‘lived’ experience (expressions, </a:t>
            </a:r>
          </a:p>
          <a:p>
            <a:pPr lvl="1">
              <a:buNone/>
            </a:pPr>
            <a:r>
              <a:rPr lang="en-GB" dirty="0"/>
              <a:t>gestures, frowns, etc..)</a:t>
            </a:r>
          </a:p>
          <a:p>
            <a:pPr lvl="1">
              <a:buNone/>
            </a:pPr>
            <a:endParaRPr lang="en-GB" dirty="0"/>
          </a:p>
        </p:txBody>
      </p:sp>
      <p:pic>
        <p:nvPicPr>
          <p:cNvPr id="47108" name="Picture 4" descr="C:\Users\peter\AppData\Local\Microsoft\Windows\Temporary Internet Files\Content.IE5\Z2R80DKR\MC9000197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29601" y="4419601"/>
            <a:ext cx="1936695" cy="1614381"/>
          </a:xfrm>
          <a:prstGeom prst="rect">
            <a:avLst/>
          </a:prstGeom>
          <a:noFill/>
        </p:spPr>
      </p:pic>
      <p:pic>
        <p:nvPicPr>
          <p:cNvPr id="47109" name="Picture 5" descr="C:\Users\peter\AppData\Local\Microsoft\Windows\Temporary Internet Files\Content.IE5\Z2R80DKR\MC90043981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1800" y="2133600"/>
            <a:ext cx="1447800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16092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Children as peer researchers and co-researchers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800" dirty="0"/>
              <a:t>Emphasis on children’s competency/agency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‘ethical symmetry’ (Christensen &amp; Prout 2002)</a:t>
            </a:r>
          </a:p>
          <a:p>
            <a:endParaRPr lang="en-GB" sz="2800" dirty="0"/>
          </a:p>
          <a:p>
            <a:r>
              <a:rPr lang="en-GB" sz="2800" dirty="0"/>
              <a:t>Wales Observatory on Human Rights of Children &amp; Young People (Swansea &amp; Bangor): participatory research methodology (“Little Voices” project)</a:t>
            </a:r>
          </a:p>
          <a:p>
            <a:r>
              <a:rPr lang="en-GB" sz="2800" dirty="0">
                <a:hlinkClick r:id="rId3"/>
              </a:rPr>
              <a:t>www.Swansea.ac.uk/law/wales-observatory</a:t>
            </a: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>
              <a:hlinkClick r:id="rId4"/>
            </a:endParaRPr>
          </a:p>
          <a:p>
            <a:r>
              <a:rPr lang="en-GB" sz="2800" dirty="0">
                <a:hlinkClick r:id="rId4"/>
              </a:rPr>
              <a:t>http://childrens-research-centre.open.ac.uk/index.cfm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42212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Participation and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involve children in the process of research?</a:t>
            </a:r>
          </a:p>
          <a:p>
            <a:r>
              <a:rPr lang="en-GB" dirty="0"/>
              <a:t>How to ensure participation is genuine?</a:t>
            </a:r>
          </a:p>
          <a:p>
            <a:r>
              <a:rPr lang="en-GB" dirty="0"/>
              <a:t>Holland et al (2010) identify 4 broad forms of ‘participatory research’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Children invited to participate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Child-centred activities in research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Involving children in research design, research about children’s own lives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Children as researchers/peer researchers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497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‘Effective and genuine’ participation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issue is of real relevance to children themselves</a:t>
            </a:r>
          </a:p>
          <a:p>
            <a:r>
              <a:rPr lang="en-GB" dirty="0"/>
              <a:t>The project has the capacity to make a difference in the long term</a:t>
            </a:r>
          </a:p>
          <a:p>
            <a:r>
              <a:rPr lang="en-GB" dirty="0"/>
              <a:t>Adequate time and resources</a:t>
            </a:r>
          </a:p>
          <a:p>
            <a:r>
              <a:rPr lang="en-GB" dirty="0"/>
              <a:t>Realistic expectations</a:t>
            </a:r>
          </a:p>
          <a:p>
            <a:r>
              <a:rPr lang="en-GB" dirty="0"/>
              <a:t>Underpinned by values of trust, respect and equity</a:t>
            </a:r>
          </a:p>
          <a:p>
            <a:r>
              <a:rPr lang="en-GB" dirty="0"/>
              <a:t>Training and support to enable children to contribute to planning and delivery of project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(</a:t>
            </a:r>
            <a:r>
              <a:rPr lang="en-GB" dirty="0" err="1"/>
              <a:t>Lansdown</a:t>
            </a:r>
            <a:r>
              <a:rPr lang="en-GB" dirty="0"/>
              <a:t> 2011 cited in </a:t>
            </a:r>
            <a:r>
              <a:rPr lang="en-GB" dirty="0" err="1"/>
              <a:t>Tisdall</a:t>
            </a:r>
            <a:r>
              <a:rPr lang="en-GB" dirty="0"/>
              <a:t> et al p.162)</a:t>
            </a:r>
          </a:p>
        </p:txBody>
      </p:sp>
    </p:spTree>
    <p:extLst>
      <p:ext uri="{BB962C8B-B14F-4D97-AF65-F5344CB8AC3E}">
        <p14:creationId xmlns:p14="http://schemas.microsoft.com/office/powerpoint/2010/main" val="39848974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Young people’s experiences of research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‘People should listen and not talk down to us because we are young”(young person aged 12)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“Once I was asked a questionnaire but I didn’t understand the questions so I just said ‘yes’ and ‘no’ where I thought I should!” (young person aged 13)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“Pass on what we mean not what you think we mean!” (young person aged 13)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“Trust us – we need to trust you.”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(from </a:t>
            </a:r>
            <a:r>
              <a:rPr lang="en-GB" dirty="0" err="1"/>
              <a:t>Tisdall</a:t>
            </a:r>
            <a:r>
              <a:rPr lang="en-GB" dirty="0"/>
              <a:t> et al 2009 p.2)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2867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371600" y="1520890"/>
            <a:ext cx="9601200" cy="434651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Browne, C (1998) Women, Feminism and Ageing, New York: Springer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Bryman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A. (2012)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Social Research Methods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4</a:t>
            </a:r>
            <a:r>
              <a:rPr lang="en-GB" sz="5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Oxford University Press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Butler-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Kisber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L. (2010)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Qualitative Inquiry: Thematic, Narrative and Arts-Informed Perspectives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Crang, M. and Cook, I. (2007)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Doing Ethnographies,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London: Sage.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(Girl, 15 Picture) taken from Davey, C., Dwyer, C., McAlister, S., Kilkenny, Y., Kilpatrick, R., Lundy, L., Moore, L and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Scraton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P (2005) Kids Rights: An Analysis of Research Conducted with School Children’ Belfast,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Northen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Ireland Commissioner for Children and Young People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Driessnack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M (2005) ‘Integrating ‘art’ into research with children’,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Nursing: State of the Science MNRS Pre-conference Workshop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Mason, J. (2002)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researching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London: Sage Punch, K. (2011)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 Methods in Education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Prosser, Jon  (Ed) ‘Image-Based Research : A Sourcebook for Qualitative Researchers.’ London :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Falmer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Press 1998 ISBN 0750707062. A collection of researchers’ experiences of using photography as a method 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Thomas, G. (2009)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How to do your research project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Tisdall, K. et al (2009)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Researching with children and young people: Research design, methods and analysis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texts of interest: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Alderson, P. and Morrow, V. (2004)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Ethics, social research and consulting with children and young people,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Barkingside, UK: Barnardo’s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Kellett, M. (2010)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Rethinking Children and Research. Attitudes in Contemporary Society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London: Continuum.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4425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5520" y="1484784"/>
            <a:ext cx="7680960" cy="4550256"/>
          </a:xfrm>
        </p:spPr>
        <p:txBody>
          <a:bodyPr>
            <a:normAutofit fontScale="775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Andrews, M., Squire, C., and Tamboukou, M.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Doing Narrative Research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2</a:t>
            </a:r>
            <a:r>
              <a:rPr lang="en-GB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edition, London: Sage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and Squire C. (2013) ‘Visual Autobiographies in East London: Narratives of Still Images, Interpersonal Exchanges, and Intrapersonal Dialogues’,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Forum: Qualitative Social Research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Sozialforschung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14:2, 1.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Harper, D (2002) Talking about pictures : a case for photo elicitation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Harrison, B. (2002) ‘Photographic Visions and Narrative Inquiry’,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Narrative Inquiry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(special issue ‘Counter Narratives’), 12:1, 87-111.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Luttrell, Wendy (2010) ‘A camera is a big responsibility’: a lens for analysing children’s visual voices, in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Visual Studies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25:3, 224-237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Reissman, C.K. (2008)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Narrative Methods for the Human Sciences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California/London: Sage Publications.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Wallace, A and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Mishina,L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.(2004)Relations between the use of puppetry in the classroom, student attention and student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http://www.puppetsproject.com/research.php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http://www.talkingmats.com/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http://www.aslstirling.smallmajority.co.uk/video_index.html#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29915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4A2318"/>
      </a:dk2>
      <a:lt2>
        <a:srgbClr val="EDECEB"/>
      </a:lt2>
      <a:accent1>
        <a:srgbClr val="F3C82E"/>
      </a:accent1>
      <a:accent2>
        <a:srgbClr val="A26176"/>
      </a:accent2>
      <a:accent3>
        <a:srgbClr val="74A94E"/>
      </a:accent3>
      <a:accent4>
        <a:srgbClr val="188E8D"/>
      </a:accent4>
      <a:accent5>
        <a:srgbClr val="EE913A"/>
      </a:accent5>
      <a:accent6>
        <a:srgbClr val="DF5D4A"/>
      </a:accent6>
      <a:hlink>
        <a:srgbClr val="188E8D"/>
      </a:hlink>
      <a:folHlink>
        <a:srgbClr val="A26176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D7AA1D6E-F3E9-4763-A3BC-84DF2E02F6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rop">
    <a:dk1>
      <a:sysClr val="windowText" lastClr="000000"/>
    </a:dk1>
    <a:lt1>
      <a:sysClr val="window" lastClr="FFFFFF"/>
    </a:lt1>
    <a:dk2>
      <a:srgbClr val="4A2318"/>
    </a:dk2>
    <a:lt2>
      <a:srgbClr val="EDECEB"/>
    </a:lt2>
    <a:accent1>
      <a:srgbClr val="F3C82E"/>
    </a:accent1>
    <a:accent2>
      <a:srgbClr val="A26176"/>
    </a:accent2>
    <a:accent3>
      <a:srgbClr val="74A94E"/>
    </a:accent3>
    <a:accent4>
      <a:srgbClr val="188E8D"/>
    </a:accent4>
    <a:accent5>
      <a:srgbClr val="EE913A"/>
    </a:accent5>
    <a:accent6>
      <a:srgbClr val="DF5D4A"/>
    </a:accent6>
    <a:hlink>
      <a:srgbClr val="188E8D"/>
    </a:hlink>
    <a:folHlink>
      <a:srgbClr val="A2617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10366</TotalTime>
  <Words>1787</Words>
  <Application>Microsoft Office PowerPoint</Application>
  <PresentationFormat>Widescreen</PresentationFormat>
  <Paragraphs>180</Paragraphs>
  <Slides>26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Franklin Gothic Book</vt:lpstr>
      <vt:lpstr>Georgia</vt:lpstr>
      <vt:lpstr>Wingdings</vt:lpstr>
      <vt:lpstr>Crop</vt:lpstr>
      <vt:lpstr>Qualitative research: visual &amp; participatory methods</vt:lpstr>
      <vt:lpstr>Creative tools and approaches</vt:lpstr>
      <vt:lpstr>Considerations</vt:lpstr>
      <vt:lpstr>Vignettes</vt:lpstr>
      <vt:lpstr>Vignette: example</vt:lpstr>
      <vt:lpstr>Vignettes can..</vt:lpstr>
      <vt:lpstr>Photos  and digital cameras</vt:lpstr>
      <vt:lpstr>Drawings and Photographs</vt:lpstr>
      <vt:lpstr>Drawings &amp; Photographs</vt:lpstr>
      <vt:lpstr>For example:</vt:lpstr>
      <vt:lpstr>Creative inquiry.</vt:lpstr>
      <vt:lpstr>Alternative sources</vt:lpstr>
      <vt:lpstr>advantages</vt:lpstr>
      <vt:lpstr>disadvantages</vt:lpstr>
      <vt:lpstr>Research example: Photo elicitation Luttrell (2010)</vt:lpstr>
      <vt:lpstr>Research example: “visual autobiographies”</vt:lpstr>
      <vt:lpstr>visual autobiography </vt:lpstr>
      <vt:lpstr>Participatory research</vt:lpstr>
      <vt:lpstr>Participatory Tools</vt:lpstr>
      <vt:lpstr>Diaries/Journals</vt:lpstr>
      <vt:lpstr>Children as peer researchers and co-researchers</vt:lpstr>
      <vt:lpstr> Participation and Processes</vt:lpstr>
      <vt:lpstr>‘Effective and genuine’ participation</vt:lpstr>
      <vt:lpstr>Young people’s experiences of research</vt:lpstr>
      <vt:lpstr>References</vt:lpstr>
      <vt:lpstr>References/further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research: visual &amp; participatory methods</dc:title>
  <dc:creator>Anne-Marie Smith</dc:creator>
  <cp:lastModifiedBy>Jessica Clapham</cp:lastModifiedBy>
  <cp:revision>11</cp:revision>
  <dcterms:created xsi:type="dcterms:W3CDTF">2016-10-14T15:59:39Z</dcterms:created>
  <dcterms:modified xsi:type="dcterms:W3CDTF">2022-11-02T19:17:30Z</dcterms:modified>
</cp:coreProperties>
</file>