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85" r:id="rId4"/>
    <p:sldId id="286" r:id="rId5"/>
    <p:sldId id="287" r:id="rId6"/>
    <p:sldId id="259" r:id="rId7"/>
    <p:sldId id="260" r:id="rId8"/>
    <p:sldId id="279" r:id="rId9"/>
    <p:sldId id="281" r:id="rId10"/>
    <p:sldId id="282" r:id="rId11"/>
    <p:sldId id="283" r:id="rId12"/>
    <p:sldId id="284" r:id="rId13"/>
    <p:sldId id="261" r:id="rId14"/>
    <p:sldId id="263" r:id="rId15"/>
    <p:sldId id="266" r:id="rId16"/>
    <p:sldId id="269" r:id="rId17"/>
    <p:sldId id="280" r:id="rId18"/>
    <p:sldId id="273" r:id="rId19"/>
    <p:sldId id="275"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98833904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145093905"/>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34410256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4AB1BF5-45D8-4B09-B854-7B7D4D77EEE6}" type="datetimeFigureOut">
              <a:rPr lang="en-GB" smtClean="0"/>
              <a:pPr/>
              <a:t>11/02/2016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87199993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470904743"/>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23401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C72E6F0-BCE6-4EFA-8DA1-0EA9CDC45457}" type="slidenum">
              <a:rPr lang="en-GB" smtClean="0"/>
              <a:pPr/>
              <a:t>‹#›</a:t>
            </a:fld>
            <a:endParaRPr lang="en-GB"/>
          </a:p>
        </p:txBody>
      </p:sp>
    </p:spTree>
    <p:extLst>
      <p:ext uri="{BB962C8B-B14F-4D97-AF65-F5344CB8AC3E}">
        <p14:creationId xmlns:p14="http://schemas.microsoft.com/office/powerpoint/2010/main" val="3656960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58285969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C4AB1BF5-45D8-4B09-B854-7B7D4D77EEE6}" type="datetimeFigureOut">
              <a:rPr lang="en-GB" smtClean="0"/>
              <a:pPr/>
              <a:t>11/02/2016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30640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46416736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11/02/2016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108427152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4AB1BF5-45D8-4B09-B854-7B7D4D77EEE6}" type="datetimeFigureOut">
              <a:rPr lang="en-GB" smtClean="0"/>
              <a:pPr/>
              <a:t>11/02/2016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C72E6F0-BCE6-4EFA-8DA1-0EA9CDC45457}"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32404843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Ancient Sources</a:t>
            </a:r>
            <a:endParaRPr lang="en-GB" dirty="0"/>
          </a:p>
        </p:txBody>
      </p:sp>
      <p:sp>
        <p:nvSpPr>
          <p:cNvPr id="2" name="Title 1"/>
          <p:cNvSpPr>
            <a:spLocks noGrp="1"/>
          </p:cNvSpPr>
          <p:nvPr>
            <p:ph type="ctrTitle"/>
          </p:nvPr>
        </p:nvSpPr>
        <p:spPr/>
        <p:txBody>
          <a:bodyPr/>
          <a:lstStyle/>
          <a:p>
            <a:r>
              <a:rPr lang="en-GB" dirty="0" smtClean="0"/>
              <a:t>Classics Project</a:t>
            </a:r>
            <a:endParaRPr lang="en-GB" dirty="0"/>
          </a:p>
        </p:txBody>
      </p:sp>
    </p:spTree>
    <p:extLst>
      <p:ext uri="{BB962C8B-B14F-4D97-AF65-F5344CB8AC3E}">
        <p14:creationId xmlns:p14="http://schemas.microsoft.com/office/powerpoint/2010/main" val="17822527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a:xfrm>
            <a:off x="301752" y="1776844"/>
            <a:ext cx="8503920" cy="4697527"/>
          </a:xfrm>
        </p:spPr>
        <p:txBody>
          <a:bodyPr/>
          <a:lstStyle/>
          <a:p>
            <a:r>
              <a:rPr lang="en-GB" dirty="0" smtClean="0"/>
              <a:t>How to find ancient sources? ancient evidence?</a:t>
            </a:r>
          </a:p>
          <a:p>
            <a:r>
              <a:rPr lang="en-GB" dirty="0" smtClean="0"/>
              <a:t>How to interpret them?</a:t>
            </a:r>
          </a:p>
          <a:p>
            <a:endParaRPr lang="en-GB" dirty="0"/>
          </a:p>
          <a:p>
            <a:r>
              <a:rPr lang="en-GB" b="1" dirty="0" smtClean="0"/>
              <a:t>What sources am I likely to use?</a:t>
            </a:r>
          </a:p>
          <a:p>
            <a:pPr lvl="1"/>
            <a:r>
              <a:rPr lang="en-GB" b="1" dirty="0" smtClean="0"/>
              <a:t>Literary texts (history, biography, epics, comedy?)</a:t>
            </a:r>
          </a:p>
          <a:p>
            <a:pPr lvl="1"/>
            <a:r>
              <a:rPr lang="en-GB" b="1" dirty="0" smtClean="0"/>
              <a:t>Epigraphy</a:t>
            </a:r>
          </a:p>
          <a:p>
            <a:pPr lvl="1"/>
            <a:r>
              <a:rPr lang="en-GB" b="1" dirty="0" smtClean="0"/>
              <a:t>Papyrology</a:t>
            </a:r>
          </a:p>
          <a:p>
            <a:pPr lvl="1"/>
            <a:r>
              <a:rPr lang="en-GB" b="1" dirty="0" smtClean="0"/>
              <a:t>Numismatics</a:t>
            </a:r>
          </a:p>
          <a:p>
            <a:pPr lvl="1"/>
            <a:r>
              <a:rPr lang="en-GB" b="1" dirty="0" smtClean="0"/>
              <a:t>Archaeology – i.e. excavation reports </a:t>
            </a:r>
          </a:p>
          <a:p>
            <a:pPr lvl="1"/>
            <a:endParaRPr lang="en-GB" b="1" dirty="0"/>
          </a:p>
        </p:txBody>
      </p:sp>
    </p:spTree>
    <p:extLst>
      <p:ext uri="{BB962C8B-B14F-4D97-AF65-F5344CB8AC3E}">
        <p14:creationId xmlns:p14="http://schemas.microsoft.com/office/powerpoint/2010/main" val="34923782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Identifying sources for your topic</a:t>
            </a:r>
            <a:endParaRPr lang="en-GB"/>
          </a:p>
        </p:txBody>
      </p:sp>
      <p:sp>
        <p:nvSpPr>
          <p:cNvPr id="3" name="Content Placeholder 2"/>
          <p:cNvSpPr>
            <a:spLocks noGrp="1"/>
          </p:cNvSpPr>
          <p:nvPr>
            <p:ph sz="quarter" idx="1"/>
          </p:nvPr>
        </p:nvSpPr>
        <p:spPr/>
        <p:txBody>
          <a:bodyPr>
            <a:normAutofit fontScale="92500" lnSpcReduction="20000"/>
          </a:bodyPr>
          <a:lstStyle/>
          <a:p>
            <a:r>
              <a:rPr lang="en-GB" dirty="0" smtClean="0"/>
              <a:t>Unless you have a clear idea where the best material in relation to your topic is to be found, your first step is to identify your primary sources</a:t>
            </a:r>
          </a:p>
          <a:p>
            <a:r>
              <a:rPr lang="en-GB" dirty="0" smtClean="0"/>
              <a:t>Following the bread-crumb trail: what sources do introductory (or advanced) scholarly texts on your topic mention?</a:t>
            </a:r>
          </a:p>
          <a:p>
            <a:pPr lvl="1"/>
            <a:r>
              <a:rPr lang="en-GB" dirty="0" smtClean="0"/>
              <a:t>Remember that scholars are not infallible, may only be interested in specific things, etc...</a:t>
            </a:r>
          </a:p>
          <a:p>
            <a:r>
              <a:rPr lang="en-GB" dirty="0" smtClean="0"/>
              <a:t>Using bibliographic overviews:</a:t>
            </a:r>
          </a:p>
          <a:p>
            <a:pPr lvl="1"/>
            <a:r>
              <a:rPr lang="en-GB" dirty="0" smtClean="0"/>
              <a:t>Oxford Classical Dictionary</a:t>
            </a:r>
          </a:p>
          <a:p>
            <a:pPr lvl="1"/>
            <a:r>
              <a:rPr lang="en-GB" dirty="0" smtClean="0"/>
              <a:t>Brill’s New </a:t>
            </a:r>
            <a:r>
              <a:rPr lang="en-GB" dirty="0" err="1" smtClean="0"/>
              <a:t>Pauly</a:t>
            </a:r>
            <a:endParaRPr lang="en-GB" dirty="0" smtClean="0"/>
          </a:p>
          <a:p>
            <a:pPr lvl="1"/>
            <a:r>
              <a:rPr lang="en-GB" dirty="0" smtClean="0"/>
              <a:t>ANRW with overview articles on most topics relating to Rome</a:t>
            </a:r>
          </a:p>
          <a:p>
            <a:pPr lvl="1"/>
            <a:r>
              <a:rPr lang="en-GB" dirty="0" smtClean="0"/>
              <a:t>The </a:t>
            </a:r>
            <a:r>
              <a:rPr lang="en-GB" dirty="0" err="1" smtClean="0"/>
              <a:t>Pauly-Wissowa</a:t>
            </a:r>
            <a:r>
              <a:rPr lang="en-GB" dirty="0" smtClean="0"/>
              <a:t> </a:t>
            </a:r>
            <a:r>
              <a:rPr lang="en-GB" dirty="0" err="1" smtClean="0"/>
              <a:t>Realencyclopaedie</a:t>
            </a:r>
            <a:endParaRPr lang="en-GB" dirty="0" smtClean="0"/>
          </a:p>
          <a:p>
            <a:endParaRPr lang="en-GB" dirty="0"/>
          </a:p>
        </p:txBody>
      </p:sp>
    </p:spTree>
    <p:extLst>
      <p:ext uri="{BB962C8B-B14F-4D97-AF65-F5344CB8AC3E}">
        <p14:creationId xmlns:p14="http://schemas.microsoft.com/office/powerpoint/2010/main" val="3968845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RE</a:t>
            </a:r>
            <a:endParaRPr lang="en-GB"/>
          </a:p>
        </p:txBody>
      </p:sp>
      <p:sp>
        <p:nvSpPr>
          <p:cNvPr id="3" name="Content Placeholder 2"/>
          <p:cNvSpPr>
            <a:spLocks noGrp="1"/>
          </p:cNvSpPr>
          <p:nvPr>
            <p:ph sz="half" idx="1"/>
          </p:nvPr>
        </p:nvSpPr>
        <p:spPr/>
        <p:txBody>
          <a:bodyPr>
            <a:normAutofit fontScale="85000" lnSpcReduction="10000"/>
          </a:bodyPr>
          <a:lstStyle/>
          <a:p>
            <a:r>
              <a:rPr lang="en-GB" smtClean="0"/>
              <a:t>Work on the RE began in the 19</a:t>
            </a:r>
            <a:r>
              <a:rPr lang="en-GB" baseline="30000" smtClean="0"/>
              <a:t>th</a:t>
            </a:r>
            <a:r>
              <a:rPr lang="en-GB" smtClean="0"/>
              <a:t> century and supplementary volumes are still being prepared</a:t>
            </a:r>
          </a:p>
          <a:p>
            <a:r>
              <a:rPr lang="en-GB" smtClean="0"/>
              <a:t>The article text is in German – and often very informative – but RE is extremely useful even if you do not read German at all</a:t>
            </a:r>
          </a:p>
          <a:p>
            <a:r>
              <a:rPr lang="en-GB" smtClean="0"/>
              <a:t>...did you know that to distinguish between individuals of the same family, historical characters may be cited by RE number?</a:t>
            </a:r>
          </a:p>
          <a:p>
            <a:pPr marL="0" indent="0">
              <a:buNone/>
            </a:pPr>
            <a:endParaRPr lang="en-GB"/>
          </a:p>
        </p:txBody>
      </p:sp>
      <p:pic>
        <p:nvPicPr>
          <p:cNvPr id="5" name="Content Placeholder 4"/>
          <p:cNvPicPr>
            <a:picLocks noGrp="1" noChangeAspect="1"/>
          </p:cNvPicPr>
          <p:nvPr>
            <p:ph sz="half" idx="2"/>
          </p:nvPr>
        </p:nvPicPr>
        <p:blipFill>
          <a:blip r:embed="rId2"/>
          <a:stretch>
            <a:fillRect/>
          </a:stretch>
        </p:blipFill>
        <p:spPr>
          <a:xfrm>
            <a:off x="4800600" y="1874418"/>
            <a:ext cx="4038600" cy="3675902"/>
          </a:xfrm>
          <a:prstGeom prst="rect">
            <a:avLst/>
          </a:prstGeom>
        </p:spPr>
      </p:pic>
    </p:spTree>
    <p:extLst>
      <p:ext uri="{BB962C8B-B14F-4D97-AF65-F5344CB8AC3E}">
        <p14:creationId xmlns:p14="http://schemas.microsoft.com/office/powerpoint/2010/main" val="3605180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 Spartacus</a:t>
            </a:r>
            <a:endParaRPr lang="en-GB"/>
          </a:p>
        </p:txBody>
      </p:sp>
      <p:pic>
        <p:nvPicPr>
          <p:cNvPr id="6" name="Content Placeholder 5"/>
          <p:cNvPicPr>
            <a:picLocks noGrp="1" noChangeAspect="1"/>
          </p:cNvPicPr>
          <p:nvPr>
            <p:ph sz="half" idx="1"/>
          </p:nvPr>
        </p:nvPicPr>
        <p:blipFill>
          <a:blip r:embed="rId2"/>
          <a:stretch>
            <a:fillRect/>
          </a:stretch>
        </p:blipFill>
        <p:spPr>
          <a:xfrm>
            <a:off x="229843" y="1537958"/>
            <a:ext cx="3674164" cy="4681538"/>
          </a:xfrm>
          <a:prstGeom prst="rect">
            <a:avLst/>
          </a:prstGeom>
        </p:spPr>
        <p:style>
          <a:lnRef idx="2">
            <a:schemeClr val="accent1"/>
          </a:lnRef>
          <a:fillRef idx="1">
            <a:schemeClr val="lt1"/>
          </a:fillRef>
          <a:effectRef idx="0">
            <a:schemeClr val="accent1"/>
          </a:effectRef>
          <a:fontRef idx="minor">
            <a:schemeClr val="dk1"/>
          </a:fontRef>
        </p:style>
      </p:pic>
      <p:pic>
        <p:nvPicPr>
          <p:cNvPr id="8" name="Content Placeholder 7"/>
          <p:cNvPicPr>
            <a:picLocks noGrp="1" noChangeAspect="1"/>
          </p:cNvPicPr>
          <p:nvPr>
            <p:ph sz="half" idx="2"/>
          </p:nvPr>
        </p:nvPicPr>
        <p:blipFill>
          <a:blip r:embed="rId3"/>
          <a:stretch>
            <a:fillRect/>
          </a:stretch>
        </p:blipFill>
        <p:spPr>
          <a:xfrm>
            <a:off x="4021666" y="1567296"/>
            <a:ext cx="4995333" cy="4652200"/>
          </a:xfrm>
          <a:prstGeom prst="rect">
            <a:avLst/>
          </a:prstGeom>
        </p:spPr>
      </p:pic>
      <p:sp>
        <p:nvSpPr>
          <p:cNvPr id="9" name="Oval 8"/>
          <p:cNvSpPr/>
          <p:nvPr/>
        </p:nvSpPr>
        <p:spPr>
          <a:xfrm>
            <a:off x="3835399" y="2861733"/>
            <a:ext cx="5181600" cy="2497667"/>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4250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Searching for Translations</a:t>
            </a:r>
            <a:endParaRPr lang="en-GB" dirty="0"/>
          </a:p>
        </p:txBody>
      </p:sp>
      <p:sp>
        <p:nvSpPr>
          <p:cNvPr id="3" name="Content Placeholder 2"/>
          <p:cNvSpPr>
            <a:spLocks noGrp="1"/>
          </p:cNvSpPr>
          <p:nvPr>
            <p:ph idx="1"/>
          </p:nvPr>
        </p:nvSpPr>
        <p:spPr>
          <a:xfrm>
            <a:off x="176645" y="1444336"/>
            <a:ext cx="8629027" cy="4654712"/>
          </a:xfrm>
        </p:spPr>
        <p:txBody>
          <a:bodyPr/>
          <a:lstStyle/>
          <a:p>
            <a:r>
              <a:rPr lang="en-GB" dirty="0" smtClean="0"/>
              <a:t>Literary sources:</a:t>
            </a:r>
          </a:p>
          <a:p>
            <a:pPr lvl="1"/>
            <a:r>
              <a:rPr lang="en-GB" dirty="0" smtClean="0"/>
              <a:t>In the library!</a:t>
            </a:r>
          </a:p>
          <a:p>
            <a:pPr lvl="1"/>
            <a:r>
              <a:rPr lang="en-GB" dirty="0" smtClean="0"/>
              <a:t>Online</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4099" y="3887317"/>
            <a:ext cx="5073030" cy="1719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034127" y="3402360"/>
            <a:ext cx="3339376" cy="369332"/>
          </a:xfrm>
          <a:prstGeom prst="rect">
            <a:avLst/>
          </a:prstGeom>
        </p:spPr>
        <p:txBody>
          <a:bodyPr wrap="none">
            <a:spAutoFit/>
          </a:bodyPr>
          <a:lstStyle/>
          <a:p>
            <a:r>
              <a:rPr lang="en-GB" dirty="0" smtClean="0"/>
              <a:t>http://www.perseus.tufts.edu</a:t>
            </a:r>
            <a:endParaRPr lang="en-GB" dirty="0"/>
          </a:p>
        </p:txBody>
      </p:sp>
      <p:pic>
        <p:nvPicPr>
          <p:cNvPr id="1028" name="Picture 4" descr="http://upload.wikimedia.org/wikipedia/en/b/b4/Loeb_Classical_Library_Hom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9333" y="2762621"/>
            <a:ext cx="2453480" cy="3793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1507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667892"/>
          </a:xfrm>
        </p:spPr>
        <p:txBody>
          <a:bodyPr/>
          <a:lstStyle/>
          <a:p>
            <a:r>
              <a:rPr lang="en-GB" dirty="0" smtClean="0"/>
              <a:t>Working with your sources</a:t>
            </a:r>
            <a:endParaRPr lang="en-GB" dirty="0"/>
          </a:p>
        </p:txBody>
      </p:sp>
      <p:sp>
        <p:nvSpPr>
          <p:cNvPr id="5" name="Content Placeholder 2"/>
          <p:cNvSpPr>
            <a:spLocks noGrp="1"/>
          </p:cNvSpPr>
          <p:nvPr>
            <p:ph idx="1"/>
          </p:nvPr>
        </p:nvSpPr>
        <p:spPr>
          <a:xfrm>
            <a:off x="218209" y="1506683"/>
            <a:ext cx="8468591" cy="4802678"/>
          </a:xfrm>
        </p:spPr>
        <p:txBody>
          <a:bodyPr/>
          <a:lstStyle/>
          <a:p>
            <a:r>
              <a:rPr lang="en-GB" dirty="0" smtClean="0"/>
              <a:t>Literary sources:</a:t>
            </a:r>
          </a:p>
          <a:p>
            <a:pPr lvl="1"/>
            <a:r>
              <a:rPr lang="en-GB" dirty="0" smtClean="0"/>
              <a:t>In the library!</a:t>
            </a:r>
          </a:p>
          <a:p>
            <a:pPr lvl="1"/>
            <a:r>
              <a:rPr lang="en-GB" dirty="0" smtClean="0"/>
              <a:t>Online</a:t>
            </a:r>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4099" y="3887317"/>
            <a:ext cx="5073030" cy="1719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502503" y="3111104"/>
            <a:ext cx="3339376" cy="369332"/>
          </a:xfrm>
          <a:prstGeom prst="rect">
            <a:avLst/>
          </a:prstGeom>
        </p:spPr>
        <p:txBody>
          <a:bodyPr wrap="none">
            <a:spAutoFit/>
          </a:bodyPr>
          <a:lstStyle/>
          <a:p>
            <a:r>
              <a:rPr lang="en-GB" dirty="0" smtClean="0"/>
              <a:t>http://www.perseus.tufts.edu</a:t>
            </a:r>
            <a:endParaRPr lang="en-GB" dirty="0"/>
          </a:p>
        </p:txBody>
      </p:sp>
      <p:pic>
        <p:nvPicPr>
          <p:cNvPr id="8" name="Picture 4" descr="http://upload.wikimedia.org/wikipedia/en/b/b4/Loeb_Classical_Library_Hom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2387" y="2457513"/>
            <a:ext cx="2719613" cy="420466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924" y="3656845"/>
            <a:ext cx="8353425" cy="2828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Oval 9"/>
          <p:cNvSpPr/>
          <p:nvPr/>
        </p:nvSpPr>
        <p:spPr>
          <a:xfrm>
            <a:off x="4499992" y="4149080"/>
            <a:ext cx="4248472" cy="201622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31861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LacusCurtius</a:t>
            </a:r>
            <a:endParaRPr lang="en-GB" dirty="0"/>
          </a:p>
        </p:txBody>
      </p:sp>
      <p:pic>
        <p:nvPicPr>
          <p:cNvPr id="4" name="Content Placeholder 3"/>
          <p:cNvPicPr>
            <a:picLocks noGrp="1" noChangeAspect="1"/>
          </p:cNvPicPr>
          <p:nvPr>
            <p:ph sz="quarter" idx="1"/>
          </p:nvPr>
        </p:nvPicPr>
        <p:blipFill rotWithShape="1">
          <a:blip r:embed="rId2"/>
          <a:srcRect l="22979" t="9897" r="22425" b="4322"/>
          <a:stretch/>
        </p:blipFill>
        <p:spPr>
          <a:xfrm>
            <a:off x="301752" y="1554424"/>
            <a:ext cx="4956465" cy="4867160"/>
          </a:xfrm>
          <a:prstGeom prst="rect">
            <a:avLst/>
          </a:prstGeom>
        </p:spPr>
      </p:pic>
      <p:pic>
        <p:nvPicPr>
          <p:cNvPr id="5" name="Picture 4"/>
          <p:cNvPicPr>
            <a:picLocks noChangeAspect="1"/>
          </p:cNvPicPr>
          <p:nvPr/>
        </p:nvPicPr>
        <p:blipFill rotWithShape="1">
          <a:blip r:embed="rId3"/>
          <a:srcRect l="28553" t="12481" r="27210" b="5272"/>
          <a:stretch/>
        </p:blipFill>
        <p:spPr>
          <a:xfrm>
            <a:off x="4835323" y="1554424"/>
            <a:ext cx="4149672" cy="4822021"/>
          </a:xfrm>
          <a:prstGeom prst="rect">
            <a:avLst/>
          </a:prstGeom>
        </p:spPr>
      </p:pic>
    </p:spTree>
    <p:extLst>
      <p:ext uri="{BB962C8B-B14F-4D97-AF65-F5344CB8AC3E}">
        <p14:creationId xmlns:p14="http://schemas.microsoft.com/office/powerpoint/2010/main" val="3566095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702107"/>
          </a:xfrm>
        </p:spPr>
        <p:txBody>
          <a:bodyPr>
            <a:normAutofit/>
          </a:bodyPr>
          <a:lstStyle/>
          <a:p>
            <a:r>
              <a:rPr lang="en-GB" dirty="0" smtClean="0"/>
              <a:t>Evaluating the literary sources</a:t>
            </a:r>
            <a:endParaRPr lang="en-GB" dirty="0"/>
          </a:p>
        </p:txBody>
      </p:sp>
      <p:sp>
        <p:nvSpPr>
          <p:cNvPr id="3" name="Content Placeholder 2"/>
          <p:cNvSpPr>
            <a:spLocks noGrp="1"/>
          </p:cNvSpPr>
          <p:nvPr>
            <p:ph idx="1"/>
          </p:nvPr>
        </p:nvSpPr>
        <p:spPr>
          <a:xfrm>
            <a:off x="301752" y="1527465"/>
            <a:ext cx="8503920" cy="4810990"/>
          </a:xfrm>
        </p:spPr>
        <p:txBody>
          <a:bodyPr>
            <a:normAutofit fontScale="92500" lnSpcReduction="20000"/>
          </a:bodyPr>
          <a:lstStyle/>
          <a:p>
            <a:r>
              <a:rPr lang="de-DE" i="1" dirty="0" smtClean="0"/>
              <a:t>A few basic questions you need to ask:</a:t>
            </a:r>
            <a:br>
              <a:rPr lang="de-DE" i="1" dirty="0" smtClean="0"/>
            </a:br>
            <a:endParaRPr lang="de-DE" i="1" dirty="0" smtClean="0"/>
          </a:p>
          <a:p>
            <a:r>
              <a:rPr lang="de-DE" b="1" i="1" u="sng" dirty="0" smtClean="0"/>
              <a:t>a</a:t>
            </a:r>
            <a:r>
              <a:rPr lang="de-DE" b="1" i="1" u="sng" dirty="0"/>
              <a:t>) </a:t>
            </a:r>
            <a:r>
              <a:rPr lang="de-DE" b="1" i="1" u="sng" dirty="0" smtClean="0"/>
              <a:t>The author</a:t>
            </a:r>
            <a:endParaRPr lang="en-GB" dirty="0"/>
          </a:p>
          <a:p>
            <a:pPr lvl="0"/>
            <a:r>
              <a:rPr lang="de-DE" dirty="0" smtClean="0"/>
              <a:t>Who is the author?</a:t>
            </a:r>
            <a:endParaRPr lang="en-GB" dirty="0"/>
          </a:p>
          <a:p>
            <a:pPr lvl="0"/>
            <a:r>
              <a:rPr lang="de-DE" dirty="0" smtClean="0"/>
              <a:t>When did he live?</a:t>
            </a:r>
            <a:endParaRPr lang="en-GB" dirty="0"/>
          </a:p>
          <a:p>
            <a:pPr lvl="0"/>
            <a:r>
              <a:rPr lang="de-DE" dirty="0" smtClean="0"/>
              <a:t>First-hand experience? Contemporary to his report?</a:t>
            </a:r>
            <a:endParaRPr lang="en-GB" dirty="0"/>
          </a:p>
          <a:p>
            <a:pPr lvl="1"/>
            <a:r>
              <a:rPr lang="de-DE" dirty="0" smtClean="0"/>
              <a:t>Who are the author‘s SOURCES?</a:t>
            </a:r>
            <a:endParaRPr lang="en-GB" sz="2800" dirty="0"/>
          </a:p>
          <a:p>
            <a:pPr lvl="2"/>
            <a:r>
              <a:rPr lang="de-DE" sz="2400" dirty="0" smtClean="0"/>
              <a:t>e.g. using other historians, official documents, oral tradition, etc.</a:t>
            </a:r>
            <a:endParaRPr lang="en-GB" sz="2800" dirty="0"/>
          </a:p>
          <a:p>
            <a:pPr lvl="0"/>
            <a:r>
              <a:rPr lang="de-DE" dirty="0" smtClean="0"/>
              <a:t>What does the author write?</a:t>
            </a:r>
            <a:endParaRPr lang="en-GB" dirty="0"/>
          </a:p>
          <a:p>
            <a:pPr lvl="1"/>
            <a:r>
              <a:rPr lang="de-DE" dirty="0" smtClean="0"/>
              <a:t>e.g. history (Herodotos, Livy), biography, epic, poetry, speech, letters, etc.</a:t>
            </a:r>
          </a:p>
          <a:p>
            <a:pPr lvl="0"/>
            <a:r>
              <a:rPr lang="de-DE" dirty="0" smtClean="0"/>
              <a:t>Intention of the author (and intention of the person who might have been his patron?)</a:t>
            </a:r>
          </a:p>
        </p:txBody>
      </p:sp>
    </p:spTree>
    <p:extLst>
      <p:ext uri="{BB962C8B-B14F-4D97-AF65-F5344CB8AC3E}">
        <p14:creationId xmlns:p14="http://schemas.microsoft.com/office/powerpoint/2010/main" val="282096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Engaging with the literary sources</a:t>
            </a:r>
            <a:endParaRPr lang="en-GB" dirty="0"/>
          </a:p>
        </p:txBody>
      </p:sp>
      <p:sp>
        <p:nvSpPr>
          <p:cNvPr id="3" name="Content Placeholder 2"/>
          <p:cNvSpPr>
            <a:spLocks noGrp="1"/>
          </p:cNvSpPr>
          <p:nvPr>
            <p:ph idx="1"/>
          </p:nvPr>
        </p:nvSpPr>
        <p:spPr>
          <a:xfrm>
            <a:off x="301752" y="1703693"/>
            <a:ext cx="8503920" cy="4572000"/>
          </a:xfrm>
        </p:spPr>
        <p:txBody>
          <a:bodyPr>
            <a:normAutofit fontScale="77500" lnSpcReduction="20000"/>
          </a:bodyPr>
          <a:lstStyle/>
          <a:p>
            <a:r>
              <a:rPr lang="de-DE" b="1" i="1" u="sng" dirty="0" smtClean="0"/>
              <a:t>(b) The source</a:t>
            </a:r>
            <a:endParaRPr lang="en-GB" dirty="0"/>
          </a:p>
          <a:p>
            <a:pPr lvl="1"/>
            <a:r>
              <a:rPr lang="de-DE" dirty="0" smtClean="0"/>
              <a:t>What does it say?</a:t>
            </a:r>
            <a:endParaRPr lang="en-GB" dirty="0"/>
          </a:p>
          <a:p>
            <a:pPr lvl="1"/>
            <a:r>
              <a:rPr lang="de-DE" dirty="0" smtClean="0"/>
              <a:t>What kind of source/evidence?</a:t>
            </a:r>
            <a:endParaRPr lang="en-GB" dirty="0"/>
          </a:p>
          <a:p>
            <a:pPr lvl="2"/>
            <a:r>
              <a:rPr lang="de-DE" dirty="0" smtClean="0"/>
              <a:t>e.g. document, coin, historical accunt, etc.</a:t>
            </a:r>
          </a:p>
          <a:p>
            <a:pPr lvl="1"/>
            <a:r>
              <a:rPr lang="de-DE" dirty="0" smtClean="0"/>
              <a:t>What does the source report?</a:t>
            </a:r>
            <a:endParaRPr lang="en-GB" dirty="0"/>
          </a:p>
          <a:p>
            <a:pPr lvl="2"/>
            <a:r>
              <a:rPr lang="de-DE" dirty="0" smtClean="0"/>
              <a:t>e.g. structure (important terms used by the author, the main aim, the author‘s thought process,...)</a:t>
            </a:r>
            <a:endParaRPr lang="en-GB" sz="2600" dirty="0"/>
          </a:p>
          <a:p>
            <a:pPr lvl="1"/>
            <a:r>
              <a:rPr lang="de-DE" dirty="0" smtClean="0"/>
              <a:t>Can you give a short summary of the source?</a:t>
            </a:r>
            <a:endParaRPr lang="en-GB" sz="2800" dirty="0"/>
          </a:p>
          <a:p>
            <a:pPr lvl="1"/>
            <a:r>
              <a:rPr lang="de-DE" dirty="0" smtClean="0"/>
              <a:t>How was this source created? Context?</a:t>
            </a:r>
            <a:endParaRPr lang="en-GB" dirty="0"/>
          </a:p>
          <a:p>
            <a:pPr lvl="1"/>
            <a:r>
              <a:rPr lang="de-DE" dirty="0" smtClean="0"/>
              <a:t>Biased?</a:t>
            </a:r>
            <a:endParaRPr lang="en-GB" sz="2800" dirty="0"/>
          </a:p>
          <a:p>
            <a:pPr lvl="2"/>
            <a:r>
              <a:rPr lang="de-DE" sz="2400" dirty="0" smtClean="0"/>
              <a:t>What is biased in the source?</a:t>
            </a:r>
          </a:p>
          <a:p>
            <a:pPr lvl="2"/>
            <a:r>
              <a:rPr lang="de-DE" sz="2400" dirty="0" smtClean="0"/>
              <a:t>Key term?</a:t>
            </a:r>
          </a:p>
          <a:p>
            <a:pPr lvl="2"/>
            <a:r>
              <a:rPr lang="de-DE" sz="2400" dirty="0" smtClean="0"/>
              <a:t>Relationship between author and the events/persons he is writing about?</a:t>
            </a:r>
          </a:p>
          <a:p>
            <a:pPr lvl="2"/>
            <a:r>
              <a:rPr lang="de-DE" sz="2400" dirty="0" smtClean="0"/>
              <a:t>Intention?</a:t>
            </a:r>
          </a:p>
          <a:p>
            <a:pPr lvl="2"/>
            <a:r>
              <a:rPr lang="de-DE" sz="2400" dirty="0" smtClean="0"/>
              <a:t>Rhetoric?</a:t>
            </a:r>
            <a:endParaRPr lang="en-GB" sz="4800" dirty="0"/>
          </a:p>
          <a:p>
            <a:endParaRPr lang="en-GB" dirty="0"/>
          </a:p>
        </p:txBody>
      </p:sp>
    </p:spTree>
    <p:extLst>
      <p:ext uri="{BB962C8B-B14F-4D97-AF65-F5344CB8AC3E}">
        <p14:creationId xmlns:p14="http://schemas.microsoft.com/office/powerpoint/2010/main" val="13718291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Thucydides </a:t>
            </a:r>
            <a:endParaRPr lang="en-GB" dirty="0"/>
          </a:p>
        </p:txBody>
      </p:sp>
      <p:sp>
        <p:nvSpPr>
          <p:cNvPr id="3" name="Content Placeholder 2"/>
          <p:cNvSpPr>
            <a:spLocks noGrp="1"/>
          </p:cNvSpPr>
          <p:nvPr>
            <p:ph sz="quarter" idx="1"/>
          </p:nvPr>
        </p:nvSpPr>
        <p:spPr>
          <a:xfrm>
            <a:off x="301752" y="1527047"/>
            <a:ext cx="8503920" cy="4998443"/>
          </a:xfrm>
        </p:spPr>
        <p:txBody>
          <a:bodyPr>
            <a:normAutofit fontScale="92500" lnSpcReduction="10000"/>
          </a:bodyPr>
          <a:lstStyle/>
          <a:p>
            <a:r>
              <a:rPr lang="en-GB" dirty="0" smtClean="0"/>
              <a:t>Athenian who lived during the period of the Peloponnesian War (431-404 BC) – those exiled from Athens :</a:t>
            </a:r>
          </a:p>
          <a:p>
            <a:pPr lvl="1"/>
            <a:r>
              <a:rPr lang="en-GB" dirty="0" smtClean="0"/>
              <a:t>Thucydides 1.1 – expressed statement as to why he wrote the work</a:t>
            </a:r>
          </a:p>
          <a:p>
            <a:pPr lvl="1"/>
            <a:r>
              <a:rPr lang="en-GB" smtClean="0"/>
              <a:t>Claims </a:t>
            </a:r>
            <a:r>
              <a:rPr lang="en-GB" dirty="0" smtClean="0"/>
              <a:t>first hand experience</a:t>
            </a:r>
          </a:p>
          <a:p>
            <a:pPr lvl="1"/>
            <a:r>
              <a:rPr lang="en-GB" dirty="0" smtClean="0"/>
              <a:t>Also cross-referencing the reports of others  </a:t>
            </a:r>
          </a:p>
          <a:p>
            <a:pPr lvl="1"/>
            <a:r>
              <a:rPr lang="en-GB" dirty="0" smtClean="0"/>
              <a:t>Usually maintains an air of detachment – objective?</a:t>
            </a:r>
          </a:p>
          <a:p>
            <a:pPr lvl="2"/>
            <a:r>
              <a:rPr lang="en-GB" dirty="0" smtClean="0"/>
              <a:t>Clear hostility towards Cleon and other “demagogues”</a:t>
            </a:r>
          </a:p>
          <a:p>
            <a:pPr lvl="3"/>
            <a:r>
              <a:rPr lang="en-GB" dirty="0"/>
              <a:t>“Cleon, son of </a:t>
            </a:r>
            <a:r>
              <a:rPr lang="en-GB" dirty="0" err="1"/>
              <a:t>Cleaenetus</a:t>
            </a:r>
            <a:r>
              <a:rPr lang="en-GB" dirty="0"/>
              <a:t>, the same who </a:t>
            </a:r>
            <a:r>
              <a:rPr lang="en-GB" dirty="0" smtClean="0"/>
              <a:t>had carried </a:t>
            </a:r>
            <a:r>
              <a:rPr lang="en-GB" dirty="0"/>
              <a:t>the former motion of putting the </a:t>
            </a:r>
            <a:r>
              <a:rPr lang="en-GB" dirty="0" err="1"/>
              <a:t>Mitylenians</a:t>
            </a:r>
            <a:r>
              <a:rPr lang="en-GB" dirty="0"/>
              <a:t> to death, </a:t>
            </a:r>
            <a:r>
              <a:rPr lang="en-GB" b="1" dirty="0"/>
              <a:t>the </a:t>
            </a:r>
            <a:r>
              <a:rPr lang="en-GB" b="1" dirty="0" smtClean="0"/>
              <a:t>most violent </a:t>
            </a:r>
            <a:r>
              <a:rPr lang="en-GB" b="1" dirty="0"/>
              <a:t>man at Athens</a:t>
            </a:r>
            <a:r>
              <a:rPr lang="en-GB" dirty="0"/>
              <a:t>, and at that time by far the most powerful with </a:t>
            </a:r>
            <a:r>
              <a:rPr lang="en-GB" dirty="0" smtClean="0"/>
              <a:t>the masses…” – Thucydides 3.36.</a:t>
            </a:r>
          </a:p>
          <a:p>
            <a:pPr lvl="2"/>
            <a:r>
              <a:rPr lang="en-GB" dirty="0" smtClean="0"/>
              <a:t>Less focus and consideration of reform of tribute paid by the allies. </a:t>
            </a:r>
          </a:p>
          <a:p>
            <a:pPr lvl="1"/>
            <a:r>
              <a:rPr lang="en-GB" dirty="0" smtClean="0"/>
              <a:t>How confident are we abut the main narrative? What about the speeches? </a:t>
            </a:r>
          </a:p>
          <a:p>
            <a:endParaRPr lang="en-GB" dirty="0" smtClean="0"/>
          </a:p>
          <a:p>
            <a:pPr lvl="2"/>
            <a:endParaRPr lang="en-GB" dirty="0"/>
          </a:p>
        </p:txBody>
      </p:sp>
    </p:spTree>
    <p:extLst>
      <p:ext uri="{BB962C8B-B14F-4D97-AF65-F5344CB8AC3E}">
        <p14:creationId xmlns:p14="http://schemas.microsoft.com/office/powerpoint/2010/main" val="2807476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292676" y="3751118"/>
            <a:ext cx="8548255" cy="2697063"/>
          </a:xfrm>
          <a:prstGeom prst="rect">
            <a:avLst/>
          </a:prstGeom>
        </p:spPr>
        <p:txBody>
          <a:bodyPr>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sz="2200" dirty="0" smtClean="0"/>
              <a:t>“This </a:t>
            </a:r>
            <a:r>
              <a:rPr lang="en-GB" sz="2200" dirty="0"/>
              <a:t>inconsistency is to be found especially in the speeches, the dialogues </a:t>
            </a:r>
            <a:r>
              <a:rPr lang="en-GB" sz="2200" dirty="0" smtClean="0"/>
              <a:t>and the </a:t>
            </a:r>
            <a:r>
              <a:rPr lang="en-GB" sz="2200" dirty="0"/>
              <a:t>other rhetorical </a:t>
            </a:r>
            <a:r>
              <a:rPr lang="en-GB" sz="2200" dirty="0" smtClean="0"/>
              <a:t>passages… </a:t>
            </a:r>
            <a:r>
              <a:rPr lang="en-GB" sz="2200" dirty="0" err="1" smtClean="0"/>
              <a:t>Cratippus</a:t>
            </a:r>
            <a:r>
              <a:rPr lang="en-GB" sz="2200" dirty="0" smtClean="0"/>
              <a:t>, his contemporary and the editor of the history as he left it, has recorded this view, and said further that they not only impede the action but also cause annoyance to the audience. It was in realisation of this, he says, that Thucydides included no rhetorical passages in the last parts of this </a:t>
            </a:r>
            <a:r>
              <a:rPr lang="en-GB" sz="2200" dirty="0"/>
              <a:t>history…” - </a:t>
            </a:r>
            <a:r>
              <a:rPr lang="en-GB" sz="2200" b="1" dirty="0" smtClean="0"/>
              <a:t>Dionysius </a:t>
            </a:r>
            <a:r>
              <a:rPr lang="en-GB" sz="2200" b="1" dirty="0"/>
              <a:t>of </a:t>
            </a:r>
            <a:r>
              <a:rPr lang="en-GB" sz="2200" b="1" dirty="0" smtClean="0"/>
              <a:t>Halicarnassus </a:t>
            </a:r>
            <a:r>
              <a:rPr lang="en-GB" sz="2200" b="1" i="1" dirty="0"/>
              <a:t>On Thucydides </a:t>
            </a:r>
            <a:r>
              <a:rPr lang="en-GB" sz="2200" b="1" dirty="0" smtClean="0"/>
              <a:t>16 </a:t>
            </a:r>
            <a:r>
              <a:rPr lang="en-GB" sz="2200" dirty="0" smtClean="0"/>
              <a:t>(writing in Augustan period).</a:t>
            </a:r>
            <a:endParaRPr lang="en-GB" sz="2200" dirty="0"/>
          </a:p>
        </p:txBody>
      </p:sp>
      <p:sp>
        <p:nvSpPr>
          <p:cNvPr id="3" name="Rectangle 2"/>
          <p:cNvSpPr/>
          <p:nvPr/>
        </p:nvSpPr>
        <p:spPr>
          <a:xfrm>
            <a:off x="292676" y="366605"/>
            <a:ext cx="8548255" cy="2800767"/>
          </a:xfrm>
          <a:prstGeom prst="rect">
            <a:avLst/>
          </a:prstGeom>
        </p:spPr>
        <p:txBody>
          <a:bodyPr wrap="square">
            <a:spAutoFit/>
          </a:bodyPr>
          <a:lstStyle/>
          <a:p>
            <a:r>
              <a:rPr lang="en-GB" sz="2200" dirty="0" smtClean="0"/>
              <a:t>“With </a:t>
            </a:r>
            <a:r>
              <a:rPr lang="en-GB" sz="2200" dirty="0"/>
              <a:t>reference to the speeches in this history, </a:t>
            </a:r>
            <a:r>
              <a:rPr lang="en-GB" sz="2200" dirty="0" smtClean="0"/>
              <a:t>some were </a:t>
            </a:r>
            <a:r>
              <a:rPr lang="en-GB" sz="2200" dirty="0"/>
              <a:t>delivered before the war began, others while it was going on; some </a:t>
            </a:r>
            <a:r>
              <a:rPr lang="en-GB" sz="2200" dirty="0" smtClean="0"/>
              <a:t>I heard </a:t>
            </a:r>
            <a:r>
              <a:rPr lang="en-GB" sz="2200" dirty="0"/>
              <a:t>myself, others I got from various quarters; it was in all cases difficult </a:t>
            </a:r>
            <a:r>
              <a:rPr lang="en-GB" sz="2200" dirty="0" smtClean="0"/>
              <a:t>to carry </a:t>
            </a:r>
            <a:r>
              <a:rPr lang="en-GB" sz="2200" dirty="0"/>
              <a:t>them word for word in one's memory, so my habit has been to make </a:t>
            </a:r>
            <a:r>
              <a:rPr lang="en-GB" sz="2200" dirty="0" smtClean="0"/>
              <a:t>the speakers </a:t>
            </a:r>
            <a:r>
              <a:rPr lang="en-GB" sz="2200" dirty="0"/>
              <a:t>say what was in my opinion demanded of them by the </a:t>
            </a:r>
            <a:r>
              <a:rPr lang="en-GB" sz="2200" dirty="0" smtClean="0"/>
              <a:t>various occasions</a:t>
            </a:r>
            <a:r>
              <a:rPr lang="en-GB" sz="2200" dirty="0"/>
              <a:t>, of course adhering as closely </a:t>
            </a:r>
            <a:r>
              <a:rPr lang="en-GB" sz="2200" dirty="0" smtClean="0"/>
              <a:t>as possible </a:t>
            </a:r>
            <a:r>
              <a:rPr lang="en-GB" sz="2200" dirty="0"/>
              <a:t>to the general sense </a:t>
            </a:r>
            <a:r>
              <a:rPr lang="en-GB" sz="2200" dirty="0" smtClean="0"/>
              <a:t>of what </a:t>
            </a:r>
            <a:r>
              <a:rPr lang="en-GB" sz="2200" dirty="0"/>
              <a:t>they really said</a:t>
            </a:r>
            <a:r>
              <a:rPr lang="en-GB" sz="2200" dirty="0" smtClean="0"/>
              <a:t>.” – </a:t>
            </a:r>
            <a:r>
              <a:rPr lang="en-GB" sz="2200" b="1" dirty="0" smtClean="0"/>
              <a:t>Thucydides 1.22.1</a:t>
            </a:r>
            <a:r>
              <a:rPr lang="en-GB" sz="2200" dirty="0" smtClean="0"/>
              <a:t>.</a:t>
            </a:r>
            <a:endParaRPr lang="en-GB" sz="2200" dirty="0"/>
          </a:p>
        </p:txBody>
      </p:sp>
      <p:sp>
        <p:nvSpPr>
          <p:cNvPr id="4" name="Content Placeholder 2"/>
          <p:cNvSpPr txBox="1">
            <a:spLocks/>
          </p:cNvSpPr>
          <p:nvPr/>
        </p:nvSpPr>
        <p:spPr>
          <a:xfrm>
            <a:off x="3505823" y="2992581"/>
            <a:ext cx="5335108" cy="560693"/>
          </a:xfrm>
          <a:prstGeom prst="rect">
            <a:avLst/>
          </a:prstGeom>
        </p:spPr>
        <p:txBody>
          <a:bodyPr>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mtClean="0"/>
              <a:t>J. Wilson (1982) What Does Thucydides Claim for His Speeches? </a:t>
            </a:r>
            <a:r>
              <a:rPr lang="en-GB" i="1" smtClean="0"/>
              <a:t>Phoenix </a:t>
            </a:r>
            <a:r>
              <a:rPr lang="en-GB" smtClean="0"/>
              <a:t>36: 95-103.</a:t>
            </a:r>
            <a:endParaRPr lang="en-GB" dirty="0"/>
          </a:p>
        </p:txBody>
      </p:sp>
      <p:cxnSp>
        <p:nvCxnSpPr>
          <p:cNvPr id="6" name="Straight Connector 5"/>
          <p:cNvCxnSpPr/>
          <p:nvPr/>
        </p:nvCxnSpPr>
        <p:spPr>
          <a:xfrm>
            <a:off x="7159336" y="1766988"/>
            <a:ext cx="131964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394855" y="2088573"/>
            <a:ext cx="7221681" cy="10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92676" y="2408835"/>
            <a:ext cx="54119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3335482" y="2815936"/>
            <a:ext cx="170341" cy="17664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6734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find ancient sources?</a:t>
            </a:r>
          </a:p>
        </p:txBody>
      </p:sp>
      <p:sp>
        <p:nvSpPr>
          <p:cNvPr id="3" name="Content Placeholder 2"/>
          <p:cNvSpPr>
            <a:spLocks noGrp="1"/>
          </p:cNvSpPr>
          <p:nvPr>
            <p:ph idx="1"/>
          </p:nvPr>
        </p:nvSpPr>
        <p:spPr/>
        <p:txBody>
          <a:bodyPr/>
          <a:lstStyle/>
          <a:p>
            <a:endParaRPr lang="en-GB" dirty="0"/>
          </a:p>
        </p:txBody>
      </p:sp>
      <p:pic>
        <p:nvPicPr>
          <p:cNvPr id="4" name="Picture 2" descr="C:\Eigene Dateien\TEACHING MATERIAL\EINFÜHRUNG ALTE GESCHICHTE\Epigraphik\Greek Names TOMBSTONE T3%20lysippandphilon.jpg"/>
          <p:cNvPicPr>
            <a:picLocks noChangeAspect="1" noChangeArrowheads="1"/>
          </p:cNvPicPr>
          <p:nvPr/>
        </p:nvPicPr>
        <p:blipFill>
          <a:blip r:embed="rId2">
            <a:clrChange>
              <a:clrFrom>
                <a:srgbClr val="FAFAFA"/>
              </a:clrFrom>
              <a:clrTo>
                <a:srgbClr val="FAFAFA">
                  <a:alpha val="0"/>
                </a:srgbClr>
              </a:clrTo>
            </a:clrChange>
            <a:lum bright="-12000" contrast="6000"/>
            <a:extLst>
              <a:ext uri="{28A0092B-C50C-407E-A947-70E740481C1C}">
                <a14:useLocalDpi xmlns:a14="http://schemas.microsoft.com/office/drawing/2010/main" val="0"/>
              </a:ext>
            </a:extLst>
          </a:blip>
          <a:srcRect/>
          <a:stretch>
            <a:fillRect/>
          </a:stretch>
        </p:blipFill>
        <p:spPr bwMode="auto">
          <a:xfrm>
            <a:off x="5292080" y="1052736"/>
            <a:ext cx="3312368" cy="5813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C:\Eigene Dateien\TEACHING MATERIAL\EINFÜHRUNG ALTE GESCHICHTE\Epigraphik\Vindolanda 182_1-front_t.jpg"/>
          <p:cNvPicPr>
            <a:picLocks noChangeAspect="1" noChangeArrowheads="1"/>
          </p:cNvPicPr>
          <p:nvPr/>
        </p:nvPicPr>
        <p:blipFill>
          <a:blip r:embed="rId3">
            <a:clrChange>
              <a:clrFrom>
                <a:srgbClr val="D5D5D5"/>
              </a:clrFrom>
              <a:clrTo>
                <a:srgbClr val="D5D5D5">
                  <a:alpha val="0"/>
                </a:srgbClr>
              </a:clrTo>
            </a:clrChange>
            <a:lum contrast="42000"/>
            <a:extLst>
              <a:ext uri="{28A0092B-C50C-407E-A947-70E740481C1C}">
                <a14:useLocalDpi xmlns:a14="http://schemas.microsoft.com/office/drawing/2010/main" val="0"/>
              </a:ext>
            </a:extLst>
          </a:blip>
          <a:srcRect/>
          <a:stretch>
            <a:fillRect/>
          </a:stretch>
        </p:blipFill>
        <p:spPr bwMode="auto">
          <a:xfrm>
            <a:off x="1382769" y="1556792"/>
            <a:ext cx="4077445" cy="328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Eigene Dateien\TEACHING MATERIAL\EINFÜHRUNG ALTE GESCHICHTE\Epigraphik\Worms Römer Kavalerie Grabst Inschrift.JPG"/>
          <p:cNvPicPr>
            <a:picLocks noChangeAspect="1" noChangeArrowheads="1"/>
          </p:cNvPicPr>
          <p:nvPr/>
        </p:nvPicPr>
        <p:blipFill>
          <a:blip r:embed="rId4" cstate="print">
            <a:lum bright="-24000" contrast="6000"/>
            <a:extLst>
              <a:ext uri="{28A0092B-C50C-407E-A947-70E740481C1C}">
                <a14:useLocalDpi xmlns:a14="http://schemas.microsoft.com/office/drawing/2010/main" val="0"/>
              </a:ext>
            </a:extLst>
          </a:blip>
          <a:srcRect/>
          <a:stretch>
            <a:fillRect/>
          </a:stretch>
        </p:blipFill>
        <p:spPr bwMode="auto">
          <a:xfrm>
            <a:off x="0" y="1078433"/>
            <a:ext cx="2185379" cy="4725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6" descr="C:\Eigene Dateien\TEACHING MATERIAL\EINFÜHRUNG ALTE GESCHICHTE\Epigraphik\Greek names V2aryballos.jpg"/>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804030" y="3418110"/>
            <a:ext cx="2976100" cy="3647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440367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743671"/>
          </a:xfrm>
        </p:spPr>
        <p:txBody>
          <a:bodyPr/>
          <a:lstStyle/>
          <a:p>
            <a:r>
              <a:rPr lang="en-GB" dirty="0" smtClean="0"/>
              <a:t>Inscriptions</a:t>
            </a:r>
            <a:endParaRPr lang="en-GB" dirty="0"/>
          </a:p>
        </p:txBody>
      </p:sp>
      <p:sp>
        <p:nvSpPr>
          <p:cNvPr id="5" name="Content Placeholder 2"/>
          <p:cNvSpPr>
            <a:spLocks noGrp="1"/>
          </p:cNvSpPr>
          <p:nvPr>
            <p:ph idx="1"/>
          </p:nvPr>
        </p:nvSpPr>
        <p:spPr>
          <a:xfrm>
            <a:off x="457200" y="1600200"/>
            <a:ext cx="8229600" cy="4709160"/>
          </a:xfrm>
        </p:spPr>
        <p:txBody>
          <a:bodyPr/>
          <a:lstStyle/>
          <a:p>
            <a:r>
              <a:rPr lang="en-GB" dirty="0" smtClean="0"/>
              <a:t>Latin </a:t>
            </a:r>
            <a:r>
              <a:rPr lang="en-GB" dirty="0"/>
              <a:t>i</a:t>
            </a:r>
            <a:r>
              <a:rPr lang="en-GB" dirty="0" smtClean="0"/>
              <a:t>nscriptions</a:t>
            </a:r>
          </a:p>
          <a:p>
            <a:pPr lvl="1"/>
            <a:endParaRPr lang="en-GB" dirty="0" smtClean="0"/>
          </a:p>
        </p:txBody>
      </p:sp>
      <p:sp>
        <p:nvSpPr>
          <p:cNvPr id="9" name="Rectangle 8"/>
          <p:cNvSpPr/>
          <p:nvPr/>
        </p:nvSpPr>
        <p:spPr>
          <a:xfrm>
            <a:off x="4728823" y="1700808"/>
            <a:ext cx="2749471" cy="369332"/>
          </a:xfrm>
          <a:prstGeom prst="rect">
            <a:avLst/>
          </a:prstGeom>
        </p:spPr>
        <p:txBody>
          <a:bodyPr wrap="none">
            <a:spAutoFit/>
          </a:bodyPr>
          <a:lstStyle/>
          <a:p>
            <a:r>
              <a:rPr lang="en-GB" dirty="0" smtClean="0"/>
              <a:t>http://manfredclauss.de</a:t>
            </a:r>
            <a:endParaRPr lang="en-GB" dirty="0"/>
          </a:p>
        </p:txBody>
      </p:sp>
      <p:pic>
        <p:nvPicPr>
          <p:cNvPr id="2" name="Picture 1"/>
          <p:cNvPicPr>
            <a:picLocks noChangeAspect="1"/>
          </p:cNvPicPr>
          <p:nvPr/>
        </p:nvPicPr>
        <p:blipFill rotWithShape="1">
          <a:blip r:embed="rId2"/>
          <a:srcRect l="24822"/>
          <a:stretch/>
        </p:blipFill>
        <p:spPr>
          <a:xfrm>
            <a:off x="301336" y="2395136"/>
            <a:ext cx="3115615" cy="3119288"/>
          </a:xfrm>
          <a:prstGeom prst="rect">
            <a:avLst/>
          </a:prstGeom>
        </p:spPr>
      </p:pic>
      <p:pic>
        <p:nvPicPr>
          <p:cNvPr id="3" name="Picture 2"/>
          <p:cNvPicPr>
            <a:picLocks noChangeAspect="1"/>
          </p:cNvPicPr>
          <p:nvPr/>
        </p:nvPicPr>
        <p:blipFill>
          <a:blip r:embed="rId3"/>
          <a:stretch>
            <a:fillRect/>
          </a:stretch>
        </p:blipFill>
        <p:spPr>
          <a:xfrm>
            <a:off x="3497385" y="2352769"/>
            <a:ext cx="5646615" cy="4360924"/>
          </a:xfrm>
          <a:prstGeom prst="rect">
            <a:avLst/>
          </a:prstGeom>
        </p:spPr>
      </p:pic>
    </p:spTree>
    <p:extLst>
      <p:ext uri="{BB962C8B-B14F-4D97-AF65-F5344CB8AC3E}">
        <p14:creationId xmlns:p14="http://schemas.microsoft.com/office/powerpoint/2010/main" val="19261588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Papyri</a:t>
            </a:r>
            <a:endParaRPr lang="en-GB" dirty="0"/>
          </a:p>
        </p:txBody>
      </p:sp>
      <p:pic>
        <p:nvPicPr>
          <p:cNvPr id="5" name="Picture 4"/>
          <p:cNvPicPr>
            <a:picLocks noChangeAspect="1"/>
          </p:cNvPicPr>
          <p:nvPr/>
        </p:nvPicPr>
        <p:blipFill rotWithShape="1">
          <a:blip r:embed="rId2"/>
          <a:srcRect l="1318" t="24743" r="48837" b="24900"/>
          <a:stretch/>
        </p:blipFill>
        <p:spPr>
          <a:xfrm>
            <a:off x="301752" y="2358735"/>
            <a:ext cx="5799591" cy="3661951"/>
          </a:xfrm>
          <a:prstGeom prst="rect">
            <a:avLst/>
          </a:prstGeom>
        </p:spPr>
      </p:pic>
      <p:pic>
        <p:nvPicPr>
          <p:cNvPr id="6" name="Picture 5"/>
          <p:cNvPicPr>
            <a:picLocks noChangeAspect="1"/>
          </p:cNvPicPr>
          <p:nvPr/>
        </p:nvPicPr>
        <p:blipFill>
          <a:blip r:embed="rId3"/>
          <a:stretch>
            <a:fillRect/>
          </a:stretch>
        </p:blipFill>
        <p:spPr>
          <a:xfrm>
            <a:off x="4711824" y="987552"/>
            <a:ext cx="4432176" cy="4249280"/>
          </a:xfrm>
          <a:prstGeom prst="rect">
            <a:avLst/>
          </a:prstGeom>
        </p:spPr>
      </p:pic>
      <p:sp>
        <p:nvSpPr>
          <p:cNvPr id="7" name="Title 6"/>
          <p:cNvSpPr>
            <a:spLocks noGrp="1"/>
          </p:cNvSpPr>
          <p:nvPr>
            <p:ph type="title"/>
          </p:nvPr>
        </p:nvSpPr>
        <p:spPr/>
        <p:txBody>
          <a:bodyPr/>
          <a:lstStyle/>
          <a:p>
            <a:r>
              <a:rPr lang="en-GB" dirty="0" smtClean="0"/>
              <a:t>Papyri</a:t>
            </a:r>
            <a:endParaRPr lang="en-GB" dirty="0"/>
          </a:p>
        </p:txBody>
      </p:sp>
      <p:pic>
        <p:nvPicPr>
          <p:cNvPr id="2" name="Picture 1"/>
          <p:cNvPicPr>
            <a:picLocks noChangeAspect="1"/>
          </p:cNvPicPr>
          <p:nvPr/>
        </p:nvPicPr>
        <p:blipFill>
          <a:blip r:embed="rId4"/>
          <a:stretch>
            <a:fillRect/>
          </a:stretch>
        </p:blipFill>
        <p:spPr>
          <a:xfrm>
            <a:off x="6743701" y="3731890"/>
            <a:ext cx="2231136" cy="2978539"/>
          </a:xfrm>
          <a:prstGeom prst="rect">
            <a:avLst/>
          </a:prstGeom>
        </p:spPr>
      </p:pic>
      <p:pic>
        <p:nvPicPr>
          <p:cNvPr id="4" name="Picture 3"/>
          <p:cNvPicPr>
            <a:picLocks noChangeAspect="1"/>
          </p:cNvPicPr>
          <p:nvPr/>
        </p:nvPicPr>
        <p:blipFill>
          <a:blip r:embed="rId5"/>
          <a:stretch>
            <a:fillRect/>
          </a:stretch>
        </p:blipFill>
        <p:spPr>
          <a:xfrm>
            <a:off x="3599278" y="4294556"/>
            <a:ext cx="3144423" cy="2495933"/>
          </a:xfrm>
          <a:prstGeom prst="rect">
            <a:avLst/>
          </a:prstGeom>
        </p:spPr>
      </p:pic>
    </p:spTree>
    <p:extLst>
      <p:ext uri="{BB962C8B-B14F-4D97-AF65-F5344CB8AC3E}">
        <p14:creationId xmlns:p14="http://schemas.microsoft.com/office/powerpoint/2010/main" val="9807767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Coins</a:t>
            </a:r>
            <a:endParaRPr lang="en-GB" dirty="0"/>
          </a:p>
        </p:txBody>
      </p:sp>
      <p:pic>
        <p:nvPicPr>
          <p:cNvPr id="4" name="Picture 3076" descr="C:\Eigene Dateien\Worms Geschichte\Worms Römer Münzen Währung von Nida SM.JPG"/>
          <p:cNvPicPr>
            <a:picLocks noChangeAspect="1" noChangeArrowheads="1"/>
          </p:cNvPicPr>
          <p:nvPr/>
        </p:nvPicPr>
        <p:blipFill>
          <a:blip r:embed="rId2"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52400" y="1124744"/>
            <a:ext cx="8991600" cy="211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rotWithShape="1">
          <a:blip r:embed="rId3"/>
          <a:srcRect l="1318" t="23876" r="50775" b="36573"/>
          <a:stretch/>
        </p:blipFill>
        <p:spPr>
          <a:xfrm>
            <a:off x="152400" y="3244057"/>
            <a:ext cx="6570922" cy="3390510"/>
          </a:xfrm>
          <a:prstGeom prst="rect">
            <a:avLst/>
          </a:prstGeom>
        </p:spPr>
      </p:pic>
      <p:pic>
        <p:nvPicPr>
          <p:cNvPr id="3" name="Picture 2"/>
          <p:cNvPicPr>
            <a:picLocks noChangeAspect="1"/>
          </p:cNvPicPr>
          <p:nvPr/>
        </p:nvPicPr>
        <p:blipFill>
          <a:blip r:embed="rId4"/>
          <a:stretch>
            <a:fillRect/>
          </a:stretch>
        </p:blipFill>
        <p:spPr>
          <a:xfrm>
            <a:off x="5690616" y="3264117"/>
            <a:ext cx="3145536" cy="2099253"/>
          </a:xfrm>
          <a:prstGeom prst="rect">
            <a:avLst/>
          </a:prstGeom>
        </p:spPr>
      </p:pic>
      <p:pic>
        <p:nvPicPr>
          <p:cNvPr id="5" name="Picture 4"/>
          <p:cNvPicPr>
            <a:picLocks noChangeAspect="1"/>
          </p:cNvPicPr>
          <p:nvPr/>
        </p:nvPicPr>
        <p:blipFill>
          <a:blip r:embed="rId5"/>
          <a:stretch>
            <a:fillRect/>
          </a:stretch>
        </p:blipFill>
        <p:spPr>
          <a:xfrm>
            <a:off x="5029199" y="4454140"/>
            <a:ext cx="3951007" cy="2205412"/>
          </a:xfrm>
          <a:prstGeom prst="rect">
            <a:avLst/>
          </a:prstGeom>
        </p:spPr>
      </p:pic>
    </p:spTree>
    <p:extLst>
      <p:ext uri="{BB962C8B-B14F-4D97-AF65-F5344CB8AC3E}">
        <p14:creationId xmlns:p14="http://schemas.microsoft.com/office/powerpoint/2010/main" val="39963457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
          </p:nvPr>
        </p:nvPicPr>
        <p:blipFill rotWithShape="1">
          <a:blip r:embed="rId2"/>
          <a:srcRect b="5900"/>
          <a:stretch/>
        </p:blipFill>
        <p:spPr>
          <a:xfrm>
            <a:off x="282945" y="266644"/>
            <a:ext cx="7531019" cy="4429167"/>
          </a:xfrm>
          <a:prstGeom prst="rect">
            <a:avLst/>
          </a:prstGeom>
        </p:spPr>
      </p:pic>
      <p:sp>
        <p:nvSpPr>
          <p:cNvPr id="3" name="Content Placeholder 2"/>
          <p:cNvSpPr txBox="1">
            <a:spLocks/>
          </p:cNvSpPr>
          <p:nvPr/>
        </p:nvSpPr>
        <p:spPr>
          <a:xfrm>
            <a:off x="426026" y="5029199"/>
            <a:ext cx="5870865" cy="1350819"/>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Roman Provincial Coinage online</a:t>
            </a:r>
          </a:p>
          <a:p>
            <a:r>
              <a:rPr lang="en-GB" dirty="0"/>
              <a:t>coinarchives.com</a:t>
            </a:r>
          </a:p>
        </p:txBody>
      </p:sp>
    </p:spTree>
    <p:extLst>
      <p:ext uri="{BB962C8B-B14F-4D97-AF65-F5344CB8AC3E}">
        <p14:creationId xmlns:p14="http://schemas.microsoft.com/office/powerpoint/2010/main" val="4021558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find ancient sources?</a:t>
            </a:r>
          </a:p>
        </p:txBody>
      </p:sp>
      <p:sp>
        <p:nvSpPr>
          <p:cNvPr id="3" name="Content Placeholder 2"/>
          <p:cNvSpPr>
            <a:spLocks noGrp="1"/>
          </p:cNvSpPr>
          <p:nvPr>
            <p:ph idx="1"/>
          </p:nvPr>
        </p:nvSpPr>
        <p:spPr>
          <a:xfrm>
            <a:off x="301752" y="1454312"/>
            <a:ext cx="5111912" cy="4572000"/>
          </a:xfrm>
        </p:spPr>
        <p:txBody>
          <a:bodyPr/>
          <a:lstStyle/>
          <a:p>
            <a:r>
              <a:rPr lang="en-GB" dirty="0" smtClean="0"/>
              <a:t>Iconography</a:t>
            </a:r>
            <a:endParaRPr lang="en-GB" dirty="0"/>
          </a:p>
        </p:txBody>
      </p:sp>
      <p:pic>
        <p:nvPicPr>
          <p:cNvPr id="13314" name="Picture 2" descr="http://ecx.images-amazon.com/images/I/51TUWAzH8d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819" y="1989704"/>
            <a:ext cx="5508104" cy="464884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5809856" y="2462645"/>
            <a:ext cx="3126325" cy="2358737"/>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smtClean="0"/>
              <a:t>Lexicon </a:t>
            </a:r>
            <a:r>
              <a:rPr lang="en-GB" b="1" dirty="0" err="1" smtClean="0"/>
              <a:t>Iconographicum</a:t>
            </a:r>
            <a:r>
              <a:rPr lang="en-GB" b="1" dirty="0" smtClean="0"/>
              <a:t> </a:t>
            </a:r>
            <a:r>
              <a:rPr lang="en-GB" b="1" dirty="0" err="1" smtClean="0"/>
              <a:t>Mythologiae</a:t>
            </a:r>
            <a:r>
              <a:rPr lang="en-GB" b="1" dirty="0" smtClean="0"/>
              <a:t> </a:t>
            </a:r>
            <a:r>
              <a:rPr lang="en-GB" b="1" dirty="0" err="1" smtClean="0"/>
              <a:t>Classicae</a:t>
            </a:r>
            <a:endParaRPr lang="en-GB" b="1" dirty="0" smtClean="0"/>
          </a:p>
          <a:p>
            <a:pPr marL="0" indent="0">
              <a:buFont typeface="Wingdings 2"/>
              <a:buNone/>
            </a:pPr>
            <a:endParaRPr lang="en-GB" b="1" dirty="0"/>
          </a:p>
          <a:p>
            <a:pPr marL="0" indent="0">
              <a:buFont typeface="Wingdings 2"/>
              <a:buNone/>
            </a:pPr>
            <a:r>
              <a:rPr lang="en-GB" b="1" dirty="0" smtClean="0"/>
              <a:t>LIMC</a:t>
            </a:r>
            <a:endParaRPr lang="en-GB" b="1" dirty="0"/>
          </a:p>
        </p:txBody>
      </p:sp>
    </p:spTree>
    <p:extLst>
      <p:ext uri="{BB962C8B-B14F-4D97-AF65-F5344CB8AC3E}">
        <p14:creationId xmlns:p14="http://schemas.microsoft.com/office/powerpoint/2010/main" val="29851709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find ancient sources?</a:t>
            </a:r>
          </a:p>
        </p:txBody>
      </p:sp>
      <p:sp>
        <p:nvSpPr>
          <p:cNvPr id="3" name="Content Placeholder 2"/>
          <p:cNvSpPr>
            <a:spLocks noGrp="1"/>
          </p:cNvSpPr>
          <p:nvPr>
            <p:ph idx="1"/>
          </p:nvPr>
        </p:nvSpPr>
        <p:spPr>
          <a:xfrm>
            <a:off x="301752" y="1463265"/>
            <a:ext cx="8503920" cy="4635783"/>
          </a:xfrm>
        </p:spPr>
        <p:txBody>
          <a:bodyPr/>
          <a:lstStyle/>
          <a:p>
            <a:r>
              <a:rPr lang="en-GB" dirty="0" smtClean="0"/>
              <a:t>Archaeology</a:t>
            </a:r>
            <a:br>
              <a:rPr lang="en-GB" dirty="0" smtClean="0"/>
            </a:br>
            <a:r>
              <a:rPr lang="en-GB" dirty="0" smtClean="0">
                <a:sym typeface="Wingdings" panose="05000000000000000000" pitchFamily="2" charset="2"/>
              </a:rPr>
              <a:t>Excavation reports</a:t>
            </a:r>
            <a:br>
              <a:rPr lang="en-GB" dirty="0" smtClean="0">
                <a:sym typeface="Wingdings" panose="05000000000000000000" pitchFamily="2" charset="2"/>
              </a:rPr>
            </a:br>
            <a:r>
              <a:rPr lang="en-GB" dirty="0" smtClean="0">
                <a:sym typeface="Wingdings" panose="05000000000000000000" pitchFamily="2" charset="2"/>
              </a:rPr>
              <a:t>(be critical of ‘summaries’)</a:t>
            </a:r>
            <a:endParaRPr lang="en-GB" dirty="0"/>
          </a:p>
        </p:txBody>
      </p:sp>
      <p:pic>
        <p:nvPicPr>
          <p:cNvPr id="6" name="Picture 5"/>
          <p:cNvPicPr>
            <a:picLocks noChangeAspect="1"/>
          </p:cNvPicPr>
          <p:nvPr/>
        </p:nvPicPr>
        <p:blipFill>
          <a:blip r:embed="rId2"/>
          <a:stretch>
            <a:fillRect/>
          </a:stretch>
        </p:blipFill>
        <p:spPr>
          <a:xfrm>
            <a:off x="301752" y="2745535"/>
            <a:ext cx="6327437" cy="3954648"/>
          </a:xfrm>
          <a:prstGeom prst="rect">
            <a:avLst/>
          </a:prstGeom>
        </p:spPr>
      </p:pic>
      <p:pic>
        <p:nvPicPr>
          <p:cNvPr id="7" name="Picture 6"/>
          <p:cNvPicPr>
            <a:picLocks noChangeAspect="1"/>
          </p:cNvPicPr>
          <p:nvPr/>
        </p:nvPicPr>
        <p:blipFill>
          <a:blip r:embed="rId3"/>
          <a:stretch>
            <a:fillRect/>
          </a:stretch>
        </p:blipFill>
        <p:spPr>
          <a:xfrm>
            <a:off x="5269304" y="1463265"/>
            <a:ext cx="3755461" cy="5236918"/>
          </a:xfrm>
          <a:prstGeom prst="rect">
            <a:avLst/>
          </a:prstGeom>
        </p:spPr>
      </p:pic>
    </p:spTree>
    <p:extLst>
      <p:ext uri="{BB962C8B-B14F-4D97-AF65-F5344CB8AC3E}">
        <p14:creationId xmlns:p14="http://schemas.microsoft.com/office/powerpoint/2010/main" val="1774599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7584" y="1484784"/>
            <a:ext cx="4572000" cy="2339102"/>
          </a:xfrm>
          <a:prstGeom prst="rect">
            <a:avLst/>
          </a:prstGeom>
        </p:spPr>
        <p:txBody>
          <a:bodyPr>
            <a:spAutoFit/>
          </a:bodyPr>
          <a:lstStyle/>
          <a:p>
            <a:r>
              <a:rPr lang="de-DE" sz="2400" b="1" dirty="0" smtClean="0"/>
              <a:t>WHO says WHAT, WHERE, under WHICH CONDITION, TO WHOM, WITH WHICH INTENTIONS, and WHICH EFFECT?</a:t>
            </a:r>
          </a:p>
          <a:p>
            <a:r>
              <a:rPr lang="de-DE" sz="800" dirty="0" smtClean="0"/>
              <a:t> </a:t>
            </a:r>
            <a:endParaRPr lang="en-GB" sz="4800" dirty="0" smtClean="0"/>
          </a:p>
          <a:p>
            <a:endParaRPr lang="en-GB" dirty="0"/>
          </a:p>
        </p:txBody>
      </p:sp>
      <p:sp>
        <p:nvSpPr>
          <p:cNvPr id="5" name="Title 1"/>
          <p:cNvSpPr>
            <a:spLocks noGrp="1"/>
          </p:cNvSpPr>
          <p:nvPr>
            <p:ph type="title"/>
          </p:nvPr>
        </p:nvSpPr>
        <p:spPr>
          <a:xfrm>
            <a:off x="457200" y="274638"/>
            <a:ext cx="8229600" cy="826798"/>
          </a:xfrm>
        </p:spPr>
        <p:txBody>
          <a:bodyPr>
            <a:normAutofit/>
          </a:bodyPr>
          <a:lstStyle/>
          <a:p>
            <a:r>
              <a:rPr lang="en-GB" dirty="0"/>
              <a:t>How to interpret ancient sources?</a:t>
            </a:r>
          </a:p>
        </p:txBody>
      </p:sp>
    </p:spTree>
    <p:extLst>
      <p:ext uri="{BB962C8B-B14F-4D97-AF65-F5344CB8AC3E}">
        <p14:creationId xmlns:p14="http://schemas.microsoft.com/office/powerpoint/2010/main" val="25319313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118</TotalTime>
  <Words>766</Words>
  <Application>Microsoft Office PowerPoint</Application>
  <PresentationFormat>On-screen Show (4:3)</PresentationFormat>
  <Paragraphs>95</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Georgia</vt:lpstr>
      <vt:lpstr>Wingdings</vt:lpstr>
      <vt:lpstr>Wingdings 2</vt:lpstr>
      <vt:lpstr>Civic</vt:lpstr>
      <vt:lpstr>Classics Project</vt:lpstr>
      <vt:lpstr>Overview</vt:lpstr>
      <vt:lpstr>Identifying sources for your topic</vt:lpstr>
      <vt:lpstr>The RE</vt:lpstr>
      <vt:lpstr>RE Spartacus</vt:lpstr>
      <vt:lpstr>Searching for Translations</vt:lpstr>
      <vt:lpstr>Working with your sources</vt:lpstr>
      <vt:lpstr>LacusCurtius</vt:lpstr>
      <vt:lpstr>Evaluating the literary sources</vt:lpstr>
      <vt:lpstr>Engaging with the literary sources</vt:lpstr>
      <vt:lpstr>Thucydides </vt:lpstr>
      <vt:lpstr>PowerPoint Presentation</vt:lpstr>
      <vt:lpstr>How to find ancient sources?</vt:lpstr>
      <vt:lpstr>Inscriptions</vt:lpstr>
      <vt:lpstr>Papyri</vt:lpstr>
      <vt:lpstr>Coins</vt:lpstr>
      <vt:lpstr>PowerPoint Presentation</vt:lpstr>
      <vt:lpstr>How to find ancient sources?</vt:lpstr>
      <vt:lpstr>How to find ancient sources?</vt:lpstr>
      <vt:lpstr>How to interpret ancient sources?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Project</dc:title>
  <dc:creator>Reviewer 1</dc:creator>
  <cp:lastModifiedBy>Reviewer 1</cp:lastModifiedBy>
  <cp:revision>33</cp:revision>
  <dcterms:created xsi:type="dcterms:W3CDTF">2016-02-11T11:56:10Z</dcterms:created>
  <dcterms:modified xsi:type="dcterms:W3CDTF">2016-02-11T14:50:49Z</dcterms:modified>
</cp:coreProperties>
</file>