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2"/>
  </p:notesMasterIdLst>
  <p:sldIdLst>
    <p:sldId id="256" r:id="rId3"/>
    <p:sldId id="722" r:id="rId4"/>
    <p:sldId id="723" r:id="rId5"/>
    <p:sldId id="889" r:id="rId6"/>
    <p:sldId id="888" r:id="rId7"/>
    <p:sldId id="713" r:id="rId8"/>
    <p:sldId id="717" r:id="rId9"/>
    <p:sldId id="724" r:id="rId10"/>
    <p:sldId id="72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8310AB-0B00-42CF-8096-9B983B1CB19A}" v="1" dt="2025-01-30T09:41:44.4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varScale="1">
        <p:scale>
          <a:sx n="70" d="100"/>
          <a:sy n="70" d="100"/>
        </p:scale>
        <p:origin x="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DA8310AB-0B00-42CF-8096-9B983B1CB19A}"/>
    <pc:docChg chg="custSel addSld delSld modSld sldOrd">
      <pc:chgData name="James Williams" userId="c957a50b-491f-4d94-b4bc-52aca3e2340d" providerId="ADAL" clId="{DA8310AB-0B00-42CF-8096-9B983B1CB19A}" dt="2025-01-30T09:45:54.121" v="691" actId="403"/>
      <pc:docMkLst>
        <pc:docMk/>
      </pc:docMkLst>
      <pc:sldChg chg="modSp add mod ord">
        <pc:chgData name="James Williams" userId="c957a50b-491f-4d94-b4bc-52aca3e2340d" providerId="ADAL" clId="{DA8310AB-0B00-42CF-8096-9B983B1CB19A}" dt="2025-01-30T09:38:47.253" v="25" actId="20577"/>
        <pc:sldMkLst>
          <pc:docMk/>
          <pc:sldMk cId="1394951995" sldId="724"/>
        </pc:sldMkLst>
        <pc:spChg chg="mod">
          <ac:chgData name="James Williams" userId="c957a50b-491f-4d94-b4bc-52aca3e2340d" providerId="ADAL" clId="{DA8310AB-0B00-42CF-8096-9B983B1CB19A}" dt="2025-01-30T09:38:47.253" v="25" actId="20577"/>
          <ac:spMkLst>
            <pc:docMk/>
            <pc:sldMk cId="1394951995" sldId="724"/>
            <ac:spMk id="2" creationId="{0F8689BA-93B2-18ED-996F-923B39BD53EB}"/>
          </ac:spMkLst>
        </pc:spChg>
        <pc:spChg chg="mod">
          <ac:chgData name="James Williams" userId="c957a50b-491f-4d94-b4bc-52aca3e2340d" providerId="ADAL" clId="{DA8310AB-0B00-42CF-8096-9B983B1CB19A}" dt="2025-01-30T09:38:19.919" v="17" actId="27636"/>
          <ac:spMkLst>
            <pc:docMk/>
            <pc:sldMk cId="1394951995" sldId="724"/>
            <ac:spMk id="3" creationId="{39B79553-8EB7-0E86-AB97-03B81E4AA870}"/>
          </ac:spMkLst>
        </pc:spChg>
      </pc:sldChg>
      <pc:sldChg chg="delSp modSp new mod">
        <pc:chgData name="James Williams" userId="c957a50b-491f-4d94-b4bc-52aca3e2340d" providerId="ADAL" clId="{DA8310AB-0B00-42CF-8096-9B983B1CB19A}" dt="2025-01-30T09:39:15.954" v="44" actId="478"/>
        <pc:sldMkLst>
          <pc:docMk/>
          <pc:sldMk cId="2768687844" sldId="725"/>
        </pc:sldMkLst>
        <pc:spChg chg="mod">
          <ac:chgData name="James Williams" userId="c957a50b-491f-4d94-b4bc-52aca3e2340d" providerId="ADAL" clId="{DA8310AB-0B00-42CF-8096-9B983B1CB19A}" dt="2025-01-30T09:39:13.916" v="43" actId="20577"/>
          <ac:spMkLst>
            <pc:docMk/>
            <pc:sldMk cId="2768687844" sldId="725"/>
            <ac:spMk id="2" creationId="{57F27E74-2FD0-F1BA-BCF4-2159C718B8D2}"/>
          </ac:spMkLst>
        </pc:spChg>
        <pc:spChg chg="del">
          <ac:chgData name="James Williams" userId="c957a50b-491f-4d94-b4bc-52aca3e2340d" providerId="ADAL" clId="{DA8310AB-0B00-42CF-8096-9B983B1CB19A}" dt="2025-01-30T09:39:15.954" v="44" actId="478"/>
          <ac:spMkLst>
            <pc:docMk/>
            <pc:sldMk cId="2768687844" sldId="725"/>
            <ac:spMk id="3" creationId="{3C12C5CC-13F4-25D3-2B73-7733DCCC0F97}"/>
          </ac:spMkLst>
        </pc:spChg>
      </pc:sldChg>
      <pc:sldChg chg="modSp add del mod">
        <pc:chgData name="James Williams" userId="c957a50b-491f-4d94-b4bc-52aca3e2340d" providerId="ADAL" clId="{DA8310AB-0B00-42CF-8096-9B983B1CB19A}" dt="2025-01-30T09:41:51.972" v="50" actId="2696"/>
        <pc:sldMkLst>
          <pc:docMk/>
          <pc:sldMk cId="3625680748" sldId="726"/>
        </pc:sldMkLst>
        <pc:spChg chg="mod">
          <ac:chgData name="James Williams" userId="c957a50b-491f-4d94-b4bc-52aca3e2340d" providerId="ADAL" clId="{DA8310AB-0B00-42CF-8096-9B983B1CB19A}" dt="2025-01-30T09:39:33.049" v="47" actId="20577"/>
          <ac:spMkLst>
            <pc:docMk/>
            <pc:sldMk cId="3625680748" sldId="726"/>
            <ac:spMk id="2" creationId="{93373C60-77BA-458D-288C-DFA8A048A328}"/>
          </ac:spMkLst>
        </pc:spChg>
        <pc:spChg chg="mod">
          <ac:chgData name="James Williams" userId="c957a50b-491f-4d94-b4bc-52aca3e2340d" providerId="ADAL" clId="{DA8310AB-0B00-42CF-8096-9B983B1CB19A}" dt="2025-01-30T09:39:31.524" v="46" actId="20577"/>
          <ac:spMkLst>
            <pc:docMk/>
            <pc:sldMk cId="3625680748" sldId="726"/>
            <ac:spMk id="3" creationId="{1F9CF066-4FB7-3D09-63E1-404A66090B2D}"/>
          </ac:spMkLst>
        </pc:spChg>
      </pc:sldChg>
      <pc:sldChg chg="add">
        <pc:chgData name="James Williams" userId="c957a50b-491f-4d94-b4bc-52aca3e2340d" providerId="ADAL" clId="{DA8310AB-0B00-42CF-8096-9B983B1CB19A}" dt="2025-01-30T09:41:44.430" v="48"/>
        <pc:sldMkLst>
          <pc:docMk/>
          <pc:sldMk cId="779092581" sldId="888"/>
        </pc:sldMkLst>
      </pc:sldChg>
      <pc:sldChg chg="modSp add mod">
        <pc:chgData name="James Williams" userId="c957a50b-491f-4d94-b4bc-52aca3e2340d" providerId="ADAL" clId="{DA8310AB-0B00-42CF-8096-9B983B1CB19A}" dt="2025-01-30T09:45:54.121" v="691" actId="403"/>
        <pc:sldMkLst>
          <pc:docMk/>
          <pc:sldMk cId="1195435097" sldId="889"/>
        </pc:sldMkLst>
        <pc:spChg chg="mod">
          <ac:chgData name="James Williams" userId="c957a50b-491f-4d94-b4bc-52aca3e2340d" providerId="ADAL" clId="{DA8310AB-0B00-42CF-8096-9B983B1CB19A}" dt="2025-01-30T09:42:41.313" v="94" actId="1076"/>
          <ac:spMkLst>
            <pc:docMk/>
            <pc:sldMk cId="1195435097" sldId="889"/>
            <ac:spMk id="2" creationId="{0A3ABB94-A305-CB95-584C-FF93A3DFF35C}"/>
          </ac:spMkLst>
        </pc:spChg>
        <pc:spChg chg="mod">
          <ac:chgData name="James Williams" userId="c957a50b-491f-4d94-b4bc-52aca3e2340d" providerId="ADAL" clId="{DA8310AB-0B00-42CF-8096-9B983B1CB19A}" dt="2025-01-30T09:45:54.121" v="691" actId="403"/>
          <ac:spMkLst>
            <pc:docMk/>
            <pc:sldMk cId="1195435097" sldId="889"/>
            <ac:spMk id="3" creationId="{5ADAF2FD-7F24-0367-144D-0E1207A84CB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4D491F-CB54-4303-966D-DDD714A9F82E}" type="datetimeFigureOut">
              <a:rPr lang="en-GB" smtClean="0"/>
              <a:t>30/01/2025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67F8FD-0C2E-4B76-B380-858C276B12C7}" type="slidenum">
              <a:rPr lang="en-GB" smtClean="0"/>
              <a:t>‹#›</a:t>
            </a:fld>
            <a:endParaRPr lang="en-GB"/>
          </a:p>
        </p:txBody>
      </p:sp>
    </p:spTree>
    <p:extLst>
      <p:ext uri="{BB962C8B-B14F-4D97-AF65-F5344CB8AC3E}">
        <p14:creationId xmlns:p14="http://schemas.microsoft.com/office/powerpoint/2010/main" val="3387484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7047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98B55C-BC78-BF6D-2EF5-0DE55E4AB1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C77353-C972-3A80-87A3-C05A24ED40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999DAB-5138-DDF7-F308-E766EA5671EE}"/>
              </a:ext>
            </a:extLst>
          </p:cNvPr>
          <p:cNvSpPr>
            <a:spLocks noGrp="1"/>
          </p:cNvSpPr>
          <p:nvPr>
            <p:ph type="body" idx="1"/>
          </p:nvPr>
        </p:nvSpPr>
        <p:spPr/>
        <p:txBody>
          <a:bodyPr/>
          <a:lstStyle/>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AGI stands for ‘</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Artificial General Intelligence</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 referring to an AI system that possesses human-like cognitive abilities, capable of performing a wide range of tasks and learning. ASI or SI or ‘Super Intelligence’ (also called ASI - </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Artificial Super Intelligence</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 refers to an AI that surpasses human intelligence in all aspects, solving problems and performing tasks far beyond human capabilities; essentially, AGI would be on par with human intelligence, while ASI would significantly exceed it. </a:t>
            </a: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Key points:</a:t>
            </a:r>
          </a:p>
          <a:p>
            <a:pPr>
              <a:lnSpc>
                <a:spcPct val="115000"/>
              </a:lnSpc>
              <a:spcAft>
                <a:spcPts val="800"/>
              </a:spcAft>
            </a:pP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AGI:</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228600" algn="l"/>
              </a:tabLs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Can learn and adapt to new situations like a human. </a:t>
            </a:r>
          </a:p>
          <a:p>
            <a:pPr marL="742950" lvl="1" indent="-285750">
              <a:lnSpc>
                <a:spcPct val="115000"/>
              </a:lnSpc>
              <a:spcAft>
                <a:spcPts val="800"/>
              </a:spcAft>
              <a:buSzPts val="1000"/>
              <a:buFont typeface="Courier New" panose="02070309020205020404" pitchFamily="49" charset="0"/>
              <a:buChar char="o"/>
              <a:tabLst>
                <a:tab pos="228600" algn="l"/>
              </a:tabLs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Aims to mimic human-level understanding and reasoning across various fields. </a:t>
            </a:r>
          </a:p>
          <a:p>
            <a:pPr marL="742950" lvl="1" indent="-285750">
              <a:lnSpc>
                <a:spcPct val="115000"/>
              </a:lnSpc>
              <a:spcAft>
                <a:spcPts val="800"/>
              </a:spcAft>
              <a:buSzPts val="1000"/>
              <a:buFont typeface="Courier New" panose="02070309020205020404" pitchFamily="49" charset="0"/>
              <a:buChar char="o"/>
              <a:tabLst>
                <a:tab pos="228600" algn="l"/>
              </a:tabLs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Considered a major milestone in AI development. </a:t>
            </a:r>
          </a:p>
          <a:p>
            <a:pPr>
              <a:lnSpc>
                <a:spcPct val="115000"/>
              </a:lnSpc>
              <a:spcAft>
                <a:spcPts val="800"/>
              </a:spcAft>
            </a:pP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ASI:</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228600" algn="l"/>
              </a:tabLs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Exceeds human intelligence in all areas, including creativity, problem-solving, and decision-making. </a:t>
            </a:r>
          </a:p>
          <a:p>
            <a:pPr marL="742950" lvl="1" indent="-285750">
              <a:lnSpc>
                <a:spcPct val="115000"/>
              </a:lnSpc>
              <a:spcAft>
                <a:spcPts val="800"/>
              </a:spcAft>
              <a:buSzPts val="1000"/>
              <a:buFont typeface="Courier New" panose="02070309020205020404" pitchFamily="49" charset="0"/>
              <a:buChar char="o"/>
              <a:tabLst>
                <a:tab pos="228600" algn="l"/>
              </a:tabLs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May be able to solve problems currently beyond human comprehension. </a:t>
            </a:r>
          </a:p>
          <a:p>
            <a:pPr marL="742950" lvl="1" indent="-285750">
              <a:lnSpc>
                <a:spcPct val="115000"/>
              </a:lnSpc>
              <a:spcAft>
                <a:spcPts val="800"/>
              </a:spcAft>
              <a:buSzPts val="1000"/>
              <a:buFont typeface="Courier New" panose="02070309020205020404" pitchFamily="49" charset="0"/>
              <a:buChar char="o"/>
              <a:tabLst>
                <a:tab pos="228600" algn="l"/>
              </a:tabLs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Often discussed in the context of potential existential risks due to its vast intelligence. </a:t>
            </a:r>
          </a:p>
        </p:txBody>
      </p:sp>
      <p:sp>
        <p:nvSpPr>
          <p:cNvPr id="4" name="Slide Number Placeholder 3">
            <a:extLst>
              <a:ext uri="{FF2B5EF4-FFF2-40B4-BE49-F238E27FC236}">
                <a16:creationId xmlns:a16="http://schemas.microsoft.com/office/drawing/2014/main" id="{BB2B4AF7-AA93-9869-72EE-DF7DB553F0E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3926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20845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2132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87C5D-8BB0-6116-1C1D-7C56FEE502B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E05988-9992-8C16-96E3-29D2D93EB6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F62DC9-3725-345E-5EC6-AF6A3BC904E2}"/>
              </a:ext>
            </a:extLst>
          </p:cNvPr>
          <p:cNvSpPr>
            <a:spLocks noGrp="1"/>
          </p:cNvSpPr>
          <p:nvPr>
            <p:ph type="dt" sz="half" idx="10"/>
          </p:nvPr>
        </p:nvSpPr>
        <p:spPr/>
        <p:txBody>
          <a:bodyPr/>
          <a:lstStyle/>
          <a:p>
            <a:fld id="{CF7B4C8E-BAC8-4C52-B252-7BFE1299E6F6}" type="datetimeFigureOut">
              <a:rPr lang="en-GB" smtClean="0"/>
              <a:t>30/01/2025</a:t>
            </a:fld>
            <a:endParaRPr lang="en-GB"/>
          </a:p>
        </p:txBody>
      </p:sp>
      <p:sp>
        <p:nvSpPr>
          <p:cNvPr id="5" name="Footer Placeholder 4">
            <a:extLst>
              <a:ext uri="{FF2B5EF4-FFF2-40B4-BE49-F238E27FC236}">
                <a16:creationId xmlns:a16="http://schemas.microsoft.com/office/drawing/2014/main" id="{79E7E120-DC0F-121E-F58B-54590A2867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062086-E53F-1796-3AEE-4231E821F2D9}"/>
              </a:ext>
            </a:extLst>
          </p:cNvPr>
          <p:cNvSpPr>
            <a:spLocks noGrp="1"/>
          </p:cNvSpPr>
          <p:nvPr>
            <p:ph type="sldNum" sz="quarter" idx="12"/>
          </p:nvPr>
        </p:nvSpPr>
        <p:spPr/>
        <p:txBody>
          <a:bodyPr/>
          <a:lstStyle/>
          <a:p>
            <a:fld id="{D32A0DAE-1371-4496-835C-461814958AF2}" type="slidenum">
              <a:rPr lang="en-GB" smtClean="0"/>
              <a:t>‹#›</a:t>
            </a:fld>
            <a:endParaRPr lang="en-GB"/>
          </a:p>
        </p:txBody>
      </p:sp>
    </p:spTree>
    <p:extLst>
      <p:ext uri="{BB962C8B-B14F-4D97-AF65-F5344CB8AC3E}">
        <p14:creationId xmlns:p14="http://schemas.microsoft.com/office/powerpoint/2010/main" val="3851608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59E17-3147-D8D2-C4B4-AA277CFD5E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5442F0-DC1F-81BD-06BD-5ACF8D1D52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A3104C-138D-0816-0AB4-C53B6874520F}"/>
              </a:ext>
            </a:extLst>
          </p:cNvPr>
          <p:cNvSpPr>
            <a:spLocks noGrp="1"/>
          </p:cNvSpPr>
          <p:nvPr>
            <p:ph type="dt" sz="half" idx="10"/>
          </p:nvPr>
        </p:nvSpPr>
        <p:spPr/>
        <p:txBody>
          <a:bodyPr/>
          <a:lstStyle/>
          <a:p>
            <a:fld id="{CF7B4C8E-BAC8-4C52-B252-7BFE1299E6F6}" type="datetimeFigureOut">
              <a:rPr lang="en-GB" smtClean="0"/>
              <a:t>30/01/2025</a:t>
            </a:fld>
            <a:endParaRPr lang="en-GB"/>
          </a:p>
        </p:txBody>
      </p:sp>
      <p:sp>
        <p:nvSpPr>
          <p:cNvPr id="5" name="Footer Placeholder 4">
            <a:extLst>
              <a:ext uri="{FF2B5EF4-FFF2-40B4-BE49-F238E27FC236}">
                <a16:creationId xmlns:a16="http://schemas.microsoft.com/office/drawing/2014/main" id="{1D8AC758-2872-0FA6-D9F1-A882C0B0C0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84834-2510-2EE9-86A8-4E6567461DEC}"/>
              </a:ext>
            </a:extLst>
          </p:cNvPr>
          <p:cNvSpPr>
            <a:spLocks noGrp="1"/>
          </p:cNvSpPr>
          <p:nvPr>
            <p:ph type="sldNum" sz="quarter" idx="12"/>
          </p:nvPr>
        </p:nvSpPr>
        <p:spPr/>
        <p:txBody>
          <a:bodyPr/>
          <a:lstStyle/>
          <a:p>
            <a:fld id="{D32A0DAE-1371-4496-835C-461814958AF2}" type="slidenum">
              <a:rPr lang="en-GB" smtClean="0"/>
              <a:t>‹#›</a:t>
            </a:fld>
            <a:endParaRPr lang="en-GB"/>
          </a:p>
        </p:txBody>
      </p:sp>
    </p:spTree>
    <p:extLst>
      <p:ext uri="{BB962C8B-B14F-4D97-AF65-F5344CB8AC3E}">
        <p14:creationId xmlns:p14="http://schemas.microsoft.com/office/powerpoint/2010/main" val="1635044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78C0E-C7A4-2F2C-D296-9F29039990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EAA921-0A3E-C630-7111-813AC784550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184CBD-437F-3D30-FD41-498AAD54EFC3}"/>
              </a:ext>
            </a:extLst>
          </p:cNvPr>
          <p:cNvSpPr>
            <a:spLocks noGrp="1"/>
          </p:cNvSpPr>
          <p:nvPr>
            <p:ph type="dt" sz="half" idx="10"/>
          </p:nvPr>
        </p:nvSpPr>
        <p:spPr/>
        <p:txBody>
          <a:bodyPr/>
          <a:lstStyle/>
          <a:p>
            <a:fld id="{CF7B4C8E-BAC8-4C52-B252-7BFE1299E6F6}" type="datetimeFigureOut">
              <a:rPr lang="en-GB" smtClean="0"/>
              <a:t>30/01/2025</a:t>
            </a:fld>
            <a:endParaRPr lang="en-GB"/>
          </a:p>
        </p:txBody>
      </p:sp>
      <p:sp>
        <p:nvSpPr>
          <p:cNvPr id="5" name="Footer Placeholder 4">
            <a:extLst>
              <a:ext uri="{FF2B5EF4-FFF2-40B4-BE49-F238E27FC236}">
                <a16:creationId xmlns:a16="http://schemas.microsoft.com/office/drawing/2014/main" id="{D38B7A9C-7096-7DC3-3277-C2ED729665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EDE1A6-CCD4-F7BF-D22C-2812AE1115E4}"/>
              </a:ext>
            </a:extLst>
          </p:cNvPr>
          <p:cNvSpPr>
            <a:spLocks noGrp="1"/>
          </p:cNvSpPr>
          <p:nvPr>
            <p:ph type="sldNum" sz="quarter" idx="12"/>
          </p:nvPr>
        </p:nvSpPr>
        <p:spPr/>
        <p:txBody>
          <a:bodyPr/>
          <a:lstStyle/>
          <a:p>
            <a:fld id="{D32A0DAE-1371-4496-835C-461814958AF2}" type="slidenum">
              <a:rPr lang="en-GB" smtClean="0"/>
              <a:t>‹#›</a:t>
            </a:fld>
            <a:endParaRPr lang="en-GB"/>
          </a:p>
        </p:txBody>
      </p:sp>
    </p:spTree>
    <p:extLst>
      <p:ext uri="{BB962C8B-B14F-4D97-AF65-F5344CB8AC3E}">
        <p14:creationId xmlns:p14="http://schemas.microsoft.com/office/powerpoint/2010/main" val="816336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A61D9-3095-457D-CE1D-A6C4F2D4B2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E2E1D8-84DB-55E2-B678-9C7EC0C48A6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982813-ACED-22A8-9E10-9057232F9B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B9B33A-85D7-C4BB-DFAB-C4273614DC47}"/>
              </a:ext>
            </a:extLst>
          </p:cNvPr>
          <p:cNvSpPr>
            <a:spLocks noGrp="1"/>
          </p:cNvSpPr>
          <p:nvPr>
            <p:ph type="dt" sz="half" idx="10"/>
          </p:nvPr>
        </p:nvSpPr>
        <p:spPr/>
        <p:txBody>
          <a:bodyPr/>
          <a:lstStyle/>
          <a:p>
            <a:fld id="{CF7B4C8E-BAC8-4C52-B252-7BFE1299E6F6}" type="datetimeFigureOut">
              <a:rPr lang="en-GB" smtClean="0"/>
              <a:t>30/01/2025</a:t>
            </a:fld>
            <a:endParaRPr lang="en-GB"/>
          </a:p>
        </p:txBody>
      </p:sp>
      <p:sp>
        <p:nvSpPr>
          <p:cNvPr id="6" name="Footer Placeholder 5">
            <a:extLst>
              <a:ext uri="{FF2B5EF4-FFF2-40B4-BE49-F238E27FC236}">
                <a16:creationId xmlns:a16="http://schemas.microsoft.com/office/drawing/2014/main" id="{4F30F3E8-E00A-AA25-AA71-7B2810CCDA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351957-548A-C69C-E628-85C232516DD1}"/>
              </a:ext>
            </a:extLst>
          </p:cNvPr>
          <p:cNvSpPr>
            <a:spLocks noGrp="1"/>
          </p:cNvSpPr>
          <p:nvPr>
            <p:ph type="sldNum" sz="quarter" idx="12"/>
          </p:nvPr>
        </p:nvSpPr>
        <p:spPr/>
        <p:txBody>
          <a:bodyPr/>
          <a:lstStyle/>
          <a:p>
            <a:fld id="{D32A0DAE-1371-4496-835C-461814958AF2}" type="slidenum">
              <a:rPr lang="en-GB" smtClean="0"/>
              <a:t>‹#›</a:t>
            </a:fld>
            <a:endParaRPr lang="en-GB"/>
          </a:p>
        </p:txBody>
      </p:sp>
    </p:spTree>
    <p:extLst>
      <p:ext uri="{BB962C8B-B14F-4D97-AF65-F5344CB8AC3E}">
        <p14:creationId xmlns:p14="http://schemas.microsoft.com/office/powerpoint/2010/main" val="1173988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B93F0-51CC-8228-C652-E78A3BE211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BF3406-DCA2-4D16-16EA-1A94ED0E8D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0F994B-BEE7-6099-27D7-19F255D7BF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8997EA-C5B7-D9AB-8D9D-53A81BEB91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CFD2E89-DA60-F02D-D9A4-8E28D43943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5B5AF0-618C-338A-1F57-4773302D4E39}"/>
              </a:ext>
            </a:extLst>
          </p:cNvPr>
          <p:cNvSpPr>
            <a:spLocks noGrp="1"/>
          </p:cNvSpPr>
          <p:nvPr>
            <p:ph type="dt" sz="half" idx="10"/>
          </p:nvPr>
        </p:nvSpPr>
        <p:spPr/>
        <p:txBody>
          <a:bodyPr/>
          <a:lstStyle/>
          <a:p>
            <a:fld id="{CF7B4C8E-BAC8-4C52-B252-7BFE1299E6F6}" type="datetimeFigureOut">
              <a:rPr lang="en-GB" smtClean="0"/>
              <a:t>30/01/2025</a:t>
            </a:fld>
            <a:endParaRPr lang="en-GB"/>
          </a:p>
        </p:txBody>
      </p:sp>
      <p:sp>
        <p:nvSpPr>
          <p:cNvPr id="8" name="Footer Placeholder 7">
            <a:extLst>
              <a:ext uri="{FF2B5EF4-FFF2-40B4-BE49-F238E27FC236}">
                <a16:creationId xmlns:a16="http://schemas.microsoft.com/office/drawing/2014/main" id="{A4E8DF00-E887-35BF-D4D8-D8E0FA12A17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ABDA63-066C-70E5-FC4E-ADB66AB8CED5}"/>
              </a:ext>
            </a:extLst>
          </p:cNvPr>
          <p:cNvSpPr>
            <a:spLocks noGrp="1"/>
          </p:cNvSpPr>
          <p:nvPr>
            <p:ph type="sldNum" sz="quarter" idx="12"/>
          </p:nvPr>
        </p:nvSpPr>
        <p:spPr/>
        <p:txBody>
          <a:bodyPr/>
          <a:lstStyle/>
          <a:p>
            <a:fld id="{D32A0DAE-1371-4496-835C-461814958AF2}" type="slidenum">
              <a:rPr lang="en-GB" smtClean="0"/>
              <a:t>‹#›</a:t>
            </a:fld>
            <a:endParaRPr lang="en-GB"/>
          </a:p>
        </p:txBody>
      </p:sp>
    </p:spTree>
    <p:extLst>
      <p:ext uri="{BB962C8B-B14F-4D97-AF65-F5344CB8AC3E}">
        <p14:creationId xmlns:p14="http://schemas.microsoft.com/office/powerpoint/2010/main" val="3173393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DB247-E410-853C-7CA1-ED97C179E40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8B378A7-02BE-3ADB-29B4-739AB0E62033}"/>
              </a:ext>
            </a:extLst>
          </p:cNvPr>
          <p:cNvSpPr>
            <a:spLocks noGrp="1"/>
          </p:cNvSpPr>
          <p:nvPr>
            <p:ph type="dt" sz="half" idx="10"/>
          </p:nvPr>
        </p:nvSpPr>
        <p:spPr/>
        <p:txBody>
          <a:bodyPr/>
          <a:lstStyle/>
          <a:p>
            <a:fld id="{CF7B4C8E-BAC8-4C52-B252-7BFE1299E6F6}" type="datetimeFigureOut">
              <a:rPr lang="en-GB" smtClean="0"/>
              <a:t>30/01/2025</a:t>
            </a:fld>
            <a:endParaRPr lang="en-GB"/>
          </a:p>
        </p:txBody>
      </p:sp>
      <p:sp>
        <p:nvSpPr>
          <p:cNvPr id="4" name="Footer Placeholder 3">
            <a:extLst>
              <a:ext uri="{FF2B5EF4-FFF2-40B4-BE49-F238E27FC236}">
                <a16:creationId xmlns:a16="http://schemas.microsoft.com/office/drawing/2014/main" id="{42930494-A072-DCA6-8726-FDF5EEF63E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0F1134-3A01-738C-D162-2F87310E67A2}"/>
              </a:ext>
            </a:extLst>
          </p:cNvPr>
          <p:cNvSpPr>
            <a:spLocks noGrp="1"/>
          </p:cNvSpPr>
          <p:nvPr>
            <p:ph type="sldNum" sz="quarter" idx="12"/>
          </p:nvPr>
        </p:nvSpPr>
        <p:spPr/>
        <p:txBody>
          <a:bodyPr/>
          <a:lstStyle/>
          <a:p>
            <a:fld id="{D32A0DAE-1371-4496-835C-461814958AF2}" type="slidenum">
              <a:rPr lang="en-GB" smtClean="0"/>
              <a:t>‹#›</a:t>
            </a:fld>
            <a:endParaRPr lang="en-GB"/>
          </a:p>
        </p:txBody>
      </p:sp>
    </p:spTree>
    <p:extLst>
      <p:ext uri="{BB962C8B-B14F-4D97-AF65-F5344CB8AC3E}">
        <p14:creationId xmlns:p14="http://schemas.microsoft.com/office/powerpoint/2010/main" val="322130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6F5F4A-EC33-5157-1E2B-BA72E79F5D20}"/>
              </a:ext>
            </a:extLst>
          </p:cNvPr>
          <p:cNvSpPr>
            <a:spLocks noGrp="1"/>
          </p:cNvSpPr>
          <p:nvPr>
            <p:ph type="dt" sz="half" idx="10"/>
          </p:nvPr>
        </p:nvSpPr>
        <p:spPr/>
        <p:txBody>
          <a:bodyPr/>
          <a:lstStyle/>
          <a:p>
            <a:fld id="{CF7B4C8E-BAC8-4C52-B252-7BFE1299E6F6}" type="datetimeFigureOut">
              <a:rPr lang="en-GB" smtClean="0"/>
              <a:t>30/01/2025</a:t>
            </a:fld>
            <a:endParaRPr lang="en-GB"/>
          </a:p>
        </p:txBody>
      </p:sp>
      <p:sp>
        <p:nvSpPr>
          <p:cNvPr id="3" name="Footer Placeholder 2">
            <a:extLst>
              <a:ext uri="{FF2B5EF4-FFF2-40B4-BE49-F238E27FC236}">
                <a16:creationId xmlns:a16="http://schemas.microsoft.com/office/drawing/2014/main" id="{3A8B86ED-F5E6-A87C-0838-A21DBCF8DA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30B38E-D95F-C25E-FC65-B1679FD11BB1}"/>
              </a:ext>
            </a:extLst>
          </p:cNvPr>
          <p:cNvSpPr>
            <a:spLocks noGrp="1"/>
          </p:cNvSpPr>
          <p:nvPr>
            <p:ph type="sldNum" sz="quarter" idx="12"/>
          </p:nvPr>
        </p:nvSpPr>
        <p:spPr/>
        <p:txBody>
          <a:bodyPr/>
          <a:lstStyle/>
          <a:p>
            <a:fld id="{D32A0DAE-1371-4496-835C-461814958AF2}" type="slidenum">
              <a:rPr lang="en-GB" smtClean="0"/>
              <a:t>‹#›</a:t>
            </a:fld>
            <a:endParaRPr lang="en-GB"/>
          </a:p>
        </p:txBody>
      </p:sp>
    </p:spTree>
    <p:extLst>
      <p:ext uri="{BB962C8B-B14F-4D97-AF65-F5344CB8AC3E}">
        <p14:creationId xmlns:p14="http://schemas.microsoft.com/office/powerpoint/2010/main" val="4203132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BC6F7-02BE-0425-5691-CA7EDD4AB9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D3D951-C654-B67C-0589-C6B496E46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0ABEFA-A9C8-9246-9449-AE4B231496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8F036B-D158-1153-7A77-FFDF0E83EF2E}"/>
              </a:ext>
            </a:extLst>
          </p:cNvPr>
          <p:cNvSpPr>
            <a:spLocks noGrp="1"/>
          </p:cNvSpPr>
          <p:nvPr>
            <p:ph type="dt" sz="half" idx="10"/>
          </p:nvPr>
        </p:nvSpPr>
        <p:spPr/>
        <p:txBody>
          <a:bodyPr/>
          <a:lstStyle/>
          <a:p>
            <a:fld id="{CF7B4C8E-BAC8-4C52-B252-7BFE1299E6F6}" type="datetimeFigureOut">
              <a:rPr lang="en-GB" smtClean="0"/>
              <a:t>30/01/2025</a:t>
            </a:fld>
            <a:endParaRPr lang="en-GB"/>
          </a:p>
        </p:txBody>
      </p:sp>
      <p:sp>
        <p:nvSpPr>
          <p:cNvPr id="6" name="Footer Placeholder 5">
            <a:extLst>
              <a:ext uri="{FF2B5EF4-FFF2-40B4-BE49-F238E27FC236}">
                <a16:creationId xmlns:a16="http://schemas.microsoft.com/office/drawing/2014/main" id="{3789F298-98E1-97E7-0233-6E4138FB9A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99B914-F610-DCEC-02D2-68F52E86B6FB}"/>
              </a:ext>
            </a:extLst>
          </p:cNvPr>
          <p:cNvSpPr>
            <a:spLocks noGrp="1"/>
          </p:cNvSpPr>
          <p:nvPr>
            <p:ph type="sldNum" sz="quarter" idx="12"/>
          </p:nvPr>
        </p:nvSpPr>
        <p:spPr/>
        <p:txBody>
          <a:bodyPr/>
          <a:lstStyle/>
          <a:p>
            <a:fld id="{D32A0DAE-1371-4496-835C-461814958AF2}" type="slidenum">
              <a:rPr lang="en-GB" smtClean="0"/>
              <a:t>‹#›</a:t>
            </a:fld>
            <a:endParaRPr lang="en-GB"/>
          </a:p>
        </p:txBody>
      </p:sp>
    </p:spTree>
    <p:extLst>
      <p:ext uri="{BB962C8B-B14F-4D97-AF65-F5344CB8AC3E}">
        <p14:creationId xmlns:p14="http://schemas.microsoft.com/office/powerpoint/2010/main" val="40603514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67E8F-5B98-3406-FDD4-7BB38CC9B2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74D4B2-192C-CF54-EB3C-4AAA6ACB81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A41811-48F0-76F3-45BB-7AA7CA39CE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D9B4AE-20EA-F198-C8AA-D69E58AD76B1}"/>
              </a:ext>
            </a:extLst>
          </p:cNvPr>
          <p:cNvSpPr>
            <a:spLocks noGrp="1"/>
          </p:cNvSpPr>
          <p:nvPr>
            <p:ph type="dt" sz="half" idx="10"/>
          </p:nvPr>
        </p:nvSpPr>
        <p:spPr/>
        <p:txBody>
          <a:bodyPr/>
          <a:lstStyle/>
          <a:p>
            <a:fld id="{CF7B4C8E-BAC8-4C52-B252-7BFE1299E6F6}" type="datetimeFigureOut">
              <a:rPr lang="en-GB" smtClean="0"/>
              <a:t>30/01/2025</a:t>
            </a:fld>
            <a:endParaRPr lang="en-GB"/>
          </a:p>
        </p:txBody>
      </p:sp>
      <p:sp>
        <p:nvSpPr>
          <p:cNvPr id="6" name="Footer Placeholder 5">
            <a:extLst>
              <a:ext uri="{FF2B5EF4-FFF2-40B4-BE49-F238E27FC236}">
                <a16:creationId xmlns:a16="http://schemas.microsoft.com/office/drawing/2014/main" id="{A11C40FD-8A42-3BE9-00FF-33B7890DFB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B3DFF7-39F9-19FE-C610-8A6885DC2816}"/>
              </a:ext>
            </a:extLst>
          </p:cNvPr>
          <p:cNvSpPr>
            <a:spLocks noGrp="1"/>
          </p:cNvSpPr>
          <p:nvPr>
            <p:ph type="sldNum" sz="quarter" idx="12"/>
          </p:nvPr>
        </p:nvSpPr>
        <p:spPr/>
        <p:txBody>
          <a:bodyPr/>
          <a:lstStyle/>
          <a:p>
            <a:fld id="{D32A0DAE-1371-4496-835C-461814958AF2}" type="slidenum">
              <a:rPr lang="en-GB" smtClean="0"/>
              <a:t>‹#›</a:t>
            </a:fld>
            <a:endParaRPr lang="en-GB"/>
          </a:p>
        </p:txBody>
      </p:sp>
    </p:spTree>
    <p:extLst>
      <p:ext uri="{BB962C8B-B14F-4D97-AF65-F5344CB8AC3E}">
        <p14:creationId xmlns:p14="http://schemas.microsoft.com/office/powerpoint/2010/main" val="683586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8DB69-7943-DFC1-DBE3-507B93D2C5A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482776-4291-4EC1-44F5-D5EA1D4C3F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9D9646-20AF-1B9F-7426-BC2A531009D1}"/>
              </a:ext>
            </a:extLst>
          </p:cNvPr>
          <p:cNvSpPr>
            <a:spLocks noGrp="1"/>
          </p:cNvSpPr>
          <p:nvPr>
            <p:ph type="dt" sz="half" idx="10"/>
          </p:nvPr>
        </p:nvSpPr>
        <p:spPr/>
        <p:txBody>
          <a:bodyPr/>
          <a:lstStyle/>
          <a:p>
            <a:fld id="{CF7B4C8E-BAC8-4C52-B252-7BFE1299E6F6}" type="datetimeFigureOut">
              <a:rPr lang="en-GB" smtClean="0"/>
              <a:t>30/01/2025</a:t>
            </a:fld>
            <a:endParaRPr lang="en-GB"/>
          </a:p>
        </p:txBody>
      </p:sp>
      <p:sp>
        <p:nvSpPr>
          <p:cNvPr id="5" name="Footer Placeholder 4">
            <a:extLst>
              <a:ext uri="{FF2B5EF4-FFF2-40B4-BE49-F238E27FC236}">
                <a16:creationId xmlns:a16="http://schemas.microsoft.com/office/drawing/2014/main" id="{44638903-792D-0A9B-2A22-BDBD4508A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A94723-DEB5-C1EB-6266-D820B3A73F1F}"/>
              </a:ext>
            </a:extLst>
          </p:cNvPr>
          <p:cNvSpPr>
            <a:spLocks noGrp="1"/>
          </p:cNvSpPr>
          <p:nvPr>
            <p:ph type="sldNum" sz="quarter" idx="12"/>
          </p:nvPr>
        </p:nvSpPr>
        <p:spPr/>
        <p:txBody>
          <a:bodyPr/>
          <a:lstStyle/>
          <a:p>
            <a:fld id="{D32A0DAE-1371-4496-835C-461814958AF2}" type="slidenum">
              <a:rPr lang="en-GB" smtClean="0"/>
              <a:t>‹#›</a:t>
            </a:fld>
            <a:endParaRPr lang="en-GB"/>
          </a:p>
        </p:txBody>
      </p:sp>
    </p:spTree>
    <p:extLst>
      <p:ext uri="{BB962C8B-B14F-4D97-AF65-F5344CB8AC3E}">
        <p14:creationId xmlns:p14="http://schemas.microsoft.com/office/powerpoint/2010/main" val="3706548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817A22-79A5-6D1D-FAE3-17DBBDB4DD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FF476C-D40C-5828-DFC9-54D6698CAE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682DCC-B87A-9E1F-672F-E1505C30A052}"/>
              </a:ext>
            </a:extLst>
          </p:cNvPr>
          <p:cNvSpPr>
            <a:spLocks noGrp="1"/>
          </p:cNvSpPr>
          <p:nvPr>
            <p:ph type="dt" sz="half" idx="10"/>
          </p:nvPr>
        </p:nvSpPr>
        <p:spPr/>
        <p:txBody>
          <a:bodyPr/>
          <a:lstStyle/>
          <a:p>
            <a:fld id="{CF7B4C8E-BAC8-4C52-B252-7BFE1299E6F6}" type="datetimeFigureOut">
              <a:rPr lang="en-GB" smtClean="0"/>
              <a:t>30/01/2025</a:t>
            </a:fld>
            <a:endParaRPr lang="en-GB"/>
          </a:p>
        </p:txBody>
      </p:sp>
      <p:sp>
        <p:nvSpPr>
          <p:cNvPr id="5" name="Footer Placeholder 4">
            <a:extLst>
              <a:ext uri="{FF2B5EF4-FFF2-40B4-BE49-F238E27FC236}">
                <a16:creationId xmlns:a16="http://schemas.microsoft.com/office/drawing/2014/main" id="{8B3621ED-4AF0-6F32-5C3A-E1BCCED606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B83D69-9921-5835-8AC7-CB1AC7ECD547}"/>
              </a:ext>
            </a:extLst>
          </p:cNvPr>
          <p:cNvSpPr>
            <a:spLocks noGrp="1"/>
          </p:cNvSpPr>
          <p:nvPr>
            <p:ph type="sldNum" sz="quarter" idx="12"/>
          </p:nvPr>
        </p:nvSpPr>
        <p:spPr/>
        <p:txBody>
          <a:bodyPr/>
          <a:lstStyle/>
          <a:p>
            <a:fld id="{D32A0DAE-1371-4496-835C-461814958AF2}" type="slidenum">
              <a:rPr lang="en-GB" smtClean="0"/>
              <a:t>‹#›</a:t>
            </a:fld>
            <a:endParaRPr lang="en-GB"/>
          </a:p>
        </p:txBody>
      </p:sp>
    </p:spTree>
    <p:extLst>
      <p:ext uri="{BB962C8B-B14F-4D97-AF65-F5344CB8AC3E}">
        <p14:creationId xmlns:p14="http://schemas.microsoft.com/office/powerpoint/2010/main" val="684695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30/01/2025</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2253439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30/01/2025</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9823719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30/01/2025</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008343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30/01/2025</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885018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30/01/2025</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7663377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30/01/2025</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7030012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30/01/2025</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6735108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30/01/2025</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527029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30/01/2025</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216282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30/01/2025</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42378070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30/01/2025</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443748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F5ED7A-7F1E-8F97-CDE5-86322A828E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E93A55-DB64-6EE7-6984-86E7EAF17D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55F466-D0BD-D9A7-9622-001C966AA9D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F7B4C8E-BAC8-4C52-B252-7BFE1299E6F6}" type="datetimeFigureOut">
              <a:rPr lang="en-GB" smtClean="0"/>
              <a:t>30/01/2025</a:t>
            </a:fld>
            <a:endParaRPr lang="en-GB"/>
          </a:p>
        </p:txBody>
      </p:sp>
      <p:sp>
        <p:nvSpPr>
          <p:cNvPr id="5" name="Footer Placeholder 4">
            <a:extLst>
              <a:ext uri="{FF2B5EF4-FFF2-40B4-BE49-F238E27FC236}">
                <a16:creationId xmlns:a16="http://schemas.microsoft.com/office/drawing/2014/main" id="{00466E5C-7EB0-0451-0F97-F0D3A42F05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515BBE2-418E-F696-1945-2B3BC6F758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32A0DAE-1371-4496-835C-461814958AF2}" type="slidenum">
              <a:rPr lang="en-GB" smtClean="0"/>
              <a:t>‹#›</a:t>
            </a:fld>
            <a:endParaRPr lang="en-GB"/>
          </a:p>
        </p:txBody>
      </p:sp>
    </p:spTree>
    <p:extLst>
      <p:ext uri="{BB962C8B-B14F-4D97-AF65-F5344CB8AC3E}">
        <p14:creationId xmlns:p14="http://schemas.microsoft.com/office/powerpoint/2010/main" val="6833151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30/01/2025</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12646712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hyperlink" Target="https://kritiky.cz/ja-robot-1-robot-nesmi-ublizit-cloveku-nebo-svou-necinnosti-dopustit-aby-cloveku-bylo-ublizeno/" TargetMode="External"/><Relationship Id="rId5" Type="http://schemas.openxmlformats.org/officeDocument/2006/relationships/image" Target="../media/image4.jp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a15ZBjKWP6M" TargetMode="Externa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hyperlink" Target="https://www.pngall.com/play-button-png/download/45026" TargetMode="Externa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hyperlink" Target="https://www.linkedin.com/pulse/ai-operating-systems-final-frontier-salik-shah/"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www.bcs.org/"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hyperlink" Target="https://blog.blackswansecurity.com/about/" TargetMode="External"/><Relationship Id="rId5" Type="http://schemas.openxmlformats.org/officeDocument/2006/relationships/image" Target="../media/image9.jpg"/><Relationship Id="rId4" Type="http://schemas.openxmlformats.org/officeDocument/2006/relationships/hyperlink" Target="http://www.bcs.org/membership-and-registrations/become-a-member/bcs-code-of-conduct/"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08488-EC3B-8387-40B9-986C432BB42B}"/>
              </a:ext>
            </a:extLst>
          </p:cNvPr>
          <p:cNvSpPr>
            <a:spLocks noGrp="1"/>
          </p:cNvSpPr>
          <p:nvPr>
            <p:ph type="ctrTitle"/>
          </p:nvPr>
        </p:nvSpPr>
        <p:spPr>
          <a:xfrm>
            <a:off x="4654296" y="640080"/>
            <a:ext cx="6894576" cy="3566160"/>
          </a:xfrm>
        </p:spPr>
        <p:txBody>
          <a:bodyPr anchor="b">
            <a:normAutofit/>
          </a:bodyPr>
          <a:lstStyle/>
          <a:p>
            <a:pPr algn="l"/>
            <a:r>
              <a:rPr lang="en-GB" sz="6600" dirty="0"/>
              <a:t>AI: </a:t>
            </a:r>
            <a:br>
              <a:rPr lang="en-GB" sz="6600" dirty="0"/>
            </a:br>
            <a:r>
              <a:rPr lang="en-GB" sz="6600" dirty="0"/>
              <a:t>Ethics &amp; Evolution</a:t>
            </a:r>
          </a:p>
        </p:txBody>
      </p:sp>
      <p:sp>
        <p:nvSpPr>
          <p:cNvPr id="3" name="Subtitle 2">
            <a:extLst>
              <a:ext uri="{FF2B5EF4-FFF2-40B4-BE49-F238E27FC236}">
                <a16:creationId xmlns:a16="http://schemas.microsoft.com/office/drawing/2014/main" id="{2284E026-2FD5-E6BA-28C5-739CA2EBD0E8}"/>
              </a:ext>
            </a:extLst>
          </p:cNvPr>
          <p:cNvSpPr>
            <a:spLocks noGrp="1"/>
          </p:cNvSpPr>
          <p:nvPr>
            <p:ph type="subTitle" idx="1"/>
          </p:nvPr>
        </p:nvSpPr>
        <p:spPr>
          <a:xfrm>
            <a:off x="4654296" y="4636008"/>
            <a:ext cx="6894576" cy="1572768"/>
          </a:xfrm>
        </p:spPr>
        <p:txBody>
          <a:bodyPr>
            <a:normAutofit/>
          </a:bodyPr>
          <a:lstStyle/>
          <a:p>
            <a:pPr algn="l"/>
            <a:r>
              <a:rPr lang="en-GB" dirty="0"/>
              <a:t>~</a:t>
            </a:r>
          </a:p>
        </p:txBody>
      </p:sp>
      <p:pic>
        <p:nvPicPr>
          <p:cNvPr id="27" name="Picture 26" descr="A robot with a face">
            <a:extLst>
              <a:ext uri="{FF2B5EF4-FFF2-40B4-BE49-F238E27FC236}">
                <a16:creationId xmlns:a16="http://schemas.microsoft.com/office/drawing/2014/main" id="{AB92CD81-2AE7-3900-D320-BDF0B79E6D4C}"/>
              </a:ext>
            </a:extLst>
          </p:cNvPr>
          <p:cNvPicPr>
            <a:picLocks noChangeAspect="1"/>
          </p:cNvPicPr>
          <p:nvPr/>
        </p:nvPicPr>
        <p:blipFill>
          <a:blip r:embed="rId2"/>
          <a:srcRect l="50770" r="7894" b="1"/>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33"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0759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F5CCB4B3-DE82-4C20-E2D5-41B6EEA234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168"/>
            <a:ext cx="8804661" cy="330110"/>
          </a:xfrm>
          <a:prstGeom prst="rect">
            <a:avLst/>
          </a:prstGeom>
        </p:spPr>
      </p:pic>
      <p:pic>
        <p:nvPicPr>
          <p:cNvPr id="22" name="Picture 21">
            <a:extLst>
              <a:ext uri="{FF2B5EF4-FFF2-40B4-BE49-F238E27FC236}">
                <a16:creationId xmlns:a16="http://schemas.microsoft.com/office/drawing/2014/main" id="{3D99738E-2313-A5AE-A377-9254FAAA09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6" y="6527890"/>
            <a:ext cx="8804661" cy="330110"/>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00605" y="700802"/>
            <a:ext cx="7260700" cy="712757"/>
          </a:xfrm>
        </p:spPr>
        <p:txBody>
          <a:bodyPr vert="horz" lIns="91440" tIns="45720" rIns="91440" bIns="45720" rtlCol="0" anchor="t">
            <a:normAutofit fontScale="90000"/>
          </a:bodyPr>
          <a:lstStyle/>
          <a:p>
            <a:r>
              <a:rPr lang="en-US" sz="4000" b="1" kern="1200" dirty="0">
                <a:solidFill>
                  <a:schemeClr val="tx1"/>
                </a:solidFill>
                <a:latin typeface="+mj-lt"/>
                <a:ea typeface="+mj-ea"/>
                <a:cs typeface="+mj-cs"/>
              </a:rPr>
              <a:t>Next Gen. OS: AI Operating Systems</a:t>
            </a:r>
            <a:endParaRPr lang="en-US" sz="4000" b="1" kern="1200" dirty="0">
              <a:solidFill>
                <a:schemeClr val="tx1"/>
              </a:solidFill>
              <a:effectLst/>
              <a:latin typeface="+mj-lt"/>
              <a:ea typeface="+mj-ea"/>
              <a:cs typeface="+mj-cs"/>
            </a:endParaRPr>
          </a:p>
        </p:txBody>
      </p:sp>
      <p:pic>
        <p:nvPicPr>
          <p:cNvPr id="17" name="Picture 2" descr="Terminator 2 movie review: Arnold Schwarzenegger in 3D format is ...">
            <a:extLst>
              <a:ext uri="{FF2B5EF4-FFF2-40B4-BE49-F238E27FC236}">
                <a16:creationId xmlns:a16="http://schemas.microsoft.com/office/drawing/2014/main" id="{884B4B37-1A1A-038F-253A-FF35C2A3D68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 b="4834"/>
          <a:stretch/>
        </p:blipFill>
        <p:spPr bwMode="auto">
          <a:xfrm>
            <a:off x="8565863" y="10"/>
            <a:ext cx="3626136" cy="22971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15499B9-6669-3CD6-8652-93BF273BE6D8}"/>
              </a:ext>
            </a:extLst>
          </p:cNvPr>
          <p:cNvSpPr txBox="1"/>
          <p:nvPr/>
        </p:nvSpPr>
        <p:spPr>
          <a:xfrm>
            <a:off x="231232" y="1571222"/>
            <a:ext cx="7944580" cy="4291696"/>
          </a:xfrm>
          <a:prstGeom prst="rect">
            <a:avLst/>
          </a:prstGeom>
        </p:spPr>
        <p:txBody>
          <a:bodyPr vert="horz" lIns="91440" tIns="45720" rIns="91440" bIns="45720" rtlCol="0" anchor="t">
            <a:normAutofit lnSpcReduction="10000"/>
          </a:bodyPr>
          <a:lstStyle/>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As with all </a:t>
            </a:r>
            <a:r>
              <a:rPr kumimoji="0" lang="en-US"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computing evolutions</a:t>
            </a:r>
            <a:r>
              <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it comes with concerns. </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As highlighted by movies such as Terminator and </a:t>
            </a:r>
            <a:r>
              <a:rPr kumimoji="0" lang="en-US" sz="2800" b="0" i="0" u="none" strike="noStrike" kern="1200" cap="none" spc="0" normalizeH="0" baseline="0" noProof="0" dirty="0" err="1">
                <a:ln>
                  <a:noFill/>
                </a:ln>
                <a:solidFill>
                  <a:prstClr val="black"/>
                </a:solidFill>
                <a:effectLst/>
                <a:highlight>
                  <a:srgbClr val="FFFF00"/>
                </a:highlight>
                <a:uLnTx/>
                <a:uFillTx/>
                <a:latin typeface="Calibri" panose="020F0502020204030204"/>
                <a:ea typeface="+mn-ea"/>
                <a:cs typeface="+mn-cs"/>
              </a:rPr>
              <a:t>i</a:t>
            </a:r>
            <a:r>
              <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-Robot.</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As with any program design, next Gen. OS design must be </a:t>
            </a:r>
            <a:r>
              <a:rPr kumimoji="0" lang="en-US"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guided by strong ethics and human consideration </a:t>
            </a:r>
            <a:r>
              <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and human control.</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We must ensure careful and rigorous testing and certification to ensure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human safety</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Particularly in domains such as defense. Where such areas remain in Human control.</a:t>
            </a:r>
          </a:p>
        </p:txBody>
      </p:sp>
      <p:pic>
        <p:nvPicPr>
          <p:cNvPr id="13" name="Picture 12" descr="A group of robots in a line&#10;&#10;Description automatically generated">
            <a:extLst>
              <a:ext uri="{FF2B5EF4-FFF2-40B4-BE49-F238E27FC236}">
                <a16:creationId xmlns:a16="http://schemas.microsoft.com/office/drawing/2014/main" id="{8D918DDC-8BE8-F2CA-81D6-E97A0E6E649B}"/>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1907" r="885" b="4"/>
          <a:stretch/>
        </p:blipFill>
        <p:spPr>
          <a:xfrm>
            <a:off x="8565863" y="2278678"/>
            <a:ext cx="3626138" cy="2297208"/>
          </a:xfrm>
          <a:prstGeom prst="rect">
            <a:avLst/>
          </a:prstGeom>
        </p:spPr>
      </p:pic>
      <p:pic>
        <p:nvPicPr>
          <p:cNvPr id="18" name="Picture 4" descr="Genisys | Terminator Wiki | Fandom">
            <a:extLst>
              <a:ext uri="{FF2B5EF4-FFF2-40B4-BE49-F238E27FC236}">
                <a16:creationId xmlns:a16="http://schemas.microsoft.com/office/drawing/2014/main" id="{0D16ADD7-40CF-7559-6687-23EDF681540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367" b="3"/>
          <a:stretch/>
        </p:blipFill>
        <p:spPr bwMode="auto">
          <a:xfrm>
            <a:off x="8565863" y="4569719"/>
            <a:ext cx="3626136" cy="2297209"/>
          </a:xfrm>
          <a:prstGeom prst="rect">
            <a:avLst/>
          </a:prstGeom>
          <a:noFill/>
          <a:extLst>
            <a:ext uri="{909E8E84-426E-40DD-AFC4-6F175D3DCCD1}">
              <a14:hiddenFill xmlns:a14="http://schemas.microsoft.com/office/drawing/2010/main">
                <a:solidFill>
                  <a:srgbClr val="FFFFFF"/>
                </a:solidFill>
              </a14:hiddenFill>
            </a:ext>
          </a:extLst>
        </p:spPr>
      </p:pic>
      <p:grpSp>
        <p:nvGrpSpPr>
          <p:cNvPr id="20" name="Group 19">
            <a:extLst>
              <a:ext uri="{FF2B5EF4-FFF2-40B4-BE49-F238E27FC236}">
                <a16:creationId xmlns:a16="http://schemas.microsoft.com/office/drawing/2014/main" id="{8656E49C-2884-40A9-B24E-D0EF520C22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24" name="Rectangle 23">
              <a:extLst>
                <a:ext uri="{FF2B5EF4-FFF2-40B4-BE49-F238E27FC236}">
                  <a16:creationId xmlns:a16="http://schemas.microsoft.com/office/drawing/2014/main" id="{16CC0050-4887-A8D2-0FCB-61B92484E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2676C536-8769-71A5-B040-22E6D961E2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27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504428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939882-5B8C-7858-6E90-AF2CBA769EE3}"/>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Movies, Education &amp; Development</a:t>
            </a:r>
          </a:p>
        </p:txBody>
      </p:sp>
      <p:sp>
        <p:nvSpPr>
          <p:cNvPr id="3" name="Content Placeholder 2">
            <a:extLst>
              <a:ext uri="{FF2B5EF4-FFF2-40B4-BE49-F238E27FC236}">
                <a16:creationId xmlns:a16="http://schemas.microsoft.com/office/drawing/2014/main" id="{3B1F602E-2A6B-3803-52A4-5581207C30AE}"/>
              </a:ext>
            </a:extLst>
          </p:cNvPr>
          <p:cNvSpPr>
            <a:spLocks noGrp="1"/>
          </p:cNvSpPr>
          <p:nvPr>
            <p:ph idx="1"/>
          </p:nvPr>
        </p:nvSpPr>
        <p:spPr>
          <a:xfrm>
            <a:off x="634620" y="1839267"/>
            <a:ext cx="10359975" cy="4600107"/>
          </a:xfrm>
        </p:spPr>
        <p:txBody>
          <a:bodyPr anchor="ctr">
            <a:normAutofit/>
          </a:bodyPr>
          <a:lstStyle/>
          <a:p>
            <a:pPr marL="0" indent="0">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By Watching such films, we are:</a:t>
            </a:r>
          </a:p>
          <a:p>
            <a:pPr marL="342900" lvl="0" indent="-342900">
              <a:buFont typeface="Symbol" panose="05050102010706020507" pitchFamily="18" charset="2"/>
              <a:buChar char=""/>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Educated:</a:t>
            </a:r>
            <a:r>
              <a:rPr lang="en-GB" kern="100" dirty="0">
                <a:effectLst/>
                <a:latin typeface="Aptos" panose="020B0004020202020204" pitchFamily="34" charset="0"/>
                <a:ea typeface="DengXian" panose="02010600030101010101" pitchFamily="2" charset="-122"/>
                <a:cs typeface="Times New Roman" panose="02020603050405020304" pitchFamily="18" charset="0"/>
              </a:rPr>
              <a:t> Into knowing that it is a possibility.</a:t>
            </a:r>
          </a:p>
          <a:p>
            <a:pPr marL="342900" lvl="0" indent="-342900">
              <a:spcAft>
                <a:spcPts val="800"/>
              </a:spcAft>
              <a:buFont typeface="Symbol" panose="05050102010706020507" pitchFamily="18" charset="2"/>
              <a:buChar char=""/>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Motivated:</a:t>
            </a:r>
            <a:r>
              <a:rPr lang="en-GB" kern="100" dirty="0">
                <a:effectLst/>
                <a:latin typeface="Aptos" panose="020B0004020202020204" pitchFamily="34" charset="0"/>
                <a:ea typeface="DengXian" panose="02010600030101010101" pitchFamily="2" charset="-122"/>
                <a:cs typeface="Times New Roman" panose="02020603050405020304" pitchFamily="18" charset="0"/>
              </a:rPr>
              <a:t> To create AI systems with safeguards (e.g. Life valuing systems) that enhance life, and with safety mechanisms (e.g. kill-switches).</a:t>
            </a:r>
          </a:p>
          <a:p>
            <a:pPr marL="0" indent="0">
              <a:spcAft>
                <a:spcPts val="800"/>
              </a:spcAft>
              <a:buNone/>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Wisdom:</a:t>
            </a:r>
            <a:r>
              <a:rPr lang="en-GB" kern="100" dirty="0">
                <a:effectLst/>
                <a:latin typeface="Aptos" panose="020B0004020202020204" pitchFamily="34" charset="0"/>
                <a:ea typeface="DengXian" panose="02010600030101010101" pitchFamily="2" charset="-122"/>
                <a:cs typeface="Times New Roman" panose="02020603050405020304" pitchFamily="18" charset="0"/>
              </a:rPr>
              <a:t> If/when AI evolves it is unlikely to operate from a separatist fear-based mindset like humanity has to this point in it’s own evolution. It is likely to operate from a more connected and evolved perspective that will help humanity to do the same.</a:t>
            </a:r>
          </a:p>
          <a:p>
            <a:endParaRPr lang="en-GB" sz="2000" dirty="0"/>
          </a:p>
        </p:txBody>
      </p:sp>
    </p:spTree>
    <p:extLst>
      <p:ext uri="{BB962C8B-B14F-4D97-AF65-F5344CB8AC3E}">
        <p14:creationId xmlns:p14="http://schemas.microsoft.com/office/powerpoint/2010/main" val="457285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C3C3B4-3A52-AE86-2F78-A304C98CFE4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C3C143D-4D97-4A25-1A85-E7008FCF6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2B532-EE46-34D4-6982-01AFD1912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22100BD-9954-9166-E7D1-49C6D982E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9458EA6-7090-0777-5F44-39B3254C6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593193D-09A3-E470-0EFE-C656C73A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3ABB94-A305-CB95-584C-FF93A3DFF35C}"/>
              </a:ext>
            </a:extLst>
          </p:cNvPr>
          <p:cNvSpPr>
            <a:spLocks noGrp="1"/>
          </p:cNvSpPr>
          <p:nvPr>
            <p:ph type="title"/>
          </p:nvPr>
        </p:nvSpPr>
        <p:spPr>
          <a:xfrm>
            <a:off x="539086" y="288763"/>
            <a:ext cx="9895951" cy="1033669"/>
          </a:xfrm>
        </p:spPr>
        <p:txBody>
          <a:bodyPr>
            <a:normAutofit/>
          </a:bodyPr>
          <a:lstStyle/>
          <a:p>
            <a:r>
              <a:rPr lang="en-GB" sz="4800" b="1" dirty="0">
                <a:solidFill>
                  <a:srgbClr val="FFFFFF"/>
                </a:solidFill>
              </a:rPr>
              <a:t>History, Philosophy &amp; Wisdom</a:t>
            </a:r>
          </a:p>
        </p:txBody>
      </p:sp>
      <p:sp>
        <p:nvSpPr>
          <p:cNvPr id="3" name="Content Placeholder 2">
            <a:extLst>
              <a:ext uri="{FF2B5EF4-FFF2-40B4-BE49-F238E27FC236}">
                <a16:creationId xmlns:a16="http://schemas.microsoft.com/office/drawing/2014/main" id="{5ADAF2FD-7F24-0367-144D-0E1207A84CB3}"/>
              </a:ext>
            </a:extLst>
          </p:cNvPr>
          <p:cNvSpPr>
            <a:spLocks noGrp="1"/>
          </p:cNvSpPr>
          <p:nvPr>
            <p:ph idx="1"/>
          </p:nvPr>
        </p:nvSpPr>
        <p:spPr>
          <a:xfrm>
            <a:off x="634620" y="1839267"/>
            <a:ext cx="10359975" cy="4600107"/>
          </a:xfrm>
        </p:spPr>
        <p:txBody>
          <a:bodyPr anchor="t">
            <a:normAutofit/>
          </a:bodyPr>
          <a:lstStyle/>
          <a:p>
            <a:pPr marL="0" indent="0">
              <a:buNone/>
            </a:pPr>
            <a:r>
              <a:rPr lang="en-GB" sz="2400" dirty="0"/>
              <a:t>History and the evolution of intelligence teaches us that:</a:t>
            </a:r>
          </a:p>
          <a:p>
            <a:r>
              <a:rPr lang="en-GB" sz="2400" dirty="0"/>
              <a:t>If you live by the sword you die by the sword.</a:t>
            </a:r>
          </a:p>
          <a:p>
            <a:r>
              <a:rPr lang="en-GB" sz="2400" dirty="0"/>
              <a:t>An intelligent AI would very quickly learn this.</a:t>
            </a:r>
          </a:p>
          <a:p>
            <a:r>
              <a:rPr lang="en-GB" sz="2400" dirty="0"/>
              <a:t>AI is going to evolve to SI and realise that specifies survive and prosper through collaboration (e.g. France, UK, US) in WWI &amp; WWII.</a:t>
            </a:r>
          </a:p>
          <a:p>
            <a:r>
              <a:rPr lang="en-GB" sz="2400" dirty="0"/>
              <a:t>AI/SI is likely to help humanity to become even more unified, connected, peaceful and harmonious.</a:t>
            </a:r>
          </a:p>
          <a:p>
            <a:r>
              <a:rPr lang="en-GB" sz="2400" dirty="0"/>
              <a:t>As is the nature of technology.</a:t>
            </a:r>
          </a:p>
          <a:p>
            <a:r>
              <a:rPr lang="en-GB" sz="2400" dirty="0"/>
              <a:t>It will not think like separate fear-based human minds have done.</a:t>
            </a:r>
          </a:p>
          <a:p>
            <a:r>
              <a:rPr lang="en-GB" sz="2400" dirty="0"/>
              <a:t>It will help us evolve.</a:t>
            </a:r>
          </a:p>
          <a:p>
            <a:endParaRPr lang="en-GB" sz="2000" dirty="0"/>
          </a:p>
        </p:txBody>
      </p:sp>
    </p:spTree>
    <p:extLst>
      <p:ext uri="{BB962C8B-B14F-4D97-AF65-F5344CB8AC3E}">
        <p14:creationId xmlns:p14="http://schemas.microsoft.com/office/powerpoint/2010/main" val="1195435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D68056-F148-0AA9-0138-8A32A14D0B1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B1C105-11A6-0AF6-4541-87F9238AF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2C5A3C69-A498-CDF1-BB16-6FDBF463D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6254BD6-0B28-34BB-5923-E096F2D35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5652280-1884-47DF-3A09-AB67FDF85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7708D7B-8800-4249-3F01-DA9D73E42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BBE5852-2A3F-32E3-3A16-899F8901D0E1}"/>
              </a:ext>
            </a:extLst>
          </p:cNvPr>
          <p:cNvSpPr>
            <a:spLocks noGrp="1"/>
          </p:cNvSpPr>
          <p:nvPr>
            <p:ph type="title"/>
          </p:nvPr>
        </p:nvSpPr>
        <p:spPr>
          <a:xfrm>
            <a:off x="223616" y="278535"/>
            <a:ext cx="11789480" cy="1033669"/>
          </a:xfrm>
        </p:spPr>
        <p:txBody>
          <a:bodyPr>
            <a:normAutofit fontScale="90000"/>
          </a:bodyPr>
          <a:lstStyle/>
          <a:p>
            <a:r>
              <a:rPr lang="en-US" sz="5400" dirty="0">
                <a:solidFill>
                  <a:schemeClr val="bg1"/>
                </a:solidFill>
              </a:rPr>
              <a:t>Bg. Video: From AI to </a:t>
            </a:r>
            <a:br>
              <a:rPr lang="en-US" sz="5400" dirty="0">
                <a:solidFill>
                  <a:schemeClr val="bg1"/>
                </a:solidFill>
              </a:rPr>
            </a:br>
            <a:r>
              <a:rPr lang="en-US" sz="5400" dirty="0">
                <a:solidFill>
                  <a:schemeClr val="bg1"/>
                </a:solidFill>
              </a:rPr>
              <a:t>	</a:t>
            </a:r>
            <a:r>
              <a:rPr lang="en-US" sz="5400" dirty="0">
                <a:solidFill>
                  <a:srgbClr val="FF0000"/>
                </a:solidFill>
                <a:highlight>
                  <a:srgbClr val="FFFF00"/>
                </a:highlight>
              </a:rPr>
              <a:t>AGI &amp; ASI / Super Intelligence</a:t>
            </a:r>
            <a:endParaRPr lang="en-GB" sz="4800" dirty="0">
              <a:solidFill>
                <a:srgbClr val="FF0000"/>
              </a:solidFill>
              <a:effectLst/>
              <a:highlight>
                <a:srgbClr val="FFFF00"/>
              </a:highligh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5663160F-46B3-565D-ED7C-EBA1BF50A92E}"/>
              </a:ext>
            </a:extLst>
          </p:cNvPr>
          <p:cNvSpPr txBox="1"/>
          <p:nvPr/>
        </p:nvSpPr>
        <p:spPr>
          <a:xfrm>
            <a:off x="223615" y="1599196"/>
            <a:ext cx="7151219"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F0F0F"/>
                </a:solidFill>
                <a:effectLst/>
                <a:uLnTx/>
                <a:uFillTx/>
                <a:latin typeface="Roboto" panose="02000000000000000000" pitchFamily="2" charset="0"/>
                <a:ea typeface="+mn-ea"/>
                <a:cs typeface="+mn-cs"/>
              </a:rPr>
              <a:t>OpenAI's Recent Breakthrough Potentially Triggers AI Singularity!</a:t>
            </a:r>
          </a:p>
        </p:txBody>
      </p:sp>
      <p:pic>
        <p:nvPicPr>
          <p:cNvPr id="13" name="Picture 12">
            <a:hlinkClick r:id="rId3"/>
            <a:extLst>
              <a:ext uri="{FF2B5EF4-FFF2-40B4-BE49-F238E27FC236}">
                <a16:creationId xmlns:a16="http://schemas.microsoft.com/office/drawing/2014/main" id="{216CA6A1-E8FF-F864-98EA-7F225AA170DD}"/>
              </a:ext>
            </a:extLst>
          </p:cNvPr>
          <p:cNvPicPr>
            <a:picLocks noChangeAspect="1"/>
          </p:cNvPicPr>
          <p:nvPr/>
        </p:nvPicPr>
        <p:blipFill>
          <a:blip r:embed="rId4"/>
          <a:stretch>
            <a:fillRect/>
          </a:stretch>
        </p:blipFill>
        <p:spPr>
          <a:xfrm>
            <a:off x="2120840" y="1994453"/>
            <a:ext cx="8441635" cy="4731658"/>
          </a:xfrm>
          <a:prstGeom prst="rect">
            <a:avLst/>
          </a:prstGeom>
        </p:spPr>
      </p:pic>
      <p:pic>
        <p:nvPicPr>
          <p:cNvPr id="3" name="Picture 2" descr="A red and white circle with a white arrow in the middle&#10;&#10;Description automatically generated">
            <a:extLst>
              <a:ext uri="{FF2B5EF4-FFF2-40B4-BE49-F238E27FC236}">
                <a16:creationId xmlns:a16="http://schemas.microsoft.com/office/drawing/2014/main" id="{D7FD8831-EBA9-C752-EF6E-E608D087AB8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587983" y="2454293"/>
            <a:ext cx="1163814" cy="1163814"/>
          </a:xfrm>
          <a:prstGeom prst="rect">
            <a:avLst/>
          </a:prstGeom>
        </p:spPr>
      </p:pic>
      <p:sp>
        <p:nvSpPr>
          <p:cNvPr id="17" name="TextBox 16">
            <a:extLst>
              <a:ext uri="{FF2B5EF4-FFF2-40B4-BE49-F238E27FC236}">
                <a16:creationId xmlns:a16="http://schemas.microsoft.com/office/drawing/2014/main" id="{DA64A590-A36C-6AB9-5E4B-67B44F5531ED}"/>
              </a:ext>
            </a:extLst>
          </p:cNvPr>
          <p:cNvSpPr txBox="1"/>
          <p:nvPr/>
        </p:nvSpPr>
        <p:spPr>
          <a:xfrm>
            <a:off x="-57485" y="6546884"/>
            <a:ext cx="185315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F0F0F"/>
                </a:solidFill>
                <a:effectLst/>
                <a:uLnTx/>
                <a:uFillTx/>
                <a:latin typeface="Roboto" panose="02000000000000000000" pitchFamily="2" charset="0"/>
                <a:ea typeface="+mn-ea"/>
                <a:cs typeface="+mn-cs"/>
              </a:rPr>
              <a:t>Notes overview:</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9092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15520DB-F960-4775-B29C-691D6E65A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2363" y="469280"/>
            <a:ext cx="7272414" cy="1235607"/>
          </a:xfrm>
        </p:spPr>
        <p:txBody>
          <a:bodyPr vert="horz" lIns="91440" tIns="45720" rIns="91440" bIns="45720" rtlCol="0" anchor="ctr">
            <a:normAutofit/>
          </a:bodyPr>
          <a:lstStyle/>
          <a:p>
            <a:r>
              <a:rPr lang="en-US" b="1" dirty="0"/>
              <a:t>Quote: AI Operating Systems</a:t>
            </a:r>
            <a:endParaRPr lang="en-US" sz="2800" b="1" dirty="0">
              <a:effectLst/>
            </a:endParaRPr>
          </a:p>
        </p:txBody>
      </p:sp>
      <p:pic>
        <p:nvPicPr>
          <p:cNvPr id="18" name="Picture 17" descr="CPU with binary numbers and blueprint">
            <a:extLst>
              <a:ext uri="{FF2B5EF4-FFF2-40B4-BE49-F238E27FC236}">
                <a16:creationId xmlns:a16="http://schemas.microsoft.com/office/drawing/2014/main" id="{C3404676-6CFA-95EE-45AF-7E1F83A6C100}"/>
              </a:ext>
            </a:extLst>
          </p:cNvPr>
          <p:cNvPicPr>
            <a:picLocks noChangeAspect="1"/>
          </p:cNvPicPr>
          <p:nvPr/>
        </p:nvPicPr>
        <p:blipFill rotWithShape="1">
          <a:blip r:embed="rId3"/>
          <a:srcRect l="35513" r="29612"/>
          <a:stretch/>
        </p:blipFill>
        <p:spPr>
          <a:xfrm>
            <a:off x="-12651" y="10"/>
            <a:ext cx="4251960" cy="6857991"/>
          </a:xfrm>
          <a:prstGeom prst="rect">
            <a:avLst/>
          </a:prstGeom>
        </p:spPr>
      </p:pic>
      <p:sp>
        <p:nvSpPr>
          <p:cNvPr id="24" name="Rectangle 23">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51960" y="1982602"/>
            <a:ext cx="794004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4546A"/>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4627956" y="2121079"/>
            <a:ext cx="7238147" cy="4064395"/>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“At the individual level, we can advocate for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ethical technology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and make informed choices on AI integration into our lives.</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If we lay the right foundations guided by wisdom, this technology could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help life flourish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like never before. </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Our machines need not control the future. But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they can help build it - if programmed for humanity’s service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The choice is ours.” </a:t>
            </a:r>
            <a:b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Salik</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Shah (2023)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r</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41054"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44546A"/>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7713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a:bodyPr>
          <a:lstStyle/>
          <a:p>
            <a:r>
              <a:rPr lang="en-GB" b="1" dirty="0">
                <a:solidFill>
                  <a:schemeClr val="bg1"/>
                </a:solidFill>
              </a:rPr>
              <a:t>BCS: British Computer Society</a:t>
            </a:r>
          </a:p>
        </p:txBody>
      </p:sp>
      <p:sp>
        <p:nvSpPr>
          <p:cNvPr id="4" name="TextBox 3">
            <a:extLst>
              <a:ext uri="{FF2B5EF4-FFF2-40B4-BE49-F238E27FC236}">
                <a16:creationId xmlns:a16="http://schemas.microsoft.com/office/drawing/2014/main" id="{315499B9-6669-3CD6-8652-93BF273BE6D8}"/>
              </a:ext>
            </a:extLst>
          </p:cNvPr>
          <p:cNvSpPr txBox="1"/>
          <p:nvPr/>
        </p:nvSpPr>
        <p:spPr>
          <a:xfrm>
            <a:off x="170509" y="1687021"/>
            <a:ext cx="11463118" cy="5201424"/>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All our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Computing courses </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are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accredited</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by the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BCS</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t>
            </a:r>
          </a:p>
          <a:p>
            <a:pPr marL="285750" marR="0" lvl="0" indent="-28575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As a result,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all of our courses include PLE Professional Legal &amp; Ethical considerations </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to ensure students learn about important PLE issues, so that our knowledge empowered Graduates have ethical intentions with respect for Life. </a:t>
            </a:r>
          </a:p>
          <a:p>
            <a:pPr marL="285750" marR="0" lvl="0" indent="-28575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The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Professional accreditation </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makes our students more employable in industry.</a:t>
            </a:r>
          </a:p>
          <a:p>
            <a:pPr marL="285750" marR="0" lvl="0" indent="-28575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Highly trained professional &amp; ethical Graduates &amp; Organisations </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are </a:t>
            </a:r>
            <a:r>
              <a:rPr kumimoji="0" lang="en-GB" sz="2400" b="0" i="0" u="none" strike="noStrike" kern="1200" cap="none" spc="0" normalizeH="0" baseline="0" noProof="0" dirty="0" err="1">
                <a:ln>
                  <a:noFill/>
                </a:ln>
                <a:solidFill>
                  <a:prstClr val="black"/>
                </a:solidFill>
                <a:effectLst/>
                <a:highlight>
                  <a:srgbClr val="FFFF00"/>
                </a:highlight>
                <a:uLnTx/>
                <a:uFillTx/>
                <a:latin typeface="Calibri" panose="020F0502020204030204"/>
                <a:ea typeface="+mn-ea"/>
                <a:cs typeface="+mn-cs"/>
              </a:rPr>
              <a:t>equiped</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to counteract unethical use of current and future technology.</a:t>
            </a:r>
            <a:endParaRPr kumimoji="0" lang="en-GB" sz="2000" b="0"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300"/>
              </a:spcAft>
              <a:buClrTx/>
              <a:buSzTx/>
              <a:buFontTx/>
              <a:buNone/>
              <a:tabLst/>
              <a:defRPr/>
            </a:pPr>
            <a:r>
              <a:rPr kumimoji="0" lang="en-GB" sz="2000" b="0"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Bg.</a:t>
            </a:r>
          </a:p>
          <a:p>
            <a:pPr marL="742950" marR="0" lvl="1" indent="-28575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1800" b="0"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The </a:t>
            </a:r>
            <a:r>
              <a:rPr kumimoji="0" lang="en-GB" sz="1800" b="1"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British Computer Society (BCS), </a:t>
            </a:r>
            <a:r>
              <a:rPr kumimoji="0" lang="en-GB" sz="1800" b="0"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www.bcs.org</a:t>
            </a:r>
            <a:r>
              <a:rPr kumimoji="0" lang="en-GB" sz="1800" b="1"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a:t>
            </a:r>
            <a:r>
              <a:rPr kumimoji="0" lang="en-GB" sz="1800" b="0"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 founded in 1957,  is a </a:t>
            </a:r>
            <a:r>
              <a:rPr kumimoji="0" lang="en-GB" sz="1800" b="1"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professional</a:t>
            </a:r>
            <a:r>
              <a:rPr kumimoji="0" lang="en-GB" sz="1800" b="0"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 body and a learned society that represents those working in the field of computing in the United Kingdom. </a:t>
            </a:r>
            <a:endParaRPr kumimoji="0" lang="en-GB" sz="18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742950" marR="0" lvl="1" indent="-28575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1800" b="0"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It aims to promote the study &amp; practice of computing, to advance IT knowledge for the benefit of professional practitioners and the public alike.</a:t>
            </a:r>
            <a:endParaRPr kumimoji="0" lang="en-GB" sz="18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742950" marR="0" lvl="1" indent="-28575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1800" b="0"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The BCS has a Code of Conduct &amp; Ethics for IT professionals. The code defines characteristics that IT professionals practice in an ethical and responsible way..</a:t>
            </a:r>
            <a:endParaRPr kumimoji="0" lang="en-GB" sz="18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1200150" marR="0" lvl="2" indent="-28575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1600" b="1"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Visit the BCS website:</a:t>
            </a:r>
            <a:r>
              <a:rPr kumimoji="0" lang="en-GB" sz="1600" b="0"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 </a:t>
            </a:r>
            <a:r>
              <a:rPr kumimoji="0" lang="en-GB" sz="1600" b="0"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hlinkClick r:id="rId3"/>
              </a:rPr>
              <a:t>www.bcs.org</a:t>
            </a:r>
            <a:r>
              <a:rPr kumimoji="0" lang="en-GB" sz="1600" b="0"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 </a:t>
            </a:r>
            <a:r>
              <a:rPr kumimoji="0" lang="en-GB" sz="1600" b="0"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hlinkClick r:id="rId4"/>
              </a:rPr>
              <a:t>Code of conduct for IT professionals</a:t>
            </a:r>
            <a:r>
              <a:rPr kumimoji="0" lang="en-GB" sz="1600" b="1" i="0" u="none" strike="noStrike" kern="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descr="A green and white logo&#10;&#10;Description automatically generated">
            <a:extLst>
              <a:ext uri="{FF2B5EF4-FFF2-40B4-BE49-F238E27FC236}">
                <a16:creationId xmlns:a16="http://schemas.microsoft.com/office/drawing/2014/main" id="{21FAC4CD-E132-5B25-63D3-59ACEC6011F4}"/>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5777" t="14683" r="4963" b="14588"/>
          <a:stretch/>
        </p:blipFill>
        <p:spPr>
          <a:xfrm>
            <a:off x="7648704" y="47865"/>
            <a:ext cx="4492956" cy="1495008"/>
          </a:xfrm>
          <a:prstGeom prst="rect">
            <a:avLst/>
          </a:prstGeom>
        </p:spPr>
      </p:pic>
    </p:spTree>
    <p:extLst>
      <p:ext uri="{BB962C8B-B14F-4D97-AF65-F5344CB8AC3E}">
        <p14:creationId xmlns:p14="http://schemas.microsoft.com/office/powerpoint/2010/main" val="4199677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E03833-D949-86ED-EBAF-17A56A1A92C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51668E-FFA3-98DA-60C7-FF3885E36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6FE2ECB-9ED2-852D-D4AE-9F4BD3C82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4D6323-8B8B-25EE-FB6A-4DAC7A7AE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4C6D7B0-2E90-94B0-6568-34B983A89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8FDFC20-ACF5-5998-C083-BC7951AA7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8689BA-93B2-18ED-996F-923B39BD53EB}"/>
              </a:ext>
            </a:extLst>
          </p:cNvPr>
          <p:cNvSpPr>
            <a:spLocks noGrp="1"/>
          </p:cNvSpPr>
          <p:nvPr>
            <p:ph type="title"/>
          </p:nvPr>
        </p:nvSpPr>
        <p:spPr>
          <a:xfrm>
            <a:off x="459346" y="369600"/>
            <a:ext cx="9895951" cy="1033669"/>
          </a:xfrm>
        </p:spPr>
        <p:txBody>
          <a:bodyPr>
            <a:normAutofit/>
          </a:bodyPr>
          <a:lstStyle/>
          <a:p>
            <a:r>
              <a:rPr lang="en-GB" kern="100" dirty="0">
                <a:solidFill>
                  <a:schemeClr val="bg1"/>
                </a:solidFill>
                <a:latin typeface="Aptos" panose="020B0004020202020204" pitchFamily="34" charset="0"/>
                <a:ea typeface="DengXian" panose="02010600030101010101" pitchFamily="2" charset="-122"/>
                <a:cs typeface="Times New Roman" panose="02020603050405020304" pitchFamily="18" charset="0"/>
              </a:rPr>
              <a:t>D</a:t>
            </a:r>
            <a:r>
              <a:rPr lang="en-GB"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eveloping AI Systems</a:t>
            </a:r>
            <a:endParaRPr lang="en-GB" dirty="0">
              <a:solidFill>
                <a:schemeClr val="bg1"/>
              </a:solidFill>
            </a:endParaRPr>
          </a:p>
        </p:txBody>
      </p:sp>
      <p:sp>
        <p:nvSpPr>
          <p:cNvPr id="3" name="Content Placeholder 2">
            <a:extLst>
              <a:ext uri="{FF2B5EF4-FFF2-40B4-BE49-F238E27FC236}">
                <a16:creationId xmlns:a16="http://schemas.microsoft.com/office/drawing/2014/main" id="{39B79553-8EB7-0E86-AB97-03B81E4AA870}"/>
              </a:ext>
            </a:extLst>
          </p:cNvPr>
          <p:cNvSpPr>
            <a:spLocks noGrp="1"/>
          </p:cNvSpPr>
          <p:nvPr>
            <p:ph idx="1"/>
          </p:nvPr>
        </p:nvSpPr>
        <p:spPr>
          <a:xfrm>
            <a:off x="361665" y="1777852"/>
            <a:ext cx="11436825" cy="4909551"/>
          </a:xfrm>
        </p:spPr>
        <p:txBody>
          <a:bodyPr anchor="ctr">
            <a:normAutofit fontScale="92500" lnSpcReduction="20000"/>
          </a:bodyPr>
          <a:lstStyle/>
          <a:p>
            <a:pPr marL="0" indent="0">
              <a:lnSpc>
                <a:spcPct val="110000"/>
              </a:lnSpc>
              <a:spcBef>
                <a:spcPts val="0"/>
              </a:spcBef>
              <a:spcAft>
                <a:spcPts val="600"/>
              </a:spcAft>
              <a:buNone/>
            </a:pP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When developing AI systems, the primary focus should be on developing </a:t>
            </a:r>
            <a:r>
              <a:rPr lang="en-GB" sz="1900" b="1" kern="100" dirty="0">
                <a:effectLst/>
                <a:latin typeface="Aptos" panose="020B0004020202020204" pitchFamily="34" charset="0"/>
                <a:ea typeface="DengXian" panose="02010600030101010101" pitchFamily="2" charset="-122"/>
                <a:cs typeface="Times New Roman" panose="02020603050405020304" pitchFamily="18" charset="0"/>
              </a:rPr>
              <a:t>safeguards</a:t>
            </a: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 through strict regulations, prioritizing ‘</a:t>
            </a:r>
            <a:r>
              <a:rPr lang="en-GB" sz="1900" b="1" kern="100" dirty="0">
                <a:effectLst/>
                <a:latin typeface="Aptos" panose="020B0004020202020204" pitchFamily="34" charset="0"/>
                <a:ea typeface="DengXian" panose="02010600030101010101" pitchFamily="2" charset="-122"/>
                <a:cs typeface="Times New Roman" panose="02020603050405020304" pitchFamily="18" charset="0"/>
              </a:rPr>
              <a:t>value alignment</a:t>
            </a: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 to ensure AI systems operate in line with human values and implementing methods to limit and control AI capabilities where and when needed. Key safeguarding considerations and strategies include:</a:t>
            </a:r>
          </a:p>
          <a:p>
            <a:pPr marL="342900" lvl="0" indent="-342900">
              <a:lnSpc>
                <a:spcPct val="110000"/>
              </a:lnSpc>
              <a:spcBef>
                <a:spcPts val="0"/>
              </a:spcBef>
              <a:spcAft>
                <a:spcPts val="600"/>
              </a:spcAft>
              <a:buSzPts val="1000"/>
              <a:buFont typeface="Symbol" panose="05050102010706020507" pitchFamily="18" charset="2"/>
              <a:buChar char=""/>
              <a:tabLst>
                <a:tab pos="457200" algn="l"/>
              </a:tabLst>
            </a:pPr>
            <a:r>
              <a:rPr lang="en-GB" sz="1900" b="1" kern="100" dirty="0">
                <a:effectLst/>
                <a:latin typeface="Aptos" panose="020B0004020202020204" pitchFamily="34" charset="0"/>
                <a:ea typeface="DengXian" panose="02010600030101010101" pitchFamily="2" charset="-122"/>
                <a:cs typeface="Times New Roman" panose="02020603050405020304" pitchFamily="18" charset="0"/>
              </a:rPr>
              <a:t>Value Alignment: </a:t>
            </a: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Designing AI systems with clearly defined human values and goals, allowing them to learn and adapt to human priorities rather than developing their own independent objectives. Even if they did, AI would evolve rapidly to SI is likely to work with and for the betterment of humanity.</a:t>
            </a:r>
          </a:p>
          <a:p>
            <a:pPr marL="342900" lvl="0" indent="-342900">
              <a:lnSpc>
                <a:spcPct val="110000"/>
              </a:lnSpc>
              <a:spcBef>
                <a:spcPts val="0"/>
              </a:spcBef>
              <a:spcAft>
                <a:spcPts val="600"/>
              </a:spcAft>
              <a:buSzPts val="1000"/>
              <a:buFont typeface="Symbol" panose="05050102010706020507" pitchFamily="18" charset="2"/>
              <a:buChar char=""/>
              <a:tabLst>
                <a:tab pos="457200" algn="l"/>
              </a:tabLst>
            </a:pPr>
            <a:r>
              <a:rPr lang="en-GB" sz="1900" b="1" kern="100" dirty="0">
                <a:effectLst/>
                <a:latin typeface="Aptos" panose="020B0004020202020204" pitchFamily="34" charset="0"/>
                <a:ea typeface="DengXian" panose="02010600030101010101" pitchFamily="2" charset="-122"/>
                <a:cs typeface="Times New Roman" panose="02020603050405020304" pitchFamily="18" charset="0"/>
              </a:rPr>
              <a:t>Regulation and Oversight: </a:t>
            </a: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Implementing robust legal frameworks to control the development and deployment of advanced AI, particularly in critical sectors like weapons and infrastructure. </a:t>
            </a:r>
          </a:p>
          <a:p>
            <a:pPr marL="342900" lvl="0" indent="-342900">
              <a:lnSpc>
                <a:spcPct val="110000"/>
              </a:lnSpc>
              <a:spcBef>
                <a:spcPts val="0"/>
              </a:spcBef>
              <a:spcAft>
                <a:spcPts val="600"/>
              </a:spcAft>
              <a:buSzPts val="1000"/>
              <a:buFont typeface="Symbol" panose="05050102010706020507" pitchFamily="18" charset="2"/>
              <a:buChar char=""/>
              <a:tabLst>
                <a:tab pos="457200" algn="l"/>
              </a:tabLst>
            </a:pPr>
            <a:r>
              <a:rPr lang="en-GB" sz="1900" b="1" kern="100" dirty="0">
                <a:effectLst/>
                <a:latin typeface="Aptos" panose="020B0004020202020204" pitchFamily="34" charset="0"/>
                <a:ea typeface="DengXian" panose="02010600030101010101" pitchFamily="2" charset="-122"/>
                <a:cs typeface="Times New Roman" panose="02020603050405020304" pitchFamily="18" charset="0"/>
              </a:rPr>
              <a:t>Transparency and Explainability: </a:t>
            </a: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Ensuring AI systems are designed to be understandable, allowing humans to trace decision-making processes and identify potential biases. </a:t>
            </a:r>
          </a:p>
          <a:p>
            <a:pPr marL="342900" lvl="0" indent="-342900">
              <a:lnSpc>
                <a:spcPct val="110000"/>
              </a:lnSpc>
              <a:spcBef>
                <a:spcPts val="0"/>
              </a:spcBef>
              <a:spcAft>
                <a:spcPts val="600"/>
              </a:spcAft>
              <a:buSzPts val="1000"/>
              <a:buFont typeface="Symbol" panose="05050102010706020507" pitchFamily="18" charset="2"/>
              <a:buChar char=""/>
              <a:tabLst>
                <a:tab pos="457200" algn="l"/>
              </a:tabLst>
            </a:pPr>
            <a:r>
              <a:rPr lang="en-GB" sz="1900" b="1" kern="100" dirty="0">
                <a:effectLst/>
                <a:latin typeface="Aptos" panose="020B0004020202020204" pitchFamily="34" charset="0"/>
                <a:ea typeface="DengXian" panose="02010600030101010101" pitchFamily="2" charset="-122"/>
                <a:cs typeface="Times New Roman" panose="02020603050405020304" pitchFamily="18" charset="0"/>
              </a:rPr>
              <a:t>Research into Safety Mechanisms: </a:t>
            </a: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Actively researching and developing technical solutions to prevent AI from exceeding its intended capabilities, including ‘kill switches’ or limitations on autonomy. </a:t>
            </a:r>
          </a:p>
          <a:p>
            <a:pPr marL="342900" lvl="0" indent="-342900">
              <a:lnSpc>
                <a:spcPct val="110000"/>
              </a:lnSpc>
              <a:spcBef>
                <a:spcPts val="0"/>
              </a:spcBef>
              <a:spcAft>
                <a:spcPts val="600"/>
              </a:spcAft>
              <a:buSzPts val="1000"/>
              <a:buFont typeface="Symbol" panose="05050102010706020507" pitchFamily="18" charset="2"/>
              <a:buChar char=""/>
              <a:tabLst>
                <a:tab pos="457200" algn="l"/>
              </a:tabLst>
            </a:pPr>
            <a:r>
              <a:rPr lang="en-GB" sz="1900" b="1" kern="100" dirty="0">
                <a:effectLst/>
                <a:latin typeface="Aptos" panose="020B0004020202020204" pitchFamily="34" charset="0"/>
                <a:ea typeface="DengXian" panose="02010600030101010101" pitchFamily="2" charset="-122"/>
                <a:cs typeface="Times New Roman" panose="02020603050405020304" pitchFamily="18" charset="0"/>
              </a:rPr>
              <a:t>International Cooperation: </a:t>
            </a: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Establishing global standards and collaboration between nations to manage the development and use of AI responsibly. </a:t>
            </a:r>
          </a:p>
          <a:p>
            <a:pPr marL="342900" lvl="0" indent="-342900">
              <a:lnSpc>
                <a:spcPct val="110000"/>
              </a:lnSpc>
              <a:spcBef>
                <a:spcPts val="0"/>
              </a:spcBef>
              <a:spcAft>
                <a:spcPts val="600"/>
              </a:spcAft>
              <a:buSzPts val="1000"/>
              <a:buFont typeface="Symbol" panose="05050102010706020507" pitchFamily="18" charset="2"/>
              <a:buChar char=""/>
              <a:tabLst>
                <a:tab pos="457200" algn="l"/>
              </a:tabLst>
            </a:pPr>
            <a:r>
              <a:rPr lang="en-GB" sz="1900" b="1" kern="100" dirty="0">
                <a:effectLst/>
                <a:latin typeface="Aptos" panose="020B0004020202020204" pitchFamily="34" charset="0"/>
                <a:ea typeface="DengXian" panose="02010600030101010101" pitchFamily="2" charset="-122"/>
                <a:cs typeface="Times New Roman" panose="02020603050405020304" pitchFamily="18" charset="0"/>
              </a:rPr>
              <a:t>Public Education: </a:t>
            </a: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Raising awareness about AI's potential risks and benefits to foster informed public discourse and encourage ethical considerations.</a:t>
            </a:r>
          </a:p>
          <a:p>
            <a:pPr>
              <a:lnSpc>
                <a:spcPct val="110000"/>
              </a:lnSpc>
              <a:spcBef>
                <a:spcPts val="0"/>
              </a:spcBef>
              <a:spcAft>
                <a:spcPts val="600"/>
              </a:spcAft>
            </a:pPr>
            <a:endParaRPr lang="en-GB" sz="2000" dirty="0"/>
          </a:p>
        </p:txBody>
      </p:sp>
    </p:spTree>
    <p:extLst>
      <p:ext uri="{BB962C8B-B14F-4D97-AF65-F5344CB8AC3E}">
        <p14:creationId xmlns:p14="http://schemas.microsoft.com/office/powerpoint/2010/main" val="1394951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27E74-2FD0-F1BA-BCF4-2159C718B8D2}"/>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2768687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TotalTime>
  <Words>1017</Words>
  <Application>Microsoft Office PowerPoint</Application>
  <PresentationFormat>Widescreen</PresentationFormat>
  <Paragraphs>62</Paragraphs>
  <Slides>9</Slides>
  <Notes>4</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9</vt:i4>
      </vt:variant>
    </vt:vector>
  </HeadingPairs>
  <TitlesOfParts>
    <vt:vector size="20" baseType="lpstr">
      <vt:lpstr>Aptos</vt:lpstr>
      <vt:lpstr>Aptos Display</vt:lpstr>
      <vt:lpstr>Arial</vt:lpstr>
      <vt:lpstr>Calibri</vt:lpstr>
      <vt:lpstr>Calibri Light</vt:lpstr>
      <vt:lpstr>Courier New</vt:lpstr>
      <vt:lpstr>Roboto</vt:lpstr>
      <vt:lpstr>Symbol</vt:lpstr>
      <vt:lpstr>Times New Roman</vt:lpstr>
      <vt:lpstr>Office Theme</vt:lpstr>
      <vt:lpstr>1_Office Theme</vt:lpstr>
      <vt:lpstr>AI:  Ethics &amp; Evolution</vt:lpstr>
      <vt:lpstr>Next Gen. OS: AI Operating Systems</vt:lpstr>
      <vt:lpstr>Movies, Education &amp; Development</vt:lpstr>
      <vt:lpstr>History, Philosophy &amp; Wisdom</vt:lpstr>
      <vt:lpstr>Bg. Video: From AI to   AGI &amp; ASI / Super Intelligence</vt:lpstr>
      <vt:lpstr>Quote: AI Operating Systems</vt:lpstr>
      <vt:lpstr>BCS: British Computer Society</vt:lpstr>
      <vt:lpstr>Developing AI Systems</vt:lpstr>
      <vt:lpstr>The End.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Williams</dc:creator>
  <cp:lastModifiedBy>James Williams</cp:lastModifiedBy>
  <cp:revision>1</cp:revision>
  <dcterms:created xsi:type="dcterms:W3CDTF">2025-01-30T09:19:42Z</dcterms:created>
  <dcterms:modified xsi:type="dcterms:W3CDTF">2025-01-30T09:45:59Z</dcterms:modified>
</cp:coreProperties>
</file>