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7"/>
  </p:notesMasterIdLst>
  <p:sldIdLst>
    <p:sldId id="256" r:id="rId5"/>
    <p:sldId id="258" r:id="rId6"/>
    <p:sldId id="264" r:id="rId7"/>
    <p:sldId id="257" r:id="rId8"/>
    <p:sldId id="259" r:id="rId9"/>
    <p:sldId id="260" r:id="rId10"/>
    <p:sldId id="261" r:id="rId11"/>
    <p:sldId id="262" r:id="rId12"/>
    <p:sldId id="265" r:id="rId13"/>
    <p:sldId id="280" r:id="rId14"/>
    <p:sldId id="263" r:id="rId15"/>
    <p:sldId id="267" r:id="rId16"/>
    <p:sldId id="271" r:id="rId17"/>
    <p:sldId id="272" r:id="rId18"/>
    <p:sldId id="269" r:id="rId19"/>
    <p:sldId id="273" r:id="rId20"/>
    <p:sldId id="276" r:id="rId21"/>
    <p:sldId id="266" r:id="rId22"/>
    <p:sldId id="278" r:id="rId23"/>
    <p:sldId id="279" r:id="rId24"/>
    <p:sldId id="277" r:id="rId25"/>
    <p:sldId id="281"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DD5D91-3CC6-43DD-AED6-8333CB153738}" v="34" dt="2022-12-02T22:14:08.7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34840" autoAdjust="0"/>
  </p:normalViewPr>
  <p:slideViewPr>
    <p:cSldViewPr snapToGrid="0">
      <p:cViewPr varScale="1">
        <p:scale>
          <a:sx n="32" d="100"/>
          <a:sy n="32" d="100"/>
        </p:scale>
        <p:origin x="2088"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84AD718-EF67-4329-B1C3-8D5A1AB9FCB0}" type="doc">
      <dgm:prSet loTypeId="urn:microsoft.com/office/officeart/2016/7/layout/BasicLinearProcessNumbered" loCatId="process" qsTypeId="urn:microsoft.com/office/officeart/2005/8/quickstyle/simple1" qsCatId="simple" csTypeId="urn:microsoft.com/office/officeart/2005/8/colors/colorful1" csCatId="colorful"/>
      <dgm:spPr/>
      <dgm:t>
        <a:bodyPr/>
        <a:lstStyle/>
        <a:p>
          <a:endParaRPr lang="en-US"/>
        </a:p>
      </dgm:t>
    </dgm:pt>
    <dgm:pt modelId="{67E750E7-F1AE-40DA-AC8E-9C2FF800C78C}">
      <dgm:prSet/>
      <dgm:spPr/>
      <dgm:t>
        <a:bodyPr/>
        <a:lstStyle/>
        <a:p>
          <a:r>
            <a:rPr lang="en-GB"/>
            <a:t>Understand the role and importance of denials of liability</a:t>
          </a:r>
          <a:endParaRPr lang="en-US"/>
        </a:p>
      </dgm:t>
    </dgm:pt>
    <dgm:pt modelId="{2D92450C-3300-46C5-B439-21A49F38FE1D}" type="parTrans" cxnId="{6CEA19FE-97C0-4AE7-A72E-1844AED44726}">
      <dgm:prSet/>
      <dgm:spPr/>
      <dgm:t>
        <a:bodyPr/>
        <a:lstStyle/>
        <a:p>
          <a:endParaRPr lang="en-US"/>
        </a:p>
      </dgm:t>
    </dgm:pt>
    <dgm:pt modelId="{C97B7456-43C5-46EF-B64D-17C501A408CB}" type="sibTrans" cxnId="{6CEA19FE-97C0-4AE7-A72E-1844AED44726}">
      <dgm:prSet phldrT="1" phldr="0"/>
      <dgm:spPr/>
      <dgm:t>
        <a:bodyPr/>
        <a:lstStyle/>
        <a:p>
          <a:r>
            <a:rPr lang="en-US"/>
            <a:t>1</a:t>
          </a:r>
        </a:p>
      </dgm:t>
    </dgm:pt>
    <dgm:pt modelId="{2EEF85FD-1EF2-4D24-BC97-A611B67505F1}">
      <dgm:prSet/>
      <dgm:spPr/>
      <dgm:t>
        <a:bodyPr/>
        <a:lstStyle/>
        <a:p>
          <a:r>
            <a:rPr lang="en-GB"/>
            <a:t>Understand under what circumstances the defendant can deny liability by raising automatism, and</a:t>
          </a:r>
          <a:endParaRPr lang="en-US"/>
        </a:p>
      </dgm:t>
    </dgm:pt>
    <dgm:pt modelId="{BE181D85-93E9-415A-818D-E71FCD5B9CE3}" type="parTrans" cxnId="{00DCDF39-EBE3-4D1F-B27F-4D655C2E6B33}">
      <dgm:prSet/>
      <dgm:spPr/>
      <dgm:t>
        <a:bodyPr/>
        <a:lstStyle/>
        <a:p>
          <a:endParaRPr lang="en-US"/>
        </a:p>
      </dgm:t>
    </dgm:pt>
    <dgm:pt modelId="{75E4EE0D-CA8A-4543-BB96-31BE166E8B62}" type="sibTrans" cxnId="{00DCDF39-EBE3-4D1F-B27F-4D655C2E6B33}">
      <dgm:prSet phldrT="2" phldr="0"/>
      <dgm:spPr/>
      <dgm:t>
        <a:bodyPr/>
        <a:lstStyle/>
        <a:p>
          <a:r>
            <a:rPr lang="en-US"/>
            <a:t>2</a:t>
          </a:r>
        </a:p>
      </dgm:t>
    </dgm:pt>
    <dgm:pt modelId="{CE622892-209B-4DE9-9330-6688101A6BD7}">
      <dgm:prSet/>
      <dgm:spPr/>
      <dgm:t>
        <a:bodyPr/>
        <a:lstStyle/>
        <a:p>
          <a:r>
            <a:rPr lang="en-GB"/>
            <a:t>Understand how the criminal law deals with intoxicated defendants</a:t>
          </a:r>
          <a:endParaRPr lang="en-US"/>
        </a:p>
      </dgm:t>
    </dgm:pt>
    <dgm:pt modelId="{40B542E7-755E-48E6-8F87-2C58139725EE}" type="parTrans" cxnId="{6E0A988C-2C99-4AC7-BC91-D8945208BC90}">
      <dgm:prSet/>
      <dgm:spPr/>
      <dgm:t>
        <a:bodyPr/>
        <a:lstStyle/>
        <a:p>
          <a:endParaRPr lang="en-US"/>
        </a:p>
      </dgm:t>
    </dgm:pt>
    <dgm:pt modelId="{B59D3040-AE33-4DAB-9945-A228BE5F7944}" type="sibTrans" cxnId="{6E0A988C-2C99-4AC7-BC91-D8945208BC90}">
      <dgm:prSet phldrT="3" phldr="0"/>
      <dgm:spPr/>
      <dgm:t>
        <a:bodyPr/>
        <a:lstStyle/>
        <a:p>
          <a:r>
            <a:rPr lang="en-US"/>
            <a:t>3</a:t>
          </a:r>
        </a:p>
      </dgm:t>
    </dgm:pt>
    <dgm:pt modelId="{1A279A31-5F61-4D41-B0FA-0942FBABE226}" type="pres">
      <dgm:prSet presAssocID="{C84AD718-EF67-4329-B1C3-8D5A1AB9FCB0}" presName="Name0" presStyleCnt="0">
        <dgm:presLayoutVars>
          <dgm:animLvl val="lvl"/>
          <dgm:resizeHandles val="exact"/>
        </dgm:presLayoutVars>
      </dgm:prSet>
      <dgm:spPr/>
    </dgm:pt>
    <dgm:pt modelId="{38F72013-D568-48F5-BFB1-A9C93CC766EF}" type="pres">
      <dgm:prSet presAssocID="{67E750E7-F1AE-40DA-AC8E-9C2FF800C78C}" presName="compositeNode" presStyleCnt="0">
        <dgm:presLayoutVars>
          <dgm:bulletEnabled val="1"/>
        </dgm:presLayoutVars>
      </dgm:prSet>
      <dgm:spPr/>
    </dgm:pt>
    <dgm:pt modelId="{F97CE68C-2FDD-4EC6-A0C3-12045222CCDE}" type="pres">
      <dgm:prSet presAssocID="{67E750E7-F1AE-40DA-AC8E-9C2FF800C78C}" presName="bgRect" presStyleLbl="bgAccFollowNode1" presStyleIdx="0" presStyleCnt="3"/>
      <dgm:spPr/>
    </dgm:pt>
    <dgm:pt modelId="{298258AF-BDCA-4993-8994-9FE3E8D4F052}" type="pres">
      <dgm:prSet presAssocID="{C97B7456-43C5-46EF-B64D-17C501A408CB}" presName="sibTransNodeCircle" presStyleLbl="alignNode1" presStyleIdx="0" presStyleCnt="6">
        <dgm:presLayoutVars>
          <dgm:chMax val="0"/>
          <dgm:bulletEnabled/>
        </dgm:presLayoutVars>
      </dgm:prSet>
      <dgm:spPr/>
    </dgm:pt>
    <dgm:pt modelId="{557D99BD-CB3C-47DB-A4DD-743EA2F69898}" type="pres">
      <dgm:prSet presAssocID="{67E750E7-F1AE-40DA-AC8E-9C2FF800C78C}" presName="bottomLine" presStyleLbl="alignNode1" presStyleIdx="1" presStyleCnt="6">
        <dgm:presLayoutVars/>
      </dgm:prSet>
      <dgm:spPr/>
    </dgm:pt>
    <dgm:pt modelId="{D013222D-47CE-472C-A74F-F12CE816A6C0}" type="pres">
      <dgm:prSet presAssocID="{67E750E7-F1AE-40DA-AC8E-9C2FF800C78C}" presName="nodeText" presStyleLbl="bgAccFollowNode1" presStyleIdx="0" presStyleCnt="3">
        <dgm:presLayoutVars>
          <dgm:bulletEnabled val="1"/>
        </dgm:presLayoutVars>
      </dgm:prSet>
      <dgm:spPr/>
    </dgm:pt>
    <dgm:pt modelId="{E84E4156-77A4-478D-994C-113686C6C3F1}" type="pres">
      <dgm:prSet presAssocID="{C97B7456-43C5-46EF-B64D-17C501A408CB}" presName="sibTrans" presStyleCnt="0"/>
      <dgm:spPr/>
    </dgm:pt>
    <dgm:pt modelId="{04EC29D6-6D63-42D0-B29D-A1E33DFCB7E6}" type="pres">
      <dgm:prSet presAssocID="{2EEF85FD-1EF2-4D24-BC97-A611B67505F1}" presName="compositeNode" presStyleCnt="0">
        <dgm:presLayoutVars>
          <dgm:bulletEnabled val="1"/>
        </dgm:presLayoutVars>
      </dgm:prSet>
      <dgm:spPr/>
    </dgm:pt>
    <dgm:pt modelId="{A1CEB16C-C4B8-4E7C-886B-7E9F9DE57032}" type="pres">
      <dgm:prSet presAssocID="{2EEF85FD-1EF2-4D24-BC97-A611B67505F1}" presName="bgRect" presStyleLbl="bgAccFollowNode1" presStyleIdx="1" presStyleCnt="3"/>
      <dgm:spPr/>
    </dgm:pt>
    <dgm:pt modelId="{C5D08736-DD95-473B-AD4C-9A03723A9487}" type="pres">
      <dgm:prSet presAssocID="{75E4EE0D-CA8A-4543-BB96-31BE166E8B62}" presName="sibTransNodeCircle" presStyleLbl="alignNode1" presStyleIdx="2" presStyleCnt="6">
        <dgm:presLayoutVars>
          <dgm:chMax val="0"/>
          <dgm:bulletEnabled/>
        </dgm:presLayoutVars>
      </dgm:prSet>
      <dgm:spPr/>
    </dgm:pt>
    <dgm:pt modelId="{5E94A85D-2524-407D-9A7D-0AFE35BDED51}" type="pres">
      <dgm:prSet presAssocID="{2EEF85FD-1EF2-4D24-BC97-A611B67505F1}" presName="bottomLine" presStyleLbl="alignNode1" presStyleIdx="3" presStyleCnt="6">
        <dgm:presLayoutVars/>
      </dgm:prSet>
      <dgm:spPr/>
    </dgm:pt>
    <dgm:pt modelId="{97052EFD-EB49-4F4B-AE6F-5A664A0517DB}" type="pres">
      <dgm:prSet presAssocID="{2EEF85FD-1EF2-4D24-BC97-A611B67505F1}" presName="nodeText" presStyleLbl="bgAccFollowNode1" presStyleIdx="1" presStyleCnt="3">
        <dgm:presLayoutVars>
          <dgm:bulletEnabled val="1"/>
        </dgm:presLayoutVars>
      </dgm:prSet>
      <dgm:spPr/>
    </dgm:pt>
    <dgm:pt modelId="{64458BD2-C04F-4F6B-9780-DAEDD6BDE0A6}" type="pres">
      <dgm:prSet presAssocID="{75E4EE0D-CA8A-4543-BB96-31BE166E8B62}" presName="sibTrans" presStyleCnt="0"/>
      <dgm:spPr/>
    </dgm:pt>
    <dgm:pt modelId="{460474DB-BFBE-477A-8EDB-D0AB1DAE9E49}" type="pres">
      <dgm:prSet presAssocID="{CE622892-209B-4DE9-9330-6688101A6BD7}" presName="compositeNode" presStyleCnt="0">
        <dgm:presLayoutVars>
          <dgm:bulletEnabled val="1"/>
        </dgm:presLayoutVars>
      </dgm:prSet>
      <dgm:spPr/>
    </dgm:pt>
    <dgm:pt modelId="{DE1C7D7D-7759-49B4-9DAA-85381A09F2E5}" type="pres">
      <dgm:prSet presAssocID="{CE622892-209B-4DE9-9330-6688101A6BD7}" presName="bgRect" presStyleLbl="bgAccFollowNode1" presStyleIdx="2" presStyleCnt="3"/>
      <dgm:spPr/>
    </dgm:pt>
    <dgm:pt modelId="{35C5AF5B-0296-4F7C-8791-7B73777D9C2E}" type="pres">
      <dgm:prSet presAssocID="{B59D3040-AE33-4DAB-9945-A228BE5F7944}" presName="sibTransNodeCircle" presStyleLbl="alignNode1" presStyleIdx="4" presStyleCnt="6">
        <dgm:presLayoutVars>
          <dgm:chMax val="0"/>
          <dgm:bulletEnabled/>
        </dgm:presLayoutVars>
      </dgm:prSet>
      <dgm:spPr/>
    </dgm:pt>
    <dgm:pt modelId="{A23BA715-E39F-45DB-86E9-78576840DFA0}" type="pres">
      <dgm:prSet presAssocID="{CE622892-209B-4DE9-9330-6688101A6BD7}" presName="bottomLine" presStyleLbl="alignNode1" presStyleIdx="5" presStyleCnt="6">
        <dgm:presLayoutVars/>
      </dgm:prSet>
      <dgm:spPr/>
    </dgm:pt>
    <dgm:pt modelId="{AF605869-B35F-4B25-87B0-470ECE21DC7A}" type="pres">
      <dgm:prSet presAssocID="{CE622892-209B-4DE9-9330-6688101A6BD7}" presName="nodeText" presStyleLbl="bgAccFollowNode1" presStyleIdx="2" presStyleCnt="3">
        <dgm:presLayoutVars>
          <dgm:bulletEnabled val="1"/>
        </dgm:presLayoutVars>
      </dgm:prSet>
      <dgm:spPr/>
    </dgm:pt>
  </dgm:ptLst>
  <dgm:cxnLst>
    <dgm:cxn modelId="{D860151D-BF4C-4A8C-82CC-105E6972645B}" type="presOf" srcId="{2EEF85FD-1EF2-4D24-BC97-A611B67505F1}" destId="{A1CEB16C-C4B8-4E7C-886B-7E9F9DE57032}" srcOrd="0" destOrd="0" presId="urn:microsoft.com/office/officeart/2016/7/layout/BasicLinearProcessNumbered"/>
    <dgm:cxn modelId="{00DCDF39-EBE3-4D1F-B27F-4D655C2E6B33}" srcId="{C84AD718-EF67-4329-B1C3-8D5A1AB9FCB0}" destId="{2EEF85FD-1EF2-4D24-BC97-A611B67505F1}" srcOrd="1" destOrd="0" parTransId="{BE181D85-93E9-415A-818D-E71FCD5B9CE3}" sibTransId="{75E4EE0D-CA8A-4543-BB96-31BE166E8B62}"/>
    <dgm:cxn modelId="{EE463559-C98C-4C2E-ADCF-5B1B7378EB02}" type="presOf" srcId="{CE622892-209B-4DE9-9330-6688101A6BD7}" destId="{AF605869-B35F-4B25-87B0-470ECE21DC7A}" srcOrd="1" destOrd="0" presId="urn:microsoft.com/office/officeart/2016/7/layout/BasicLinearProcessNumbered"/>
    <dgm:cxn modelId="{6E0A988C-2C99-4AC7-BC91-D8945208BC90}" srcId="{C84AD718-EF67-4329-B1C3-8D5A1AB9FCB0}" destId="{CE622892-209B-4DE9-9330-6688101A6BD7}" srcOrd="2" destOrd="0" parTransId="{40B542E7-755E-48E6-8F87-2C58139725EE}" sibTransId="{B59D3040-AE33-4DAB-9945-A228BE5F7944}"/>
    <dgm:cxn modelId="{2B22649F-51AA-453C-8A17-E171B880F2FA}" type="presOf" srcId="{67E750E7-F1AE-40DA-AC8E-9C2FF800C78C}" destId="{D013222D-47CE-472C-A74F-F12CE816A6C0}" srcOrd="1" destOrd="0" presId="urn:microsoft.com/office/officeart/2016/7/layout/BasicLinearProcessNumbered"/>
    <dgm:cxn modelId="{0E606AB3-E6EE-4110-8828-1C8E0232375C}" type="presOf" srcId="{67E750E7-F1AE-40DA-AC8E-9C2FF800C78C}" destId="{F97CE68C-2FDD-4EC6-A0C3-12045222CCDE}" srcOrd="0" destOrd="0" presId="urn:microsoft.com/office/officeart/2016/7/layout/BasicLinearProcessNumbered"/>
    <dgm:cxn modelId="{04825BB8-0052-4664-8F12-C21E922A738C}" type="presOf" srcId="{75E4EE0D-CA8A-4543-BB96-31BE166E8B62}" destId="{C5D08736-DD95-473B-AD4C-9A03723A9487}" srcOrd="0" destOrd="0" presId="urn:microsoft.com/office/officeart/2016/7/layout/BasicLinearProcessNumbered"/>
    <dgm:cxn modelId="{E41F66BB-DC06-494D-AB83-30E9C2AD05C0}" type="presOf" srcId="{C97B7456-43C5-46EF-B64D-17C501A408CB}" destId="{298258AF-BDCA-4993-8994-9FE3E8D4F052}" srcOrd="0" destOrd="0" presId="urn:microsoft.com/office/officeart/2016/7/layout/BasicLinearProcessNumbered"/>
    <dgm:cxn modelId="{11F306BE-F036-4583-B13E-98314A5F8A37}" type="presOf" srcId="{B59D3040-AE33-4DAB-9945-A228BE5F7944}" destId="{35C5AF5B-0296-4F7C-8791-7B73777D9C2E}" srcOrd="0" destOrd="0" presId="urn:microsoft.com/office/officeart/2016/7/layout/BasicLinearProcessNumbered"/>
    <dgm:cxn modelId="{C44329D3-C18C-4D36-9296-1B3BA26BD7FE}" type="presOf" srcId="{CE622892-209B-4DE9-9330-6688101A6BD7}" destId="{DE1C7D7D-7759-49B4-9DAA-85381A09F2E5}" srcOrd="0" destOrd="0" presId="urn:microsoft.com/office/officeart/2016/7/layout/BasicLinearProcessNumbered"/>
    <dgm:cxn modelId="{D3AEC5E3-B946-42B5-A875-B03932DA48B0}" type="presOf" srcId="{2EEF85FD-1EF2-4D24-BC97-A611B67505F1}" destId="{97052EFD-EB49-4F4B-AE6F-5A664A0517DB}" srcOrd="1" destOrd="0" presId="urn:microsoft.com/office/officeart/2016/7/layout/BasicLinearProcessNumbered"/>
    <dgm:cxn modelId="{65D395F9-AA83-4F12-A9A8-CAD252240ED9}" type="presOf" srcId="{C84AD718-EF67-4329-B1C3-8D5A1AB9FCB0}" destId="{1A279A31-5F61-4D41-B0FA-0942FBABE226}" srcOrd="0" destOrd="0" presId="urn:microsoft.com/office/officeart/2016/7/layout/BasicLinearProcessNumbered"/>
    <dgm:cxn modelId="{6CEA19FE-97C0-4AE7-A72E-1844AED44726}" srcId="{C84AD718-EF67-4329-B1C3-8D5A1AB9FCB0}" destId="{67E750E7-F1AE-40DA-AC8E-9C2FF800C78C}" srcOrd="0" destOrd="0" parTransId="{2D92450C-3300-46C5-B439-21A49F38FE1D}" sibTransId="{C97B7456-43C5-46EF-B64D-17C501A408CB}"/>
    <dgm:cxn modelId="{B5DF8BA0-4A06-414A-92CA-8D43FB11531D}" type="presParOf" srcId="{1A279A31-5F61-4D41-B0FA-0942FBABE226}" destId="{38F72013-D568-48F5-BFB1-A9C93CC766EF}" srcOrd="0" destOrd="0" presId="urn:microsoft.com/office/officeart/2016/7/layout/BasicLinearProcessNumbered"/>
    <dgm:cxn modelId="{19D71F21-4070-4716-A716-BD153CFF78C4}" type="presParOf" srcId="{38F72013-D568-48F5-BFB1-A9C93CC766EF}" destId="{F97CE68C-2FDD-4EC6-A0C3-12045222CCDE}" srcOrd="0" destOrd="0" presId="urn:microsoft.com/office/officeart/2016/7/layout/BasicLinearProcessNumbered"/>
    <dgm:cxn modelId="{0102604E-FDD1-46FD-BB21-E4AE083F4A39}" type="presParOf" srcId="{38F72013-D568-48F5-BFB1-A9C93CC766EF}" destId="{298258AF-BDCA-4993-8994-9FE3E8D4F052}" srcOrd="1" destOrd="0" presId="urn:microsoft.com/office/officeart/2016/7/layout/BasicLinearProcessNumbered"/>
    <dgm:cxn modelId="{2F6FDCA2-6B1B-4774-8550-2B60A713CB92}" type="presParOf" srcId="{38F72013-D568-48F5-BFB1-A9C93CC766EF}" destId="{557D99BD-CB3C-47DB-A4DD-743EA2F69898}" srcOrd="2" destOrd="0" presId="urn:microsoft.com/office/officeart/2016/7/layout/BasicLinearProcessNumbered"/>
    <dgm:cxn modelId="{D0A452B7-22B7-47EB-8E5C-4235EED2D4B0}" type="presParOf" srcId="{38F72013-D568-48F5-BFB1-A9C93CC766EF}" destId="{D013222D-47CE-472C-A74F-F12CE816A6C0}" srcOrd="3" destOrd="0" presId="urn:microsoft.com/office/officeart/2016/7/layout/BasicLinearProcessNumbered"/>
    <dgm:cxn modelId="{D4CD4AB5-705F-44B2-A433-BF0F85640407}" type="presParOf" srcId="{1A279A31-5F61-4D41-B0FA-0942FBABE226}" destId="{E84E4156-77A4-478D-994C-113686C6C3F1}" srcOrd="1" destOrd="0" presId="urn:microsoft.com/office/officeart/2016/7/layout/BasicLinearProcessNumbered"/>
    <dgm:cxn modelId="{BD8B184F-B1A9-49F9-86BA-6C6D321AF931}" type="presParOf" srcId="{1A279A31-5F61-4D41-B0FA-0942FBABE226}" destId="{04EC29D6-6D63-42D0-B29D-A1E33DFCB7E6}" srcOrd="2" destOrd="0" presId="urn:microsoft.com/office/officeart/2016/7/layout/BasicLinearProcessNumbered"/>
    <dgm:cxn modelId="{70C35733-1AD2-4E62-BC51-2F7C2D0513E0}" type="presParOf" srcId="{04EC29D6-6D63-42D0-B29D-A1E33DFCB7E6}" destId="{A1CEB16C-C4B8-4E7C-886B-7E9F9DE57032}" srcOrd="0" destOrd="0" presId="urn:microsoft.com/office/officeart/2016/7/layout/BasicLinearProcessNumbered"/>
    <dgm:cxn modelId="{820B56D4-3B11-4558-9F78-FE1B151D7966}" type="presParOf" srcId="{04EC29D6-6D63-42D0-B29D-A1E33DFCB7E6}" destId="{C5D08736-DD95-473B-AD4C-9A03723A9487}" srcOrd="1" destOrd="0" presId="urn:microsoft.com/office/officeart/2016/7/layout/BasicLinearProcessNumbered"/>
    <dgm:cxn modelId="{A1701EB7-F59E-4EFD-8267-36436B881D68}" type="presParOf" srcId="{04EC29D6-6D63-42D0-B29D-A1E33DFCB7E6}" destId="{5E94A85D-2524-407D-9A7D-0AFE35BDED51}" srcOrd="2" destOrd="0" presId="urn:microsoft.com/office/officeart/2016/7/layout/BasicLinearProcessNumbered"/>
    <dgm:cxn modelId="{81760F24-A788-4473-A407-19B0E4BA3EF2}" type="presParOf" srcId="{04EC29D6-6D63-42D0-B29D-A1E33DFCB7E6}" destId="{97052EFD-EB49-4F4B-AE6F-5A664A0517DB}" srcOrd="3" destOrd="0" presId="urn:microsoft.com/office/officeart/2016/7/layout/BasicLinearProcessNumbered"/>
    <dgm:cxn modelId="{0293D97A-C2AE-42E2-B957-C0162B3BAEC0}" type="presParOf" srcId="{1A279A31-5F61-4D41-B0FA-0942FBABE226}" destId="{64458BD2-C04F-4F6B-9780-DAEDD6BDE0A6}" srcOrd="3" destOrd="0" presId="urn:microsoft.com/office/officeart/2016/7/layout/BasicLinearProcessNumbered"/>
    <dgm:cxn modelId="{8902B085-5093-46D9-B412-70A5E366FAE6}" type="presParOf" srcId="{1A279A31-5F61-4D41-B0FA-0942FBABE226}" destId="{460474DB-BFBE-477A-8EDB-D0AB1DAE9E49}" srcOrd="4" destOrd="0" presId="urn:microsoft.com/office/officeart/2016/7/layout/BasicLinearProcessNumbered"/>
    <dgm:cxn modelId="{B3CB56EB-7A23-4E9A-A0B3-4F9CDABBEC78}" type="presParOf" srcId="{460474DB-BFBE-477A-8EDB-D0AB1DAE9E49}" destId="{DE1C7D7D-7759-49B4-9DAA-85381A09F2E5}" srcOrd="0" destOrd="0" presId="urn:microsoft.com/office/officeart/2016/7/layout/BasicLinearProcessNumbered"/>
    <dgm:cxn modelId="{E7FC1B96-9CDA-49C2-9E03-89EF8208038A}" type="presParOf" srcId="{460474DB-BFBE-477A-8EDB-D0AB1DAE9E49}" destId="{35C5AF5B-0296-4F7C-8791-7B73777D9C2E}" srcOrd="1" destOrd="0" presId="urn:microsoft.com/office/officeart/2016/7/layout/BasicLinearProcessNumbered"/>
    <dgm:cxn modelId="{5855BF23-0AC2-42F0-B318-6907CC0833EA}" type="presParOf" srcId="{460474DB-BFBE-477A-8EDB-D0AB1DAE9E49}" destId="{A23BA715-E39F-45DB-86E9-78576840DFA0}" srcOrd="2" destOrd="0" presId="urn:microsoft.com/office/officeart/2016/7/layout/BasicLinearProcessNumbered"/>
    <dgm:cxn modelId="{30C192B5-7E8C-4C29-8B95-7F4620AD6D4F}" type="presParOf" srcId="{460474DB-BFBE-477A-8EDB-D0AB1DAE9E49}" destId="{AF605869-B35F-4B25-87B0-470ECE21DC7A}"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ED8E6AE-32C7-448D-B4D7-AA4258A485DE}"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92AFBC5F-5DF2-4414-B59A-80DCF6ED158A}">
      <dgm:prSet/>
      <dgm:spPr/>
      <dgm:t>
        <a:bodyPr/>
        <a:lstStyle/>
        <a:p>
          <a:r>
            <a:rPr lang="en-GB"/>
            <a:t>The D’s intoxication must be voluntary (Hardie [1985], Allen [1989]).</a:t>
          </a:r>
          <a:endParaRPr lang="en-US"/>
        </a:p>
      </dgm:t>
    </dgm:pt>
    <dgm:pt modelId="{F69F82A2-8428-45A6-9264-E4B6E7117D80}" type="parTrans" cxnId="{F3E11E63-12F1-4C6E-92DD-E6AA062911C0}">
      <dgm:prSet/>
      <dgm:spPr/>
      <dgm:t>
        <a:bodyPr/>
        <a:lstStyle/>
        <a:p>
          <a:endParaRPr lang="en-US"/>
        </a:p>
      </dgm:t>
    </dgm:pt>
    <dgm:pt modelId="{3CD7D9B6-FB9D-42EA-9CC4-A409BCD14955}" type="sibTrans" cxnId="{F3E11E63-12F1-4C6E-92DD-E6AA062911C0}">
      <dgm:prSet/>
      <dgm:spPr/>
      <dgm:t>
        <a:bodyPr/>
        <a:lstStyle/>
        <a:p>
          <a:endParaRPr lang="en-US"/>
        </a:p>
      </dgm:t>
    </dgm:pt>
    <dgm:pt modelId="{284E524E-4452-486A-AA52-05C2CE5DFD41}">
      <dgm:prSet/>
      <dgm:spPr/>
      <dgm:t>
        <a:bodyPr/>
        <a:lstStyle/>
        <a:p>
          <a:r>
            <a:rPr lang="en-GB"/>
            <a:t>2. The D must lack the required MR due to their intoxication (DPP v Beard [1920], Gallagher [1963])</a:t>
          </a:r>
          <a:endParaRPr lang="en-US"/>
        </a:p>
      </dgm:t>
    </dgm:pt>
    <dgm:pt modelId="{B786C06B-D3B9-4D49-971E-7B4CED9F53D8}" type="parTrans" cxnId="{34456598-6000-4678-A6E1-F676DB8A194C}">
      <dgm:prSet/>
      <dgm:spPr/>
      <dgm:t>
        <a:bodyPr/>
        <a:lstStyle/>
        <a:p>
          <a:endParaRPr lang="en-US"/>
        </a:p>
      </dgm:t>
    </dgm:pt>
    <dgm:pt modelId="{EE966605-7F5A-440E-8938-A404027CF2BC}" type="sibTrans" cxnId="{34456598-6000-4678-A6E1-F676DB8A194C}">
      <dgm:prSet/>
      <dgm:spPr/>
      <dgm:t>
        <a:bodyPr/>
        <a:lstStyle/>
        <a:p>
          <a:endParaRPr lang="en-US"/>
        </a:p>
      </dgm:t>
    </dgm:pt>
    <dgm:pt modelId="{26814E0F-D423-4007-92BA-CE25303DE852}" type="pres">
      <dgm:prSet presAssocID="{CED8E6AE-32C7-448D-B4D7-AA4258A485DE}" presName="vert0" presStyleCnt="0">
        <dgm:presLayoutVars>
          <dgm:dir/>
          <dgm:animOne val="branch"/>
          <dgm:animLvl val="lvl"/>
        </dgm:presLayoutVars>
      </dgm:prSet>
      <dgm:spPr/>
    </dgm:pt>
    <dgm:pt modelId="{A051D0D1-353C-41C0-B69A-EA69AE591584}" type="pres">
      <dgm:prSet presAssocID="{92AFBC5F-5DF2-4414-B59A-80DCF6ED158A}" presName="thickLine" presStyleLbl="alignNode1" presStyleIdx="0" presStyleCnt="2"/>
      <dgm:spPr/>
    </dgm:pt>
    <dgm:pt modelId="{17A02260-E0B8-406A-A149-C81E73B2F1DF}" type="pres">
      <dgm:prSet presAssocID="{92AFBC5F-5DF2-4414-B59A-80DCF6ED158A}" presName="horz1" presStyleCnt="0"/>
      <dgm:spPr/>
    </dgm:pt>
    <dgm:pt modelId="{0CC43F26-1099-45CC-B099-C7B9020EC177}" type="pres">
      <dgm:prSet presAssocID="{92AFBC5F-5DF2-4414-B59A-80DCF6ED158A}" presName="tx1" presStyleLbl="revTx" presStyleIdx="0" presStyleCnt="2"/>
      <dgm:spPr/>
    </dgm:pt>
    <dgm:pt modelId="{C32331E6-4642-4DC2-8F94-66EFFAD8B865}" type="pres">
      <dgm:prSet presAssocID="{92AFBC5F-5DF2-4414-B59A-80DCF6ED158A}" presName="vert1" presStyleCnt="0"/>
      <dgm:spPr/>
    </dgm:pt>
    <dgm:pt modelId="{A8B5B121-2398-4889-B782-E3C7EBAC3D81}" type="pres">
      <dgm:prSet presAssocID="{284E524E-4452-486A-AA52-05C2CE5DFD41}" presName="thickLine" presStyleLbl="alignNode1" presStyleIdx="1" presStyleCnt="2"/>
      <dgm:spPr/>
    </dgm:pt>
    <dgm:pt modelId="{18DF19AC-3B30-4C0B-834B-A12CC58B0DB7}" type="pres">
      <dgm:prSet presAssocID="{284E524E-4452-486A-AA52-05C2CE5DFD41}" presName="horz1" presStyleCnt="0"/>
      <dgm:spPr/>
    </dgm:pt>
    <dgm:pt modelId="{C16F2F39-FA4A-4CC9-8921-D5DB3D27ED84}" type="pres">
      <dgm:prSet presAssocID="{284E524E-4452-486A-AA52-05C2CE5DFD41}" presName="tx1" presStyleLbl="revTx" presStyleIdx="1" presStyleCnt="2"/>
      <dgm:spPr/>
    </dgm:pt>
    <dgm:pt modelId="{AB354D39-5C21-41D2-ADA3-BFFB06001FF6}" type="pres">
      <dgm:prSet presAssocID="{284E524E-4452-486A-AA52-05C2CE5DFD41}" presName="vert1" presStyleCnt="0"/>
      <dgm:spPr/>
    </dgm:pt>
  </dgm:ptLst>
  <dgm:cxnLst>
    <dgm:cxn modelId="{76536F15-379F-4E89-B28A-706AECEB9479}" type="presOf" srcId="{92AFBC5F-5DF2-4414-B59A-80DCF6ED158A}" destId="{0CC43F26-1099-45CC-B099-C7B9020EC177}" srcOrd="0" destOrd="0" presId="urn:microsoft.com/office/officeart/2008/layout/LinedList"/>
    <dgm:cxn modelId="{F3E11E63-12F1-4C6E-92DD-E6AA062911C0}" srcId="{CED8E6AE-32C7-448D-B4D7-AA4258A485DE}" destId="{92AFBC5F-5DF2-4414-B59A-80DCF6ED158A}" srcOrd="0" destOrd="0" parTransId="{F69F82A2-8428-45A6-9264-E4B6E7117D80}" sibTransId="{3CD7D9B6-FB9D-42EA-9CC4-A409BCD14955}"/>
    <dgm:cxn modelId="{68ABC77D-9344-4F63-8F42-DDDCD2226E47}" type="presOf" srcId="{284E524E-4452-486A-AA52-05C2CE5DFD41}" destId="{C16F2F39-FA4A-4CC9-8921-D5DB3D27ED84}" srcOrd="0" destOrd="0" presId="urn:microsoft.com/office/officeart/2008/layout/LinedList"/>
    <dgm:cxn modelId="{34456598-6000-4678-A6E1-F676DB8A194C}" srcId="{CED8E6AE-32C7-448D-B4D7-AA4258A485DE}" destId="{284E524E-4452-486A-AA52-05C2CE5DFD41}" srcOrd="1" destOrd="0" parTransId="{B786C06B-D3B9-4D49-971E-7B4CED9F53D8}" sibTransId="{EE966605-7F5A-440E-8938-A404027CF2BC}"/>
    <dgm:cxn modelId="{134059FE-1BE6-4EFF-A158-5F29BE4FC160}" type="presOf" srcId="{CED8E6AE-32C7-448D-B4D7-AA4258A485DE}" destId="{26814E0F-D423-4007-92BA-CE25303DE852}" srcOrd="0" destOrd="0" presId="urn:microsoft.com/office/officeart/2008/layout/LinedList"/>
    <dgm:cxn modelId="{2BFC6F99-53FB-47A2-866E-90D3B84863A0}" type="presParOf" srcId="{26814E0F-D423-4007-92BA-CE25303DE852}" destId="{A051D0D1-353C-41C0-B69A-EA69AE591584}" srcOrd="0" destOrd="0" presId="urn:microsoft.com/office/officeart/2008/layout/LinedList"/>
    <dgm:cxn modelId="{525EACBD-6161-441B-9FE2-7099FF159408}" type="presParOf" srcId="{26814E0F-D423-4007-92BA-CE25303DE852}" destId="{17A02260-E0B8-406A-A149-C81E73B2F1DF}" srcOrd="1" destOrd="0" presId="urn:microsoft.com/office/officeart/2008/layout/LinedList"/>
    <dgm:cxn modelId="{491E05DD-62ED-4162-A2C5-D10F56A8F248}" type="presParOf" srcId="{17A02260-E0B8-406A-A149-C81E73B2F1DF}" destId="{0CC43F26-1099-45CC-B099-C7B9020EC177}" srcOrd="0" destOrd="0" presId="urn:microsoft.com/office/officeart/2008/layout/LinedList"/>
    <dgm:cxn modelId="{4FCC6F8E-1522-4B09-AE1F-05833A3FA0B2}" type="presParOf" srcId="{17A02260-E0B8-406A-A149-C81E73B2F1DF}" destId="{C32331E6-4642-4DC2-8F94-66EFFAD8B865}" srcOrd="1" destOrd="0" presId="urn:microsoft.com/office/officeart/2008/layout/LinedList"/>
    <dgm:cxn modelId="{CA740D52-9F49-4437-962F-147B786F86A1}" type="presParOf" srcId="{26814E0F-D423-4007-92BA-CE25303DE852}" destId="{A8B5B121-2398-4889-B782-E3C7EBAC3D81}" srcOrd="2" destOrd="0" presId="urn:microsoft.com/office/officeart/2008/layout/LinedList"/>
    <dgm:cxn modelId="{2AA22BEA-D8F7-47D3-A43C-0E66DC9BD32D}" type="presParOf" srcId="{26814E0F-D423-4007-92BA-CE25303DE852}" destId="{18DF19AC-3B30-4C0B-834B-A12CC58B0DB7}" srcOrd="3" destOrd="0" presId="urn:microsoft.com/office/officeart/2008/layout/LinedList"/>
    <dgm:cxn modelId="{5E8AC4B1-B9C0-4354-AFB0-E57DFD180628}" type="presParOf" srcId="{18DF19AC-3B30-4C0B-834B-A12CC58B0DB7}" destId="{C16F2F39-FA4A-4CC9-8921-D5DB3D27ED84}" srcOrd="0" destOrd="0" presId="urn:microsoft.com/office/officeart/2008/layout/LinedList"/>
    <dgm:cxn modelId="{5C0BA91A-318D-471B-898B-34710C51A989}" type="presParOf" srcId="{18DF19AC-3B30-4C0B-834B-A12CC58B0DB7}" destId="{AB354D39-5C21-41D2-ADA3-BFFB06001FF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4BB46C1-0DBE-4F09-8478-01C78FE55BC3}"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CC2E45DF-2E00-44CF-B991-0AA638EAEA6D}">
      <dgm:prSet/>
      <dgm:spPr/>
      <dgm:t>
        <a:bodyPr/>
        <a:lstStyle/>
        <a:p>
          <a:r>
            <a:rPr lang="en-GB"/>
            <a:t>3. Crimes of basic and specific intent</a:t>
          </a:r>
          <a:endParaRPr lang="en-US"/>
        </a:p>
      </dgm:t>
    </dgm:pt>
    <dgm:pt modelId="{4BEF399D-8E75-4749-9537-536FAA51C489}" type="parTrans" cxnId="{D2710285-BB82-4AA5-A786-84B550853FB2}">
      <dgm:prSet/>
      <dgm:spPr/>
      <dgm:t>
        <a:bodyPr/>
        <a:lstStyle/>
        <a:p>
          <a:endParaRPr lang="en-US"/>
        </a:p>
      </dgm:t>
    </dgm:pt>
    <dgm:pt modelId="{E28E263F-D28F-464B-B991-ED08628EA380}" type="sibTrans" cxnId="{D2710285-BB82-4AA5-A786-84B550853FB2}">
      <dgm:prSet/>
      <dgm:spPr/>
      <dgm:t>
        <a:bodyPr/>
        <a:lstStyle/>
        <a:p>
          <a:endParaRPr lang="en-US"/>
        </a:p>
      </dgm:t>
    </dgm:pt>
    <dgm:pt modelId="{A717F2EB-3DF4-4591-896B-1658C7E0F8D1}">
      <dgm:prSet/>
      <dgm:spPr/>
      <dgm:t>
        <a:bodyPr/>
        <a:lstStyle/>
        <a:p>
          <a:r>
            <a:rPr lang="en-GB"/>
            <a:t>Lipman [1970]</a:t>
          </a:r>
          <a:endParaRPr lang="en-US"/>
        </a:p>
      </dgm:t>
    </dgm:pt>
    <dgm:pt modelId="{F0B8DF05-21E4-4537-82EF-9AEB7C4EDBB3}" type="parTrans" cxnId="{4BD01971-4A24-4198-8BA7-DE42E4BE36C9}">
      <dgm:prSet/>
      <dgm:spPr/>
      <dgm:t>
        <a:bodyPr/>
        <a:lstStyle/>
        <a:p>
          <a:endParaRPr lang="en-US"/>
        </a:p>
      </dgm:t>
    </dgm:pt>
    <dgm:pt modelId="{03C1D404-C8B7-438B-8D19-6E0A6DBE397F}" type="sibTrans" cxnId="{4BD01971-4A24-4198-8BA7-DE42E4BE36C9}">
      <dgm:prSet/>
      <dgm:spPr/>
      <dgm:t>
        <a:bodyPr/>
        <a:lstStyle/>
        <a:p>
          <a:endParaRPr lang="en-US"/>
        </a:p>
      </dgm:t>
    </dgm:pt>
    <dgm:pt modelId="{9DC195A0-8B34-4074-8D1C-2D957A3F6406}">
      <dgm:prSet/>
      <dgm:spPr/>
      <dgm:t>
        <a:bodyPr/>
        <a:lstStyle/>
        <a:p>
          <a:r>
            <a:rPr lang="en-GB"/>
            <a:t>DPP v Majewski [1977]</a:t>
          </a:r>
          <a:endParaRPr lang="en-US"/>
        </a:p>
      </dgm:t>
    </dgm:pt>
    <dgm:pt modelId="{D3878E33-82FE-4295-8941-7340BBD26180}" type="parTrans" cxnId="{B4278EF4-C8D7-4D4D-915F-CC5E10AB6C46}">
      <dgm:prSet/>
      <dgm:spPr/>
      <dgm:t>
        <a:bodyPr/>
        <a:lstStyle/>
        <a:p>
          <a:endParaRPr lang="en-US"/>
        </a:p>
      </dgm:t>
    </dgm:pt>
    <dgm:pt modelId="{ECFFD3E4-5ED1-4450-99EB-EF4ACAD797DB}" type="sibTrans" cxnId="{B4278EF4-C8D7-4D4D-915F-CC5E10AB6C46}">
      <dgm:prSet/>
      <dgm:spPr/>
      <dgm:t>
        <a:bodyPr/>
        <a:lstStyle/>
        <a:p>
          <a:endParaRPr lang="en-US"/>
        </a:p>
      </dgm:t>
    </dgm:pt>
    <dgm:pt modelId="{9102BA24-19D4-4FAC-BCB2-0C095DEA7033}">
      <dgm:prSet/>
      <dgm:spPr/>
      <dgm:t>
        <a:bodyPr/>
        <a:lstStyle/>
        <a:p>
          <a:r>
            <a:rPr lang="en-GB"/>
            <a:t>Caldwell [1982]</a:t>
          </a:r>
          <a:endParaRPr lang="en-US"/>
        </a:p>
      </dgm:t>
    </dgm:pt>
    <dgm:pt modelId="{E14751AB-2025-4DC3-9A0E-E6841E843E74}" type="parTrans" cxnId="{1DD3614F-CC91-4D16-8D7B-AFA80AB49A33}">
      <dgm:prSet/>
      <dgm:spPr/>
      <dgm:t>
        <a:bodyPr/>
        <a:lstStyle/>
        <a:p>
          <a:endParaRPr lang="en-US"/>
        </a:p>
      </dgm:t>
    </dgm:pt>
    <dgm:pt modelId="{C6D2A59D-E210-44D8-AC3E-13DEC1BCEF6F}" type="sibTrans" cxnId="{1DD3614F-CC91-4D16-8D7B-AFA80AB49A33}">
      <dgm:prSet/>
      <dgm:spPr/>
      <dgm:t>
        <a:bodyPr/>
        <a:lstStyle/>
        <a:p>
          <a:endParaRPr lang="en-US"/>
        </a:p>
      </dgm:t>
    </dgm:pt>
    <dgm:pt modelId="{BF5C6A50-085A-489D-B4EE-E4BCCAE4FCA1}">
      <dgm:prSet/>
      <dgm:spPr/>
      <dgm:t>
        <a:bodyPr/>
        <a:lstStyle/>
        <a:p>
          <a:r>
            <a:rPr lang="en-GB"/>
            <a:t>Heard [2007]</a:t>
          </a:r>
          <a:endParaRPr lang="en-US"/>
        </a:p>
      </dgm:t>
    </dgm:pt>
    <dgm:pt modelId="{BC25FD4C-299B-4631-9CF9-D6892EA36A97}" type="parTrans" cxnId="{F85D348C-38A2-43C2-8311-014303CB5C83}">
      <dgm:prSet/>
      <dgm:spPr/>
      <dgm:t>
        <a:bodyPr/>
        <a:lstStyle/>
        <a:p>
          <a:endParaRPr lang="en-US"/>
        </a:p>
      </dgm:t>
    </dgm:pt>
    <dgm:pt modelId="{3D0664FC-CB62-4EE5-920A-E86E87B8AECD}" type="sibTrans" cxnId="{F85D348C-38A2-43C2-8311-014303CB5C83}">
      <dgm:prSet/>
      <dgm:spPr/>
      <dgm:t>
        <a:bodyPr/>
        <a:lstStyle/>
        <a:p>
          <a:endParaRPr lang="en-US"/>
        </a:p>
      </dgm:t>
    </dgm:pt>
    <dgm:pt modelId="{27688883-3FC8-4B7F-8D31-B9DF16D36CA3}" type="pres">
      <dgm:prSet presAssocID="{94BB46C1-0DBE-4F09-8478-01C78FE55BC3}" presName="vert0" presStyleCnt="0">
        <dgm:presLayoutVars>
          <dgm:dir/>
          <dgm:animOne val="branch"/>
          <dgm:animLvl val="lvl"/>
        </dgm:presLayoutVars>
      </dgm:prSet>
      <dgm:spPr/>
    </dgm:pt>
    <dgm:pt modelId="{95743B02-54DA-4FC6-A497-93B066EE96AE}" type="pres">
      <dgm:prSet presAssocID="{CC2E45DF-2E00-44CF-B991-0AA638EAEA6D}" presName="thickLine" presStyleLbl="alignNode1" presStyleIdx="0" presStyleCnt="5"/>
      <dgm:spPr/>
    </dgm:pt>
    <dgm:pt modelId="{F44A8A95-C3F8-4F55-992F-2716011A1B02}" type="pres">
      <dgm:prSet presAssocID="{CC2E45DF-2E00-44CF-B991-0AA638EAEA6D}" presName="horz1" presStyleCnt="0"/>
      <dgm:spPr/>
    </dgm:pt>
    <dgm:pt modelId="{935610A8-F5AE-4FCE-8E5F-B34285442F07}" type="pres">
      <dgm:prSet presAssocID="{CC2E45DF-2E00-44CF-B991-0AA638EAEA6D}" presName="tx1" presStyleLbl="revTx" presStyleIdx="0" presStyleCnt="5"/>
      <dgm:spPr/>
    </dgm:pt>
    <dgm:pt modelId="{ED545635-AABE-49C7-AFA9-4824DB7CB7FD}" type="pres">
      <dgm:prSet presAssocID="{CC2E45DF-2E00-44CF-B991-0AA638EAEA6D}" presName="vert1" presStyleCnt="0"/>
      <dgm:spPr/>
    </dgm:pt>
    <dgm:pt modelId="{B106FF36-07F8-4FED-B199-9F1A2C562E26}" type="pres">
      <dgm:prSet presAssocID="{A717F2EB-3DF4-4591-896B-1658C7E0F8D1}" presName="thickLine" presStyleLbl="alignNode1" presStyleIdx="1" presStyleCnt="5"/>
      <dgm:spPr/>
    </dgm:pt>
    <dgm:pt modelId="{4F863CD6-F5FE-4A16-921B-AA759C6D12E7}" type="pres">
      <dgm:prSet presAssocID="{A717F2EB-3DF4-4591-896B-1658C7E0F8D1}" presName="horz1" presStyleCnt="0"/>
      <dgm:spPr/>
    </dgm:pt>
    <dgm:pt modelId="{4BB6101E-EA22-47A1-AFFF-7CC719E4B5EF}" type="pres">
      <dgm:prSet presAssocID="{A717F2EB-3DF4-4591-896B-1658C7E0F8D1}" presName="tx1" presStyleLbl="revTx" presStyleIdx="1" presStyleCnt="5"/>
      <dgm:spPr/>
    </dgm:pt>
    <dgm:pt modelId="{F6B4DBBF-4777-4786-99FC-D7116EB3CCE3}" type="pres">
      <dgm:prSet presAssocID="{A717F2EB-3DF4-4591-896B-1658C7E0F8D1}" presName="vert1" presStyleCnt="0"/>
      <dgm:spPr/>
    </dgm:pt>
    <dgm:pt modelId="{6C873D11-DAA3-454C-9A74-81B9FC49614D}" type="pres">
      <dgm:prSet presAssocID="{9DC195A0-8B34-4074-8D1C-2D957A3F6406}" presName="thickLine" presStyleLbl="alignNode1" presStyleIdx="2" presStyleCnt="5"/>
      <dgm:spPr/>
    </dgm:pt>
    <dgm:pt modelId="{4BF7782C-25A3-45C6-9E13-A4DA0D10F7C0}" type="pres">
      <dgm:prSet presAssocID="{9DC195A0-8B34-4074-8D1C-2D957A3F6406}" presName="horz1" presStyleCnt="0"/>
      <dgm:spPr/>
    </dgm:pt>
    <dgm:pt modelId="{E00D6D23-33D5-4C44-B969-23DC62DBDFE2}" type="pres">
      <dgm:prSet presAssocID="{9DC195A0-8B34-4074-8D1C-2D957A3F6406}" presName="tx1" presStyleLbl="revTx" presStyleIdx="2" presStyleCnt="5"/>
      <dgm:spPr/>
    </dgm:pt>
    <dgm:pt modelId="{AC65E25E-C934-454D-8054-66695C16DC1D}" type="pres">
      <dgm:prSet presAssocID="{9DC195A0-8B34-4074-8D1C-2D957A3F6406}" presName="vert1" presStyleCnt="0"/>
      <dgm:spPr/>
    </dgm:pt>
    <dgm:pt modelId="{9D965062-4AB3-4736-9416-64B4BAA9D80C}" type="pres">
      <dgm:prSet presAssocID="{9102BA24-19D4-4FAC-BCB2-0C095DEA7033}" presName="thickLine" presStyleLbl="alignNode1" presStyleIdx="3" presStyleCnt="5"/>
      <dgm:spPr/>
    </dgm:pt>
    <dgm:pt modelId="{AA8E8C13-EF30-496F-A357-EB9658C25D9E}" type="pres">
      <dgm:prSet presAssocID="{9102BA24-19D4-4FAC-BCB2-0C095DEA7033}" presName="horz1" presStyleCnt="0"/>
      <dgm:spPr/>
    </dgm:pt>
    <dgm:pt modelId="{662C4BD9-BC5F-4ED3-BBEE-DC3D018CDC0C}" type="pres">
      <dgm:prSet presAssocID="{9102BA24-19D4-4FAC-BCB2-0C095DEA7033}" presName="tx1" presStyleLbl="revTx" presStyleIdx="3" presStyleCnt="5"/>
      <dgm:spPr/>
    </dgm:pt>
    <dgm:pt modelId="{46559453-2419-40A5-8F60-FE918E0CAFFE}" type="pres">
      <dgm:prSet presAssocID="{9102BA24-19D4-4FAC-BCB2-0C095DEA7033}" presName="vert1" presStyleCnt="0"/>
      <dgm:spPr/>
    </dgm:pt>
    <dgm:pt modelId="{BC246AA9-BACA-4B9D-A08F-F11FF4D752EA}" type="pres">
      <dgm:prSet presAssocID="{BF5C6A50-085A-489D-B4EE-E4BCCAE4FCA1}" presName="thickLine" presStyleLbl="alignNode1" presStyleIdx="4" presStyleCnt="5"/>
      <dgm:spPr/>
    </dgm:pt>
    <dgm:pt modelId="{953BCA10-FBF1-4EF1-B22E-E568C8E6DDC5}" type="pres">
      <dgm:prSet presAssocID="{BF5C6A50-085A-489D-B4EE-E4BCCAE4FCA1}" presName="horz1" presStyleCnt="0"/>
      <dgm:spPr/>
    </dgm:pt>
    <dgm:pt modelId="{751DF41E-5511-4993-B87F-FA66DCB5D4B0}" type="pres">
      <dgm:prSet presAssocID="{BF5C6A50-085A-489D-B4EE-E4BCCAE4FCA1}" presName="tx1" presStyleLbl="revTx" presStyleIdx="4" presStyleCnt="5"/>
      <dgm:spPr/>
    </dgm:pt>
    <dgm:pt modelId="{F7820BFF-7119-4A3D-80FF-260845A1A6CB}" type="pres">
      <dgm:prSet presAssocID="{BF5C6A50-085A-489D-B4EE-E4BCCAE4FCA1}" presName="vert1" presStyleCnt="0"/>
      <dgm:spPr/>
    </dgm:pt>
  </dgm:ptLst>
  <dgm:cxnLst>
    <dgm:cxn modelId="{8136A11A-EC89-4DD0-8654-9D875599FF81}" type="presOf" srcId="{BF5C6A50-085A-489D-B4EE-E4BCCAE4FCA1}" destId="{751DF41E-5511-4993-B87F-FA66DCB5D4B0}" srcOrd="0" destOrd="0" presId="urn:microsoft.com/office/officeart/2008/layout/LinedList"/>
    <dgm:cxn modelId="{1D166329-B080-4D33-B1C1-4791D84AC627}" type="presOf" srcId="{9DC195A0-8B34-4074-8D1C-2D957A3F6406}" destId="{E00D6D23-33D5-4C44-B969-23DC62DBDFE2}" srcOrd="0" destOrd="0" presId="urn:microsoft.com/office/officeart/2008/layout/LinedList"/>
    <dgm:cxn modelId="{EAAA7839-9894-4375-9CF2-69B7C2981DE9}" type="presOf" srcId="{CC2E45DF-2E00-44CF-B991-0AA638EAEA6D}" destId="{935610A8-F5AE-4FCE-8E5F-B34285442F07}" srcOrd="0" destOrd="0" presId="urn:microsoft.com/office/officeart/2008/layout/LinedList"/>
    <dgm:cxn modelId="{AD31924C-22E3-4497-BF73-B65E414A1412}" type="presOf" srcId="{A717F2EB-3DF4-4591-896B-1658C7E0F8D1}" destId="{4BB6101E-EA22-47A1-AFFF-7CC719E4B5EF}" srcOrd="0" destOrd="0" presId="urn:microsoft.com/office/officeart/2008/layout/LinedList"/>
    <dgm:cxn modelId="{1DD3614F-CC91-4D16-8D7B-AFA80AB49A33}" srcId="{94BB46C1-0DBE-4F09-8478-01C78FE55BC3}" destId="{9102BA24-19D4-4FAC-BCB2-0C095DEA7033}" srcOrd="3" destOrd="0" parTransId="{E14751AB-2025-4DC3-9A0E-E6841E843E74}" sibTransId="{C6D2A59D-E210-44D8-AC3E-13DEC1BCEF6F}"/>
    <dgm:cxn modelId="{4BD01971-4A24-4198-8BA7-DE42E4BE36C9}" srcId="{94BB46C1-0DBE-4F09-8478-01C78FE55BC3}" destId="{A717F2EB-3DF4-4591-896B-1658C7E0F8D1}" srcOrd="1" destOrd="0" parTransId="{F0B8DF05-21E4-4537-82EF-9AEB7C4EDBB3}" sibTransId="{03C1D404-C8B7-438B-8D19-6E0A6DBE397F}"/>
    <dgm:cxn modelId="{D2710285-BB82-4AA5-A786-84B550853FB2}" srcId="{94BB46C1-0DBE-4F09-8478-01C78FE55BC3}" destId="{CC2E45DF-2E00-44CF-B991-0AA638EAEA6D}" srcOrd="0" destOrd="0" parTransId="{4BEF399D-8E75-4749-9537-536FAA51C489}" sibTransId="{E28E263F-D28F-464B-B991-ED08628EA380}"/>
    <dgm:cxn modelId="{F85D348C-38A2-43C2-8311-014303CB5C83}" srcId="{94BB46C1-0DBE-4F09-8478-01C78FE55BC3}" destId="{BF5C6A50-085A-489D-B4EE-E4BCCAE4FCA1}" srcOrd="4" destOrd="0" parTransId="{BC25FD4C-299B-4631-9CF9-D6892EA36A97}" sibTransId="{3D0664FC-CB62-4EE5-920A-E86E87B8AECD}"/>
    <dgm:cxn modelId="{1DB2CFF0-31F4-489E-9A88-2234240CB836}" type="presOf" srcId="{94BB46C1-0DBE-4F09-8478-01C78FE55BC3}" destId="{27688883-3FC8-4B7F-8D31-B9DF16D36CA3}" srcOrd="0" destOrd="0" presId="urn:microsoft.com/office/officeart/2008/layout/LinedList"/>
    <dgm:cxn modelId="{B4278EF4-C8D7-4D4D-915F-CC5E10AB6C46}" srcId="{94BB46C1-0DBE-4F09-8478-01C78FE55BC3}" destId="{9DC195A0-8B34-4074-8D1C-2D957A3F6406}" srcOrd="2" destOrd="0" parTransId="{D3878E33-82FE-4295-8941-7340BBD26180}" sibTransId="{ECFFD3E4-5ED1-4450-99EB-EF4ACAD797DB}"/>
    <dgm:cxn modelId="{6B9786F7-9497-4987-B54D-9F3DBAC9F8C1}" type="presOf" srcId="{9102BA24-19D4-4FAC-BCB2-0C095DEA7033}" destId="{662C4BD9-BC5F-4ED3-BBEE-DC3D018CDC0C}" srcOrd="0" destOrd="0" presId="urn:microsoft.com/office/officeart/2008/layout/LinedList"/>
    <dgm:cxn modelId="{186A52C3-9891-4D9C-A8AA-0D1AF14A2088}" type="presParOf" srcId="{27688883-3FC8-4B7F-8D31-B9DF16D36CA3}" destId="{95743B02-54DA-4FC6-A497-93B066EE96AE}" srcOrd="0" destOrd="0" presId="urn:microsoft.com/office/officeart/2008/layout/LinedList"/>
    <dgm:cxn modelId="{AB559891-E346-4E17-9E6E-46F225DEEB01}" type="presParOf" srcId="{27688883-3FC8-4B7F-8D31-B9DF16D36CA3}" destId="{F44A8A95-C3F8-4F55-992F-2716011A1B02}" srcOrd="1" destOrd="0" presId="urn:microsoft.com/office/officeart/2008/layout/LinedList"/>
    <dgm:cxn modelId="{F92A99CD-EC30-4247-A80E-E0AA29433DA0}" type="presParOf" srcId="{F44A8A95-C3F8-4F55-992F-2716011A1B02}" destId="{935610A8-F5AE-4FCE-8E5F-B34285442F07}" srcOrd="0" destOrd="0" presId="urn:microsoft.com/office/officeart/2008/layout/LinedList"/>
    <dgm:cxn modelId="{7A9D1784-5737-4BC9-AA67-2D4686DFC31D}" type="presParOf" srcId="{F44A8A95-C3F8-4F55-992F-2716011A1B02}" destId="{ED545635-AABE-49C7-AFA9-4824DB7CB7FD}" srcOrd="1" destOrd="0" presId="urn:microsoft.com/office/officeart/2008/layout/LinedList"/>
    <dgm:cxn modelId="{7B83DF63-2C02-4CAF-9FBA-31D1B297A55D}" type="presParOf" srcId="{27688883-3FC8-4B7F-8D31-B9DF16D36CA3}" destId="{B106FF36-07F8-4FED-B199-9F1A2C562E26}" srcOrd="2" destOrd="0" presId="urn:microsoft.com/office/officeart/2008/layout/LinedList"/>
    <dgm:cxn modelId="{3AED92BD-B2C9-4165-90D7-24C8D24F482D}" type="presParOf" srcId="{27688883-3FC8-4B7F-8D31-B9DF16D36CA3}" destId="{4F863CD6-F5FE-4A16-921B-AA759C6D12E7}" srcOrd="3" destOrd="0" presId="urn:microsoft.com/office/officeart/2008/layout/LinedList"/>
    <dgm:cxn modelId="{43089C97-34BF-4AC0-93BA-DF6B677936EA}" type="presParOf" srcId="{4F863CD6-F5FE-4A16-921B-AA759C6D12E7}" destId="{4BB6101E-EA22-47A1-AFFF-7CC719E4B5EF}" srcOrd="0" destOrd="0" presId="urn:microsoft.com/office/officeart/2008/layout/LinedList"/>
    <dgm:cxn modelId="{3B5A04BE-B441-404E-A669-047D4B76CC55}" type="presParOf" srcId="{4F863CD6-F5FE-4A16-921B-AA759C6D12E7}" destId="{F6B4DBBF-4777-4786-99FC-D7116EB3CCE3}" srcOrd="1" destOrd="0" presId="urn:microsoft.com/office/officeart/2008/layout/LinedList"/>
    <dgm:cxn modelId="{67D9F8E1-7831-4E69-B31A-290EF356F23A}" type="presParOf" srcId="{27688883-3FC8-4B7F-8D31-B9DF16D36CA3}" destId="{6C873D11-DAA3-454C-9A74-81B9FC49614D}" srcOrd="4" destOrd="0" presId="urn:microsoft.com/office/officeart/2008/layout/LinedList"/>
    <dgm:cxn modelId="{E0D70CB3-B814-4DA0-AC37-EE4F847D178F}" type="presParOf" srcId="{27688883-3FC8-4B7F-8D31-B9DF16D36CA3}" destId="{4BF7782C-25A3-45C6-9E13-A4DA0D10F7C0}" srcOrd="5" destOrd="0" presId="urn:microsoft.com/office/officeart/2008/layout/LinedList"/>
    <dgm:cxn modelId="{9E5B9107-E5C0-4D1A-8A86-6D1F1A606AC5}" type="presParOf" srcId="{4BF7782C-25A3-45C6-9E13-A4DA0D10F7C0}" destId="{E00D6D23-33D5-4C44-B969-23DC62DBDFE2}" srcOrd="0" destOrd="0" presId="urn:microsoft.com/office/officeart/2008/layout/LinedList"/>
    <dgm:cxn modelId="{7774E95A-37D6-4624-941B-968D15C6704D}" type="presParOf" srcId="{4BF7782C-25A3-45C6-9E13-A4DA0D10F7C0}" destId="{AC65E25E-C934-454D-8054-66695C16DC1D}" srcOrd="1" destOrd="0" presId="urn:microsoft.com/office/officeart/2008/layout/LinedList"/>
    <dgm:cxn modelId="{183F7FB1-5E21-44E9-9093-EE8EA2EC944F}" type="presParOf" srcId="{27688883-3FC8-4B7F-8D31-B9DF16D36CA3}" destId="{9D965062-4AB3-4736-9416-64B4BAA9D80C}" srcOrd="6" destOrd="0" presId="urn:microsoft.com/office/officeart/2008/layout/LinedList"/>
    <dgm:cxn modelId="{D5A48512-ABBE-47A1-AE41-0BC53F07790F}" type="presParOf" srcId="{27688883-3FC8-4B7F-8D31-B9DF16D36CA3}" destId="{AA8E8C13-EF30-496F-A357-EB9658C25D9E}" srcOrd="7" destOrd="0" presId="urn:microsoft.com/office/officeart/2008/layout/LinedList"/>
    <dgm:cxn modelId="{9F24CD29-CA85-4C8C-A149-7F8CADFD3E8D}" type="presParOf" srcId="{AA8E8C13-EF30-496F-A357-EB9658C25D9E}" destId="{662C4BD9-BC5F-4ED3-BBEE-DC3D018CDC0C}" srcOrd="0" destOrd="0" presId="urn:microsoft.com/office/officeart/2008/layout/LinedList"/>
    <dgm:cxn modelId="{75B3EF05-9C5E-4B59-A316-36A4A58F4364}" type="presParOf" srcId="{AA8E8C13-EF30-496F-A357-EB9658C25D9E}" destId="{46559453-2419-40A5-8F60-FE918E0CAFFE}" srcOrd="1" destOrd="0" presId="urn:microsoft.com/office/officeart/2008/layout/LinedList"/>
    <dgm:cxn modelId="{B225492D-A8C4-4F21-AC2E-333DBA53610D}" type="presParOf" srcId="{27688883-3FC8-4B7F-8D31-B9DF16D36CA3}" destId="{BC246AA9-BACA-4B9D-A08F-F11FF4D752EA}" srcOrd="8" destOrd="0" presId="urn:microsoft.com/office/officeart/2008/layout/LinedList"/>
    <dgm:cxn modelId="{F4BD8730-3488-424F-B212-E250A6B87293}" type="presParOf" srcId="{27688883-3FC8-4B7F-8D31-B9DF16D36CA3}" destId="{953BCA10-FBF1-4EF1-B22E-E568C8E6DDC5}" srcOrd="9" destOrd="0" presId="urn:microsoft.com/office/officeart/2008/layout/LinedList"/>
    <dgm:cxn modelId="{CDCC014F-C52A-44B2-B0EC-8A4F65E85C61}" type="presParOf" srcId="{953BCA10-FBF1-4EF1-B22E-E568C8E6DDC5}" destId="{751DF41E-5511-4993-B87F-FA66DCB5D4B0}" srcOrd="0" destOrd="0" presId="urn:microsoft.com/office/officeart/2008/layout/LinedList"/>
    <dgm:cxn modelId="{8195444B-878C-4F48-8B03-FB399DDE2AB2}" type="presParOf" srcId="{953BCA10-FBF1-4EF1-B22E-E568C8E6DDC5}" destId="{F7820BFF-7119-4A3D-80FF-260845A1A6CB}"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2DD042F-CAED-41CF-841E-8629EDBD9A8B}" type="doc">
      <dgm:prSet loTypeId="urn:microsoft.com/office/officeart/2005/8/layout/process1" loCatId="process" qsTypeId="urn:microsoft.com/office/officeart/2005/8/quickstyle/simple1" qsCatId="simple" csTypeId="urn:microsoft.com/office/officeart/2005/8/colors/colorful2" csCatId="colorful"/>
      <dgm:spPr/>
      <dgm:t>
        <a:bodyPr/>
        <a:lstStyle/>
        <a:p>
          <a:endParaRPr lang="en-US"/>
        </a:p>
      </dgm:t>
    </dgm:pt>
    <dgm:pt modelId="{E613C440-1DF2-4017-8C70-12D652367FCE}">
      <dgm:prSet/>
      <dgm:spPr/>
      <dgm:t>
        <a:bodyPr/>
        <a:lstStyle/>
        <a:p>
          <a:r>
            <a:rPr lang="en-GB"/>
            <a:t>Where a person acts while in a state of unconsciousness or impaired consciousness.</a:t>
          </a:r>
          <a:endParaRPr lang="en-US"/>
        </a:p>
      </dgm:t>
    </dgm:pt>
    <dgm:pt modelId="{94AC4E11-4CF2-4B06-ADA5-C90FE55AEE86}" type="parTrans" cxnId="{0CDEE585-5653-47AB-999A-3F87B91E4FC5}">
      <dgm:prSet/>
      <dgm:spPr/>
      <dgm:t>
        <a:bodyPr/>
        <a:lstStyle/>
        <a:p>
          <a:endParaRPr lang="en-US"/>
        </a:p>
      </dgm:t>
    </dgm:pt>
    <dgm:pt modelId="{7C668C15-5989-4E2A-BC5C-C99C85D139BD}" type="sibTrans" cxnId="{0CDEE585-5653-47AB-999A-3F87B91E4FC5}">
      <dgm:prSet/>
      <dgm:spPr/>
      <dgm:t>
        <a:bodyPr/>
        <a:lstStyle/>
        <a:p>
          <a:endParaRPr lang="en-US"/>
        </a:p>
      </dgm:t>
    </dgm:pt>
    <dgm:pt modelId="{02D2BD7D-8F86-44C3-A743-658BF56A1F82}">
      <dgm:prSet/>
      <dgm:spPr/>
      <dgm:t>
        <a:bodyPr/>
        <a:lstStyle/>
        <a:p>
          <a:r>
            <a:rPr lang="en-GB"/>
            <a:t>In such a condition, the movements of a person’s body or limbs are involuntary (see Watmore v Jenkins [1962] 2 QB 572).</a:t>
          </a:r>
          <a:endParaRPr lang="en-US"/>
        </a:p>
      </dgm:t>
    </dgm:pt>
    <dgm:pt modelId="{41CF3A2D-B245-49E5-B329-75CA269C9AF9}" type="parTrans" cxnId="{A138DF29-CE87-4179-9F15-A861C69A9B8E}">
      <dgm:prSet/>
      <dgm:spPr/>
      <dgm:t>
        <a:bodyPr/>
        <a:lstStyle/>
        <a:p>
          <a:endParaRPr lang="en-US"/>
        </a:p>
      </dgm:t>
    </dgm:pt>
    <dgm:pt modelId="{B1B4E744-30D3-4761-8A79-837DB8025298}" type="sibTrans" cxnId="{A138DF29-CE87-4179-9F15-A861C69A9B8E}">
      <dgm:prSet/>
      <dgm:spPr/>
      <dgm:t>
        <a:bodyPr/>
        <a:lstStyle/>
        <a:p>
          <a:endParaRPr lang="en-US"/>
        </a:p>
      </dgm:t>
    </dgm:pt>
    <dgm:pt modelId="{72EB0C25-E6F1-4850-BF4F-F0BDB732A715}">
      <dgm:prSet/>
      <dgm:spPr/>
      <dgm:t>
        <a:bodyPr/>
        <a:lstStyle/>
        <a:p>
          <a:r>
            <a:rPr lang="en-GB"/>
            <a:t>In Bratty v AG for Northern Ireland [1963] AC 386, 409, Lord Denning defined an involuntary act or automatism as: </a:t>
          </a:r>
          <a:r>
            <a:rPr lang="en-GB" i="1"/>
            <a:t>‘an act which is done by the muscles without any control by the mind, such as a spasm, a reflex action or a convulsion; or an act done by a person who is not conscious of what he is doing, such as an act done whilst suffering from concussion or whilst sleep-walking.’</a:t>
          </a:r>
          <a:endParaRPr lang="en-US"/>
        </a:p>
      </dgm:t>
    </dgm:pt>
    <dgm:pt modelId="{068DF98F-9F8B-4DA7-8628-CD4596426537}" type="parTrans" cxnId="{1DAD65AE-852C-427E-80E1-E7E46C8265CF}">
      <dgm:prSet/>
      <dgm:spPr/>
      <dgm:t>
        <a:bodyPr/>
        <a:lstStyle/>
        <a:p>
          <a:endParaRPr lang="en-US"/>
        </a:p>
      </dgm:t>
    </dgm:pt>
    <dgm:pt modelId="{2E4C9F56-FFD3-47C7-85BD-50D786BE235A}" type="sibTrans" cxnId="{1DAD65AE-852C-427E-80E1-E7E46C8265CF}">
      <dgm:prSet/>
      <dgm:spPr/>
      <dgm:t>
        <a:bodyPr/>
        <a:lstStyle/>
        <a:p>
          <a:endParaRPr lang="en-US"/>
        </a:p>
      </dgm:t>
    </dgm:pt>
    <dgm:pt modelId="{88F3DB87-5ED1-4D1E-A9E7-009145EEBC1B}" type="pres">
      <dgm:prSet presAssocID="{52DD042F-CAED-41CF-841E-8629EDBD9A8B}" presName="Name0" presStyleCnt="0">
        <dgm:presLayoutVars>
          <dgm:dir/>
          <dgm:resizeHandles val="exact"/>
        </dgm:presLayoutVars>
      </dgm:prSet>
      <dgm:spPr/>
    </dgm:pt>
    <dgm:pt modelId="{58EE5E99-D862-425A-8287-11A3D0629EC9}" type="pres">
      <dgm:prSet presAssocID="{E613C440-1DF2-4017-8C70-12D652367FCE}" presName="node" presStyleLbl="node1" presStyleIdx="0" presStyleCnt="3">
        <dgm:presLayoutVars>
          <dgm:bulletEnabled val="1"/>
        </dgm:presLayoutVars>
      </dgm:prSet>
      <dgm:spPr/>
    </dgm:pt>
    <dgm:pt modelId="{4BC88E33-382A-4791-8018-AB27203ACCC9}" type="pres">
      <dgm:prSet presAssocID="{7C668C15-5989-4E2A-BC5C-C99C85D139BD}" presName="sibTrans" presStyleLbl="sibTrans2D1" presStyleIdx="0" presStyleCnt="2"/>
      <dgm:spPr/>
    </dgm:pt>
    <dgm:pt modelId="{134B1343-2F09-411A-B05D-D81D057F6782}" type="pres">
      <dgm:prSet presAssocID="{7C668C15-5989-4E2A-BC5C-C99C85D139BD}" presName="connectorText" presStyleLbl="sibTrans2D1" presStyleIdx="0" presStyleCnt="2"/>
      <dgm:spPr/>
    </dgm:pt>
    <dgm:pt modelId="{67AC7BCF-863D-4DEC-ADC3-43003157D425}" type="pres">
      <dgm:prSet presAssocID="{02D2BD7D-8F86-44C3-A743-658BF56A1F82}" presName="node" presStyleLbl="node1" presStyleIdx="1" presStyleCnt="3">
        <dgm:presLayoutVars>
          <dgm:bulletEnabled val="1"/>
        </dgm:presLayoutVars>
      </dgm:prSet>
      <dgm:spPr/>
    </dgm:pt>
    <dgm:pt modelId="{E7DAB70B-7E6B-40DE-A83A-E3366F0CF1CB}" type="pres">
      <dgm:prSet presAssocID="{B1B4E744-30D3-4761-8A79-837DB8025298}" presName="sibTrans" presStyleLbl="sibTrans2D1" presStyleIdx="1" presStyleCnt="2"/>
      <dgm:spPr/>
    </dgm:pt>
    <dgm:pt modelId="{2AF7A0FE-67DA-418B-B4FF-331484116241}" type="pres">
      <dgm:prSet presAssocID="{B1B4E744-30D3-4761-8A79-837DB8025298}" presName="connectorText" presStyleLbl="sibTrans2D1" presStyleIdx="1" presStyleCnt="2"/>
      <dgm:spPr/>
    </dgm:pt>
    <dgm:pt modelId="{08A2FE13-677D-469B-8205-8AB544768E72}" type="pres">
      <dgm:prSet presAssocID="{72EB0C25-E6F1-4850-BF4F-F0BDB732A715}" presName="node" presStyleLbl="node1" presStyleIdx="2" presStyleCnt="3">
        <dgm:presLayoutVars>
          <dgm:bulletEnabled val="1"/>
        </dgm:presLayoutVars>
      </dgm:prSet>
      <dgm:spPr/>
    </dgm:pt>
  </dgm:ptLst>
  <dgm:cxnLst>
    <dgm:cxn modelId="{953C331B-E0CF-440F-83BC-C8C4146F02E9}" type="presOf" srcId="{B1B4E744-30D3-4761-8A79-837DB8025298}" destId="{2AF7A0FE-67DA-418B-B4FF-331484116241}" srcOrd="1" destOrd="0" presId="urn:microsoft.com/office/officeart/2005/8/layout/process1"/>
    <dgm:cxn modelId="{A138DF29-CE87-4179-9F15-A861C69A9B8E}" srcId="{52DD042F-CAED-41CF-841E-8629EDBD9A8B}" destId="{02D2BD7D-8F86-44C3-A743-658BF56A1F82}" srcOrd="1" destOrd="0" parTransId="{41CF3A2D-B245-49E5-B329-75CA269C9AF9}" sibTransId="{B1B4E744-30D3-4761-8A79-837DB8025298}"/>
    <dgm:cxn modelId="{857D2636-5CE6-4316-9C94-858DEF8DC62C}" type="presOf" srcId="{52DD042F-CAED-41CF-841E-8629EDBD9A8B}" destId="{88F3DB87-5ED1-4D1E-A9E7-009145EEBC1B}" srcOrd="0" destOrd="0" presId="urn:microsoft.com/office/officeart/2005/8/layout/process1"/>
    <dgm:cxn modelId="{85569564-A52E-4A3A-9ED4-FC195BA01356}" type="presOf" srcId="{7C668C15-5989-4E2A-BC5C-C99C85D139BD}" destId="{4BC88E33-382A-4791-8018-AB27203ACCC9}" srcOrd="0" destOrd="0" presId="urn:microsoft.com/office/officeart/2005/8/layout/process1"/>
    <dgm:cxn modelId="{12371250-815B-42E4-B5D6-7A96814F38A0}" type="presOf" srcId="{E613C440-1DF2-4017-8C70-12D652367FCE}" destId="{58EE5E99-D862-425A-8287-11A3D0629EC9}" srcOrd="0" destOrd="0" presId="urn:microsoft.com/office/officeart/2005/8/layout/process1"/>
    <dgm:cxn modelId="{5A8D5E7E-0267-4C0A-BE49-DEDA81258930}" type="presOf" srcId="{7C668C15-5989-4E2A-BC5C-C99C85D139BD}" destId="{134B1343-2F09-411A-B05D-D81D057F6782}" srcOrd="1" destOrd="0" presId="urn:microsoft.com/office/officeart/2005/8/layout/process1"/>
    <dgm:cxn modelId="{44B19583-924E-4A2A-9EAF-664EC575D6EE}" type="presOf" srcId="{72EB0C25-E6F1-4850-BF4F-F0BDB732A715}" destId="{08A2FE13-677D-469B-8205-8AB544768E72}" srcOrd="0" destOrd="0" presId="urn:microsoft.com/office/officeart/2005/8/layout/process1"/>
    <dgm:cxn modelId="{0CDEE585-5653-47AB-999A-3F87B91E4FC5}" srcId="{52DD042F-CAED-41CF-841E-8629EDBD9A8B}" destId="{E613C440-1DF2-4017-8C70-12D652367FCE}" srcOrd="0" destOrd="0" parTransId="{94AC4E11-4CF2-4B06-ADA5-C90FE55AEE86}" sibTransId="{7C668C15-5989-4E2A-BC5C-C99C85D139BD}"/>
    <dgm:cxn modelId="{1DAD65AE-852C-427E-80E1-E7E46C8265CF}" srcId="{52DD042F-CAED-41CF-841E-8629EDBD9A8B}" destId="{72EB0C25-E6F1-4850-BF4F-F0BDB732A715}" srcOrd="2" destOrd="0" parTransId="{068DF98F-9F8B-4DA7-8628-CD4596426537}" sibTransId="{2E4C9F56-FFD3-47C7-85BD-50D786BE235A}"/>
    <dgm:cxn modelId="{F13F93E7-1092-4EC7-890E-887E2008A6CF}" type="presOf" srcId="{B1B4E744-30D3-4761-8A79-837DB8025298}" destId="{E7DAB70B-7E6B-40DE-A83A-E3366F0CF1CB}" srcOrd="0" destOrd="0" presId="urn:microsoft.com/office/officeart/2005/8/layout/process1"/>
    <dgm:cxn modelId="{155E9FEE-1272-470D-B946-79D0B0A1EF9D}" type="presOf" srcId="{02D2BD7D-8F86-44C3-A743-658BF56A1F82}" destId="{67AC7BCF-863D-4DEC-ADC3-43003157D425}" srcOrd="0" destOrd="0" presId="urn:microsoft.com/office/officeart/2005/8/layout/process1"/>
    <dgm:cxn modelId="{39569D7A-8EBE-4A12-8D67-A8BB82BC048E}" type="presParOf" srcId="{88F3DB87-5ED1-4D1E-A9E7-009145EEBC1B}" destId="{58EE5E99-D862-425A-8287-11A3D0629EC9}" srcOrd="0" destOrd="0" presId="urn:microsoft.com/office/officeart/2005/8/layout/process1"/>
    <dgm:cxn modelId="{CCA66314-CCA4-4FCA-9643-2365E0319D25}" type="presParOf" srcId="{88F3DB87-5ED1-4D1E-A9E7-009145EEBC1B}" destId="{4BC88E33-382A-4791-8018-AB27203ACCC9}" srcOrd="1" destOrd="0" presId="urn:microsoft.com/office/officeart/2005/8/layout/process1"/>
    <dgm:cxn modelId="{7A8BF406-3E4B-4E16-97FE-BCE7EB498C42}" type="presParOf" srcId="{4BC88E33-382A-4791-8018-AB27203ACCC9}" destId="{134B1343-2F09-411A-B05D-D81D057F6782}" srcOrd="0" destOrd="0" presId="urn:microsoft.com/office/officeart/2005/8/layout/process1"/>
    <dgm:cxn modelId="{2CEA91D7-69C7-4E4A-91F0-857C8E96DF55}" type="presParOf" srcId="{88F3DB87-5ED1-4D1E-A9E7-009145EEBC1B}" destId="{67AC7BCF-863D-4DEC-ADC3-43003157D425}" srcOrd="2" destOrd="0" presId="urn:microsoft.com/office/officeart/2005/8/layout/process1"/>
    <dgm:cxn modelId="{CB3C6EFD-A90F-4A50-ADFF-2BFC6B40B8F0}" type="presParOf" srcId="{88F3DB87-5ED1-4D1E-A9E7-009145EEBC1B}" destId="{E7DAB70B-7E6B-40DE-A83A-E3366F0CF1CB}" srcOrd="3" destOrd="0" presId="urn:microsoft.com/office/officeart/2005/8/layout/process1"/>
    <dgm:cxn modelId="{D69A5AD1-BE47-4F18-A362-AEAA89C84AC7}" type="presParOf" srcId="{E7DAB70B-7E6B-40DE-A83A-E3366F0CF1CB}" destId="{2AF7A0FE-67DA-418B-B4FF-331484116241}" srcOrd="0" destOrd="0" presId="urn:microsoft.com/office/officeart/2005/8/layout/process1"/>
    <dgm:cxn modelId="{4053B0E4-AF23-4B50-AC94-5B6D229DC147}" type="presParOf" srcId="{88F3DB87-5ED1-4D1E-A9E7-009145EEBC1B}" destId="{08A2FE13-677D-469B-8205-8AB544768E72}" srcOrd="4"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7FC5625-0EC4-49BB-8B52-F3C5785E350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91A0F2E0-72B7-45A2-9732-DB9373E9F3F5}">
      <dgm:prSet/>
      <dgm:spPr/>
      <dgm:t>
        <a:bodyPr/>
        <a:lstStyle/>
        <a:p>
          <a:r>
            <a:rPr lang="en-GB"/>
            <a:t>Automatism is self-induced where it results from something which D has done or failed to do.</a:t>
          </a:r>
          <a:endParaRPr lang="en-US"/>
        </a:p>
      </dgm:t>
    </dgm:pt>
    <dgm:pt modelId="{8596269E-AD0B-41B3-9973-3A0C4DADAE51}" type="parTrans" cxnId="{AD727C7F-6DC9-4F74-924F-9DA895042857}">
      <dgm:prSet/>
      <dgm:spPr/>
      <dgm:t>
        <a:bodyPr/>
        <a:lstStyle/>
        <a:p>
          <a:endParaRPr lang="en-US"/>
        </a:p>
      </dgm:t>
    </dgm:pt>
    <dgm:pt modelId="{2FD29294-CB06-46FD-AA7F-649221DCE1FD}" type="sibTrans" cxnId="{AD727C7F-6DC9-4F74-924F-9DA895042857}">
      <dgm:prSet/>
      <dgm:spPr/>
      <dgm:t>
        <a:bodyPr/>
        <a:lstStyle/>
        <a:p>
          <a:endParaRPr lang="en-US"/>
        </a:p>
      </dgm:t>
    </dgm:pt>
    <dgm:pt modelId="{F2B3277C-31B7-421D-A009-4F2CCCAA25FE}">
      <dgm:prSet/>
      <dgm:spPr/>
      <dgm:t>
        <a:bodyPr/>
        <a:lstStyle/>
        <a:p>
          <a:r>
            <a:rPr lang="en-GB"/>
            <a:t>Most common example is voluntary ingestion of alcohol or prescribed drugs.</a:t>
          </a:r>
          <a:endParaRPr lang="en-US"/>
        </a:p>
      </dgm:t>
    </dgm:pt>
    <dgm:pt modelId="{DFD5DCC3-628A-4719-A67C-599D9AA7FE2C}" type="parTrans" cxnId="{07040577-B987-47B4-9617-FB00B28B3E5C}">
      <dgm:prSet/>
      <dgm:spPr/>
      <dgm:t>
        <a:bodyPr/>
        <a:lstStyle/>
        <a:p>
          <a:endParaRPr lang="en-US"/>
        </a:p>
      </dgm:t>
    </dgm:pt>
    <dgm:pt modelId="{1EA857E2-956F-4027-97BE-77625A2F2F38}" type="sibTrans" cxnId="{07040577-B987-47B4-9617-FB00B28B3E5C}">
      <dgm:prSet/>
      <dgm:spPr/>
      <dgm:t>
        <a:bodyPr/>
        <a:lstStyle/>
        <a:p>
          <a:endParaRPr lang="en-US"/>
        </a:p>
      </dgm:t>
    </dgm:pt>
    <dgm:pt modelId="{0B5010F1-A617-495D-84B0-50E1FC545E5E}">
      <dgm:prSet/>
      <dgm:spPr/>
      <dgm:t>
        <a:bodyPr/>
        <a:lstStyle/>
        <a:p>
          <a:r>
            <a:rPr lang="en-GB"/>
            <a:t>Where D’s state of impaired consciousness is due to self-induced intoxication by drink or drugs, this will not avail him if the crime with which he is charged is one of ‘basic intent’, although it may negate mens rea for a crime of ‘specific intent’ </a:t>
          </a:r>
          <a:endParaRPr lang="en-US"/>
        </a:p>
      </dgm:t>
    </dgm:pt>
    <dgm:pt modelId="{DC0EBDD9-1E46-4E68-9432-BD22702DDAA0}" type="parTrans" cxnId="{AA44D9C9-2B5A-4D93-8909-AACD36EE3ACB}">
      <dgm:prSet/>
      <dgm:spPr/>
      <dgm:t>
        <a:bodyPr/>
        <a:lstStyle/>
        <a:p>
          <a:endParaRPr lang="en-US"/>
        </a:p>
      </dgm:t>
    </dgm:pt>
    <dgm:pt modelId="{C52A8EED-0818-4B18-8BA7-E62FFB6B8538}" type="sibTrans" cxnId="{AA44D9C9-2B5A-4D93-8909-AACD36EE3ACB}">
      <dgm:prSet/>
      <dgm:spPr/>
      <dgm:t>
        <a:bodyPr/>
        <a:lstStyle/>
        <a:p>
          <a:endParaRPr lang="en-US"/>
        </a:p>
      </dgm:t>
    </dgm:pt>
    <dgm:pt modelId="{1A6FD620-A26E-4824-AE56-186176BFB77D}">
      <dgm:prSet/>
      <dgm:spPr/>
      <dgm:t>
        <a:bodyPr/>
        <a:lstStyle/>
        <a:p>
          <a:r>
            <a:rPr lang="en-GB"/>
            <a:t>Where automatism is due to some cause other than intoxication by alcohol or proscribed drugs, D cannot be convicted of an offence of specific intent and it may provide a defence to crimes of basic intent (Bailey [1983] 1 WLR 760). </a:t>
          </a:r>
          <a:endParaRPr lang="en-US"/>
        </a:p>
      </dgm:t>
    </dgm:pt>
    <dgm:pt modelId="{C7239CA7-1D23-4F31-B3C3-F46A8DD98CEE}" type="parTrans" cxnId="{973117AF-5CA1-4C43-840C-19942E2F5A0C}">
      <dgm:prSet/>
      <dgm:spPr/>
      <dgm:t>
        <a:bodyPr/>
        <a:lstStyle/>
        <a:p>
          <a:endParaRPr lang="en-US"/>
        </a:p>
      </dgm:t>
    </dgm:pt>
    <dgm:pt modelId="{7F9B2929-B431-43E1-90F0-E40919E75C5B}" type="sibTrans" cxnId="{973117AF-5CA1-4C43-840C-19942E2F5A0C}">
      <dgm:prSet/>
      <dgm:spPr/>
      <dgm:t>
        <a:bodyPr/>
        <a:lstStyle/>
        <a:p>
          <a:endParaRPr lang="en-US"/>
        </a:p>
      </dgm:t>
    </dgm:pt>
    <dgm:pt modelId="{67CDA586-7DF6-4278-A5D0-0C65EC9E3F45}" type="pres">
      <dgm:prSet presAssocID="{97FC5625-0EC4-49BB-8B52-F3C5785E3502}" presName="linear" presStyleCnt="0">
        <dgm:presLayoutVars>
          <dgm:animLvl val="lvl"/>
          <dgm:resizeHandles val="exact"/>
        </dgm:presLayoutVars>
      </dgm:prSet>
      <dgm:spPr/>
    </dgm:pt>
    <dgm:pt modelId="{9C84C581-FAE6-4DCE-9555-0E22EA474BD4}" type="pres">
      <dgm:prSet presAssocID="{91A0F2E0-72B7-45A2-9732-DB9373E9F3F5}" presName="parentText" presStyleLbl="node1" presStyleIdx="0" presStyleCnt="4">
        <dgm:presLayoutVars>
          <dgm:chMax val="0"/>
          <dgm:bulletEnabled val="1"/>
        </dgm:presLayoutVars>
      </dgm:prSet>
      <dgm:spPr/>
    </dgm:pt>
    <dgm:pt modelId="{70A70F40-FA39-48BF-8515-FD4F18815CB0}" type="pres">
      <dgm:prSet presAssocID="{2FD29294-CB06-46FD-AA7F-649221DCE1FD}" presName="spacer" presStyleCnt="0"/>
      <dgm:spPr/>
    </dgm:pt>
    <dgm:pt modelId="{8BCB68E5-34F3-410A-8E0C-8F6F147B108E}" type="pres">
      <dgm:prSet presAssocID="{F2B3277C-31B7-421D-A009-4F2CCCAA25FE}" presName="parentText" presStyleLbl="node1" presStyleIdx="1" presStyleCnt="4">
        <dgm:presLayoutVars>
          <dgm:chMax val="0"/>
          <dgm:bulletEnabled val="1"/>
        </dgm:presLayoutVars>
      </dgm:prSet>
      <dgm:spPr/>
    </dgm:pt>
    <dgm:pt modelId="{C58E8BE7-248C-4621-AFCD-E156FA57599C}" type="pres">
      <dgm:prSet presAssocID="{1EA857E2-956F-4027-97BE-77625A2F2F38}" presName="spacer" presStyleCnt="0"/>
      <dgm:spPr/>
    </dgm:pt>
    <dgm:pt modelId="{12D27354-BE0F-4F1E-8D0A-2275AD19D441}" type="pres">
      <dgm:prSet presAssocID="{0B5010F1-A617-495D-84B0-50E1FC545E5E}" presName="parentText" presStyleLbl="node1" presStyleIdx="2" presStyleCnt="4">
        <dgm:presLayoutVars>
          <dgm:chMax val="0"/>
          <dgm:bulletEnabled val="1"/>
        </dgm:presLayoutVars>
      </dgm:prSet>
      <dgm:spPr/>
    </dgm:pt>
    <dgm:pt modelId="{47FDACDE-E91B-4576-B265-B3902E540027}" type="pres">
      <dgm:prSet presAssocID="{C52A8EED-0818-4B18-8BA7-E62FFB6B8538}" presName="spacer" presStyleCnt="0"/>
      <dgm:spPr/>
    </dgm:pt>
    <dgm:pt modelId="{3F37788C-DE31-4A1B-ADA2-85B3B8A71395}" type="pres">
      <dgm:prSet presAssocID="{1A6FD620-A26E-4824-AE56-186176BFB77D}" presName="parentText" presStyleLbl="node1" presStyleIdx="3" presStyleCnt="4">
        <dgm:presLayoutVars>
          <dgm:chMax val="0"/>
          <dgm:bulletEnabled val="1"/>
        </dgm:presLayoutVars>
      </dgm:prSet>
      <dgm:spPr/>
    </dgm:pt>
  </dgm:ptLst>
  <dgm:cxnLst>
    <dgm:cxn modelId="{FA165911-3A6D-4A4F-BBAF-42D599C41A50}" type="presOf" srcId="{91A0F2E0-72B7-45A2-9732-DB9373E9F3F5}" destId="{9C84C581-FAE6-4DCE-9555-0E22EA474BD4}" srcOrd="0" destOrd="0" presId="urn:microsoft.com/office/officeart/2005/8/layout/vList2"/>
    <dgm:cxn modelId="{6021AF56-F12F-4E03-869F-A7B27C0B5902}" type="presOf" srcId="{1A6FD620-A26E-4824-AE56-186176BFB77D}" destId="{3F37788C-DE31-4A1B-ADA2-85B3B8A71395}" srcOrd="0" destOrd="0" presId="urn:microsoft.com/office/officeart/2005/8/layout/vList2"/>
    <dgm:cxn modelId="{07040577-B987-47B4-9617-FB00B28B3E5C}" srcId="{97FC5625-0EC4-49BB-8B52-F3C5785E3502}" destId="{F2B3277C-31B7-421D-A009-4F2CCCAA25FE}" srcOrd="1" destOrd="0" parTransId="{DFD5DCC3-628A-4719-A67C-599D9AA7FE2C}" sibTransId="{1EA857E2-956F-4027-97BE-77625A2F2F38}"/>
    <dgm:cxn modelId="{AD727C7F-6DC9-4F74-924F-9DA895042857}" srcId="{97FC5625-0EC4-49BB-8B52-F3C5785E3502}" destId="{91A0F2E0-72B7-45A2-9732-DB9373E9F3F5}" srcOrd="0" destOrd="0" parTransId="{8596269E-AD0B-41B3-9973-3A0C4DADAE51}" sibTransId="{2FD29294-CB06-46FD-AA7F-649221DCE1FD}"/>
    <dgm:cxn modelId="{9AE93688-ABFF-43BC-ABD3-19AAB41ACB9E}" type="presOf" srcId="{97FC5625-0EC4-49BB-8B52-F3C5785E3502}" destId="{67CDA586-7DF6-4278-A5D0-0C65EC9E3F45}" srcOrd="0" destOrd="0" presId="urn:microsoft.com/office/officeart/2005/8/layout/vList2"/>
    <dgm:cxn modelId="{4FEB519F-2957-4260-978E-8F45CB0CE899}" type="presOf" srcId="{0B5010F1-A617-495D-84B0-50E1FC545E5E}" destId="{12D27354-BE0F-4F1E-8D0A-2275AD19D441}" srcOrd="0" destOrd="0" presId="urn:microsoft.com/office/officeart/2005/8/layout/vList2"/>
    <dgm:cxn modelId="{973117AF-5CA1-4C43-840C-19942E2F5A0C}" srcId="{97FC5625-0EC4-49BB-8B52-F3C5785E3502}" destId="{1A6FD620-A26E-4824-AE56-186176BFB77D}" srcOrd="3" destOrd="0" parTransId="{C7239CA7-1D23-4F31-B3C3-F46A8DD98CEE}" sibTransId="{7F9B2929-B431-43E1-90F0-E40919E75C5B}"/>
    <dgm:cxn modelId="{AA44D9C9-2B5A-4D93-8909-AACD36EE3ACB}" srcId="{97FC5625-0EC4-49BB-8B52-F3C5785E3502}" destId="{0B5010F1-A617-495D-84B0-50E1FC545E5E}" srcOrd="2" destOrd="0" parTransId="{DC0EBDD9-1E46-4E68-9432-BD22702DDAA0}" sibTransId="{C52A8EED-0818-4B18-8BA7-E62FFB6B8538}"/>
    <dgm:cxn modelId="{0B24B5F3-6310-469E-B4A1-51440C7FAD38}" type="presOf" srcId="{F2B3277C-31B7-421D-A009-4F2CCCAA25FE}" destId="{8BCB68E5-34F3-410A-8E0C-8F6F147B108E}" srcOrd="0" destOrd="0" presId="urn:microsoft.com/office/officeart/2005/8/layout/vList2"/>
    <dgm:cxn modelId="{1C91838B-A850-4C19-8B1C-9B96876A55F8}" type="presParOf" srcId="{67CDA586-7DF6-4278-A5D0-0C65EC9E3F45}" destId="{9C84C581-FAE6-4DCE-9555-0E22EA474BD4}" srcOrd="0" destOrd="0" presId="urn:microsoft.com/office/officeart/2005/8/layout/vList2"/>
    <dgm:cxn modelId="{FB169E57-0300-4253-B365-FBD251F3FA64}" type="presParOf" srcId="{67CDA586-7DF6-4278-A5D0-0C65EC9E3F45}" destId="{70A70F40-FA39-48BF-8515-FD4F18815CB0}" srcOrd="1" destOrd="0" presId="urn:microsoft.com/office/officeart/2005/8/layout/vList2"/>
    <dgm:cxn modelId="{A116391F-0BC4-4E1D-A117-8991E16E8D53}" type="presParOf" srcId="{67CDA586-7DF6-4278-A5D0-0C65EC9E3F45}" destId="{8BCB68E5-34F3-410A-8E0C-8F6F147B108E}" srcOrd="2" destOrd="0" presId="urn:microsoft.com/office/officeart/2005/8/layout/vList2"/>
    <dgm:cxn modelId="{C8BF8537-FE71-47E6-BCF1-0CBB322E7656}" type="presParOf" srcId="{67CDA586-7DF6-4278-A5D0-0C65EC9E3F45}" destId="{C58E8BE7-248C-4621-AFCD-E156FA57599C}" srcOrd="3" destOrd="0" presId="urn:microsoft.com/office/officeart/2005/8/layout/vList2"/>
    <dgm:cxn modelId="{80A83F4C-F670-4406-8C20-12626699898C}" type="presParOf" srcId="{67CDA586-7DF6-4278-A5D0-0C65EC9E3F45}" destId="{12D27354-BE0F-4F1E-8D0A-2275AD19D441}" srcOrd="4" destOrd="0" presId="urn:microsoft.com/office/officeart/2005/8/layout/vList2"/>
    <dgm:cxn modelId="{A10C4869-BC1E-45CD-B3C0-BC33AB1A383F}" type="presParOf" srcId="{67CDA586-7DF6-4278-A5D0-0C65EC9E3F45}" destId="{47FDACDE-E91B-4576-B265-B3902E540027}" srcOrd="5" destOrd="0" presId="urn:microsoft.com/office/officeart/2005/8/layout/vList2"/>
    <dgm:cxn modelId="{0A16B195-6E8E-4E90-92F7-831E16EA2F9C}" type="presParOf" srcId="{67CDA586-7DF6-4278-A5D0-0C65EC9E3F45}" destId="{3F37788C-DE31-4A1B-ADA2-85B3B8A71395}"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7CE68C-2FDD-4EC6-A0C3-12045222CCDE}">
      <dsp:nvSpPr>
        <dsp:cNvPr id="0" name=""/>
        <dsp:cNvSpPr/>
      </dsp:nvSpPr>
      <dsp:spPr>
        <a:xfrm>
          <a:off x="0" y="0"/>
          <a:ext cx="3381375" cy="3733799"/>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3625" tIns="330200" rIns="263625" bIns="330200" numCol="1" spcCol="1270" anchor="t" anchorCtr="0">
          <a:noAutofit/>
        </a:bodyPr>
        <a:lstStyle/>
        <a:p>
          <a:pPr marL="0" lvl="0" indent="0" algn="l" defTabSz="977900">
            <a:lnSpc>
              <a:spcPct val="90000"/>
            </a:lnSpc>
            <a:spcBef>
              <a:spcPct val="0"/>
            </a:spcBef>
            <a:spcAft>
              <a:spcPct val="35000"/>
            </a:spcAft>
            <a:buNone/>
          </a:pPr>
          <a:r>
            <a:rPr lang="en-GB" sz="2200" kern="1200"/>
            <a:t>Understand the role and importance of denials of liability</a:t>
          </a:r>
          <a:endParaRPr lang="en-US" sz="2200" kern="1200"/>
        </a:p>
      </dsp:txBody>
      <dsp:txXfrm>
        <a:off x="0" y="1418843"/>
        <a:ext cx="3381375" cy="2240279"/>
      </dsp:txXfrm>
    </dsp:sp>
    <dsp:sp modelId="{298258AF-BDCA-4993-8994-9FE3E8D4F052}">
      <dsp:nvSpPr>
        <dsp:cNvPr id="0" name=""/>
        <dsp:cNvSpPr/>
      </dsp:nvSpPr>
      <dsp:spPr>
        <a:xfrm>
          <a:off x="1130617" y="373379"/>
          <a:ext cx="1120139" cy="1120139"/>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330" tIns="12700" rIns="8733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294658" y="537420"/>
        <a:ext cx="792057" cy="792057"/>
      </dsp:txXfrm>
    </dsp:sp>
    <dsp:sp modelId="{557D99BD-CB3C-47DB-A4DD-743EA2F69898}">
      <dsp:nvSpPr>
        <dsp:cNvPr id="0" name=""/>
        <dsp:cNvSpPr/>
      </dsp:nvSpPr>
      <dsp:spPr>
        <a:xfrm>
          <a:off x="0" y="3733727"/>
          <a:ext cx="3381375"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CEB16C-C4B8-4E7C-886B-7E9F9DE57032}">
      <dsp:nvSpPr>
        <dsp:cNvPr id="0" name=""/>
        <dsp:cNvSpPr/>
      </dsp:nvSpPr>
      <dsp:spPr>
        <a:xfrm>
          <a:off x="3719512" y="0"/>
          <a:ext cx="3381375" cy="3733799"/>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3625" tIns="330200" rIns="263625" bIns="330200" numCol="1" spcCol="1270" anchor="t" anchorCtr="0">
          <a:noAutofit/>
        </a:bodyPr>
        <a:lstStyle/>
        <a:p>
          <a:pPr marL="0" lvl="0" indent="0" algn="l" defTabSz="977900">
            <a:lnSpc>
              <a:spcPct val="90000"/>
            </a:lnSpc>
            <a:spcBef>
              <a:spcPct val="0"/>
            </a:spcBef>
            <a:spcAft>
              <a:spcPct val="35000"/>
            </a:spcAft>
            <a:buNone/>
          </a:pPr>
          <a:r>
            <a:rPr lang="en-GB" sz="2200" kern="1200"/>
            <a:t>Understand under what circumstances the defendant can deny liability by raising automatism, and</a:t>
          </a:r>
          <a:endParaRPr lang="en-US" sz="2200" kern="1200"/>
        </a:p>
      </dsp:txBody>
      <dsp:txXfrm>
        <a:off x="3719512" y="1418843"/>
        <a:ext cx="3381375" cy="2240279"/>
      </dsp:txXfrm>
    </dsp:sp>
    <dsp:sp modelId="{C5D08736-DD95-473B-AD4C-9A03723A9487}">
      <dsp:nvSpPr>
        <dsp:cNvPr id="0" name=""/>
        <dsp:cNvSpPr/>
      </dsp:nvSpPr>
      <dsp:spPr>
        <a:xfrm>
          <a:off x="4850130" y="373379"/>
          <a:ext cx="1120139" cy="1120139"/>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330" tIns="12700" rIns="8733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5014171" y="537420"/>
        <a:ext cx="792057" cy="792057"/>
      </dsp:txXfrm>
    </dsp:sp>
    <dsp:sp modelId="{5E94A85D-2524-407D-9A7D-0AFE35BDED51}">
      <dsp:nvSpPr>
        <dsp:cNvPr id="0" name=""/>
        <dsp:cNvSpPr/>
      </dsp:nvSpPr>
      <dsp:spPr>
        <a:xfrm>
          <a:off x="3719512" y="3733727"/>
          <a:ext cx="3381375" cy="7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1C7D7D-7759-49B4-9DAA-85381A09F2E5}">
      <dsp:nvSpPr>
        <dsp:cNvPr id="0" name=""/>
        <dsp:cNvSpPr/>
      </dsp:nvSpPr>
      <dsp:spPr>
        <a:xfrm>
          <a:off x="7439025" y="0"/>
          <a:ext cx="3381375" cy="3733799"/>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3625" tIns="330200" rIns="263625" bIns="330200" numCol="1" spcCol="1270" anchor="t" anchorCtr="0">
          <a:noAutofit/>
        </a:bodyPr>
        <a:lstStyle/>
        <a:p>
          <a:pPr marL="0" lvl="0" indent="0" algn="l" defTabSz="977900">
            <a:lnSpc>
              <a:spcPct val="90000"/>
            </a:lnSpc>
            <a:spcBef>
              <a:spcPct val="0"/>
            </a:spcBef>
            <a:spcAft>
              <a:spcPct val="35000"/>
            </a:spcAft>
            <a:buNone/>
          </a:pPr>
          <a:r>
            <a:rPr lang="en-GB" sz="2200" kern="1200"/>
            <a:t>Understand how the criminal law deals with intoxicated defendants</a:t>
          </a:r>
          <a:endParaRPr lang="en-US" sz="2200" kern="1200"/>
        </a:p>
      </dsp:txBody>
      <dsp:txXfrm>
        <a:off x="7439025" y="1418843"/>
        <a:ext cx="3381375" cy="2240279"/>
      </dsp:txXfrm>
    </dsp:sp>
    <dsp:sp modelId="{35C5AF5B-0296-4F7C-8791-7B73777D9C2E}">
      <dsp:nvSpPr>
        <dsp:cNvPr id="0" name=""/>
        <dsp:cNvSpPr/>
      </dsp:nvSpPr>
      <dsp:spPr>
        <a:xfrm>
          <a:off x="8569642" y="373379"/>
          <a:ext cx="1120139" cy="1120139"/>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330" tIns="12700" rIns="8733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733683" y="537420"/>
        <a:ext cx="792057" cy="792057"/>
      </dsp:txXfrm>
    </dsp:sp>
    <dsp:sp modelId="{A23BA715-E39F-45DB-86E9-78576840DFA0}">
      <dsp:nvSpPr>
        <dsp:cNvPr id="0" name=""/>
        <dsp:cNvSpPr/>
      </dsp:nvSpPr>
      <dsp:spPr>
        <a:xfrm>
          <a:off x="7439025" y="3733727"/>
          <a:ext cx="3381375"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51D0D1-353C-41C0-B69A-EA69AE591584}">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C43F26-1099-45CC-B099-C7B9020EC177}">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GB" sz="4300" kern="1200"/>
            <a:t>The D’s intoxication must be voluntary (Hardie [1985], Allen [1989]).</a:t>
          </a:r>
          <a:endParaRPr lang="en-US" sz="4300" kern="1200"/>
        </a:p>
      </dsp:txBody>
      <dsp:txXfrm>
        <a:off x="0" y="0"/>
        <a:ext cx="6900512" cy="2768070"/>
      </dsp:txXfrm>
    </dsp:sp>
    <dsp:sp modelId="{A8B5B121-2398-4889-B782-E3C7EBAC3D81}">
      <dsp:nvSpPr>
        <dsp:cNvPr id="0" name=""/>
        <dsp:cNvSpPr/>
      </dsp:nvSpPr>
      <dsp:spPr>
        <a:xfrm>
          <a:off x="0" y="2768070"/>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6F2F39-FA4A-4CC9-8921-D5DB3D27ED84}">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GB" sz="4300" kern="1200"/>
            <a:t>2. The D must lack the required MR due to their intoxication (DPP v Beard [1920], Gallagher [1963])</a:t>
          </a:r>
          <a:endParaRPr lang="en-US" sz="4300" kern="1200"/>
        </a:p>
      </dsp:txBody>
      <dsp:txXfrm>
        <a:off x="0" y="2768070"/>
        <a:ext cx="6900512" cy="27680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743B02-54DA-4FC6-A497-93B066EE96AE}">
      <dsp:nvSpPr>
        <dsp:cNvPr id="0" name=""/>
        <dsp:cNvSpPr/>
      </dsp:nvSpPr>
      <dsp:spPr>
        <a:xfrm>
          <a:off x="0" y="412"/>
          <a:ext cx="5259714"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5610A8-F5AE-4FCE-8E5F-B34285442F07}">
      <dsp:nvSpPr>
        <dsp:cNvPr id="0" name=""/>
        <dsp:cNvSpPr/>
      </dsp:nvSpPr>
      <dsp:spPr>
        <a:xfrm>
          <a:off x="0" y="412"/>
          <a:ext cx="5259714" cy="675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3. Crimes of basic and specific intent</a:t>
          </a:r>
          <a:endParaRPr lang="en-US" sz="2600" kern="1200"/>
        </a:p>
      </dsp:txBody>
      <dsp:txXfrm>
        <a:off x="0" y="412"/>
        <a:ext cx="5259714" cy="675019"/>
      </dsp:txXfrm>
    </dsp:sp>
    <dsp:sp modelId="{B106FF36-07F8-4FED-B199-9F1A2C562E26}">
      <dsp:nvSpPr>
        <dsp:cNvPr id="0" name=""/>
        <dsp:cNvSpPr/>
      </dsp:nvSpPr>
      <dsp:spPr>
        <a:xfrm>
          <a:off x="0" y="675431"/>
          <a:ext cx="5259714" cy="0"/>
        </a:xfrm>
        <a:prstGeom prst="line">
          <a:avLst/>
        </a:prstGeom>
        <a:solidFill>
          <a:schemeClr val="accent5">
            <a:hueOff val="-1689636"/>
            <a:satOff val="-4355"/>
            <a:lumOff val="-2941"/>
            <a:alphaOff val="0"/>
          </a:schemeClr>
        </a:solidFill>
        <a:ln w="12700" cap="flat" cmpd="sng" algn="ctr">
          <a:solidFill>
            <a:schemeClr val="accent5">
              <a:hueOff val="-1689636"/>
              <a:satOff val="-4355"/>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B6101E-EA22-47A1-AFFF-7CC719E4B5EF}">
      <dsp:nvSpPr>
        <dsp:cNvPr id="0" name=""/>
        <dsp:cNvSpPr/>
      </dsp:nvSpPr>
      <dsp:spPr>
        <a:xfrm>
          <a:off x="0" y="675431"/>
          <a:ext cx="5259714" cy="675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Lipman [1970]</a:t>
          </a:r>
          <a:endParaRPr lang="en-US" sz="2600" kern="1200"/>
        </a:p>
      </dsp:txBody>
      <dsp:txXfrm>
        <a:off x="0" y="675431"/>
        <a:ext cx="5259714" cy="675019"/>
      </dsp:txXfrm>
    </dsp:sp>
    <dsp:sp modelId="{6C873D11-DAA3-454C-9A74-81B9FC49614D}">
      <dsp:nvSpPr>
        <dsp:cNvPr id="0" name=""/>
        <dsp:cNvSpPr/>
      </dsp:nvSpPr>
      <dsp:spPr>
        <a:xfrm>
          <a:off x="0" y="1350450"/>
          <a:ext cx="5259714" cy="0"/>
        </a:xfrm>
        <a:prstGeom prst="line">
          <a:avLst/>
        </a:prstGeom>
        <a:solidFill>
          <a:schemeClr val="accent5">
            <a:hueOff val="-3379271"/>
            <a:satOff val="-8710"/>
            <a:lumOff val="-5883"/>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0D6D23-33D5-4C44-B969-23DC62DBDFE2}">
      <dsp:nvSpPr>
        <dsp:cNvPr id="0" name=""/>
        <dsp:cNvSpPr/>
      </dsp:nvSpPr>
      <dsp:spPr>
        <a:xfrm>
          <a:off x="0" y="1350450"/>
          <a:ext cx="5259714" cy="675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DPP v Majewski [1977]</a:t>
          </a:r>
          <a:endParaRPr lang="en-US" sz="2600" kern="1200"/>
        </a:p>
      </dsp:txBody>
      <dsp:txXfrm>
        <a:off x="0" y="1350450"/>
        <a:ext cx="5259714" cy="675019"/>
      </dsp:txXfrm>
    </dsp:sp>
    <dsp:sp modelId="{9D965062-4AB3-4736-9416-64B4BAA9D80C}">
      <dsp:nvSpPr>
        <dsp:cNvPr id="0" name=""/>
        <dsp:cNvSpPr/>
      </dsp:nvSpPr>
      <dsp:spPr>
        <a:xfrm>
          <a:off x="0" y="2025469"/>
          <a:ext cx="5259714" cy="0"/>
        </a:xfrm>
        <a:prstGeom prst="line">
          <a:avLst/>
        </a:prstGeom>
        <a:solidFill>
          <a:schemeClr val="accent5">
            <a:hueOff val="-5068907"/>
            <a:satOff val="-13064"/>
            <a:lumOff val="-8824"/>
            <a:alphaOff val="0"/>
          </a:schemeClr>
        </a:solidFill>
        <a:ln w="12700" cap="flat" cmpd="sng" algn="ctr">
          <a:solidFill>
            <a:schemeClr val="accent5">
              <a:hueOff val="-5068907"/>
              <a:satOff val="-13064"/>
              <a:lumOff val="-882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2C4BD9-BC5F-4ED3-BBEE-DC3D018CDC0C}">
      <dsp:nvSpPr>
        <dsp:cNvPr id="0" name=""/>
        <dsp:cNvSpPr/>
      </dsp:nvSpPr>
      <dsp:spPr>
        <a:xfrm>
          <a:off x="0" y="2025469"/>
          <a:ext cx="5259714" cy="675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Caldwell [1982]</a:t>
          </a:r>
          <a:endParaRPr lang="en-US" sz="2600" kern="1200"/>
        </a:p>
      </dsp:txBody>
      <dsp:txXfrm>
        <a:off x="0" y="2025469"/>
        <a:ext cx="5259714" cy="675019"/>
      </dsp:txXfrm>
    </dsp:sp>
    <dsp:sp modelId="{BC246AA9-BACA-4B9D-A08F-F11FF4D752EA}">
      <dsp:nvSpPr>
        <dsp:cNvPr id="0" name=""/>
        <dsp:cNvSpPr/>
      </dsp:nvSpPr>
      <dsp:spPr>
        <a:xfrm>
          <a:off x="0" y="2700488"/>
          <a:ext cx="5259714" cy="0"/>
        </a:xfrm>
        <a:prstGeom prst="line">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1DF41E-5511-4993-B87F-FA66DCB5D4B0}">
      <dsp:nvSpPr>
        <dsp:cNvPr id="0" name=""/>
        <dsp:cNvSpPr/>
      </dsp:nvSpPr>
      <dsp:spPr>
        <a:xfrm>
          <a:off x="0" y="2700488"/>
          <a:ext cx="5259714" cy="675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Heard [2007]</a:t>
          </a:r>
          <a:endParaRPr lang="en-US" sz="2600" kern="1200"/>
        </a:p>
      </dsp:txBody>
      <dsp:txXfrm>
        <a:off x="0" y="2700488"/>
        <a:ext cx="5259714" cy="6750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EE5E99-D862-425A-8287-11A3D0629EC9}">
      <dsp:nvSpPr>
        <dsp:cNvPr id="0" name=""/>
        <dsp:cNvSpPr/>
      </dsp:nvSpPr>
      <dsp:spPr>
        <a:xfrm>
          <a:off x="9242" y="103869"/>
          <a:ext cx="2762398" cy="414359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Where a person acts while in a state of unconsciousness or impaired consciousness.</a:t>
          </a:r>
          <a:endParaRPr lang="en-US" sz="1700" kern="1200"/>
        </a:p>
      </dsp:txBody>
      <dsp:txXfrm>
        <a:off x="90150" y="184777"/>
        <a:ext cx="2600582" cy="3981782"/>
      </dsp:txXfrm>
    </dsp:sp>
    <dsp:sp modelId="{4BC88E33-382A-4791-8018-AB27203ACCC9}">
      <dsp:nvSpPr>
        <dsp:cNvPr id="0" name=""/>
        <dsp:cNvSpPr/>
      </dsp:nvSpPr>
      <dsp:spPr>
        <a:xfrm>
          <a:off x="3047880" y="1833131"/>
          <a:ext cx="585628" cy="68507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047880" y="1970146"/>
        <a:ext cx="409940" cy="411044"/>
      </dsp:txXfrm>
    </dsp:sp>
    <dsp:sp modelId="{67AC7BCF-863D-4DEC-ADC3-43003157D425}">
      <dsp:nvSpPr>
        <dsp:cNvPr id="0" name=""/>
        <dsp:cNvSpPr/>
      </dsp:nvSpPr>
      <dsp:spPr>
        <a:xfrm>
          <a:off x="3876600" y="103869"/>
          <a:ext cx="2762398" cy="4143598"/>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In such a condition, the movements of a person’s body or limbs are involuntary (see Watmore v Jenkins [1962] 2 QB 572).</a:t>
          </a:r>
          <a:endParaRPr lang="en-US" sz="1700" kern="1200"/>
        </a:p>
      </dsp:txBody>
      <dsp:txXfrm>
        <a:off x="3957508" y="184777"/>
        <a:ext cx="2600582" cy="3981782"/>
      </dsp:txXfrm>
    </dsp:sp>
    <dsp:sp modelId="{E7DAB70B-7E6B-40DE-A83A-E3366F0CF1CB}">
      <dsp:nvSpPr>
        <dsp:cNvPr id="0" name=""/>
        <dsp:cNvSpPr/>
      </dsp:nvSpPr>
      <dsp:spPr>
        <a:xfrm>
          <a:off x="6915239" y="1833131"/>
          <a:ext cx="585628" cy="685074"/>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6915239" y="1970146"/>
        <a:ext cx="409940" cy="411044"/>
      </dsp:txXfrm>
    </dsp:sp>
    <dsp:sp modelId="{08A2FE13-677D-469B-8205-8AB544768E72}">
      <dsp:nvSpPr>
        <dsp:cNvPr id="0" name=""/>
        <dsp:cNvSpPr/>
      </dsp:nvSpPr>
      <dsp:spPr>
        <a:xfrm>
          <a:off x="7743958" y="103869"/>
          <a:ext cx="2762398" cy="4143598"/>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In Bratty v AG for Northern Ireland [1963] AC 386, 409, Lord Denning defined an involuntary act or automatism as: </a:t>
          </a:r>
          <a:r>
            <a:rPr lang="en-GB" sz="1700" i="1" kern="1200"/>
            <a:t>‘an act which is done by the muscles without any control by the mind, such as a spasm, a reflex action or a convulsion; or an act done by a person who is not conscious of what he is doing, such as an act done whilst suffering from concussion or whilst sleep-walking.’</a:t>
          </a:r>
          <a:endParaRPr lang="en-US" sz="1700" kern="1200"/>
        </a:p>
      </dsp:txBody>
      <dsp:txXfrm>
        <a:off x="7824866" y="184777"/>
        <a:ext cx="2600582" cy="398178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84C581-FAE6-4DCE-9555-0E22EA474BD4}">
      <dsp:nvSpPr>
        <dsp:cNvPr id="0" name=""/>
        <dsp:cNvSpPr/>
      </dsp:nvSpPr>
      <dsp:spPr>
        <a:xfrm>
          <a:off x="0" y="123691"/>
          <a:ext cx="6263640" cy="127544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Automatism is self-induced where it results from something which D has done or failed to do.</a:t>
          </a:r>
          <a:endParaRPr lang="en-US" sz="1800" kern="1200"/>
        </a:p>
      </dsp:txBody>
      <dsp:txXfrm>
        <a:off x="62262" y="185953"/>
        <a:ext cx="6139116" cy="1150922"/>
      </dsp:txXfrm>
    </dsp:sp>
    <dsp:sp modelId="{8BCB68E5-34F3-410A-8E0C-8F6F147B108E}">
      <dsp:nvSpPr>
        <dsp:cNvPr id="0" name=""/>
        <dsp:cNvSpPr/>
      </dsp:nvSpPr>
      <dsp:spPr>
        <a:xfrm>
          <a:off x="0" y="1450977"/>
          <a:ext cx="6263640" cy="1275446"/>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Most common example is voluntary ingestion of alcohol or prescribed drugs.</a:t>
          </a:r>
          <a:endParaRPr lang="en-US" sz="1800" kern="1200"/>
        </a:p>
      </dsp:txBody>
      <dsp:txXfrm>
        <a:off x="62262" y="1513239"/>
        <a:ext cx="6139116" cy="1150922"/>
      </dsp:txXfrm>
    </dsp:sp>
    <dsp:sp modelId="{12D27354-BE0F-4F1E-8D0A-2275AD19D441}">
      <dsp:nvSpPr>
        <dsp:cNvPr id="0" name=""/>
        <dsp:cNvSpPr/>
      </dsp:nvSpPr>
      <dsp:spPr>
        <a:xfrm>
          <a:off x="0" y="2778263"/>
          <a:ext cx="6263640" cy="1275446"/>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Where D’s state of impaired consciousness is due to self-induced intoxication by drink or drugs, this will not avail him if the crime with which he is charged is one of ‘basic intent’, although it may negate mens rea for a crime of ‘specific intent’ </a:t>
          </a:r>
          <a:endParaRPr lang="en-US" sz="1800" kern="1200"/>
        </a:p>
      </dsp:txBody>
      <dsp:txXfrm>
        <a:off x="62262" y="2840525"/>
        <a:ext cx="6139116" cy="1150922"/>
      </dsp:txXfrm>
    </dsp:sp>
    <dsp:sp modelId="{3F37788C-DE31-4A1B-ADA2-85B3B8A71395}">
      <dsp:nvSpPr>
        <dsp:cNvPr id="0" name=""/>
        <dsp:cNvSpPr/>
      </dsp:nvSpPr>
      <dsp:spPr>
        <a:xfrm>
          <a:off x="0" y="4105550"/>
          <a:ext cx="6263640" cy="1275446"/>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Where automatism is due to some cause other than intoxication by alcohol or proscribed drugs, D cannot be convicted of an offence of specific intent and it may provide a defence to crimes of basic intent (Bailey [1983] 1 WLR 760). </a:t>
          </a:r>
          <a:endParaRPr lang="en-US" sz="1800" kern="1200"/>
        </a:p>
      </dsp:txBody>
      <dsp:txXfrm>
        <a:off x="62262" y="4167812"/>
        <a:ext cx="6139116" cy="1150922"/>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6967BC-3A9B-4178-A99A-FD93944E0238}" type="datetimeFigureOut">
              <a:rPr lang="en-GB" smtClean="0"/>
              <a:t>08/12/2022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7D46EC-4131-4F82-8DD9-E2E7B7F31E01}" type="slidenum">
              <a:rPr lang="en-GB" smtClean="0"/>
              <a:t>‹#›</a:t>
            </a:fld>
            <a:endParaRPr lang="en-GB"/>
          </a:p>
        </p:txBody>
      </p:sp>
    </p:spTree>
    <p:extLst>
      <p:ext uri="{BB962C8B-B14F-4D97-AF65-F5344CB8AC3E}">
        <p14:creationId xmlns:p14="http://schemas.microsoft.com/office/powerpoint/2010/main" val="31916180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7D46EC-4131-4F82-8DD9-E2E7B7F31E01}" type="slidenum">
              <a:rPr lang="en-GB" smtClean="0"/>
              <a:t>1</a:t>
            </a:fld>
            <a:endParaRPr lang="en-GB"/>
          </a:p>
        </p:txBody>
      </p:sp>
    </p:spTree>
    <p:extLst>
      <p:ext uri="{BB962C8B-B14F-4D97-AF65-F5344CB8AC3E}">
        <p14:creationId xmlns:p14="http://schemas.microsoft.com/office/powerpoint/2010/main" val="12404052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7D46EC-4131-4F82-8DD9-E2E7B7F31E01}" type="slidenum">
              <a:rPr lang="en-GB" smtClean="0"/>
              <a:t>2</a:t>
            </a:fld>
            <a:endParaRPr lang="en-GB"/>
          </a:p>
        </p:txBody>
      </p:sp>
    </p:spTree>
    <p:extLst>
      <p:ext uri="{BB962C8B-B14F-4D97-AF65-F5344CB8AC3E}">
        <p14:creationId xmlns:p14="http://schemas.microsoft.com/office/powerpoint/2010/main" val="24328877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7D46EC-4131-4F82-8DD9-E2E7B7F31E01}" type="slidenum">
              <a:rPr lang="en-GB" smtClean="0"/>
              <a:t>3</a:t>
            </a:fld>
            <a:endParaRPr lang="en-GB"/>
          </a:p>
        </p:txBody>
      </p:sp>
    </p:spTree>
    <p:extLst>
      <p:ext uri="{BB962C8B-B14F-4D97-AF65-F5344CB8AC3E}">
        <p14:creationId xmlns:p14="http://schemas.microsoft.com/office/powerpoint/2010/main" val="40107519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7D46EC-4131-4F82-8DD9-E2E7B7F31E01}" type="slidenum">
              <a:rPr lang="en-GB" smtClean="0"/>
              <a:t>4</a:t>
            </a:fld>
            <a:endParaRPr lang="en-GB"/>
          </a:p>
        </p:txBody>
      </p:sp>
    </p:spTree>
    <p:extLst>
      <p:ext uri="{BB962C8B-B14F-4D97-AF65-F5344CB8AC3E}">
        <p14:creationId xmlns:p14="http://schemas.microsoft.com/office/powerpoint/2010/main" val="28589538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7D46EC-4131-4F82-8DD9-E2E7B7F31E01}" type="slidenum">
              <a:rPr lang="en-GB" smtClean="0"/>
              <a:t>5</a:t>
            </a:fld>
            <a:endParaRPr lang="en-GB"/>
          </a:p>
        </p:txBody>
      </p:sp>
    </p:spTree>
    <p:extLst>
      <p:ext uri="{BB962C8B-B14F-4D97-AF65-F5344CB8AC3E}">
        <p14:creationId xmlns:p14="http://schemas.microsoft.com/office/powerpoint/2010/main" val="16908640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7D46EC-4131-4F82-8DD9-E2E7B7F31E01}" type="slidenum">
              <a:rPr lang="en-GB" smtClean="0"/>
              <a:t>6</a:t>
            </a:fld>
            <a:endParaRPr lang="en-GB"/>
          </a:p>
        </p:txBody>
      </p:sp>
    </p:spTree>
    <p:extLst>
      <p:ext uri="{BB962C8B-B14F-4D97-AF65-F5344CB8AC3E}">
        <p14:creationId xmlns:p14="http://schemas.microsoft.com/office/powerpoint/2010/main" val="1655205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7D46EC-4131-4F82-8DD9-E2E7B7F31E01}" type="slidenum">
              <a:rPr lang="en-GB" smtClean="0"/>
              <a:t>7</a:t>
            </a:fld>
            <a:endParaRPr lang="en-GB"/>
          </a:p>
        </p:txBody>
      </p:sp>
    </p:spTree>
    <p:extLst>
      <p:ext uri="{BB962C8B-B14F-4D97-AF65-F5344CB8AC3E}">
        <p14:creationId xmlns:p14="http://schemas.microsoft.com/office/powerpoint/2010/main" val="12009588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7D46EC-4131-4F82-8DD9-E2E7B7F31E01}" type="slidenum">
              <a:rPr lang="en-GB" smtClean="0"/>
              <a:t>8</a:t>
            </a:fld>
            <a:endParaRPr lang="en-GB"/>
          </a:p>
        </p:txBody>
      </p:sp>
    </p:spTree>
    <p:extLst>
      <p:ext uri="{BB962C8B-B14F-4D97-AF65-F5344CB8AC3E}">
        <p14:creationId xmlns:p14="http://schemas.microsoft.com/office/powerpoint/2010/main" val="26100415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7D46EC-4131-4F82-8DD9-E2E7B7F31E01}" type="slidenum">
              <a:rPr lang="en-GB" smtClean="0"/>
              <a:t>9</a:t>
            </a:fld>
            <a:endParaRPr lang="en-GB"/>
          </a:p>
        </p:txBody>
      </p:sp>
    </p:spTree>
    <p:extLst>
      <p:ext uri="{BB962C8B-B14F-4D97-AF65-F5344CB8AC3E}">
        <p14:creationId xmlns:p14="http://schemas.microsoft.com/office/powerpoint/2010/main" val="14113656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7D46EC-4131-4F82-8DD9-E2E7B7F31E01}" type="slidenum">
              <a:rPr lang="en-GB" smtClean="0"/>
              <a:t>10</a:t>
            </a:fld>
            <a:endParaRPr lang="en-GB"/>
          </a:p>
        </p:txBody>
      </p:sp>
    </p:spTree>
    <p:extLst>
      <p:ext uri="{BB962C8B-B14F-4D97-AF65-F5344CB8AC3E}">
        <p14:creationId xmlns:p14="http://schemas.microsoft.com/office/powerpoint/2010/main" val="27975215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7D46EC-4131-4F82-8DD9-E2E7B7F31E01}" type="slidenum">
              <a:rPr lang="en-GB" smtClean="0"/>
              <a:t>11</a:t>
            </a:fld>
            <a:endParaRPr lang="en-GB"/>
          </a:p>
        </p:txBody>
      </p:sp>
    </p:spTree>
    <p:extLst>
      <p:ext uri="{BB962C8B-B14F-4D97-AF65-F5344CB8AC3E}">
        <p14:creationId xmlns:p14="http://schemas.microsoft.com/office/powerpoint/2010/main" val="21616500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7D46EC-4131-4F82-8DD9-E2E7B7F31E01}" type="slidenum">
              <a:rPr lang="en-GB" smtClean="0"/>
              <a:t>12</a:t>
            </a:fld>
            <a:endParaRPr lang="en-GB"/>
          </a:p>
        </p:txBody>
      </p:sp>
    </p:spTree>
    <p:extLst>
      <p:ext uri="{BB962C8B-B14F-4D97-AF65-F5344CB8AC3E}">
        <p14:creationId xmlns:p14="http://schemas.microsoft.com/office/powerpoint/2010/main" val="2041164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7D46EC-4131-4F82-8DD9-E2E7B7F31E01}" type="slidenum">
              <a:rPr lang="en-GB" smtClean="0"/>
              <a:t>13</a:t>
            </a:fld>
            <a:endParaRPr lang="en-GB"/>
          </a:p>
        </p:txBody>
      </p:sp>
    </p:spTree>
    <p:extLst>
      <p:ext uri="{BB962C8B-B14F-4D97-AF65-F5344CB8AC3E}">
        <p14:creationId xmlns:p14="http://schemas.microsoft.com/office/powerpoint/2010/main" val="35023923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u="none" baseline="0" dirty="0"/>
          </a:p>
          <a:p>
            <a:endParaRPr lang="en-GB" b="0" u="none" baseline="0" dirty="0"/>
          </a:p>
          <a:p>
            <a:endParaRPr lang="en-GB" b="1" u="sng" baseline="0" dirty="0"/>
          </a:p>
        </p:txBody>
      </p:sp>
      <p:sp>
        <p:nvSpPr>
          <p:cNvPr id="4" name="Slide Number Placeholder 3"/>
          <p:cNvSpPr>
            <a:spLocks noGrp="1"/>
          </p:cNvSpPr>
          <p:nvPr>
            <p:ph type="sldNum" sz="quarter" idx="10"/>
          </p:nvPr>
        </p:nvSpPr>
        <p:spPr/>
        <p:txBody>
          <a:bodyPr/>
          <a:lstStyle/>
          <a:p>
            <a:fld id="{35537779-86A5-44D9-86BD-DE2E6C9A14D6}" type="slidenum">
              <a:rPr lang="en-GB" smtClean="0"/>
              <a:t>14</a:t>
            </a:fld>
            <a:endParaRPr lang="en-GB"/>
          </a:p>
        </p:txBody>
      </p:sp>
    </p:spTree>
    <p:extLst>
      <p:ext uri="{BB962C8B-B14F-4D97-AF65-F5344CB8AC3E}">
        <p14:creationId xmlns:p14="http://schemas.microsoft.com/office/powerpoint/2010/main" val="37919102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7D46EC-4131-4F82-8DD9-E2E7B7F31E01}" type="slidenum">
              <a:rPr lang="en-GB" smtClean="0"/>
              <a:t>15</a:t>
            </a:fld>
            <a:endParaRPr lang="en-GB"/>
          </a:p>
        </p:txBody>
      </p:sp>
    </p:spTree>
    <p:extLst>
      <p:ext uri="{BB962C8B-B14F-4D97-AF65-F5344CB8AC3E}">
        <p14:creationId xmlns:p14="http://schemas.microsoft.com/office/powerpoint/2010/main" val="10733367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5537779-86A5-44D9-86BD-DE2E6C9A14D6}" type="slidenum">
              <a:rPr lang="en-GB" smtClean="0"/>
              <a:t>16</a:t>
            </a:fld>
            <a:endParaRPr lang="en-GB"/>
          </a:p>
        </p:txBody>
      </p:sp>
    </p:spTree>
    <p:extLst>
      <p:ext uri="{BB962C8B-B14F-4D97-AF65-F5344CB8AC3E}">
        <p14:creationId xmlns:p14="http://schemas.microsoft.com/office/powerpoint/2010/main" val="12955638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7D46EC-4131-4F82-8DD9-E2E7B7F31E01}" type="slidenum">
              <a:rPr lang="en-GB" smtClean="0"/>
              <a:t>17</a:t>
            </a:fld>
            <a:endParaRPr lang="en-GB"/>
          </a:p>
        </p:txBody>
      </p:sp>
    </p:spTree>
    <p:extLst>
      <p:ext uri="{BB962C8B-B14F-4D97-AF65-F5344CB8AC3E}">
        <p14:creationId xmlns:p14="http://schemas.microsoft.com/office/powerpoint/2010/main" val="317764041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7D46EC-4131-4F82-8DD9-E2E7B7F31E01}" type="slidenum">
              <a:rPr lang="en-GB" smtClean="0"/>
              <a:t>18</a:t>
            </a:fld>
            <a:endParaRPr lang="en-GB"/>
          </a:p>
        </p:txBody>
      </p:sp>
    </p:spTree>
    <p:extLst>
      <p:ext uri="{BB962C8B-B14F-4D97-AF65-F5344CB8AC3E}">
        <p14:creationId xmlns:p14="http://schemas.microsoft.com/office/powerpoint/2010/main" val="9767421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35537779-86A5-44D9-86BD-DE2E6C9A14D6}" type="slidenum">
              <a:rPr lang="en-GB" smtClean="0"/>
              <a:t>19</a:t>
            </a:fld>
            <a:endParaRPr lang="en-GB"/>
          </a:p>
        </p:txBody>
      </p:sp>
    </p:spTree>
    <p:extLst>
      <p:ext uri="{BB962C8B-B14F-4D97-AF65-F5344CB8AC3E}">
        <p14:creationId xmlns:p14="http://schemas.microsoft.com/office/powerpoint/2010/main" val="13805817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7D46EC-4131-4F82-8DD9-E2E7B7F31E01}" type="slidenum">
              <a:rPr lang="en-GB" smtClean="0"/>
              <a:t>20</a:t>
            </a:fld>
            <a:endParaRPr lang="en-GB"/>
          </a:p>
        </p:txBody>
      </p:sp>
    </p:spTree>
    <p:extLst>
      <p:ext uri="{BB962C8B-B14F-4D97-AF65-F5344CB8AC3E}">
        <p14:creationId xmlns:p14="http://schemas.microsoft.com/office/powerpoint/2010/main" val="29679668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7D46EC-4131-4F82-8DD9-E2E7B7F31E01}" type="slidenum">
              <a:rPr lang="en-GB" smtClean="0"/>
              <a:t>21</a:t>
            </a:fld>
            <a:endParaRPr lang="en-GB"/>
          </a:p>
        </p:txBody>
      </p:sp>
    </p:spTree>
    <p:extLst>
      <p:ext uri="{BB962C8B-B14F-4D97-AF65-F5344CB8AC3E}">
        <p14:creationId xmlns:p14="http://schemas.microsoft.com/office/powerpoint/2010/main" val="92496135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7D46EC-4131-4F82-8DD9-E2E7B7F31E01}" type="slidenum">
              <a:rPr lang="en-GB" smtClean="0"/>
              <a:t>22</a:t>
            </a:fld>
            <a:endParaRPr lang="en-GB"/>
          </a:p>
        </p:txBody>
      </p:sp>
    </p:spTree>
    <p:extLst>
      <p:ext uri="{BB962C8B-B14F-4D97-AF65-F5344CB8AC3E}">
        <p14:creationId xmlns:p14="http://schemas.microsoft.com/office/powerpoint/2010/main" val="646563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6EC9A-9258-F788-B299-359F82E7EBC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B3E8136-D296-86CE-9558-322CF65BB0D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A89C50B-5B1B-AFBE-4708-E9B5ECEA4248}"/>
              </a:ext>
            </a:extLst>
          </p:cNvPr>
          <p:cNvSpPr>
            <a:spLocks noGrp="1"/>
          </p:cNvSpPr>
          <p:nvPr>
            <p:ph type="dt" sz="half" idx="10"/>
          </p:nvPr>
        </p:nvSpPr>
        <p:spPr/>
        <p:txBody>
          <a:bodyPr/>
          <a:lstStyle/>
          <a:p>
            <a:fld id="{2A90F8DE-3860-4C48-820E-D117F3332C9C}" type="datetimeFigureOut">
              <a:rPr lang="en-GB" smtClean="0"/>
              <a:t>08/12/2022</a:t>
            </a:fld>
            <a:endParaRPr lang="en-GB"/>
          </a:p>
        </p:txBody>
      </p:sp>
      <p:sp>
        <p:nvSpPr>
          <p:cNvPr id="5" name="Footer Placeholder 4">
            <a:extLst>
              <a:ext uri="{FF2B5EF4-FFF2-40B4-BE49-F238E27FC236}">
                <a16:creationId xmlns:a16="http://schemas.microsoft.com/office/drawing/2014/main" id="{6A2C1B11-7CDF-F595-B644-144C2F4384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3236EE-B20A-DF30-E40C-D03641EAFD23}"/>
              </a:ext>
            </a:extLst>
          </p:cNvPr>
          <p:cNvSpPr>
            <a:spLocks noGrp="1"/>
          </p:cNvSpPr>
          <p:nvPr>
            <p:ph type="sldNum" sz="quarter" idx="12"/>
          </p:nvPr>
        </p:nvSpPr>
        <p:spPr/>
        <p:txBody>
          <a:bodyPr/>
          <a:lstStyle/>
          <a:p>
            <a:fld id="{7B9203AB-C501-4BB2-9F6B-337C26C95A15}" type="slidenum">
              <a:rPr lang="en-GB" smtClean="0"/>
              <a:t>‹#›</a:t>
            </a:fld>
            <a:endParaRPr lang="en-GB"/>
          </a:p>
        </p:txBody>
      </p:sp>
    </p:spTree>
    <p:extLst>
      <p:ext uri="{BB962C8B-B14F-4D97-AF65-F5344CB8AC3E}">
        <p14:creationId xmlns:p14="http://schemas.microsoft.com/office/powerpoint/2010/main" val="25396120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A755B-A0BE-5CE6-FBD8-A3AE9F3879C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1A985B-DD85-7F7E-728C-66CD80CFF6C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4D350B-FA39-BF32-6149-A2B83563C015}"/>
              </a:ext>
            </a:extLst>
          </p:cNvPr>
          <p:cNvSpPr>
            <a:spLocks noGrp="1"/>
          </p:cNvSpPr>
          <p:nvPr>
            <p:ph type="dt" sz="half" idx="10"/>
          </p:nvPr>
        </p:nvSpPr>
        <p:spPr/>
        <p:txBody>
          <a:bodyPr/>
          <a:lstStyle/>
          <a:p>
            <a:fld id="{2A90F8DE-3860-4C48-820E-D117F3332C9C}" type="datetimeFigureOut">
              <a:rPr lang="en-GB" smtClean="0"/>
              <a:t>08/12/2022</a:t>
            </a:fld>
            <a:endParaRPr lang="en-GB"/>
          </a:p>
        </p:txBody>
      </p:sp>
      <p:sp>
        <p:nvSpPr>
          <p:cNvPr id="5" name="Footer Placeholder 4">
            <a:extLst>
              <a:ext uri="{FF2B5EF4-FFF2-40B4-BE49-F238E27FC236}">
                <a16:creationId xmlns:a16="http://schemas.microsoft.com/office/drawing/2014/main" id="{FE2E6D07-D0A1-2BC4-2D7E-873746DADF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166859-A6E4-3BE0-E9E6-5022065B56AB}"/>
              </a:ext>
            </a:extLst>
          </p:cNvPr>
          <p:cNvSpPr>
            <a:spLocks noGrp="1"/>
          </p:cNvSpPr>
          <p:nvPr>
            <p:ph type="sldNum" sz="quarter" idx="12"/>
          </p:nvPr>
        </p:nvSpPr>
        <p:spPr/>
        <p:txBody>
          <a:bodyPr/>
          <a:lstStyle/>
          <a:p>
            <a:fld id="{7B9203AB-C501-4BB2-9F6B-337C26C95A15}" type="slidenum">
              <a:rPr lang="en-GB" smtClean="0"/>
              <a:t>‹#›</a:t>
            </a:fld>
            <a:endParaRPr lang="en-GB"/>
          </a:p>
        </p:txBody>
      </p:sp>
    </p:spTree>
    <p:extLst>
      <p:ext uri="{BB962C8B-B14F-4D97-AF65-F5344CB8AC3E}">
        <p14:creationId xmlns:p14="http://schemas.microsoft.com/office/powerpoint/2010/main" val="35585022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830A9-5BD5-873E-5DF5-88E733433CB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8CB5E73-45E8-A9D4-4F3B-AB05820605E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254C6CD-41B7-9FED-BEA2-C6AEF289F003}"/>
              </a:ext>
            </a:extLst>
          </p:cNvPr>
          <p:cNvSpPr>
            <a:spLocks noGrp="1"/>
          </p:cNvSpPr>
          <p:nvPr>
            <p:ph type="dt" sz="half" idx="10"/>
          </p:nvPr>
        </p:nvSpPr>
        <p:spPr/>
        <p:txBody>
          <a:bodyPr/>
          <a:lstStyle/>
          <a:p>
            <a:fld id="{2A90F8DE-3860-4C48-820E-D117F3332C9C}" type="datetimeFigureOut">
              <a:rPr lang="en-GB" smtClean="0"/>
              <a:t>08/12/2022</a:t>
            </a:fld>
            <a:endParaRPr lang="en-GB"/>
          </a:p>
        </p:txBody>
      </p:sp>
      <p:sp>
        <p:nvSpPr>
          <p:cNvPr id="5" name="Footer Placeholder 4">
            <a:extLst>
              <a:ext uri="{FF2B5EF4-FFF2-40B4-BE49-F238E27FC236}">
                <a16:creationId xmlns:a16="http://schemas.microsoft.com/office/drawing/2014/main" id="{A2991461-EFFD-4E57-28D9-731BB2E19C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FA40F9-1D06-850A-DF32-5DFA8419C16C}"/>
              </a:ext>
            </a:extLst>
          </p:cNvPr>
          <p:cNvSpPr>
            <a:spLocks noGrp="1"/>
          </p:cNvSpPr>
          <p:nvPr>
            <p:ph type="sldNum" sz="quarter" idx="12"/>
          </p:nvPr>
        </p:nvSpPr>
        <p:spPr/>
        <p:txBody>
          <a:bodyPr/>
          <a:lstStyle/>
          <a:p>
            <a:fld id="{7B9203AB-C501-4BB2-9F6B-337C26C95A15}" type="slidenum">
              <a:rPr lang="en-GB" smtClean="0"/>
              <a:t>‹#›</a:t>
            </a:fld>
            <a:endParaRPr lang="en-GB"/>
          </a:p>
        </p:txBody>
      </p:sp>
    </p:spTree>
    <p:extLst>
      <p:ext uri="{BB962C8B-B14F-4D97-AF65-F5344CB8AC3E}">
        <p14:creationId xmlns:p14="http://schemas.microsoft.com/office/powerpoint/2010/main" val="11543392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C658D-EB45-45FD-AAE1-83A0DE53C12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B5BD46C-118F-7C04-A850-F45749B4130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E86D84F-82AF-C26C-141A-9C6F3BFF7CC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7C0E1B5-D74B-A19B-8BE9-62340242A315}"/>
              </a:ext>
            </a:extLst>
          </p:cNvPr>
          <p:cNvSpPr>
            <a:spLocks noGrp="1"/>
          </p:cNvSpPr>
          <p:nvPr>
            <p:ph type="dt" sz="half" idx="10"/>
          </p:nvPr>
        </p:nvSpPr>
        <p:spPr/>
        <p:txBody>
          <a:bodyPr/>
          <a:lstStyle/>
          <a:p>
            <a:fld id="{2A90F8DE-3860-4C48-820E-D117F3332C9C}" type="datetimeFigureOut">
              <a:rPr lang="en-GB" smtClean="0"/>
              <a:t>08/12/2022</a:t>
            </a:fld>
            <a:endParaRPr lang="en-GB"/>
          </a:p>
        </p:txBody>
      </p:sp>
      <p:sp>
        <p:nvSpPr>
          <p:cNvPr id="6" name="Footer Placeholder 5">
            <a:extLst>
              <a:ext uri="{FF2B5EF4-FFF2-40B4-BE49-F238E27FC236}">
                <a16:creationId xmlns:a16="http://schemas.microsoft.com/office/drawing/2014/main" id="{9E2329A5-9F5F-AE93-5445-FD999853795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B923C4-97C6-C55F-F947-54911A56D5F6}"/>
              </a:ext>
            </a:extLst>
          </p:cNvPr>
          <p:cNvSpPr>
            <a:spLocks noGrp="1"/>
          </p:cNvSpPr>
          <p:nvPr>
            <p:ph type="sldNum" sz="quarter" idx="12"/>
          </p:nvPr>
        </p:nvSpPr>
        <p:spPr/>
        <p:txBody>
          <a:bodyPr/>
          <a:lstStyle/>
          <a:p>
            <a:fld id="{7B9203AB-C501-4BB2-9F6B-337C26C95A15}" type="slidenum">
              <a:rPr lang="en-GB" smtClean="0"/>
              <a:t>‹#›</a:t>
            </a:fld>
            <a:endParaRPr lang="en-GB"/>
          </a:p>
        </p:txBody>
      </p:sp>
    </p:spTree>
    <p:extLst>
      <p:ext uri="{BB962C8B-B14F-4D97-AF65-F5344CB8AC3E}">
        <p14:creationId xmlns:p14="http://schemas.microsoft.com/office/powerpoint/2010/main" val="9822199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50CC3-BACD-D389-95EC-848EA18E5A3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B507F52-CE58-B5A4-4A32-29269ADAEFE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A6B099-3EA6-FCF3-26A0-08ECAAC5A4F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90EA829-06AA-5A6F-DDC0-768A876867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435170F-4E21-DC09-74D7-00BA39D2CF8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12515C9-8F65-863E-7821-8FF5F744BCE9}"/>
              </a:ext>
            </a:extLst>
          </p:cNvPr>
          <p:cNvSpPr>
            <a:spLocks noGrp="1"/>
          </p:cNvSpPr>
          <p:nvPr>
            <p:ph type="dt" sz="half" idx="10"/>
          </p:nvPr>
        </p:nvSpPr>
        <p:spPr/>
        <p:txBody>
          <a:bodyPr/>
          <a:lstStyle/>
          <a:p>
            <a:fld id="{2A90F8DE-3860-4C48-820E-D117F3332C9C}" type="datetimeFigureOut">
              <a:rPr lang="en-GB" smtClean="0"/>
              <a:t>08/12/2022</a:t>
            </a:fld>
            <a:endParaRPr lang="en-GB"/>
          </a:p>
        </p:txBody>
      </p:sp>
      <p:sp>
        <p:nvSpPr>
          <p:cNvPr id="8" name="Footer Placeholder 7">
            <a:extLst>
              <a:ext uri="{FF2B5EF4-FFF2-40B4-BE49-F238E27FC236}">
                <a16:creationId xmlns:a16="http://schemas.microsoft.com/office/drawing/2014/main" id="{FBFD63E2-DEB3-F045-6AFC-DBDDC6D31AB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FFDDCD9-494F-DEF0-0556-817E374FD069}"/>
              </a:ext>
            </a:extLst>
          </p:cNvPr>
          <p:cNvSpPr>
            <a:spLocks noGrp="1"/>
          </p:cNvSpPr>
          <p:nvPr>
            <p:ph type="sldNum" sz="quarter" idx="12"/>
          </p:nvPr>
        </p:nvSpPr>
        <p:spPr/>
        <p:txBody>
          <a:bodyPr/>
          <a:lstStyle/>
          <a:p>
            <a:fld id="{7B9203AB-C501-4BB2-9F6B-337C26C95A15}" type="slidenum">
              <a:rPr lang="en-GB" smtClean="0"/>
              <a:t>‹#›</a:t>
            </a:fld>
            <a:endParaRPr lang="en-GB"/>
          </a:p>
        </p:txBody>
      </p:sp>
    </p:spTree>
    <p:extLst>
      <p:ext uri="{BB962C8B-B14F-4D97-AF65-F5344CB8AC3E}">
        <p14:creationId xmlns:p14="http://schemas.microsoft.com/office/powerpoint/2010/main" val="6223993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CF1FC-A287-D262-DA7E-A715AF27E98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60E6896-5533-8247-FD47-C6B3D7ADB244}"/>
              </a:ext>
            </a:extLst>
          </p:cNvPr>
          <p:cNvSpPr>
            <a:spLocks noGrp="1"/>
          </p:cNvSpPr>
          <p:nvPr>
            <p:ph type="dt" sz="half" idx="10"/>
          </p:nvPr>
        </p:nvSpPr>
        <p:spPr/>
        <p:txBody>
          <a:bodyPr/>
          <a:lstStyle/>
          <a:p>
            <a:fld id="{2A90F8DE-3860-4C48-820E-D117F3332C9C}" type="datetimeFigureOut">
              <a:rPr lang="en-GB" smtClean="0"/>
              <a:t>08/12/2022</a:t>
            </a:fld>
            <a:endParaRPr lang="en-GB"/>
          </a:p>
        </p:txBody>
      </p:sp>
      <p:sp>
        <p:nvSpPr>
          <p:cNvPr id="4" name="Footer Placeholder 3">
            <a:extLst>
              <a:ext uri="{FF2B5EF4-FFF2-40B4-BE49-F238E27FC236}">
                <a16:creationId xmlns:a16="http://schemas.microsoft.com/office/drawing/2014/main" id="{D05F2495-3864-06E4-8439-801EE628A14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52D5E33-3FCE-9670-874A-A4A98B7959FD}"/>
              </a:ext>
            </a:extLst>
          </p:cNvPr>
          <p:cNvSpPr>
            <a:spLocks noGrp="1"/>
          </p:cNvSpPr>
          <p:nvPr>
            <p:ph type="sldNum" sz="quarter" idx="12"/>
          </p:nvPr>
        </p:nvSpPr>
        <p:spPr/>
        <p:txBody>
          <a:bodyPr/>
          <a:lstStyle/>
          <a:p>
            <a:fld id="{7B9203AB-C501-4BB2-9F6B-337C26C95A15}" type="slidenum">
              <a:rPr lang="en-GB" smtClean="0"/>
              <a:t>‹#›</a:t>
            </a:fld>
            <a:endParaRPr lang="en-GB"/>
          </a:p>
        </p:txBody>
      </p:sp>
    </p:spTree>
    <p:extLst>
      <p:ext uri="{BB962C8B-B14F-4D97-AF65-F5344CB8AC3E}">
        <p14:creationId xmlns:p14="http://schemas.microsoft.com/office/powerpoint/2010/main" val="42193571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62CC7A2-0D95-EF3D-E1EF-B0846D5BD820}"/>
              </a:ext>
            </a:extLst>
          </p:cNvPr>
          <p:cNvSpPr>
            <a:spLocks noGrp="1"/>
          </p:cNvSpPr>
          <p:nvPr>
            <p:ph type="dt" sz="half" idx="10"/>
          </p:nvPr>
        </p:nvSpPr>
        <p:spPr/>
        <p:txBody>
          <a:bodyPr/>
          <a:lstStyle/>
          <a:p>
            <a:fld id="{2A90F8DE-3860-4C48-820E-D117F3332C9C}" type="datetimeFigureOut">
              <a:rPr lang="en-GB" smtClean="0"/>
              <a:t>08/12/2022</a:t>
            </a:fld>
            <a:endParaRPr lang="en-GB"/>
          </a:p>
        </p:txBody>
      </p:sp>
      <p:sp>
        <p:nvSpPr>
          <p:cNvPr id="3" name="Footer Placeholder 2">
            <a:extLst>
              <a:ext uri="{FF2B5EF4-FFF2-40B4-BE49-F238E27FC236}">
                <a16:creationId xmlns:a16="http://schemas.microsoft.com/office/drawing/2014/main" id="{7A9A3B18-0FA5-5436-2F28-7B4AEF9BC4D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3FA74C-42CC-5DD8-D1EA-E58586894F80}"/>
              </a:ext>
            </a:extLst>
          </p:cNvPr>
          <p:cNvSpPr>
            <a:spLocks noGrp="1"/>
          </p:cNvSpPr>
          <p:nvPr>
            <p:ph type="sldNum" sz="quarter" idx="12"/>
          </p:nvPr>
        </p:nvSpPr>
        <p:spPr/>
        <p:txBody>
          <a:bodyPr/>
          <a:lstStyle/>
          <a:p>
            <a:fld id="{7B9203AB-C501-4BB2-9F6B-337C26C95A15}" type="slidenum">
              <a:rPr lang="en-GB" smtClean="0"/>
              <a:t>‹#›</a:t>
            </a:fld>
            <a:endParaRPr lang="en-GB"/>
          </a:p>
        </p:txBody>
      </p:sp>
    </p:spTree>
    <p:extLst>
      <p:ext uri="{BB962C8B-B14F-4D97-AF65-F5344CB8AC3E}">
        <p14:creationId xmlns:p14="http://schemas.microsoft.com/office/powerpoint/2010/main" val="42343069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7CA2D-6C11-246F-E211-5908DB4E10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FE814EF-F855-92C3-A333-6A04C2FB378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662DC5B-B8CE-EF74-FFEC-D328132C29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3260F9C-ECBA-A389-1F20-8A6AC5527D5B}"/>
              </a:ext>
            </a:extLst>
          </p:cNvPr>
          <p:cNvSpPr>
            <a:spLocks noGrp="1"/>
          </p:cNvSpPr>
          <p:nvPr>
            <p:ph type="dt" sz="half" idx="10"/>
          </p:nvPr>
        </p:nvSpPr>
        <p:spPr/>
        <p:txBody>
          <a:bodyPr/>
          <a:lstStyle/>
          <a:p>
            <a:fld id="{2A90F8DE-3860-4C48-820E-D117F3332C9C}" type="datetimeFigureOut">
              <a:rPr lang="en-GB" smtClean="0"/>
              <a:t>08/12/2022</a:t>
            </a:fld>
            <a:endParaRPr lang="en-GB"/>
          </a:p>
        </p:txBody>
      </p:sp>
      <p:sp>
        <p:nvSpPr>
          <p:cNvPr id="6" name="Footer Placeholder 5">
            <a:extLst>
              <a:ext uri="{FF2B5EF4-FFF2-40B4-BE49-F238E27FC236}">
                <a16:creationId xmlns:a16="http://schemas.microsoft.com/office/drawing/2014/main" id="{FF9C197C-7944-BF02-8072-EAFE4ED4E7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F9BEA4-E36A-5E0B-0FE3-9006B9BE9FC2}"/>
              </a:ext>
            </a:extLst>
          </p:cNvPr>
          <p:cNvSpPr>
            <a:spLocks noGrp="1"/>
          </p:cNvSpPr>
          <p:nvPr>
            <p:ph type="sldNum" sz="quarter" idx="12"/>
          </p:nvPr>
        </p:nvSpPr>
        <p:spPr/>
        <p:txBody>
          <a:bodyPr/>
          <a:lstStyle/>
          <a:p>
            <a:fld id="{7B9203AB-C501-4BB2-9F6B-337C26C95A15}" type="slidenum">
              <a:rPr lang="en-GB" smtClean="0"/>
              <a:t>‹#›</a:t>
            </a:fld>
            <a:endParaRPr lang="en-GB"/>
          </a:p>
        </p:txBody>
      </p:sp>
    </p:spTree>
    <p:extLst>
      <p:ext uri="{BB962C8B-B14F-4D97-AF65-F5344CB8AC3E}">
        <p14:creationId xmlns:p14="http://schemas.microsoft.com/office/powerpoint/2010/main" val="28664210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D1E38-9577-C99D-EE30-E9CAB3A39B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9EFA575-7A00-757B-6022-158EF86AA85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421DA72-72E5-1FBE-7DCA-D78AE9C53D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C5E205-0518-32FA-3A3B-3712567A5E46}"/>
              </a:ext>
            </a:extLst>
          </p:cNvPr>
          <p:cNvSpPr>
            <a:spLocks noGrp="1"/>
          </p:cNvSpPr>
          <p:nvPr>
            <p:ph type="dt" sz="half" idx="10"/>
          </p:nvPr>
        </p:nvSpPr>
        <p:spPr/>
        <p:txBody>
          <a:bodyPr/>
          <a:lstStyle/>
          <a:p>
            <a:fld id="{2A90F8DE-3860-4C48-820E-D117F3332C9C}" type="datetimeFigureOut">
              <a:rPr lang="en-GB" smtClean="0"/>
              <a:t>08/12/2022</a:t>
            </a:fld>
            <a:endParaRPr lang="en-GB"/>
          </a:p>
        </p:txBody>
      </p:sp>
      <p:sp>
        <p:nvSpPr>
          <p:cNvPr id="6" name="Footer Placeholder 5">
            <a:extLst>
              <a:ext uri="{FF2B5EF4-FFF2-40B4-BE49-F238E27FC236}">
                <a16:creationId xmlns:a16="http://schemas.microsoft.com/office/drawing/2014/main" id="{82945F05-2671-3E48-0C72-11FFBA8B85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219490-7EF1-E74C-FF32-62E4502A918A}"/>
              </a:ext>
            </a:extLst>
          </p:cNvPr>
          <p:cNvSpPr>
            <a:spLocks noGrp="1"/>
          </p:cNvSpPr>
          <p:nvPr>
            <p:ph type="sldNum" sz="quarter" idx="12"/>
          </p:nvPr>
        </p:nvSpPr>
        <p:spPr/>
        <p:txBody>
          <a:bodyPr/>
          <a:lstStyle/>
          <a:p>
            <a:fld id="{7B9203AB-C501-4BB2-9F6B-337C26C95A15}" type="slidenum">
              <a:rPr lang="en-GB" smtClean="0"/>
              <a:t>‹#›</a:t>
            </a:fld>
            <a:endParaRPr lang="en-GB"/>
          </a:p>
        </p:txBody>
      </p:sp>
    </p:spTree>
    <p:extLst>
      <p:ext uri="{BB962C8B-B14F-4D97-AF65-F5344CB8AC3E}">
        <p14:creationId xmlns:p14="http://schemas.microsoft.com/office/powerpoint/2010/main" val="16937637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78407-B272-37D7-7497-46F2E41F9A6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05B2FB9-5FFB-7BD1-079D-FC8CE2D7656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5C4CF7-B0AB-A484-F250-EDAD2E582052}"/>
              </a:ext>
            </a:extLst>
          </p:cNvPr>
          <p:cNvSpPr>
            <a:spLocks noGrp="1"/>
          </p:cNvSpPr>
          <p:nvPr>
            <p:ph type="dt" sz="half" idx="10"/>
          </p:nvPr>
        </p:nvSpPr>
        <p:spPr/>
        <p:txBody>
          <a:bodyPr/>
          <a:lstStyle/>
          <a:p>
            <a:fld id="{2A90F8DE-3860-4C48-820E-D117F3332C9C}" type="datetimeFigureOut">
              <a:rPr lang="en-GB" smtClean="0"/>
              <a:t>08/12/2022</a:t>
            </a:fld>
            <a:endParaRPr lang="en-GB"/>
          </a:p>
        </p:txBody>
      </p:sp>
      <p:sp>
        <p:nvSpPr>
          <p:cNvPr id="5" name="Footer Placeholder 4">
            <a:extLst>
              <a:ext uri="{FF2B5EF4-FFF2-40B4-BE49-F238E27FC236}">
                <a16:creationId xmlns:a16="http://schemas.microsoft.com/office/drawing/2014/main" id="{74CDC022-F2AA-EDEB-0588-1A4F7A4276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1A5A6A-91F4-27C2-775F-7798C4684F76}"/>
              </a:ext>
            </a:extLst>
          </p:cNvPr>
          <p:cNvSpPr>
            <a:spLocks noGrp="1"/>
          </p:cNvSpPr>
          <p:nvPr>
            <p:ph type="sldNum" sz="quarter" idx="12"/>
          </p:nvPr>
        </p:nvSpPr>
        <p:spPr/>
        <p:txBody>
          <a:bodyPr/>
          <a:lstStyle/>
          <a:p>
            <a:fld id="{7B9203AB-C501-4BB2-9F6B-337C26C95A15}" type="slidenum">
              <a:rPr lang="en-GB" smtClean="0"/>
              <a:t>‹#›</a:t>
            </a:fld>
            <a:endParaRPr lang="en-GB"/>
          </a:p>
        </p:txBody>
      </p:sp>
    </p:spTree>
    <p:extLst>
      <p:ext uri="{BB962C8B-B14F-4D97-AF65-F5344CB8AC3E}">
        <p14:creationId xmlns:p14="http://schemas.microsoft.com/office/powerpoint/2010/main" val="42378901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30E6159-5676-C7F9-E798-9B4FDD7B4F7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B0539BE-BCA0-9CF4-6693-96772E98D0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531467-3AA2-0399-B0D7-5939323E0D4F}"/>
              </a:ext>
            </a:extLst>
          </p:cNvPr>
          <p:cNvSpPr>
            <a:spLocks noGrp="1"/>
          </p:cNvSpPr>
          <p:nvPr>
            <p:ph type="dt" sz="half" idx="10"/>
          </p:nvPr>
        </p:nvSpPr>
        <p:spPr/>
        <p:txBody>
          <a:bodyPr/>
          <a:lstStyle/>
          <a:p>
            <a:fld id="{2A90F8DE-3860-4C48-820E-D117F3332C9C}" type="datetimeFigureOut">
              <a:rPr lang="en-GB" smtClean="0"/>
              <a:t>08/12/2022</a:t>
            </a:fld>
            <a:endParaRPr lang="en-GB"/>
          </a:p>
        </p:txBody>
      </p:sp>
      <p:sp>
        <p:nvSpPr>
          <p:cNvPr id="5" name="Footer Placeholder 4">
            <a:extLst>
              <a:ext uri="{FF2B5EF4-FFF2-40B4-BE49-F238E27FC236}">
                <a16:creationId xmlns:a16="http://schemas.microsoft.com/office/drawing/2014/main" id="{36854772-624A-85CA-635A-0ABE9A79BB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99FE2D-FFDA-BA64-715C-45B65F288F97}"/>
              </a:ext>
            </a:extLst>
          </p:cNvPr>
          <p:cNvSpPr>
            <a:spLocks noGrp="1"/>
          </p:cNvSpPr>
          <p:nvPr>
            <p:ph type="sldNum" sz="quarter" idx="12"/>
          </p:nvPr>
        </p:nvSpPr>
        <p:spPr/>
        <p:txBody>
          <a:bodyPr/>
          <a:lstStyle/>
          <a:p>
            <a:fld id="{7B9203AB-C501-4BB2-9F6B-337C26C95A15}" type="slidenum">
              <a:rPr lang="en-GB" smtClean="0"/>
              <a:t>‹#›</a:t>
            </a:fld>
            <a:endParaRPr lang="en-GB"/>
          </a:p>
        </p:txBody>
      </p:sp>
    </p:spTree>
    <p:extLst>
      <p:ext uri="{BB962C8B-B14F-4D97-AF65-F5344CB8AC3E}">
        <p14:creationId xmlns:p14="http://schemas.microsoft.com/office/powerpoint/2010/main" val="2584343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C3CAF1-8431-9FE3-B769-0A5C6FE7399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8B1B541-4EAD-0486-2A20-3BA2EB0C6D0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1A661D-7670-FB7E-4025-E1D8C05C91A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A90F8DE-3860-4C48-820E-D117F3332C9C}" type="datetimeFigureOut">
              <a:rPr lang="en-GB" smtClean="0"/>
              <a:t>08/12/2022</a:t>
            </a:fld>
            <a:endParaRPr lang="en-GB"/>
          </a:p>
        </p:txBody>
      </p:sp>
      <p:sp>
        <p:nvSpPr>
          <p:cNvPr id="5" name="Footer Placeholder 4">
            <a:extLst>
              <a:ext uri="{FF2B5EF4-FFF2-40B4-BE49-F238E27FC236}">
                <a16:creationId xmlns:a16="http://schemas.microsoft.com/office/drawing/2014/main" id="{3AB34821-9890-C761-8EF4-A2DEC02FC0F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1F17CF0-A5C4-4738-69BA-1849F85201E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9203AB-C501-4BB2-9F6B-337C26C95A15}" type="slidenum">
              <a:rPr lang="en-GB" smtClean="0"/>
              <a:t>‹#›</a:t>
            </a:fld>
            <a:endParaRPr lang="en-GB"/>
          </a:p>
        </p:txBody>
      </p:sp>
    </p:spTree>
    <p:extLst>
      <p:ext uri="{BB962C8B-B14F-4D97-AF65-F5344CB8AC3E}">
        <p14:creationId xmlns:p14="http://schemas.microsoft.com/office/powerpoint/2010/main" val="35723905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8.png"/><Relationship Id="rId7" Type="http://schemas.openxmlformats.org/officeDocument/2006/relationships/diagramColors" Target="../diagrams/colors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ZIAu8zxYR4M?feature=oembed" TargetMode="External"/><Relationship Id="rId4" Type="http://schemas.openxmlformats.org/officeDocument/2006/relationships/image" Target="../media/image10.jpe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2.jpeg"/><Relationship Id="rId7" Type="http://schemas.openxmlformats.org/officeDocument/2006/relationships/diagramColors" Target="../diagrams/colors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video" Target="https://www.youtube.com/embed/32ggTW7bsh4?feature=oembed" TargetMode="External"/><Relationship Id="rId4" Type="http://schemas.openxmlformats.org/officeDocument/2006/relationships/image" Target="../media/image19.jpeg"/></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8.xml"/><Relationship Id="rId4" Type="http://schemas.openxmlformats.org/officeDocument/2006/relationships/image" Target="../media/image21.jpeg"/></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hyperlink" Target="https://plus-lexis-com.ezproxy.uwtsd.ac.uk/uk/document/?pdmfid=1001073&amp;crid=8ce07380-894f-45bf-a346-5ac952fd645d&amp;pddocfullpath=%2Fshared%2Fdocument%2Fpractical-guidance-uk%2Furn%3AcontentItem%3A592G-P1F1-F188-302T-00000-00&amp;pdcontentcomponentid=128509&amp;pdteaserkey=&amp;pdislpamode=false&amp;pddocumentnumber=1&amp;ecomp=ht5k&amp;earg=sr0&amp;prid=d1b43e5a-8d2d-4397-95ca-6d3e7f35ebce"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hyperlink" Target="https://plus-lexis-com.ezproxy.uwtsd.ac.uk/uk/document/?pdmfid=1001073&amp;crid=e8703193-1182-4d7d-9c0a-224297da6bd7&amp;pddocfullpath=%2Fshared%2Fdocument%2Fanalytical-materials-uk%2Furn%3AcontentItem%3A616R-H963-GXFD-841N-00000-00&amp;pdcontentcomponentid=127822&amp;pdteaserkey=&amp;pdislpamode=false&amp;pddocumentnumber=1&amp;ecomp=ht5k&amp;earg=sr0&amp;prid=604405f2-29c0-46b8-ad9c-6c98eb50d67f" TargetMode="External"/><Relationship Id="rId5" Type="http://schemas.openxmlformats.org/officeDocument/2006/relationships/hyperlink" Target="https://plus-lexis-com.ezproxy.uwtsd.ac.uk/uk/document/?pdmfid=1001073&amp;crid=60256b65-eb0d-4fd8-b2b8-79dd8608ce64&amp;pddocfullpath=%2Fshared%2Fdocument%2Fpractical-guidance-uk%2Furn%3AcontentItem%3A592G-P1D1-F188-33DW-00000-00&amp;pdcontentcomponentid=128509&amp;pdteaserkey=&amp;pdislpamode=false&amp;pddocumentnumber=1&amp;ecomp=ht5k&amp;earg=sr0&amp;prid=68c5c019-855c-40d5-87e1-84f220bd9f0b" TargetMode="External"/><Relationship Id="rId4" Type="http://schemas.openxmlformats.org/officeDocument/2006/relationships/image" Target="../media/image2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3E443FD7-A66B-4AA0-872D-B088B9BC5F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ED83CB-D6B9-6DFD-44E2-0026D4CED7E2}"/>
              </a:ext>
            </a:extLst>
          </p:cNvPr>
          <p:cNvSpPr>
            <a:spLocks noGrp="1"/>
          </p:cNvSpPr>
          <p:nvPr>
            <p:ph type="ctrTitle"/>
          </p:nvPr>
        </p:nvSpPr>
        <p:spPr>
          <a:xfrm>
            <a:off x="1094095" y="851517"/>
            <a:ext cx="5238466" cy="2991416"/>
          </a:xfrm>
        </p:spPr>
        <p:txBody>
          <a:bodyPr anchor="b">
            <a:normAutofit/>
          </a:bodyPr>
          <a:lstStyle/>
          <a:p>
            <a:pPr algn="l"/>
            <a:r>
              <a:rPr lang="en-GB"/>
              <a:t>DENIALS OF LIABILITY</a:t>
            </a:r>
          </a:p>
        </p:txBody>
      </p:sp>
      <p:sp>
        <p:nvSpPr>
          <p:cNvPr id="24" name="Freeform: Shape 23">
            <a:extLst>
              <a:ext uri="{FF2B5EF4-FFF2-40B4-BE49-F238E27FC236}">
                <a16:creationId xmlns:a16="http://schemas.microsoft.com/office/drawing/2014/main" id="{C04BE0EF-3561-49B4-9A29-F283168A9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0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3 h 5154967"/>
              <a:gd name="connsiteX37" fmla="*/ 1625714 w 6184806"/>
              <a:gd name="connsiteY37" fmla="*/ 109243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2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0"/>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3"/>
                  <a:pt x="2445216" y="109243"/>
                </a:cubicBezTo>
                <a:cubicBezTo>
                  <a:pt x="1625714" y="109243"/>
                  <a:pt x="1625714" y="109243"/>
                  <a:pt x="1625714" y="109243"/>
                </a:cubicBezTo>
                <a:cubicBezTo>
                  <a:pt x="1572615" y="109243"/>
                  <a:pt x="1524825" y="137459"/>
                  <a:pt x="1498276" y="183309"/>
                </a:cubicBezTo>
                <a:cubicBezTo>
                  <a:pt x="1089410" y="890450"/>
                  <a:pt x="1089410" y="890450"/>
                  <a:pt x="1089410" y="890450"/>
                </a:cubicBezTo>
                <a:cubicBezTo>
                  <a:pt x="1062860" y="934537"/>
                  <a:pt x="1062860" y="990967"/>
                  <a:pt x="1089410" y="1035054"/>
                </a:cubicBezTo>
                <a:cubicBezTo>
                  <a:pt x="1498276" y="1742196"/>
                  <a:pt x="1498276" y="1742196"/>
                  <a:pt x="1498276" y="1742196"/>
                </a:cubicBezTo>
                <a:cubicBezTo>
                  <a:pt x="1511551" y="1765121"/>
                  <a:pt x="1530135" y="1783637"/>
                  <a:pt x="1552039" y="1796422"/>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Scales of Justice">
            <a:extLst>
              <a:ext uri="{FF2B5EF4-FFF2-40B4-BE49-F238E27FC236}">
                <a16:creationId xmlns:a16="http://schemas.microsoft.com/office/drawing/2014/main" id="{99E9FAB1-CD75-BB45-9971-464FF2EA8CD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31503" y="2129307"/>
            <a:ext cx="3217333" cy="3217333"/>
          </a:xfrm>
          <a:prstGeom prst="rect">
            <a:avLst/>
          </a:prstGeom>
        </p:spPr>
      </p:pic>
    </p:spTree>
    <p:extLst>
      <p:ext uri="{BB962C8B-B14F-4D97-AF65-F5344CB8AC3E}">
        <p14:creationId xmlns:p14="http://schemas.microsoft.com/office/powerpoint/2010/main" val="38591602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EA635AB9-22F9-96B3-C0F4-D0BDE2ED2FE3}"/>
              </a:ext>
            </a:extLst>
          </p:cNvPr>
          <p:cNvSpPr>
            <a:spLocks noGrp="1"/>
          </p:cNvSpPr>
          <p:nvPr>
            <p:ph type="title"/>
          </p:nvPr>
        </p:nvSpPr>
        <p:spPr>
          <a:xfrm>
            <a:off x="1143000" y="990599"/>
            <a:ext cx="9906000" cy="685800"/>
          </a:xfrm>
        </p:spPr>
        <p:txBody>
          <a:bodyPr anchor="t">
            <a:normAutofit/>
          </a:bodyPr>
          <a:lstStyle/>
          <a:p>
            <a:r>
              <a:rPr lang="en-GB" sz="4000"/>
              <a:t>Learning objectives</a:t>
            </a:r>
          </a:p>
        </p:txBody>
      </p:sp>
      <p:graphicFrame>
        <p:nvGraphicFramePr>
          <p:cNvPr id="14" name="Content Placeholder 2">
            <a:extLst>
              <a:ext uri="{FF2B5EF4-FFF2-40B4-BE49-F238E27FC236}">
                <a16:creationId xmlns:a16="http://schemas.microsoft.com/office/drawing/2014/main" id="{70F40D77-00C5-A66F-54C8-1CA98DE0208C}"/>
              </a:ext>
            </a:extLst>
          </p:cNvPr>
          <p:cNvGraphicFramePr>
            <a:graphicFrameLocks noGrp="1"/>
          </p:cNvGraphicFramePr>
          <p:nvPr>
            <p:ph idx="1"/>
            <p:extLst>
              <p:ext uri="{D42A27DB-BD31-4B8C-83A1-F6EECF244321}">
                <p14:modId xmlns:p14="http://schemas.microsoft.com/office/powerpoint/2010/main" val="2350268231"/>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01103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D5AD86E-1CE1-EDB1-9007-80F39149C35B}"/>
              </a:ext>
            </a:extLst>
          </p:cNvPr>
          <p:cNvSpPr>
            <a:spLocks noGrp="1"/>
          </p:cNvSpPr>
          <p:nvPr>
            <p:ph idx="1"/>
          </p:nvPr>
        </p:nvSpPr>
        <p:spPr/>
        <p:txBody>
          <a:bodyPr>
            <a:normAutofit/>
          </a:bodyPr>
          <a:lstStyle/>
          <a:p>
            <a:pPr marL="0" indent="0" algn="ctr">
              <a:buNone/>
            </a:pPr>
            <a:r>
              <a:rPr lang="en-GB" sz="11500" dirty="0"/>
              <a:t>INTOXICATION</a:t>
            </a:r>
          </a:p>
        </p:txBody>
      </p:sp>
      <p:sp>
        <p:nvSpPr>
          <p:cNvPr id="5" name="TextBox 4">
            <a:extLst>
              <a:ext uri="{FF2B5EF4-FFF2-40B4-BE49-F238E27FC236}">
                <a16:creationId xmlns:a16="http://schemas.microsoft.com/office/drawing/2014/main" id="{4F6DE1FD-8845-0703-E38E-DE78FF31F940}"/>
              </a:ext>
            </a:extLst>
          </p:cNvPr>
          <p:cNvSpPr txBox="1"/>
          <p:nvPr/>
        </p:nvSpPr>
        <p:spPr>
          <a:xfrm>
            <a:off x="3008264" y="3828785"/>
            <a:ext cx="6095064" cy="1477328"/>
          </a:xfrm>
          <a:prstGeom prst="rect">
            <a:avLst/>
          </a:prstGeom>
          <a:noFill/>
        </p:spPr>
        <p:txBody>
          <a:bodyPr wrap="square">
            <a:spAutoFit/>
          </a:bodyPr>
          <a:lstStyle/>
          <a:p>
            <a:r>
              <a:rPr lang="en-GB" b="1" dirty="0">
                <a:latin typeface="Consolas" panose="020B0609020204030204" pitchFamily="49" charset="0"/>
              </a:rPr>
              <a:t>Is an accused to be acquitted of a criminal offence because he was, due to his voluntary intoxication, deprived of the capacity to control his conduct or to formulate the </a:t>
            </a:r>
            <a:r>
              <a:rPr lang="en-GB" b="1" dirty="0" err="1">
                <a:latin typeface="Consolas" panose="020B0609020204030204" pitchFamily="49" charset="0"/>
              </a:rPr>
              <a:t>mens</a:t>
            </a:r>
            <a:r>
              <a:rPr lang="en-GB" b="1" dirty="0">
                <a:latin typeface="Consolas" panose="020B0609020204030204" pitchFamily="49" charset="0"/>
              </a:rPr>
              <a:t> rea required for the offence?</a:t>
            </a:r>
          </a:p>
        </p:txBody>
      </p:sp>
      <p:pic>
        <p:nvPicPr>
          <p:cNvPr id="6" name="Picture 5">
            <a:extLst>
              <a:ext uri="{FF2B5EF4-FFF2-40B4-BE49-F238E27FC236}">
                <a16:creationId xmlns:a16="http://schemas.microsoft.com/office/drawing/2014/main" id="{1576ECCE-0C03-B10B-37FC-FF72721FF82D}"/>
              </a:ext>
            </a:extLst>
          </p:cNvPr>
          <p:cNvPicPr>
            <a:picLocks noChangeAspect="1"/>
          </p:cNvPicPr>
          <p:nvPr/>
        </p:nvPicPr>
        <p:blipFill>
          <a:blip r:embed="rId3"/>
          <a:stretch>
            <a:fillRect/>
          </a:stretch>
        </p:blipFill>
        <p:spPr>
          <a:xfrm>
            <a:off x="566591" y="3097356"/>
            <a:ext cx="1841695" cy="2481606"/>
          </a:xfrm>
          <a:prstGeom prst="rect">
            <a:avLst/>
          </a:prstGeom>
        </p:spPr>
      </p:pic>
      <p:pic>
        <p:nvPicPr>
          <p:cNvPr id="7" name="Picture 6">
            <a:extLst>
              <a:ext uri="{FF2B5EF4-FFF2-40B4-BE49-F238E27FC236}">
                <a16:creationId xmlns:a16="http://schemas.microsoft.com/office/drawing/2014/main" id="{F4FE6CA3-792C-C815-8764-A76F15ABDDE1}"/>
              </a:ext>
            </a:extLst>
          </p:cNvPr>
          <p:cNvPicPr>
            <a:picLocks noChangeAspect="1"/>
          </p:cNvPicPr>
          <p:nvPr/>
        </p:nvPicPr>
        <p:blipFill>
          <a:blip r:embed="rId4"/>
          <a:stretch>
            <a:fillRect/>
          </a:stretch>
        </p:blipFill>
        <p:spPr>
          <a:xfrm>
            <a:off x="9374937" y="4078336"/>
            <a:ext cx="1869686" cy="1751752"/>
          </a:xfrm>
          <a:prstGeom prst="rect">
            <a:avLst/>
          </a:prstGeom>
        </p:spPr>
      </p:pic>
      <p:pic>
        <p:nvPicPr>
          <p:cNvPr id="8" name="Picture 7">
            <a:extLst>
              <a:ext uri="{FF2B5EF4-FFF2-40B4-BE49-F238E27FC236}">
                <a16:creationId xmlns:a16="http://schemas.microsoft.com/office/drawing/2014/main" id="{F88E6FDC-C8A0-E2DF-3D3F-5FEA44396CAB}"/>
              </a:ext>
            </a:extLst>
          </p:cNvPr>
          <p:cNvPicPr>
            <a:picLocks noChangeAspect="1"/>
          </p:cNvPicPr>
          <p:nvPr/>
        </p:nvPicPr>
        <p:blipFill>
          <a:blip r:embed="rId5"/>
          <a:stretch>
            <a:fillRect/>
          </a:stretch>
        </p:blipFill>
        <p:spPr>
          <a:xfrm>
            <a:off x="4262466" y="633908"/>
            <a:ext cx="2321938" cy="1238367"/>
          </a:xfrm>
          <a:prstGeom prst="rect">
            <a:avLst/>
          </a:prstGeom>
        </p:spPr>
      </p:pic>
    </p:spTree>
    <p:extLst>
      <p:ext uri="{BB962C8B-B14F-4D97-AF65-F5344CB8AC3E}">
        <p14:creationId xmlns:p14="http://schemas.microsoft.com/office/powerpoint/2010/main" val="23769241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215BAD8-F63F-DAC7-51F0-D9466B34F6DF}"/>
              </a:ext>
            </a:extLst>
          </p:cNvPr>
          <p:cNvSpPr>
            <a:spLocks noGrp="1"/>
          </p:cNvSpPr>
          <p:nvPr>
            <p:ph idx="1"/>
          </p:nvPr>
        </p:nvSpPr>
        <p:spPr>
          <a:xfrm>
            <a:off x="572493" y="2071316"/>
            <a:ext cx="6713552" cy="4119172"/>
          </a:xfrm>
        </p:spPr>
        <p:txBody>
          <a:bodyPr anchor="t">
            <a:normAutofit/>
          </a:bodyPr>
          <a:lstStyle/>
          <a:p>
            <a:pPr fontAlgn="base"/>
            <a:r>
              <a:rPr lang="en-GB" sz="1700" b="1" i="0">
                <a:effectLst/>
                <a:latin typeface="inherit"/>
              </a:rPr>
              <a:t>A man who beat his flatmate unconscious before setting fire to him has been jailed for 10 years.</a:t>
            </a:r>
            <a:endParaRPr lang="en-GB" sz="1700" b="0" i="0">
              <a:effectLst/>
              <a:latin typeface="ReithSans"/>
            </a:endParaRPr>
          </a:p>
          <a:p>
            <a:pPr fontAlgn="base"/>
            <a:r>
              <a:rPr lang="en-GB" sz="1700" b="0" i="0">
                <a:effectLst/>
                <a:latin typeface="ReithSans"/>
              </a:rPr>
              <a:t>Kevin Stanley, 48, of Cinderhill Walk, Bulwell, attacked the 54-year-old at their home in the early hours of 31 May.</a:t>
            </a:r>
          </a:p>
          <a:p>
            <a:pPr fontAlgn="base"/>
            <a:r>
              <a:rPr lang="en-GB" sz="1700" b="0" i="0">
                <a:effectLst/>
                <a:latin typeface="ReithSans"/>
              </a:rPr>
              <a:t>Stanley then rang police, who arrived to find the victim with burns to his arms, chest and face.</a:t>
            </a:r>
          </a:p>
          <a:p>
            <a:pPr fontAlgn="base"/>
            <a:r>
              <a:rPr lang="en-GB" sz="1700" b="0" i="0">
                <a:effectLst/>
                <a:latin typeface="ReithSans"/>
              </a:rPr>
              <a:t>At Nottingham Crown Court, Stanley admitted causing grievous bodily harm with intent to cause serious injury.</a:t>
            </a:r>
          </a:p>
          <a:p>
            <a:pPr fontAlgn="base"/>
            <a:r>
              <a:rPr lang="en-GB" sz="1700" b="0" i="0">
                <a:effectLst/>
                <a:latin typeface="ReithSans"/>
              </a:rPr>
              <a:t>Police said Stanley, in his initial call, said he had attacked someone - and that it may result in him being charged with attempted murder.</a:t>
            </a:r>
          </a:p>
          <a:p>
            <a:pPr fontAlgn="base"/>
            <a:r>
              <a:rPr lang="en-GB" sz="1700" b="0" i="0">
                <a:effectLst/>
                <a:latin typeface="ReithSans"/>
              </a:rPr>
              <a:t>When officers arrived however, Stanley, who appeared to be heavily drunk, claimed his victim had set himself on fire.</a:t>
            </a:r>
          </a:p>
          <a:p>
            <a:pPr fontAlgn="base"/>
            <a:r>
              <a:rPr lang="en-GB" sz="1700" b="0" i="0">
                <a:effectLst/>
                <a:latin typeface="ReithSans"/>
              </a:rPr>
              <a:t>Among other injuries, the victim had three shoe impressions on his back consistent with being stamped on.</a:t>
            </a:r>
          </a:p>
          <a:p>
            <a:endParaRPr lang="en-GB" sz="1700"/>
          </a:p>
        </p:txBody>
      </p:sp>
      <p:pic>
        <p:nvPicPr>
          <p:cNvPr id="1028" name="Picture 4" descr="Kevin Stanley">
            <a:extLst>
              <a:ext uri="{FF2B5EF4-FFF2-40B4-BE49-F238E27FC236}">
                <a16:creationId xmlns:a16="http://schemas.microsoft.com/office/drawing/2014/main" id="{019AB6CC-6B1F-60D6-E48A-BCF7AF610DD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817" r="25068"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82622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0C3BBB-8624-DC20-E431-2B07EBDF0806}"/>
              </a:ext>
            </a:extLst>
          </p:cNvPr>
          <p:cNvSpPr>
            <a:spLocks noGrp="1"/>
          </p:cNvSpPr>
          <p:nvPr>
            <p:ph type="title"/>
          </p:nvPr>
        </p:nvSpPr>
        <p:spPr>
          <a:xfrm>
            <a:off x="635000" y="640823"/>
            <a:ext cx="3418659" cy="5583148"/>
          </a:xfrm>
        </p:spPr>
        <p:txBody>
          <a:bodyPr anchor="ctr">
            <a:normAutofit/>
          </a:bodyPr>
          <a:lstStyle/>
          <a:p>
            <a:r>
              <a:rPr lang="en-GB" sz="5400"/>
              <a:t>The intoxication rules</a:t>
            </a:r>
          </a:p>
        </p:txBody>
      </p:sp>
      <p:sp>
        <p:nvSpPr>
          <p:cNvPr id="24"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1EE0852-85B8-3FBD-9B18-2E217FCE22CF}"/>
              </a:ext>
            </a:extLst>
          </p:cNvPr>
          <p:cNvGraphicFramePr>
            <a:graphicFrameLocks noGrp="1"/>
          </p:cNvGraphicFramePr>
          <p:nvPr>
            <p:ph idx="1"/>
            <p:extLst>
              <p:ext uri="{D42A27DB-BD31-4B8C-83A1-F6EECF244321}">
                <p14:modId xmlns:p14="http://schemas.microsoft.com/office/powerpoint/2010/main" val="185698082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110533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E42EED6-538E-C122-CE85-5A75D1F5B9C7}"/>
              </a:ext>
            </a:extLst>
          </p:cNvPr>
          <p:cNvPicPr>
            <a:picLocks noChangeAspect="1"/>
          </p:cNvPicPr>
          <p:nvPr/>
        </p:nvPicPr>
        <p:blipFill rotWithShape="1">
          <a:blip r:embed="rId3"/>
          <a:srcRect l="3280" r="9653" b="-1"/>
          <a:stretch/>
        </p:blipFill>
        <p:spPr>
          <a:xfrm>
            <a:off x="2522358"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77D5476-637A-8D6E-97A6-F2F0A68A94F2}"/>
              </a:ext>
            </a:extLst>
          </p:cNvPr>
          <p:cNvSpPr>
            <a:spLocks noGrp="1"/>
          </p:cNvSpPr>
          <p:nvPr>
            <p:ph idx="1"/>
          </p:nvPr>
        </p:nvSpPr>
        <p:spPr>
          <a:xfrm>
            <a:off x="507221" y="717597"/>
            <a:ext cx="4277952" cy="4925877"/>
          </a:xfrm>
        </p:spPr>
        <p:txBody>
          <a:bodyPr>
            <a:normAutofit fontScale="92500" lnSpcReduction="20000"/>
          </a:bodyPr>
          <a:lstStyle/>
          <a:p>
            <a:pPr marL="0" indent="0">
              <a:buNone/>
            </a:pPr>
            <a:r>
              <a:rPr lang="en-GB" sz="2000" dirty="0"/>
              <a:t>Paige and Saul are in the Duke’s Arms pub in Swindon. Paige and Saul have been drinking heavily for a while. At some point, Saul decides to go to the toilet. On his way to the toilet, Saul makes accidental physical contact with Luke.</a:t>
            </a:r>
          </a:p>
          <a:p>
            <a:pPr marL="0" indent="0">
              <a:buNone/>
            </a:pPr>
            <a:r>
              <a:rPr lang="en-GB" sz="2000" dirty="0"/>
              <a:t> Saul and Luke have an argument which ends with Saul hitting Luke in the head with an empty bottle of cider. Luke suffers some deep wounds and he is taken to the nearby hospital. At the hospital, Luke gets 10 stitches and he is discharged the following day. In the meantime, Saul is arrested on suspicion of committing the s18 OAPA 1861 offence. Although Saul does not deny that he had an argument with Luke, he claims that he was so drunk at the time that it was impossible for him to even foresee the risk that his conduct might cause some kind of harm to Luke, let alone to form an intention to cause GBH.</a:t>
            </a:r>
          </a:p>
        </p:txBody>
      </p:sp>
    </p:spTree>
    <p:extLst>
      <p:ext uri="{BB962C8B-B14F-4D97-AF65-F5344CB8AC3E}">
        <p14:creationId xmlns:p14="http://schemas.microsoft.com/office/powerpoint/2010/main" val="10357358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618D1-B597-9035-67A5-38F955657EC8}"/>
              </a:ext>
            </a:extLst>
          </p:cNvPr>
          <p:cNvSpPr>
            <a:spLocks noGrp="1"/>
          </p:cNvSpPr>
          <p:nvPr>
            <p:ph type="title"/>
          </p:nvPr>
        </p:nvSpPr>
        <p:spPr>
          <a:xfrm>
            <a:off x="6289158" y="803325"/>
            <a:ext cx="5259707" cy="1325563"/>
          </a:xfrm>
        </p:spPr>
        <p:txBody>
          <a:bodyPr>
            <a:normAutofit/>
          </a:bodyPr>
          <a:lstStyle/>
          <a:p>
            <a:r>
              <a:rPr lang="en-GB"/>
              <a:t>The intoxication rules</a:t>
            </a:r>
          </a:p>
        </p:txBody>
      </p:sp>
      <p:sp>
        <p:nvSpPr>
          <p:cNvPr id="16" name="Freeform: Shape 15">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a:extLst>
              <a:ext uri="{FF2B5EF4-FFF2-40B4-BE49-F238E27FC236}">
                <a16:creationId xmlns:a16="http://schemas.microsoft.com/office/drawing/2014/main" id="{00A09057-C6F6-5157-FFE0-F2C8577741EF}"/>
              </a:ext>
            </a:extLst>
          </p:cNvPr>
          <p:cNvPicPr>
            <a:picLocks noChangeAspect="1"/>
          </p:cNvPicPr>
          <p:nvPr/>
        </p:nvPicPr>
        <p:blipFill rotWithShape="1">
          <a:blip r:embed="rId3"/>
          <a:srcRect l="17849" r="16278"/>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graphicFrame>
        <p:nvGraphicFramePr>
          <p:cNvPr id="5" name="Content Placeholder 2">
            <a:extLst>
              <a:ext uri="{FF2B5EF4-FFF2-40B4-BE49-F238E27FC236}">
                <a16:creationId xmlns:a16="http://schemas.microsoft.com/office/drawing/2014/main" id="{495538D6-26E1-F6E5-76F6-2ED0DEEDB9D9}"/>
              </a:ext>
            </a:extLst>
          </p:cNvPr>
          <p:cNvGraphicFramePr>
            <a:graphicFrameLocks noGrp="1"/>
          </p:cNvGraphicFramePr>
          <p:nvPr>
            <p:ph idx="1"/>
            <p:extLst>
              <p:ext uri="{D42A27DB-BD31-4B8C-83A1-F6EECF244321}">
                <p14:modId xmlns:p14="http://schemas.microsoft.com/office/powerpoint/2010/main" val="2147081428"/>
              </p:ext>
            </p:extLst>
          </p:nvPr>
        </p:nvGraphicFramePr>
        <p:xfrm>
          <a:off x="6289158" y="2279018"/>
          <a:ext cx="5259714" cy="3375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42360372"/>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4DFAE0-5FAB-F83B-A78B-1F22032993B8}"/>
              </a:ext>
            </a:extLst>
          </p:cNvPr>
          <p:cNvSpPr>
            <a:spLocks noGrp="1"/>
          </p:cNvSpPr>
          <p:nvPr>
            <p:ph type="title"/>
          </p:nvPr>
        </p:nvSpPr>
        <p:spPr>
          <a:xfrm>
            <a:off x="686834" y="1153572"/>
            <a:ext cx="3200400" cy="4461163"/>
          </a:xfrm>
        </p:spPr>
        <p:txBody>
          <a:bodyPr>
            <a:normAutofit/>
          </a:bodyPr>
          <a:lstStyle/>
          <a:p>
            <a:r>
              <a:rPr lang="en-GB">
                <a:solidFill>
                  <a:srgbClr val="FFFFFF"/>
                </a:solidFill>
              </a:rPr>
              <a:t>Involuntary intoxication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30E5038-A163-9652-8367-D2E19DA138FF}"/>
              </a:ext>
            </a:extLst>
          </p:cNvPr>
          <p:cNvSpPr>
            <a:spLocks noGrp="1"/>
          </p:cNvSpPr>
          <p:nvPr>
            <p:ph idx="1"/>
          </p:nvPr>
        </p:nvSpPr>
        <p:spPr>
          <a:xfrm>
            <a:off x="4447308" y="591344"/>
            <a:ext cx="6906491" cy="5585619"/>
          </a:xfrm>
        </p:spPr>
        <p:txBody>
          <a:bodyPr anchor="ctr">
            <a:normAutofit/>
          </a:bodyPr>
          <a:lstStyle/>
          <a:p>
            <a:pPr marL="0" indent="0">
              <a:buNone/>
            </a:pPr>
            <a:r>
              <a:rPr lang="en-GB" dirty="0"/>
              <a:t>‘Drunken intent is still intent’</a:t>
            </a:r>
          </a:p>
          <a:p>
            <a:pPr marL="0" indent="0">
              <a:buNone/>
            </a:pPr>
            <a:r>
              <a:rPr lang="en-GB" dirty="0"/>
              <a:t>If the D has completed the AR of the offence with the required MR then they will be liable for that crime regardless of their intoxication.</a:t>
            </a:r>
          </a:p>
          <a:p>
            <a:pPr marL="0" indent="0">
              <a:buNone/>
            </a:pPr>
            <a:r>
              <a:rPr lang="en-GB" dirty="0"/>
              <a:t>If the defendant lacked the required MR, though, because of their involuntary intoxication, they may have a complete defence regardless of the type of crime, whether basic or specific intent.</a:t>
            </a:r>
          </a:p>
          <a:p>
            <a:pPr marL="0" indent="0">
              <a:buNone/>
            </a:pPr>
            <a:endParaRPr lang="en-GB" dirty="0"/>
          </a:p>
          <a:p>
            <a:pPr marL="0" indent="0">
              <a:buNone/>
            </a:pPr>
            <a:r>
              <a:rPr lang="en-GB" dirty="0"/>
              <a:t>Kingston [1994]</a:t>
            </a:r>
          </a:p>
        </p:txBody>
      </p:sp>
    </p:spTree>
    <p:extLst>
      <p:ext uri="{BB962C8B-B14F-4D97-AF65-F5344CB8AC3E}">
        <p14:creationId xmlns:p14="http://schemas.microsoft.com/office/powerpoint/2010/main" val="38167179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6E4D03-4B09-D218-8C47-B3326F6419F7}"/>
              </a:ext>
            </a:extLst>
          </p:cNvPr>
          <p:cNvSpPr>
            <a:spLocks noGrp="1"/>
          </p:cNvSpPr>
          <p:nvPr>
            <p:ph type="title"/>
          </p:nvPr>
        </p:nvSpPr>
        <p:spPr>
          <a:xfrm>
            <a:off x="572493" y="238539"/>
            <a:ext cx="11018520" cy="1434415"/>
          </a:xfrm>
        </p:spPr>
        <p:txBody>
          <a:bodyPr anchor="b">
            <a:normAutofit/>
          </a:bodyPr>
          <a:lstStyle/>
          <a:p>
            <a:r>
              <a:rPr lang="en-GB" sz="5400"/>
              <a:t>INTOXICATION</a:t>
            </a:r>
          </a:p>
        </p:txBody>
      </p:sp>
      <p:sp>
        <p:nvSpPr>
          <p:cNvPr id="308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ntent Placeholder 2">
            <a:extLst>
              <a:ext uri="{FF2B5EF4-FFF2-40B4-BE49-F238E27FC236}">
                <a16:creationId xmlns:a16="http://schemas.microsoft.com/office/drawing/2014/main" id="{A1AC3A5E-40FF-BD6C-87A3-30C531E91888}"/>
              </a:ext>
            </a:extLst>
          </p:cNvPr>
          <p:cNvSpPr>
            <a:spLocks noGrp="1"/>
          </p:cNvSpPr>
          <p:nvPr>
            <p:ph idx="1"/>
          </p:nvPr>
        </p:nvSpPr>
        <p:spPr>
          <a:xfrm>
            <a:off x="572493" y="2071316"/>
            <a:ext cx="6713552" cy="4119172"/>
          </a:xfrm>
        </p:spPr>
        <p:txBody>
          <a:bodyPr anchor="t">
            <a:normAutofit/>
          </a:bodyPr>
          <a:lstStyle/>
          <a:p>
            <a:pPr marL="0" indent="0">
              <a:buNone/>
            </a:pPr>
            <a:r>
              <a:rPr lang="en-GB" sz="2200"/>
              <a:t>-For offences of specific intent, intoxication is relevant to the question of whether D had mens rea (DPP v Majewski (1977)).</a:t>
            </a:r>
          </a:p>
          <a:p>
            <a:pPr marL="0" indent="0">
              <a:buNone/>
            </a:pPr>
            <a:r>
              <a:rPr lang="en-GB" sz="2200"/>
              <a:t>–For offences of basic intent, self-induced intoxication is no defence. If D argues at trial that he was so intoxicated he lacked mens rea, that admission in itself supplies evidence of mens rea (Caldwell (1982)).</a:t>
            </a:r>
          </a:p>
          <a:p>
            <a:pPr marL="0" indent="0">
              <a:buNone/>
            </a:pPr>
            <a:r>
              <a:rPr lang="en-GB" sz="2200"/>
              <a:t>–A drunken intent is still an intent. There is no separate defence of involuntary intoxication: Kingston (1994). Evidence of involuntary intoxication will simply be relevant to the question of whether D had mens rea.</a:t>
            </a:r>
          </a:p>
        </p:txBody>
      </p:sp>
      <p:pic>
        <p:nvPicPr>
          <p:cNvPr id="3074" name="Picture 2" descr="How to Write a Summary of an Article - Udemy Blog">
            <a:extLst>
              <a:ext uri="{FF2B5EF4-FFF2-40B4-BE49-F238E27FC236}">
                <a16:creationId xmlns:a16="http://schemas.microsoft.com/office/drawing/2014/main" id="{ECAEBD17-3A1D-4DAD-811D-57747EA2385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034" r="20506" b="-3"/>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51276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Voluntary Intoxication | Criminal Law">
            <a:hlinkClick r:id="" action="ppaction://media"/>
            <a:extLst>
              <a:ext uri="{FF2B5EF4-FFF2-40B4-BE49-F238E27FC236}">
                <a16:creationId xmlns:a16="http://schemas.microsoft.com/office/drawing/2014/main" id="{818372ED-1875-2DE0-85DA-AFED8F426117}"/>
              </a:ext>
            </a:extLst>
          </p:cNvPr>
          <p:cNvPicPr>
            <a:picLocks noGrp="1" noRot="1" noChangeAspect="1"/>
          </p:cNvPicPr>
          <p:nvPr>
            <p:ph idx="1"/>
            <a:videoFile r:link="rId1"/>
          </p:nvPr>
        </p:nvPicPr>
        <p:blipFill>
          <a:blip r:embed="rId4"/>
          <a:stretch>
            <a:fillRect/>
          </a:stretch>
        </p:blipFill>
        <p:spPr>
          <a:xfrm>
            <a:off x="196793" y="667568"/>
            <a:ext cx="9750482" cy="550939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953468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FCA2118-59A2-4310-A4B2-F2CBA821E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40492"/>
            <a:ext cx="12192000" cy="1924333"/>
          </a:xfrm>
          <a:custGeom>
            <a:avLst/>
            <a:gdLst>
              <a:gd name="connsiteX0" fmla="*/ 6189199 w 12192000"/>
              <a:gd name="connsiteY0" fmla="*/ 588 h 1924333"/>
              <a:gd name="connsiteX1" fmla="*/ 6207079 w 12192000"/>
              <a:gd name="connsiteY1" fmla="*/ 2850 h 1924333"/>
              <a:gd name="connsiteX2" fmla="*/ 6285610 w 12192000"/>
              <a:gd name="connsiteY2" fmla="*/ 18131 h 1924333"/>
              <a:gd name="connsiteX3" fmla="*/ 6378008 w 12192000"/>
              <a:gd name="connsiteY3" fmla="*/ 24625 h 1924333"/>
              <a:gd name="connsiteX4" fmla="*/ 6466340 w 12192000"/>
              <a:gd name="connsiteY4" fmla="*/ 21366 h 1924333"/>
              <a:gd name="connsiteX5" fmla="*/ 6553334 w 12192000"/>
              <a:gd name="connsiteY5" fmla="*/ 35307 h 1924333"/>
              <a:gd name="connsiteX6" fmla="*/ 6626068 w 12192000"/>
              <a:gd name="connsiteY6" fmla="*/ 58045 h 1924333"/>
              <a:gd name="connsiteX7" fmla="*/ 6692303 w 12192000"/>
              <a:gd name="connsiteY7" fmla="*/ 91487 h 1924333"/>
              <a:gd name="connsiteX8" fmla="*/ 6733670 w 12192000"/>
              <a:gd name="connsiteY8" fmla="*/ 118130 h 1924333"/>
              <a:gd name="connsiteX9" fmla="*/ 6798016 w 12192000"/>
              <a:gd name="connsiteY9" fmla="*/ 112271 h 1924333"/>
              <a:gd name="connsiteX10" fmla="*/ 6801081 w 12192000"/>
              <a:gd name="connsiteY10" fmla="*/ 114963 h 1924333"/>
              <a:gd name="connsiteX11" fmla="*/ 6819351 w 12192000"/>
              <a:gd name="connsiteY11" fmla="*/ 128825 h 1924333"/>
              <a:gd name="connsiteX12" fmla="*/ 6852732 w 12192000"/>
              <a:gd name="connsiteY12" fmla="*/ 123321 h 1924333"/>
              <a:gd name="connsiteX13" fmla="*/ 6865247 w 12192000"/>
              <a:gd name="connsiteY13" fmla="*/ 128836 h 1924333"/>
              <a:gd name="connsiteX14" fmla="*/ 6905517 w 12192000"/>
              <a:gd name="connsiteY14" fmla="*/ 129265 h 1924333"/>
              <a:gd name="connsiteX15" fmla="*/ 6950286 w 12192000"/>
              <a:gd name="connsiteY15" fmla="*/ 150104 h 1924333"/>
              <a:gd name="connsiteX16" fmla="*/ 7003442 w 12192000"/>
              <a:gd name="connsiteY16" fmla="*/ 136136 h 1924333"/>
              <a:gd name="connsiteX17" fmla="*/ 7160047 w 12192000"/>
              <a:gd name="connsiteY17" fmla="*/ 166721 h 1924333"/>
              <a:gd name="connsiteX18" fmla="*/ 7325604 w 12192000"/>
              <a:gd name="connsiteY18" fmla="*/ 215867 h 1924333"/>
              <a:gd name="connsiteX19" fmla="*/ 7540522 w 12192000"/>
              <a:gd name="connsiteY19" fmla="*/ 239374 h 1924333"/>
              <a:gd name="connsiteX20" fmla="*/ 7612071 w 12192000"/>
              <a:gd name="connsiteY20" fmla="*/ 229553 h 1924333"/>
              <a:gd name="connsiteX21" fmla="*/ 7651995 w 12192000"/>
              <a:gd name="connsiteY21" fmla="*/ 244567 h 1924333"/>
              <a:gd name="connsiteX22" fmla="*/ 7725761 w 12192000"/>
              <a:gd name="connsiteY22" fmla="*/ 258638 h 1924333"/>
              <a:gd name="connsiteX23" fmla="*/ 7823038 w 12192000"/>
              <a:gd name="connsiteY23" fmla="*/ 287078 h 1924333"/>
              <a:gd name="connsiteX24" fmla="*/ 7866405 w 12192000"/>
              <a:gd name="connsiteY24" fmla="*/ 287288 h 1924333"/>
              <a:gd name="connsiteX25" fmla="*/ 7875021 w 12192000"/>
              <a:gd name="connsiteY25" fmla="*/ 288224 h 1924333"/>
              <a:gd name="connsiteX26" fmla="*/ 7875146 w 12192000"/>
              <a:gd name="connsiteY26" fmla="*/ 288614 h 1924333"/>
              <a:gd name="connsiteX27" fmla="*/ 7907443 w 12192000"/>
              <a:gd name="connsiteY27" fmla="*/ 291752 h 1924333"/>
              <a:gd name="connsiteX28" fmla="*/ 7912892 w 12192000"/>
              <a:gd name="connsiteY28" fmla="*/ 294833 h 1924333"/>
              <a:gd name="connsiteX29" fmla="*/ 7946345 w 12192000"/>
              <a:gd name="connsiteY29" fmla="*/ 319359 h 1924333"/>
              <a:gd name="connsiteX30" fmla="*/ 8021238 w 12192000"/>
              <a:gd name="connsiteY30" fmla="*/ 315159 h 1924333"/>
              <a:gd name="connsiteX31" fmla="*/ 8094697 w 12192000"/>
              <a:gd name="connsiteY31" fmla="*/ 351819 h 1924333"/>
              <a:gd name="connsiteX32" fmla="*/ 8155208 w 12192000"/>
              <a:gd name="connsiteY32" fmla="*/ 371168 h 1924333"/>
              <a:gd name="connsiteX33" fmla="*/ 8248472 w 12192000"/>
              <a:gd name="connsiteY33" fmla="*/ 400489 h 1924333"/>
              <a:gd name="connsiteX34" fmla="*/ 8300068 w 12192000"/>
              <a:gd name="connsiteY34" fmla="*/ 405531 h 1924333"/>
              <a:gd name="connsiteX35" fmla="*/ 8356293 w 12192000"/>
              <a:gd name="connsiteY35" fmla="*/ 403328 h 1924333"/>
              <a:gd name="connsiteX36" fmla="*/ 8475838 w 12192000"/>
              <a:gd name="connsiteY36" fmla="*/ 435524 h 1924333"/>
              <a:gd name="connsiteX37" fmla="*/ 8575216 w 12192000"/>
              <a:gd name="connsiteY37" fmla="*/ 450198 h 1924333"/>
              <a:gd name="connsiteX38" fmla="*/ 8588650 w 12192000"/>
              <a:gd name="connsiteY38" fmla="*/ 447070 h 1924333"/>
              <a:gd name="connsiteX39" fmla="*/ 8612184 w 12192000"/>
              <a:gd name="connsiteY39" fmla="*/ 439577 h 1924333"/>
              <a:gd name="connsiteX40" fmla="*/ 8630713 w 12192000"/>
              <a:gd name="connsiteY40" fmla="*/ 433015 h 1924333"/>
              <a:gd name="connsiteX41" fmla="*/ 8704240 w 12192000"/>
              <a:gd name="connsiteY41" fmla="*/ 422865 h 1924333"/>
              <a:gd name="connsiteX42" fmla="*/ 8829513 w 12192000"/>
              <a:gd name="connsiteY42" fmla="*/ 429389 h 1924333"/>
              <a:gd name="connsiteX43" fmla="*/ 9083651 w 12192000"/>
              <a:gd name="connsiteY43" fmla="*/ 390744 h 1924333"/>
              <a:gd name="connsiteX44" fmla="*/ 9371402 w 12192000"/>
              <a:gd name="connsiteY44" fmla="*/ 371809 h 1924333"/>
              <a:gd name="connsiteX45" fmla="*/ 9429586 w 12192000"/>
              <a:gd name="connsiteY45" fmla="*/ 369213 h 1924333"/>
              <a:gd name="connsiteX46" fmla="*/ 9489757 w 12192000"/>
              <a:gd name="connsiteY46" fmla="*/ 377814 h 1924333"/>
              <a:gd name="connsiteX47" fmla="*/ 9516954 w 12192000"/>
              <a:gd name="connsiteY47" fmla="*/ 376991 h 1924333"/>
              <a:gd name="connsiteX48" fmla="*/ 9645588 w 12192000"/>
              <a:gd name="connsiteY48" fmla="*/ 363590 h 1924333"/>
              <a:gd name="connsiteX49" fmla="*/ 9722896 w 12192000"/>
              <a:gd name="connsiteY49" fmla="*/ 360983 h 1924333"/>
              <a:gd name="connsiteX50" fmla="*/ 9752803 w 12192000"/>
              <a:gd name="connsiteY50" fmla="*/ 368492 h 1924333"/>
              <a:gd name="connsiteX51" fmla="*/ 9890305 w 12192000"/>
              <a:gd name="connsiteY51" fmla="*/ 380736 h 1924333"/>
              <a:gd name="connsiteX52" fmla="*/ 9939767 w 12192000"/>
              <a:gd name="connsiteY52" fmla="*/ 377776 h 1924333"/>
              <a:gd name="connsiteX53" fmla="*/ 9944355 w 12192000"/>
              <a:gd name="connsiteY53" fmla="*/ 377352 h 1924333"/>
              <a:gd name="connsiteX54" fmla="*/ 9953719 w 12192000"/>
              <a:gd name="connsiteY54" fmla="*/ 375642 h 1924333"/>
              <a:gd name="connsiteX55" fmla="*/ 9955809 w 12192000"/>
              <a:gd name="connsiteY55" fmla="*/ 376294 h 1924333"/>
              <a:gd name="connsiteX56" fmla="*/ 10032710 w 12192000"/>
              <a:gd name="connsiteY56" fmla="*/ 394940 h 1924333"/>
              <a:gd name="connsiteX57" fmla="*/ 10049925 w 12192000"/>
              <a:gd name="connsiteY57" fmla="*/ 404971 h 1924333"/>
              <a:gd name="connsiteX58" fmla="*/ 10112671 w 12192000"/>
              <a:gd name="connsiteY58" fmla="*/ 414549 h 1924333"/>
              <a:gd name="connsiteX59" fmla="*/ 10170853 w 12192000"/>
              <a:gd name="connsiteY59" fmla="*/ 435168 h 1924333"/>
              <a:gd name="connsiteX60" fmla="*/ 10290184 w 12192000"/>
              <a:gd name="connsiteY60" fmla="*/ 448123 h 1924333"/>
              <a:gd name="connsiteX61" fmla="*/ 10320158 w 12192000"/>
              <a:gd name="connsiteY61" fmla="*/ 458352 h 1924333"/>
              <a:gd name="connsiteX62" fmla="*/ 10321815 w 12192000"/>
              <a:gd name="connsiteY62" fmla="*/ 463087 h 1924333"/>
              <a:gd name="connsiteX63" fmla="*/ 10373742 w 12192000"/>
              <a:gd name="connsiteY63" fmla="*/ 464538 h 1924333"/>
              <a:gd name="connsiteX64" fmla="*/ 10428532 w 12192000"/>
              <a:gd name="connsiteY64" fmla="*/ 492504 h 1924333"/>
              <a:gd name="connsiteX65" fmla="*/ 10466490 w 12192000"/>
              <a:gd name="connsiteY65" fmla="*/ 517759 h 1924333"/>
              <a:gd name="connsiteX66" fmla="*/ 10466675 w 12192000"/>
              <a:gd name="connsiteY66" fmla="*/ 522076 h 1924333"/>
              <a:gd name="connsiteX67" fmla="*/ 10470309 w 12192000"/>
              <a:gd name="connsiteY67" fmla="*/ 522792 h 1924333"/>
              <a:gd name="connsiteX68" fmla="*/ 10474138 w 12192000"/>
              <a:gd name="connsiteY68" fmla="*/ 519761 h 1924333"/>
              <a:gd name="connsiteX69" fmla="*/ 10501100 w 12192000"/>
              <a:gd name="connsiteY69" fmla="*/ 528263 h 1924333"/>
              <a:gd name="connsiteX70" fmla="*/ 10502395 w 12192000"/>
              <a:gd name="connsiteY70" fmla="*/ 536393 h 1924333"/>
              <a:gd name="connsiteX71" fmla="*/ 10689496 w 12192000"/>
              <a:gd name="connsiteY71" fmla="*/ 560233 h 1924333"/>
              <a:gd name="connsiteX72" fmla="*/ 10788736 w 12192000"/>
              <a:gd name="connsiteY72" fmla="*/ 613188 h 1924333"/>
              <a:gd name="connsiteX73" fmla="*/ 10819747 w 12192000"/>
              <a:gd name="connsiteY73" fmla="*/ 621351 h 1924333"/>
              <a:gd name="connsiteX74" fmla="*/ 10864632 w 12192000"/>
              <a:gd name="connsiteY74" fmla="*/ 644858 h 1924333"/>
              <a:gd name="connsiteX75" fmla="*/ 10929407 w 12192000"/>
              <a:gd name="connsiteY75" fmla="*/ 652945 h 1924333"/>
              <a:gd name="connsiteX76" fmla="*/ 10979412 w 12192000"/>
              <a:gd name="connsiteY76" fmla="*/ 654217 h 1924333"/>
              <a:gd name="connsiteX77" fmla="*/ 11006959 w 12192000"/>
              <a:gd name="connsiteY77" fmla="*/ 657017 h 1924333"/>
              <a:gd name="connsiteX78" fmla="*/ 11077038 w 12192000"/>
              <a:gd name="connsiteY78" fmla="*/ 668487 h 1924333"/>
              <a:gd name="connsiteX79" fmla="*/ 11157850 w 12192000"/>
              <a:gd name="connsiteY79" fmla="*/ 693164 h 1924333"/>
              <a:gd name="connsiteX80" fmla="*/ 11175276 w 12192000"/>
              <a:gd name="connsiteY80" fmla="*/ 697243 h 1924333"/>
              <a:gd name="connsiteX81" fmla="*/ 11191131 w 12192000"/>
              <a:gd name="connsiteY81" fmla="*/ 696085 h 1924333"/>
              <a:gd name="connsiteX82" fmla="*/ 11195573 w 12192000"/>
              <a:gd name="connsiteY82" fmla="*/ 691751 h 1924333"/>
              <a:gd name="connsiteX83" fmla="*/ 11205299 w 12192000"/>
              <a:gd name="connsiteY83" fmla="*/ 693247 h 1924333"/>
              <a:gd name="connsiteX84" fmla="*/ 11223770 w 12192000"/>
              <a:gd name="connsiteY84" fmla="*/ 690335 h 1924333"/>
              <a:gd name="connsiteX85" fmla="*/ 11292119 w 12192000"/>
              <a:gd name="connsiteY85" fmla="*/ 713311 h 1924333"/>
              <a:gd name="connsiteX86" fmla="*/ 11435379 w 12192000"/>
              <a:gd name="connsiteY86" fmla="*/ 758519 h 1924333"/>
              <a:gd name="connsiteX87" fmla="*/ 11604406 w 12192000"/>
              <a:gd name="connsiteY87" fmla="*/ 810476 h 1924333"/>
              <a:gd name="connsiteX88" fmla="*/ 11652155 w 12192000"/>
              <a:gd name="connsiteY88" fmla="*/ 825109 h 1924333"/>
              <a:gd name="connsiteX89" fmla="*/ 11654192 w 12192000"/>
              <a:gd name="connsiteY89" fmla="*/ 827301 h 1924333"/>
              <a:gd name="connsiteX90" fmla="*/ 11676599 w 12192000"/>
              <a:gd name="connsiteY90" fmla="*/ 846628 h 1924333"/>
              <a:gd name="connsiteX91" fmla="*/ 11775168 w 12192000"/>
              <a:gd name="connsiteY91" fmla="*/ 890664 h 1924333"/>
              <a:gd name="connsiteX92" fmla="*/ 11826341 w 12192000"/>
              <a:gd name="connsiteY92" fmla="*/ 877558 h 1924333"/>
              <a:gd name="connsiteX93" fmla="*/ 11879068 w 12192000"/>
              <a:gd name="connsiteY93" fmla="*/ 874038 h 1924333"/>
              <a:gd name="connsiteX94" fmla="*/ 11889563 w 12192000"/>
              <a:gd name="connsiteY94" fmla="*/ 878619 h 1924333"/>
              <a:gd name="connsiteX95" fmla="*/ 12016613 w 12192000"/>
              <a:gd name="connsiteY95" fmla="*/ 886111 h 1924333"/>
              <a:gd name="connsiteX96" fmla="*/ 12108292 w 12192000"/>
              <a:gd name="connsiteY96" fmla="*/ 868500 h 1924333"/>
              <a:gd name="connsiteX97" fmla="*/ 12182910 w 12192000"/>
              <a:gd name="connsiteY97" fmla="*/ 882003 h 1924333"/>
              <a:gd name="connsiteX98" fmla="*/ 12192000 w 12192000"/>
              <a:gd name="connsiteY98" fmla="*/ 884778 h 1924333"/>
              <a:gd name="connsiteX99" fmla="*/ 12192000 w 12192000"/>
              <a:gd name="connsiteY99" fmla="*/ 1610315 h 1924333"/>
              <a:gd name="connsiteX100" fmla="*/ 12191998 w 12192000"/>
              <a:gd name="connsiteY100" fmla="*/ 1610315 h 1924333"/>
              <a:gd name="connsiteX101" fmla="*/ 12191998 w 12192000"/>
              <a:gd name="connsiteY101" fmla="*/ 1924333 h 1924333"/>
              <a:gd name="connsiteX102" fmla="*/ 0 w 12192000"/>
              <a:gd name="connsiteY102" fmla="*/ 1924333 h 1924333"/>
              <a:gd name="connsiteX103" fmla="*/ 0 w 12192000"/>
              <a:gd name="connsiteY103" fmla="*/ 505159 h 1924333"/>
              <a:gd name="connsiteX104" fmla="*/ 5722 w 12192000"/>
              <a:gd name="connsiteY104" fmla="*/ 508889 h 1924333"/>
              <a:gd name="connsiteX105" fmla="*/ 38476 w 12192000"/>
              <a:gd name="connsiteY105" fmla="*/ 524137 h 1924333"/>
              <a:gd name="connsiteX106" fmla="*/ 192883 w 12192000"/>
              <a:gd name="connsiteY106" fmla="*/ 545272 h 1924333"/>
              <a:gd name="connsiteX107" fmla="*/ 343710 w 12192000"/>
              <a:gd name="connsiteY107" fmla="*/ 565029 h 1924333"/>
              <a:gd name="connsiteX108" fmla="*/ 471066 w 12192000"/>
              <a:gd name="connsiteY108" fmla="*/ 549837 h 1924333"/>
              <a:gd name="connsiteX109" fmla="*/ 617333 w 12192000"/>
              <a:gd name="connsiteY109" fmla="*/ 526428 h 1924333"/>
              <a:gd name="connsiteX110" fmla="*/ 725203 w 12192000"/>
              <a:gd name="connsiteY110" fmla="*/ 523793 h 1924333"/>
              <a:gd name="connsiteX111" fmla="*/ 788494 w 12192000"/>
              <a:gd name="connsiteY111" fmla="*/ 505799 h 1924333"/>
              <a:gd name="connsiteX112" fmla="*/ 885977 w 12192000"/>
              <a:gd name="connsiteY112" fmla="*/ 526585 h 1924333"/>
              <a:gd name="connsiteX113" fmla="*/ 932142 w 12192000"/>
              <a:gd name="connsiteY113" fmla="*/ 528005 h 1924333"/>
              <a:gd name="connsiteX114" fmla="*/ 1090404 w 12192000"/>
              <a:gd name="connsiteY114" fmla="*/ 498299 h 1924333"/>
              <a:gd name="connsiteX115" fmla="*/ 1188628 w 12192000"/>
              <a:gd name="connsiteY115" fmla="*/ 483151 h 1924333"/>
              <a:gd name="connsiteX116" fmla="*/ 1316247 w 12192000"/>
              <a:gd name="connsiteY116" fmla="*/ 425979 h 1924333"/>
              <a:gd name="connsiteX117" fmla="*/ 1357712 w 12192000"/>
              <a:gd name="connsiteY117" fmla="*/ 416549 h 1924333"/>
              <a:gd name="connsiteX118" fmla="*/ 1425921 w 12192000"/>
              <a:gd name="connsiteY118" fmla="*/ 413953 h 1924333"/>
              <a:gd name="connsiteX119" fmla="*/ 1503817 w 12192000"/>
              <a:gd name="connsiteY119" fmla="*/ 380457 h 1924333"/>
              <a:gd name="connsiteX120" fmla="*/ 1639196 w 12192000"/>
              <a:gd name="connsiteY120" fmla="*/ 372785 h 1924333"/>
              <a:gd name="connsiteX121" fmla="*/ 1705606 w 12192000"/>
              <a:gd name="connsiteY121" fmla="*/ 359023 h 1924333"/>
              <a:gd name="connsiteX122" fmla="*/ 1813011 w 12192000"/>
              <a:gd name="connsiteY122" fmla="*/ 331023 h 1924333"/>
              <a:gd name="connsiteX123" fmla="*/ 1831380 w 12192000"/>
              <a:gd name="connsiteY123" fmla="*/ 341307 h 1924333"/>
              <a:gd name="connsiteX124" fmla="*/ 1858612 w 12192000"/>
              <a:gd name="connsiteY124" fmla="*/ 326777 h 1924333"/>
              <a:gd name="connsiteX125" fmla="*/ 1880661 w 12192000"/>
              <a:gd name="connsiteY125" fmla="*/ 335987 h 1924333"/>
              <a:gd name="connsiteX126" fmla="*/ 1941495 w 12192000"/>
              <a:gd name="connsiteY126" fmla="*/ 310792 h 1924333"/>
              <a:gd name="connsiteX127" fmla="*/ 1995402 w 12192000"/>
              <a:gd name="connsiteY127" fmla="*/ 305480 h 1924333"/>
              <a:gd name="connsiteX128" fmla="*/ 2223864 w 12192000"/>
              <a:gd name="connsiteY128" fmla="*/ 266118 h 1924333"/>
              <a:gd name="connsiteX129" fmla="*/ 2418043 w 12192000"/>
              <a:gd name="connsiteY129" fmla="*/ 215314 h 1924333"/>
              <a:gd name="connsiteX130" fmla="*/ 2558461 w 12192000"/>
              <a:gd name="connsiteY130" fmla="*/ 168193 h 1924333"/>
              <a:gd name="connsiteX131" fmla="*/ 2595535 w 12192000"/>
              <a:gd name="connsiteY131" fmla="*/ 158548 h 1924333"/>
              <a:gd name="connsiteX132" fmla="*/ 2626942 w 12192000"/>
              <a:gd name="connsiteY132" fmla="*/ 130400 h 1924333"/>
              <a:gd name="connsiteX133" fmla="*/ 2632225 w 12192000"/>
              <a:gd name="connsiteY133" fmla="*/ 130446 h 1924333"/>
              <a:gd name="connsiteX134" fmla="*/ 2696856 w 12192000"/>
              <a:gd name="connsiteY134" fmla="*/ 128498 h 1924333"/>
              <a:gd name="connsiteX135" fmla="*/ 2759767 w 12192000"/>
              <a:gd name="connsiteY135" fmla="*/ 127784 h 1924333"/>
              <a:gd name="connsiteX136" fmla="*/ 2792685 w 12192000"/>
              <a:gd name="connsiteY136" fmla="*/ 115710 h 1924333"/>
              <a:gd name="connsiteX137" fmla="*/ 2799767 w 12192000"/>
              <a:gd name="connsiteY137" fmla="*/ 113754 h 1924333"/>
              <a:gd name="connsiteX138" fmla="*/ 2829799 w 12192000"/>
              <a:gd name="connsiteY138" fmla="*/ 120042 h 1924333"/>
              <a:gd name="connsiteX139" fmla="*/ 2890704 w 12192000"/>
              <a:gd name="connsiteY139" fmla="*/ 121493 h 1924333"/>
              <a:gd name="connsiteX140" fmla="*/ 3042646 w 12192000"/>
              <a:gd name="connsiteY140" fmla="*/ 112273 h 1924333"/>
              <a:gd name="connsiteX141" fmla="*/ 3146630 w 12192000"/>
              <a:gd name="connsiteY141" fmla="*/ 100898 h 1924333"/>
              <a:gd name="connsiteX142" fmla="*/ 3233163 w 12192000"/>
              <a:gd name="connsiteY142" fmla="*/ 120200 h 1924333"/>
              <a:gd name="connsiteX143" fmla="*/ 3372699 w 12192000"/>
              <a:gd name="connsiteY143" fmla="*/ 129394 h 1924333"/>
              <a:gd name="connsiteX144" fmla="*/ 3394352 w 12192000"/>
              <a:gd name="connsiteY144" fmla="*/ 131671 h 1924333"/>
              <a:gd name="connsiteX145" fmla="*/ 3448218 w 12192000"/>
              <a:gd name="connsiteY145" fmla="*/ 118229 h 1924333"/>
              <a:gd name="connsiteX146" fmla="*/ 3505047 w 12192000"/>
              <a:gd name="connsiteY146" fmla="*/ 115412 h 1924333"/>
              <a:gd name="connsiteX147" fmla="*/ 3521767 w 12192000"/>
              <a:gd name="connsiteY147" fmla="*/ 111071 h 1924333"/>
              <a:gd name="connsiteX148" fmla="*/ 3585137 w 12192000"/>
              <a:gd name="connsiteY148" fmla="*/ 114371 h 1924333"/>
              <a:gd name="connsiteX149" fmla="*/ 3690293 w 12192000"/>
              <a:gd name="connsiteY149" fmla="*/ 98301 h 1924333"/>
              <a:gd name="connsiteX150" fmla="*/ 3867818 w 12192000"/>
              <a:gd name="connsiteY150" fmla="*/ 88985 h 1924333"/>
              <a:gd name="connsiteX151" fmla="*/ 4091337 w 12192000"/>
              <a:gd name="connsiteY151" fmla="*/ 70813 h 1924333"/>
              <a:gd name="connsiteX152" fmla="*/ 4246332 w 12192000"/>
              <a:gd name="connsiteY152" fmla="*/ 41697 h 1924333"/>
              <a:gd name="connsiteX153" fmla="*/ 4266975 w 12192000"/>
              <a:gd name="connsiteY153" fmla="*/ 46592 h 1924333"/>
              <a:gd name="connsiteX154" fmla="*/ 4270566 w 12192000"/>
              <a:gd name="connsiteY154" fmla="*/ 47620 h 1924333"/>
              <a:gd name="connsiteX155" fmla="*/ 4288964 w 12192000"/>
              <a:gd name="connsiteY155" fmla="*/ 52766 h 1924333"/>
              <a:gd name="connsiteX156" fmla="*/ 4365137 w 12192000"/>
              <a:gd name="connsiteY156" fmla="*/ 51783 h 1924333"/>
              <a:gd name="connsiteX157" fmla="*/ 4430546 w 12192000"/>
              <a:gd name="connsiteY157" fmla="*/ 44555 h 1924333"/>
              <a:gd name="connsiteX158" fmla="*/ 4444136 w 12192000"/>
              <a:gd name="connsiteY158" fmla="*/ 39567 h 1924333"/>
              <a:gd name="connsiteX159" fmla="*/ 4534039 w 12192000"/>
              <a:gd name="connsiteY159" fmla="*/ 31604 h 1924333"/>
              <a:gd name="connsiteX160" fmla="*/ 4560448 w 12192000"/>
              <a:gd name="connsiteY160" fmla="*/ 25231 h 1924333"/>
              <a:gd name="connsiteX161" fmla="*/ 4568006 w 12192000"/>
              <a:gd name="connsiteY161" fmla="*/ 25970 h 1924333"/>
              <a:gd name="connsiteX162" fmla="*/ 4595497 w 12192000"/>
              <a:gd name="connsiteY162" fmla="*/ 22958 h 1924333"/>
              <a:gd name="connsiteX163" fmla="*/ 4608623 w 12192000"/>
              <a:gd name="connsiteY163" fmla="*/ 18108 h 1924333"/>
              <a:gd name="connsiteX164" fmla="*/ 4623942 w 12192000"/>
              <a:gd name="connsiteY164" fmla="*/ 22251 h 1924333"/>
              <a:gd name="connsiteX165" fmla="*/ 4664336 w 12192000"/>
              <a:gd name="connsiteY165" fmla="*/ 23306 h 1924333"/>
              <a:gd name="connsiteX166" fmla="*/ 4677385 w 12192000"/>
              <a:gd name="connsiteY166" fmla="*/ 18246 h 1924333"/>
              <a:gd name="connsiteX167" fmla="*/ 4698143 w 12192000"/>
              <a:gd name="connsiteY167" fmla="*/ 18036 h 1924333"/>
              <a:gd name="connsiteX168" fmla="*/ 4750609 w 12192000"/>
              <a:gd name="connsiteY168" fmla="*/ 23611 h 1924333"/>
              <a:gd name="connsiteX169" fmla="*/ 4784658 w 12192000"/>
              <a:gd name="connsiteY169" fmla="*/ 25057 h 1924333"/>
              <a:gd name="connsiteX170" fmla="*/ 4847558 w 12192000"/>
              <a:gd name="connsiteY170" fmla="*/ 38726 h 1924333"/>
              <a:gd name="connsiteX171" fmla="*/ 4909134 w 12192000"/>
              <a:gd name="connsiteY171" fmla="*/ 50659 h 1924333"/>
              <a:gd name="connsiteX172" fmla="*/ 5099219 w 12192000"/>
              <a:gd name="connsiteY172" fmla="*/ 55050 h 1924333"/>
              <a:gd name="connsiteX173" fmla="*/ 5184992 w 12192000"/>
              <a:gd name="connsiteY173" fmla="*/ 67596 h 1924333"/>
              <a:gd name="connsiteX174" fmla="*/ 5229637 w 12192000"/>
              <a:gd name="connsiteY174" fmla="*/ 67789 h 1924333"/>
              <a:gd name="connsiteX175" fmla="*/ 5389346 w 12192000"/>
              <a:gd name="connsiteY175" fmla="*/ 80211 h 1924333"/>
              <a:gd name="connsiteX176" fmla="*/ 5494414 w 12192000"/>
              <a:gd name="connsiteY176" fmla="*/ 75926 h 1924333"/>
              <a:gd name="connsiteX177" fmla="*/ 5528443 w 12192000"/>
              <a:gd name="connsiteY177" fmla="*/ 77206 h 1924333"/>
              <a:gd name="connsiteX178" fmla="*/ 5684939 w 12192000"/>
              <a:gd name="connsiteY178" fmla="*/ 50269 h 1924333"/>
              <a:gd name="connsiteX179" fmla="*/ 5765146 w 12192000"/>
              <a:gd name="connsiteY179" fmla="*/ 50414 h 1924333"/>
              <a:gd name="connsiteX180" fmla="*/ 5848655 w 12192000"/>
              <a:gd name="connsiteY180" fmla="*/ 35257 h 1924333"/>
              <a:gd name="connsiteX181" fmla="*/ 5930656 w 12192000"/>
              <a:gd name="connsiteY181" fmla="*/ 30131 h 1924333"/>
              <a:gd name="connsiteX182" fmla="*/ 6124150 w 12192000"/>
              <a:gd name="connsiteY182" fmla="*/ 31679 h 1924333"/>
              <a:gd name="connsiteX183" fmla="*/ 6189199 w 12192000"/>
              <a:gd name="connsiteY183" fmla="*/ 588 h 192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Lst>
            <a:rect l="l" t="t" r="r" b="b"/>
            <a:pathLst>
              <a:path w="12192000" h="1924333">
                <a:moveTo>
                  <a:pt x="6189199" y="588"/>
                </a:moveTo>
                <a:cubicBezTo>
                  <a:pt x="6196356" y="-574"/>
                  <a:pt x="6202609" y="-108"/>
                  <a:pt x="6207079" y="2850"/>
                </a:cubicBezTo>
                <a:cubicBezTo>
                  <a:pt x="6222026" y="2749"/>
                  <a:pt x="6273489" y="3767"/>
                  <a:pt x="6285610" y="18131"/>
                </a:cubicBezTo>
                <a:cubicBezTo>
                  <a:pt x="6307255" y="18685"/>
                  <a:pt x="6357141" y="23793"/>
                  <a:pt x="6378008" y="24625"/>
                </a:cubicBezTo>
                <a:cubicBezTo>
                  <a:pt x="6409946" y="30645"/>
                  <a:pt x="6438307" y="10375"/>
                  <a:pt x="6466340" y="21366"/>
                </a:cubicBezTo>
                <a:cubicBezTo>
                  <a:pt x="6488276" y="31229"/>
                  <a:pt x="6529854" y="28110"/>
                  <a:pt x="6553334" y="35307"/>
                </a:cubicBezTo>
                <a:cubicBezTo>
                  <a:pt x="6561737" y="48059"/>
                  <a:pt x="6609188" y="62087"/>
                  <a:pt x="6626068" y="58045"/>
                </a:cubicBezTo>
                <a:cubicBezTo>
                  <a:pt x="6660952" y="66570"/>
                  <a:pt x="6666277" y="84716"/>
                  <a:pt x="6692303" y="91487"/>
                </a:cubicBezTo>
                <a:lnTo>
                  <a:pt x="6733670" y="118130"/>
                </a:lnTo>
                <a:lnTo>
                  <a:pt x="6798016" y="112271"/>
                </a:lnTo>
                <a:lnTo>
                  <a:pt x="6801081" y="114963"/>
                </a:lnTo>
                <a:cubicBezTo>
                  <a:pt x="6806919" y="120140"/>
                  <a:pt x="6812832" y="125016"/>
                  <a:pt x="6819351" y="128825"/>
                </a:cubicBezTo>
                <a:cubicBezTo>
                  <a:pt x="6825742" y="109997"/>
                  <a:pt x="6840132" y="116541"/>
                  <a:pt x="6852732" y="123321"/>
                </a:cubicBezTo>
                <a:lnTo>
                  <a:pt x="6865247" y="128836"/>
                </a:lnTo>
                <a:lnTo>
                  <a:pt x="6905517" y="129265"/>
                </a:lnTo>
                <a:cubicBezTo>
                  <a:pt x="6934052" y="140042"/>
                  <a:pt x="6939773" y="141556"/>
                  <a:pt x="6950286" y="150104"/>
                </a:cubicBezTo>
                <a:lnTo>
                  <a:pt x="7003442" y="136136"/>
                </a:lnTo>
                <a:lnTo>
                  <a:pt x="7160047" y="166721"/>
                </a:lnTo>
                <a:cubicBezTo>
                  <a:pt x="7207281" y="179911"/>
                  <a:pt x="7280644" y="210197"/>
                  <a:pt x="7325604" y="215867"/>
                </a:cubicBezTo>
                <a:cubicBezTo>
                  <a:pt x="7460113" y="233904"/>
                  <a:pt x="7393081" y="242880"/>
                  <a:pt x="7540522" y="239374"/>
                </a:cubicBezTo>
                <a:cubicBezTo>
                  <a:pt x="7545714" y="234872"/>
                  <a:pt x="7605972" y="231727"/>
                  <a:pt x="7612071" y="229553"/>
                </a:cubicBezTo>
                <a:lnTo>
                  <a:pt x="7651995" y="244567"/>
                </a:lnTo>
                <a:lnTo>
                  <a:pt x="7725761" y="258638"/>
                </a:lnTo>
                <a:lnTo>
                  <a:pt x="7823038" y="287078"/>
                </a:lnTo>
                <a:cubicBezTo>
                  <a:pt x="7837080" y="286482"/>
                  <a:pt x="7851647" y="286498"/>
                  <a:pt x="7866405" y="287288"/>
                </a:cubicBezTo>
                <a:lnTo>
                  <a:pt x="7875021" y="288224"/>
                </a:lnTo>
                <a:cubicBezTo>
                  <a:pt x="7875062" y="288354"/>
                  <a:pt x="7875105" y="288483"/>
                  <a:pt x="7875146" y="288614"/>
                </a:cubicBezTo>
                <a:cubicBezTo>
                  <a:pt x="7880550" y="289202"/>
                  <a:pt x="7901153" y="290716"/>
                  <a:pt x="7907443" y="291752"/>
                </a:cubicBezTo>
                <a:lnTo>
                  <a:pt x="7912892" y="294833"/>
                </a:lnTo>
                <a:lnTo>
                  <a:pt x="7946345" y="319359"/>
                </a:lnTo>
                <a:cubicBezTo>
                  <a:pt x="7958657" y="312776"/>
                  <a:pt x="7996513" y="309749"/>
                  <a:pt x="8021238" y="315159"/>
                </a:cubicBezTo>
                <a:cubicBezTo>
                  <a:pt x="8045964" y="320570"/>
                  <a:pt x="8058169" y="340462"/>
                  <a:pt x="8094697" y="351819"/>
                </a:cubicBezTo>
                <a:cubicBezTo>
                  <a:pt x="8129587" y="361154"/>
                  <a:pt x="8116181" y="360544"/>
                  <a:pt x="8155208" y="371168"/>
                </a:cubicBezTo>
                <a:cubicBezTo>
                  <a:pt x="8196217" y="383300"/>
                  <a:pt x="8205468" y="391801"/>
                  <a:pt x="8248472" y="400489"/>
                </a:cubicBezTo>
                <a:cubicBezTo>
                  <a:pt x="8283932" y="419791"/>
                  <a:pt x="8278617" y="392031"/>
                  <a:pt x="8300068" y="405531"/>
                </a:cubicBezTo>
                <a:lnTo>
                  <a:pt x="8356293" y="403328"/>
                </a:lnTo>
                <a:cubicBezTo>
                  <a:pt x="8377247" y="404463"/>
                  <a:pt x="8438442" y="433194"/>
                  <a:pt x="8475838" y="435524"/>
                </a:cubicBezTo>
                <a:cubicBezTo>
                  <a:pt x="8510241" y="438037"/>
                  <a:pt x="8545511" y="449840"/>
                  <a:pt x="8575216" y="450198"/>
                </a:cubicBezTo>
                <a:lnTo>
                  <a:pt x="8588650" y="447070"/>
                </a:lnTo>
                <a:lnTo>
                  <a:pt x="8612184" y="439577"/>
                </a:lnTo>
                <a:lnTo>
                  <a:pt x="8630713" y="433015"/>
                </a:lnTo>
                <a:cubicBezTo>
                  <a:pt x="8635870" y="429519"/>
                  <a:pt x="8700685" y="428411"/>
                  <a:pt x="8704240" y="422865"/>
                </a:cubicBezTo>
                <a:cubicBezTo>
                  <a:pt x="8761777" y="429549"/>
                  <a:pt x="8768302" y="427178"/>
                  <a:pt x="8829513" y="429389"/>
                </a:cubicBezTo>
                <a:cubicBezTo>
                  <a:pt x="8922895" y="444672"/>
                  <a:pt x="8924579" y="401507"/>
                  <a:pt x="9083651" y="390744"/>
                </a:cubicBezTo>
                <a:cubicBezTo>
                  <a:pt x="9138403" y="388032"/>
                  <a:pt x="9315003" y="378647"/>
                  <a:pt x="9371402" y="371809"/>
                </a:cubicBezTo>
                <a:cubicBezTo>
                  <a:pt x="9358632" y="337502"/>
                  <a:pt x="9402842" y="379364"/>
                  <a:pt x="9429586" y="369213"/>
                </a:cubicBezTo>
                <a:cubicBezTo>
                  <a:pt x="9449312" y="370213"/>
                  <a:pt x="9473938" y="373270"/>
                  <a:pt x="9489757" y="377814"/>
                </a:cubicBezTo>
                <a:cubicBezTo>
                  <a:pt x="9498164" y="379256"/>
                  <a:pt x="9507139" y="379272"/>
                  <a:pt x="9516954" y="376991"/>
                </a:cubicBezTo>
                <a:cubicBezTo>
                  <a:pt x="9548430" y="354766"/>
                  <a:pt x="9591874" y="370315"/>
                  <a:pt x="9645588" y="363590"/>
                </a:cubicBezTo>
                <a:cubicBezTo>
                  <a:pt x="9660487" y="368814"/>
                  <a:pt x="9710817" y="350550"/>
                  <a:pt x="9722896" y="360983"/>
                </a:cubicBezTo>
                <a:cubicBezTo>
                  <a:pt x="9733918" y="362239"/>
                  <a:pt x="9745201" y="356679"/>
                  <a:pt x="9752803" y="368492"/>
                </a:cubicBezTo>
                <a:cubicBezTo>
                  <a:pt x="9793268" y="374490"/>
                  <a:pt x="9843313" y="380978"/>
                  <a:pt x="9890305" y="380736"/>
                </a:cubicBezTo>
                <a:cubicBezTo>
                  <a:pt x="9912701" y="380083"/>
                  <a:pt x="9926523" y="379037"/>
                  <a:pt x="9939767" y="377776"/>
                </a:cubicBezTo>
                <a:lnTo>
                  <a:pt x="9944355" y="377352"/>
                </a:lnTo>
                <a:lnTo>
                  <a:pt x="9953719" y="375642"/>
                </a:lnTo>
                <a:lnTo>
                  <a:pt x="9955809" y="376294"/>
                </a:lnTo>
                <a:lnTo>
                  <a:pt x="10032710" y="394940"/>
                </a:lnTo>
                <a:lnTo>
                  <a:pt x="10049925" y="404971"/>
                </a:lnTo>
                <a:lnTo>
                  <a:pt x="10112671" y="414549"/>
                </a:lnTo>
                <a:cubicBezTo>
                  <a:pt x="10169643" y="412125"/>
                  <a:pt x="10132220" y="425358"/>
                  <a:pt x="10170853" y="435168"/>
                </a:cubicBezTo>
                <a:cubicBezTo>
                  <a:pt x="10206088" y="442020"/>
                  <a:pt x="10240809" y="454081"/>
                  <a:pt x="10290184" y="448123"/>
                </a:cubicBezTo>
                <a:cubicBezTo>
                  <a:pt x="10301813" y="444919"/>
                  <a:pt x="10315233" y="449499"/>
                  <a:pt x="10320158" y="458352"/>
                </a:cubicBezTo>
                <a:cubicBezTo>
                  <a:pt x="10321006" y="459876"/>
                  <a:pt x="10321565" y="461470"/>
                  <a:pt x="10321815" y="463087"/>
                </a:cubicBezTo>
                <a:cubicBezTo>
                  <a:pt x="10354058" y="457158"/>
                  <a:pt x="10355176" y="470634"/>
                  <a:pt x="10373742" y="464538"/>
                </a:cubicBezTo>
                <a:cubicBezTo>
                  <a:pt x="10403060" y="475292"/>
                  <a:pt x="10411841" y="497597"/>
                  <a:pt x="10428532" y="492504"/>
                </a:cubicBezTo>
                <a:cubicBezTo>
                  <a:pt x="10440561" y="500742"/>
                  <a:pt x="10446267" y="521930"/>
                  <a:pt x="10466490" y="517759"/>
                </a:cubicBezTo>
                <a:cubicBezTo>
                  <a:pt x="10464622" y="519986"/>
                  <a:pt x="10465013" y="521261"/>
                  <a:pt x="10466675" y="522076"/>
                </a:cubicBezTo>
                <a:lnTo>
                  <a:pt x="10470309" y="522792"/>
                </a:lnTo>
                <a:lnTo>
                  <a:pt x="10474138" y="519761"/>
                </a:lnTo>
                <a:cubicBezTo>
                  <a:pt x="10488888" y="509612"/>
                  <a:pt x="10484914" y="524734"/>
                  <a:pt x="10501100" y="528263"/>
                </a:cubicBezTo>
                <a:cubicBezTo>
                  <a:pt x="10508412" y="530705"/>
                  <a:pt x="10505426" y="533743"/>
                  <a:pt x="10502395" y="536393"/>
                </a:cubicBezTo>
                <a:lnTo>
                  <a:pt x="10689496" y="560233"/>
                </a:lnTo>
                <a:cubicBezTo>
                  <a:pt x="10721441" y="573640"/>
                  <a:pt x="10757547" y="582937"/>
                  <a:pt x="10788736" y="613188"/>
                </a:cubicBezTo>
                <a:cubicBezTo>
                  <a:pt x="10794510" y="621641"/>
                  <a:pt x="10807098" y="616073"/>
                  <a:pt x="10819747" y="621351"/>
                </a:cubicBezTo>
                <a:cubicBezTo>
                  <a:pt x="10832398" y="626630"/>
                  <a:pt x="10846356" y="639592"/>
                  <a:pt x="10864632" y="644858"/>
                </a:cubicBezTo>
                <a:cubicBezTo>
                  <a:pt x="10895617" y="652290"/>
                  <a:pt x="10921550" y="640451"/>
                  <a:pt x="10929407" y="652945"/>
                </a:cubicBezTo>
                <a:cubicBezTo>
                  <a:pt x="10945460" y="653176"/>
                  <a:pt x="10968148" y="640553"/>
                  <a:pt x="10979412" y="654217"/>
                </a:cubicBezTo>
                <a:cubicBezTo>
                  <a:pt x="10981679" y="643737"/>
                  <a:pt x="10997287" y="663414"/>
                  <a:pt x="11006959" y="657017"/>
                </a:cubicBezTo>
                <a:cubicBezTo>
                  <a:pt x="11023230" y="659396"/>
                  <a:pt x="11051890" y="662462"/>
                  <a:pt x="11077038" y="668487"/>
                </a:cubicBezTo>
                <a:cubicBezTo>
                  <a:pt x="11097000" y="690299"/>
                  <a:pt x="11141286" y="676399"/>
                  <a:pt x="11157850" y="693164"/>
                </a:cubicBezTo>
                <a:cubicBezTo>
                  <a:pt x="11163800" y="695757"/>
                  <a:pt x="11169599" y="696942"/>
                  <a:pt x="11175276" y="697243"/>
                </a:cubicBezTo>
                <a:lnTo>
                  <a:pt x="11191131" y="696085"/>
                </a:lnTo>
                <a:lnTo>
                  <a:pt x="11195573" y="691751"/>
                </a:lnTo>
                <a:lnTo>
                  <a:pt x="11205299" y="693247"/>
                </a:lnTo>
                <a:lnTo>
                  <a:pt x="11223770" y="690335"/>
                </a:lnTo>
                <a:cubicBezTo>
                  <a:pt x="11237778" y="693777"/>
                  <a:pt x="11256852" y="701947"/>
                  <a:pt x="11292119" y="713311"/>
                </a:cubicBezTo>
                <a:cubicBezTo>
                  <a:pt x="11334878" y="733451"/>
                  <a:pt x="11401662" y="729175"/>
                  <a:pt x="11435379" y="758519"/>
                </a:cubicBezTo>
                <a:lnTo>
                  <a:pt x="11604406" y="810476"/>
                </a:lnTo>
                <a:lnTo>
                  <a:pt x="11652155" y="825109"/>
                </a:lnTo>
                <a:lnTo>
                  <a:pt x="11654192" y="827301"/>
                </a:lnTo>
                <a:cubicBezTo>
                  <a:pt x="11661650" y="834729"/>
                  <a:pt x="11669215" y="841480"/>
                  <a:pt x="11676599" y="846628"/>
                </a:cubicBezTo>
                <a:cubicBezTo>
                  <a:pt x="11688258" y="861760"/>
                  <a:pt x="11752266" y="896888"/>
                  <a:pt x="11775168" y="890664"/>
                </a:cubicBezTo>
                <a:cubicBezTo>
                  <a:pt x="11790977" y="883819"/>
                  <a:pt x="11808364" y="879901"/>
                  <a:pt x="11826341" y="877558"/>
                </a:cubicBezTo>
                <a:lnTo>
                  <a:pt x="11879068" y="874038"/>
                </a:lnTo>
                <a:lnTo>
                  <a:pt x="11889563" y="878619"/>
                </a:lnTo>
                <a:lnTo>
                  <a:pt x="12016613" y="886111"/>
                </a:lnTo>
                <a:lnTo>
                  <a:pt x="12108292" y="868500"/>
                </a:lnTo>
                <a:cubicBezTo>
                  <a:pt x="12129725" y="867311"/>
                  <a:pt x="12157891" y="874537"/>
                  <a:pt x="12182910" y="882003"/>
                </a:cubicBezTo>
                <a:lnTo>
                  <a:pt x="12192000" y="884778"/>
                </a:lnTo>
                <a:lnTo>
                  <a:pt x="12192000" y="1610315"/>
                </a:lnTo>
                <a:lnTo>
                  <a:pt x="12191998" y="1610315"/>
                </a:lnTo>
                <a:lnTo>
                  <a:pt x="12191998" y="1924333"/>
                </a:lnTo>
                <a:lnTo>
                  <a:pt x="0" y="1924333"/>
                </a:lnTo>
                <a:lnTo>
                  <a:pt x="0" y="505159"/>
                </a:lnTo>
                <a:lnTo>
                  <a:pt x="5722" y="508889"/>
                </a:lnTo>
                <a:cubicBezTo>
                  <a:pt x="21614" y="518548"/>
                  <a:pt x="33814" y="524781"/>
                  <a:pt x="38476" y="524137"/>
                </a:cubicBezTo>
                <a:cubicBezTo>
                  <a:pt x="99229" y="544180"/>
                  <a:pt x="142010" y="538457"/>
                  <a:pt x="192883" y="545272"/>
                </a:cubicBezTo>
                <a:cubicBezTo>
                  <a:pt x="277629" y="525210"/>
                  <a:pt x="293434" y="558443"/>
                  <a:pt x="343710" y="565029"/>
                </a:cubicBezTo>
                <a:cubicBezTo>
                  <a:pt x="383094" y="555729"/>
                  <a:pt x="425462" y="556271"/>
                  <a:pt x="471066" y="549837"/>
                </a:cubicBezTo>
                <a:cubicBezTo>
                  <a:pt x="513583" y="544428"/>
                  <a:pt x="569194" y="531004"/>
                  <a:pt x="617333" y="526428"/>
                </a:cubicBezTo>
                <a:cubicBezTo>
                  <a:pt x="660031" y="520760"/>
                  <a:pt x="696675" y="523882"/>
                  <a:pt x="725203" y="523793"/>
                </a:cubicBezTo>
                <a:cubicBezTo>
                  <a:pt x="736650" y="521695"/>
                  <a:pt x="780513" y="502146"/>
                  <a:pt x="788494" y="505799"/>
                </a:cubicBezTo>
                <a:lnTo>
                  <a:pt x="885977" y="526585"/>
                </a:lnTo>
                <a:cubicBezTo>
                  <a:pt x="906140" y="522837"/>
                  <a:pt x="917203" y="532232"/>
                  <a:pt x="932142" y="528005"/>
                </a:cubicBezTo>
                <a:cubicBezTo>
                  <a:pt x="963701" y="524128"/>
                  <a:pt x="1061555" y="499582"/>
                  <a:pt x="1090404" y="498299"/>
                </a:cubicBezTo>
                <a:cubicBezTo>
                  <a:pt x="1132840" y="494057"/>
                  <a:pt x="1148476" y="496041"/>
                  <a:pt x="1188628" y="483151"/>
                </a:cubicBezTo>
                <a:cubicBezTo>
                  <a:pt x="1230397" y="468408"/>
                  <a:pt x="1278711" y="457638"/>
                  <a:pt x="1316247" y="425979"/>
                </a:cubicBezTo>
                <a:cubicBezTo>
                  <a:pt x="1322662" y="417251"/>
                  <a:pt x="1339433" y="418553"/>
                  <a:pt x="1357712" y="416549"/>
                </a:cubicBezTo>
                <a:cubicBezTo>
                  <a:pt x="1375991" y="414544"/>
                  <a:pt x="1423507" y="412949"/>
                  <a:pt x="1425921" y="413953"/>
                </a:cubicBezTo>
                <a:cubicBezTo>
                  <a:pt x="1450272" y="407937"/>
                  <a:pt x="1458223" y="388156"/>
                  <a:pt x="1503817" y="380457"/>
                </a:cubicBezTo>
                <a:cubicBezTo>
                  <a:pt x="1541095" y="377398"/>
                  <a:pt x="1605565" y="376357"/>
                  <a:pt x="1639196" y="372785"/>
                </a:cubicBezTo>
                <a:cubicBezTo>
                  <a:pt x="1653280" y="376736"/>
                  <a:pt x="1695289" y="365766"/>
                  <a:pt x="1705606" y="359023"/>
                </a:cubicBezTo>
                <a:cubicBezTo>
                  <a:pt x="1729169" y="336295"/>
                  <a:pt x="1793207" y="348537"/>
                  <a:pt x="1813011" y="331023"/>
                </a:cubicBezTo>
                <a:cubicBezTo>
                  <a:pt x="1820772" y="328179"/>
                  <a:pt x="1823566" y="341833"/>
                  <a:pt x="1831380" y="341307"/>
                </a:cubicBezTo>
                <a:lnTo>
                  <a:pt x="1858612" y="326777"/>
                </a:lnTo>
                <a:lnTo>
                  <a:pt x="1880661" y="335987"/>
                </a:lnTo>
                <a:lnTo>
                  <a:pt x="1941495" y="310792"/>
                </a:lnTo>
                <a:cubicBezTo>
                  <a:pt x="1978970" y="307223"/>
                  <a:pt x="1947391" y="291714"/>
                  <a:pt x="1995402" y="305480"/>
                </a:cubicBezTo>
                <a:cubicBezTo>
                  <a:pt x="2042464" y="298034"/>
                  <a:pt x="2153424" y="281146"/>
                  <a:pt x="2223864" y="266118"/>
                </a:cubicBezTo>
                <a:cubicBezTo>
                  <a:pt x="2261296" y="256300"/>
                  <a:pt x="2360518" y="238323"/>
                  <a:pt x="2418043" y="215314"/>
                </a:cubicBezTo>
                <a:cubicBezTo>
                  <a:pt x="2472088" y="206823"/>
                  <a:pt x="2499422" y="162612"/>
                  <a:pt x="2558461" y="168193"/>
                </a:cubicBezTo>
                <a:cubicBezTo>
                  <a:pt x="2559660" y="164506"/>
                  <a:pt x="2592244" y="161337"/>
                  <a:pt x="2595535" y="158548"/>
                </a:cubicBezTo>
                <a:lnTo>
                  <a:pt x="2626942" y="130400"/>
                </a:lnTo>
                <a:lnTo>
                  <a:pt x="2632225" y="130446"/>
                </a:lnTo>
                <a:lnTo>
                  <a:pt x="2696856" y="128498"/>
                </a:lnTo>
                <a:lnTo>
                  <a:pt x="2759767" y="127784"/>
                </a:lnTo>
                <a:cubicBezTo>
                  <a:pt x="2770024" y="123546"/>
                  <a:pt x="2781047" y="119463"/>
                  <a:pt x="2792685" y="115710"/>
                </a:cubicBezTo>
                <a:lnTo>
                  <a:pt x="2799767" y="113754"/>
                </a:lnTo>
                <a:lnTo>
                  <a:pt x="2829799" y="120042"/>
                </a:lnTo>
                <a:lnTo>
                  <a:pt x="2890704" y="121493"/>
                </a:lnTo>
                <a:cubicBezTo>
                  <a:pt x="2935390" y="121035"/>
                  <a:pt x="2990780" y="113193"/>
                  <a:pt x="3042646" y="112273"/>
                </a:cubicBezTo>
                <a:cubicBezTo>
                  <a:pt x="3077119" y="111474"/>
                  <a:pt x="3124089" y="100414"/>
                  <a:pt x="3146630" y="100898"/>
                </a:cubicBezTo>
                <a:cubicBezTo>
                  <a:pt x="3169381" y="117699"/>
                  <a:pt x="3224695" y="125864"/>
                  <a:pt x="3233163" y="120200"/>
                </a:cubicBezTo>
                <a:lnTo>
                  <a:pt x="3372699" y="129394"/>
                </a:lnTo>
                <a:cubicBezTo>
                  <a:pt x="3389020" y="126586"/>
                  <a:pt x="3397563" y="116804"/>
                  <a:pt x="3394352" y="131671"/>
                </a:cubicBezTo>
                <a:cubicBezTo>
                  <a:pt x="3406102" y="131485"/>
                  <a:pt x="3429770" y="120938"/>
                  <a:pt x="3448218" y="118229"/>
                </a:cubicBezTo>
                <a:lnTo>
                  <a:pt x="3505047" y="115412"/>
                </a:lnTo>
                <a:lnTo>
                  <a:pt x="3521767" y="111071"/>
                </a:lnTo>
                <a:cubicBezTo>
                  <a:pt x="3526335" y="108877"/>
                  <a:pt x="3582156" y="117732"/>
                  <a:pt x="3585137" y="114371"/>
                </a:cubicBezTo>
                <a:cubicBezTo>
                  <a:pt x="3638265" y="102098"/>
                  <a:pt x="3633789" y="98565"/>
                  <a:pt x="3690293" y="98301"/>
                </a:cubicBezTo>
                <a:cubicBezTo>
                  <a:pt x="3782197" y="112746"/>
                  <a:pt x="3826738" y="92943"/>
                  <a:pt x="3867818" y="88985"/>
                </a:cubicBezTo>
                <a:cubicBezTo>
                  <a:pt x="3943777" y="81477"/>
                  <a:pt x="3990501" y="75194"/>
                  <a:pt x="4091337" y="70813"/>
                </a:cubicBezTo>
                <a:cubicBezTo>
                  <a:pt x="4154422" y="62932"/>
                  <a:pt x="4217060" y="45734"/>
                  <a:pt x="4246332" y="41697"/>
                </a:cubicBezTo>
                <a:cubicBezTo>
                  <a:pt x="4253308" y="42804"/>
                  <a:pt x="4260125" y="44606"/>
                  <a:pt x="4266975" y="46592"/>
                </a:cubicBezTo>
                <a:lnTo>
                  <a:pt x="4270566" y="47620"/>
                </a:lnTo>
                <a:lnTo>
                  <a:pt x="4288964" y="52766"/>
                </a:lnTo>
                <a:lnTo>
                  <a:pt x="4365137" y="51783"/>
                </a:lnTo>
                <a:lnTo>
                  <a:pt x="4430546" y="44555"/>
                </a:lnTo>
                <a:lnTo>
                  <a:pt x="4444136" y="39567"/>
                </a:lnTo>
                <a:lnTo>
                  <a:pt x="4534039" y="31604"/>
                </a:lnTo>
                <a:lnTo>
                  <a:pt x="4560448" y="25231"/>
                </a:lnTo>
                <a:lnTo>
                  <a:pt x="4568006" y="25970"/>
                </a:lnTo>
                <a:cubicBezTo>
                  <a:pt x="4580278" y="23866"/>
                  <a:pt x="4594878" y="14904"/>
                  <a:pt x="4595497" y="22958"/>
                </a:cubicBezTo>
                <a:lnTo>
                  <a:pt x="4608623" y="18108"/>
                </a:lnTo>
                <a:lnTo>
                  <a:pt x="4623942" y="22251"/>
                </a:lnTo>
                <a:cubicBezTo>
                  <a:pt x="4633227" y="23117"/>
                  <a:pt x="4655429" y="23973"/>
                  <a:pt x="4664336" y="23306"/>
                </a:cubicBezTo>
                <a:lnTo>
                  <a:pt x="4677385" y="18246"/>
                </a:lnTo>
                <a:lnTo>
                  <a:pt x="4698143" y="18036"/>
                </a:lnTo>
                <a:cubicBezTo>
                  <a:pt x="4710347" y="18931"/>
                  <a:pt x="4736189" y="22441"/>
                  <a:pt x="4750609" y="23611"/>
                </a:cubicBezTo>
                <a:cubicBezTo>
                  <a:pt x="4764270" y="27424"/>
                  <a:pt x="4774858" y="29782"/>
                  <a:pt x="4784658" y="25057"/>
                </a:cubicBezTo>
                <a:cubicBezTo>
                  <a:pt x="4804708" y="29613"/>
                  <a:pt x="4822811" y="48263"/>
                  <a:pt x="4847558" y="38726"/>
                </a:cubicBezTo>
                <a:cubicBezTo>
                  <a:pt x="4868304" y="42993"/>
                  <a:pt x="4867190" y="47939"/>
                  <a:pt x="4909134" y="50659"/>
                </a:cubicBezTo>
                <a:cubicBezTo>
                  <a:pt x="4945026" y="52455"/>
                  <a:pt x="5063406" y="54096"/>
                  <a:pt x="5099219" y="55050"/>
                </a:cubicBezTo>
                <a:cubicBezTo>
                  <a:pt x="5145195" y="57873"/>
                  <a:pt x="5163254" y="65473"/>
                  <a:pt x="5184992" y="67596"/>
                </a:cubicBezTo>
                <a:cubicBezTo>
                  <a:pt x="5206728" y="69720"/>
                  <a:pt x="5195578" y="65687"/>
                  <a:pt x="5229637" y="67789"/>
                </a:cubicBezTo>
                <a:cubicBezTo>
                  <a:pt x="5263695" y="69892"/>
                  <a:pt x="5345217" y="78854"/>
                  <a:pt x="5389346" y="80211"/>
                </a:cubicBezTo>
                <a:cubicBezTo>
                  <a:pt x="5425889" y="83191"/>
                  <a:pt x="5461943" y="84751"/>
                  <a:pt x="5494414" y="75926"/>
                </a:cubicBezTo>
                <a:lnTo>
                  <a:pt x="5528443" y="77206"/>
                </a:lnTo>
                <a:cubicBezTo>
                  <a:pt x="5582723" y="71370"/>
                  <a:pt x="5638917" y="68385"/>
                  <a:pt x="5684939" y="50269"/>
                </a:cubicBezTo>
                <a:cubicBezTo>
                  <a:pt x="5724389" y="45804"/>
                  <a:pt x="5737860" y="52916"/>
                  <a:pt x="5765146" y="50414"/>
                </a:cubicBezTo>
                <a:cubicBezTo>
                  <a:pt x="5792695" y="43060"/>
                  <a:pt x="5827352" y="38097"/>
                  <a:pt x="5848655" y="35257"/>
                </a:cubicBezTo>
                <a:lnTo>
                  <a:pt x="5930656" y="30131"/>
                </a:lnTo>
                <a:lnTo>
                  <a:pt x="6124150" y="31679"/>
                </a:lnTo>
                <a:cubicBezTo>
                  <a:pt x="6138131" y="22216"/>
                  <a:pt x="6167730" y="4075"/>
                  <a:pt x="6189199" y="5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9196F8-E090-A826-8266-9722066F6A57}"/>
              </a:ext>
            </a:extLst>
          </p:cNvPr>
          <p:cNvSpPr>
            <a:spLocks noGrp="1"/>
          </p:cNvSpPr>
          <p:nvPr>
            <p:ph type="ctrTitle"/>
          </p:nvPr>
        </p:nvSpPr>
        <p:spPr>
          <a:xfrm>
            <a:off x="1255060" y="5279511"/>
            <a:ext cx="9681882" cy="739880"/>
          </a:xfrm>
        </p:spPr>
        <p:txBody>
          <a:bodyPr anchor="b">
            <a:normAutofit/>
          </a:bodyPr>
          <a:lstStyle/>
          <a:p>
            <a:r>
              <a:rPr lang="en-GB" sz="3600" dirty="0">
                <a:solidFill>
                  <a:schemeClr val="tx1">
                    <a:lumMod val="85000"/>
                    <a:lumOff val="15000"/>
                  </a:schemeClr>
                </a:solidFill>
              </a:rPr>
              <a:t>Automatism</a:t>
            </a:r>
          </a:p>
        </p:txBody>
      </p:sp>
      <p:pic>
        <p:nvPicPr>
          <p:cNvPr id="4" name="Picture 3">
            <a:extLst>
              <a:ext uri="{FF2B5EF4-FFF2-40B4-BE49-F238E27FC236}">
                <a16:creationId xmlns:a16="http://schemas.microsoft.com/office/drawing/2014/main" id="{189B293B-E708-7D9F-B995-D03F13C9BFD5}"/>
              </a:ext>
            </a:extLst>
          </p:cNvPr>
          <p:cNvPicPr>
            <a:picLocks noChangeAspect="1"/>
          </p:cNvPicPr>
          <p:nvPr/>
        </p:nvPicPr>
        <p:blipFill>
          <a:blip r:embed="rId3"/>
          <a:stretch>
            <a:fillRect/>
          </a:stretch>
        </p:blipFill>
        <p:spPr>
          <a:xfrm>
            <a:off x="2166239" y="579473"/>
            <a:ext cx="7859521" cy="4224493"/>
          </a:xfrm>
          <a:prstGeom prst="rect">
            <a:avLst/>
          </a:prstGeom>
        </p:spPr>
      </p:pic>
    </p:spTree>
    <p:extLst>
      <p:ext uri="{BB962C8B-B14F-4D97-AF65-F5344CB8AC3E}">
        <p14:creationId xmlns:p14="http://schemas.microsoft.com/office/powerpoint/2010/main" val="32246246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F717DDAF-6AA8-AEB5-81E1-811CFF50CDAD}"/>
              </a:ext>
            </a:extLst>
          </p:cNvPr>
          <p:cNvPicPr>
            <a:picLocks noChangeAspect="1"/>
          </p:cNvPicPr>
          <p:nvPr/>
        </p:nvPicPr>
        <p:blipFill rotWithShape="1">
          <a:blip r:embed="rId3">
            <a:alphaModFix amt="35000"/>
          </a:blip>
          <a:srcRect t="9916" b="10578"/>
          <a:stretch/>
        </p:blipFill>
        <p:spPr>
          <a:xfrm>
            <a:off x="20" y="10"/>
            <a:ext cx="12191980" cy="6857990"/>
          </a:xfrm>
          <a:prstGeom prst="rect">
            <a:avLst/>
          </a:prstGeom>
        </p:spPr>
      </p:pic>
      <p:sp>
        <p:nvSpPr>
          <p:cNvPr id="2" name="Title 1">
            <a:extLst>
              <a:ext uri="{FF2B5EF4-FFF2-40B4-BE49-F238E27FC236}">
                <a16:creationId xmlns:a16="http://schemas.microsoft.com/office/drawing/2014/main" id="{0E0A3E78-B030-3199-93DB-6CFB1DA2B036}"/>
              </a:ext>
            </a:extLst>
          </p:cNvPr>
          <p:cNvSpPr>
            <a:spLocks noGrp="1"/>
          </p:cNvSpPr>
          <p:nvPr>
            <p:ph type="title"/>
          </p:nvPr>
        </p:nvSpPr>
        <p:spPr>
          <a:xfrm>
            <a:off x="838200" y="365125"/>
            <a:ext cx="10515600" cy="1325563"/>
          </a:xfrm>
        </p:spPr>
        <p:txBody>
          <a:bodyPr>
            <a:normAutofit/>
          </a:bodyPr>
          <a:lstStyle/>
          <a:p>
            <a:r>
              <a:rPr lang="en-GB">
                <a:solidFill>
                  <a:srgbClr val="FFFFFF"/>
                </a:solidFill>
              </a:rPr>
              <a:t>Automatism defined</a:t>
            </a:r>
          </a:p>
        </p:txBody>
      </p:sp>
      <p:graphicFrame>
        <p:nvGraphicFramePr>
          <p:cNvPr id="5" name="Content Placeholder 2">
            <a:extLst>
              <a:ext uri="{FF2B5EF4-FFF2-40B4-BE49-F238E27FC236}">
                <a16:creationId xmlns:a16="http://schemas.microsoft.com/office/drawing/2014/main" id="{08E347F5-99B5-91F9-3338-BCF8516D28DE}"/>
              </a:ext>
            </a:extLst>
          </p:cNvPr>
          <p:cNvGraphicFramePr>
            <a:graphicFrameLocks noGrp="1"/>
          </p:cNvGraphicFramePr>
          <p:nvPr>
            <p:ph idx="1"/>
            <p:extLst>
              <p:ext uri="{D42A27DB-BD31-4B8C-83A1-F6EECF244321}">
                <p14:modId xmlns:p14="http://schemas.microsoft.com/office/powerpoint/2010/main" val="247054210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6472363"/>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4087" y="1130603"/>
            <a:ext cx="3342442" cy="4596794"/>
          </a:xfrm>
        </p:spPr>
        <p:txBody>
          <a:bodyPr anchor="ctr">
            <a:normAutofit/>
          </a:bodyPr>
          <a:lstStyle/>
          <a:p>
            <a:r>
              <a:rPr lang="en-GB" sz="3200" dirty="0"/>
              <a:t>Automatism: elements</a:t>
            </a:r>
          </a:p>
        </p:txBody>
      </p:sp>
      <p:sp>
        <p:nvSpPr>
          <p:cNvPr id="3" name="Content Placeholder 2"/>
          <p:cNvSpPr>
            <a:spLocks noGrp="1"/>
          </p:cNvSpPr>
          <p:nvPr>
            <p:ph idx="1"/>
          </p:nvPr>
        </p:nvSpPr>
        <p:spPr>
          <a:xfrm>
            <a:off x="5290077" y="437513"/>
            <a:ext cx="5502614" cy="5954325"/>
          </a:xfrm>
        </p:spPr>
        <p:txBody>
          <a:bodyPr vert="horz" lIns="91440" tIns="45720" rIns="91440" bIns="45720" rtlCol="0" anchor="ctr">
            <a:normAutofit/>
          </a:bodyPr>
          <a:lstStyle/>
          <a:p>
            <a:r>
              <a:rPr lang="en-GB" sz="2000" dirty="0"/>
              <a:t>The prosecution must prove that D’s conduct was voluntary (the D was sufficiently in control of his bodily movements) for the conduct to be said to be truly his. </a:t>
            </a:r>
          </a:p>
          <a:p>
            <a:r>
              <a:rPr lang="en-GB" sz="2000" dirty="0"/>
              <a:t>D’s who claim to have been acting involuntarily is called a plea of automatism.</a:t>
            </a:r>
          </a:p>
          <a:p>
            <a:pPr marL="0" indent="0">
              <a:buNone/>
            </a:pPr>
            <a:endParaRPr lang="en-GB" sz="2000" b="1" u="sng" dirty="0"/>
          </a:p>
          <a:p>
            <a:pPr>
              <a:buFont typeface="Wingdings" panose="05000000000000000000" pitchFamily="2" charset="2"/>
              <a:buChar char="v"/>
            </a:pPr>
            <a:r>
              <a:rPr lang="en-GB" sz="2000" b="1" dirty="0"/>
              <a:t> An external factor</a:t>
            </a:r>
          </a:p>
          <a:p>
            <a:pPr>
              <a:buFont typeface="Wingdings" panose="05000000000000000000" pitchFamily="2" charset="2"/>
              <a:buChar char="v"/>
            </a:pPr>
            <a:r>
              <a:rPr lang="en-GB" sz="2000" b="1" dirty="0"/>
              <a:t>Results in involuntary conduct by D</a:t>
            </a:r>
          </a:p>
          <a:p>
            <a:pPr>
              <a:buFont typeface="Wingdings" panose="05000000000000000000" pitchFamily="2" charset="2"/>
              <a:buChar char="v"/>
            </a:pPr>
            <a:r>
              <a:rPr lang="en-GB" sz="2000" b="1" dirty="0"/>
              <a:t>Where D is not at fault</a:t>
            </a:r>
          </a:p>
          <a:p>
            <a:pPr marL="0" indent="0">
              <a:buNone/>
            </a:pPr>
            <a:endParaRPr lang="en-GB" sz="2000" b="1" dirty="0"/>
          </a:p>
        </p:txBody>
      </p:sp>
      <p:pic>
        <p:nvPicPr>
          <p:cNvPr id="7" name="Picture 6">
            <a:extLst>
              <a:ext uri="{FF2B5EF4-FFF2-40B4-BE49-F238E27FC236}">
                <a16:creationId xmlns:a16="http://schemas.microsoft.com/office/drawing/2014/main" id="{0F94762F-850E-F788-924F-91A6447BF7E9}"/>
              </a:ext>
            </a:extLst>
          </p:cNvPr>
          <p:cNvPicPr>
            <a:picLocks noChangeAspect="1"/>
          </p:cNvPicPr>
          <p:nvPr/>
        </p:nvPicPr>
        <p:blipFill>
          <a:blip r:embed="rId3"/>
          <a:stretch>
            <a:fillRect/>
          </a:stretch>
        </p:blipFill>
        <p:spPr>
          <a:xfrm>
            <a:off x="420698" y="145082"/>
            <a:ext cx="4072987" cy="2710388"/>
          </a:xfrm>
          <a:prstGeom prst="rect">
            <a:avLst/>
          </a:prstGeom>
        </p:spPr>
      </p:pic>
      <p:pic>
        <p:nvPicPr>
          <p:cNvPr id="8" name="Picture 7">
            <a:extLst>
              <a:ext uri="{FF2B5EF4-FFF2-40B4-BE49-F238E27FC236}">
                <a16:creationId xmlns:a16="http://schemas.microsoft.com/office/drawing/2014/main" id="{953D18A0-4389-F35D-4287-37008773C533}"/>
              </a:ext>
            </a:extLst>
          </p:cNvPr>
          <p:cNvPicPr>
            <a:picLocks noChangeAspect="1"/>
          </p:cNvPicPr>
          <p:nvPr/>
        </p:nvPicPr>
        <p:blipFill>
          <a:blip r:embed="rId4"/>
          <a:stretch>
            <a:fillRect/>
          </a:stretch>
        </p:blipFill>
        <p:spPr>
          <a:xfrm>
            <a:off x="740315" y="3931711"/>
            <a:ext cx="4072988" cy="2710389"/>
          </a:xfrm>
          <a:prstGeom prst="rect">
            <a:avLst/>
          </a:prstGeom>
        </p:spPr>
      </p:pic>
    </p:spTree>
    <p:extLst>
      <p:ext uri="{BB962C8B-B14F-4D97-AF65-F5344CB8AC3E}">
        <p14:creationId xmlns:p14="http://schemas.microsoft.com/office/powerpoint/2010/main" val="1108024415"/>
      </p:ext>
    </p:extLst>
  </p:cSld>
  <p:clrMapOvr>
    <a:masterClrMapping/>
  </p:clrMapOvr>
  <mc:AlternateContent xmlns:mc="http://schemas.openxmlformats.org/markup-compatibility/2006" xmlns:p14="http://schemas.microsoft.com/office/powerpoint/2010/main">
    <mc:Choice Requires="p14">
      <p:transition spd="slow" p14:dur="2000" advTm="44428"/>
    </mc:Choice>
    <mc:Fallback xmlns="">
      <p:transition spd="slow" advTm="44428"/>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9098" y="629265"/>
            <a:ext cx="5132438" cy="1622322"/>
          </a:xfrm>
        </p:spPr>
        <p:txBody>
          <a:bodyPr>
            <a:normAutofit/>
          </a:bodyPr>
          <a:lstStyle/>
          <a:p>
            <a:r>
              <a:rPr lang="en-GB">
                <a:solidFill>
                  <a:schemeClr val="tx1"/>
                </a:solidFill>
              </a:rPr>
              <a:t>AN EXTERNAL FACTOR</a:t>
            </a:r>
          </a:p>
        </p:txBody>
      </p:sp>
      <p:sp>
        <p:nvSpPr>
          <p:cNvPr id="3" name="Content Placeholder 2"/>
          <p:cNvSpPr>
            <a:spLocks noGrp="1"/>
          </p:cNvSpPr>
          <p:nvPr>
            <p:ph idx="1"/>
          </p:nvPr>
        </p:nvSpPr>
        <p:spPr>
          <a:xfrm>
            <a:off x="639098" y="2418735"/>
            <a:ext cx="5132439" cy="3811742"/>
          </a:xfrm>
        </p:spPr>
        <p:txBody>
          <a:bodyPr anchor="ctr">
            <a:normAutofit fontScale="92500" lnSpcReduction="20000"/>
          </a:bodyPr>
          <a:lstStyle/>
          <a:p>
            <a:pPr marL="0" indent="0">
              <a:buNone/>
            </a:pPr>
            <a:endParaRPr lang="en-GB">
              <a:solidFill>
                <a:schemeClr val="tx1"/>
              </a:solidFill>
            </a:endParaRPr>
          </a:p>
          <a:p>
            <a:pPr marL="0" indent="0">
              <a:buNone/>
            </a:pPr>
            <a:r>
              <a:rPr lang="en-GB">
                <a:solidFill>
                  <a:schemeClr val="tx1"/>
                </a:solidFill>
              </a:rPr>
              <a:t>It must be shown that D’s inability to control his conduct was due to an </a:t>
            </a:r>
            <a:r>
              <a:rPr lang="en-GB" b="1">
                <a:solidFill>
                  <a:schemeClr val="tx1"/>
                </a:solidFill>
              </a:rPr>
              <a:t>EXTERNAL FACTOR</a:t>
            </a:r>
          </a:p>
          <a:p>
            <a:pPr marL="0" indent="0">
              <a:buNone/>
            </a:pPr>
            <a:endParaRPr lang="en-GB" b="1">
              <a:solidFill>
                <a:schemeClr val="tx1"/>
              </a:solidFill>
            </a:endParaRPr>
          </a:p>
          <a:p>
            <a:pPr marL="0" indent="0">
              <a:buNone/>
            </a:pPr>
            <a:r>
              <a:rPr lang="en-GB" b="1" u="sng">
                <a:solidFill>
                  <a:schemeClr val="tx1"/>
                </a:solidFill>
              </a:rPr>
              <a:t>Examples:</a:t>
            </a:r>
          </a:p>
          <a:p>
            <a:pPr marL="0" indent="0">
              <a:buNone/>
            </a:pPr>
            <a:r>
              <a:rPr lang="en-GB" b="1">
                <a:solidFill>
                  <a:schemeClr val="tx1"/>
                </a:solidFill>
              </a:rPr>
              <a:t>Alcohol consumption</a:t>
            </a:r>
          </a:p>
          <a:p>
            <a:pPr marL="0" indent="0">
              <a:buNone/>
            </a:pPr>
            <a:r>
              <a:rPr lang="en-GB" b="1">
                <a:solidFill>
                  <a:schemeClr val="tx1"/>
                </a:solidFill>
              </a:rPr>
              <a:t>Insulin injection</a:t>
            </a:r>
          </a:p>
          <a:p>
            <a:pPr marL="0" indent="0">
              <a:buNone/>
            </a:pPr>
            <a:r>
              <a:rPr lang="en-GB" b="1">
                <a:solidFill>
                  <a:schemeClr val="tx1"/>
                </a:solidFill>
              </a:rPr>
              <a:t>Concussion </a:t>
            </a:r>
          </a:p>
          <a:p>
            <a:pPr marL="0" indent="0">
              <a:buNone/>
            </a:pPr>
            <a:r>
              <a:rPr lang="en-GB" b="1">
                <a:solidFill>
                  <a:schemeClr val="tx1"/>
                </a:solidFill>
              </a:rPr>
              <a:t>Administration of anaesthetic</a:t>
            </a:r>
          </a:p>
        </p:txBody>
      </p:sp>
      <p:pic>
        <p:nvPicPr>
          <p:cNvPr id="4" name="Picture 3"/>
          <p:cNvPicPr>
            <a:picLocks noChangeAspect="1"/>
          </p:cNvPicPr>
          <p:nvPr/>
        </p:nvPicPr>
        <p:blipFill>
          <a:blip r:embed="rId3"/>
          <a:stretch>
            <a:fillRect/>
          </a:stretch>
        </p:blipFill>
        <p:spPr>
          <a:xfrm>
            <a:off x="7090769" y="627526"/>
            <a:ext cx="4072987" cy="2710388"/>
          </a:xfrm>
          <a:prstGeom prst="rect">
            <a:avLst/>
          </a:prstGeom>
        </p:spPr>
      </p:pic>
      <p:pic>
        <p:nvPicPr>
          <p:cNvPr id="5" name="Picture 4"/>
          <p:cNvPicPr>
            <a:picLocks noChangeAspect="1"/>
          </p:cNvPicPr>
          <p:nvPr/>
        </p:nvPicPr>
        <p:blipFill>
          <a:blip r:embed="rId4"/>
          <a:stretch>
            <a:fillRect/>
          </a:stretch>
        </p:blipFill>
        <p:spPr>
          <a:xfrm>
            <a:off x="7090768" y="3520086"/>
            <a:ext cx="4072988" cy="2710389"/>
          </a:xfrm>
          <a:prstGeom prst="rect">
            <a:avLst/>
          </a:prstGeom>
        </p:spPr>
      </p:pic>
    </p:spTree>
    <p:extLst>
      <p:ext uri="{BB962C8B-B14F-4D97-AF65-F5344CB8AC3E}">
        <p14:creationId xmlns:p14="http://schemas.microsoft.com/office/powerpoint/2010/main" val="3081249402"/>
      </p:ext>
    </p:extLst>
  </p:cSld>
  <p:clrMapOvr>
    <a:masterClrMapping/>
  </p:clrMapOvr>
  <mc:AlternateContent xmlns:mc="http://schemas.openxmlformats.org/markup-compatibility/2006" xmlns:p14="http://schemas.microsoft.com/office/powerpoint/2010/main">
    <mc:Choice Requires="p14">
      <p:transition spd="slow" p14:dur="2000" advTm="63938"/>
    </mc:Choice>
    <mc:Fallback xmlns="">
      <p:transition spd="slow" advTm="63938"/>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39308F8-44A3-88B1-AD0A-E3C090544C95}"/>
              </a:ext>
            </a:extLst>
          </p:cNvPr>
          <p:cNvSpPr>
            <a:spLocks noGrp="1"/>
          </p:cNvSpPr>
          <p:nvPr>
            <p:ph type="title"/>
          </p:nvPr>
        </p:nvSpPr>
        <p:spPr>
          <a:xfrm>
            <a:off x="524741" y="620392"/>
            <a:ext cx="3808268" cy="5504688"/>
          </a:xfrm>
        </p:spPr>
        <p:txBody>
          <a:bodyPr>
            <a:normAutofit/>
          </a:bodyPr>
          <a:lstStyle/>
          <a:p>
            <a:r>
              <a:rPr lang="en-GB" sz="5600">
                <a:solidFill>
                  <a:schemeClr val="bg1"/>
                </a:solidFill>
              </a:rPr>
              <a:t>Self-induced automatism</a:t>
            </a:r>
          </a:p>
        </p:txBody>
      </p:sp>
      <p:graphicFrame>
        <p:nvGraphicFramePr>
          <p:cNvPr id="5" name="Content Placeholder 2">
            <a:extLst>
              <a:ext uri="{FF2B5EF4-FFF2-40B4-BE49-F238E27FC236}">
                <a16:creationId xmlns:a16="http://schemas.microsoft.com/office/drawing/2014/main" id="{359FB884-74A7-8E28-43C1-1E48E4AF068C}"/>
              </a:ext>
            </a:extLst>
          </p:cNvPr>
          <p:cNvGraphicFramePr>
            <a:graphicFrameLocks noGrp="1"/>
          </p:cNvGraphicFramePr>
          <p:nvPr>
            <p:ph idx="1"/>
            <p:extLst>
              <p:ext uri="{D42A27DB-BD31-4B8C-83A1-F6EECF244321}">
                <p14:modId xmlns:p14="http://schemas.microsoft.com/office/powerpoint/2010/main" val="456096932"/>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372890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900" y="3567843"/>
            <a:ext cx="4381764" cy="3354444"/>
          </a:xfrm>
        </p:spPr>
        <p:txBody>
          <a:bodyPr anchor="ctr">
            <a:normAutofit/>
          </a:bodyPr>
          <a:lstStyle/>
          <a:p>
            <a:r>
              <a:rPr lang="en-GB" sz="3200" dirty="0"/>
              <a:t>Results in involuntary conduct by D</a:t>
            </a:r>
            <a:br>
              <a:rPr lang="en-GB" sz="3200" dirty="0"/>
            </a:br>
            <a:br>
              <a:rPr lang="en-GB" sz="3200" dirty="0"/>
            </a:br>
            <a:r>
              <a:rPr lang="en-GB" sz="3200" dirty="0"/>
              <a:t>conscious /unconscious </a:t>
            </a:r>
          </a:p>
        </p:txBody>
      </p:sp>
      <p:sp>
        <p:nvSpPr>
          <p:cNvPr id="3" name="Content Placeholder 2"/>
          <p:cNvSpPr>
            <a:spLocks noGrp="1"/>
          </p:cNvSpPr>
          <p:nvPr>
            <p:ph idx="1"/>
          </p:nvPr>
        </p:nvSpPr>
        <p:spPr>
          <a:xfrm>
            <a:off x="5290077" y="437513"/>
            <a:ext cx="5502614" cy="5954325"/>
          </a:xfrm>
        </p:spPr>
        <p:txBody>
          <a:bodyPr vert="horz" lIns="91440" tIns="45720" rIns="91440" bIns="45720" rtlCol="0" anchor="ctr">
            <a:noAutofit/>
          </a:bodyPr>
          <a:lstStyle/>
          <a:p>
            <a:r>
              <a:rPr lang="en-GB" sz="2400" b="1" u="sng" dirty="0"/>
              <a:t>A) Where D is conscious</a:t>
            </a:r>
          </a:p>
          <a:p>
            <a:pPr>
              <a:buFontTx/>
              <a:buChar char="-"/>
            </a:pPr>
            <a:r>
              <a:rPr lang="en-GB" sz="2400" dirty="0"/>
              <a:t>D must lack </a:t>
            </a:r>
            <a:r>
              <a:rPr lang="en-GB" sz="2400" b="1" dirty="0"/>
              <a:t>complete </a:t>
            </a:r>
            <a:r>
              <a:rPr lang="en-GB" sz="2400" dirty="0"/>
              <a:t>control over his actions</a:t>
            </a:r>
          </a:p>
          <a:p>
            <a:pPr>
              <a:buFontTx/>
              <a:buChar char="-"/>
            </a:pPr>
            <a:r>
              <a:rPr lang="en-GB" sz="2400" dirty="0"/>
              <a:t>In driving cases this must be for the whole journey </a:t>
            </a:r>
            <a:r>
              <a:rPr lang="en-GB" sz="2400" b="1" dirty="0"/>
              <a:t>– Broome v Perkins [1987]</a:t>
            </a:r>
          </a:p>
          <a:p>
            <a:pPr>
              <a:buFontTx/>
              <a:buChar char="-"/>
            </a:pPr>
            <a:r>
              <a:rPr lang="en-GB" sz="2400" dirty="0"/>
              <a:t>Where D acts in a way that he would not normally act, but where he still retains control, he cannot rely on the defence </a:t>
            </a:r>
            <a:r>
              <a:rPr lang="en-GB" sz="2400" b="1" dirty="0"/>
              <a:t>– Isitt [1978]</a:t>
            </a:r>
          </a:p>
          <a:p>
            <a:pPr>
              <a:buFontTx/>
              <a:buChar char="-"/>
            </a:pPr>
            <a:r>
              <a:rPr lang="en-GB" sz="2400" dirty="0"/>
              <a:t>D will be guilty of automatism where his initial voluntary conduct leads up to an involuntary act </a:t>
            </a:r>
            <a:r>
              <a:rPr lang="en-GB" sz="2400" b="1" dirty="0"/>
              <a:t>– Ryan [1967]</a:t>
            </a:r>
          </a:p>
          <a:p>
            <a:pPr marL="0" indent="0">
              <a:buNone/>
            </a:pPr>
            <a:endParaRPr lang="en-GB" sz="2000"/>
          </a:p>
        </p:txBody>
      </p:sp>
      <p:pic>
        <p:nvPicPr>
          <p:cNvPr id="5" name="Picture 4">
            <a:extLst>
              <a:ext uri="{FF2B5EF4-FFF2-40B4-BE49-F238E27FC236}">
                <a16:creationId xmlns:a16="http://schemas.microsoft.com/office/drawing/2014/main" id="{D2859CD0-C507-DE62-B332-1BFC9AA553FA}"/>
              </a:ext>
            </a:extLst>
          </p:cNvPr>
          <p:cNvPicPr>
            <a:picLocks noChangeAspect="1"/>
          </p:cNvPicPr>
          <p:nvPr/>
        </p:nvPicPr>
        <p:blipFill>
          <a:blip r:embed="rId3"/>
          <a:stretch>
            <a:fillRect/>
          </a:stretch>
        </p:blipFill>
        <p:spPr>
          <a:xfrm>
            <a:off x="216164" y="562997"/>
            <a:ext cx="4381500" cy="3286125"/>
          </a:xfrm>
          <a:prstGeom prst="rect">
            <a:avLst/>
          </a:prstGeom>
        </p:spPr>
      </p:pic>
    </p:spTree>
    <p:extLst>
      <p:ext uri="{BB962C8B-B14F-4D97-AF65-F5344CB8AC3E}">
        <p14:creationId xmlns:p14="http://schemas.microsoft.com/office/powerpoint/2010/main" val="3737612442"/>
      </p:ext>
    </p:extLst>
  </p:cSld>
  <p:clrMapOvr>
    <a:masterClrMapping/>
  </p:clrMapOvr>
  <mc:AlternateContent xmlns:mc="http://schemas.openxmlformats.org/markup-compatibility/2006" xmlns:p14="http://schemas.microsoft.com/office/powerpoint/2010/main">
    <mc:Choice Requires="p14">
      <p:transition spd="slow" p14:dur="2000" advTm="187546"/>
    </mc:Choice>
    <mc:Fallback xmlns="">
      <p:transition spd="slow" advTm="187546"/>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4087" y="1130603"/>
            <a:ext cx="3342442" cy="4596794"/>
          </a:xfrm>
        </p:spPr>
        <p:txBody>
          <a:bodyPr anchor="ctr">
            <a:normAutofit/>
          </a:bodyPr>
          <a:lstStyle/>
          <a:p>
            <a:r>
              <a:rPr lang="en-GB" sz="3200" dirty="0"/>
              <a:t>RESULTS IN INVOLUNATRY CONDUCT BY D</a:t>
            </a:r>
          </a:p>
        </p:txBody>
      </p:sp>
      <p:sp>
        <p:nvSpPr>
          <p:cNvPr id="3" name="Content Placeholder 2"/>
          <p:cNvSpPr>
            <a:spLocks noGrp="1"/>
          </p:cNvSpPr>
          <p:nvPr>
            <p:ph idx="1"/>
          </p:nvPr>
        </p:nvSpPr>
        <p:spPr>
          <a:xfrm>
            <a:off x="5290077" y="437513"/>
            <a:ext cx="5502614" cy="5954325"/>
          </a:xfrm>
        </p:spPr>
        <p:txBody>
          <a:bodyPr anchor="ctr">
            <a:normAutofit/>
          </a:bodyPr>
          <a:lstStyle/>
          <a:p>
            <a:r>
              <a:rPr lang="en-GB" sz="2400" b="1" u="sng" dirty="0"/>
              <a:t>B) Where D is unconscious or in a state of impaired consciousness</a:t>
            </a:r>
          </a:p>
          <a:p>
            <a:endParaRPr lang="en-GB" sz="2400" b="1" u="sng" dirty="0"/>
          </a:p>
          <a:p>
            <a:r>
              <a:rPr lang="en-GB" sz="2400" i="1" dirty="0"/>
              <a:t>IF D IS UNCONSCIOUS THEN HE LACKS CONTROL OVER HIS ACTIONS</a:t>
            </a:r>
          </a:p>
          <a:p>
            <a:r>
              <a:rPr lang="en-GB" sz="2400" dirty="0"/>
              <a:t>E.g. D suffers a hypoglycaemic attack where he is completely unable to control himself.</a:t>
            </a:r>
          </a:p>
          <a:p>
            <a:endParaRPr lang="en-GB" sz="2400" dirty="0"/>
          </a:p>
          <a:p>
            <a:r>
              <a:rPr lang="en-GB" sz="2400" dirty="0"/>
              <a:t>Expert medical opinion is required to establish this</a:t>
            </a:r>
          </a:p>
          <a:p>
            <a:endParaRPr lang="en-GB" sz="2000"/>
          </a:p>
        </p:txBody>
      </p:sp>
      <p:pic>
        <p:nvPicPr>
          <p:cNvPr id="5" name="Picture 4">
            <a:extLst>
              <a:ext uri="{FF2B5EF4-FFF2-40B4-BE49-F238E27FC236}">
                <a16:creationId xmlns:a16="http://schemas.microsoft.com/office/drawing/2014/main" id="{1EABD0AB-27EA-D3F1-E7E3-69F6115046ED}"/>
              </a:ext>
            </a:extLst>
          </p:cNvPr>
          <p:cNvPicPr>
            <a:picLocks noChangeAspect="1"/>
          </p:cNvPicPr>
          <p:nvPr/>
        </p:nvPicPr>
        <p:blipFill>
          <a:blip r:embed="rId3"/>
          <a:stretch>
            <a:fillRect/>
          </a:stretch>
        </p:blipFill>
        <p:spPr>
          <a:xfrm>
            <a:off x="492556" y="4473694"/>
            <a:ext cx="4345504" cy="2168406"/>
          </a:xfrm>
          <a:prstGeom prst="rect">
            <a:avLst/>
          </a:prstGeom>
        </p:spPr>
      </p:pic>
    </p:spTree>
    <p:extLst>
      <p:ext uri="{BB962C8B-B14F-4D97-AF65-F5344CB8AC3E}">
        <p14:creationId xmlns:p14="http://schemas.microsoft.com/office/powerpoint/2010/main" val="3348442139"/>
      </p:ext>
    </p:extLst>
  </p:cSld>
  <p:clrMapOvr>
    <a:masterClrMapping/>
  </p:clrMapOvr>
  <mc:AlternateContent xmlns:mc="http://schemas.openxmlformats.org/markup-compatibility/2006" xmlns:p14="http://schemas.microsoft.com/office/powerpoint/2010/main">
    <mc:Choice Requires="p14">
      <p:transition spd="slow" p14:dur="2000" advTm="65461"/>
    </mc:Choice>
    <mc:Fallback xmlns="">
      <p:transition spd="slow" advTm="65461"/>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E86B5A-2A09-92BB-14D3-8AAA7239A809}"/>
              </a:ext>
            </a:extLst>
          </p:cNvPr>
          <p:cNvSpPr>
            <a:spLocks noGrp="1"/>
          </p:cNvSpPr>
          <p:nvPr>
            <p:ph type="title"/>
          </p:nvPr>
        </p:nvSpPr>
        <p:spPr>
          <a:xfrm>
            <a:off x="572493" y="238539"/>
            <a:ext cx="11018520" cy="1434415"/>
          </a:xfrm>
        </p:spPr>
        <p:txBody>
          <a:bodyPr anchor="b">
            <a:normAutofit/>
          </a:bodyPr>
          <a:lstStyle/>
          <a:p>
            <a:r>
              <a:rPr lang="en-GB" sz="5400"/>
              <a:t>Automatism</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27C34B5-B72E-57A2-EA49-D83FA7CAB0DB}"/>
              </a:ext>
            </a:extLst>
          </p:cNvPr>
          <p:cNvSpPr>
            <a:spLocks noGrp="1"/>
          </p:cNvSpPr>
          <p:nvPr>
            <p:ph idx="1"/>
          </p:nvPr>
        </p:nvSpPr>
        <p:spPr>
          <a:xfrm>
            <a:off x="572493" y="2071316"/>
            <a:ext cx="6713552" cy="4119172"/>
          </a:xfrm>
        </p:spPr>
        <p:txBody>
          <a:bodyPr anchor="t">
            <a:normAutofit/>
          </a:bodyPr>
          <a:lstStyle/>
          <a:p>
            <a:r>
              <a:rPr lang="en-GB" sz="1500"/>
              <a:t>Automatism refers to the state of unconsciousness or impaired consciousness in which a person acts involuntarily.</a:t>
            </a:r>
          </a:p>
          <a:p>
            <a:r>
              <a:rPr lang="en-GB" sz="1500"/>
              <a:t>If the prosecution cannot prove beyond reasonable doubt that D’s conduct was voluntary, he will be acquitted.</a:t>
            </a:r>
          </a:p>
          <a:p>
            <a:r>
              <a:rPr lang="en-GB" sz="1500"/>
              <a:t>It is not sufficient that D’s mind was acting imperfectly; what is required is that D’s mind is not controlling his limbs at all.</a:t>
            </a:r>
          </a:p>
          <a:p>
            <a:r>
              <a:rPr lang="en-GB" sz="1500"/>
              <a:t>The courts have drawn a dividing line between insane automatism (where the cause is internal, such as a disease) and non-insane automatism (where the cause is external to D, such as concussion resulting from a blow to the head).</a:t>
            </a:r>
          </a:p>
          <a:p>
            <a:r>
              <a:rPr lang="en-GB" sz="1500"/>
              <a:t>Where automatism is self-induced (e.g. through voluntary intoxication), that may negative mens rea for crimes of specific intent, but will not avail D if the crime with which he is charged is one of basic intent.</a:t>
            </a:r>
          </a:p>
          <a:p>
            <a:r>
              <a:rPr lang="en-GB" sz="1500"/>
              <a:t>Self-induced automatism may lead to D’s acquittal if the cause is other than intoxication by alcohol or drugs that are known to be dangerous. The test is whether D knew that his actions or inaction were likely to make him aggressive, unpredictable, or uncontrolled (Bailey (1983))</a:t>
            </a:r>
          </a:p>
        </p:txBody>
      </p:sp>
      <p:pic>
        <p:nvPicPr>
          <p:cNvPr id="4" name="Picture 3">
            <a:extLst>
              <a:ext uri="{FF2B5EF4-FFF2-40B4-BE49-F238E27FC236}">
                <a16:creationId xmlns:a16="http://schemas.microsoft.com/office/drawing/2014/main" id="{2295C500-EBE0-8B86-507A-801C287859C9}"/>
              </a:ext>
            </a:extLst>
          </p:cNvPr>
          <p:cNvPicPr>
            <a:picLocks noChangeAspect="1"/>
          </p:cNvPicPr>
          <p:nvPr/>
        </p:nvPicPr>
        <p:blipFill rotWithShape="1">
          <a:blip r:embed="rId3"/>
          <a:srcRect l="15138" r="20402" b="-3"/>
          <a:stretch/>
        </p:blipFill>
        <p:spPr>
          <a:xfrm>
            <a:off x="7675658" y="2093976"/>
            <a:ext cx="3941064" cy="4096512"/>
          </a:xfrm>
          <a:prstGeom prst="rect">
            <a:avLst/>
          </a:prstGeom>
        </p:spPr>
      </p:pic>
    </p:spTree>
    <p:extLst>
      <p:ext uri="{BB962C8B-B14F-4D97-AF65-F5344CB8AC3E}">
        <p14:creationId xmlns:p14="http://schemas.microsoft.com/office/powerpoint/2010/main" val="39568236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i="1" u="sng" dirty="0"/>
              <a:t>Andrew</a:t>
            </a:r>
          </a:p>
        </p:txBody>
      </p:sp>
      <p:sp>
        <p:nvSpPr>
          <p:cNvPr id="3" name="Content Placeholder 2"/>
          <p:cNvSpPr>
            <a:spLocks noGrp="1"/>
          </p:cNvSpPr>
          <p:nvPr>
            <p:ph idx="1"/>
          </p:nvPr>
        </p:nvSpPr>
        <p:spPr>
          <a:xfrm>
            <a:off x="726086" y="1069231"/>
            <a:ext cx="6263640" cy="4206240"/>
          </a:xfrm>
        </p:spPr>
        <p:txBody>
          <a:bodyPr vert="horz" lIns="91440" tIns="45720" rIns="91440" bIns="45720" rtlCol="0">
            <a:normAutofit/>
          </a:bodyPr>
          <a:lstStyle/>
          <a:p>
            <a:pPr marL="0" indent="0">
              <a:buNone/>
            </a:pPr>
            <a:endParaRPr lang="en-GB" b="1" dirty="0"/>
          </a:p>
          <a:p>
            <a:endParaRPr lang="en-GB" b="1" dirty="0"/>
          </a:p>
          <a:p>
            <a:r>
              <a:rPr lang="en-GB" b="1" dirty="0"/>
              <a:t>Andrew was in hospital.  Nurse Smith gave Andrew an antibiotic that Andrew had never had before. Andrew suffered a fit due to an allergic reaction and his arms moved uncontrollably, hitting Nurse Smith in the face. Can Andrew rely on the defence of automatism?</a:t>
            </a:r>
          </a:p>
        </p:txBody>
      </p:sp>
      <p:pic>
        <p:nvPicPr>
          <p:cNvPr id="5" name="Picture 4" descr="Desk with stethoscope and computer keyboard">
            <a:extLst>
              <a:ext uri="{FF2B5EF4-FFF2-40B4-BE49-F238E27FC236}">
                <a16:creationId xmlns:a16="http://schemas.microsoft.com/office/drawing/2014/main" id="{0CFBAC00-62FA-42C3-BDEF-BCAB4121BA3F}"/>
              </a:ext>
            </a:extLst>
          </p:cNvPr>
          <p:cNvPicPr>
            <a:picLocks noChangeAspect="1"/>
          </p:cNvPicPr>
          <p:nvPr/>
        </p:nvPicPr>
        <p:blipFill rotWithShape="1">
          <a:blip r:embed="rId3"/>
          <a:srcRect l="42447" r="1" b="1"/>
          <a:stretch/>
        </p:blipFill>
        <p:spPr>
          <a:xfrm>
            <a:off x="7847215" y="1822028"/>
            <a:ext cx="4342220" cy="5035972"/>
          </a:xfrm>
          <a:prstGeom prst="rect">
            <a:avLst/>
          </a:prstGeom>
        </p:spPr>
      </p:pic>
    </p:spTree>
    <p:extLst>
      <p:ext uri="{BB962C8B-B14F-4D97-AF65-F5344CB8AC3E}">
        <p14:creationId xmlns:p14="http://schemas.microsoft.com/office/powerpoint/2010/main" val="5350783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Automatism | Criminal Law">
            <a:hlinkClick r:id="" action="ppaction://media"/>
            <a:extLst>
              <a:ext uri="{FF2B5EF4-FFF2-40B4-BE49-F238E27FC236}">
                <a16:creationId xmlns:a16="http://schemas.microsoft.com/office/drawing/2014/main" id="{010BAF61-609D-96F4-4C18-8000E3F9E415}"/>
              </a:ext>
            </a:extLst>
          </p:cNvPr>
          <p:cNvPicPr>
            <a:picLocks noGrp="1" noRot="1" noChangeAspect="1"/>
          </p:cNvPicPr>
          <p:nvPr>
            <p:ph idx="1"/>
            <a:videoFile r:link="rId1"/>
          </p:nvPr>
        </p:nvPicPr>
        <p:blipFill>
          <a:blip r:embed="rId4"/>
          <a:stretch>
            <a:fillRect/>
          </a:stretch>
        </p:blipFill>
        <p:spPr>
          <a:xfrm>
            <a:off x="1368796" y="365125"/>
            <a:ext cx="9689223" cy="547478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09941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196F559-E25E-9030-FB8D-68BF960700BB}"/>
              </a:ext>
            </a:extLst>
          </p:cNvPr>
          <p:cNvPicPr>
            <a:picLocks noChangeAspect="1"/>
          </p:cNvPicPr>
          <p:nvPr/>
        </p:nvPicPr>
        <p:blipFill rotWithShape="1">
          <a:blip r:embed="rId3"/>
          <a:srcRect r="70432"/>
          <a:stretch/>
        </p:blipFill>
        <p:spPr>
          <a:xfrm>
            <a:off x="518563" y="291711"/>
            <a:ext cx="2387321" cy="5382618"/>
          </a:xfrm>
          <a:prstGeom prst="rect">
            <a:avLst/>
          </a:prstGeom>
        </p:spPr>
      </p:pic>
      <p:pic>
        <p:nvPicPr>
          <p:cNvPr id="2052" name="Picture 4" descr="How to Create a Quiz in 5 Minutes With Google Forms">
            <a:extLst>
              <a:ext uri="{FF2B5EF4-FFF2-40B4-BE49-F238E27FC236}">
                <a16:creationId xmlns:a16="http://schemas.microsoft.com/office/drawing/2014/main" id="{87573679-20C7-DD68-69B3-96E1EAFB2B36}"/>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3561406" y="474424"/>
            <a:ext cx="7538394" cy="50171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45775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8" name="Down Arrow 7">
            <a:extLst>
              <a:ext uri="{FF2B5EF4-FFF2-40B4-BE49-F238E27FC236}">
                <a16:creationId xmlns:a16="http://schemas.microsoft.com/office/drawing/2014/main" id="{73DE2CFE-42F2-48F0-8706-5264E012B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662795" y="-3745097"/>
            <a:ext cx="1354979" cy="10750169"/>
          </a:xfrm>
          <a:prstGeom prst="downArrow">
            <a:avLst>
              <a:gd name="adj1" fmla="val 100000"/>
              <a:gd name="adj2" fmla="val 22582"/>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Text&#10;&#10;Description automatically generated with medium confidence">
            <a:extLst>
              <a:ext uri="{FF2B5EF4-FFF2-40B4-BE49-F238E27FC236}">
                <a16:creationId xmlns:a16="http://schemas.microsoft.com/office/drawing/2014/main" id="{7108FF3A-EBD8-F74D-1B89-711A4FD93F35}"/>
              </a:ext>
            </a:extLst>
          </p:cNvPr>
          <p:cNvPicPr>
            <a:picLocks noChangeAspect="1"/>
          </p:cNvPicPr>
          <p:nvPr/>
        </p:nvPicPr>
        <p:blipFill rotWithShape="1">
          <a:blip r:embed="rId3"/>
          <a:srcRect r="3095" b="16243"/>
          <a:stretch/>
        </p:blipFill>
        <p:spPr>
          <a:xfrm>
            <a:off x="1346200" y="2962275"/>
            <a:ext cx="2732136" cy="2361440"/>
          </a:xfrm>
          <a:prstGeom prst="rect">
            <a:avLst/>
          </a:prstGeom>
        </p:spPr>
      </p:pic>
      <p:pic>
        <p:nvPicPr>
          <p:cNvPr id="4098" name="Picture 2" descr="Lexis® for Microsoft® Office Reviews 2022: Details, Pricing, &amp; Features | G2">
            <a:extLst>
              <a:ext uri="{FF2B5EF4-FFF2-40B4-BE49-F238E27FC236}">
                <a16:creationId xmlns:a16="http://schemas.microsoft.com/office/drawing/2014/main" id="{B53DD38A-E810-78D1-BCAB-FC57EEEBC03A}"/>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tretch>
            <a:fillRect/>
          </a:stretch>
        </p:blipFill>
        <p:spPr bwMode="auto">
          <a:xfrm>
            <a:off x="4510292" y="2350067"/>
            <a:ext cx="5403169" cy="2157865"/>
          </a:xfrm>
          <a:prstGeom prst="rect">
            <a:avLst/>
          </a:prstGeom>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641548C-8474-86D0-0106-385C59D8BBC6}"/>
              </a:ext>
            </a:extLst>
          </p:cNvPr>
          <p:cNvSpPr>
            <a:spLocks noGrp="1"/>
          </p:cNvSpPr>
          <p:nvPr>
            <p:ph type="title"/>
          </p:nvPr>
        </p:nvSpPr>
        <p:spPr>
          <a:xfrm>
            <a:off x="1286932" y="1204109"/>
            <a:ext cx="10023398" cy="857894"/>
          </a:xfrm>
        </p:spPr>
        <p:txBody>
          <a:bodyPr vert="horz" lIns="91440" tIns="45720" rIns="91440" bIns="45720" rtlCol="0">
            <a:normAutofit/>
          </a:bodyPr>
          <a:lstStyle/>
          <a:p>
            <a:r>
              <a:rPr lang="en-US" sz="4000" kern="1200">
                <a:solidFill>
                  <a:srgbClr val="FFFFFF"/>
                </a:solidFill>
                <a:latin typeface="+mj-lt"/>
                <a:ea typeface="+mj-ea"/>
                <a:cs typeface="+mj-cs"/>
              </a:rPr>
              <a:t>Further reading:</a:t>
            </a:r>
          </a:p>
        </p:txBody>
      </p:sp>
      <p:sp>
        <p:nvSpPr>
          <p:cNvPr id="5" name="TextBox 4">
            <a:extLst>
              <a:ext uri="{FF2B5EF4-FFF2-40B4-BE49-F238E27FC236}">
                <a16:creationId xmlns:a16="http://schemas.microsoft.com/office/drawing/2014/main" id="{BFA5EDE1-1A62-4E76-2B0C-7DB11E1D8B9A}"/>
              </a:ext>
            </a:extLst>
          </p:cNvPr>
          <p:cNvSpPr txBox="1"/>
          <p:nvPr/>
        </p:nvSpPr>
        <p:spPr>
          <a:xfrm>
            <a:off x="5503229" y="4507932"/>
            <a:ext cx="1576359" cy="923330"/>
          </a:xfrm>
          <a:prstGeom prst="rect">
            <a:avLst/>
          </a:prstGeom>
          <a:noFill/>
        </p:spPr>
        <p:txBody>
          <a:bodyPr wrap="square" rtlCol="0">
            <a:spAutoFit/>
          </a:bodyPr>
          <a:lstStyle/>
          <a:p>
            <a:r>
              <a:rPr lang="en-GB" dirty="0"/>
              <a:t>Automatism: </a:t>
            </a:r>
            <a:r>
              <a:rPr lang="en-GB" dirty="0">
                <a:hlinkClick r:id="rId5"/>
              </a:rPr>
              <a:t>Automatism (uwtsd.ac.uk)</a:t>
            </a:r>
            <a:endParaRPr lang="en-GB" dirty="0"/>
          </a:p>
        </p:txBody>
      </p:sp>
      <p:sp>
        <p:nvSpPr>
          <p:cNvPr id="7" name="TextBox 6">
            <a:extLst>
              <a:ext uri="{FF2B5EF4-FFF2-40B4-BE49-F238E27FC236}">
                <a16:creationId xmlns:a16="http://schemas.microsoft.com/office/drawing/2014/main" id="{B0B37951-603B-7ACC-639A-BB84C14EFC3A}"/>
              </a:ext>
            </a:extLst>
          </p:cNvPr>
          <p:cNvSpPr txBox="1"/>
          <p:nvPr/>
        </p:nvSpPr>
        <p:spPr>
          <a:xfrm rot="10800000" flipV="1">
            <a:off x="8764876" y="4323265"/>
            <a:ext cx="2545454" cy="646331"/>
          </a:xfrm>
          <a:prstGeom prst="rect">
            <a:avLst/>
          </a:prstGeom>
          <a:noFill/>
        </p:spPr>
        <p:txBody>
          <a:bodyPr wrap="square">
            <a:spAutoFit/>
          </a:bodyPr>
          <a:lstStyle/>
          <a:p>
            <a:r>
              <a:rPr lang="en-GB" dirty="0">
                <a:hlinkClick r:id="rId5"/>
              </a:rPr>
              <a:t>Automatism (uwtsd.ac.uk)</a:t>
            </a:r>
            <a:endParaRPr lang="en-GB" dirty="0"/>
          </a:p>
        </p:txBody>
      </p:sp>
      <p:sp>
        <p:nvSpPr>
          <p:cNvPr id="8" name="TextBox 7">
            <a:extLst>
              <a:ext uri="{FF2B5EF4-FFF2-40B4-BE49-F238E27FC236}">
                <a16:creationId xmlns:a16="http://schemas.microsoft.com/office/drawing/2014/main" id="{9BD33C63-D6A2-E17E-B352-B2E67CB2A0B4}"/>
              </a:ext>
            </a:extLst>
          </p:cNvPr>
          <p:cNvSpPr txBox="1"/>
          <p:nvPr/>
        </p:nvSpPr>
        <p:spPr>
          <a:xfrm>
            <a:off x="7988378" y="5480790"/>
            <a:ext cx="3119058" cy="923330"/>
          </a:xfrm>
          <a:prstGeom prst="rect">
            <a:avLst/>
          </a:prstGeom>
          <a:noFill/>
        </p:spPr>
        <p:txBody>
          <a:bodyPr wrap="square" rtlCol="0">
            <a:spAutoFit/>
          </a:bodyPr>
          <a:lstStyle/>
          <a:p>
            <a:r>
              <a:rPr lang="en-GB" dirty="0"/>
              <a:t>Effect of voluntary intoxication: </a:t>
            </a:r>
            <a:r>
              <a:rPr lang="en-GB" dirty="0">
                <a:hlinkClick r:id="rId6"/>
              </a:rPr>
              <a:t>24. Effect of voluntary intoxication. (uwtsd.ac.uk)</a:t>
            </a:r>
            <a:endParaRPr lang="en-GB" dirty="0"/>
          </a:p>
        </p:txBody>
      </p:sp>
      <p:sp>
        <p:nvSpPr>
          <p:cNvPr id="9" name="TextBox 8">
            <a:extLst>
              <a:ext uri="{FF2B5EF4-FFF2-40B4-BE49-F238E27FC236}">
                <a16:creationId xmlns:a16="http://schemas.microsoft.com/office/drawing/2014/main" id="{17A5EFEE-96B6-97D3-8C8D-2A87951FC3B1}"/>
              </a:ext>
            </a:extLst>
          </p:cNvPr>
          <p:cNvSpPr txBox="1"/>
          <p:nvPr/>
        </p:nvSpPr>
        <p:spPr>
          <a:xfrm>
            <a:off x="4336388" y="5800550"/>
            <a:ext cx="1626846" cy="923330"/>
          </a:xfrm>
          <a:prstGeom prst="rect">
            <a:avLst/>
          </a:prstGeom>
          <a:noFill/>
        </p:spPr>
        <p:txBody>
          <a:bodyPr wrap="square" rtlCol="0">
            <a:spAutoFit/>
          </a:bodyPr>
          <a:lstStyle/>
          <a:p>
            <a:r>
              <a:rPr lang="en-GB" dirty="0">
                <a:hlinkClick r:id="rId7"/>
              </a:rPr>
              <a:t>Intoxication and mistake (uwtsd.ac.uk)</a:t>
            </a:r>
            <a:endParaRPr lang="en-GB" dirty="0"/>
          </a:p>
        </p:txBody>
      </p:sp>
    </p:spTree>
    <p:extLst>
      <p:ext uri="{BB962C8B-B14F-4D97-AF65-F5344CB8AC3E}">
        <p14:creationId xmlns:p14="http://schemas.microsoft.com/office/powerpoint/2010/main" val="3928243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5" ma:contentTypeDescription="Create a new document." ma:contentTypeScope="" ma:versionID="acd2d1990088ae20273bc116f9d35339">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722d430d9b27bb3f29374e11a5408984"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9BEF471-E81B-4190-B39F-36383FD3FAB8}">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C39E8676-E52A-4298-BCBF-13A3603A7031}">
  <ds:schemaRefs>
    <ds:schemaRef ds:uri="http://schemas.microsoft.com/sharepoint/v3/contenttype/forms"/>
  </ds:schemaRefs>
</ds:datastoreItem>
</file>

<file path=customXml/itemProps3.xml><?xml version="1.0" encoding="utf-8"?>
<ds:datastoreItem xmlns:ds="http://schemas.openxmlformats.org/officeDocument/2006/customXml" ds:itemID="{2D329BFA-5FFB-4EA2-AE68-8A1B71C0FA9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1490</Words>
  <Application>Microsoft Office PowerPoint</Application>
  <PresentationFormat>Widescreen</PresentationFormat>
  <Paragraphs>116</Paragraphs>
  <Slides>22</Slides>
  <Notes>22</Notes>
  <HiddenSlides>0</HiddenSlides>
  <MMClips>2</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Office Theme</vt:lpstr>
      <vt:lpstr>DENIALS OF LIABILITY</vt:lpstr>
      <vt:lpstr>Learning objectives</vt:lpstr>
      <vt:lpstr>PowerPoint Presentation</vt:lpstr>
      <vt:lpstr>PowerPoint Presentation</vt:lpstr>
      <vt:lpstr>The intoxication rules</vt:lpstr>
      <vt:lpstr>PowerPoint Presentation</vt:lpstr>
      <vt:lpstr>The intoxication rules</vt:lpstr>
      <vt:lpstr>Involuntary intoxication</vt:lpstr>
      <vt:lpstr>INTOXICATION</vt:lpstr>
      <vt:lpstr>PowerPoint Presentation</vt:lpstr>
      <vt:lpstr>Automatism</vt:lpstr>
      <vt:lpstr>Automatism defined</vt:lpstr>
      <vt:lpstr>Automatism: elements</vt:lpstr>
      <vt:lpstr>AN EXTERNAL FACTOR</vt:lpstr>
      <vt:lpstr>Self-induced automatism</vt:lpstr>
      <vt:lpstr>Results in involuntary conduct by D  conscious /unconscious </vt:lpstr>
      <vt:lpstr>RESULTS IN INVOLUNATRY CONDUCT BY D</vt:lpstr>
      <vt:lpstr>Automatism</vt:lpstr>
      <vt:lpstr>Andrew</vt:lpstr>
      <vt:lpstr>PowerPoint Presentation</vt:lpstr>
      <vt:lpstr>PowerPoint Presentation</vt:lpstr>
      <vt:lpstr>Further reading: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DENIALS OF LIABILITY</dc:title>
  <dc:creator>Laura Knight</dc:creator>
  <cp:lastModifiedBy>Laura Knight</cp:lastModifiedBy>
  <cp:revision>4</cp:revision>
  <cp:lastPrinted>2022-12-05T09:46:35Z</cp:lastPrinted>
  <dcterms:created xsi:type="dcterms:W3CDTF">2022-12-01T20:20:42Z</dcterms:created>
  <dcterms:modified xsi:type="dcterms:W3CDTF">2022-12-08T13:57:04Z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ies>
</file>