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ink/ink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2" r:id="rId3"/>
    <p:sldId id="257" r:id="rId4"/>
    <p:sldId id="258" r:id="rId5"/>
    <p:sldId id="264" r:id="rId6"/>
    <p:sldId id="260" r:id="rId7"/>
    <p:sldId id="263" r:id="rId8"/>
    <p:sldId id="261"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38" autoAdjust="0"/>
    <p:restoredTop sz="94660"/>
  </p:normalViewPr>
  <p:slideViewPr>
    <p:cSldViewPr snapToGrid="0">
      <p:cViewPr varScale="1">
        <p:scale>
          <a:sx n="51" d="100"/>
          <a:sy n="51" d="100"/>
        </p:scale>
        <p:origin x="1064" y="2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22T00:13:39.692"/>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D05F3129-706C-4372-8A46-B765F3CD34AB}" type="datetimeFigureOut">
              <a:rPr lang="en-US" smtClean="0"/>
              <a:t>3/24/2025</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3963679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5F3129-706C-4372-8A46-B765F3CD34AB}" type="datetimeFigureOut">
              <a:rPr lang="en-US" smtClean="0"/>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22969159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05F3129-706C-4372-8A46-B765F3CD34AB}" type="datetimeFigureOut">
              <a:rPr lang="en-US" smtClean="0"/>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3706609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05F3129-706C-4372-8A46-B765F3CD34AB}" type="datetimeFigureOut">
              <a:rPr lang="en-US" smtClean="0"/>
              <a:t>3/24/2025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180508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5F3129-706C-4372-8A46-B765F3CD34AB}" type="datetimeFigureOut">
              <a:rPr lang="en-US" smtClean="0"/>
              <a:t>3/24/2025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266059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05F3129-706C-4372-8A46-B765F3CD34AB}" type="datetimeFigureOut">
              <a:rPr lang="en-US" smtClean="0"/>
              <a:t>3/24/2025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61729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05F3129-706C-4372-8A46-B765F3CD34AB}" type="datetimeFigureOut">
              <a:rPr lang="en-US" smtClean="0"/>
              <a:t>3/24/2025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12972546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05F3129-706C-4372-8A46-B765F3CD34AB}" type="datetimeFigureOut">
              <a:rPr lang="en-US" smtClean="0"/>
              <a:t>3/24/2025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387551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05F3129-706C-4372-8A46-B765F3CD34AB}" type="datetimeFigureOut">
              <a:rPr lang="en-US" smtClean="0"/>
              <a:t>3/24/2025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1157534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05F3129-706C-4372-8A46-B765F3CD34AB}" type="datetimeFigureOut">
              <a:rPr lang="en-US" smtClean="0"/>
              <a:t>3/24/2025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3793411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05F3129-706C-4372-8A46-B765F3CD34AB}" type="datetimeFigureOut">
              <a:rPr lang="en-US" smtClean="0"/>
              <a:t>3/24/2025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22722950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05F3129-706C-4372-8A46-B765F3CD34AB}" type="datetimeFigureOut">
              <a:rPr lang="en-US" smtClean="0"/>
              <a:t>3/24/2025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C39DFD-3F6E-4707-BA79-81C83C492A47}"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3190752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05F3129-706C-4372-8A46-B765F3CD34AB}" type="datetimeFigureOut">
              <a:rPr lang="en-US" smtClean="0"/>
              <a:t>3/24/2025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27968820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05F3129-706C-4372-8A46-B765F3CD34AB}" type="datetimeFigureOut">
              <a:rPr lang="en-US" smtClean="0"/>
              <a:t>3/24/2025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5219446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05F3129-706C-4372-8A46-B765F3CD34AB}" type="datetimeFigureOut">
              <a:rPr lang="en-US" smtClean="0"/>
              <a:t>3/24/2025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17157195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5F3129-706C-4372-8A46-B765F3CD34AB}" type="datetimeFigureOut">
              <a:rPr lang="en-US" smtClean="0"/>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9591652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5F3129-706C-4372-8A46-B765F3CD34AB}" type="datetimeFigureOut">
              <a:rPr lang="en-US" smtClean="0"/>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943324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05F3129-706C-4372-8A46-B765F3CD34AB}" type="datetimeFigureOut">
              <a:rPr lang="en-US" smtClean="0"/>
              <a:t>3/24/2025</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EC39DFD-3F6E-4707-BA79-81C83C492A47}" type="slidenum">
              <a:rPr lang="en-US" smtClean="0"/>
              <a:t>‹#›</a:t>
            </a:fld>
            <a:endParaRPr lang="en-US"/>
          </a:p>
        </p:txBody>
      </p:sp>
    </p:spTree>
    <p:extLst>
      <p:ext uri="{BB962C8B-B14F-4D97-AF65-F5344CB8AC3E}">
        <p14:creationId xmlns:p14="http://schemas.microsoft.com/office/powerpoint/2010/main" val="403979287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customXml" Target="../ink/ink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9.JPG"/><Relationship Id="rId4" Type="http://schemas.openxmlformats.org/officeDocument/2006/relationships/image" Target="../media/image8.jpg"/></Relationships>
</file>

<file path=ppt/slides/_rels/slide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86398-379A-B0FC-F833-80E26CD591F7}"/>
              </a:ext>
            </a:extLst>
          </p:cNvPr>
          <p:cNvSpPr>
            <a:spLocks noGrp="1"/>
          </p:cNvSpPr>
          <p:nvPr>
            <p:ph type="ctrTitle"/>
          </p:nvPr>
        </p:nvSpPr>
        <p:spPr>
          <a:xfrm>
            <a:off x="7134671" y="1147415"/>
            <a:ext cx="4052887" cy="1585913"/>
          </a:xfrm>
        </p:spPr>
        <p:txBody>
          <a:bodyPr>
            <a:normAutofit fontScale="90000"/>
          </a:bodyPr>
          <a:lstStyle/>
          <a:p>
            <a:pPr algn="ctr"/>
            <a:r>
              <a:rPr lang="en-US" sz="3600" dirty="0">
                <a:solidFill>
                  <a:srgbClr val="FFFFFF"/>
                </a:solidFill>
                <a:latin typeface="Bradley Hand ITC" panose="03070402050302030203" pitchFamily="66" charset="0"/>
                <a:cs typeface="Arabic Typesetting" panose="020F0502020204030204" pitchFamily="66" charset="-78"/>
              </a:rPr>
              <a:t>Dr Hart</a:t>
            </a:r>
            <a:r>
              <a:rPr lang="en-US" sz="3600">
                <a:solidFill>
                  <a:srgbClr val="FFFFFF"/>
                </a:solidFill>
                <a:latin typeface="Bradley Hand ITC" panose="03070402050302030203" pitchFamily="66" charset="0"/>
                <a:cs typeface="Arabic Typesetting" panose="020F0502020204030204" pitchFamily="66" charset="-78"/>
              </a:rPr>
              <a:t>`s</a:t>
            </a:r>
            <a:br>
              <a:rPr lang="en-US" sz="3600">
                <a:solidFill>
                  <a:srgbClr val="FFFFFF"/>
                </a:solidFill>
                <a:latin typeface="Bradley Hand ITC" panose="03070402050302030203" pitchFamily="66" charset="0"/>
                <a:cs typeface="Arabic Typesetting" panose="020F0502020204030204" pitchFamily="66" charset="-78"/>
              </a:rPr>
            </a:br>
            <a:br>
              <a:rPr lang="en-US" sz="3600">
                <a:solidFill>
                  <a:srgbClr val="FFFFFF"/>
                </a:solidFill>
                <a:latin typeface="Bradley Hand ITC" panose="03070402050302030203" pitchFamily="66" charset="0"/>
                <a:cs typeface="Arabic Typesetting" panose="020F0502020204030204" pitchFamily="66" charset="-78"/>
              </a:rPr>
            </a:br>
            <a:r>
              <a:rPr lang="en-US" sz="3600">
                <a:solidFill>
                  <a:srgbClr val="FFFFFF"/>
                </a:solidFill>
                <a:latin typeface="Bradley Hand ITC" panose="03070402050302030203" pitchFamily="66" charset="0"/>
                <a:cs typeface="Arabic Typesetting" panose="020F0502020204030204" pitchFamily="66" charset="-78"/>
              </a:rPr>
              <a:t> </a:t>
            </a:r>
            <a:r>
              <a:rPr lang="en-US" sz="3600" dirty="0">
                <a:solidFill>
                  <a:srgbClr val="FFFFFF"/>
                </a:solidFill>
                <a:latin typeface="Bradley Hand ITC" panose="03070402050302030203" pitchFamily="66" charset="0"/>
                <a:cs typeface="Arabic Typesetting" panose="020F0502020204030204" pitchFamily="66" charset="-78"/>
              </a:rPr>
              <a:t>disappearance</a:t>
            </a:r>
            <a:endParaRPr lang="en-US" sz="3600" dirty="0">
              <a:latin typeface="Bradley Hand ITC" panose="03070402050302030203" pitchFamily="66" charset="0"/>
              <a:cs typeface="Arabic Typesetting" panose="020F0502020204030204" pitchFamily="66" charset="-78"/>
            </a:endParaRPr>
          </a:p>
        </p:txBody>
      </p:sp>
      <p:sp>
        <p:nvSpPr>
          <p:cNvPr id="3" name="Subtitle 2">
            <a:extLst>
              <a:ext uri="{FF2B5EF4-FFF2-40B4-BE49-F238E27FC236}">
                <a16:creationId xmlns:a16="http://schemas.microsoft.com/office/drawing/2014/main" id="{F58F841F-7713-0C0A-E743-255E5AA6F189}"/>
              </a:ext>
            </a:extLst>
          </p:cNvPr>
          <p:cNvSpPr>
            <a:spLocks noGrp="1"/>
          </p:cNvSpPr>
          <p:nvPr>
            <p:ph type="subTitle" idx="1"/>
          </p:nvPr>
        </p:nvSpPr>
        <p:spPr>
          <a:xfrm>
            <a:off x="6585702" y="3602038"/>
            <a:ext cx="5150826" cy="1655762"/>
          </a:xfrm>
        </p:spPr>
        <p:txBody>
          <a:bodyPr>
            <a:normAutofit fontScale="25000" lnSpcReduction="20000"/>
          </a:bodyPr>
          <a:lstStyle/>
          <a:p>
            <a:pPr marL="0" marR="0" algn="ctr">
              <a:spcAft>
                <a:spcPts val="800"/>
              </a:spcAft>
              <a:buNone/>
            </a:pPr>
            <a:r>
              <a:rPr lang="en-GB" sz="6400" b="1" kern="100" dirty="0">
                <a:solidFill>
                  <a:srgbClr val="FFFFFF"/>
                </a:solidFill>
                <a:effectLst/>
                <a:latin typeface="Bradley Hand ITC" panose="03070402050302030203" pitchFamily="66" charset="0"/>
                <a:ea typeface="Calibri" panose="020F0502020204030204" pitchFamily="34" charset="0"/>
                <a:cs typeface="Times New Roman" panose="02020603050405020304" pitchFamily="18" charset="0"/>
              </a:rPr>
              <a:t>Module Name:</a:t>
            </a:r>
            <a:r>
              <a:rPr lang="en-GB" sz="6400" kern="100" dirty="0">
                <a:solidFill>
                  <a:srgbClr val="FFFFFF"/>
                </a:solidFill>
                <a:effectLst/>
                <a:latin typeface="Bradley Hand ITC" panose="03070402050302030203" pitchFamily="66" charset="0"/>
                <a:ea typeface="Calibri" panose="020F0502020204030204" pitchFamily="34" charset="0"/>
                <a:cs typeface="Times New Roman" panose="02020603050405020304" pitchFamily="18" charset="0"/>
              </a:rPr>
              <a:t> Academic Skills for the Digital Era – BMSW4013</a:t>
            </a:r>
            <a:endParaRPr lang="en-US" sz="6400" kern="100" dirty="0">
              <a:solidFill>
                <a:srgbClr val="FFFFFF"/>
              </a:solidFill>
              <a:effectLst/>
              <a:latin typeface="Bradley Hand ITC" panose="03070402050302030203" pitchFamily="66" charset="0"/>
              <a:ea typeface="Calibri" panose="020F0502020204030204" pitchFamily="34" charset="0"/>
              <a:cs typeface="Times New Roman" panose="02020603050405020304" pitchFamily="18" charset="0"/>
            </a:endParaRPr>
          </a:p>
          <a:p>
            <a:pPr marL="0" marR="0" algn="ctr">
              <a:spcAft>
                <a:spcPts val="800"/>
              </a:spcAft>
              <a:buNone/>
            </a:pPr>
            <a:r>
              <a:rPr lang="en-GB" sz="6400" b="1" kern="100" dirty="0">
                <a:solidFill>
                  <a:srgbClr val="FFFFFF"/>
                </a:solidFill>
                <a:effectLst/>
                <a:latin typeface="Bradley Hand ITC" panose="03070402050302030203" pitchFamily="66" charset="0"/>
                <a:ea typeface="Calibri" panose="020F0502020204030204" pitchFamily="34" charset="0"/>
                <a:cs typeface="Times New Roman" panose="02020603050405020304" pitchFamily="18" charset="0"/>
              </a:rPr>
              <a:t>Student name</a:t>
            </a:r>
            <a:r>
              <a:rPr lang="en-GB" sz="6400" kern="100" dirty="0">
                <a:solidFill>
                  <a:srgbClr val="FFFFFF"/>
                </a:solidFill>
                <a:effectLst/>
                <a:latin typeface="Bradley Hand ITC" panose="03070402050302030203" pitchFamily="66" charset="0"/>
                <a:ea typeface="Calibri" panose="020F0502020204030204" pitchFamily="34" charset="0"/>
                <a:cs typeface="Times New Roman" panose="02020603050405020304" pitchFamily="18" charset="0"/>
              </a:rPr>
              <a:t>: Evelinne Alice Dicu - 2422448</a:t>
            </a:r>
            <a:endParaRPr lang="en-US" sz="6400" kern="100" dirty="0">
              <a:solidFill>
                <a:srgbClr val="FFFFFF"/>
              </a:solidFill>
              <a:effectLst/>
              <a:latin typeface="Bradley Hand ITC" panose="03070402050302030203" pitchFamily="66" charset="0"/>
              <a:ea typeface="Calibri" panose="020F0502020204030204" pitchFamily="34" charset="0"/>
              <a:cs typeface="Times New Roman" panose="02020603050405020304" pitchFamily="18" charset="0"/>
            </a:endParaRPr>
          </a:p>
          <a:p>
            <a:pPr marL="0" marR="0" algn="ctr">
              <a:spcAft>
                <a:spcPts val="800"/>
              </a:spcAft>
            </a:pPr>
            <a:r>
              <a:rPr lang="en-GB" sz="6400" b="1" kern="100" dirty="0">
                <a:solidFill>
                  <a:srgbClr val="FFFFFF"/>
                </a:solidFill>
                <a:effectLst/>
                <a:latin typeface="Bradley Hand ITC" panose="03070402050302030203" pitchFamily="66" charset="0"/>
                <a:ea typeface="Calibri" panose="020F0502020204030204" pitchFamily="34" charset="0"/>
                <a:cs typeface="Times New Roman" panose="02020603050405020304" pitchFamily="18" charset="0"/>
              </a:rPr>
              <a:t>Lecturer name</a:t>
            </a:r>
            <a:r>
              <a:rPr lang="en-GB" sz="6400" kern="100" dirty="0">
                <a:solidFill>
                  <a:srgbClr val="FFFFFF"/>
                </a:solidFill>
                <a:effectLst/>
                <a:latin typeface="Bradley Hand ITC" panose="03070402050302030203" pitchFamily="66" charset="0"/>
                <a:ea typeface="Calibri" panose="020F0502020204030204" pitchFamily="34" charset="0"/>
                <a:cs typeface="Times New Roman" panose="02020603050405020304" pitchFamily="18" charset="0"/>
              </a:rPr>
              <a:t>: Ffion Cumberpatch</a:t>
            </a:r>
            <a:endParaRPr lang="en-US" sz="6400" kern="100" dirty="0">
              <a:solidFill>
                <a:srgbClr val="FFFFFF"/>
              </a:solidFill>
              <a:effectLst/>
              <a:latin typeface="Bradley Hand ITC" panose="03070402050302030203" pitchFamily="66" charset="0"/>
              <a:ea typeface="Calibri" panose="020F0502020204030204" pitchFamily="34" charset="0"/>
              <a:cs typeface="Times New Roman" panose="02020603050405020304" pitchFamily="18" charset="0"/>
            </a:endParaRPr>
          </a:p>
          <a:p>
            <a:pPr algn="ctr"/>
            <a:endParaRPr lang="en-US" dirty="0"/>
          </a:p>
        </p:txBody>
      </p:sp>
      <p:pic>
        <p:nvPicPr>
          <p:cNvPr id="4" name="Picture 3" descr="A screenshot of a computer">
            <a:extLst>
              <a:ext uri="{FF2B5EF4-FFF2-40B4-BE49-F238E27FC236}">
                <a16:creationId xmlns:a16="http://schemas.microsoft.com/office/drawing/2014/main" id="{FE12614F-5F39-D662-3F82-9887CB9BE6BB}"/>
              </a:ext>
            </a:extLst>
          </p:cNvPr>
          <p:cNvPicPr>
            <a:picLocks noChangeAspect="1"/>
          </p:cNvPicPr>
          <p:nvPr/>
        </p:nvPicPr>
        <p:blipFill>
          <a:blip r:embed="rId3" cstate="print">
            <a:extLst>
              <a:ext uri="{28A0092B-C50C-407E-A947-70E740481C1C}">
                <a14:useLocalDpi xmlns:a14="http://schemas.microsoft.com/office/drawing/2010/main" val="0"/>
              </a:ext>
            </a:extLst>
          </a:blip>
          <a:srcRect b="1933"/>
          <a:stretch/>
        </p:blipFill>
        <p:spPr bwMode="auto">
          <a:xfrm>
            <a:off x="-5597" y="10"/>
            <a:ext cx="6101597" cy="6857990"/>
          </a:xfrm>
          <a:prstGeom prst="rect">
            <a:avLst/>
          </a:prstGeom>
          <a:noFill/>
        </p:spPr>
      </p:pic>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F0D19A1A-8ED5-F6F5-C294-F69F3331C888}"/>
                  </a:ext>
                </a:extLst>
              </p14:cNvPr>
              <p14:cNvContentPartPr/>
              <p14:nvPr/>
            </p14:nvContentPartPr>
            <p14:xfrm>
              <a:off x="8818645" y="2851621"/>
              <a:ext cx="360" cy="360"/>
            </p14:xfrm>
          </p:contentPart>
        </mc:Choice>
        <mc:Fallback xmlns="">
          <p:pic>
            <p:nvPicPr>
              <p:cNvPr id="5" name="Ink 4">
                <a:extLst>
                  <a:ext uri="{FF2B5EF4-FFF2-40B4-BE49-F238E27FC236}">
                    <a16:creationId xmlns:a16="http://schemas.microsoft.com/office/drawing/2014/main" id="{F0D19A1A-8ED5-F6F5-C294-F69F3331C888}"/>
                  </a:ext>
                </a:extLst>
              </p:cNvPr>
              <p:cNvPicPr/>
              <p:nvPr/>
            </p:nvPicPr>
            <p:blipFill>
              <a:blip r:embed="rId5"/>
              <a:stretch>
                <a:fillRect/>
              </a:stretch>
            </p:blipFill>
            <p:spPr>
              <a:xfrm>
                <a:off x="8812525" y="2845501"/>
                <a:ext cx="12600" cy="12600"/>
              </a:xfrm>
              <a:prstGeom prst="rect">
                <a:avLst/>
              </a:prstGeom>
            </p:spPr>
          </p:pic>
        </mc:Fallback>
      </mc:AlternateContent>
    </p:spTree>
    <p:extLst>
      <p:ext uri="{BB962C8B-B14F-4D97-AF65-F5344CB8AC3E}">
        <p14:creationId xmlns:p14="http://schemas.microsoft.com/office/powerpoint/2010/main" val="6286024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6" name="Picture 5" descr="A person with long brown hair&#10;&#10;AI-generated content may be incorrect.">
            <a:extLst>
              <a:ext uri="{FF2B5EF4-FFF2-40B4-BE49-F238E27FC236}">
                <a16:creationId xmlns:a16="http://schemas.microsoft.com/office/drawing/2014/main" id="{B7B2679F-D026-38B3-669C-1C3BC1101CFF}"/>
              </a:ext>
            </a:extLst>
          </p:cNvPr>
          <p:cNvPicPr>
            <a:picLocks noChangeAspect="1"/>
          </p:cNvPicPr>
          <p:nvPr/>
        </p:nvPicPr>
        <p:blipFill>
          <a:blip r:embed="rId3">
            <a:extLst>
              <a:ext uri="{28A0092B-C50C-407E-A947-70E740481C1C}">
                <a14:useLocalDpi xmlns:a14="http://schemas.microsoft.com/office/drawing/2010/main" val="0"/>
              </a:ext>
            </a:extLst>
          </a:blip>
          <a:srcRect l="17981" r="14425"/>
          <a:stretch/>
        </p:blipFill>
        <p:spPr>
          <a:xfrm>
            <a:off x="-5597" y="10"/>
            <a:ext cx="4635583" cy="6857990"/>
          </a:xfrm>
          <a:prstGeom prst="rect">
            <a:avLst/>
          </a:prstGeom>
        </p:spPr>
      </p:pic>
      <p:sp>
        <p:nvSpPr>
          <p:cNvPr id="3" name="TextBox 2">
            <a:extLst>
              <a:ext uri="{FF2B5EF4-FFF2-40B4-BE49-F238E27FC236}">
                <a16:creationId xmlns:a16="http://schemas.microsoft.com/office/drawing/2014/main" id="{BAF0F52C-D537-3A13-3C52-764CDB847193}"/>
              </a:ext>
            </a:extLst>
          </p:cNvPr>
          <p:cNvSpPr txBox="1"/>
          <p:nvPr/>
        </p:nvSpPr>
        <p:spPr>
          <a:xfrm>
            <a:off x="5134810" y="636587"/>
            <a:ext cx="6078453" cy="5127625"/>
          </a:xfrm>
          <a:prstGeom prst="rect">
            <a:avLst/>
          </a:prstGeom>
          <a:ln>
            <a:solidFill>
              <a:schemeClr val="tx2"/>
            </a:solidFill>
          </a:ln>
        </p:spPr>
        <p:txBody>
          <a:bodyPr vert="horz" lIns="91440" tIns="45720" rIns="91440" bIns="45720" rtlCol="0">
            <a:normAutofit fontScale="92500" lnSpcReduction="20000"/>
          </a:bodyPr>
          <a:lstStyle/>
          <a:p>
            <a:pPr marR="0" algn="ctr" defTabSz="914400">
              <a:lnSpc>
                <a:spcPct val="110000"/>
              </a:lnSpc>
              <a:spcAft>
                <a:spcPts val="800"/>
              </a:spcAft>
              <a:buSzPct val="125000"/>
            </a:pPr>
            <a:r>
              <a:rPr lang="en-US" sz="2600" b="1" u="sng" dirty="0">
                <a:effectLst/>
                <a:latin typeface="Bradley Hand ITC" panose="03070402050302030203" pitchFamily="66" charset="0"/>
              </a:rPr>
              <a:t>Dr. Dana Hart – Profile</a:t>
            </a:r>
          </a:p>
          <a:p>
            <a:pPr marR="0" algn="ctr" defTabSz="914400">
              <a:lnSpc>
                <a:spcPct val="110000"/>
              </a:lnSpc>
              <a:spcAft>
                <a:spcPts val="800"/>
              </a:spcAft>
              <a:buSzPct val="125000"/>
            </a:pPr>
            <a:endParaRPr lang="en-US" sz="2600" u="sng" dirty="0">
              <a:effectLst/>
              <a:latin typeface="Bradley Hand ITC" panose="03070402050302030203" pitchFamily="66" charset="0"/>
            </a:endParaRP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400" b="1" dirty="0">
                <a:effectLst/>
                <a:latin typeface="Bradley Hand ITC" panose="03070402050302030203" pitchFamily="66" charset="0"/>
              </a:rPr>
              <a:t>Age: 42 years old</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400" b="1" dirty="0">
                <a:effectLst/>
                <a:latin typeface="Bradley Hand ITC" panose="03070402050302030203" pitchFamily="66" charset="0"/>
              </a:rPr>
              <a:t>Height: 170 cm</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400" b="1" dirty="0">
                <a:effectLst/>
                <a:latin typeface="Bradley Hand ITC" panose="03070402050302030203" pitchFamily="66" charset="0"/>
              </a:rPr>
              <a:t>Eye </a:t>
            </a:r>
            <a:r>
              <a:rPr lang="en-US" sz="2400" b="1" dirty="0" err="1">
                <a:effectLst/>
                <a:latin typeface="Bradley Hand ITC" panose="03070402050302030203" pitchFamily="66" charset="0"/>
              </a:rPr>
              <a:t>Colour</a:t>
            </a:r>
            <a:r>
              <a:rPr lang="en-US" sz="2400" b="1" dirty="0">
                <a:effectLst/>
                <a:latin typeface="Bradley Hand ITC" panose="03070402050302030203" pitchFamily="66" charset="0"/>
              </a:rPr>
              <a:t>: Green</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400" b="1" dirty="0">
                <a:effectLst/>
                <a:latin typeface="Bradley Hand ITC" panose="03070402050302030203" pitchFamily="66" charset="0"/>
              </a:rPr>
              <a:t>Field of Expertise: AI and Ethics in Medical Research</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400" b="1" dirty="0">
                <a:effectLst/>
                <a:latin typeface="Bradley Hand ITC" panose="03070402050302030203" pitchFamily="66" charset="0"/>
              </a:rPr>
              <a:t>Concerns: Expressed </a:t>
            </a:r>
            <a:r>
              <a:rPr lang="en-US" sz="2400" b="1" dirty="0">
                <a:latin typeface="Bradley Hand ITC" panose="03070402050302030203" pitchFamily="66" charset="0"/>
              </a:rPr>
              <a:t>concern </a:t>
            </a:r>
            <a:r>
              <a:rPr lang="en-US" sz="2400" b="1" dirty="0">
                <a:effectLst/>
                <a:latin typeface="Bradley Hand ITC" panose="03070402050302030203" pitchFamily="66" charset="0"/>
              </a:rPr>
              <a:t>over AI put to wrong use in healthcare settings before her disappearance (</a:t>
            </a:r>
            <a:r>
              <a:rPr lang="en-US" sz="2400" b="1" dirty="0" err="1">
                <a:effectLst/>
                <a:latin typeface="Bradley Hand ITC" panose="03070402050302030203" pitchFamily="66" charset="0"/>
              </a:rPr>
              <a:t>Corfmat</a:t>
            </a:r>
            <a:r>
              <a:rPr lang="en-US" sz="2400" b="1" dirty="0">
                <a:effectLst/>
                <a:latin typeface="Bradley Hand ITC" panose="03070402050302030203" pitchFamily="66" charset="0"/>
              </a:rPr>
              <a:t> et al., 2025).</a:t>
            </a:r>
          </a:p>
          <a:p>
            <a:pPr marL="342900" indent="-228600" algn="just" defTabSz="914400">
              <a:lnSpc>
                <a:spcPct val="110000"/>
              </a:lnSpc>
              <a:spcAft>
                <a:spcPts val="800"/>
              </a:spcAft>
              <a:buSzPct val="125000"/>
              <a:buFont typeface="Arial" panose="020B0604020202020204" pitchFamily="34" charset="0"/>
              <a:buChar char="•"/>
              <a:tabLst>
                <a:tab pos="457200" algn="l"/>
              </a:tabLst>
            </a:pPr>
            <a:r>
              <a:rPr lang="en-US" sz="2400" b="1" dirty="0">
                <a:effectLst/>
                <a:latin typeface="Bradley Hand ITC" panose="03070402050302030203" pitchFamily="66" charset="0"/>
              </a:rPr>
              <a:t>Her professional background and ethical </a:t>
            </a:r>
            <a:r>
              <a:rPr lang="en-US" sz="2400" b="1" dirty="0">
                <a:latin typeface="Bradley Hand ITC" panose="03070402050302030203" pitchFamily="66" charset="0"/>
              </a:rPr>
              <a:t>position </a:t>
            </a:r>
            <a:r>
              <a:rPr lang="en-US" sz="2400" b="1" dirty="0">
                <a:effectLst/>
                <a:latin typeface="Bradley Hand ITC" panose="03070402050302030203" pitchFamily="66" charset="0"/>
              </a:rPr>
              <a:t> could provide important context for her disappearance.</a:t>
            </a:r>
          </a:p>
          <a:p>
            <a:pPr marL="342900" marR="0" lvl="0" indent="-228600" defTabSz="914400">
              <a:lnSpc>
                <a:spcPct val="110000"/>
              </a:lnSpc>
              <a:spcAft>
                <a:spcPts val="800"/>
              </a:spcAft>
              <a:buSzPct val="125000"/>
              <a:buFont typeface="Arial" panose="020B0604020202020204" pitchFamily="34" charset="0"/>
              <a:buChar char="•"/>
              <a:tabLst>
                <a:tab pos="457200" algn="l"/>
              </a:tabLst>
            </a:pPr>
            <a:endParaRPr lang="en-US" dirty="0">
              <a:effectLst/>
            </a:endParaRPr>
          </a:p>
        </p:txBody>
      </p:sp>
    </p:spTree>
    <p:extLst>
      <p:ext uri="{BB962C8B-B14F-4D97-AF65-F5344CB8AC3E}">
        <p14:creationId xmlns:p14="http://schemas.microsoft.com/office/powerpoint/2010/main" val="2544655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D1161C5-2188-64BD-7ACD-052AC778F0EE}"/>
              </a:ext>
            </a:extLst>
          </p:cNvPr>
          <p:cNvSpPr txBox="1"/>
          <p:nvPr/>
        </p:nvSpPr>
        <p:spPr>
          <a:xfrm>
            <a:off x="488515" y="636586"/>
            <a:ext cx="7678455" cy="5914525"/>
          </a:xfrm>
          <a:prstGeom prst="rect">
            <a:avLst/>
          </a:prstGeom>
        </p:spPr>
        <p:txBody>
          <a:bodyPr vert="horz" lIns="91440" tIns="45720" rIns="91440" bIns="45720" rtlCol="0">
            <a:noAutofit/>
          </a:bodyPr>
          <a:lstStyle/>
          <a:p>
            <a:pPr marR="0" algn="ctr" defTabSz="914400">
              <a:lnSpc>
                <a:spcPct val="110000"/>
              </a:lnSpc>
              <a:spcAft>
                <a:spcPts val="800"/>
              </a:spcAft>
              <a:buSzPct val="125000"/>
            </a:pPr>
            <a:r>
              <a:rPr lang="en-US" sz="2400" b="1" u="sng" dirty="0">
                <a:effectLst/>
                <a:latin typeface="Bradley Hand ITC" panose="03070402050302030203" pitchFamily="66" charset="0"/>
              </a:rPr>
              <a:t>Introduction</a:t>
            </a:r>
            <a:endParaRPr lang="en-US" sz="2400" u="sng" dirty="0">
              <a:effectLst/>
              <a:latin typeface="Bradley Hand ITC" panose="03070402050302030203" pitchFamily="66" charset="0"/>
            </a:endParaRPr>
          </a:p>
          <a:p>
            <a:pPr marR="0" algn="just" defTabSz="914400">
              <a:lnSpc>
                <a:spcPct val="110000"/>
              </a:lnSpc>
              <a:spcAft>
                <a:spcPts val="800"/>
              </a:spcAft>
              <a:buSzPct val="125000"/>
            </a:pPr>
            <a:r>
              <a:rPr lang="en-US" sz="2200" b="1" dirty="0">
                <a:effectLst/>
                <a:latin typeface="Bradley Hand ITC" panose="03070402050302030203" pitchFamily="66" charset="0"/>
              </a:rPr>
              <a:t>Dr. Dana Hart, a leading researcher in AI and Ethics, disappeared under mysterious circumstances. The purpose of this investigation is to </a:t>
            </a:r>
            <a:r>
              <a:rPr lang="en-US" sz="2200" b="1" dirty="0" err="1">
                <a:effectLst/>
                <a:latin typeface="Bradley Hand ITC" panose="03070402050302030203" pitchFamily="66" charset="0"/>
              </a:rPr>
              <a:t>analyse</a:t>
            </a:r>
            <a:r>
              <a:rPr lang="en-US" sz="2200" b="1" dirty="0">
                <a:effectLst/>
                <a:latin typeface="Bradley Hand ITC" panose="03070402050302030203" pitchFamily="66" charset="0"/>
              </a:rPr>
              <a:t> key evidence, theories, and possible suspects to understand what might have happened. </a:t>
            </a:r>
          </a:p>
          <a:p>
            <a:pPr marR="0" algn="just" defTabSz="914400">
              <a:lnSpc>
                <a:spcPct val="110000"/>
              </a:lnSpc>
              <a:spcAft>
                <a:spcPts val="800"/>
              </a:spcAft>
              <a:buSzPct val="125000"/>
            </a:pPr>
            <a:r>
              <a:rPr lang="en-US" sz="2200" b="1" dirty="0">
                <a:effectLst/>
                <a:latin typeface="Bradley Hand ITC" panose="03070402050302030203" pitchFamily="66" charset="0"/>
              </a:rPr>
              <a:t>The key questions we address include:</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200" b="1" dirty="0">
                <a:effectLst/>
                <a:latin typeface="Bradley Hand ITC" panose="03070402050302030203" pitchFamily="66" charset="0"/>
              </a:rPr>
              <a:t>What are the main pieces of evidence?</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200" b="1" dirty="0">
                <a:effectLst/>
                <a:latin typeface="Bradley Hand ITC" panose="03070402050302030203" pitchFamily="66" charset="0"/>
              </a:rPr>
              <a:t>Who might be responsible for her disappearance?</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200" b="1" dirty="0">
                <a:effectLst/>
                <a:latin typeface="Bradley Hand ITC" panose="03070402050302030203" pitchFamily="66" charset="0"/>
              </a:rPr>
              <a:t>What theories best explain the case?</a:t>
            </a:r>
          </a:p>
          <a:p>
            <a:pPr marR="0" algn="just" defTabSz="914400">
              <a:lnSpc>
                <a:spcPct val="110000"/>
              </a:lnSpc>
              <a:spcAft>
                <a:spcPts val="800"/>
              </a:spcAft>
              <a:buSzPct val="125000"/>
            </a:pPr>
            <a:r>
              <a:rPr lang="en-US" sz="2200" b="1" dirty="0">
                <a:effectLst/>
                <a:latin typeface="Bradley Hand ITC" panose="03070402050302030203" pitchFamily="66" charset="0"/>
              </a:rPr>
              <a:t>According to Bali et al. (2019), ethical concerns in AI research often led to professional conflicts, which may be relevant in Dr. Hart’s case.</a:t>
            </a:r>
          </a:p>
        </p:txBody>
      </p:sp>
      <p:pic>
        <p:nvPicPr>
          <p:cNvPr id="4" name="Picture 3" descr="A blue brain with circuit board">
            <a:extLst>
              <a:ext uri="{FF2B5EF4-FFF2-40B4-BE49-F238E27FC236}">
                <a16:creationId xmlns:a16="http://schemas.microsoft.com/office/drawing/2014/main" id="{4054DCA5-E51D-0CB2-A84C-A457987EB2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1764" y="1539875"/>
            <a:ext cx="3141273" cy="2941638"/>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154667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5FF7B57D-FF7B-48B3-9F60-9BCEEECF9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10" name="Group 9">
            <a:extLst>
              <a:ext uri="{FF2B5EF4-FFF2-40B4-BE49-F238E27FC236}">
                <a16:creationId xmlns:a16="http://schemas.microsoft.com/office/drawing/2014/main" id="{EB95AFDF-FA7D-4311-9C65-6D507D92F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1" name="Group 10">
              <a:extLst>
                <a:ext uri="{FF2B5EF4-FFF2-40B4-BE49-F238E27FC236}">
                  <a16:creationId xmlns:a16="http://schemas.microsoft.com/office/drawing/2014/main" id="{9A5CCD98-20C1-4404-B788-FDA92F8A44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3" name="Rectangle 5">
                <a:extLst>
                  <a:ext uri="{FF2B5EF4-FFF2-40B4-BE49-F238E27FC236}">
                    <a16:creationId xmlns:a16="http://schemas.microsoft.com/office/drawing/2014/main" id="{C1424C76-B5C3-468E-86FA-8D9B269053D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24" name="Freeform 6">
                <a:extLst>
                  <a:ext uri="{FF2B5EF4-FFF2-40B4-BE49-F238E27FC236}">
                    <a16:creationId xmlns:a16="http://schemas.microsoft.com/office/drawing/2014/main" id="{B3922267-72C9-403B-A6DE-7D0A43D554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5" name="Freeform 7">
                <a:extLst>
                  <a:ext uri="{FF2B5EF4-FFF2-40B4-BE49-F238E27FC236}">
                    <a16:creationId xmlns:a16="http://schemas.microsoft.com/office/drawing/2014/main" id="{7276DB68-2E8D-4723-852B-7476DD38FE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6" name="Freeform 8">
                <a:extLst>
                  <a:ext uri="{FF2B5EF4-FFF2-40B4-BE49-F238E27FC236}">
                    <a16:creationId xmlns:a16="http://schemas.microsoft.com/office/drawing/2014/main" id="{0A155711-4993-4D1E-89EA-A397C164F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7" name="Freeform 9">
                <a:extLst>
                  <a:ext uri="{FF2B5EF4-FFF2-40B4-BE49-F238E27FC236}">
                    <a16:creationId xmlns:a16="http://schemas.microsoft.com/office/drawing/2014/main" id="{2AB42136-2551-4CAA-857F-65FA3247B4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8" name="Freeform 10">
                <a:extLst>
                  <a:ext uri="{FF2B5EF4-FFF2-40B4-BE49-F238E27FC236}">
                    <a16:creationId xmlns:a16="http://schemas.microsoft.com/office/drawing/2014/main" id="{7C2ADEA1-EA3E-4C0E-A28E-460092F7F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9" name="Freeform 11">
                <a:extLst>
                  <a:ext uri="{FF2B5EF4-FFF2-40B4-BE49-F238E27FC236}">
                    <a16:creationId xmlns:a16="http://schemas.microsoft.com/office/drawing/2014/main" id="{B04584B3-081C-4286-A840-AB5B16B10A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0" name="Freeform 12">
                <a:extLst>
                  <a:ext uri="{FF2B5EF4-FFF2-40B4-BE49-F238E27FC236}">
                    <a16:creationId xmlns:a16="http://schemas.microsoft.com/office/drawing/2014/main" id="{3AB388FD-C246-4936-A041-E0413A1329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1" name="Freeform 13">
                <a:extLst>
                  <a:ext uri="{FF2B5EF4-FFF2-40B4-BE49-F238E27FC236}">
                    <a16:creationId xmlns:a16="http://schemas.microsoft.com/office/drawing/2014/main" id="{57692343-2D12-4F57-836C-945D407B6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2" name="Freeform 14">
                <a:extLst>
                  <a:ext uri="{FF2B5EF4-FFF2-40B4-BE49-F238E27FC236}">
                    <a16:creationId xmlns:a16="http://schemas.microsoft.com/office/drawing/2014/main" id="{062EE710-0210-4840-8698-E0DF1C617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3" name="Freeform 15">
                <a:extLst>
                  <a:ext uri="{FF2B5EF4-FFF2-40B4-BE49-F238E27FC236}">
                    <a16:creationId xmlns:a16="http://schemas.microsoft.com/office/drawing/2014/main" id="{161892F4-6071-40CD-8E18-CDEE0C91B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4" name="Line 16">
                <a:extLst>
                  <a:ext uri="{FF2B5EF4-FFF2-40B4-BE49-F238E27FC236}">
                    <a16:creationId xmlns:a16="http://schemas.microsoft.com/office/drawing/2014/main" id="{3E6BBE44-8D88-407D-B1C6-10C89DD6173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35" name="Freeform 17">
                <a:extLst>
                  <a:ext uri="{FF2B5EF4-FFF2-40B4-BE49-F238E27FC236}">
                    <a16:creationId xmlns:a16="http://schemas.microsoft.com/office/drawing/2014/main" id="{1E90AE6E-328E-4730-825C-B5130F5CF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6" name="Freeform 18">
                <a:extLst>
                  <a:ext uri="{FF2B5EF4-FFF2-40B4-BE49-F238E27FC236}">
                    <a16:creationId xmlns:a16="http://schemas.microsoft.com/office/drawing/2014/main" id="{24EC969F-6E4A-4163-ABDA-4674429A3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7" name="Freeform 19">
                <a:extLst>
                  <a:ext uri="{FF2B5EF4-FFF2-40B4-BE49-F238E27FC236}">
                    <a16:creationId xmlns:a16="http://schemas.microsoft.com/office/drawing/2014/main" id="{1B735C94-B049-42C6-9DEF-5DB70D58CE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8" name="Freeform 20">
                <a:extLst>
                  <a:ext uri="{FF2B5EF4-FFF2-40B4-BE49-F238E27FC236}">
                    <a16:creationId xmlns:a16="http://schemas.microsoft.com/office/drawing/2014/main" id="{051C02E6-1954-478B-AEAE-BF8F36BE94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9" name="Rectangle 21">
                <a:extLst>
                  <a:ext uri="{FF2B5EF4-FFF2-40B4-BE49-F238E27FC236}">
                    <a16:creationId xmlns:a16="http://schemas.microsoft.com/office/drawing/2014/main" id="{6710B1C0-310A-48D0-B824-459D9AFC2FB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40" name="Freeform 22">
                <a:extLst>
                  <a:ext uri="{FF2B5EF4-FFF2-40B4-BE49-F238E27FC236}">
                    <a16:creationId xmlns:a16="http://schemas.microsoft.com/office/drawing/2014/main" id="{1204A606-D9A6-4DC6-9F0E-D516EA1EB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1" name="Freeform 23">
                <a:extLst>
                  <a:ext uri="{FF2B5EF4-FFF2-40B4-BE49-F238E27FC236}">
                    <a16:creationId xmlns:a16="http://schemas.microsoft.com/office/drawing/2014/main" id="{EE569555-0243-4979-A537-C9B4AFD5F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2" name="Freeform 24">
                <a:extLst>
                  <a:ext uri="{FF2B5EF4-FFF2-40B4-BE49-F238E27FC236}">
                    <a16:creationId xmlns:a16="http://schemas.microsoft.com/office/drawing/2014/main" id="{D52A977D-4993-48AF-A792-F2DE09639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3" name="Freeform 25">
                <a:extLst>
                  <a:ext uri="{FF2B5EF4-FFF2-40B4-BE49-F238E27FC236}">
                    <a16:creationId xmlns:a16="http://schemas.microsoft.com/office/drawing/2014/main" id="{93CFF2DC-E52E-4D99-97D5-B0D7B792E5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4" name="Freeform 26">
                <a:extLst>
                  <a:ext uri="{FF2B5EF4-FFF2-40B4-BE49-F238E27FC236}">
                    <a16:creationId xmlns:a16="http://schemas.microsoft.com/office/drawing/2014/main" id="{5E175372-AF09-42A7-B3D0-226C834891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5" name="Freeform 27">
                <a:extLst>
                  <a:ext uri="{FF2B5EF4-FFF2-40B4-BE49-F238E27FC236}">
                    <a16:creationId xmlns:a16="http://schemas.microsoft.com/office/drawing/2014/main" id="{ABF20BA9-F4B2-49EA-A573-578B18977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6" name="Freeform 28">
                <a:extLst>
                  <a:ext uri="{FF2B5EF4-FFF2-40B4-BE49-F238E27FC236}">
                    <a16:creationId xmlns:a16="http://schemas.microsoft.com/office/drawing/2014/main" id="{AA3A7A4B-C811-4E23-8BFD-5823A032D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7" name="Freeform 29">
                <a:extLst>
                  <a:ext uri="{FF2B5EF4-FFF2-40B4-BE49-F238E27FC236}">
                    <a16:creationId xmlns:a16="http://schemas.microsoft.com/office/drawing/2014/main" id="{47537781-F057-4B97-AD8F-12FE9BE59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8" name="Freeform 30">
                <a:extLst>
                  <a:ext uri="{FF2B5EF4-FFF2-40B4-BE49-F238E27FC236}">
                    <a16:creationId xmlns:a16="http://schemas.microsoft.com/office/drawing/2014/main" id="{078883C7-EB52-4BB7-A9A7-F8C046A83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9" name="Freeform 31">
                <a:extLst>
                  <a:ext uri="{FF2B5EF4-FFF2-40B4-BE49-F238E27FC236}">
                    <a16:creationId xmlns:a16="http://schemas.microsoft.com/office/drawing/2014/main" id="{63CCBBF8-5972-4ED3-AB5B-46DC425B1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grpSp>
        <p:grpSp>
          <p:nvGrpSpPr>
            <p:cNvPr id="12" name="Group 11">
              <a:extLst>
                <a:ext uri="{FF2B5EF4-FFF2-40B4-BE49-F238E27FC236}">
                  <a16:creationId xmlns:a16="http://schemas.microsoft.com/office/drawing/2014/main" id="{A8C19883-37FB-437C-A3AA-89AA6239D3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3" name="Freeform 32">
                <a:extLst>
                  <a:ext uri="{FF2B5EF4-FFF2-40B4-BE49-F238E27FC236}">
                    <a16:creationId xmlns:a16="http://schemas.microsoft.com/office/drawing/2014/main" id="{AF1753DD-4CEF-45EC-B952-90EA8895D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4" name="Freeform 33">
                <a:extLst>
                  <a:ext uri="{FF2B5EF4-FFF2-40B4-BE49-F238E27FC236}">
                    <a16:creationId xmlns:a16="http://schemas.microsoft.com/office/drawing/2014/main" id="{5B9356DB-C1BE-4D76-8FA7-4FBAA12D1D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5" name="Freeform 34">
                <a:extLst>
                  <a:ext uri="{FF2B5EF4-FFF2-40B4-BE49-F238E27FC236}">
                    <a16:creationId xmlns:a16="http://schemas.microsoft.com/office/drawing/2014/main" id="{C4F59561-572D-42BA-A6FD-F3AFA1A394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6" name="Freeform 35">
                <a:extLst>
                  <a:ext uri="{FF2B5EF4-FFF2-40B4-BE49-F238E27FC236}">
                    <a16:creationId xmlns:a16="http://schemas.microsoft.com/office/drawing/2014/main" id="{BB7A51A1-D509-4494-BAE2-1B96CAD4D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7" name="Freeform 36">
                <a:extLst>
                  <a:ext uri="{FF2B5EF4-FFF2-40B4-BE49-F238E27FC236}">
                    <a16:creationId xmlns:a16="http://schemas.microsoft.com/office/drawing/2014/main" id="{D3FE0B5A-55DE-4E56-8E9B-B92D1DB9A8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8" name="Freeform 37">
                <a:extLst>
                  <a:ext uri="{FF2B5EF4-FFF2-40B4-BE49-F238E27FC236}">
                    <a16:creationId xmlns:a16="http://schemas.microsoft.com/office/drawing/2014/main" id="{F125661C-3A0E-4B6E-B2AB-1B08C8925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9" name="Freeform 38">
                <a:extLst>
                  <a:ext uri="{FF2B5EF4-FFF2-40B4-BE49-F238E27FC236}">
                    <a16:creationId xmlns:a16="http://schemas.microsoft.com/office/drawing/2014/main" id="{39304006-EE77-438A-A0D1-537322356C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0" name="Freeform 39">
                <a:extLst>
                  <a:ext uri="{FF2B5EF4-FFF2-40B4-BE49-F238E27FC236}">
                    <a16:creationId xmlns:a16="http://schemas.microsoft.com/office/drawing/2014/main" id="{C6031DEB-4109-4049-82CF-DD06483A2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1" name="Freeform 40">
                <a:extLst>
                  <a:ext uri="{FF2B5EF4-FFF2-40B4-BE49-F238E27FC236}">
                    <a16:creationId xmlns:a16="http://schemas.microsoft.com/office/drawing/2014/main" id="{65FC2657-18D6-4490-88D6-32E6B1C6FB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2" name="Rectangle 41">
                <a:extLst>
                  <a:ext uri="{FF2B5EF4-FFF2-40B4-BE49-F238E27FC236}">
                    <a16:creationId xmlns:a16="http://schemas.microsoft.com/office/drawing/2014/main" id="{20BEA03B-3EAD-4FA2-BC9D-25A14D635CF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grpSp>
      </p:grpSp>
      <p:sp useBgFill="1">
        <p:nvSpPr>
          <p:cNvPr id="51" name="Rectangle 50">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53"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3" name="TextBox 2">
            <a:extLst>
              <a:ext uri="{FF2B5EF4-FFF2-40B4-BE49-F238E27FC236}">
                <a16:creationId xmlns:a16="http://schemas.microsoft.com/office/drawing/2014/main" id="{EC1CDB39-EB22-623A-234E-BE2EB482E357}"/>
              </a:ext>
            </a:extLst>
          </p:cNvPr>
          <p:cNvSpPr txBox="1"/>
          <p:nvPr/>
        </p:nvSpPr>
        <p:spPr>
          <a:xfrm>
            <a:off x="1013618" y="608469"/>
            <a:ext cx="6760131" cy="5503405"/>
          </a:xfrm>
          <a:prstGeom prst="rect">
            <a:avLst/>
          </a:prstGeom>
        </p:spPr>
        <p:txBody>
          <a:bodyPr vert="horz" lIns="91440" tIns="45720" rIns="91440" bIns="45720" rtlCol="0">
            <a:noAutofit/>
          </a:bodyPr>
          <a:lstStyle/>
          <a:p>
            <a:pPr marR="0" algn="ctr" defTabSz="914400">
              <a:lnSpc>
                <a:spcPct val="110000"/>
              </a:lnSpc>
              <a:spcAft>
                <a:spcPts val="800"/>
              </a:spcAft>
              <a:buSzPct val="125000"/>
            </a:pPr>
            <a:r>
              <a:rPr lang="en-US" sz="2400" b="1" u="sng" dirty="0">
                <a:effectLst/>
                <a:latin typeface="Bradley Hand ITC" panose="03070402050302030203" pitchFamily="66" charset="0"/>
              </a:rPr>
              <a:t>Key Evidence and Analysis</a:t>
            </a:r>
          </a:p>
          <a:p>
            <a:pPr marR="0" algn="just" defTabSz="914400">
              <a:lnSpc>
                <a:spcPct val="110000"/>
              </a:lnSpc>
              <a:spcAft>
                <a:spcPts val="800"/>
              </a:spcAft>
              <a:buSzPct val="125000"/>
            </a:pPr>
            <a:r>
              <a:rPr lang="en-US" sz="2200" b="1" dirty="0">
                <a:effectLst/>
                <a:latin typeface="Bradley Hand ITC" panose="03070402050302030203" pitchFamily="66" charset="0"/>
              </a:rPr>
              <a:t>This section presents the main findings based on eyewitness accounts and observations from the scene:</a:t>
            </a:r>
          </a:p>
          <a:p>
            <a:pPr marR="0" algn="just" defTabSz="914400">
              <a:lnSpc>
                <a:spcPct val="110000"/>
              </a:lnSpc>
              <a:spcAft>
                <a:spcPts val="800"/>
              </a:spcAft>
              <a:buSzPct val="125000"/>
            </a:pPr>
            <a:r>
              <a:rPr lang="en-US" sz="2200" b="1" u="sng" dirty="0">
                <a:effectLst/>
                <a:latin typeface="Bradley Hand ITC" panose="03070402050302030203" pitchFamily="66" charset="0"/>
              </a:rPr>
              <a:t>Witness Accounts: </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200" b="1" u="sng" dirty="0">
                <a:effectLst/>
                <a:latin typeface="Bradley Hand ITC" panose="03070402050302030203" pitchFamily="66" charset="0"/>
              </a:rPr>
              <a:t>Peter Singh </a:t>
            </a:r>
            <a:r>
              <a:rPr lang="en-US" sz="2200" b="1" dirty="0">
                <a:effectLst/>
                <a:latin typeface="Bradley Hand ITC" panose="03070402050302030203" pitchFamily="66" charset="0"/>
              </a:rPr>
              <a:t>was the last known person to see Dr. Hart and noted her stress over an upcoming meeting.</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200" b="1" u="sng" dirty="0">
                <a:effectLst/>
                <a:latin typeface="Bradley Hand ITC" panose="03070402050302030203" pitchFamily="66" charset="0"/>
              </a:rPr>
              <a:t>Cynthia Ramirez </a:t>
            </a:r>
            <a:r>
              <a:rPr lang="en-US" sz="2200" b="1" dirty="0">
                <a:effectLst/>
                <a:latin typeface="Bradley Hand ITC" panose="03070402050302030203" pitchFamily="66" charset="0"/>
              </a:rPr>
              <a:t>reported seeing a suspicious SUV near Dr. Hart's home the night she went missing.</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200" b="1" u="sng" dirty="0">
                <a:effectLst/>
                <a:latin typeface="Bradley Hand ITC" panose="03070402050302030203" pitchFamily="66" charset="0"/>
              </a:rPr>
              <a:t>Felix Morgan </a:t>
            </a:r>
            <a:r>
              <a:rPr lang="en-US" sz="2200" b="1" dirty="0">
                <a:effectLst/>
                <a:latin typeface="Bradley Hand ITC" panose="03070402050302030203" pitchFamily="66" charset="0"/>
              </a:rPr>
              <a:t>referred to an urgent email received shortly before the disappearance.</a:t>
            </a:r>
          </a:p>
          <a:p>
            <a:pPr marL="342900" indent="-228600" algn="just" defTabSz="914400">
              <a:lnSpc>
                <a:spcPct val="110000"/>
              </a:lnSpc>
              <a:spcAft>
                <a:spcPts val="800"/>
              </a:spcAft>
              <a:buSzPct val="125000"/>
              <a:buFont typeface="Arial" panose="020B0604020202020204" pitchFamily="34" charset="0"/>
              <a:buChar char="•"/>
              <a:tabLst>
                <a:tab pos="457200" algn="l"/>
              </a:tabLst>
            </a:pPr>
            <a:r>
              <a:rPr lang="en-GB" sz="2200" b="1" u="sng" kern="100" dirty="0">
                <a:effectLst/>
                <a:latin typeface="Bradley Hand ITC" panose="03070402050302030203" pitchFamily="66" charset="0"/>
                <a:ea typeface="Calibri" panose="020F0502020204030204" pitchFamily="34" charset="0"/>
                <a:cs typeface="Times New Roman" panose="02020603050405020304" pitchFamily="18" charset="0"/>
              </a:rPr>
              <a:t>Dr. Fox </a:t>
            </a:r>
            <a:r>
              <a:rPr lang="en-GB" sz="2200" b="1" kern="100" dirty="0">
                <a:effectLst/>
                <a:latin typeface="Bradley Hand ITC" panose="03070402050302030203" pitchFamily="66" charset="0"/>
                <a:ea typeface="Calibri" panose="020F0502020204030204" pitchFamily="34" charset="0"/>
                <a:cs typeface="Times New Roman" panose="02020603050405020304" pitchFamily="18" charset="0"/>
              </a:rPr>
              <a:t>had prior ethical disagreements with Dr. Hart and is under suspicion.</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endParaRPr lang="en-US" sz="2200" dirty="0">
              <a:effectLst/>
              <a:latin typeface="Bradley Hand ITC" panose="03070402050302030203" pitchFamily="66" charset="0"/>
            </a:endParaRPr>
          </a:p>
        </p:txBody>
      </p:sp>
      <p:pic>
        <p:nvPicPr>
          <p:cNvPr id="2" name="Picture 1" descr="A close up of a paper">
            <a:extLst>
              <a:ext uri="{FF2B5EF4-FFF2-40B4-BE49-F238E27FC236}">
                <a16:creationId xmlns:a16="http://schemas.microsoft.com/office/drawing/2014/main" id="{CEAB30F3-33E3-534F-1119-87C64BCE8B3A}"/>
              </a:ext>
            </a:extLst>
          </p:cNvPr>
          <p:cNvPicPr>
            <a:picLocks noChangeAspect="1"/>
          </p:cNvPicPr>
          <p:nvPr/>
        </p:nvPicPr>
        <p:blipFill>
          <a:blip r:embed="rId4">
            <a:extLst>
              <a:ext uri="{28A0092B-C50C-407E-A947-70E740481C1C}">
                <a14:useLocalDpi xmlns:a14="http://schemas.microsoft.com/office/drawing/2010/main" val="0"/>
              </a:ext>
            </a:extLst>
          </a:blip>
          <a:srcRect b="1437"/>
          <a:stretch/>
        </p:blipFill>
        <p:spPr>
          <a:xfrm rot="3621313">
            <a:off x="7980473" y="1417626"/>
            <a:ext cx="3738549" cy="2911650"/>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55" name="Group 54">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56"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57"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8"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9"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0"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1"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2"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3"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4"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5"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6"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7"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68"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9"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0"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1"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2"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73"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4"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5"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6"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7"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8"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9"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80"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81"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82"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grpSp>
    </p:spTree>
    <p:extLst>
      <p:ext uri="{BB962C8B-B14F-4D97-AF65-F5344CB8AC3E}">
        <p14:creationId xmlns:p14="http://schemas.microsoft.com/office/powerpoint/2010/main" val="4267316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11" name="Group 10">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2" name="Group 11">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4"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25"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6"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7"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8"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9"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0"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1"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2"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3"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4"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5"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36"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7"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8"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9"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0"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41"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2"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3"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4"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5"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6"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7"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8"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9"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0"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grpSp>
        <p:grpSp>
          <p:nvGrpSpPr>
            <p:cNvPr id="13" name="Group 12">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4"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5"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6"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7"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8"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9"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0"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1"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2"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3"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grpSp>
      </p:grpSp>
      <p:grpSp>
        <p:nvGrpSpPr>
          <p:cNvPr id="52" name="Group 51">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53" name="Rectangle 52">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4"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pic>
        <p:nvPicPr>
          <p:cNvPr id="4" name="Picture 3" descr="A room with a large desk and a large table with a blue screen">
            <a:extLst>
              <a:ext uri="{FF2B5EF4-FFF2-40B4-BE49-F238E27FC236}">
                <a16:creationId xmlns:a16="http://schemas.microsoft.com/office/drawing/2014/main" id="{80F68A95-A4ED-31FB-543D-68DD420C2641}"/>
              </a:ext>
            </a:extLst>
          </p:cNvPr>
          <p:cNvPicPr>
            <a:picLocks noChangeAspect="1"/>
          </p:cNvPicPr>
          <p:nvPr/>
        </p:nvPicPr>
        <p:blipFill>
          <a:blip r:embed="rId4" cstate="print">
            <a:extLst>
              <a:ext uri="{28A0092B-C50C-407E-A947-70E740481C1C}">
                <a14:useLocalDpi xmlns:a14="http://schemas.microsoft.com/office/drawing/2010/main" val="0"/>
              </a:ext>
            </a:extLst>
          </a:blip>
          <a:srcRect l="29316" r="33000" b="-1"/>
          <a:stretch/>
        </p:blipFill>
        <p:spPr bwMode="auto">
          <a:xfrm>
            <a:off x="-5597" y="10"/>
            <a:ext cx="4635583" cy="6857990"/>
          </a:xfrm>
          <a:prstGeom prst="rect">
            <a:avLst/>
          </a:prstGeom>
          <a:noFill/>
        </p:spPr>
      </p:pic>
      <p:grpSp>
        <p:nvGrpSpPr>
          <p:cNvPr id="56" name="Group 55">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57" name="Rectangle 56">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58"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9"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0" name="Rectangle 59">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61"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2"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3"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4"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5"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6"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7"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8"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9"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70"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71"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72"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73"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74"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75"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76"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77"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78"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79"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80"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81"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82"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83"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84"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85" name="Rectangle 84">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86"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87"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88"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89"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90"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91"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92"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93"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94"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95"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96"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97" name="Rectangle 96">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98"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99"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00"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01"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02"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03"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04"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05"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06"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07"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08"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09"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10"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grpSp>
      <p:sp>
        <p:nvSpPr>
          <p:cNvPr id="3" name="TextBox 2">
            <a:extLst>
              <a:ext uri="{FF2B5EF4-FFF2-40B4-BE49-F238E27FC236}">
                <a16:creationId xmlns:a16="http://schemas.microsoft.com/office/drawing/2014/main" id="{90ABE0A7-E709-0385-1ECB-C0DC82ECE98B}"/>
              </a:ext>
            </a:extLst>
          </p:cNvPr>
          <p:cNvSpPr txBox="1"/>
          <p:nvPr/>
        </p:nvSpPr>
        <p:spPr>
          <a:xfrm>
            <a:off x="4925261" y="79214"/>
            <a:ext cx="6780964" cy="6759736"/>
          </a:xfrm>
          <a:prstGeom prst="rect">
            <a:avLst/>
          </a:prstGeom>
        </p:spPr>
        <p:txBody>
          <a:bodyPr vert="horz" lIns="91440" tIns="45720" rIns="91440" bIns="45720" rtlCol="0">
            <a:noAutofit/>
          </a:bodyPr>
          <a:lstStyle/>
          <a:p>
            <a:pPr marR="0" algn="ctr" defTabSz="914400">
              <a:lnSpc>
                <a:spcPct val="120000"/>
              </a:lnSpc>
              <a:spcAft>
                <a:spcPts val="800"/>
              </a:spcAft>
              <a:buSzPct val="125000"/>
            </a:pPr>
            <a:r>
              <a:rPr lang="en-US" sz="2400" b="1" u="sng" dirty="0">
                <a:effectLst/>
                <a:latin typeface="Bradley Hand ITC" panose="03070402050302030203" pitchFamily="66" charset="0"/>
              </a:rPr>
              <a:t>Scene Observations</a:t>
            </a:r>
          </a:p>
          <a:p>
            <a:pPr marR="0" algn="ctr" defTabSz="914400">
              <a:lnSpc>
                <a:spcPct val="120000"/>
              </a:lnSpc>
              <a:spcAft>
                <a:spcPts val="800"/>
              </a:spcAft>
              <a:buSzPct val="125000"/>
            </a:pPr>
            <a:endParaRPr lang="en-US" sz="2200" b="1" u="sng" dirty="0">
              <a:effectLst/>
              <a:latin typeface="Bradley Hand ITC" panose="03070402050302030203" pitchFamily="66" charset="0"/>
            </a:endParaRPr>
          </a:p>
          <a:p>
            <a:pPr marL="342900" marR="0" indent="-342900" algn="just" defTabSz="914400">
              <a:lnSpc>
                <a:spcPct val="120000"/>
              </a:lnSpc>
              <a:spcAft>
                <a:spcPts val="800"/>
              </a:spcAft>
              <a:buSzPct val="125000"/>
              <a:buFont typeface="Arial" panose="020B0604020202020204" pitchFamily="34" charset="0"/>
              <a:buChar char="•"/>
            </a:pPr>
            <a:r>
              <a:rPr lang="en-US" sz="2200" b="1" dirty="0">
                <a:effectLst/>
                <a:latin typeface="Bradley Hand ITC" panose="03070402050302030203" pitchFamily="66" charset="0"/>
              </a:rPr>
              <a:t>The state of the room/lab, scattered papers on the floor</a:t>
            </a:r>
            <a:r>
              <a:rPr lang="en-US" sz="2200" b="1" dirty="0">
                <a:latin typeface="Bradley Hand ITC" panose="03070402050302030203" pitchFamily="66" charset="0"/>
              </a:rPr>
              <a:t> and open drawers. </a:t>
            </a:r>
          </a:p>
          <a:p>
            <a:pPr marL="342900" marR="0" indent="-342900" algn="just" defTabSz="914400">
              <a:lnSpc>
                <a:spcPct val="120000"/>
              </a:lnSpc>
              <a:spcAft>
                <a:spcPts val="800"/>
              </a:spcAft>
              <a:buSzPct val="125000"/>
              <a:buFont typeface="Arial" panose="020B0604020202020204" pitchFamily="34" charset="0"/>
              <a:buChar char="•"/>
            </a:pPr>
            <a:r>
              <a:rPr lang="en-US" sz="2200" b="1" kern="100" dirty="0">
                <a:effectLst/>
                <a:latin typeface="Bradley Hand ITC" panose="03070402050302030203" pitchFamily="66" charset="0"/>
                <a:ea typeface="Calibri" panose="020F0502020204030204" pitchFamily="34" charset="0"/>
                <a:cs typeface="Times New Roman" panose="02020603050405020304" pitchFamily="18" charset="0"/>
              </a:rPr>
              <a:t>No damage was done to the lab or equipment and nothing was stolen, pointing to a planned disappearance.</a:t>
            </a:r>
            <a:endParaRPr lang="en-US" sz="2200" b="1" dirty="0">
              <a:latin typeface="Bradley Hand ITC" panose="03070402050302030203" pitchFamily="66" charset="0"/>
            </a:endParaRPr>
          </a:p>
          <a:p>
            <a:pPr marL="457200" marR="0" lvl="0" indent="-342900" algn="just" defTabSz="914400">
              <a:lnSpc>
                <a:spcPct val="120000"/>
              </a:lnSpc>
              <a:spcAft>
                <a:spcPts val="800"/>
              </a:spcAft>
              <a:buSzPct val="125000"/>
              <a:buFont typeface="Arial" panose="020B0604020202020204" pitchFamily="34" charset="0"/>
              <a:buChar char="•"/>
              <a:tabLst>
                <a:tab pos="457200" algn="l"/>
              </a:tabLst>
            </a:pPr>
            <a:r>
              <a:rPr lang="en-US" sz="2200" b="1" dirty="0">
                <a:effectLst/>
                <a:latin typeface="Bradley Hand ITC" panose="03070402050302030203" pitchFamily="66" charset="0"/>
              </a:rPr>
              <a:t>No signs of forced entry or struggle.</a:t>
            </a:r>
          </a:p>
          <a:p>
            <a:pPr marR="0" algn="just" defTabSz="914400">
              <a:lnSpc>
                <a:spcPct val="120000"/>
              </a:lnSpc>
              <a:spcAft>
                <a:spcPts val="800"/>
              </a:spcAft>
              <a:buSzPct val="125000"/>
            </a:pPr>
            <a:r>
              <a:rPr lang="en-US" sz="2200" b="1" dirty="0">
                <a:effectLst/>
                <a:latin typeface="Bradley Hand ITC" panose="03070402050302030203" pitchFamily="66" charset="0"/>
              </a:rPr>
              <a:t>These findings support the theory of a deliberate act rather than an accidental disappearance (Al Mutawa et al., 2019).</a:t>
            </a:r>
          </a:p>
          <a:p>
            <a:pPr algn="just" defTabSz="914400">
              <a:lnSpc>
                <a:spcPct val="120000"/>
              </a:lnSpc>
              <a:spcAft>
                <a:spcPts val="800"/>
              </a:spcAft>
              <a:buSzPct val="125000"/>
            </a:pPr>
            <a:endParaRPr lang="en-US" sz="18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marL="342900" indent="-342900" algn="just" defTabSz="914400">
              <a:lnSpc>
                <a:spcPct val="120000"/>
              </a:lnSpc>
              <a:spcAft>
                <a:spcPts val="800"/>
              </a:spcAft>
              <a:buSzPct val="125000"/>
              <a:buFont typeface="Arial" panose="020B0604020202020204" pitchFamily="34" charset="0"/>
              <a:buChar char="•"/>
            </a:pPr>
            <a:endParaRPr lang="en-US"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marL="342900" indent="-342900" algn="just" defTabSz="914400">
              <a:lnSpc>
                <a:spcPct val="120000"/>
              </a:lnSpc>
              <a:spcAft>
                <a:spcPts val="800"/>
              </a:spcAft>
              <a:buSzPct val="125000"/>
              <a:buFont typeface="Arial" panose="020B0604020202020204" pitchFamily="34" charset="0"/>
              <a:buChar char="•"/>
            </a:pPr>
            <a:endParaRPr lang="en-US" sz="22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marL="342900" indent="-342900" algn="just" defTabSz="914400">
              <a:lnSpc>
                <a:spcPct val="120000"/>
              </a:lnSpc>
              <a:spcAft>
                <a:spcPts val="800"/>
              </a:spcAft>
              <a:buSzPct val="125000"/>
              <a:buFont typeface="Arial" panose="020B0604020202020204" pitchFamily="34" charset="0"/>
              <a:buChar char="•"/>
            </a:pPr>
            <a:endParaRPr lang="en-US" sz="22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marL="342900" marR="0" indent="-342900" algn="just" defTabSz="914400">
              <a:lnSpc>
                <a:spcPct val="120000"/>
              </a:lnSpc>
              <a:spcAft>
                <a:spcPts val="800"/>
              </a:spcAft>
              <a:buSzPct val="125000"/>
              <a:buFont typeface="Arial" panose="020B0604020202020204" pitchFamily="34" charset="0"/>
              <a:buChar char="•"/>
            </a:pPr>
            <a:endParaRPr lang="en-US" sz="2200" dirty="0">
              <a:effectLst/>
              <a:latin typeface="Bradley Hand ITC" panose="03070402050302030203" pitchFamily="66" charset="0"/>
            </a:endParaRPr>
          </a:p>
        </p:txBody>
      </p:sp>
    </p:spTree>
    <p:extLst>
      <p:ext uri="{BB962C8B-B14F-4D97-AF65-F5344CB8AC3E}">
        <p14:creationId xmlns:p14="http://schemas.microsoft.com/office/powerpoint/2010/main" val="463611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12" name="Group 11">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3" name="Group 12">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5"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26"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7"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8"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9"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0"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1"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2"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3"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4"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5"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6"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37"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8"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9"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0"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1"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42"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3"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4"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5"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6"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7"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8"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9"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0"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1"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grpSp>
        <p:grpSp>
          <p:nvGrpSpPr>
            <p:cNvPr id="14" name="Group 13">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5"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6"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7"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8"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9"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0"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1"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2"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3"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4"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grpSp>
      </p:grpSp>
      <p:pic>
        <p:nvPicPr>
          <p:cNvPr id="4" name="Picture 3" descr="A robot and a hand touching a light bulb&#10;&#10;AI-generated content may be incorrect.">
            <a:extLst>
              <a:ext uri="{FF2B5EF4-FFF2-40B4-BE49-F238E27FC236}">
                <a16:creationId xmlns:a16="http://schemas.microsoft.com/office/drawing/2014/main" id="{D4F9E93A-C9B0-1422-79F0-9AE92DFA530A}"/>
              </a:ext>
            </a:extLst>
          </p:cNvPr>
          <p:cNvPicPr>
            <a:picLocks noChangeAspect="1"/>
          </p:cNvPicPr>
          <p:nvPr/>
        </p:nvPicPr>
        <p:blipFill>
          <a:blip r:embed="rId4">
            <a:extLst>
              <a:ext uri="{28A0092B-C50C-407E-A947-70E740481C1C}">
                <a14:useLocalDpi xmlns:a14="http://schemas.microsoft.com/office/drawing/2010/main" val="0"/>
              </a:ext>
            </a:extLst>
          </a:blip>
          <a:srcRect l="21815" r="20394" b="2"/>
          <a:stretch/>
        </p:blipFill>
        <p:spPr>
          <a:xfrm>
            <a:off x="-46433" y="24607"/>
            <a:ext cx="3866074" cy="6828630"/>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5" name="TextBox 4">
            <a:extLst>
              <a:ext uri="{FF2B5EF4-FFF2-40B4-BE49-F238E27FC236}">
                <a16:creationId xmlns:a16="http://schemas.microsoft.com/office/drawing/2014/main" id="{5379F675-7C71-568B-1B91-95DAE814B7D1}"/>
              </a:ext>
            </a:extLst>
          </p:cNvPr>
          <p:cNvSpPr txBox="1"/>
          <p:nvPr/>
        </p:nvSpPr>
        <p:spPr>
          <a:xfrm>
            <a:off x="3819642" y="94456"/>
            <a:ext cx="7929444" cy="6606969"/>
          </a:xfrm>
          <a:prstGeom prst="rect">
            <a:avLst/>
          </a:prstGeom>
        </p:spPr>
        <p:txBody>
          <a:bodyPr vert="horz" lIns="91440" tIns="45720" rIns="91440" bIns="45720" rtlCol="0">
            <a:noAutofit/>
          </a:bodyPr>
          <a:lstStyle/>
          <a:p>
            <a:pPr marR="0" algn="ctr" defTabSz="914400">
              <a:lnSpc>
                <a:spcPct val="110000"/>
              </a:lnSpc>
              <a:spcAft>
                <a:spcPts val="800"/>
              </a:spcAft>
              <a:buSzPct val="125000"/>
            </a:pPr>
            <a:r>
              <a:rPr lang="en-US" sz="2400" b="1" u="sng" dirty="0">
                <a:effectLst/>
                <a:latin typeface="Bradley Hand ITC" panose="03070402050302030203" pitchFamily="66" charset="0"/>
              </a:rPr>
              <a:t>Theories on Dr. Hart’s Disappearance</a:t>
            </a:r>
          </a:p>
          <a:p>
            <a:pPr marL="0" marR="0" indent="-228600" defTabSz="914400">
              <a:lnSpc>
                <a:spcPct val="110000"/>
              </a:lnSpc>
              <a:spcAft>
                <a:spcPts val="800"/>
              </a:spcAft>
              <a:buSzPct val="125000"/>
              <a:buFont typeface="Arial" panose="020B0604020202020204" pitchFamily="34" charset="0"/>
              <a:buChar char="•"/>
            </a:pPr>
            <a:endParaRPr lang="en-US" u="sng" dirty="0">
              <a:effectLst/>
              <a:latin typeface="Bradley Hand ITC" panose="03070402050302030203" pitchFamily="66" charset="0"/>
            </a:endParaRPr>
          </a:p>
          <a:p>
            <a:pPr marR="0" algn="just" defTabSz="914400">
              <a:lnSpc>
                <a:spcPct val="110000"/>
              </a:lnSpc>
              <a:spcAft>
                <a:spcPts val="800"/>
              </a:spcAft>
              <a:buSzPct val="125000"/>
            </a:pPr>
            <a:r>
              <a:rPr lang="en-US" sz="2200" b="1" dirty="0">
                <a:effectLst/>
                <a:latin typeface="Bradley Hand ITC" panose="03070402050302030203" pitchFamily="66" charset="0"/>
              </a:rPr>
              <a:t>The theories surrounding Dr. Hart’s disappearance include:</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200" b="1" dirty="0">
                <a:effectLst/>
                <a:latin typeface="Bradley Hand ITC" panose="03070402050302030203" pitchFamily="66" charset="0"/>
              </a:rPr>
              <a:t>Professional rivalry and ethical whistleblowing.</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200" b="1" dirty="0">
                <a:latin typeface="Bradley Hand ITC" panose="03070402050302030203" pitchFamily="66" charset="0"/>
              </a:rPr>
              <a:t>Lack of definitive physical evidence, such as fingerprints or DNA at the scene, which suggests the involvement of someone with knowledge of how to avoid being found.</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200" b="1" dirty="0">
                <a:effectLst/>
                <a:latin typeface="Bradley Hand ITC" panose="03070402050302030203" pitchFamily="66" charset="0"/>
              </a:rPr>
              <a:t>Absence of struggle, but presence of circumstantial clues.</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200" b="1" dirty="0">
                <a:effectLst/>
                <a:latin typeface="Bradley Hand ITC" panose="03070402050302030203" pitchFamily="66" charset="0"/>
              </a:rPr>
              <a:t>Disagreements in high-risk AI research possibly escalating.</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200" b="1" dirty="0">
                <a:effectLst/>
                <a:latin typeface="Bradley Hand ITC" panose="03070402050302030203" pitchFamily="66" charset="0"/>
              </a:rPr>
              <a:t>A mysterious urgent email that remains unexplained and torn piece of paper that sounds like a threat.</a:t>
            </a:r>
          </a:p>
          <a:p>
            <a:pPr marR="0" algn="just" defTabSz="914400">
              <a:lnSpc>
                <a:spcPct val="110000"/>
              </a:lnSpc>
              <a:spcAft>
                <a:spcPts val="800"/>
              </a:spcAft>
              <a:buSzPct val="125000"/>
            </a:pPr>
            <a:r>
              <a:rPr lang="en-US" sz="2200" b="1" dirty="0">
                <a:effectLst/>
                <a:latin typeface="Bradley Hand ITC" panose="03070402050302030203" pitchFamily="66" charset="0"/>
              </a:rPr>
              <a:t>These elements suggest targeted pressure or threats related to her research (</a:t>
            </a:r>
            <a:r>
              <a:rPr lang="en-US" sz="2200" b="1" dirty="0" err="1">
                <a:effectLst/>
                <a:latin typeface="Bradley Hand ITC" panose="03070402050302030203" pitchFamily="66" charset="0"/>
              </a:rPr>
              <a:t>Corfmat</a:t>
            </a:r>
            <a:r>
              <a:rPr lang="en-US" sz="2200" b="1" dirty="0">
                <a:effectLst/>
                <a:latin typeface="Bradley Hand ITC" panose="03070402050302030203" pitchFamily="66" charset="0"/>
              </a:rPr>
              <a:t> et al., 2025).</a:t>
            </a:r>
          </a:p>
        </p:txBody>
      </p:sp>
      <p:pic>
        <p:nvPicPr>
          <p:cNvPr id="2" name="Picture 1" descr="A screenshot of a computer&#10;&#10;AI-generated content may be incorrect.">
            <a:extLst>
              <a:ext uri="{FF2B5EF4-FFF2-40B4-BE49-F238E27FC236}">
                <a16:creationId xmlns:a16="http://schemas.microsoft.com/office/drawing/2014/main" id="{8167FDE7-38E3-3A66-60C7-91688B7D65FF}"/>
              </a:ext>
            </a:extLst>
          </p:cNvPr>
          <p:cNvPicPr>
            <a:picLocks noChangeAspect="1"/>
          </p:cNvPicPr>
          <p:nvPr/>
        </p:nvPicPr>
        <p:blipFill>
          <a:blip r:embed="rId5">
            <a:extLst>
              <a:ext uri="{28A0092B-C50C-407E-A947-70E740481C1C}">
                <a14:useLocalDpi xmlns:a14="http://schemas.microsoft.com/office/drawing/2010/main" val="0"/>
              </a:ext>
            </a:extLst>
          </a:blip>
          <a:srcRect r="9804"/>
          <a:stretch/>
        </p:blipFill>
        <p:spPr>
          <a:xfrm>
            <a:off x="8148770" y="5385292"/>
            <a:ext cx="3282818" cy="1281905"/>
          </a:xfrm>
          <a:prstGeom prst="rect">
            <a:avLst/>
          </a:prstGeom>
        </p:spPr>
      </p:pic>
    </p:spTree>
    <p:extLst>
      <p:ext uri="{BB962C8B-B14F-4D97-AF65-F5344CB8AC3E}">
        <p14:creationId xmlns:p14="http://schemas.microsoft.com/office/powerpoint/2010/main" val="27907238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B4E430A-DB2A-FFC2-159E-A6F26148EBA2}"/>
              </a:ext>
            </a:extLst>
          </p:cNvPr>
          <p:cNvSpPr txBox="1"/>
          <p:nvPr/>
        </p:nvSpPr>
        <p:spPr>
          <a:xfrm>
            <a:off x="839244" y="2248638"/>
            <a:ext cx="10709753" cy="4616648"/>
          </a:xfrm>
          <a:prstGeom prst="rect">
            <a:avLst/>
          </a:prstGeom>
          <a:noFill/>
          <a:ln>
            <a:solidFill>
              <a:schemeClr val="tx2"/>
            </a:solidFill>
          </a:ln>
        </p:spPr>
        <p:txBody>
          <a:bodyPr wrap="square">
            <a:spAutoFit/>
          </a:bodyPr>
          <a:lstStyle/>
          <a:p>
            <a:pPr algn="ctr">
              <a:buNone/>
            </a:pPr>
            <a:r>
              <a:rPr lang="en-US" sz="2400" b="1" dirty="0">
                <a:latin typeface="Bradley Hand ITC" panose="03070402050302030203" pitchFamily="66" charset="0"/>
              </a:rPr>
              <a:t>Reflection</a:t>
            </a:r>
          </a:p>
          <a:p>
            <a:pPr algn="ctr">
              <a:buNone/>
            </a:pPr>
            <a:endParaRPr lang="en-US" sz="2400" b="1" dirty="0">
              <a:latin typeface="Bradley Hand ITC" panose="03070402050302030203" pitchFamily="66" charset="0"/>
            </a:endParaRPr>
          </a:p>
          <a:p>
            <a:pPr algn="just"/>
            <a:r>
              <a:rPr lang="en-US" sz="2200" b="1" dirty="0">
                <a:latin typeface="Bradley Hand ITC" panose="03070402050302030203" pitchFamily="66" charset="0"/>
              </a:rPr>
              <a:t>Throughout this investigation, I faced challenges in interpreting and evaluating evidence that was mostly circumstantial. </a:t>
            </a:r>
          </a:p>
          <a:p>
            <a:pPr algn="just"/>
            <a:r>
              <a:rPr lang="en-US" sz="2200" b="1" dirty="0">
                <a:latin typeface="Bradley Hand ITC" panose="03070402050302030203" pitchFamily="66" charset="0"/>
              </a:rPr>
              <a:t>It was difficult to draw strong conclusions without concrete forensic findings, which taught me the importance of critical analysis and cautious reasoning. </a:t>
            </a:r>
          </a:p>
          <a:p>
            <a:pPr algn="just"/>
            <a:r>
              <a:rPr lang="en-US" sz="2200" b="1" u="sng" dirty="0">
                <a:latin typeface="Bradley Hand ITC" panose="03070402050302030203" pitchFamily="66" charset="0"/>
              </a:rPr>
              <a:t>One lesson </a:t>
            </a:r>
            <a:r>
              <a:rPr lang="en-US" sz="2200" b="1" dirty="0">
                <a:latin typeface="Bradley Hand ITC" panose="03070402050302030203" pitchFamily="66" charset="0"/>
              </a:rPr>
              <a:t>I learned was to rely on reliable academic sources to support ideas and arguments. I also </a:t>
            </a:r>
            <a:r>
              <a:rPr lang="en-US" sz="2200" b="1" dirty="0" err="1">
                <a:latin typeface="Bradley Hand ITC" panose="03070402050302030203" pitchFamily="66" charset="0"/>
              </a:rPr>
              <a:t>realised</a:t>
            </a:r>
            <a:r>
              <a:rPr lang="en-US" sz="2200" b="1" dirty="0">
                <a:latin typeface="Bradley Hand ITC" panose="03070402050302030203" pitchFamily="66" charset="0"/>
              </a:rPr>
              <a:t> the value of structuring information clearly and logically, especially when dealing with complex topics like AI ethics and criminal investigation. This process helped improve my research skills and made me more confident in using evidence-based reasoning.</a:t>
            </a:r>
          </a:p>
          <a:p>
            <a:pPr algn="just"/>
            <a:r>
              <a:rPr lang="en-US" sz="2200" b="1" i="0" dirty="0">
                <a:effectLst/>
                <a:latin typeface="Bradley Hand ITC" panose="03070402050302030203" pitchFamily="66" charset="0"/>
              </a:rPr>
              <a:t>Boyle argues that our ability for reflective self-knowledge is a byproduct of the "first person perspective" (Boyle, 2024)</a:t>
            </a:r>
            <a:endParaRPr lang="en-US" sz="2200" b="1" dirty="0">
              <a:latin typeface="Bradley Hand ITC" panose="03070402050302030203" pitchFamily="66" charset="0"/>
            </a:endParaRPr>
          </a:p>
        </p:txBody>
      </p:sp>
      <p:pic>
        <p:nvPicPr>
          <p:cNvPr id="5" name="Picture 4" descr="A robot with a hand on his chin">
            <a:extLst>
              <a:ext uri="{FF2B5EF4-FFF2-40B4-BE49-F238E27FC236}">
                <a16:creationId xmlns:a16="http://schemas.microsoft.com/office/drawing/2014/main" id="{4E7E2657-108D-5CC3-4DA8-2FC082DC00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18356" y="107013"/>
            <a:ext cx="6325644" cy="2034938"/>
          </a:xfrm>
          <a:prstGeom prst="rect">
            <a:avLst/>
          </a:prstGeom>
          <a:ln>
            <a:solidFill>
              <a:schemeClr val="tx2"/>
            </a:solidFill>
          </a:ln>
        </p:spPr>
      </p:pic>
    </p:spTree>
    <p:extLst>
      <p:ext uri="{BB962C8B-B14F-4D97-AF65-F5344CB8AC3E}">
        <p14:creationId xmlns:p14="http://schemas.microsoft.com/office/powerpoint/2010/main" val="17511787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F2F40C2-FB4F-F997-9B21-6011F3B786ED}"/>
              </a:ext>
            </a:extLst>
          </p:cNvPr>
          <p:cNvSpPr txBox="1"/>
          <p:nvPr/>
        </p:nvSpPr>
        <p:spPr>
          <a:xfrm>
            <a:off x="850071" y="62950"/>
            <a:ext cx="10104895" cy="5949834"/>
          </a:xfrm>
          <a:prstGeom prst="rect">
            <a:avLst/>
          </a:prstGeom>
          <a:noFill/>
        </p:spPr>
        <p:txBody>
          <a:bodyPr wrap="square">
            <a:spAutoFit/>
          </a:bodyPr>
          <a:lstStyle/>
          <a:p>
            <a:pPr marR="0" algn="ctr">
              <a:lnSpc>
                <a:spcPct val="115000"/>
              </a:lnSpc>
              <a:spcAft>
                <a:spcPts val="800"/>
              </a:spcAft>
            </a:pPr>
            <a:r>
              <a:rPr lang="en-GB" sz="2200" b="1" kern="100" dirty="0">
                <a:effectLst/>
                <a:latin typeface="Bradley Hand ITC" panose="03070402050302030203" pitchFamily="66" charset="0"/>
                <a:ea typeface="Calibri" panose="020F0502020204030204" pitchFamily="34" charset="0"/>
                <a:cs typeface="Times New Roman" panose="02020603050405020304" pitchFamily="18" charset="0"/>
              </a:rPr>
              <a:t>Reference List</a:t>
            </a:r>
          </a:p>
          <a:p>
            <a:pPr marL="285750" marR="0" indent="-285750" algn="just">
              <a:lnSpc>
                <a:spcPct val="115000"/>
              </a:lnSpc>
              <a:spcAft>
                <a:spcPts val="800"/>
              </a:spcAft>
              <a:buFont typeface="Wingdings" panose="05000000000000000000" pitchFamily="2" charset="2"/>
              <a:buChar char="ü"/>
            </a:pPr>
            <a:r>
              <a:rPr lang="en-GB" sz="2000" b="1" kern="100" dirty="0">
                <a:effectLst/>
                <a:latin typeface="Bradley Hand ITC" panose="03070402050302030203" pitchFamily="66" charset="0"/>
                <a:ea typeface="Calibri" panose="020F0502020204030204" pitchFamily="34" charset="0"/>
                <a:cs typeface="Times New Roman" panose="02020603050405020304" pitchFamily="18" charset="0"/>
              </a:rPr>
              <a:t>Bali, J., Garg, R., &amp; Bali, R. (2019). Artificial intelligence (AI) in healthcare and biomedical research: Why a strong computational/AI bioethics framework is required? </a:t>
            </a:r>
            <a:r>
              <a:rPr lang="en-GB" sz="2000" b="1" i="1" kern="100" dirty="0">
                <a:effectLst/>
                <a:latin typeface="Bradley Hand ITC" panose="03070402050302030203" pitchFamily="66" charset="0"/>
                <a:ea typeface="Calibri" panose="020F0502020204030204" pitchFamily="34" charset="0"/>
                <a:cs typeface="Times New Roman" panose="02020603050405020304" pitchFamily="18" charset="0"/>
              </a:rPr>
              <a:t>Indian Journal of Ophthalmology</a:t>
            </a:r>
            <a:r>
              <a:rPr lang="en-GB" sz="2000" b="1" kern="100" dirty="0">
                <a:effectLst/>
                <a:latin typeface="Bradley Hand ITC" panose="03070402050302030203" pitchFamily="66" charset="0"/>
                <a:ea typeface="Calibri" panose="020F0502020204030204" pitchFamily="34" charset="0"/>
                <a:cs typeface="Times New Roman" panose="02020603050405020304" pitchFamily="18" charset="0"/>
              </a:rPr>
              <a:t>, </a:t>
            </a:r>
            <a:r>
              <a:rPr lang="en-GB" sz="2000" b="1" i="1" kern="100" dirty="0">
                <a:effectLst/>
                <a:latin typeface="Bradley Hand ITC" panose="03070402050302030203" pitchFamily="66" charset="0"/>
                <a:ea typeface="Calibri" panose="020F0502020204030204" pitchFamily="34" charset="0"/>
                <a:cs typeface="Times New Roman" panose="02020603050405020304" pitchFamily="18" charset="0"/>
              </a:rPr>
              <a:t>67</a:t>
            </a:r>
            <a:r>
              <a:rPr lang="en-GB" sz="2000" b="1" kern="100" dirty="0">
                <a:effectLst/>
                <a:latin typeface="Bradley Hand ITC" panose="03070402050302030203" pitchFamily="66" charset="0"/>
                <a:ea typeface="Calibri" panose="020F0502020204030204" pitchFamily="34" charset="0"/>
                <a:cs typeface="Times New Roman" panose="02020603050405020304" pitchFamily="18" charset="0"/>
              </a:rPr>
              <a:t>(1), 3–6. </a:t>
            </a:r>
          </a:p>
          <a:p>
            <a:pPr marL="285750" indent="-285750" algn="just">
              <a:lnSpc>
                <a:spcPct val="115000"/>
              </a:lnSpc>
              <a:spcAft>
                <a:spcPts val="800"/>
              </a:spcAft>
              <a:buFont typeface="Wingdings" panose="05000000000000000000" pitchFamily="2" charset="2"/>
              <a:buChar char="ü"/>
            </a:pPr>
            <a:r>
              <a:rPr lang="en-US" sz="2000" dirty="0"/>
              <a:t>Boyle, M. (2024). Transparency and Reflection. In </a:t>
            </a:r>
            <a:r>
              <a:rPr lang="en-US" sz="2000" i="1" dirty="0"/>
              <a:t>Transparency and Reflection</a:t>
            </a:r>
            <a:r>
              <a:rPr lang="en-US" sz="2000" dirty="0"/>
              <a:t>. </a:t>
            </a:r>
            <a:r>
              <a:rPr lang="en-US" sz="2000"/>
              <a:t>Oxford University Press, Incorporated.</a:t>
            </a:r>
            <a:endParaRPr lang="en-GB" sz="2000" b="1"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marL="285750" marR="0" indent="-285750" algn="just">
              <a:lnSpc>
                <a:spcPct val="115000"/>
              </a:lnSpc>
              <a:spcAft>
                <a:spcPts val="800"/>
              </a:spcAft>
              <a:buFont typeface="Wingdings" panose="05000000000000000000" pitchFamily="2" charset="2"/>
              <a:buChar char="ü"/>
            </a:pPr>
            <a:r>
              <a:rPr lang="en-GB" sz="2000" b="1" kern="100" dirty="0" err="1">
                <a:effectLst/>
                <a:latin typeface="Bradley Hand ITC" panose="03070402050302030203" pitchFamily="66" charset="0"/>
                <a:ea typeface="Calibri" panose="020F0502020204030204" pitchFamily="34" charset="0"/>
                <a:cs typeface="Times New Roman" panose="02020603050405020304" pitchFamily="18" charset="0"/>
              </a:rPr>
              <a:t>Corfmat</a:t>
            </a:r>
            <a:r>
              <a:rPr lang="en-GB" sz="2000" b="1" kern="100" dirty="0">
                <a:effectLst/>
                <a:latin typeface="Bradley Hand ITC" panose="03070402050302030203" pitchFamily="66" charset="0"/>
                <a:ea typeface="Calibri" panose="020F0502020204030204" pitchFamily="34" charset="0"/>
                <a:cs typeface="Times New Roman" panose="02020603050405020304" pitchFamily="18" charset="0"/>
              </a:rPr>
              <a:t>, M., Martineau, J. T., &amp; Régis, C. (2025). High-reward, high-risk technologies? An ethical and legal account of AI development in healthcare. </a:t>
            </a:r>
            <a:r>
              <a:rPr lang="en-GB" sz="2000" b="1" i="1" kern="100" dirty="0">
                <a:effectLst/>
                <a:latin typeface="Bradley Hand ITC" panose="03070402050302030203" pitchFamily="66" charset="0"/>
                <a:ea typeface="Calibri" panose="020F0502020204030204" pitchFamily="34" charset="0"/>
                <a:cs typeface="Times New Roman" panose="02020603050405020304" pitchFamily="18" charset="0"/>
              </a:rPr>
              <a:t>BMC Medical Ethics</a:t>
            </a:r>
            <a:r>
              <a:rPr lang="en-GB" sz="2000" b="1" kern="100" dirty="0">
                <a:effectLst/>
                <a:latin typeface="Bradley Hand ITC" panose="03070402050302030203" pitchFamily="66" charset="0"/>
                <a:ea typeface="Calibri" panose="020F0502020204030204" pitchFamily="34" charset="0"/>
                <a:cs typeface="Times New Roman" panose="02020603050405020304" pitchFamily="18" charset="0"/>
              </a:rPr>
              <a:t>, </a:t>
            </a:r>
            <a:r>
              <a:rPr lang="en-GB" sz="2000" b="1" i="1" kern="100" dirty="0">
                <a:effectLst/>
                <a:latin typeface="Bradley Hand ITC" panose="03070402050302030203" pitchFamily="66" charset="0"/>
                <a:ea typeface="Calibri" panose="020F0502020204030204" pitchFamily="34" charset="0"/>
                <a:cs typeface="Times New Roman" panose="02020603050405020304" pitchFamily="18" charset="0"/>
              </a:rPr>
              <a:t>26</a:t>
            </a:r>
            <a:r>
              <a:rPr lang="en-GB" sz="2000" b="1" kern="100" dirty="0">
                <a:effectLst/>
                <a:latin typeface="Bradley Hand ITC" panose="03070402050302030203" pitchFamily="66" charset="0"/>
                <a:ea typeface="Calibri" panose="020F0502020204030204" pitchFamily="34" charset="0"/>
                <a:cs typeface="Times New Roman" panose="02020603050405020304" pitchFamily="18" charset="0"/>
              </a:rPr>
              <a:t>(1), 4–19. </a:t>
            </a:r>
          </a:p>
          <a:p>
            <a:pPr marL="285750" marR="0" indent="-285750" algn="just">
              <a:lnSpc>
                <a:spcPct val="115000"/>
              </a:lnSpc>
              <a:spcAft>
                <a:spcPts val="800"/>
              </a:spcAft>
              <a:buFont typeface="Wingdings" panose="05000000000000000000" pitchFamily="2" charset="2"/>
              <a:buChar char="ü"/>
            </a:pPr>
            <a:r>
              <a:rPr lang="en-GB" sz="2000" b="1" kern="100" dirty="0">
                <a:effectLst/>
                <a:latin typeface="Bradley Hand ITC" panose="03070402050302030203" pitchFamily="66" charset="0"/>
                <a:ea typeface="Calibri" panose="020F0502020204030204" pitchFamily="34" charset="0"/>
                <a:cs typeface="Times New Roman" panose="02020603050405020304" pitchFamily="18" charset="0"/>
              </a:rPr>
              <a:t>Al Mutawa, N., Bryce, J., Franqueira, V. N. L., Marrington, A., &amp; Read, J. C. (2019). Behavioural Digital Forensics Model: Embedding Behavioural Evidence Analysis into the Investigation of Digital Crimes. </a:t>
            </a:r>
            <a:r>
              <a:rPr lang="en-GB" sz="2000" b="1" i="1" kern="100" dirty="0">
                <a:effectLst/>
                <a:latin typeface="Bradley Hand ITC" panose="03070402050302030203" pitchFamily="66" charset="0"/>
                <a:ea typeface="Calibri" panose="020F0502020204030204" pitchFamily="34" charset="0"/>
                <a:cs typeface="Times New Roman" panose="02020603050405020304" pitchFamily="18" charset="0"/>
              </a:rPr>
              <a:t>Digital Investigation</a:t>
            </a:r>
            <a:r>
              <a:rPr lang="en-GB" sz="2000" b="1" kern="100" dirty="0">
                <a:effectLst/>
                <a:latin typeface="Bradley Hand ITC" panose="03070402050302030203" pitchFamily="66" charset="0"/>
                <a:ea typeface="Calibri" panose="020F0502020204030204" pitchFamily="34" charset="0"/>
                <a:cs typeface="Times New Roman" panose="02020603050405020304" pitchFamily="18" charset="0"/>
              </a:rPr>
              <a:t>, </a:t>
            </a:r>
            <a:r>
              <a:rPr lang="en-GB" sz="2000" b="1" i="1" kern="100" dirty="0">
                <a:effectLst/>
                <a:latin typeface="Bradley Hand ITC" panose="03070402050302030203" pitchFamily="66" charset="0"/>
                <a:ea typeface="Calibri" panose="020F0502020204030204" pitchFamily="34" charset="0"/>
                <a:cs typeface="Times New Roman" panose="02020603050405020304" pitchFamily="18" charset="0"/>
              </a:rPr>
              <a:t>28</a:t>
            </a:r>
            <a:r>
              <a:rPr lang="en-GB" sz="2000" b="1" kern="100" dirty="0">
                <a:effectLst/>
                <a:latin typeface="Bradley Hand ITC" panose="03070402050302030203" pitchFamily="66" charset="0"/>
                <a:ea typeface="Calibri" panose="020F0502020204030204" pitchFamily="34" charset="0"/>
                <a:cs typeface="Times New Roman" panose="02020603050405020304" pitchFamily="18" charset="0"/>
              </a:rPr>
              <a:t>, 70–82. </a:t>
            </a:r>
          </a:p>
          <a:p>
            <a:pPr marL="285750" marR="0" indent="-285750" algn="just">
              <a:lnSpc>
                <a:spcPct val="115000"/>
              </a:lnSpc>
              <a:spcAft>
                <a:spcPts val="800"/>
              </a:spcAft>
              <a:buFont typeface="Wingdings" panose="05000000000000000000" pitchFamily="2" charset="2"/>
              <a:buChar char="ü"/>
            </a:pPr>
            <a:r>
              <a:rPr lang="en-US" sz="2000" b="1" kern="100" dirty="0" err="1">
                <a:effectLst/>
                <a:latin typeface="Bradley Hand ITC" panose="03070402050302030203" pitchFamily="66" charset="0"/>
                <a:ea typeface="Calibri" panose="020F0502020204030204" pitchFamily="34" charset="0"/>
                <a:cs typeface="Times New Roman" panose="02020603050405020304" pitchFamily="18" charset="0"/>
              </a:rPr>
              <a:t>Arthanari</a:t>
            </a:r>
            <a:r>
              <a:rPr lang="en-US" sz="2000" b="1" kern="100" dirty="0">
                <a:effectLst/>
                <a:latin typeface="Bradley Hand ITC" panose="03070402050302030203" pitchFamily="66" charset="0"/>
                <a:ea typeface="Calibri" panose="020F0502020204030204" pitchFamily="34" charset="0"/>
                <a:cs typeface="Times New Roman" panose="02020603050405020304" pitchFamily="18" charset="0"/>
              </a:rPr>
              <a:t>, A., Raj, S. S., &amp; Ravindran, V. (2025). A Narrative Review in Application of Artificial Intelligence in Forensic Science: Enhancing Accuracy in Crime Scene Analysis and Evidence Interpretation. </a:t>
            </a:r>
            <a:r>
              <a:rPr lang="en-US" sz="2000" b="1" i="1" kern="100" dirty="0">
                <a:effectLst/>
                <a:latin typeface="Bradley Hand ITC" panose="03070402050302030203" pitchFamily="66" charset="0"/>
                <a:ea typeface="Calibri" panose="020F0502020204030204" pitchFamily="34" charset="0"/>
                <a:cs typeface="Times New Roman" panose="02020603050405020304" pitchFamily="18" charset="0"/>
              </a:rPr>
              <a:t>Journal of International Oral Health</a:t>
            </a:r>
            <a:r>
              <a:rPr lang="en-US" sz="2000" b="1" kern="100" dirty="0">
                <a:effectLst/>
                <a:latin typeface="Bradley Hand ITC" panose="03070402050302030203" pitchFamily="66" charset="0"/>
                <a:ea typeface="Calibri" panose="020F0502020204030204" pitchFamily="34" charset="0"/>
                <a:cs typeface="Times New Roman" panose="02020603050405020304" pitchFamily="18" charset="0"/>
              </a:rPr>
              <a:t>, </a:t>
            </a:r>
            <a:r>
              <a:rPr lang="en-US" sz="2000" b="1" i="1" kern="100" dirty="0">
                <a:effectLst/>
                <a:latin typeface="Bradley Hand ITC" panose="03070402050302030203" pitchFamily="66" charset="0"/>
                <a:ea typeface="Calibri" panose="020F0502020204030204" pitchFamily="34" charset="0"/>
                <a:cs typeface="Times New Roman" panose="02020603050405020304" pitchFamily="18" charset="0"/>
              </a:rPr>
              <a:t>17</a:t>
            </a:r>
            <a:r>
              <a:rPr lang="en-US" sz="2000" b="1" kern="100" dirty="0">
                <a:effectLst/>
                <a:latin typeface="Bradley Hand ITC" panose="03070402050302030203" pitchFamily="66" charset="0"/>
                <a:ea typeface="Calibri" panose="020F0502020204030204" pitchFamily="34" charset="0"/>
                <a:cs typeface="Times New Roman" panose="02020603050405020304" pitchFamily="18" charset="0"/>
              </a:rPr>
              <a:t>(1), 15–22. </a:t>
            </a:r>
          </a:p>
        </p:txBody>
      </p:sp>
    </p:spTree>
    <p:extLst>
      <p:ext uri="{BB962C8B-B14F-4D97-AF65-F5344CB8AC3E}">
        <p14:creationId xmlns:p14="http://schemas.microsoft.com/office/powerpoint/2010/main" val="35608539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TM04033919[[fn=Circuit]]</Template>
  <TotalTime>136</TotalTime>
  <Words>806</Words>
  <Application>Microsoft Office PowerPoint</Application>
  <PresentationFormat>Widescreen</PresentationFormat>
  <Paragraphs>56</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Bradley Hand ITC</vt:lpstr>
      <vt:lpstr>Tw Cen MT</vt:lpstr>
      <vt:lpstr>Wingdings</vt:lpstr>
      <vt:lpstr>Circuit</vt:lpstr>
      <vt:lpstr>Dr Hart`s   disappearance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Evelinne Alice Dicu</dc:creator>
  <cp:lastModifiedBy>Evelinne Alice Dicu</cp:lastModifiedBy>
  <cp:revision>14</cp:revision>
  <dcterms:created xsi:type="dcterms:W3CDTF">2025-03-22T00:00:12Z</dcterms:created>
  <dcterms:modified xsi:type="dcterms:W3CDTF">2025-03-24T19:30:52Z</dcterms:modified>
</cp:coreProperties>
</file>