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73" r:id="rId8"/>
    <p:sldId id="262" r:id="rId9"/>
    <p:sldId id="263" r:id="rId10"/>
    <p:sldId id="275" r:id="rId11"/>
    <p:sldId id="265" r:id="rId12"/>
    <p:sldId id="276" r:id="rId13"/>
    <p:sldId id="264" r:id="rId14"/>
    <p:sldId id="277" r:id="rId15"/>
    <p:sldId id="274" r:id="rId16"/>
    <p:sldId id="266" r:id="rId17"/>
    <p:sldId id="271" r:id="rId18"/>
  </p:sldIdLst>
  <p:sldSz cx="9144000" cy="6858000" type="screen4x3"/>
  <p:notesSz cx="6858000" cy="9144000"/>
  <p:defaultTextStyle>
    <a:defPPr>
      <a:defRPr lang="zh-TW"/>
    </a:defPPr>
    <a:lvl1pPr algn="l" rtl="0" eaLnBrk="0" fontAlgn="base" hangingPunct="0">
      <a:spcBef>
        <a:spcPct val="0"/>
      </a:spcBef>
      <a:spcAft>
        <a:spcPct val="0"/>
      </a:spcAft>
      <a:defRPr kumimoji="1" kern="1200">
        <a:solidFill>
          <a:schemeClr val="tx1"/>
        </a:solidFill>
        <a:latin typeface="Verdana" panose="020B0604030504040204" pitchFamily="34" charset="0"/>
        <a:ea typeface="新細明體" panose="02020500000000000000" pitchFamily="18" charset="-120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umimoji="1" kern="1200">
        <a:solidFill>
          <a:schemeClr val="tx1"/>
        </a:solidFill>
        <a:latin typeface="Verdana" panose="020B0604030504040204" pitchFamily="34" charset="0"/>
        <a:ea typeface="新細明體" panose="02020500000000000000" pitchFamily="18" charset="-120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umimoji="1" kern="1200">
        <a:solidFill>
          <a:schemeClr val="tx1"/>
        </a:solidFill>
        <a:latin typeface="Verdana" panose="020B0604030504040204" pitchFamily="34" charset="0"/>
        <a:ea typeface="新細明體" panose="02020500000000000000" pitchFamily="18" charset="-120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umimoji="1" kern="1200">
        <a:solidFill>
          <a:schemeClr val="tx1"/>
        </a:solidFill>
        <a:latin typeface="Verdana" panose="020B0604030504040204" pitchFamily="34" charset="0"/>
        <a:ea typeface="新細明體" panose="02020500000000000000" pitchFamily="18" charset="-120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umimoji="1" kern="1200">
        <a:solidFill>
          <a:schemeClr val="tx1"/>
        </a:solidFill>
        <a:latin typeface="Verdana" panose="020B0604030504040204" pitchFamily="34" charset="0"/>
        <a:ea typeface="新細明體" panose="02020500000000000000" pitchFamily="18" charset="-120"/>
        <a:cs typeface="+mn-cs"/>
      </a:defRPr>
    </a:lvl5pPr>
    <a:lvl6pPr marL="2286000" algn="l" defTabSz="914400" rtl="0" eaLnBrk="1" latinLnBrk="0" hangingPunct="1">
      <a:defRPr kumimoji="1" kern="1200">
        <a:solidFill>
          <a:schemeClr val="tx1"/>
        </a:solidFill>
        <a:latin typeface="Verdana" panose="020B0604030504040204" pitchFamily="34" charset="0"/>
        <a:ea typeface="新細明體" panose="02020500000000000000" pitchFamily="18" charset="-120"/>
        <a:cs typeface="+mn-cs"/>
      </a:defRPr>
    </a:lvl6pPr>
    <a:lvl7pPr marL="2743200" algn="l" defTabSz="914400" rtl="0" eaLnBrk="1" latinLnBrk="0" hangingPunct="1">
      <a:defRPr kumimoji="1" kern="1200">
        <a:solidFill>
          <a:schemeClr val="tx1"/>
        </a:solidFill>
        <a:latin typeface="Verdana" panose="020B0604030504040204" pitchFamily="34" charset="0"/>
        <a:ea typeface="新細明體" panose="02020500000000000000" pitchFamily="18" charset="-120"/>
        <a:cs typeface="+mn-cs"/>
      </a:defRPr>
    </a:lvl7pPr>
    <a:lvl8pPr marL="3200400" algn="l" defTabSz="914400" rtl="0" eaLnBrk="1" latinLnBrk="0" hangingPunct="1">
      <a:defRPr kumimoji="1" kern="1200">
        <a:solidFill>
          <a:schemeClr val="tx1"/>
        </a:solidFill>
        <a:latin typeface="Verdana" panose="020B0604030504040204" pitchFamily="34" charset="0"/>
        <a:ea typeface="新細明體" panose="02020500000000000000" pitchFamily="18" charset="-120"/>
        <a:cs typeface="+mn-cs"/>
      </a:defRPr>
    </a:lvl8pPr>
    <a:lvl9pPr marL="3657600" algn="l" defTabSz="914400" rtl="0" eaLnBrk="1" latinLnBrk="0" hangingPunct="1">
      <a:defRPr kumimoji="1" kern="1200">
        <a:solidFill>
          <a:schemeClr val="tx1"/>
        </a:solidFill>
        <a:latin typeface="Verdana" panose="020B0604030504040204" pitchFamily="34" charset="0"/>
        <a:ea typeface="新細明體" panose="02020500000000000000" pitchFamily="18" charset="-12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0" d="100"/>
          <a:sy n="90" d="100"/>
        </p:scale>
        <p:origin x="18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3" Type="http://schemas.openxmlformats.org/officeDocument/2006/relationships/slide" Target="slides/slide2.xml" /><Relationship Id="rId21" Type="http://schemas.openxmlformats.org/officeDocument/2006/relationships/theme" Target="theme/theme1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7">
            <a:extLst>
              <a:ext uri="{FF2B5EF4-FFF2-40B4-BE49-F238E27FC236}">
                <a16:creationId xmlns:a16="http://schemas.microsoft.com/office/drawing/2014/main" id="{17B90C89-E4FA-4876-F575-47166D15A2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" y="2393950"/>
            <a:ext cx="7772400" cy="109538"/>
          </a:xfrm>
          <a:custGeom>
            <a:avLst/>
            <a:gdLst>
              <a:gd name="T0" fmla="*/ 0 w 1000"/>
              <a:gd name="T1" fmla="*/ 0 h 1000"/>
              <a:gd name="T2" fmla="*/ 4803343 w 1000"/>
              <a:gd name="T3" fmla="*/ 0 h 1000"/>
              <a:gd name="T4" fmla="*/ 4803343 w 1000"/>
              <a:gd name="T5" fmla="*/ 109538 h 1000"/>
              <a:gd name="T6" fmla="*/ 0 w 1000"/>
              <a:gd name="T7" fmla="*/ 109538 h 1000"/>
              <a:gd name="T8" fmla="*/ 0 w 1000"/>
              <a:gd name="T9" fmla="*/ 0 h 1000"/>
              <a:gd name="T10" fmla="*/ 7772400 w 1000"/>
              <a:gd name="T11" fmla="*/ 0 h 10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1000" h="1000" stroke="0">
                <a:moveTo>
                  <a:pt x="0" y="0"/>
                </a:moveTo>
                <a:lnTo>
                  <a:pt x="618" y="0"/>
                </a:lnTo>
                <a:lnTo>
                  <a:pt x="618" y="1000"/>
                </a:lnTo>
                <a:lnTo>
                  <a:pt x="0" y="1000"/>
                </a:lnTo>
                <a:lnTo>
                  <a:pt x="0" y="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chemeClr val="accent2"/>
          </a:solidFill>
          <a:ln w="9525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56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990600"/>
            <a:ext cx="7772400" cy="1371600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zh-TW" altLang="en-US" noProof="0"/>
              <a:t>按一下以編輯母片標題樣式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3429000"/>
            <a:ext cx="7010400" cy="1600200"/>
          </a:xfrm>
        </p:spPr>
        <p:txBody>
          <a:bodyPr/>
          <a:lstStyle>
            <a:lvl1pPr marL="0" indent="0">
              <a:buFont typeface="Wingdings" panose="05000000000000000000" pitchFamily="2" charset="2"/>
              <a:buNone/>
              <a:defRPr sz="2800"/>
            </a:lvl1pPr>
          </a:lstStyle>
          <a:p>
            <a:pPr lvl="0"/>
            <a:r>
              <a:rPr lang="zh-TW" altLang="en-US" noProof="0"/>
              <a:t>按一下以編輯母片副標題樣式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4D62798C-8762-8CF1-B288-4439E6318DC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00F27E21-61DC-5BFD-C6A2-9CF17DED4FB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1FDE21E7-8889-83E1-BFB3-53E9127BFE2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E1FE1C39-0170-49A2-A846-FC5D7E0FAFC2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184860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39ED8967-67F7-793F-5B15-56E0E1CEFB5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7">
            <a:extLst>
              <a:ext uri="{FF2B5EF4-FFF2-40B4-BE49-F238E27FC236}">
                <a16:creationId xmlns:a16="http://schemas.microsoft.com/office/drawing/2014/main" id="{E3EF72F3-68E2-CD16-E4AC-07871FBE68F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D413C53F-464C-0137-A7A1-248601835A8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41E848A-2095-4D8F-9DED-2D53244EA168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403300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B3F94E9E-4A32-6E47-E298-05810DF0E76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7">
            <a:extLst>
              <a:ext uri="{FF2B5EF4-FFF2-40B4-BE49-F238E27FC236}">
                <a16:creationId xmlns:a16="http://schemas.microsoft.com/office/drawing/2014/main" id="{51372367-8892-8F3F-72D1-9182ACDA5CC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62E9810C-45EE-2517-2A42-4C908A08C91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FB50EEB-D1FC-4244-916D-F04F6424BBBE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7677231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9206DDE7-949E-73AB-65DB-2BC0EB6F967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A55C4675-3E71-2E26-7586-018120E7C04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A3AFB60F-AE50-A07B-1385-D75D6712660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DE83DDC-449C-4C5B-B501-146BB2EA9BB4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8281984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60CD364-4A49-D12E-C10D-AB7C00F615E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C0CCDDB-8EE0-FF1D-CEF1-6746D0E9F63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A439E7-E9A0-8018-2DCC-420D71B5A4C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74F1F59-4538-408F-B03C-BA5A8AC98D42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658086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Rectangle 6">
            <a:extLst>
              <a:ext uri="{FF2B5EF4-FFF2-40B4-BE49-F238E27FC236}">
                <a16:creationId xmlns:a16="http://schemas.microsoft.com/office/drawing/2014/main" id="{813001AD-1368-B0CA-3CD8-EE743476809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4" name="Rectangle 7">
            <a:extLst>
              <a:ext uri="{FF2B5EF4-FFF2-40B4-BE49-F238E27FC236}">
                <a16:creationId xmlns:a16="http://schemas.microsoft.com/office/drawing/2014/main" id="{5475E613-5F89-FEE2-B59A-0D83C25B9B2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430ED751-3B9B-3151-BDE5-0F4274F350C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FBDD78-4149-4799-8AEE-8688FDF3E228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008167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AC0FF1F2-AC72-54BD-C548-EB41529551A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3" name="Rectangle 7">
            <a:extLst>
              <a:ext uri="{FF2B5EF4-FFF2-40B4-BE49-F238E27FC236}">
                <a16:creationId xmlns:a16="http://schemas.microsoft.com/office/drawing/2014/main" id="{95556E2C-0390-C92C-B9D9-352B231C1CD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211E019D-9E5A-1D74-0990-8C845AFD1D9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61981F5-52BC-44E1-A741-83D004DB49F3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078849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FB1AECC6-E72D-F175-F41B-8742F4E3399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A77AF206-CE12-B816-4559-1967946BCB7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1A7F3E6D-0ED1-634C-F431-15E86784668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16A4985-FEF1-4012-B44E-207E84888B5A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9083940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TW" altLang="en-US" noProof="0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6447327D-B388-B129-A817-001FD52BDE3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35AAD249-32E0-4AA2-C4D3-BC0E3DE6F4D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50F7E937-F108-BD37-EAA6-20259E0EC63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069BAA9-6DA5-49C5-B6E0-0D11BA18E150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99478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9B61F78E-E38D-09FA-795F-F5AACD8F628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7">
            <a:extLst>
              <a:ext uri="{FF2B5EF4-FFF2-40B4-BE49-F238E27FC236}">
                <a16:creationId xmlns:a16="http://schemas.microsoft.com/office/drawing/2014/main" id="{917BCCE7-DE0E-081E-305A-AF737C463D1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A9890539-C021-4280-350B-B43B2B20A34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F35863-0F4E-4235-BF14-14E7F6C451E3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228982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6573838" y="304800"/>
            <a:ext cx="2001837" cy="5715000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566738" y="304800"/>
            <a:ext cx="5854700" cy="5715000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B8F5B6BD-2937-F60F-7EB7-5154A72FC84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7">
            <a:extLst>
              <a:ext uri="{FF2B5EF4-FFF2-40B4-BE49-F238E27FC236}">
                <a16:creationId xmlns:a16="http://schemas.microsoft.com/office/drawing/2014/main" id="{716EA8C8-0141-BCB2-B4FB-B9FC501A79E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A08EC087-73B3-585F-02EA-0FF85D92762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540A915-9E8E-47BD-8464-D6169E511578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8697579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ltHorz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27D688B4-267A-005A-E46F-57A8D07E49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574675" y="304800"/>
            <a:ext cx="8001000" cy="1216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TW" altLang="en-US"/>
              <a:t>按一下以編輯母片標題樣式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7AB77991-4926-3F1E-E063-435B6615A6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566738" y="1752600"/>
            <a:ext cx="800100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TW" altLang="en-US"/>
              <a:t>按一下以編輯母片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1028" name="AutoShape 4">
            <a:extLst>
              <a:ext uri="{FF2B5EF4-FFF2-40B4-BE49-F238E27FC236}">
                <a16:creationId xmlns:a16="http://schemas.microsoft.com/office/drawing/2014/main" id="{C8729F1A-06DA-5979-C9DC-9389465EF0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" y="1566863"/>
            <a:ext cx="7958138" cy="109537"/>
          </a:xfrm>
          <a:custGeom>
            <a:avLst/>
            <a:gdLst>
              <a:gd name="T0" fmla="*/ 0 w 1000"/>
              <a:gd name="T1" fmla="*/ 0 h 1000"/>
              <a:gd name="T2" fmla="*/ 4655511 w 1000"/>
              <a:gd name="T3" fmla="*/ 0 h 1000"/>
              <a:gd name="T4" fmla="*/ 4655511 w 1000"/>
              <a:gd name="T5" fmla="*/ 109537 h 1000"/>
              <a:gd name="T6" fmla="*/ 0 w 1000"/>
              <a:gd name="T7" fmla="*/ 109537 h 1000"/>
              <a:gd name="T8" fmla="*/ 0 w 1000"/>
              <a:gd name="T9" fmla="*/ 0 h 1000"/>
              <a:gd name="T10" fmla="*/ 7958138 w 1000"/>
              <a:gd name="T11" fmla="*/ 0 h 10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1000" h="1000" stroke="0">
                <a:moveTo>
                  <a:pt x="0" y="0"/>
                </a:moveTo>
                <a:lnTo>
                  <a:pt x="585" y="0"/>
                </a:lnTo>
                <a:lnTo>
                  <a:pt x="585" y="1000"/>
                </a:lnTo>
                <a:lnTo>
                  <a:pt x="0" y="1000"/>
                </a:lnTo>
                <a:lnTo>
                  <a:pt x="0" y="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chemeClr val="accent2"/>
          </a:solidFill>
          <a:ln w="9525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29" name="Line 5">
            <a:extLst>
              <a:ext uri="{FF2B5EF4-FFF2-40B4-BE49-F238E27FC236}">
                <a16:creationId xmlns:a16="http://schemas.microsoft.com/office/drawing/2014/main" id="{28B2DD50-75FA-8C0C-A5B4-3D47E9E5D9B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9600" y="6172200"/>
            <a:ext cx="7924800" cy="0"/>
          </a:xfrm>
          <a:prstGeom prst="line">
            <a:avLst/>
          </a:prstGeom>
          <a:noFill/>
          <a:ln w="3175">
            <a:solidFill>
              <a:schemeClr val="accent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4582" name="Rectangle 6">
            <a:extLst>
              <a:ext uri="{FF2B5EF4-FFF2-40B4-BE49-F238E27FC236}">
                <a16:creationId xmlns:a16="http://schemas.microsoft.com/office/drawing/2014/main" id="{2F1EEE95-E889-BEAB-508F-42C81B9A5736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19812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kumimoji="0" sz="1200" smtClean="0"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24583" name="Rectangle 7">
            <a:extLst>
              <a:ext uri="{FF2B5EF4-FFF2-40B4-BE49-F238E27FC236}">
                <a16:creationId xmlns:a16="http://schemas.microsoft.com/office/drawing/2014/main" id="{56A5F380-3E9E-590A-1A3A-32B7DB6CEEF8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kumimoji="0" sz="1200" smtClean="0"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24584" name="Rectangle 8">
            <a:extLst>
              <a:ext uri="{FF2B5EF4-FFF2-40B4-BE49-F238E27FC236}">
                <a16:creationId xmlns:a16="http://schemas.microsoft.com/office/drawing/2014/main" id="{E33317C5-6B89-3810-6745-A8D2A2D9F44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19812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kumimoji="0" sz="1200"/>
            </a:lvl1pPr>
          </a:lstStyle>
          <a:p>
            <a:fld id="{6D0DF495-0AD7-415E-A7AB-BBE8BEF1B45B}" type="slidenum">
              <a:rPr lang="en-US" altLang="zh-TW"/>
              <a:pPr/>
              <a:t>‹#›</a:t>
            </a:fld>
            <a:endParaRPr lang="en-US" altLang="zh-TW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38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3800">
          <a:solidFill>
            <a:schemeClr val="tx2"/>
          </a:solidFill>
          <a:latin typeface="Verdana" panose="020B0604030504040204" pitchFamily="34" charset="0"/>
          <a:ea typeface="新細明體" panose="02020500000000000000" pitchFamily="18" charset="-12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3800">
          <a:solidFill>
            <a:schemeClr val="tx2"/>
          </a:solidFill>
          <a:latin typeface="Verdana" panose="020B0604030504040204" pitchFamily="34" charset="0"/>
          <a:ea typeface="新細明體" panose="02020500000000000000" pitchFamily="18" charset="-12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3800">
          <a:solidFill>
            <a:schemeClr val="tx2"/>
          </a:solidFill>
          <a:latin typeface="Verdana" panose="020B0604030504040204" pitchFamily="34" charset="0"/>
          <a:ea typeface="新細明體" panose="02020500000000000000" pitchFamily="18" charset="-12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3800">
          <a:solidFill>
            <a:schemeClr val="tx2"/>
          </a:solidFill>
          <a:latin typeface="Verdana" panose="020B0604030504040204" pitchFamily="34" charset="0"/>
          <a:ea typeface="新細明體" panose="02020500000000000000" pitchFamily="18" charset="-12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3800">
          <a:solidFill>
            <a:schemeClr val="tx2"/>
          </a:solidFill>
          <a:latin typeface="Verdana" panose="020B0604030504040204" pitchFamily="34" charset="0"/>
          <a:ea typeface="新細明體" panose="02020500000000000000" pitchFamily="18" charset="-12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3800">
          <a:solidFill>
            <a:schemeClr val="tx2"/>
          </a:solidFill>
          <a:latin typeface="Verdana" panose="020B0604030504040204" pitchFamily="34" charset="0"/>
          <a:ea typeface="新細明體" panose="02020500000000000000" pitchFamily="18" charset="-12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3800">
          <a:solidFill>
            <a:schemeClr val="tx2"/>
          </a:solidFill>
          <a:latin typeface="Verdana" panose="020B0604030504040204" pitchFamily="34" charset="0"/>
          <a:ea typeface="新細明體" panose="02020500000000000000" pitchFamily="18" charset="-12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3800">
          <a:solidFill>
            <a:schemeClr val="tx2"/>
          </a:solidFill>
          <a:latin typeface="Verdana" panose="020B0604030504040204" pitchFamily="34" charset="0"/>
          <a:ea typeface="新細明體" panose="02020500000000000000" pitchFamily="18" charset="-120"/>
        </a:defRPr>
      </a:lvl9pPr>
    </p:titleStyle>
    <p:bodyStyle>
      <a:lvl1pPr marL="469900" indent="-469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o"/>
        <a:defRPr kumimoji="1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n"/>
        <a:defRPr kumimoji="1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304925" indent="-39528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o"/>
        <a:defRPr kumimoji="1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693863" indent="-3873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93913" indent="-398463" algn="l" rtl="0" eaLnBrk="0" fontAlgn="base" hangingPunct="0">
        <a:spcBef>
          <a:spcPct val="25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§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E950BB91-ACFC-77AA-8581-F844AAA2072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zh-TW" altLang="en-US" dirty="0">
                <a:ea typeface="標楷體" panose="03000509000000000000" pitchFamily="65" charset="-120"/>
              </a:rPr>
              <a:t>中國經學史</a:t>
            </a:r>
            <a:br>
              <a:rPr lang="en-US" altLang="zh-TW" dirty="0">
                <a:ea typeface="標楷體" panose="03000509000000000000" pitchFamily="65" charset="-120"/>
              </a:rPr>
            </a:br>
            <a:r>
              <a:rPr lang="zh-TW" altLang="zh-TW" b="1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第十講</a:t>
            </a:r>
            <a:r>
              <a:rPr lang="zh-TW" altLang="zh-TW" b="1" kern="100" dirty="0">
                <a:ea typeface="Times New Roman" panose="02020603050405020304" pitchFamily="18" charset="0"/>
              </a:rPr>
              <a:t> </a:t>
            </a:r>
            <a:r>
              <a:rPr lang="zh-TW" altLang="zh-TW" b="1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經學復盛時代</a:t>
            </a:r>
            <a:endParaRPr lang="zh-TW" altLang="en-US" dirty="0"/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0AEBCB70-E706-795B-6021-AA2688C38674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US" altLang="zh-TW" sz="2400">
              <a:ea typeface="標楷體" pitchFamily="65" charset="-120"/>
            </a:endParaRPr>
          </a:p>
          <a:p>
            <a:pPr eaLnBrk="1" hangingPunct="1"/>
            <a:r>
              <a:rPr lang="en-US" altLang="zh-TW" sz="2400">
                <a:ea typeface="標楷體" pitchFamily="65" charset="-120"/>
              </a:rPr>
              <a:t>    </a:t>
            </a:r>
            <a:r>
              <a:rPr lang="zh-TW" altLang="en-US" sz="2400">
                <a:ea typeface="標楷體" pitchFamily="65" charset="-120"/>
              </a:rPr>
              <a:t>陳逢源</a:t>
            </a:r>
          </a:p>
        </p:txBody>
      </p:sp>
      <p:pic>
        <p:nvPicPr>
          <p:cNvPr id="3076" name="Picture 4" descr="ANd9GcS76d9YuM3G9N1-Aqea6U4FvR9qT3UE0ia-zGCFrBzpXJwcGsq2">
            <a:extLst>
              <a:ext uri="{FF2B5EF4-FFF2-40B4-BE49-F238E27FC236}">
                <a16:creationId xmlns:a16="http://schemas.microsoft.com/office/drawing/2014/main" id="{0FB5CD8E-CD56-1840-B45B-B5B9D43F21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4114800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58AD8C40-80C8-CFE9-8285-D02111CDA6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TW" altLang="en-US"/>
              <a:t>目次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604A7E23-F496-A91F-0AC1-3E7B7B9A18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zh-TW" sz="2400" dirty="0"/>
              <a:t>1.</a:t>
            </a:r>
            <a:r>
              <a:rPr lang="zh-TW" altLang="zh-TW" sz="2400" dirty="0"/>
              <a:t>清初稽古右文，經學復盛</a:t>
            </a:r>
            <a:endParaRPr lang="zh-TW" altLang="en-US" sz="2400" dirty="0"/>
          </a:p>
          <a:p>
            <a:pPr eaLnBrk="1" hangingPunct="1">
              <a:defRPr/>
            </a:pPr>
            <a:r>
              <a:rPr lang="en-US" altLang="zh-TW" sz="2400" dirty="0"/>
              <a:t>2.</a:t>
            </a:r>
            <a:r>
              <a:rPr lang="zh-TW" altLang="zh-TW" sz="2400" dirty="0"/>
              <a:t>經學復盛原因</a:t>
            </a:r>
            <a:endParaRPr lang="zh-TW" altLang="en-US" sz="2400" dirty="0"/>
          </a:p>
          <a:p>
            <a:pPr eaLnBrk="1" hangingPunct="1">
              <a:defRPr/>
            </a:pPr>
            <a:r>
              <a:rPr lang="en-US" altLang="zh-TW" sz="2400" dirty="0"/>
              <a:t>3.</a:t>
            </a:r>
            <a:r>
              <a:rPr lang="zh-TW" altLang="zh-TW" sz="2400" dirty="0"/>
              <a:t>漢、宋之爭平抑</a:t>
            </a:r>
            <a:endParaRPr lang="en-US" altLang="zh-TW" sz="2400" dirty="0"/>
          </a:p>
          <a:p>
            <a:pPr eaLnBrk="1" hangingPunct="1">
              <a:defRPr/>
            </a:pPr>
            <a:r>
              <a:rPr lang="en-US" altLang="zh-TW" sz="2400" dirty="0"/>
              <a:t>4</a:t>
            </a:r>
            <a:r>
              <a:rPr lang="en-US" altLang="zh-TW" sz="2400" dirty="0">
                <a:solidFill>
                  <a:srgbClr val="000000"/>
                </a:solidFill>
              </a:rPr>
              <a:t>.</a:t>
            </a:r>
            <a:r>
              <a:rPr lang="zh-TW" altLang="zh-TW" sz="24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乾嘉學術之發展</a:t>
            </a:r>
            <a:endParaRPr lang="en-US" altLang="zh-TW" sz="2400" dirty="0">
              <a:solidFill>
                <a:srgbClr val="000000"/>
              </a:solidFill>
            </a:endParaRPr>
          </a:p>
          <a:p>
            <a:pPr eaLnBrk="1" hangingPunct="1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5.</a:t>
            </a:r>
            <a:r>
              <a:rPr lang="zh-TW" altLang="zh-TW" sz="2400" dirty="0"/>
              <a:t>清儒發揚漢學</a:t>
            </a:r>
            <a:endParaRPr lang="en-US" altLang="zh-TW" sz="2400" dirty="0">
              <a:solidFill>
                <a:srgbClr val="000000"/>
              </a:solidFill>
            </a:endParaRPr>
          </a:p>
          <a:p>
            <a:pPr eaLnBrk="1" hangingPunct="1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6.</a:t>
            </a:r>
            <a:r>
              <a:rPr lang="zh-TW" altLang="zh-TW" sz="2400" dirty="0"/>
              <a:t>乾嘉漢學之成就</a:t>
            </a:r>
            <a:endParaRPr lang="en-US" altLang="zh-TW" sz="2400" dirty="0">
              <a:solidFill>
                <a:srgbClr val="000000"/>
              </a:solidFill>
            </a:endParaRPr>
          </a:p>
          <a:p>
            <a:pPr eaLnBrk="1" hangingPunct="1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7.</a:t>
            </a:r>
            <a:r>
              <a:rPr lang="zh-TW" altLang="zh-TW" sz="2400" dirty="0"/>
              <a:t>清代經學流變</a:t>
            </a:r>
            <a:endParaRPr lang="en-US" altLang="zh-TW" sz="2400" dirty="0">
              <a:solidFill>
                <a:srgbClr val="000000"/>
              </a:solidFill>
            </a:endParaRPr>
          </a:p>
          <a:p>
            <a:pPr eaLnBrk="1" hangingPunct="1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8</a:t>
            </a:r>
            <a:r>
              <a:rPr lang="en-US" altLang="zh-TW" sz="2400" dirty="0"/>
              <a:t>.</a:t>
            </a:r>
            <a:r>
              <a:rPr lang="zh-TW" altLang="zh-TW" sz="2400" dirty="0"/>
              <a:t>清代經解成果</a:t>
            </a:r>
            <a:endParaRPr lang="en-US" altLang="zh-TW" sz="2400" dirty="0"/>
          </a:p>
          <a:p>
            <a:pPr eaLnBrk="1" hangingPunct="1">
              <a:defRPr/>
            </a:pPr>
            <a:r>
              <a:rPr lang="en-US" altLang="zh-TW" sz="2400" dirty="0"/>
              <a:t>9.</a:t>
            </a:r>
            <a:r>
              <a:rPr lang="zh-TW" altLang="zh-TW" sz="2400" dirty="0"/>
              <a:t>總結</a:t>
            </a:r>
            <a:endParaRPr lang="zh-TW" altLang="en-US" sz="2400" dirty="0"/>
          </a:p>
        </p:txBody>
      </p:sp>
      <p:pic>
        <p:nvPicPr>
          <p:cNvPr id="4100" name="圖片 1">
            <a:extLst>
              <a:ext uri="{FF2B5EF4-FFF2-40B4-BE49-F238E27FC236}">
                <a16:creationId xmlns:a16="http://schemas.microsoft.com/office/drawing/2014/main" id="{9821B4DA-05AD-23A4-33AC-B42FB47124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3733800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60CC3583-891D-A493-F385-3F66306FEEA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TW" altLang="zh-TW"/>
              <a:t>壹、清初稽古右文，經學復盛</a:t>
            </a:r>
            <a:endParaRPr lang="zh-TW" altLang="en-US"/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212478FE-0856-DBAF-A3E9-DF170D42DC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zh-TW" altLang="zh-TW" sz="2800"/>
              <a:t>一、康熙御纂周易折中，欽定書經傳說彙纂、詩經傳說彙纂、春秋傳說彙纂</a:t>
            </a:r>
          </a:p>
          <a:p>
            <a:pPr eaLnBrk="1" hangingPunct="1"/>
            <a:r>
              <a:rPr lang="zh-TW" altLang="zh-TW" sz="2800"/>
              <a:t>二、乾隆御纂周易述義、詩義折中、春秋直解，欽定周官義疏、儀禮義疏、禮記義疏</a:t>
            </a:r>
          </a:p>
          <a:p>
            <a:pPr eaLnBrk="1" hangingPunct="1"/>
            <a:r>
              <a:rPr lang="zh-TW" altLang="zh-TW" sz="2800"/>
              <a:t>三、乾隆欽定四庫全書總目，以經部為首</a:t>
            </a:r>
          </a:p>
          <a:p>
            <a:pPr eaLnBrk="1" hangingPunct="1"/>
            <a:r>
              <a:rPr lang="zh-TW" altLang="zh-TW" sz="2800"/>
              <a:t>四、帝王表彰經學超邁前代</a:t>
            </a:r>
          </a:p>
          <a:p>
            <a:pPr eaLnBrk="1" hangingPunct="1"/>
            <a:r>
              <a:rPr lang="zh-TW" altLang="zh-TW" sz="2800"/>
              <a:t>五、詔刊十三經，頒於太學</a:t>
            </a:r>
          </a:p>
          <a:p>
            <a:pPr eaLnBrk="1" hangingPunct="1"/>
            <a:r>
              <a:rPr lang="zh-TW" altLang="zh-TW" sz="2800"/>
              <a:t>六、經學遂有復盛情況</a:t>
            </a:r>
            <a:endParaRPr lang="en-US" altLang="zh-TW" sz="26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87CF7BB2-BC74-5CF8-2D5B-8F62FD0434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TW" altLang="zh-TW"/>
              <a:t>貳、經學復盛原因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12B6E4DE-0F55-DB22-F8AC-8E7002AD423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zh-TW" altLang="en-US" sz="2800"/>
              <a:t>一、近因：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TW" sz="2400"/>
              <a:t>1</a:t>
            </a:r>
            <a:r>
              <a:rPr lang="zh-TW" altLang="en-US" sz="2400"/>
              <a:t>、明用時文，流弊已極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TW" sz="2400"/>
              <a:t>2</a:t>
            </a:r>
            <a:r>
              <a:rPr lang="zh-TW" altLang="en-US" sz="2400"/>
              <a:t>、清初王、顧、黃力倡篤實之學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TW" sz="2400"/>
              <a:t>3</a:t>
            </a:r>
            <a:r>
              <a:rPr lang="zh-TW" altLang="en-US" sz="2400"/>
              <a:t>、毛奇齡、閻若璩繼之於後，研經成為風氣</a:t>
            </a:r>
          </a:p>
          <a:p>
            <a:pPr eaLnBrk="1" hangingPunct="1">
              <a:lnSpc>
                <a:spcPct val="90000"/>
              </a:lnSpc>
            </a:pPr>
            <a:r>
              <a:rPr lang="zh-TW" altLang="en-US" sz="2800"/>
              <a:t>二、遠因：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TW" sz="2400"/>
              <a:t>1</a:t>
            </a:r>
            <a:r>
              <a:rPr lang="zh-TW" altLang="en-US" sz="2400"/>
              <a:t>、朱熹篤實，元明未得朱學真締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TW" sz="2400"/>
              <a:t>2</a:t>
            </a:r>
            <a:r>
              <a:rPr lang="zh-TW" altLang="en-US" sz="2400"/>
              <a:t>、明不尊經，科舉甚陋</a:t>
            </a:r>
          </a:p>
          <a:p>
            <a:pPr eaLnBrk="1" hangingPunct="1">
              <a:lnSpc>
                <a:spcPct val="90000"/>
              </a:lnSpc>
            </a:pPr>
            <a:r>
              <a:rPr lang="zh-TW" altLang="en-US" sz="2800"/>
              <a:t>三、重新詮釋朱熹之學術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TW" sz="2400"/>
              <a:t>1</a:t>
            </a:r>
            <a:r>
              <a:rPr lang="zh-TW" altLang="en-US" sz="2400"/>
              <a:t>、清初王、顧、黃大儒皆曾潛心於朱學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TW" sz="2400"/>
              <a:t>2</a:t>
            </a:r>
            <a:r>
              <a:rPr lang="zh-TW" altLang="en-US" sz="2400"/>
              <a:t>、漢、宋兼采，遂有開闊氣象</a:t>
            </a:r>
          </a:p>
          <a:p>
            <a:pPr eaLnBrk="1" hangingPunct="1">
              <a:lnSpc>
                <a:spcPct val="90000"/>
              </a:lnSpc>
            </a:pPr>
            <a:endParaRPr lang="zh-TW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72F359CF-222B-0FCF-AF37-4305015821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TW" altLang="zh-TW"/>
              <a:t>參、漢、宋之爭平抑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8521DD00-A968-B4D4-7335-E2019422853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zh-TW" altLang="zh-TW"/>
              <a:t>一、清初取前代之長，漢、宋兼采</a:t>
            </a:r>
          </a:p>
          <a:p>
            <a:pPr eaLnBrk="1" hangingPunct="1"/>
            <a:r>
              <a:rPr lang="zh-TW" altLang="zh-TW"/>
              <a:t>二、江藩漢學師承記始分門戶</a:t>
            </a:r>
          </a:p>
          <a:p>
            <a:pPr eaLnBrk="1" hangingPunct="1"/>
            <a:r>
              <a:rPr lang="en-US" altLang="zh-TW"/>
              <a:t>1</a:t>
            </a:r>
            <a:r>
              <a:rPr lang="zh-TW" altLang="zh-TW"/>
              <a:t>、黃、顧列於冊後</a:t>
            </a:r>
          </a:p>
          <a:p>
            <a:pPr eaLnBrk="1" hangingPunct="1"/>
            <a:r>
              <a:rPr lang="en-US" altLang="zh-TW"/>
              <a:t>2</a:t>
            </a:r>
            <a:r>
              <a:rPr lang="zh-TW" altLang="zh-TW"/>
              <a:t>、閻若璩列之於首</a:t>
            </a:r>
          </a:p>
          <a:p>
            <a:pPr eaLnBrk="1" hangingPunct="1"/>
            <a:r>
              <a:rPr lang="en-US" altLang="zh-TW"/>
              <a:t>3</a:t>
            </a:r>
            <a:r>
              <a:rPr lang="zh-TW" altLang="zh-TW"/>
              <a:t>、標舉漢學門徑</a:t>
            </a:r>
          </a:p>
        </p:txBody>
      </p:sp>
      <p:pic>
        <p:nvPicPr>
          <p:cNvPr id="7172" name="Picture 5" descr="1_215120_5">
            <a:extLst>
              <a:ext uri="{FF2B5EF4-FFF2-40B4-BE49-F238E27FC236}">
                <a16:creationId xmlns:a16="http://schemas.microsoft.com/office/drawing/2014/main" id="{328EDF02-BE7B-C143-662C-E14EACD91F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4114800"/>
            <a:ext cx="3886200" cy="185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79F51C71-9E73-7708-B059-D263481A672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zh-TW" altLang="en-US"/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69E1DDE9-3454-CD4F-6D01-A3B6A2FD95C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66738" y="1752600"/>
            <a:ext cx="8577262" cy="4267200"/>
          </a:xfrm>
        </p:spPr>
        <p:txBody>
          <a:bodyPr/>
          <a:lstStyle/>
          <a:p>
            <a:pPr eaLnBrk="1" hangingPunct="1"/>
            <a:r>
              <a:rPr lang="zh-TW" altLang="zh-TW"/>
              <a:t>三、其他各家考察</a:t>
            </a:r>
          </a:p>
          <a:p>
            <a:pPr eaLnBrk="1" hangingPunct="1"/>
            <a:r>
              <a:rPr lang="en-US" altLang="zh-TW"/>
              <a:t>1</a:t>
            </a:r>
            <a:r>
              <a:rPr lang="zh-TW" altLang="zh-TW"/>
              <a:t>、胡渭易圖明辨攻宋，洪範則攻漢</a:t>
            </a:r>
          </a:p>
          <a:p>
            <a:pPr eaLnBrk="1" hangingPunct="1"/>
            <a:r>
              <a:rPr lang="en-US" altLang="zh-TW"/>
              <a:t>2</a:t>
            </a:r>
            <a:r>
              <a:rPr lang="zh-TW" altLang="zh-TW"/>
              <a:t>、陳啟源毛詩稽古編駁宋申毛，但間及於佛教</a:t>
            </a:r>
          </a:p>
          <a:p>
            <a:pPr eaLnBrk="1" hangingPunct="1"/>
            <a:r>
              <a:rPr lang="en-US" altLang="zh-TW"/>
              <a:t>3</a:t>
            </a:r>
            <a:r>
              <a:rPr lang="zh-TW" altLang="zh-TW"/>
              <a:t>、萬斯大、方苞三禮則信宋為多</a:t>
            </a:r>
          </a:p>
          <a:p>
            <a:pPr eaLnBrk="1" hangingPunct="1"/>
            <a:r>
              <a:rPr lang="en-US" altLang="zh-TW"/>
              <a:t>4</a:t>
            </a:r>
            <a:r>
              <a:rPr lang="zh-TW" altLang="zh-TW"/>
              <a:t>、不染宋學只有毛奇齡</a:t>
            </a:r>
          </a:p>
          <a:p>
            <a:pPr eaLnBrk="1" hangingPunct="1"/>
            <a:r>
              <a:rPr lang="zh-TW" altLang="zh-TW"/>
              <a:t>四、清初於漢、宋之間，並不易分判</a:t>
            </a:r>
          </a:p>
          <a:p>
            <a:pPr eaLnBrk="1" hangingPunct="1"/>
            <a:endParaRPr lang="en-US" altLang="zh-TW"/>
          </a:p>
        </p:txBody>
      </p:sp>
      <p:pic>
        <p:nvPicPr>
          <p:cNvPr id="8196" name="Picture 5" descr="2010710165713999">
            <a:extLst>
              <a:ext uri="{FF2B5EF4-FFF2-40B4-BE49-F238E27FC236}">
                <a16:creationId xmlns:a16="http://schemas.microsoft.com/office/drawing/2014/main" id="{2761824D-063F-423D-B796-1A4091AE8A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457200"/>
            <a:ext cx="2971800" cy="183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58478640-70A6-EEFF-66B1-D28A92CC7F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TW" altLang="zh-TW"/>
              <a:t>肆、乾嘉學術之發展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D16E274C-1ABE-AFE6-5B2B-FCC98A1ADFA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zh-TW" altLang="zh-TW"/>
              <a:t>一、惠、戴為漢學大家，始標漢幟</a:t>
            </a:r>
          </a:p>
          <a:p>
            <a:pPr eaLnBrk="1" hangingPunct="1"/>
            <a:r>
              <a:rPr lang="zh-TW" altLang="zh-TW"/>
              <a:t>二、惠周惕、惠士奇、惠棟三世傳經</a:t>
            </a:r>
          </a:p>
          <a:p>
            <a:pPr eaLnBrk="1" hangingPunct="1"/>
            <a:r>
              <a:rPr lang="en-US" altLang="zh-TW"/>
              <a:t>1</a:t>
            </a:r>
            <a:r>
              <a:rPr lang="zh-TW" altLang="zh-TW"/>
              <a:t>、惠棟撰周易述、古文尚書考、春秋補注、九經古義</a:t>
            </a:r>
          </a:p>
          <a:p>
            <a:pPr eaLnBrk="1" hangingPunct="1"/>
            <a:r>
              <a:rPr lang="en-US" altLang="zh-TW"/>
              <a:t>2</a:t>
            </a:r>
            <a:r>
              <a:rPr lang="zh-TW" altLang="zh-TW"/>
              <a:t>、論者認為地位在何休、服虔之間</a:t>
            </a:r>
          </a:p>
          <a:p>
            <a:pPr eaLnBrk="1" hangingPunct="1"/>
            <a:r>
              <a:rPr lang="en-US" altLang="zh-TW"/>
              <a:t>3</a:t>
            </a:r>
            <a:r>
              <a:rPr lang="zh-TW" altLang="zh-TW"/>
              <a:t>、分別學行，未嘗薄宋儒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>
            <a:extLst>
              <a:ext uri="{FF2B5EF4-FFF2-40B4-BE49-F238E27FC236}">
                <a16:creationId xmlns:a16="http://schemas.microsoft.com/office/drawing/2014/main" id="{7ECF56E6-14BC-684E-5A5A-9D0A44E61BF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600200"/>
            <a:ext cx="8001000" cy="4267200"/>
          </a:xfrm>
        </p:spPr>
        <p:txBody>
          <a:bodyPr/>
          <a:lstStyle/>
          <a:p>
            <a:pPr eaLnBrk="1" hangingPunct="1"/>
            <a:r>
              <a:rPr lang="zh-TW" altLang="zh-TW"/>
              <a:t>三、戴震學承江永，傳之段玉裁</a:t>
            </a:r>
          </a:p>
          <a:p>
            <a:pPr eaLnBrk="1" hangingPunct="1"/>
            <a:r>
              <a:rPr lang="en-US" altLang="zh-TW" sz="2400"/>
              <a:t>1</a:t>
            </a:r>
            <a:r>
              <a:rPr lang="zh-TW" altLang="zh-TW" sz="2400"/>
              <a:t>、戴震撰毛鄭詩考正、考工記圖、孟子字義疏證、儀禮正誤、爾雅文字考</a:t>
            </a:r>
          </a:p>
          <a:p>
            <a:pPr eaLnBrk="1" hangingPunct="1"/>
            <a:r>
              <a:rPr lang="en-US" altLang="zh-TW" sz="2400"/>
              <a:t>2</a:t>
            </a:r>
            <a:r>
              <a:rPr lang="zh-TW" altLang="zh-TW" sz="2400"/>
              <a:t>、與朱熹牴牾，只爭一理字</a:t>
            </a:r>
          </a:p>
          <a:p>
            <a:pPr eaLnBrk="1" hangingPunct="1"/>
            <a:r>
              <a:rPr lang="en-US" altLang="zh-TW" sz="2400"/>
              <a:t>3</a:t>
            </a:r>
            <a:r>
              <a:rPr lang="zh-TW" altLang="zh-TW" sz="2400"/>
              <a:t>、不非薄朱熹小學</a:t>
            </a:r>
          </a:p>
          <a:p>
            <a:pPr eaLnBrk="1" hangingPunct="1"/>
            <a:r>
              <a:rPr lang="zh-TW" altLang="zh-TW"/>
              <a:t>四、惠、江、戴、段標漢幟，不廢宋儒</a:t>
            </a:r>
          </a:p>
          <a:p>
            <a:pPr eaLnBrk="1" hangingPunct="1"/>
            <a:r>
              <a:rPr lang="zh-TW" altLang="zh-TW"/>
              <a:t>五、分門戶必致爭執</a:t>
            </a:r>
          </a:p>
          <a:p>
            <a:pPr eaLnBrk="1" hangingPunct="1"/>
            <a:r>
              <a:rPr lang="en-US" altLang="zh-TW" sz="2400"/>
              <a:t>1</a:t>
            </a:r>
            <a:r>
              <a:rPr lang="zh-TW" altLang="zh-TW" sz="2400"/>
              <a:t>、江藩漢學師承記攻宋學</a:t>
            </a:r>
          </a:p>
          <a:p>
            <a:pPr eaLnBrk="1" hangingPunct="1"/>
            <a:r>
              <a:rPr lang="en-US" altLang="zh-TW" sz="2400"/>
              <a:t>2</a:t>
            </a:r>
            <a:r>
              <a:rPr lang="zh-TW" altLang="zh-TW" sz="2400"/>
              <a:t>、方東樹漢學商兌攻漢學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E2704F3F-6FD1-737D-6C6F-04B9308AA7A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TW" altLang="zh-TW" sz="3200"/>
              <a:t>伍、清儒發揚漢學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D7990D6A-5874-E95D-10AF-27433B65EC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zh-TW" altLang="zh-TW" sz="2800"/>
              <a:t>一、傳家法</a:t>
            </a:r>
          </a:p>
          <a:p>
            <a:pPr eaLnBrk="1" hangingPunct="1"/>
            <a:r>
              <a:rPr lang="en-US" altLang="zh-TW" sz="2800"/>
              <a:t>1</a:t>
            </a:r>
            <a:r>
              <a:rPr lang="zh-TW" altLang="zh-TW" sz="2800"/>
              <a:t>、惠氏祖孫三代</a:t>
            </a:r>
          </a:p>
          <a:p>
            <a:pPr eaLnBrk="1" hangingPunct="1"/>
            <a:r>
              <a:rPr lang="en-US" altLang="zh-TW" sz="2800"/>
              <a:t>2</a:t>
            </a:r>
            <a:r>
              <a:rPr lang="zh-TW" altLang="zh-TW" sz="2800"/>
              <a:t>、江、戴、段師徒相承</a:t>
            </a:r>
          </a:p>
          <a:p>
            <a:pPr eaLnBrk="1" hangingPunct="1"/>
            <a:r>
              <a:rPr lang="en-US" altLang="zh-TW" sz="2800"/>
              <a:t>3</a:t>
            </a:r>
            <a:r>
              <a:rPr lang="zh-TW" altLang="zh-TW" sz="2800"/>
              <a:t>、從學門人皆能衍其學脈</a:t>
            </a:r>
          </a:p>
        </p:txBody>
      </p:sp>
      <p:pic>
        <p:nvPicPr>
          <p:cNvPr id="11268" name="圖片 1">
            <a:extLst>
              <a:ext uri="{FF2B5EF4-FFF2-40B4-BE49-F238E27FC236}">
                <a16:creationId xmlns:a16="http://schemas.microsoft.com/office/drawing/2014/main" id="{A67D9F0E-E8B7-4694-008A-0D73CC12A4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0" y="2667000"/>
            <a:ext cx="1809750" cy="252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>
            <a:extLst>
              <a:ext uri="{FF2B5EF4-FFF2-40B4-BE49-F238E27FC236}">
                <a16:creationId xmlns:a16="http://schemas.microsoft.com/office/drawing/2014/main" id="{27A25D4C-EE97-CB7D-F814-A74C6DB108A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zh-TW" altLang="zh-TW" sz="2800"/>
              <a:t>二、守顓門，卓然成家</a:t>
            </a:r>
          </a:p>
          <a:p>
            <a:pPr eaLnBrk="1" hangingPunct="1"/>
            <a:r>
              <a:rPr lang="en-US" altLang="zh-TW" sz="2000"/>
              <a:t>1</a:t>
            </a:r>
            <a:r>
              <a:rPr lang="zh-TW" altLang="zh-TW" sz="2000"/>
              <a:t>、張惠言──虞氏易</a:t>
            </a:r>
          </a:p>
          <a:p>
            <a:pPr eaLnBrk="1" hangingPunct="1"/>
            <a:r>
              <a:rPr lang="en-US" altLang="zh-TW" sz="2000"/>
              <a:t>2</a:t>
            </a:r>
            <a:r>
              <a:rPr lang="zh-TW" altLang="zh-TW" sz="2000"/>
              <a:t>、孔廣森──公羊春秋</a:t>
            </a:r>
          </a:p>
          <a:p>
            <a:pPr eaLnBrk="1" hangingPunct="1"/>
            <a:r>
              <a:rPr lang="en-US" altLang="zh-TW" sz="2000"/>
              <a:t>3</a:t>
            </a:r>
            <a:r>
              <a:rPr lang="zh-TW" altLang="zh-TW" sz="2000"/>
              <a:t>、王鳴盛──尚書後案</a:t>
            </a:r>
          </a:p>
          <a:p>
            <a:pPr eaLnBrk="1" hangingPunct="1"/>
            <a:r>
              <a:rPr lang="en-US" altLang="zh-TW" sz="2000"/>
              <a:t>4</a:t>
            </a:r>
            <a:r>
              <a:rPr lang="zh-TW" altLang="zh-TW" sz="2000"/>
              <a:t>、孫星衍──尚書今古文注疏</a:t>
            </a:r>
          </a:p>
          <a:p>
            <a:pPr eaLnBrk="1" hangingPunct="1"/>
            <a:r>
              <a:rPr lang="en-US" altLang="zh-TW" sz="2000"/>
              <a:t>5</a:t>
            </a:r>
            <a:r>
              <a:rPr lang="zh-TW" altLang="zh-TW" sz="2000"/>
              <a:t>、陳喬樅──今文尚書經說考</a:t>
            </a:r>
          </a:p>
          <a:p>
            <a:pPr eaLnBrk="1" hangingPunct="1"/>
            <a:r>
              <a:rPr lang="en-US" altLang="zh-TW" sz="2000"/>
              <a:t>6</a:t>
            </a:r>
            <a:r>
              <a:rPr lang="zh-TW" altLang="zh-TW" sz="2000"/>
              <a:t>、胡承珙──毛詩後箋</a:t>
            </a:r>
          </a:p>
          <a:p>
            <a:pPr eaLnBrk="1" hangingPunct="1"/>
            <a:r>
              <a:rPr lang="en-US" altLang="zh-TW" sz="2000"/>
              <a:t>7</a:t>
            </a:r>
            <a:r>
              <a:rPr lang="zh-TW" altLang="zh-TW" sz="2000"/>
              <a:t>、陳奂──毛詩傳疏</a:t>
            </a:r>
          </a:p>
          <a:p>
            <a:pPr eaLnBrk="1" hangingPunct="1"/>
            <a:r>
              <a:rPr lang="en-US" altLang="zh-TW" sz="2000"/>
              <a:t>8</a:t>
            </a:r>
            <a:r>
              <a:rPr lang="zh-TW" altLang="zh-TW" sz="2000"/>
              <a:t>、各經皆有專攻之人</a:t>
            </a:r>
          </a:p>
          <a:p>
            <a:pPr eaLnBrk="1" hangingPunct="1"/>
            <a:r>
              <a:rPr lang="zh-TW" altLang="zh-TW" sz="2800"/>
              <a:t>三、家法顓門於清乾嘉重現其風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759398D5-E630-2598-78E3-3350816231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TW" altLang="zh-TW"/>
              <a:t>陸、乾嘉漢學之成就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B9690C1A-96B2-3580-7268-8DF1769E142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zh-TW" altLang="zh-TW"/>
              <a:t>一、軼佚書</a:t>
            </a:r>
          </a:p>
          <a:p>
            <a:pPr eaLnBrk="1" hangingPunct="1"/>
            <a:r>
              <a:rPr lang="en-US" altLang="zh-TW" sz="2400"/>
              <a:t>1</a:t>
            </a:r>
            <a:r>
              <a:rPr lang="zh-TW" altLang="zh-TW" sz="2400"/>
              <a:t>、惠棟教弟子輯佚</a:t>
            </a:r>
          </a:p>
          <a:p>
            <a:pPr eaLnBrk="1" hangingPunct="1"/>
            <a:r>
              <a:rPr lang="en-US" altLang="zh-TW" sz="2400"/>
              <a:t>2</a:t>
            </a:r>
            <a:r>
              <a:rPr lang="zh-TW" altLang="zh-TW" sz="2400"/>
              <a:t>、余蕭客古經解鉤沈</a:t>
            </a:r>
          </a:p>
          <a:p>
            <a:pPr eaLnBrk="1" hangingPunct="1"/>
            <a:r>
              <a:rPr lang="en-US" altLang="zh-TW" sz="2400"/>
              <a:t>3</a:t>
            </a:r>
            <a:r>
              <a:rPr lang="zh-TW" altLang="zh-TW" sz="2400"/>
              <a:t>、王謨漢魏遺書鈔</a:t>
            </a:r>
          </a:p>
          <a:p>
            <a:pPr eaLnBrk="1" hangingPunct="1"/>
            <a:r>
              <a:rPr lang="en-US" altLang="zh-TW" sz="2400"/>
              <a:t>4</a:t>
            </a:r>
            <a:r>
              <a:rPr lang="zh-TW" altLang="zh-TW" sz="2400"/>
              <a:t>、章宗源玉函山房叢書</a:t>
            </a:r>
          </a:p>
          <a:p>
            <a:pPr eaLnBrk="1" hangingPunct="1"/>
            <a:r>
              <a:rPr lang="zh-TW" altLang="zh-TW"/>
              <a:t>二、精校勘</a:t>
            </a:r>
          </a:p>
          <a:p>
            <a:pPr eaLnBrk="1" hangingPunct="1"/>
            <a:r>
              <a:rPr lang="en-US" altLang="zh-TW" sz="2400"/>
              <a:t>1</a:t>
            </a:r>
            <a:r>
              <a:rPr lang="zh-TW" altLang="zh-TW" sz="2400"/>
              <a:t>、清代校勘名家輩出</a:t>
            </a:r>
          </a:p>
          <a:p>
            <a:pPr eaLnBrk="1" hangingPunct="1"/>
            <a:r>
              <a:rPr lang="en-US" altLang="zh-TW" sz="2400"/>
              <a:t>2</a:t>
            </a:r>
            <a:r>
              <a:rPr lang="zh-TW" altLang="zh-TW" sz="2400"/>
              <a:t>、戴震、盧文弨、丁杰、顧廣圻尤精校勘</a:t>
            </a:r>
          </a:p>
          <a:p>
            <a:pPr eaLnBrk="1" hangingPunct="1"/>
            <a:r>
              <a:rPr lang="en-US" altLang="zh-TW" sz="2400"/>
              <a:t>3</a:t>
            </a:r>
            <a:r>
              <a:rPr lang="zh-TW" altLang="zh-TW" sz="2400"/>
              <a:t>、阮元十三經校勘記有功於後學</a:t>
            </a:r>
          </a:p>
        </p:txBody>
      </p:sp>
      <p:pic>
        <p:nvPicPr>
          <p:cNvPr id="13316" name="Picture 8" descr="ANd9GcT_GPg6BQgU5LKNg1UwSqRCIeBLRDiZiIqC2LuC2bpSfN4izDyh">
            <a:extLst>
              <a:ext uri="{FF2B5EF4-FFF2-40B4-BE49-F238E27FC236}">
                <a16:creationId xmlns:a16="http://schemas.microsoft.com/office/drawing/2014/main" id="{9552EE21-A9E0-8E79-5D8E-8C3F4CF3D9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1520825"/>
            <a:ext cx="3505200" cy="330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>
            <a:extLst>
              <a:ext uri="{FF2B5EF4-FFF2-40B4-BE49-F238E27FC236}">
                <a16:creationId xmlns:a16="http://schemas.microsoft.com/office/drawing/2014/main" id="{73E66C50-6466-F999-BBD0-731CB24452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zh-TW" altLang="zh-TW" sz="2800"/>
              <a:t>三、通小學</a:t>
            </a:r>
          </a:p>
          <a:p>
            <a:pPr eaLnBrk="1" hangingPunct="1"/>
            <a:r>
              <a:rPr lang="en-US" altLang="zh-TW" sz="2800"/>
              <a:t>1</a:t>
            </a:r>
            <a:r>
              <a:rPr lang="zh-TW" altLang="zh-TW" sz="2800"/>
              <a:t>、顧炎武有音學五書</a:t>
            </a:r>
          </a:p>
          <a:p>
            <a:pPr eaLnBrk="1" hangingPunct="1"/>
            <a:r>
              <a:rPr lang="en-US" altLang="zh-TW" sz="2800"/>
              <a:t>2</a:t>
            </a:r>
            <a:r>
              <a:rPr lang="zh-TW" altLang="zh-TW" sz="2800"/>
              <a:t>、江、戴、段、孔益加闡明</a:t>
            </a:r>
          </a:p>
          <a:p>
            <a:pPr eaLnBrk="1" hangingPunct="1"/>
            <a:r>
              <a:rPr lang="en-US" altLang="zh-TW" sz="2800"/>
              <a:t>3</a:t>
            </a:r>
            <a:r>
              <a:rPr lang="zh-TW" altLang="zh-TW" sz="2800"/>
              <a:t>、段玉裁昌明許慎說文</a:t>
            </a:r>
          </a:p>
          <a:p>
            <a:pPr eaLnBrk="1" hangingPunct="1"/>
            <a:r>
              <a:rPr lang="en-US" altLang="zh-TW" sz="2800"/>
              <a:t>4</a:t>
            </a:r>
            <a:r>
              <a:rPr lang="zh-TW" altLang="zh-TW" sz="2800"/>
              <a:t>、嚴可均、鈕樹玉、桂馥、王筠、苗夔益加闡明</a:t>
            </a:r>
          </a:p>
          <a:p>
            <a:pPr eaLnBrk="1" hangingPunct="1"/>
            <a:r>
              <a:rPr lang="en-US" altLang="zh-TW" sz="2800"/>
              <a:t>5</a:t>
            </a:r>
            <a:r>
              <a:rPr lang="zh-TW" altLang="zh-TW" sz="2800"/>
              <a:t>、經學通訓詁假借之學如王念孫、王引之、郝懿行皆為名家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1845003A-9C52-01A5-B443-D56F9C6FAE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TW" altLang="zh-TW"/>
              <a:t>柒、清代經學流變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4FA4C106-A97B-4F1A-9E9E-DB408091096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4675" y="1752600"/>
            <a:ext cx="8153400" cy="4267200"/>
          </a:xfrm>
        </p:spPr>
        <p:txBody>
          <a:bodyPr/>
          <a:lstStyle/>
          <a:p>
            <a:pPr eaLnBrk="1" hangingPunct="1"/>
            <a:r>
              <a:rPr lang="zh-TW" altLang="zh-TW"/>
              <a:t>一、清初不分門戶，漢、宋兼采</a:t>
            </a:r>
          </a:p>
          <a:p>
            <a:pPr eaLnBrk="1" hangingPunct="1"/>
            <a:r>
              <a:rPr lang="zh-TW" altLang="zh-TW"/>
              <a:t>二、乾隆不尚空談，漢學為盛</a:t>
            </a:r>
          </a:p>
          <a:p>
            <a:pPr eaLnBrk="1" hangingPunct="1"/>
            <a:r>
              <a:rPr lang="zh-TW" altLang="zh-TW"/>
              <a:t>三、嘉、道由宗許、鄭而至今文之學</a:t>
            </a:r>
          </a:p>
          <a:p>
            <a:pPr eaLnBrk="1" hangingPunct="1"/>
            <a:r>
              <a:rPr lang="en-US" altLang="zh-TW"/>
              <a:t>1</a:t>
            </a:r>
            <a:r>
              <a:rPr lang="zh-TW" altLang="zh-TW"/>
              <a:t>、易宗虞氏，而求孟義</a:t>
            </a:r>
          </a:p>
          <a:p>
            <a:pPr eaLnBrk="1" hangingPunct="1"/>
            <a:r>
              <a:rPr lang="en-US" altLang="zh-TW"/>
              <a:t>2</a:t>
            </a:r>
            <a:r>
              <a:rPr lang="zh-TW" altLang="zh-TW"/>
              <a:t>、書宗伏生、歐陽、大小夏侯</a:t>
            </a:r>
          </a:p>
          <a:p>
            <a:pPr eaLnBrk="1" hangingPunct="1"/>
            <a:r>
              <a:rPr lang="en-US" altLang="zh-TW"/>
              <a:t>3</a:t>
            </a:r>
            <a:r>
              <a:rPr lang="zh-TW" altLang="zh-TW"/>
              <a:t>、詩宗魯、齊、韓</a:t>
            </a:r>
          </a:p>
          <a:p>
            <a:pPr eaLnBrk="1" hangingPunct="1"/>
            <a:r>
              <a:rPr lang="en-US" altLang="zh-TW"/>
              <a:t>4</a:t>
            </a:r>
            <a:r>
              <a:rPr lang="zh-TW" altLang="zh-TW"/>
              <a:t>、春秋宗公、穀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>
            <a:extLst>
              <a:ext uri="{FF2B5EF4-FFF2-40B4-BE49-F238E27FC236}">
                <a16:creationId xmlns:a16="http://schemas.microsoft.com/office/drawing/2014/main" id="{A2245668-F134-AF93-4F1B-F2357EADDC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4675" y="1752600"/>
            <a:ext cx="8153400" cy="4267200"/>
          </a:xfrm>
        </p:spPr>
        <p:txBody>
          <a:bodyPr/>
          <a:lstStyle/>
          <a:p>
            <a:pPr eaLnBrk="1" hangingPunct="1"/>
            <a:r>
              <a:rPr lang="zh-TW" altLang="zh-TW"/>
              <a:t>四、學愈進而愈古，屢遷而返其初</a:t>
            </a:r>
          </a:p>
          <a:p>
            <a:pPr eaLnBrk="1" hangingPunct="1"/>
            <a:r>
              <a:rPr lang="zh-TW" altLang="zh-TW"/>
              <a:t>五、新學既入，遂有輕視舊學之說</a:t>
            </a:r>
          </a:p>
          <a:p>
            <a:pPr eaLnBrk="1" hangingPunct="1"/>
            <a:r>
              <a:rPr lang="zh-TW" altLang="zh-TW"/>
              <a:t>六、經學應重申價值</a:t>
            </a:r>
          </a:p>
          <a:p>
            <a:pPr eaLnBrk="1" hangingPunct="1"/>
            <a:r>
              <a:rPr lang="en-US" altLang="zh-TW" sz="2800"/>
              <a:t>1</a:t>
            </a:r>
            <a:r>
              <a:rPr lang="zh-TW" altLang="zh-TW" sz="2800"/>
              <a:t>、教化萬世，未可輕廢</a:t>
            </a:r>
          </a:p>
          <a:p>
            <a:pPr eaLnBrk="1" hangingPunct="1"/>
            <a:r>
              <a:rPr lang="en-US" altLang="zh-TW" sz="2800"/>
              <a:t>2</a:t>
            </a:r>
            <a:r>
              <a:rPr lang="zh-TW" altLang="zh-TW" sz="2800"/>
              <a:t>、存大體，玩經文，簡明有用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0054ACFD-C5AD-9B46-B8D7-17C06A243F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TW" altLang="zh-TW"/>
              <a:t>捌、清代經解成果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FF2207D7-91D3-3B9C-25BC-1A300B987C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zh-TW" altLang="zh-TW"/>
              <a:t>一、皇清經解、續皇清經解蒐輯已備</a:t>
            </a:r>
          </a:p>
          <a:p>
            <a:pPr eaLnBrk="1" hangingPunct="1"/>
            <a:r>
              <a:rPr lang="zh-TW" altLang="zh-TW"/>
              <a:t>二、近人說經可以作為入門之徑</a:t>
            </a:r>
          </a:p>
          <a:p>
            <a:pPr eaLnBrk="1" hangingPunct="1"/>
            <a:r>
              <a:rPr lang="en-US" altLang="zh-TW" sz="2400"/>
              <a:t>1</a:t>
            </a:r>
            <a:r>
              <a:rPr lang="zh-TW" altLang="zh-TW" sz="2400"/>
              <a:t>、孫星衍今古文注疏</a:t>
            </a:r>
          </a:p>
          <a:p>
            <a:pPr eaLnBrk="1" hangingPunct="1"/>
            <a:r>
              <a:rPr lang="en-US" altLang="zh-TW" sz="2400"/>
              <a:t>2</a:t>
            </a:r>
            <a:r>
              <a:rPr lang="zh-TW" altLang="zh-TW" sz="2400"/>
              <a:t>、陳奂毛詩傳疏</a:t>
            </a:r>
          </a:p>
          <a:p>
            <a:pPr eaLnBrk="1" hangingPunct="1"/>
            <a:r>
              <a:rPr lang="en-US" altLang="zh-TW" sz="2400"/>
              <a:t>3</a:t>
            </a:r>
            <a:r>
              <a:rPr lang="zh-TW" altLang="zh-TW" sz="2400"/>
              <a:t>、略通大義即可</a:t>
            </a:r>
          </a:p>
          <a:p>
            <a:pPr eaLnBrk="1" hangingPunct="1"/>
            <a:r>
              <a:rPr lang="en-US" altLang="zh-TW" sz="2400"/>
              <a:t>4</a:t>
            </a:r>
            <a:r>
              <a:rPr lang="zh-TW" altLang="zh-TW" sz="2400"/>
              <a:t>、當取有家法與顓門之學</a:t>
            </a:r>
          </a:p>
          <a:p>
            <a:pPr eaLnBrk="1" hangingPunct="1"/>
            <a:r>
              <a:rPr lang="en-US" altLang="zh-TW" sz="2400"/>
              <a:t>5</a:t>
            </a:r>
            <a:r>
              <a:rPr lang="zh-TW" altLang="zh-TW" sz="2400"/>
              <a:t>、漢學師承記可以參看</a:t>
            </a:r>
          </a:p>
          <a:p>
            <a:pPr eaLnBrk="1" hangingPunct="1"/>
            <a:r>
              <a:rPr lang="zh-TW" altLang="zh-TW"/>
              <a:t>三、建立經學流變概念，可以事半功倍</a:t>
            </a:r>
          </a:p>
          <a:p>
            <a:pPr eaLnBrk="1" hangingPunct="1"/>
            <a:r>
              <a:rPr lang="zh-TW" altLang="zh-TW"/>
              <a:t>四、今文之學仍待加強</a:t>
            </a:r>
          </a:p>
          <a:p>
            <a:pPr eaLnBrk="1" hangingPunct="1"/>
            <a:endParaRPr lang="en-US" altLang="zh-TW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55236E03-7BDA-7F75-2B41-15ECC5D727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TW" altLang="zh-TW"/>
              <a:t>玖、總結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1BCF5E81-C188-5FB2-FC24-EDDA0FE1EA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zh-TW" altLang="zh-TW" sz="2800"/>
              <a:t>一、四庫全書經部總序「學凡六變」，總括二千年之得失</a:t>
            </a:r>
          </a:p>
          <a:p>
            <a:pPr eaLnBrk="1" hangingPunct="1"/>
            <a:r>
              <a:rPr lang="en-US" altLang="zh-TW" sz="2000"/>
              <a:t>1</a:t>
            </a:r>
            <a:r>
              <a:rPr lang="zh-TW" altLang="zh-TW" sz="2000"/>
              <a:t>、拘者──兩漢之學</a:t>
            </a:r>
          </a:p>
          <a:p>
            <a:pPr eaLnBrk="1" hangingPunct="1"/>
            <a:r>
              <a:rPr lang="en-US" altLang="zh-TW" sz="2000"/>
              <a:t>2</a:t>
            </a:r>
            <a:r>
              <a:rPr lang="zh-TW" altLang="zh-TW" sz="2000"/>
              <a:t>、雜者──魏至宋初之學</a:t>
            </a:r>
          </a:p>
          <a:p>
            <a:pPr eaLnBrk="1" hangingPunct="1"/>
            <a:r>
              <a:rPr lang="en-US" altLang="zh-TW" sz="2000"/>
              <a:t>3</a:t>
            </a:r>
            <a:r>
              <a:rPr lang="zh-TW" altLang="zh-TW" sz="2000"/>
              <a:t>、悍者──慶曆至南宋之學</a:t>
            </a:r>
          </a:p>
          <a:p>
            <a:pPr eaLnBrk="1" hangingPunct="1"/>
            <a:r>
              <a:rPr lang="en-US" altLang="zh-TW" sz="2000"/>
              <a:t>4</a:t>
            </a:r>
            <a:r>
              <a:rPr lang="zh-TW" altLang="zh-TW" sz="2000"/>
              <a:t>、黨者──宋末至元之學</a:t>
            </a:r>
          </a:p>
          <a:p>
            <a:pPr eaLnBrk="1" hangingPunct="1"/>
            <a:r>
              <a:rPr lang="en-US" altLang="zh-TW" sz="2000"/>
              <a:t>5</a:t>
            </a:r>
            <a:r>
              <a:rPr lang="zh-TW" altLang="zh-TW" sz="2000"/>
              <a:t>、肆者──明末王學</a:t>
            </a:r>
          </a:p>
          <a:p>
            <a:pPr eaLnBrk="1" hangingPunct="1"/>
            <a:r>
              <a:rPr lang="en-US" altLang="zh-TW" sz="2000"/>
              <a:t>6</a:t>
            </a:r>
            <a:r>
              <a:rPr lang="zh-TW" altLang="zh-TW" sz="2000"/>
              <a:t>、瑣者──清初漢學</a:t>
            </a:r>
          </a:p>
          <a:p>
            <a:pPr eaLnBrk="1" hangingPunct="1"/>
            <a:r>
              <a:rPr lang="zh-TW" altLang="zh-TW" sz="2800"/>
              <a:t>二、清初惠、戴之學，間涉煩瑣</a:t>
            </a:r>
          </a:p>
          <a:p>
            <a:pPr eaLnBrk="1" hangingPunct="1"/>
            <a:r>
              <a:rPr lang="zh-TW" altLang="zh-TW" sz="2800"/>
              <a:t>三、嘉、道大義微言，可擇而從焉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4">
            <a:extLst>
              <a:ext uri="{FF2B5EF4-FFF2-40B4-BE49-F238E27FC236}">
                <a16:creationId xmlns:a16="http://schemas.microsoft.com/office/drawing/2014/main" id="{7073AFDB-65F3-1A04-2729-1C3F4CB1E58B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br>
              <a:rPr lang="en-US" altLang="zh-TW"/>
            </a:br>
            <a:r>
              <a:rPr lang="en-US" altLang="zh-TW"/>
              <a:t>                            </a:t>
            </a:r>
            <a:r>
              <a:rPr lang="zh-TW" altLang="en-US"/>
              <a:t>感謝大家   </a:t>
            </a:r>
          </a:p>
        </p:txBody>
      </p:sp>
      <p:sp>
        <p:nvSpPr>
          <p:cNvPr id="19459" name="Rectangle 5">
            <a:extLst>
              <a:ext uri="{FF2B5EF4-FFF2-40B4-BE49-F238E27FC236}">
                <a16:creationId xmlns:a16="http://schemas.microsoft.com/office/drawing/2014/main" id="{3814CCF4-D875-B857-6612-E9522D371D5D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447800" y="2819400"/>
            <a:ext cx="7010400" cy="2209800"/>
          </a:xfrm>
        </p:spPr>
        <p:txBody>
          <a:bodyPr/>
          <a:lstStyle/>
          <a:p>
            <a:pPr eaLnBrk="1" hangingPunct="1"/>
            <a:r>
              <a:rPr lang="en-US" altLang="zh-TW"/>
              <a:t>                                  </a:t>
            </a:r>
          </a:p>
        </p:txBody>
      </p:sp>
      <p:sp>
        <p:nvSpPr>
          <p:cNvPr id="19460" name="AutoShape 10" descr="9k=">
            <a:extLst>
              <a:ext uri="{FF2B5EF4-FFF2-40B4-BE49-F238E27FC236}">
                <a16:creationId xmlns:a16="http://schemas.microsoft.com/office/drawing/2014/main" id="{67936E7B-5F0C-9692-0891-AC2EAB84FED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3500" y="-26988"/>
            <a:ext cx="628650" cy="12096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19461" name="AutoShape 12" descr="9k=">
            <a:extLst>
              <a:ext uri="{FF2B5EF4-FFF2-40B4-BE49-F238E27FC236}">
                <a16:creationId xmlns:a16="http://schemas.microsoft.com/office/drawing/2014/main" id="{AB5DE224-A351-4313-4FF5-A8BB3C488F6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257675" y="2824163"/>
            <a:ext cx="628650" cy="120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19462" name="矩形 1">
            <a:extLst>
              <a:ext uri="{FF2B5EF4-FFF2-40B4-BE49-F238E27FC236}">
                <a16:creationId xmlns:a16="http://schemas.microsoft.com/office/drawing/2014/main" id="{78248912-9878-6D5E-84BB-BC8CEF9A67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" y="1028700"/>
            <a:ext cx="457200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1pPr>
            <a:lvl2pPr marL="742950" indent="-285750"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2pPr>
            <a:lvl3pPr marL="1143000" indent="-228600"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3pPr>
            <a:lvl4pPr marL="1600200" indent="-228600"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4pPr>
            <a:lvl5pPr marL="2057400" indent="-228600"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Verdan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ts val="600"/>
              </a:spcBef>
              <a:spcAft>
                <a:spcPts val="600"/>
              </a:spcAft>
            </a:pPr>
            <a:r>
              <a:rPr kumimoji="0" lang="zh-TW" altLang="zh-TW" b="1">
                <a:solidFill>
                  <a:srgbClr val="00206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天聰已許一言悟，年少懸知萬卷開。珍重當時讀書處，低回空有後人來。</a:t>
            </a:r>
          </a:p>
          <a:p>
            <a:pPr algn="r" eaLnBrk="1" hangingPunct="1">
              <a:spcBef>
                <a:spcPts val="600"/>
              </a:spcBef>
              <a:spcAft>
                <a:spcPts val="600"/>
              </a:spcAft>
            </a:pPr>
            <a:r>
              <a:rPr kumimoji="0" lang="en-US" altLang="zh-TW" b="1">
                <a:solidFill>
                  <a:srgbClr val="00206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—</a:t>
            </a:r>
            <a:r>
              <a:rPr kumimoji="0" lang="zh-TW" altLang="zh-TW" b="1">
                <a:solidFill>
                  <a:srgbClr val="00206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朱熹〈次沈待郎游楞伽李氏山房韻〉</a:t>
            </a: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99F392FB-D7E0-C62F-06BE-4E67CCB5D45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800" y="3020945"/>
            <a:ext cx="4200525" cy="3021148"/>
          </a:xfrm>
          <a:prstGeom prst="rect">
            <a:avLst/>
          </a:prstGeom>
          <a:effectLst>
            <a:softEdge rad="127000"/>
          </a:effec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Profile">
  <a:themeElements>
    <a:clrScheme name="Profile 9">
      <a:dk1>
        <a:srgbClr val="000000"/>
      </a:dk1>
      <a:lt1>
        <a:srgbClr val="FFFFFF"/>
      </a:lt1>
      <a:dk2>
        <a:srgbClr val="000000"/>
      </a:dk2>
      <a:lt2>
        <a:srgbClr val="DDDDDD"/>
      </a:lt2>
      <a:accent1>
        <a:srgbClr val="A3B2C1"/>
      </a:accent1>
      <a:accent2>
        <a:srgbClr val="CC0000"/>
      </a:accent2>
      <a:accent3>
        <a:srgbClr val="FFFFFF"/>
      </a:accent3>
      <a:accent4>
        <a:srgbClr val="000000"/>
      </a:accent4>
      <a:accent5>
        <a:srgbClr val="CED5DD"/>
      </a:accent5>
      <a:accent6>
        <a:srgbClr val="B90000"/>
      </a:accent6>
      <a:hlink>
        <a:srgbClr val="336699"/>
      </a:hlink>
      <a:folHlink>
        <a:srgbClr val="003366"/>
      </a:folHlink>
    </a:clrScheme>
    <a:fontScheme name="Profile">
      <a:majorFont>
        <a:latin typeface="Verdana"/>
        <a:ea typeface="新細明體"/>
        <a:cs typeface=""/>
      </a:majorFont>
      <a:minorFont>
        <a:latin typeface="Verdana"/>
        <a:ea typeface="新細明體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Profile 1">
        <a:dk1>
          <a:srgbClr val="A50021"/>
        </a:dk1>
        <a:lt1>
          <a:srgbClr val="FFFFFF"/>
        </a:lt1>
        <a:dk2>
          <a:srgbClr val="800000"/>
        </a:dk2>
        <a:lt2>
          <a:srgbClr val="FFFFFF"/>
        </a:lt2>
        <a:accent1>
          <a:srgbClr val="FF9900"/>
        </a:accent1>
        <a:accent2>
          <a:srgbClr val="FF3300"/>
        </a:accent2>
        <a:accent3>
          <a:srgbClr val="C0AAAA"/>
        </a:accent3>
        <a:accent4>
          <a:srgbClr val="DADADA"/>
        </a:accent4>
        <a:accent5>
          <a:srgbClr val="FFCAAA"/>
        </a:accent5>
        <a:accent6>
          <a:srgbClr val="E72D00"/>
        </a:accent6>
        <a:hlink>
          <a:srgbClr val="FFFFCC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2">
        <a:dk1>
          <a:srgbClr val="3C001E"/>
        </a:dk1>
        <a:lt1>
          <a:srgbClr val="FFFFFF"/>
        </a:lt1>
        <a:dk2>
          <a:srgbClr val="51072E"/>
        </a:dk2>
        <a:lt2>
          <a:srgbClr val="FFFFFF"/>
        </a:lt2>
        <a:accent1>
          <a:srgbClr val="89A38F"/>
        </a:accent1>
        <a:accent2>
          <a:srgbClr val="666699"/>
        </a:accent2>
        <a:accent3>
          <a:srgbClr val="B3AAAD"/>
        </a:accent3>
        <a:accent4>
          <a:srgbClr val="DADADA"/>
        </a:accent4>
        <a:accent5>
          <a:srgbClr val="C4CEC6"/>
        </a:accent5>
        <a:accent6>
          <a:srgbClr val="5C5C8A"/>
        </a:accent6>
        <a:hlink>
          <a:srgbClr val="80800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3">
        <a:dk1>
          <a:srgbClr val="333333"/>
        </a:dk1>
        <a:lt1>
          <a:srgbClr val="FFFFFF"/>
        </a:lt1>
        <a:dk2>
          <a:srgbClr val="000000"/>
        </a:dk2>
        <a:lt2>
          <a:srgbClr val="FFFFFF"/>
        </a:lt2>
        <a:accent1>
          <a:srgbClr val="3399FF"/>
        </a:accent1>
        <a:accent2>
          <a:srgbClr val="CC0000"/>
        </a:accent2>
        <a:accent3>
          <a:srgbClr val="AAAAAA"/>
        </a:accent3>
        <a:accent4>
          <a:srgbClr val="DADADA"/>
        </a:accent4>
        <a:accent5>
          <a:srgbClr val="ADCAFF"/>
        </a:accent5>
        <a:accent6>
          <a:srgbClr val="B90000"/>
        </a:accent6>
        <a:hlink>
          <a:srgbClr val="666699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4">
        <a:dk1>
          <a:srgbClr val="4B3D1B"/>
        </a:dk1>
        <a:lt1>
          <a:srgbClr val="FFFFFF"/>
        </a:lt1>
        <a:dk2>
          <a:srgbClr val="330000"/>
        </a:dk2>
        <a:lt2>
          <a:srgbClr val="FFFFFF"/>
        </a:lt2>
        <a:accent1>
          <a:srgbClr val="CC9900"/>
        </a:accent1>
        <a:accent2>
          <a:srgbClr val="CC6600"/>
        </a:accent2>
        <a:accent3>
          <a:srgbClr val="ADAAAA"/>
        </a:accent3>
        <a:accent4>
          <a:srgbClr val="DADADA"/>
        </a:accent4>
        <a:accent5>
          <a:srgbClr val="E2CAAA"/>
        </a:accent5>
        <a:accent6>
          <a:srgbClr val="B95C00"/>
        </a:accent6>
        <a:hlink>
          <a:srgbClr val="6666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5">
        <a:dk1>
          <a:srgbClr val="006666"/>
        </a:dk1>
        <a:lt1>
          <a:srgbClr val="FFFFFF"/>
        </a:lt1>
        <a:dk2>
          <a:srgbClr val="003366"/>
        </a:dk2>
        <a:lt2>
          <a:srgbClr val="FFFFFF"/>
        </a:lt2>
        <a:accent1>
          <a:srgbClr val="0099CC"/>
        </a:accent1>
        <a:accent2>
          <a:srgbClr val="6666FF"/>
        </a:accent2>
        <a:accent3>
          <a:srgbClr val="AAADB8"/>
        </a:accent3>
        <a:accent4>
          <a:srgbClr val="DADADA"/>
        </a:accent4>
        <a:accent5>
          <a:srgbClr val="AACAE2"/>
        </a:accent5>
        <a:accent6>
          <a:srgbClr val="5C5CE7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6">
        <a:dk1>
          <a:srgbClr val="003366"/>
        </a:dk1>
        <a:lt1>
          <a:srgbClr val="FFFFFF"/>
        </a:lt1>
        <a:dk2>
          <a:srgbClr val="006666"/>
        </a:dk2>
        <a:lt2>
          <a:srgbClr val="FFFFFF"/>
        </a:lt2>
        <a:accent1>
          <a:srgbClr val="6699FF"/>
        </a:accent1>
        <a:accent2>
          <a:srgbClr val="00CCFF"/>
        </a:accent2>
        <a:accent3>
          <a:srgbClr val="AAB8B8"/>
        </a:accent3>
        <a:accent4>
          <a:srgbClr val="DADADA"/>
        </a:accent4>
        <a:accent5>
          <a:srgbClr val="B8CAFF"/>
        </a:accent5>
        <a:accent6>
          <a:srgbClr val="00B9E7"/>
        </a:accent6>
        <a:hlink>
          <a:srgbClr val="FFFFCC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7">
        <a:dk1>
          <a:srgbClr val="000000"/>
        </a:dk1>
        <a:lt1>
          <a:srgbClr val="619CB1"/>
        </a:lt1>
        <a:dk2>
          <a:srgbClr val="FFFFFF"/>
        </a:dk2>
        <a:lt2>
          <a:srgbClr val="4E899E"/>
        </a:lt2>
        <a:accent1>
          <a:srgbClr val="FFCC00"/>
        </a:accent1>
        <a:accent2>
          <a:srgbClr val="B6523E"/>
        </a:accent2>
        <a:accent3>
          <a:srgbClr val="B7CBD5"/>
        </a:accent3>
        <a:accent4>
          <a:srgbClr val="000000"/>
        </a:accent4>
        <a:accent5>
          <a:srgbClr val="FFE2AA"/>
        </a:accent5>
        <a:accent6>
          <a:srgbClr val="A54937"/>
        </a:accent6>
        <a:hlink>
          <a:srgbClr val="99CC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file 8">
        <a:dk1>
          <a:srgbClr val="598600"/>
        </a:dk1>
        <a:lt1>
          <a:srgbClr val="FFFFFF"/>
        </a:lt1>
        <a:dk2>
          <a:srgbClr val="336600"/>
        </a:dk2>
        <a:lt2>
          <a:srgbClr val="FFFFFF"/>
        </a:lt2>
        <a:accent1>
          <a:srgbClr val="33CC33"/>
        </a:accent1>
        <a:accent2>
          <a:srgbClr val="99CC00"/>
        </a:accent2>
        <a:accent3>
          <a:srgbClr val="ADB8AA"/>
        </a:accent3>
        <a:accent4>
          <a:srgbClr val="DADADA"/>
        </a:accent4>
        <a:accent5>
          <a:srgbClr val="ADE2AD"/>
        </a:accent5>
        <a:accent6>
          <a:srgbClr val="8AB900"/>
        </a:accent6>
        <a:hlink>
          <a:srgbClr val="FFCC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A3B2C1"/>
        </a:accent1>
        <a:accent2>
          <a:srgbClr val="CC0000"/>
        </a:accent2>
        <a:accent3>
          <a:srgbClr val="FFFFFF"/>
        </a:accent3>
        <a:accent4>
          <a:srgbClr val="000000"/>
        </a:accent4>
        <a:accent5>
          <a:srgbClr val="CED5DD"/>
        </a:accent5>
        <a:accent6>
          <a:srgbClr val="B90000"/>
        </a:accent6>
        <a:hlink>
          <a:srgbClr val="336699"/>
        </a:hlink>
        <a:folHlink>
          <a:srgbClr val="00336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Profile</Template>
  <TotalTime>141</TotalTime>
  <Words>1270</Words>
  <Application>Microsoft Office PowerPoint</Application>
  <PresentationFormat>如螢幕大小 (4:3)</PresentationFormat>
  <Paragraphs>125</Paragraphs>
  <Slides>17</Slides>
  <Notes>0</Notes>
  <HiddenSlides>0</HiddenSlides>
  <MMClips>0</MMClips>
  <ScaleCrop>false</ScaleCrop>
  <HeadingPairs>
    <vt:vector size="4" baseType="variant">
      <vt:variant>
        <vt:lpstr>佈景主題</vt:lpstr>
      </vt:variant>
      <vt:variant>
        <vt:i4>1</vt:i4>
      </vt:variant>
      <vt:variant>
        <vt:lpstr>投影片標題</vt:lpstr>
      </vt:variant>
      <vt:variant>
        <vt:i4>17</vt:i4>
      </vt:variant>
    </vt:vector>
  </HeadingPairs>
  <TitlesOfParts>
    <vt:vector size="18" baseType="lpstr">
      <vt:lpstr>Profile</vt:lpstr>
      <vt:lpstr>中國經學史 第十講 經學復盛時代</vt:lpstr>
      <vt:lpstr>目次</vt:lpstr>
      <vt:lpstr>壹、清初稽古右文，經學復盛</vt:lpstr>
      <vt:lpstr>貳、經學復盛原因</vt:lpstr>
      <vt:lpstr>參、漢、宋之爭平抑</vt:lpstr>
      <vt:lpstr>PowerPoint 簡報</vt:lpstr>
      <vt:lpstr>肆、乾嘉學術之發展</vt:lpstr>
      <vt:lpstr>PowerPoint 簡報</vt:lpstr>
      <vt:lpstr>伍、清儒發揚漢學</vt:lpstr>
      <vt:lpstr>PowerPoint 簡報</vt:lpstr>
      <vt:lpstr>陸、乾嘉漢學之成就</vt:lpstr>
      <vt:lpstr>PowerPoint 簡報</vt:lpstr>
      <vt:lpstr>柒、清代經學流變</vt:lpstr>
      <vt:lpstr>PowerPoint 簡報</vt:lpstr>
      <vt:lpstr>捌、清代經解成果</vt:lpstr>
      <vt:lpstr>玖、總結</vt:lpstr>
      <vt:lpstr>                             感謝大家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Suhuan Chen</cp:lastModifiedBy>
  <cp:revision>33</cp:revision>
  <cp:lastPrinted>1601-01-01T00:00:00Z</cp:lastPrinted>
  <dcterms:created xsi:type="dcterms:W3CDTF">1601-01-01T00:00:00Z</dcterms:created>
  <dcterms:modified xsi:type="dcterms:W3CDTF">2022-08-11T14:12:06Z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