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7"/>
  </p:notesMasterIdLst>
  <p:sldIdLst>
    <p:sldId id="258" r:id="rId2"/>
    <p:sldId id="259" r:id="rId3"/>
    <p:sldId id="260" r:id="rId4"/>
    <p:sldId id="261" r:id="rId5"/>
    <p:sldId id="273" r:id="rId6"/>
    <p:sldId id="267" r:id="rId7"/>
    <p:sldId id="262" r:id="rId8"/>
    <p:sldId id="263" r:id="rId9"/>
    <p:sldId id="264" r:id="rId10"/>
    <p:sldId id="265" r:id="rId11"/>
    <p:sldId id="274" r:id="rId12"/>
    <p:sldId id="266" r:id="rId13"/>
    <p:sldId id="268" r:id="rId14"/>
    <p:sldId id="269" r:id="rId15"/>
    <p:sldId id="275" r:id="rId16"/>
    <p:sldId id="286" r:id="rId17"/>
    <p:sldId id="287" r:id="rId18"/>
    <p:sldId id="270" r:id="rId19"/>
    <p:sldId id="271" r:id="rId20"/>
    <p:sldId id="276" r:id="rId21"/>
    <p:sldId id="277" r:id="rId22"/>
    <p:sldId id="278" r:id="rId23"/>
    <p:sldId id="279" r:id="rId24"/>
    <p:sldId id="280" r:id="rId25"/>
    <p:sldId id="289" r:id="rId26"/>
    <p:sldId id="281" r:id="rId27"/>
    <p:sldId id="282" r:id="rId28"/>
    <p:sldId id="283" r:id="rId29"/>
    <p:sldId id="290" r:id="rId30"/>
    <p:sldId id="284" r:id="rId31"/>
    <p:sldId id="288" r:id="rId32"/>
    <p:sldId id="285" r:id="rId33"/>
    <p:sldId id="291" r:id="rId34"/>
    <p:sldId id="292" r:id="rId35"/>
    <p:sldId id="272"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0C9AEE-505C-4533-86ED-854A63676A84}" v="7" dt="2023-02-25T17:25:16.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varScale="1">
        <p:scale>
          <a:sx n="80" d="100"/>
          <a:sy n="80" d="100"/>
        </p:scale>
        <p:origin x="168"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C20C9AEE-505C-4533-86ED-854A63676A84}"/>
    <pc:docChg chg="custSel addSld modSld sldOrd">
      <pc:chgData name="Sian Turvey" userId="9a374997-2901-41ac-b51e-a8948a26085a" providerId="ADAL" clId="{C20C9AEE-505C-4533-86ED-854A63676A84}" dt="2023-02-25T17:27:08.255" v="709" actId="20577"/>
      <pc:docMkLst>
        <pc:docMk/>
      </pc:docMkLst>
      <pc:sldChg chg="delSp modSp mod modTransition modAnim">
        <pc:chgData name="Sian Turvey" userId="9a374997-2901-41ac-b51e-a8948a26085a" providerId="ADAL" clId="{C20C9AEE-505C-4533-86ED-854A63676A84}" dt="2023-02-25T16:45:02.573" v="4" actId="20577"/>
        <pc:sldMkLst>
          <pc:docMk/>
          <pc:sldMk cId="1511520773" sldId="258"/>
        </pc:sldMkLst>
        <pc:spChg chg="mod">
          <ac:chgData name="Sian Turvey" userId="9a374997-2901-41ac-b51e-a8948a26085a" providerId="ADAL" clId="{C20C9AEE-505C-4533-86ED-854A63676A84}" dt="2023-02-25T16:45:02.573" v="4" actId="20577"/>
          <ac:spMkLst>
            <pc:docMk/>
            <pc:sldMk cId="1511520773" sldId="258"/>
            <ac:spMk id="3" creationId="{00000000-0000-0000-0000-000000000000}"/>
          </ac:spMkLst>
        </pc:spChg>
        <pc:picChg chg="del">
          <ac:chgData name="Sian Turvey" userId="9a374997-2901-41ac-b51e-a8948a26085a" providerId="ADAL" clId="{C20C9AEE-505C-4533-86ED-854A63676A84}" dt="2023-02-25T16:44:52.825" v="0"/>
          <ac:picMkLst>
            <pc:docMk/>
            <pc:sldMk cId="1511520773" sldId="258"/>
            <ac:picMk id="9" creationId="{D950D008-4985-9EF9-D888-7D2ED4D1DDB7}"/>
          </ac:picMkLst>
        </pc:picChg>
      </pc:sldChg>
      <pc:sldChg chg="delSp modTransition modAnim">
        <pc:chgData name="Sian Turvey" userId="9a374997-2901-41ac-b51e-a8948a26085a" providerId="ADAL" clId="{C20C9AEE-505C-4533-86ED-854A63676A84}" dt="2023-02-25T16:44:52.825" v="0"/>
        <pc:sldMkLst>
          <pc:docMk/>
          <pc:sldMk cId="178767133" sldId="259"/>
        </pc:sldMkLst>
        <pc:picChg chg="del">
          <ac:chgData name="Sian Turvey" userId="9a374997-2901-41ac-b51e-a8948a26085a" providerId="ADAL" clId="{C20C9AEE-505C-4533-86ED-854A63676A84}" dt="2023-02-25T16:44:52.825" v="0"/>
          <ac:picMkLst>
            <pc:docMk/>
            <pc:sldMk cId="178767133" sldId="259"/>
            <ac:picMk id="12" creationId="{52DAAFEC-A562-0D57-CE06-BAB1F55713A6}"/>
          </ac:picMkLst>
        </pc:picChg>
      </pc:sldChg>
      <pc:sldChg chg="delSp modSp mod modTransition modAnim modNotesTx">
        <pc:chgData name="Sian Turvey" userId="9a374997-2901-41ac-b51e-a8948a26085a" providerId="ADAL" clId="{C20C9AEE-505C-4533-86ED-854A63676A84}" dt="2023-02-25T16:51:06.343" v="91" actId="27636"/>
        <pc:sldMkLst>
          <pc:docMk/>
          <pc:sldMk cId="3598186745" sldId="260"/>
        </pc:sldMkLst>
        <pc:spChg chg="mod">
          <ac:chgData name="Sian Turvey" userId="9a374997-2901-41ac-b51e-a8948a26085a" providerId="ADAL" clId="{C20C9AEE-505C-4533-86ED-854A63676A84}" dt="2023-02-25T16:45:17.865" v="5" actId="6549"/>
          <ac:spMkLst>
            <pc:docMk/>
            <pc:sldMk cId="3598186745" sldId="260"/>
            <ac:spMk id="2" creationId="{00000000-0000-0000-0000-000000000000}"/>
          </ac:spMkLst>
        </pc:spChg>
        <pc:spChg chg="mod">
          <ac:chgData name="Sian Turvey" userId="9a374997-2901-41ac-b51e-a8948a26085a" providerId="ADAL" clId="{C20C9AEE-505C-4533-86ED-854A63676A84}" dt="2023-02-25T16:51:06.343" v="91" actId="27636"/>
          <ac:spMkLst>
            <pc:docMk/>
            <pc:sldMk cId="3598186745" sldId="260"/>
            <ac:spMk id="3" creationId="{00000000-0000-0000-0000-000000000000}"/>
          </ac:spMkLst>
        </pc:spChg>
        <pc:picChg chg="del">
          <ac:chgData name="Sian Turvey" userId="9a374997-2901-41ac-b51e-a8948a26085a" providerId="ADAL" clId="{C20C9AEE-505C-4533-86ED-854A63676A84}" dt="2023-02-25T16:44:52.825" v="0"/>
          <ac:picMkLst>
            <pc:docMk/>
            <pc:sldMk cId="3598186745" sldId="260"/>
            <ac:picMk id="7" creationId="{0A024A3A-510F-A077-238A-5844ADA474D5}"/>
          </ac:picMkLst>
        </pc:picChg>
      </pc:sldChg>
      <pc:sldChg chg="delSp modSp mod modTransition modAnim modNotesTx">
        <pc:chgData name="Sian Turvey" userId="9a374997-2901-41ac-b51e-a8948a26085a" providerId="ADAL" clId="{C20C9AEE-505C-4533-86ED-854A63676A84}" dt="2023-02-25T16:54:13.330" v="136"/>
        <pc:sldMkLst>
          <pc:docMk/>
          <pc:sldMk cId="1928488182" sldId="261"/>
        </pc:sldMkLst>
        <pc:spChg chg="mod">
          <ac:chgData name="Sian Turvey" userId="9a374997-2901-41ac-b51e-a8948a26085a" providerId="ADAL" clId="{C20C9AEE-505C-4533-86ED-854A63676A84}" dt="2023-02-25T16:50:11.900" v="66" actId="115"/>
          <ac:spMkLst>
            <pc:docMk/>
            <pc:sldMk cId="1928488182" sldId="261"/>
            <ac:spMk id="2" creationId="{00000000-0000-0000-0000-000000000000}"/>
          </ac:spMkLst>
        </pc:spChg>
        <pc:spChg chg="mod">
          <ac:chgData name="Sian Turvey" userId="9a374997-2901-41ac-b51e-a8948a26085a" providerId="ADAL" clId="{C20C9AEE-505C-4533-86ED-854A63676A84}" dt="2023-02-25T16:53:27.925" v="125" actId="2711"/>
          <ac:spMkLst>
            <pc:docMk/>
            <pc:sldMk cId="1928488182" sldId="261"/>
            <ac:spMk id="3" creationId="{00000000-0000-0000-0000-000000000000}"/>
          </ac:spMkLst>
        </pc:spChg>
        <pc:picChg chg="del">
          <ac:chgData name="Sian Turvey" userId="9a374997-2901-41ac-b51e-a8948a26085a" providerId="ADAL" clId="{C20C9AEE-505C-4533-86ED-854A63676A84}" dt="2023-02-25T16:44:52.825" v="0"/>
          <ac:picMkLst>
            <pc:docMk/>
            <pc:sldMk cId="1928488182" sldId="261"/>
            <ac:picMk id="6" creationId="{9E530C08-0D77-0250-B0D1-C03B69545CB9}"/>
          </ac:picMkLst>
        </pc:picChg>
      </pc:sldChg>
      <pc:sldChg chg="delSp modTransition modAnim modNotesTx">
        <pc:chgData name="Sian Turvey" userId="9a374997-2901-41ac-b51e-a8948a26085a" providerId="ADAL" clId="{C20C9AEE-505C-4533-86ED-854A63676A84}" dt="2023-02-25T16:57:52.254" v="214"/>
        <pc:sldMkLst>
          <pc:docMk/>
          <pc:sldMk cId="1322272984" sldId="262"/>
        </pc:sldMkLst>
        <pc:picChg chg="del">
          <ac:chgData name="Sian Turvey" userId="9a374997-2901-41ac-b51e-a8948a26085a" providerId="ADAL" clId="{C20C9AEE-505C-4533-86ED-854A63676A84}" dt="2023-02-25T16:44:52.825" v="0"/>
          <ac:picMkLst>
            <pc:docMk/>
            <pc:sldMk cId="1322272984" sldId="262"/>
            <ac:picMk id="6" creationId="{EA23677C-1980-6603-3A29-D79536F54817}"/>
          </ac:picMkLst>
        </pc:picChg>
      </pc:sldChg>
      <pc:sldChg chg="delSp modTransition modAnim">
        <pc:chgData name="Sian Turvey" userId="9a374997-2901-41ac-b51e-a8948a26085a" providerId="ADAL" clId="{C20C9AEE-505C-4533-86ED-854A63676A84}" dt="2023-02-25T16:44:52.825" v="0"/>
        <pc:sldMkLst>
          <pc:docMk/>
          <pc:sldMk cId="2512908202" sldId="263"/>
        </pc:sldMkLst>
        <pc:picChg chg="del">
          <ac:chgData name="Sian Turvey" userId="9a374997-2901-41ac-b51e-a8948a26085a" providerId="ADAL" clId="{C20C9AEE-505C-4533-86ED-854A63676A84}" dt="2023-02-25T16:44:52.825" v="0"/>
          <ac:picMkLst>
            <pc:docMk/>
            <pc:sldMk cId="2512908202" sldId="263"/>
            <ac:picMk id="6" creationId="{2185D6AA-5301-32AB-FCFB-132C8B7C96DA}"/>
          </ac:picMkLst>
        </pc:picChg>
      </pc:sldChg>
      <pc:sldChg chg="delSp modSp mod modTransition modAnim">
        <pc:chgData name="Sian Turvey" userId="9a374997-2901-41ac-b51e-a8948a26085a" providerId="ADAL" clId="{C20C9AEE-505C-4533-86ED-854A63676A84}" dt="2023-02-25T16:59:02.903" v="215" actId="14100"/>
        <pc:sldMkLst>
          <pc:docMk/>
          <pc:sldMk cId="2747292259" sldId="264"/>
        </pc:sldMkLst>
        <pc:graphicFrameChg chg="mod">
          <ac:chgData name="Sian Turvey" userId="9a374997-2901-41ac-b51e-a8948a26085a" providerId="ADAL" clId="{C20C9AEE-505C-4533-86ED-854A63676A84}" dt="2023-02-25T16:59:02.903" v="215" actId="14100"/>
          <ac:graphicFrameMkLst>
            <pc:docMk/>
            <pc:sldMk cId="2747292259" sldId="264"/>
            <ac:graphicFrameMk id="23" creationId="{12680E5A-BBB4-DD85-E991-F2C80ED00475}"/>
          </ac:graphicFrameMkLst>
        </pc:graphicFrameChg>
        <pc:picChg chg="del">
          <ac:chgData name="Sian Turvey" userId="9a374997-2901-41ac-b51e-a8948a26085a" providerId="ADAL" clId="{C20C9AEE-505C-4533-86ED-854A63676A84}" dt="2023-02-25T16:44:52.825" v="0"/>
          <ac:picMkLst>
            <pc:docMk/>
            <pc:sldMk cId="2747292259" sldId="264"/>
            <ac:picMk id="7" creationId="{FA4CD4A9-4EB6-6365-B90E-7392F406D23C}"/>
          </ac:picMkLst>
        </pc:picChg>
      </pc:sldChg>
      <pc:sldChg chg="delSp modTransition modAnim">
        <pc:chgData name="Sian Turvey" userId="9a374997-2901-41ac-b51e-a8948a26085a" providerId="ADAL" clId="{C20C9AEE-505C-4533-86ED-854A63676A84}" dt="2023-02-25T16:44:52.825" v="0"/>
        <pc:sldMkLst>
          <pc:docMk/>
          <pc:sldMk cId="3137173194" sldId="265"/>
        </pc:sldMkLst>
        <pc:picChg chg="del">
          <ac:chgData name="Sian Turvey" userId="9a374997-2901-41ac-b51e-a8948a26085a" providerId="ADAL" clId="{C20C9AEE-505C-4533-86ED-854A63676A84}" dt="2023-02-25T16:44:52.825" v="0"/>
          <ac:picMkLst>
            <pc:docMk/>
            <pc:sldMk cId="3137173194" sldId="265"/>
            <ac:picMk id="11" creationId="{981F1B28-0A66-AE7C-9365-B16D9BD2C264}"/>
          </ac:picMkLst>
        </pc:picChg>
      </pc:sldChg>
      <pc:sldChg chg="delSp modSp mod modTransition modAnim">
        <pc:chgData name="Sian Turvey" userId="9a374997-2901-41ac-b51e-a8948a26085a" providerId="ADAL" clId="{C20C9AEE-505C-4533-86ED-854A63676A84}" dt="2023-02-25T17:14:55.376" v="503" actId="2711"/>
        <pc:sldMkLst>
          <pc:docMk/>
          <pc:sldMk cId="4172003473" sldId="266"/>
        </pc:sldMkLst>
        <pc:spChg chg="mod">
          <ac:chgData name="Sian Turvey" userId="9a374997-2901-41ac-b51e-a8948a26085a" providerId="ADAL" clId="{C20C9AEE-505C-4533-86ED-854A63676A84}" dt="2023-02-25T17:14:55.376" v="503" actId="2711"/>
          <ac:spMkLst>
            <pc:docMk/>
            <pc:sldMk cId="4172003473" sldId="266"/>
            <ac:spMk id="3" creationId="{00000000-0000-0000-0000-000000000000}"/>
          </ac:spMkLst>
        </pc:spChg>
        <pc:picChg chg="del">
          <ac:chgData name="Sian Turvey" userId="9a374997-2901-41ac-b51e-a8948a26085a" providerId="ADAL" clId="{C20C9AEE-505C-4533-86ED-854A63676A84}" dt="2023-02-25T16:44:52.825" v="0"/>
          <ac:picMkLst>
            <pc:docMk/>
            <pc:sldMk cId="4172003473" sldId="266"/>
            <ac:picMk id="16" creationId="{5319EE12-05C3-35CB-F92F-3E2360EDF815}"/>
          </ac:picMkLst>
        </pc:picChg>
      </pc:sldChg>
      <pc:sldChg chg="delSp modSp mod modTransition modAnim">
        <pc:chgData name="Sian Turvey" userId="9a374997-2901-41ac-b51e-a8948a26085a" providerId="ADAL" clId="{C20C9AEE-505C-4533-86ED-854A63676A84}" dt="2023-02-25T16:56:12.918" v="213" actId="27636"/>
        <pc:sldMkLst>
          <pc:docMk/>
          <pc:sldMk cId="3451050238" sldId="267"/>
        </pc:sldMkLst>
        <pc:spChg chg="mod">
          <ac:chgData name="Sian Turvey" userId="9a374997-2901-41ac-b51e-a8948a26085a" providerId="ADAL" clId="{C20C9AEE-505C-4533-86ED-854A63676A84}" dt="2023-02-25T16:56:12.918" v="213" actId="27636"/>
          <ac:spMkLst>
            <pc:docMk/>
            <pc:sldMk cId="3451050238" sldId="267"/>
            <ac:spMk id="3" creationId="{AB683917-3BD3-4C3A-8EB3-AA38CBD04E75}"/>
          </ac:spMkLst>
        </pc:spChg>
        <pc:picChg chg="del">
          <ac:chgData name="Sian Turvey" userId="9a374997-2901-41ac-b51e-a8948a26085a" providerId="ADAL" clId="{C20C9AEE-505C-4533-86ED-854A63676A84}" dt="2023-02-25T16:44:52.825" v="0"/>
          <ac:picMkLst>
            <pc:docMk/>
            <pc:sldMk cId="3451050238" sldId="267"/>
            <ac:picMk id="6" creationId="{60C781D1-D8B8-208D-CFB2-7EBE3ADC16AE}"/>
          </ac:picMkLst>
        </pc:picChg>
      </pc:sldChg>
      <pc:sldChg chg="delSp modTransition modAnim modNotesTx">
        <pc:chgData name="Sian Turvey" userId="9a374997-2901-41ac-b51e-a8948a26085a" providerId="ADAL" clId="{C20C9AEE-505C-4533-86ED-854A63676A84}" dt="2023-02-25T17:02:32.402" v="230"/>
        <pc:sldMkLst>
          <pc:docMk/>
          <pc:sldMk cId="1996623993" sldId="268"/>
        </pc:sldMkLst>
        <pc:picChg chg="del">
          <ac:chgData name="Sian Turvey" userId="9a374997-2901-41ac-b51e-a8948a26085a" providerId="ADAL" clId="{C20C9AEE-505C-4533-86ED-854A63676A84}" dt="2023-02-25T16:44:52.825" v="0"/>
          <ac:picMkLst>
            <pc:docMk/>
            <pc:sldMk cId="1996623993" sldId="268"/>
            <ac:picMk id="12" creationId="{15980311-294F-CF59-6FBE-662876086E54}"/>
          </ac:picMkLst>
        </pc:picChg>
      </pc:sldChg>
      <pc:sldChg chg="delSp modTransition modAnim">
        <pc:chgData name="Sian Turvey" userId="9a374997-2901-41ac-b51e-a8948a26085a" providerId="ADAL" clId="{C20C9AEE-505C-4533-86ED-854A63676A84}" dt="2023-02-25T16:44:52.825" v="0"/>
        <pc:sldMkLst>
          <pc:docMk/>
          <pc:sldMk cId="390713757" sldId="269"/>
        </pc:sldMkLst>
        <pc:picChg chg="del">
          <ac:chgData name="Sian Turvey" userId="9a374997-2901-41ac-b51e-a8948a26085a" providerId="ADAL" clId="{C20C9AEE-505C-4533-86ED-854A63676A84}" dt="2023-02-25T16:44:52.825" v="0"/>
          <ac:picMkLst>
            <pc:docMk/>
            <pc:sldMk cId="390713757" sldId="269"/>
            <ac:picMk id="11" creationId="{9877CDA6-A3BE-56DF-2DAF-4DE585CC651E}"/>
          </ac:picMkLst>
        </pc:picChg>
      </pc:sldChg>
      <pc:sldChg chg="delSp modTransition modAnim">
        <pc:chgData name="Sian Turvey" userId="9a374997-2901-41ac-b51e-a8948a26085a" providerId="ADAL" clId="{C20C9AEE-505C-4533-86ED-854A63676A84}" dt="2023-02-25T16:44:52.825" v="0"/>
        <pc:sldMkLst>
          <pc:docMk/>
          <pc:sldMk cId="1236904495" sldId="270"/>
        </pc:sldMkLst>
        <pc:picChg chg="del">
          <ac:chgData name="Sian Turvey" userId="9a374997-2901-41ac-b51e-a8948a26085a" providerId="ADAL" clId="{C20C9AEE-505C-4533-86ED-854A63676A84}" dt="2023-02-25T16:44:52.825" v="0"/>
          <ac:picMkLst>
            <pc:docMk/>
            <pc:sldMk cId="1236904495" sldId="270"/>
            <ac:picMk id="7" creationId="{8645F0C3-B363-7BED-866F-80B2761FBFE3}"/>
          </ac:picMkLst>
        </pc:picChg>
      </pc:sldChg>
      <pc:sldChg chg="addSp delSp modSp mod modTransition setBg modAnim setClrOvrMap">
        <pc:chgData name="Sian Turvey" userId="9a374997-2901-41ac-b51e-a8948a26085a" providerId="ADAL" clId="{C20C9AEE-505C-4533-86ED-854A63676A84}" dt="2023-02-25T17:05:11.355" v="240" actId="27636"/>
        <pc:sldMkLst>
          <pc:docMk/>
          <pc:sldMk cId="4108492571" sldId="271"/>
        </pc:sldMkLst>
        <pc:spChg chg="mod">
          <ac:chgData name="Sian Turvey" userId="9a374997-2901-41ac-b51e-a8948a26085a" providerId="ADAL" clId="{C20C9AEE-505C-4533-86ED-854A63676A84}" dt="2023-02-25T17:04:58.147" v="236" actId="26606"/>
          <ac:spMkLst>
            <pc:docMk/>
            <pc:sldMk cId="4108492571" sldId="271"/>
            <ac:spMk id="2" creationId="{6202EDFF-05E1-4712-A764-C92016353F4B}"/>
          </ac:spMkLst>
        </pc:spChg>
        <pc:spChg chg="mod">
          <ac:chgData name="Sian Turvey" userId="9a374997-2901-41ac-b51e-a8948a26085a" providerId="ADAL" clId="{C20C9AEE-505C-4533-86ED-854A63676A84}" dt="2023-02-25T17:05:11.355" v="240" actId="27636"/>
          <ac:spMkLst>
            <pc:docMk/>
            <pc:sldMk cId="4108492571" sldId="271"/>
            <ac:spMk id="3" creationId="{BDF4E24D-1D2E-4CFD-B7DF-6732D276E31E}"/>
          </ac:spMkLst>
        </pc:spChg>
        <pc:spChg chg="del">
          <ac:chgData name="Sian Turvey" userId="9a374997-2901-41ac-b51e-a8948a26085a" providerId="ADAL" clId="{C20C9AEE-505C-4533-86ED-854A63676A84}" dt="2023-02-25T17:04:58.147" v="236" actId="26606"/>
          <ac:spMkLst>
            <pc:docMk/>
            <pc:sldMk cId="4108492571" sldId="271"/>
            <ac:spMk id="8" creationId="{65604E06-DF9D-4C49-8314-4F0307BD5E2F}"/>
          </ac:spMkLst>
        </pc:spChg>
        <pc:spChg chg="del">
          <ac:chgData name="Sian Turvey" userId="9a374997-2901-41ac-b51e-a8948a26085a" providerId="ADAL" clId="{C20C9AEE-505C-4533-86ED-854A63676A84}" dt="2023-02-25T17:04:58.147" v="236" actId="26606"/>
          <ac:spMkLst>
            <pc:docMk/>
            <pc:sldMk cId="4108492571" sldId="271"/>
            <ac:spMk id="10" creationId="{CF166AD8-180F-4585-8444-D6E3F1B037D2}"/>
          </ac:spMkLst>
        </pc:spChg>
        <pc:spChg chg="del">
          <ac:chgData name="Sian Turvey" userId="9a374997-2901-41ac-b51e-a8948a26085a" providerId="ADAL" clId="{C20C9AEE-505C-4533-86ED-854A63676A84}" dt="2023-02-25T17:04:58.147" v="236" actId="26606"/>
          <ac:spMkLst>
            <pc:docMk/>
            <pc:sldMk cId="4108492571" sldId="271"/>
            <ac:spMk id="12" creationId="{1419DD48-144F-4836-9C0F-7A3BFC28AA44}"/>
          </ac:spMkLst>
        </pc:spChg>
        <pc:spChg chg="add">
          <ac:chgData name="Sian Turvey" userId="9a374997-2901-41ac-b51e-a8948a26085a" providerId="ADAL" clId="{C20C9AEE-505C-4533-86ED-854A63676A84}" dt="2023-02-25T17:04:58.147" v="236" actId="26606"/>
          <ac:spMkLst>
            <pc:docMk/>
            <pc:sldMk cId="4108492571" sldId="271"/>
            <ac:spMk id="20" creationId="{5EB8E3BF-F464-4900-8994-851061A9AD60}"/>
          </ac:spMkLst>
        </pc:spChg>
        <pc:picChg chg="del">
          <ac:chgData name="Sian Turvey" userId="9a374997-2901-41ac-b51e-a8948a26085a" providerId="ADAL" clId="{C20C9AEE-505C-4533-86ED-854A63676A84}" dt="2023-02-25T16:44:52.825" v="0"/>
          <ac:picMkLst>
            <pc:docMk/>
            <pc:sldMk cId="4108492571" sldId="271"/>
            <ac:picMk id="11" creationId="{3FD9FC1E-BECC-110C-3EA3-85DA502B2DA4}"/>
          </ac:picMkLst>
        </pc:picChg>
        <pc:picChg chg="add">
          <ac:chgData name="Sian Turvey" userId="9a374997-2901-41ac-b51e-a8948a26085a" providerId="ADAL" clId="{C20C9AEE-505C-4533-86ED-854A63676A84}" dt="2023-02-25T17:04:58.147" v="236" actId="26606"/>
          <ac:picMkLst>
            <pc:docMk/>
            <pc:sldMk cId="4108492571" sldId="271"/>
            <ac:picMk id="16" creationId="{CFB682A5-0745-7B18-32CF-5978F4A523C3}"/>
          </ac:picMkLst>
        </pc:picChg>
        <pc:cxnChg chg="del">
          <ac:chgData name="Sian Turvey" userId="9a374997-2901-41ac-b51e-a8948a26085a" providerId="ADAL" clId="{C20C9AEE-505C-4533-86ED-854A63676A84}" dt="2023-02-25T17:04:58.147" v="236" actId="26606"/>
          <ac:cxnSpMkLst>
            <pc:docMk/>
            <pc:sldMk cId="4108492571" sldId="271"/>
            <ac:cxnSpMk id="14" creationId="{14379797-D651-47FF-942A-A38CFE97E5A9}"/>
          </ac:cxnSpMkLst>
        </pc:cxnChg>
        <pc:cxnChg chg="add">
          <ac:chgData name="Sian Turvey" userId="9a374997-2901-41ac-b51e-a8948a26085a" providerId="ADAL" clId="{C20C9AEE-505C-4533-86ED-854A63676A84}" dt="2023-02-25T17:04:58.147" v="236" actId="26606"/>
          <ac:cxnSpMkLst>
            <pc:docMk/>
            <pc:sldMk cId="4108492571" sldId="271"/>
            <ac:cxnSpMk id="22" creationId="{8E0602D6-3A81-42F8-AE67-1BAAFC967CB0}"/>
          </ac:cxnSpMkLst>
        </pc:cxnChg>
      </pc:sldChg>
      <pc:sldChg chg="modSp mod modTransition">
        <pc:chgData name="Sian Turvey" userId="9a374997-2901-41ac-b51e-a8948a26085a" providerId="ADAL" clId="{C20C9AEE-505C-4533-86ED-854A63676A84}" dt="2023-02-25T17:27:08.255" v="709" actId="20577"/>
        <pc:sldMkLst>
          <pc:docMk/>
          <pc:sldMk cId="1301570389" sldId="272"/>
        </pc:sldMkLst>
        <pc:spChg chg="mod">
          <ac:chgData name="Sian Turvey" userId="9a374997-2901-41ac-b51e-a8948a26085a" providerId="ADAL" clId="{C20C9AEE-505C-4533-86ED-854A63676A84}" dt="2023-02-25T17:27:08.255" v="709" actId="20577"/>
          <ac:spMkLst>
            <pc:docMk/>
            <pc:sldMk cId="1301570389" sldId="272"/>
            <ac:spMk id="2" creationId="{E12752C8-945C-4F5A-B8E2-B498FA4A9B57}"/>
          </ac:spMkLst>
        </pc:spChg>
        <pc:spChg chg="mod">
          <ac:chgData name="Sian Turvey" userId="9a374997-2901-41ac-b51e-a8948a26085a" providerId="ADAL" clId="{C20C9AEE-505C-4533-86ED-854A63676A84}" dt="2023-02-25T17:27:04.223" v="703" actId="6549"/>
          <ac:spMkLst>
            <pc:docMk/>
            <pc:sldMk cId="1301570389" sldId="272"/>
            <ac:spMk id="3" creationId="{C7E18F0F-5ADA-44BF-9647-12E98574C2AF}"/>
          </ac:spMkLst>
        </pc:spChg>
      </pc:sldChg>
      <pc:sldChg chg="modSp new mod ord">
        <pc:chgData name="Sian Turvey" userId="9a374997-2901-41ac-b51e-a8948a26085a" providerId="ADAL" clId="{C20C9AEE-505C-4533-86ED-854A63676A84}" dt="2023-02-25T16:55:54.804" v="211"/>
        <pc:sldMkLst>
          <pc:docMk/>
          <pc:sldMk cId="3191019512" sldId="273"/>
        </pc:sldMkLst>
        <pc:spChg chg="mod">
          <ac:chgData name="Sian Turvey" userId="9a374997-2901-41ac-b51e-a8948a26085a" providerId="ADAL" clId="{C20C9AEE-505C-4533-86ED-854A63676A84}" dt="2023-02-25T16:55:01.930" v="208" actId="20577"/>
          <ac:spMkLst>
            <pc:docMk/>
            <pc:sldMk cId="3191019512" sldId="273"/>
            <ac:spMk id="2" creationId="{DA9902A5-50A3-5E5D-EA16-3081735888DE}"/>
          </ac:spMkLst>
        </pc:spChg>
        <pc:spChg chg="mod">
          <ac:chgData name="Sian Turvey" userId="9a374997-2901-41ac-b51e-a8948a26085a" providerId="ADAL" clId="{C20C9AEE-505C-4533-86ED-854A63676A84}" dt="2023-02-25T16:55:10.517" v="209" actId="20577"/>
          <ac:spMkLst>
            <pc:docMk/>
            <pc:sldMk cId="3191019512" sldId="273"/>
            <ac:spMk id="3" creationId="{7E8647A0-53B7-5E11-1C33-229774489A19}"/>
          </ac:spMkLst>
        </pc:spChg>
      </pc:sldChg>
      <pc:sldChg chg="modSp new mod modNotesTx">
        <pc:chgData name="Sian Turvey" userId="9a374997-2901-41ac-b51e-a8948a26085a" providerId="ADAL" clId="{C20C9AEE-505C-4533-86ED-854A63676A84}" dt="2023-02-25T17:02:01.643" v="229"/>
        <pc:sldMkLst>
          <pc:docMk/>
          <pc:sldMk cId="1232749341" sldId="274"/>
        </pc:sldMkLst>
        <pc:spChg chg="mod">
          <ac:chgData name="Sian Turvey" userId="9a374997-2901-41ac-b51e-a8948a26085a" providerId="ADAL" clId="{C20C9AEE-505C-4533-86ED-854A63676A84}" dt="2023-02-25T17:01:02.748" v="226" actId="20577"/>
          <ac:spMkLst>
            <pc:docMk/>
            <pc:sldMk cId="1232749341" sldId="274"/>
            <ac:spMk id="2" creationId="{9F5CF95C-C011-0012-A9B8-BF2CE0E2A622}"/>
          </ac:spMkLst>
        </pc:spChg>
        <pc:spChg chg="mod">
          <ac:chgData name="Sian Turvey" userId="9a374997-2901-41ac-b51e-a8948a26085a" providerId="ADAL" clId="{C20C9AEE-505C-4533-86ED-854A63676A84}" dt="2023-02-25T17:01:37.153" v="228" actId="207"/>
          <ac:spMkLst>
            <pc:docMk/>
            <pc:sldMk cId="1232749341" sldId="274"/>
            <ac:spMk id="3" creationId="{C3B23468-81E9-E0A2-CDD2-89A5D5B6A1C0}"/>
          </ac:spMkLst>
        </pc:spChg>
      </pc:sldChg>
      <pc:sldChg chg="addSp delSp modSp new mod">
        <pc:chgData name="Sian Turvey" userId="9a374997-2901-41ac-b51e-a8948a26085a" providerId="ADAL" clId="{C20C9AEE-505C-4533-86ED-854A63676A84}" dt="2023-02-25T17:04:12.806" v="235" actId="14100"/>
        <pc:sldMkLst>
          <pc:docMk/>
          <pc:sldMk cId="1540355880" sldId="275"/>
        </pc:sldMkLst>
        <pc:spChg chg="del">
          <ac:chgData name="Sian Turvey" userId="9a374997-2901-41ac-b51e-a8948a26085a" providerId="ADAL" clId="{C20C9AEE-505C-4533-86ED-854A63676A84}" dt="2023-02-25T17:03:53.010" v="232"/>
          <ac:spMkLst>
            <pc:docMk/>
            <pc:sldMk cId="1540355880" sldId="275"/>
            <ac:spMk id="3" creationId="{8BD4AB18-E7F9-9A38-5E1E-74A30F1B8D24}"/>
          </ac:spMkLst>
        </pc:spChg>
        <pc:picChg chg="add mod">
          <ac:chgData name="Sian Turvey" userId="9a374997-2901-41ac-b51e-a8948a26085a" providerId="ADAL" clId="{C20C9AEE-505C-4533-86ED-854A63676A84}" dt="2023-02-25T17:04:12.806" v="235" actId="14100"/>
          <ac:picMkLst>
            <pc:docMk/>
            <pc:sldMk cId="1540355880" sldId="275"/>
            <ac:picMk id="4" creationId="{10A4F091-DF5D-840C-8093-90F83D93A873}"/>
          </ac:picMkLst>
        </pc:picChg>
      </pc:sldChg>
      <pc:sldChg chg="addSp modSp new mod setBg setClrOvrMap modNotesTx">
        <pc:chgData name="Sian Turvey" userId="9a374997-2901-41ac-b51e-a8948a26085a" providerId="ADAL" clId="{C20C9AEE-505C-4533-86ED-854A63676A84}" dt="2023-02-25T17:17:17.868" v="516" actId="26606"/>
        <pc:sldMkLst>
          <pc:docMk/>
          <pc:sldMk cId="3044401329" sldId="276"/>
        </pc:sldMkLst>
        <pc:spChg chg="mod">
          <ac:chgData name="Sian Turvey" userId="9a374997-2901-41ac-b51e-a8948a26085a" providerId="ADAL" clId="{C20C9AEE-505C-4533-86ED-854A63676A84}" dt="2023-02-25T17:17:17.868" v="516" actId="26606"/>
          <ac:spMkLst>
            <pc:docMk/>
            <pc:sldMk cId="3044401329" sldId="276"/>
            <ac:spMk id="2" creationId="{019360DC-9C1E-A891-DD00-469C3D57D82D}"/>
          </ac:spMkLst>
        </pc:spChg>
        <pc:spChg chg="mod">
          <ac:chgData name="Sian Turvey" userId="9a374997-2901-41ac-b51e-a8948a26085a" providerId="ADAL" clId="{C20C9AEE-505C-4533-86ED-854A63676A84}" dt="2023-02-25T17:17:17.868" v="516" actId="26606"/>
          <ac:spMkLst>
            <pc:docMk/>
            <pc:sldMk cId="3044401329" sldId="276"/>
            <ac:spMk id="3" creationId="{717296F1-14F5-733E-D649-3397B41743C7}"/>
          </ac:spMkLst>
        </pc:spChg>
        <pc:spChg chg="add">
          <ac:chgData name="Sian Turvey" userId="9a374997-2901-41ac-b51e-a8948a26085a" providerId="ADAL" clId="{C20C9AEE-505C-4533-86ED-854A63676A84}" dt="2023-02-25T17:17:17.868" v="516" actId="26606"/>
          <ac:spMkLst>
            <pc:docMk/>
            <pc:sldMk cId="3044401329" sldId="276"/>
            <ac:spMk id="8" creationId="{DE7FE386-0AC4-4C92-8682-5974010DA60A}"/>
          </ac:spMkLst>
        </pc:spChg>
        <pc:spChg chg="add">
          <ac:chgData name="Sian Turvey" userId="9a374997-2901-41ac-b51e-a8948a26085a" providerId="ADAL" clId="{C20C9AEE-505C-4533-86ED-854A63676A84}" dt="2023-02-25T17:17:17.868" v="516" actId="26606"/>
          <ac:spMkLst>
            <pc:docMk/>
            <pc:sldMk cId="3044401329" sldId="276"/>
            <ac:spMk id="10" creationId="{5E82424F-9EF6-458B-AA0B-38E32B55EEC7}"/>
          </ac:spMkLst>
        </pc:spChg>
        <pc:spChg chg="add">
          <ac:chgData name="Sian Turvey" userId="9a374997-2901-41ac-b51e-a8948a26085a" providerId="ADAL" clId="{C20C9AEE-505C-4533-86ED-854A63676A84}" dt="2023-02-25T17:17:17.868" v="516" actId="26606"/>
          <ac:spMkLst>
            <pc:docMk/>
            <pc:sldMk cId="3044401329" sldId="276"/>
            <ac:spMk id="12" creationId="{BE5AC547-57D3-460D-B42C-0504301E883E}"/>
          </ac:spMkLst>
        </pc:spChg>
      </pc:sldChg>
      <pc:sldChg chg="addSp delSp modSp new mod modNotesTx">
        <pc:chgData name="Sian Turvey" userId="9a374997-2901-41ac-b51e-a8948a26085a" providerId="ADAL" clId="{C20C9AEE-505C-4533-86ED-854A63676A84}" dt="2023-02-25T17:09:05.919" v="336" actId="20577"/>
        <pc:sldMkLst>
          <pc:docMk/>
          <pc:sldMk cId="1612205339" sldId="277"/>
        </pc:sldMkLst>
        <pc:spChg chg="del">
          <ac:chgData name="Sian Turvey" userId="9a374997-2901-41ac-b51e-a8948a26085a" providerId="ADAL" clId="{C20C9AEE-505C-4533-86ED-854A63676A84}" dt="2023-02-25T17:08:32.070" v="292"/>
          <ac:spMkLst>
            <pc:docMk/>
            <pc:sldMk cId="1612205339" sldId="277"/>
            <ac:spMk id="3" creationId="{22886B9C-97C8-986C-CED7-C973F6020A85}"/>
          </ac:spMkLst>
        </pc:spChg>
        <pc:picChg chg="add mod">
          <ac:chgData name="Sian Turvey" userId="9a374997-2901-41ac-b51e-a8948a26085a" providerId="ADAL" clId="{C20C9AEE-505C-4533-86ED-854A63676A84}" dt="2023-02-25T17:08:58.022" v="299" actId="14100"/>
          <ac:picMkLst>
            <pc:docMk/>
            <pc:sldMk cId="1612205339" sldId="277"/>
            <ac:picMk id="4" creationId="{9D697BD4-DC50-42C7-C4C0-11CEBCC69C68}"/>
          </ac:picMkLst>
        </pc:picChg>
      </pc:sldChg>
      <pc:sldChg chg="modSp new mod">
        <pc:chgData name="Sian Turvey" userId="9a374997-2901-41ac-b51e-a8948a26085a" providerId="ADAL" clId="{C20C9AEE-505C-4533-86ED-854A63676A84}" dt="2023-02-25T17:19:58.718" v="553" actId="27636"/>
        <pc:sldMkLst>
          <pc:docMk/>
          <pc:sldMk cId="240919262" sldId="278"/>
        </pc:sldMkLst>
        <pc:spChg chg="mod">
          <ac:chgData name="Sian Turvey" userId="9a374997-2901-41ac-b51e-a8948a26085a" providerId="ADAL" clId="{C20C9AEE-505C-4533-86ED-854A63676A84}" dt="2023-02-25T17:09:30.537" v="362" actId="20577"/>
          <ac:spMkLst>
            <pc:docMk/>
            <pc:sldMk cId="240919262" sldId="278"/>
            <ac:spMk id="2" creationId="{50D2A49F-6DBA-4C70-E1D8-9A3F9879E52F}"/>
          </ac:spMkLst>
        </pc:spChg>
        <pc:spChg chg="mod">
          <ac:chgData name="Sian Turvey" userId="9a374997-2901-41ac-b51e-a8948a26085a" providerId="ADAL" clId="{C20C9AEE-505C-4533-86ED-854A63676A84}" dt="2023-02-25T17:19:58.718" v="553" actId="27636"/>
          <ac:spMkLst>
            <pc:docMk/>
            <pc:sldMk cId="240919262" sldId="278"/>
            <ac:spMk id="3" creationId="{080AE667-316E-4A52-76BE-F242EB9CAEFA}"/>
          </ac:spMkLst>
        </pc:spChg>
      </pc:sldChg>
      <pc:sldChg chg="modSp new mod">
        <pc:chgData name="Sian Turvey" userId="9a374997-2901-41ac-b51e-a8948a26085a" providerId="ADAL" clId="{C20C9AEE-505C-4533-86ED-854A63676A84}" dt="2023-02-25T17:19:52.723" v="551" actId="2711"/>
        <pc:sldMkLst>
          <pc:docMk/>
          <pc:sldMk cId="741960913" sldId="279"/>
        </pc:sldMkLst>
        <pc:spChg chg="mod">
          <ac:chgData name="Sian Turvey" userId="9a374997-2901-41ac-b51e-a8948a26085a" providerId="ADAL" clId="{C20C9AEE-505C-4533-86ED-854A63676A84}" dt="2023-02-25T17:19:52.723" v="551" actId="2711"/>
          <ac:spMkLst>
            <pc:docMk/>
            <pc:sldMk cId="741960913" sldId="279"/>
            <ac:spMk id="3" creationId="{C05C52F1-4E58-970C-9B14-89CCF6E72DD0}"/>
          </ac:spMkLst>
        </pc:spChg>
      </pc:sldChg>
      <pc:sldChg chg="modSp new mod">
        <pc:chgData name="Sian Turvey" userId="9a374997-2901-41ac-b51e-a8948a26085a" providerId="ADAL" clId="{C20C9AEE-505C-4533-86ED-854A63676A84}" dt="2023-02-25T17:20:21.703" v="556" actId="20577"/>
        <pc:sldMkLst>
          <pc:docMk/>
          <pc:sldMk cId="2477155269" sldId="280"/>
        </pc:sldMkLst>
        <pc:spChg chg="mod">
          <ac:chgData name="Sian Turvey" userId="9a374997-2901-41ac-b51e-a8948a26085a" providerId="ADAL" clId="{C20C9AEE-505C-4533-86ED-854A63676A84}" dt="2023-02-25T17:10:24.536" v="394" actId="20577"/>
          <ac:spMkLst>
            <pc:docMk/>
            <pc:sldMk cId="2477155269" sldId="280"/>
            <ac:spMk id="2" creationId="{04ED2FF4-F438-FD04-A32A-0A2C09856693}"/>
          </ac:spMkLst>
        </pc:spChg>
        <pc:spChg chg="mod">
          <ac:chgData name="Sian Turvey" userId="9a374997-2901-41ac-b51e-a8948a26085a" providerId="ADAL" clId="{C20C9AEE-505C-4533-86ED-854A63676A84}" dt="2023-02-25T17:20:21.703" v="556" actId="20577"/>
          <ac:spMkLst>
            <pc:docMk/>
            <pc:sldMk cId="2477155269" sldId="280"/>
            <ac:spMk id="3" creationId="{0161BB79-5039-E292-0E85-FD2624133B4A}"/>
          </ac:spMkLst>
        </pc:spChg>
      </pc:sldChg>
      <pc:sldChg chg="modSp new mod">
        <pc:chgData name="Sian Turvey" userId="9a374997-2901-41ac-b51e-a8948a26085a" providerId="ADAL" clId="{C20C9AEE-505C-4533-86ED-854A63676A84}" dt="2023-02-25T17:21:28.588" v="567" actId="20577"/>
        <pc:sldMkLst>
          <pc:docMk/>
          <pc:sldMk cId="2577640306" sldId="281"/>
        </pc:sldMkLst>
        <pc:spChg chg="mod">
          <ac:chgData name="Sian Turvey" userId="9a374997-2901-41ac-b51e-a8948a26085a" providerId="ADAL" clId="{C20C9AEE-505C-4533-86ED-854A63676A84}" dt="2023-02-25T17:11:04.032" v="412" actId="20577"/>
          <ac:spMkLst>
            <pc:docMk/>
            <pc:sldMk cId="2577640306" sldId="281"/>
            <ac:spMk id="2" creationId="{AE59DC4C-1BBA-49EC-6484-0DD67C674CAB}"/>
          </ac:spMkLst>
        </pc:spChg>
        <pc:spChg chg="mod">
          <ac:chgData name="Sian Turvey" userId="9a374997-2901-41ac-b51e-a8948a26085a" providerId="ADAL" clId="{C20C9AEE-505C-4533-86ED-854A63676A84}" dt="2023-02-25T17:21:28.588" v="567" actId="20577"/>
          <ac:spMkLst>
            <pc:docMk/>
            <pc:sldMk cId="2577640306" sldId="281"/>
            <ac:spMk id="3" creationId="{F6B3B735-7F10-1447-A22B-C90882470949}"/>
          </ac:spMkLst>
        </pc:spChg>
      </pc:sldChg>
      <pc:sldChg chg="modSp new mod">
        <pc:chgData name="Sian Turvey" userId="9a374997-2901-41ac-b51e-a8948a26085a" providerId="ADAL" clId="{C20C9AEE-505C-4533-86ED-854A63676A84}" dt="2023-02-25T17:21:57.166" v="573" actId="20577"/>
        <pc:sldMkLst>
          <pc:docMk/>
          <pc:sldMk cId="2221059351" sldId="282"/>
        </pc:sldMkLst>
        <pc:spChg chg="mod">
          <ac:chgData name="Sian Turvey" userId="9a374997-2901-41ac-b51e-a8948a26085a" providerId="ADAL" clId="{C20C9AEE-505C-4533-86ED-854A63676A84}" dt="2023-02-25T17:11:07.712" v="421" actId="20577"/>
          <ac:spMkLst>
            <pc:docMk/>
            <pc:sldMk cId="2221059351" sldId="282"/>
            <ac:spMk id="2" creationId="{322DAD02-F383-AA84-20AC-32E5F1BB3E66}"/>
          </ac:spMkLst>
        </pc:spChg>
        <pc:spChg chg="mod">
          <ac:chgData name="Sian Turvey" userId="9a374997-2901-41ac-b51e-a8948a26085a" providerId="ADAL" clId="{C20C9AEE-505C-4533-86ED-854A63676A84}" dt="2023-02-25T17:21:57.166" v="573" actId="20577"/>
          <ac:spMkLst>
            <pc:docMk/>
            <pc:sldMk cId="2221059351" sldId="282"/>
            <ac:spMk id="3" creationId="{CBF02DEA-F471-E8FF-239F-38450F73F44A}"/>
          </ac:spMkLst>
        </pc:spChg>
      </pc:sldChg>
      <pc:sldChg chg="modSp new mod">
        <pc:chgData name="Sian Turvey" userId="9a374997-2901-41ac-b51e-a8948a26085a" providerId="ADAL" clId="{C20C9AEE-505C-4533-86ED-854A63676A84}" dt="2023-02-25T17:23:12.118" v="591" actId="20577"/>
        <pc:sldMkLst>
          <pc:docMk/>
          <pc:sldMk cId="712037178" sldId="283"/>
        </pc:sldMkLst>
        <pc:spChg chg="mod">
          <ac:chgData name="Sian Turvey" userId="9a374997-2901-41ac-b51e-a8948a26085a" providerId="ADAL" clId="{C20C9AEE-505C-4533-86ED-854A63676A84}" dt="2023-02-25T17:11:39.632" v="435" actId="20577"/>
          <ac:spMkLst>
            <pc:docMk/>
            <pc:sldMk cId="712037178" sldId="283"/>
            <ac:spMk id="2" creationId="{D129827F-3E92-024C-A432-950CE4D9944D}"/>
          </ac:spMkLst>
        </pc:spChg>
        <pc:spChg chg="mod">
          <ac:chgData name="Sian Turvey" userId="9a374997-2901-41ac-b51e-a8948a26085a" providerId="ADAL" clId="{C20C9AEE-505C-4533-86ED-854A63676A84}" dt="2023-02-25T17:23:12.118" v="591" actId="20577"/>
          <ac:spMkLst>
            <pc:docMk/>
            <pc:sldMk cId="712037178" sldId="283"/>
            <ac:spMk id="3" creationId="{A70B2727-DC50-D1EC-0696-BCC99B95D52A}"/>
          </ac:spMkLst>
        </pc:spChg>
      </pc:sldChg>
      <pc:sldChg chg="modSp new mod">
        <pc:chgData name="Sian Turvey" userId="9a374997-2901-41ac-b51e-a8948a26085a" providerId="ADAL" clId="{C20C9AEE-505C-4533-86ED-854A63676A84}" dt="2023-02-25T17:24:52.182" v="623" actId="2711"/>
        <pc:sldMkLst>
          <pc:docMk/>
          <pc:sldMk cId="712930785" sldId="284"/>
        </pc:sldMkLst>
        <pc:spChg chg="mod">
          <ac:chgData name="Sian Turvey" userId="9a374997-2901-41ac-b51e-a8948a26085a" providerId="ADAL" clId="{C20C9AEE-505C-4533-86ED-854A63676A84}" dt="2023-02-25T17:11:46.880" v="463" actId="20577"/>
          <ac:spMkLst>
            <pc:docMk/>
            <pc:sldMk cId="712930785" sldId="284"/>
            <ac:spMk id="2" creationId="{2927EB7A-CD6C-9804-A65F-14625662E15F}"/>
          </ac:spMkLst>
        </pc:spChg>
        <pc:spChg chg="mod">
          <ac:chgData name="Sian Turvey" userId="9a374997-2901-41ac-b51e-a8948a26085a" providerId="ADAL" clId="{C20C9AEE-505C-4533-86ED-854A63676A84}" dt="2023-02-25T17:24:52.182" v="623" actId="2711"/>
          <ac:spMkLst>
            <pc:docMk/>
            <pc:sldMk cId="712930785" sldId="284"/>
            <ac:spMk id="3" creationId="{FC69FDF3-CAA5-ECB4-29B4-579995B46D4D}"/>
          </ac:spMkLst>
        </pc:spChg>
      </pc:sldChg>
      <pc:sldChg chg="modSp new mod">
        <pc:chgData name="Sian Turvey" userId="9a374997-2901-41ac-b51e-a8948a26085a" providerId="ADAL" clId="{C20C9AEE-505C-4533-86ED-854A63676A84}" dt="2023-02-25T17:25:57.075" v="652" actId="2711"/>
        <pc:sldMkLst>
          <pc:docMk/>
          <pc:sldMk cId="3721482800" sldId="285"/>
        </pc:sldMkLst>
        <pc:spChg chg="mod">
          <ac:chgData name="Sian Turvey" userId="9a374997-2901-41ac-b51e-a8948a26085a" providerId="ADAL" clId="{C20C9AEE-505C-4533-86ED-854A63676A84}" dt="2023-02-25T17:12:26.779" v="474" actId="20577"/>
          <ac:spMkLst>
            <pc:docMk/>
            <pc:sldMk cId="3721482800" sldId="285"/>
            <ac:spMk id="2" creationId="{2815794D-9957-390E-7E0F-5D60AE843DA1}"/>
          </ac:spMkLst>
        </pc:spChg>
        <pc:spChg chg="mod">
          <ac:chgData name="Sian Turvey" userId="9a374997-2901-41ac-b51e-a8948a26085a" providerId="ADAL" clId="{C20C9AEE-505C-4533-86ED-854A63676A84}" dt="2023-02-25T17:25:57.075" v="652" actId="2711"/>
          <ac:spMkLst>
            <pc:docMk/>
            <pc:sldMk cId="3721482800" sldId="285"/>
            <ac:spMk id="3" creationId="{DD1CFC9C-F15B-B02B-110E-329CBAE026D6}"/>
          </ac:spMkLst>
        </pc:spChg>
      </pc:sldChg>
      <pc:sldChg chg="addSp modSp new mod setBg setClrOvrMap">
        <pc:chgData name="Sian Turvey" userId="9a374997-2901-41ac-b51e-a8948a26085a" providerId="ADAL" clId="{C20C9AEE-505C-4533-86ED-854A63676A84}" dt="2023-02-25T17:15:38.950" v="507" actId="26606"/>
        <pc:sldMkLst>
          <pc:docMk/>
          <pc:sldMk cId="3460703741" sldId="286"/>
        </pc:sldMkLst>
        <pc:spChg chg="mod">
          <ac:chgData name="Sian Turvey" userId="9a374997-2901-41ac-b51e-a8948a26085a" providerId="ADAL" clId="{C20C9AEE-505C-4533-86ED-854A63676A84}" dt="2023-02-25T17:15:38.950" v="507" actId="26606"/>
          <ac:spMkLst>
            <pc:docMk/>
            <pc:sldMk cId="3460703741" sldId="286"/>
            <ac:spMk id="2" creationId="{9DBC254D-9FCC-FF3C-50DC-CAB509D45CCF}"/>
          </ac:spMkLst>
        </pc:spChg>
        <pc:spChg chg="mod">
          <ac:chgData name="Sian Turvey" userId="9a374997-2901-41ac-b51e-a8948a26085a" providerId="ADAL" clId="{C20C9AEE-505C-4533-86ED-854A63676A84}" dt="2023-02-25T17:15:38.950" v="507" actId="26606"/>
          <ac:spMkLst>
            <pc:docMk/>
            <pc:sldMk cId="3460703741" sldId="286"/>
            <ac:spMk id="3" creationId="{88CD58C8-C555-B5A4-19F2-024F1707B642}"/>
          </ac:spMkLst>
        </pc:spChg>
        <pc:spChg chg="add">
          <ac:chgData name="Sian Turvey" userId="9a374997-2901-41ac-b51e-a8948a26085a" providerId="ADAL" clId="{C20C9AEE-505C-4533-86ED-854A63676A84}" dt="2023-02-25T17:15:38.950" v="507" actId="26606"/>
          <ac:spMkLst>
            <pc:docMk/>
            <pc:sldMk cId="3460703741" sldId="286"/>
            <ac:spMk id="9" creationId="{5EB8E3BF-F464-4900-8994-851061A9AD60}"/>
          </ac:spMkLst>
        </pc:spChg>
        <pc:picChg chg="add mod ord">
          <ac:chgData name="Sian Turvey" userId="9a374997-2901-41ac-b51e-a8948a26085a" providerId="ADAL" clId="{C20C9AEE-505C-4533-86ED-854A63676A84}" dt="2023-02-25T17:15:38.950" v="507" actId="26606"/>
          <ac:picMkLst>
            <pc:docMk/>
            <pc:sldMk cId="3460703741" sldId="286"/>
            <ac:picMk id="4" creationId="{5615A320-CFD5-3699-8926-5F6E6C004CE6}"/>
          </ac:picMkLst>
        </pc:picChg>
        <pc:cxnChg chg="add">
          <ac:chgData name="Sian Turvey" userId="9a374997-2901-41ac-b51e-a8948a26085a" providerId="ADAL" clId="{C20C9AEE-505C-4533-86ED-854A63676A84}" dt="2023-02-25T17:15:38.950" v="507" actId="26606"/>
          <ac:cxnSpMkLst>
            <pc:docMk/>
            <pc:sldMk cId="3460703741" sldId="286"/>
            <ac:cxnSpMk id="11" creationId="{8E0602D6-3A81-42F8-AE67-1BAAFC967CB0}"/>
          </ac:cxnSpMkLst>
        </pc:cxnChg>
      </pc:sldChg>
      <pc:sldChg chg="addSp modSp new mod setBg setClrOvrMap">
        <pc:chgData name="Sian Turvey" userId="9a374997-2901-41ac-b51e-a8948a26085a" providerId="ADAL" clId="{C20C9AEE-505C-4533-86ED-854A63676A84}" dt="2023-02-25T17:16:03.974" v="512" actId="26606"/>
        <pc:sldMkLst>
          <pc:docMk/>
          <pc:sldMk cId="1125721018" sldId="287"/>
        </pc:sldMkLst>
        <pc:spChg chg="mod">
          <ac:chgData name="Sian Turvey" userId="9a374997-2901-41ac-b51e-a8948a26085a" providerId="ADAL" clId="{C20C9AEE-505C-4533-86ED-854A63676A84}" dt="2023-02-25T17:16:03.974" v="512" actId="26606"/>
          <ac:spMkLst>
            <pc:docMk/>
            <pc:sldMk cId="1125721018" sldId="287"/>
            <ac:spMk id="2" creationId="{7F2DA1E9-59CC-F168-7A8F-AAD398252459}"/>
          </ac:spMkLst>
        </pc:spChg>
        <pc:spChg chg="mod">
          <ac:chgData name="Sian Turvey" userId="9a374997-2901-41ac-b51e-a8948a26085a" providerId="ADAL" clId="{C20C9AEE-505C-4533-86ED-854A63676A84}" dt="2023-02-25T17:16:03.974" v="512" actId="26606"/>
          <ac:spMkLst>
            <pc:docMk/>
            <pc:sldMk cId="1125721018" sldId="287"/>
            <ac:spMk id="3" creationId="{F1831777-800B-0719-676F-8AA111556927}"/>
          </ac:spMkLst>
        </pc:spChg>
        <pc:spChg chg="add">
          <ac:chgData name="Sian Turvey" userId="9a374997-2901-41ac-b51e-a8948a26085a" providerId="ADAL" clId="{C20C9AEE-505C-4533-86ED-854A63676A84}" dt="2023-02-25T17:16:03.974" v="512" actId="26606"/>
          <ac:spMkLst>
            <pc:docMk/>
            <pc:sldMk cId="1125721018" sldId="287"/>
            <ac:spMk id="9" creationId="{5EB8E3BF-F464-4900-8994-851061A9AD60}"/>
          </ac:spMkLst>
        </pc:spChg>
        <pc:picChg chg="add mod ord">
          <ac:chgData name="Sian Turvey" userId="9a374997-2901-41ac-b51e-a8948a26085a" providerId="ADAL" clId="{C20C9AEE-505C-4533-86ED-854A63676A84}" dt="2023-02-25T17:16:03.974" v="512" actId="26606"/>
          <ac:picMkLst>
            <pc:docMk/>
            <pc:sldMk cId="1125721018" sldId="287"/>
            <ac:picMk id="4" creationId="{1BC6E2FB-48EA-DBDD-FBD1-34612E28F9E4}"/>
          </ac:picMkLst>
        </pc:picChg>
        <pc:cxnChg chg="add">
          <ac:chgData name="Sian Turvey" userId="9a374997-2901-41ac-b51e-a8948a26085a" providerId="ADAL" clId="{C20C9AEE-505C-4533-86ED-854A63676A84}" dt="2023-02-25T17:16:03.974" v="512" actId="26606"/>
          <ac:cxnSpMkLst>
            <pc:docMk/>
            <pc:sldMk cId="1125721018" sldId="287"/>
            <ac:cxnSpMk id="11" creationId="{8E0602D6-3A81-42F8-AE67-1BAAFC967CB0}"/>
          </ac:cxnSpMkLst>
        </pc:cxnChg>
      </pc:sldChg>
      <pc:sldChg chg="addSp modSp new mod setBg">
        <pc:chgData name="Sian Turvey" userId="9a374997-2901-41ac-b51e-a8948a26085a" providerId="ADAL" clId="{C20C9AEE-505C-4533-86ED-854A63676A84}" dt="2023-02-25T17:25:21.489" v="626" actId="26606"/>
        <pc:sldMkLst>
          <pc:docMk/>
          <pc:sldMk cId="1479237370" sldId="288"/>
        </pc:sldMkLst>
        <pc:spChg chg="mod">
          <ac:chgData name="Sian Turvey" userId="9a374997-2901-41ac-b51e-a8948a26085a" providerId="ADAL" clId="{C20C9AEE-505C-4533-86ED-854A63676A84}" dt="2023-02-25T17:25:21.489" v="626" actId="26606"/>
          <ac:spMkLst>
            <pc:docMk/>
            <pc:sldMk cId="1479237370" sldId="288"/>
            <ac:spMk id="2" creationId="{9342B11F-3059-5DBA-D12B-5C14BB97EDD2}"/>
          </ac:spMkLst>
        </pc:spChg>
        <pc:spChg chg="mod ord">
          <ac:chgData name="Sian Turvey" userId="9a374997-2901-41ac-b51e-a8948a26085a" providerId="ADAL" clId="{C20C9AEE-505C-4533-86ED-854A63676A84}" dt="2023-02-25T17:25:21.489" v="626" actId="26606"/>
          <ac:spMkLst>
            <pc:docMk/>
            <pc:sldMk cId="1479237370" sldId="288"/>
            <ac:spMk id="3" creationId="{36465E00-C0C5-E5F3-6403-8FFC04B99015}"/>
          </ac:spMkLst>
        </pc:spChg>
        <pc:spChg chg="add">
          <ac:chgData name="Sian Turvey" userId="9a374997-2901-41ac-b51e-a8948a26085a" providerId="ADAL" clId="{C20C9AEE-505C-4533-86ED-854A63676A84}" dt="2023-02-25T17:25:21.489" v="626" actId="26606"/>
          <ac:spMkLst>
            <pc:docMk/>
            <pc:sldMk cId="1479237370" sldId="288"/>
            <ac:spMk id="11" creationId="{EABBD5AE-06A5-42CD-88F2-7CCF8719EC08}"/>
          </ac:spMkLst>
        </pc:spChg>
        <pc:picChg chg="add mod">
          <ac:chgData name="Sian Turvey" userId="9a374997-2901-41ac-b51e-a8948a26085a" providerId="ADAL" clId="{C20C9AEE-505C-4533-86ED-854A63676A84}" dt="2023-02-25T17:25:21.489" v="626" actId="26606"/>
          <ac:picMkLst>
            <pc:docMk/>
            <pc:sldMk cId="1479237370" sldId="288"/>
            <ac:picMk id="4" creationId="{78848750-D80B-118C-1775-C3129D77A184}"/>
          </ac:picMkLst>
        </pc:picChg>
        <pc:picChg chg="add">
          <ac:chgData name="Sian Turvey" userId="9a374997-2901-41ac-b51e-a8948a26085a" providerId="ADAL" clId="{C20C9AEE-505C-4533-86ED-854A63676A84}" dt="2023-02-25T17:25:21.489" v="626" actId="26606"/>
          <ac:picMkLst>
            <pc:docMk/>
            <pc:sldMk cId="1479237370" sldId="288"/>
            <ac:picMk id="9" creationId="{52D7949F-F7AD-4D72-9C9D-4FF1086C85BC}"/>
          </ac:picMkLst>
        </pc:picChg>
        <pc:cxnChg chg="add">
          <ac:chgData name="Sian Turvey" userId="9a374997-2901-41ac-b51e-a8948a26085a" providerId="ADAL" clId="{C20C9AEE-505C-4533-86ED-854A63676A84}" dt="2023-02-25T17:25:21.489" v="626" actId="26606"/>
          <ac:cxnSpMkLst>
            <pc:docMk/>
            <pc:sldMk cId="1479237370" sldId="288"/>
            <ac:cxnSpMk id="13" creationId="{C3E43B92-4F7A-45DF-BBDC-84EBC37E8580}"/>
          </ac:cxnSpMkLst>
        </pc:cxnChg>
      </pc:sldChg>
      <pc:sldChg chg="modSp new mod">
        <pc:chgData name="Sian Turvey" userId="9a374997-2901-41ac-b51e-a8948a26085a" providerId="ADAL" clId="{C20C9AEE-505C-4533-86ED-854A63676A84}" dt="2023-02-25T17:20:53.343" v="562" actId="27636"/>
        <pc:sldMkLst>
          <pc:docMk/>
          <pc:sldMk cId="1132683741" sldId="289"/>
        </pc:sldMkLst>
        <pc:spChg chg="mod">
          <ac:chgData name="Sian Turvey" userId="9a374997-2901-41ac-b51e-a8948a26085a" providerId="ADAL" clId="{C20C9AEE-505C-4533-86ED-854A63676A84}" dt="2023-02-25T17:20:53.343" v="562" actId="27636"/>
          <ac:spMkLst>
            <pc:docMk/>
            <pc:sldMk cId="1132683741" sldId="289"/>
            <ac:spMk id="3" creationId="{2D04F3F2-5338-D0B7-E740-31E4B91C730E}"/>
          </ac:spMkLst>
        </pc:spChg>
      </pc:sldChg>
      <pc:sldChg chg="modSp new mod modNotesTx">
        <pc:chgData name="Sian Turvey" userId="9a374997-2901-41ac-b51e-a8948a26085a" providerId="ADAL" clId="{C20C9AEE-505C-4533-86ED-854A63676A84}" dt="2023-02-25T17:24:21.142" v="614" actId="2711"/>
        <pc:sldMkLst>
          <pc:docMk/>
          <pc:sldMk cId="1363363911" sldId="290"/>
        </pc:sldMkLst>
        <pc:spChg chg="mod">
          <ac:chgData name="Sian Turvey" userId="9a374997-2901-41ac-b51e-a8948a26085a" providerId="ADAL" clId="{C20C9AEE-505C-4533-86ED-854A63676A84}" dt="2023-02-25T17:24:21.142" v="614" actId="2711"/>
          <ac:spMkLst>
            <pc:docMk/>
            <pc:sldMk cId="1363363911" sldId="290"/>
            <ac:spMk id="3" creationId="{FBEA9004-C431-1B6E-3E06-833CF9D47725}"/>
          </ac:spMkLst>
        </pc:spChg>
      </pc:sldChg>
      <pc:sldChg chg="modSp new mod">
        <pc:chgData name="Sian Turvey" userId="9a374997-2901-41ac-b51e-a8948a26085a" providerId="ADAL" clId="{C20C9AEE-505C-4533-86ED-854A63676A84}" dt="2023-02-25T17:26:55.774" v="695" actId="20577"/>
        <pc:sldMkLst>
          <pc:docMk/>
          <pc:sldMk cId="1101620602" sldId="291"/>
        </pc:sldMkLst>
        <pc:spChg chg="mod">
          <ac:chgData name="Sian Turvey" userId="9a374997-2901-41ac-b51e-a8948a26085a" providerId="ADAL" clId="{C20C9AEE-505C-4533-86ED-854A63676A84}" dt="2023-02-25T17:26:55.774" v="695" actId="20577"/>
          <ac:spMkLst>
            <pc:docMk/>
            <pc:sldMk cId="1101620602" sldId="291"/>
            <ac:spMk id="2" creationId="{68B111CB-9FDC-6C46-3584-DC199EE1B0F7}"/>
          </ac:spMkLst>
        </pc:spChg>
        <pc:spChg chg="mod">
          <ac:chgData name="Sian Turvey" userId="9a374997-2901-41ac-b51e-a8948a26085a" providerId="ADAL" clId="{C20C9AEE-505C-4533-86ED-854A63676A84}" dt="2023-02-25T17:26:46.578" v="686" actId="27636"/>
          <ac:spMkLst>
            <pc:docMk/>
            <pc:sldMk cId="1101620602" sldId="291"/>
            <ac:spMk id="3" creationId="{0F64B175-0120-9BC5-DC24-28F3861965D8}"/>
          </ac:spMkLst>
        </pc:spChg>
      </pc:sldChg>
      <pc:sldChg chg="modSp new mod">
        <pc:chgData name="Sian Turvey" userId="9a374997-2901-41ac-b51e-a8948a26085a" providerId="ADAL" clId="{C20C9AEE-505C-4533-86ED-854A63676A84}" dt="2023-02-25T17:26:59.524" v="702" actId="20577"/>
        <pc:sldMkLst>
          <pc:docMk/>
          <pc:sldMk cId="892241279" sldId="292"/>
        </pc:sldMkLst>
        <pc:spChg chg="mod">
          <ac:chgData name="Sian Turvey" userId="9a374997-2901-41ac-b51e-a8948a26085a" providerId="ADAL" clId="{C20C9AEE-505C-4533-86ED-854A63676A84}" dt="2023-02-25T17:26:59.524" v="702" actId="20577"/>
          <ac:spMkLst>
            <pc:docMk/>
            <pc:sldMk cId="892241279" sldId="292"/>
            <ac:spMk id="2" creationId="{63EBD56B-3A0E-FB6F-4058-DBCCA8C4891D}"/>
          </ac:spMkLst>
        </pc:spChg>
        <pc:spChg chg="mod">
          <ac:chgData name="Sian Turvey" userId="9a374997-2901-41ac-b51e-a8948a26085a" providerId="ADAL" clId="{C20C9AEE-505C-4533-86ED-854A63676A84}" dt="2023-02-25T17:26:50.279" v="688"/>
          <ac:spMkLst>
            <pc:docMk/>
            <pc:sldMk cId="892241279" sldId="292"/>
            <ac:spMk id="3" creationId="{EE8F6839-E3DB-59E3-9EB9-7A2D5EB3652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37AB8E-E985-484A-B233-ED7943A29EB1}"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2E1AB2B5-B7B7-4D17-A235-7DA2456108AB}">
      <dgm:prSet/>
      <dgm:spPr/>
      <dgm:t>
        <a:bodyPr/>
        <a:lstStyle/>
        <a:p>
          <a:r>
            <a:rPr lang="en-GB"/>
            <a:t>s90 and Sch 1 LASPO 2012 </a:t>
          </a:r>
          <a:endParaRPr lang="en-US"/>
        </a:p>
      </dgm:t>
    </dgm:pt>
    <dgm:pt modelId="{9C5362EF-C7A0-40BB-B196-39A772640947}" type="parTrans" cxnId="{5FD3F68B-7324-487C-8409-A32441511974}">
      <dgm:prSet/>
      <dgm:spPr/>
      <dgm:t>
        <a:bodyPr/>
        <a:lstStyle/>
        <a:p>
          <a:endParaRPr lang="en-US"/>
        </a:p>
      </dgm:t>
    </dgm:pt>
    <dgm:pt modelId="{85FC729B-7148-466E-BFC8-0582141B68C3}" type="sibTrans" cxnId="{5FD3F68B-7324-487C-8409-A32441511974}">
      <dgm:prSet/>
      <dgm:spPr/>
      <dgm:t>
        <a:bodyPr/>
        <a:lstStyle/>
        <a:p>
          <a:endParaRPr lang="en-US"/>
        </a:p>
      </dgm:t>
    </dgm:pt>
    <dgm:pt modelId="{FDCC69C8-C096-4F37-9C98-158FC10749BB}">
      <dgm:prSet/>
      <dgm:spPr/>
      <dgm:t>
        <a:bodyPr/>
        <a:lstStyle/>
        <a:p>
          <a:r>
            <a:rPr lang="en-GB"/>
            <a:t>The Court cannot usually remand an adult D in custody where there is no real prospect of D being imprisoned if convicted. </a:t>
          </a:r>
          <a:endParaRPr lang="en-US"/>
        </a:p>
      </dgm:t>
    </dgm:pt>
    <dgm:pt modelId="{973BC42F-9CC9-416A-828E-00BB03756F6E}" type="parTrans" cxnId="{54724C73-025B-41B7-A36A-C779CAC70582}">
      <dgm:prSet/>
      <dgm:spPr/>
      <dgm:t>
        <a:bodyPr/>
        <a:lstStyle/>
        <a:p>
          <a:endParaRPr lang="en-US"/>
        </a:p>
      </dgm:t>
    </dgm:pt>
    <dgm:pt modelId="{991246B3-480E-461B-A041-49866A51F388}" type="sibTrans" cxnId="{54724C73-025B-41B7-A36A-C779CAC70582}">
      <dgm:prSet/>
      <dgm:spPr/>
      <dgm:t>
        <a:bodyPr/>
        <a:lstStyle/>
        <a:p>
          <a:endParaRPr lang="en-US"/>
        </a:p>
      </dgm:t>
    </dgm:pt>
    <dgm:pt modelId="{7EE44ECF-C5F4-4F39-9F0D-409D5EDEAA4D}">
      <dgm:prSet/>
      <dgm:spPr/>
      <dgm:t>
        <a:bodyPr/>
        <a:lstStyle/>
        <a:p>
          <a:r>
            <a:rPr lang="en-GB" dirty="0"/>
            <a:t>This applies to the three main exceptions to bail:</a:t>
          </a:r>
        </a:p>
        <a:p>
          <a:r>
            <a:rPr lang="en-GB" dirty="0"/>
            <a:t>1.	Para 2 Part 1 </a:t>
          </a:r>
          <a:r>
            <a:rPr lang="en-GB" dirty="0" err="1"/>
            <a:t>Sch</a:t>
          </a:r>
          <a:r>
            <a:rPr lang="en-GB" dirty="0"/>
            <a:t> 1 BA1976 (failure to surrender/commission of further offences or interfering with witnesses;</a:t>
          </a:r>
        </a:p>
        <a:p>
          <a:r>
            <a:rPr lang="en-GB" dirty="0"/>
            <a:t>2. 	Para 2A Part 1 </a:t>
          </a:r>
          <a:r>
            <a:rPr lang="en-GB" dirty="0" err="1"/>
            <a:t>Sch</a:t>
          </a:r>
          <a:r>
            <a:rPr lang="en-GB" dirty="0"/>
            <a:t> 1 BA1976 (refusal of bail where D appears to have committed an indictable or either-way offence whilst on bail) </a:t>
          </a:r>
        </a:p>
        <a:p>
          <a:r>
            <a:rPr lang="en-GB" dirty="0"/>
            <a:t>3.	Para 6 Part 1 </a:t>
          </a:r>
          <a:r>
            <a:rPr lang="en-GB" dirty="0" err="1"/>
            <a:t>Sch</a:t>
          </a:r>
          <a:r>
            <a:rPr lang="en-GB" dirty="0"/>
            <a:t> 1 BA 1976 (refusal of bail where D has been arrested for breaking conditions of bail or failing to surrender to previously granted bail)</a:t>
          </a:r>
          <a:endParaRPr lang="en-US" dirty="0"/>
        </a:p>
      </dgm:t>
    </dgm:pt>
    <dgm:pt modelId="{23938894-BF1C-4370-B95A-8C9C903CA336}" type="parTrans" cxnId="{BA18E04A-B8E1-4D43-AB56-FED5E44E8BBF}">
      <dgm:prSet/>
      <dgm:spPr/>
      <dgm:t>
        <a:bodyPr/>
        <a:lstStyle/>
        <a:p>
          <a:endParaRPr lang="en-US"/>
        </a:p>
      </dgm:t>
    </dgm:pt>
    <dgm:pt modelId="{836E7952-4C5C-4A0B-A5C1-A3AA3EC357D2}" type="sibTrans" cxnId="{BA18E04A-B8E1-4D43-AB56-FED5E44E8BBF}">
      <dgm:prSet/>
      <dgm:spPr/>
      <dgm:t>
        <a:bodyPr/>
        <a:lstStyle/>
        <a:p>
          <a:endParaRPr lang="en-US"/>
        </a:p>
      </dgm:t>
    </dgm:pt>
    <dgm:pt modelId="{D64887CD-BADB-4AC1-8BA2-CF961478425E}" type="pres">
      <dgm:prSet presAssocID="{EC37AB8E-E985-484A-B233-ED7943A29EB1}" presName="Name0" presStyleCnt="0">
        <dgm:presLayoutVars>
          <dgm:dir/>
          <dgm:animLvl val="lvl"/>
          <dgm:resizeHandles val="exact"/>
        </dgm:presLayoutVars>
      </dgm:prSet>
      <dgm:spPr/>
    </dgm:pt>
    <dgm:pt modelId="{C51DB5DA-42C0-4BAF-9036-7D69A0F2E0EA}" type="pres">
      <dgm:prSet presAssocID="{7EE44ECF-C5F4-4F39-9F0D-409D5EDEAA4D}" presName="boxAndChildren" presStyleCnt="0"/>
      <dgm:spPr/>
    </dgm:pt>
    <dgm:pt modelId="{8ADE4DF6-64CF-4891-B709-C4989A1462CA}" type="pres">
      <dgm:prSet presAssocID="{7EE44ECF-C5F4-4F39-9F0D-409D5EDEAA4D}" presName="parentTextBox" presStyleLbl="node1" presStyleIdx="0" presStyleCnt="2"/>
      <dgm:spPr/>
    </dgm:pt>
    <dgm:pt modelId="{836D4811-EE1A-4C29-AF28-042858207718}" type="pres">
      <dgm:prSet presAssocID="{85FC729B-7148-466E-BFC8-0582141B68C3}" presName="sp" presStyleCnt="0"/>
      <dgm:spPr/>
    </dgm:pt>
    <dgm:pt modelId="{9695FF5A-7B00-4CEE-9E03-B6A44C6B1329}" type="pres">
      <dgm:prSet presAssocID="{2E1AB2B5-B7B7-4D17-A235-7DA2456108AB}" presName="arrowAndChildren" presStyleCnt="0"/>
      <dgm:spPr/>
    </dgm:pt>
    <dgm:pt modelId="{0D42DE44-EFF4-4E5D-B609-5BCA04C38C33}" type="pres">
      <dgm:prSet presAssocID="{2E1AB2B5-B7B7-4D17-A235-7DA2456108AB}" presName="parentTextArrow" presStyleLbl="node1" presStyleIdx="0" presStyleCnt="2"/>
      <dgm:spPr/>
    </dgm:pt>
    <dgm:pt modelId="{57BF8E0E-0D3C-4ACA-BE01-503DAF78B7EA}" type="pres">
      <dgm:prSet presAssocID="{2E1AB2B5-B7B7-4D17-A235-7DA2456108AB}" presName="arrow" presStyleLbl="node1" presStyleIdx="1" presStyleCnt="2"/>
      <dgm:spPr/>
    </dgm:pt>
    <dgm:pt modelId="{CF9F53C2-31B8-4028-A34D-D0E52AF1ADAF}" type="pres">
      <dgm:prSet presAssocID="{2E1AB2B5-B7B7-4D17-A235-7DA2456108AB}" presName="descendantArrow" presStyleCnt="0"/>
      <dgm:spPr/>
    </dgm:pt>
    <dgm:pt modelId="{67116ECC-EBC4-42F8-9BB3-EFAD965382F8}" type="pres">
      <dgm:prSet presAssocID="{FDCC69C8-C096-4F37-9C98-158FC10749BB}" presName="childTextArrow" presStyleLbl="fgAccFollowNode1" presStyleIdx="0" presStyleCnt="1">
        <dgm:presLayoutVars>
          <dgm:bulletEnabled val="1"/>
        </dgm:presLayoutVars>
      </dgm:prSet>
      <dgm:spPr/>
    </dgm:pt>
  </dgm:ptLst>
  <dgm:cxnLst>
    <dgm:cxn modelId="{55BB5808-7AB6-4F8E-A756-55C499887EFE}" type="presOf" srcId="{2E1AB2B5-B7B7-4D17-A235-7DA2456108AB}" destId="{57BF8E0E-0D3C-4ACA-BE01-503DAF78B7EA}" srcOrd="1" destOrd="0" presId="urn:microsoft.com/office/officeart/2005/8/layout/process4"/>
    <dgm:cxn modelId="{2A9A5318-E0A1-43C8-B7B9-C650846C9967}" type="presOf" srcId="{7EE44ECF-C5F4-4F39-9F0D-409D5EDEAA4D}" destId="{8ADE4DF6-64CF-4891-B709-C4989A1462CA}" srcOrd="0" destOrd="0" presId="urn:microsoft.com/office/officeart/2005/8/layout/process4"/>
    <dgm:cxn modelId="{75206F29-7C43-45C6-BD6B-EFAB51260180}" type="presOf" srcId="{FDCC69C8-C096-4F37-9C98-158FC10749BB}" destId="{67116ECC-EBC4-42F8-9BB3-EFAD965382F8}" srcOrd="0" destOrd="0" presId="urn:microsoft.com/office/officeart/2005/8/layout/process4"/>
    <dgm:cxn modelId="{BA18E04A-B8E1-4D43-AB56-FED5E44E8BBF}" srcId="{EC37AB8E-E985-484A-B233-ED7943A29EB1}" destId="{7EE44ECF-C5F4-4F39-9F0D-409D5EDEAA4D}" srcOrd="1" destOrd="0" parTransId="{23938894-BF1C-4370-B95A-8C9C903CA336}" sibTransId="{836E7952-4C5C-4A0B-A5C1-A3AA3EC357D2}"/>
    <dgm:cxn modelId="{54724C73-025B-41B7-A36A-C779CAC70582}" srcId="{2E1AB2B5-B7B7-4D17-A235-7DA2456108AB}" destId="{FDCC69C8-C096-4F37-9C98-158FC10749BB}" srcOrd="0" destOrd="0" parTransId="{973BC42F-9CC9-416A-828E-00BB03756F6E}" sibTransId="{991246B3-480E-461B-A041-49866A51F388}"/>
    <dgm:cxn modelId="{3597B781-DAE7-45BB-9040-8E37A6C352A7}" type="presOf" srcId="{2E1AB2B5-B7B7-4D17-A235-7DA2456108AB}" destId="{0D42DE44-EFF4-4E5D-B609-5BCA04C38C33}" srcOrd="0" destOrd="0" presId="urn:microsoft.com/office/officeart/2005/8/layout/process4"/>
    <dgm:cxn modelId="{5FD3F68B-7324-487C-8409-A32441511974}" srcId="{EC37AB8E-E985-484A-B233-ED7943A29EB1}" destId="{2E1AB2B5-B7B7-4D17-A235-7DA2456108AB}" srcOrd="0" destOrd="0" parTransId="{9C5362EF-C7A0-40BB-B196-39A772640947}" sibTransId="{85FC729B-7148-466E-BFC8-0582141B68C3}"/>
    <dgm:cxn modelId="{029931A2-7893-4EED-903A-4D6889EC8F3C}" type="presOf" srcId="{EC37AB8E-E985-484A-B233-ED7943A29EB1}" destId="{D64887CD-BADB-4AC1-8BA2-CF961478425E}" srcOrd="0" destOrd="0" presId="urn:microsoft.com/office/officeart/2005/8/layout/process4"/>
    <dgm:cxn modelId="{8619D95E-4F72-4CFA-968F-300F80A51737}" type="presParOf" srcId="{D64887CD-BADB-4AC1-8BA2-CF961478425E}" destId="{C51DB5DA-42C0-4BAF-9036-7D69A0F2E0EA}" srcOrd="0" destOrd="0" presId="urn:microsoft.com/office/officeart/2005/8/layout/process4"/>
    <dgm:cxn modelId="{0D0BB855-ACAC-4A50-9A36-B9AEC9369FB3}" type="presParOf" srcId="{C51DB5DA-42C0-4BAF-9036-7D69A0F2E0EA}" destId="{8ADE4DF6-64CF-4891-B709-C4989A1462CA}" srcOrd="0" destOrd="0" presId="urn:microsoft.com/office/officeart/2005/8/layout/process4"/>
    <dgm:cxn modelId="{39EA482C-0FA0-4B9E-9444-9FD39FD53CFE}" type="presParOf" srcId="{D64887CD-BADB-4AC1-8BA2-CF961478425E}" destId="{836D4811-EE1A-4C29-AF28-042858207718}" srcOrd="1" destOrd="0" presId="urn:microsoft.com/office/officeart/2005/8/layout/process4"/>
    <dgm:cxn modelId="{1967941F-CDC4-46A1-80CB-3496132A327B}" type="presParOf" srcId="{D64887CD-BADB-4AC1-8BA2-CF961478425E}" destId="{9695FF5A-7B00-4CEE-9E03-B6A44C6B1329}" srcOrd="2" destOrd="0" presId="urn:microsoft.com/office/officeart/2005/8/layout/process4"/>
    <dgm:cxn modelId="{1D4D2147-8B07-418D-BF8D-14D27899352A}" type="presParOf" srcId="{9695FF5A-7B00-4CEE-9E03-B6A44C6B1329}" destId="{0D42DE44-EFF4-4E5D-B609-5BCA04C38C33}" srcOrd="0" destOrd="0" presId="urn:microsoft.com/office/officeart/2005/8/layout/process4"/>
    <dgm:cxn modelId="{62B43852-4A32-41B9-84D7-E3FC88B85506}" type="presParOf" srcId="{9695FF5A-7B00-4CEE-9E03-B6A44C6B1329}" destId="{57BF8E0E-0D3C-4ACA-BE01-503DAF78B7EA}" srcOrd="1" destOrd="0" presId="urn:microsoft.com/office/officeart/2005/8/layout/process4"/>
    <dgm:cxn modelId="{29A35BC7-53CC-4E9C-B52C-D6F751CB97A5}" type="presParOf" srcId="{9695FF5A-7B00-4CEE-9E03-B6A44C6B1329}" destId="{CF9F53C2-31B8-4028-A34D-D0E52AF1ADAF}" srcOrd="2" destOrd="0" presId="urn:microsoft.com/office/officeart/2005/8/layout/process4"/>
    <dgm:cxn modelId="{F1671A93-0D76-42EF-8C80-8BDB11CB8D43}" type="presParOf" srcId="{CF9F53C2-31B8-4028-A34D-D0E52AF1ADAF}" destId="{67116ECC-EBC4-42F8-9BB3-EFAD965382F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DE4DF6-64CF-4891-B709-C4989A1462CA}">
      <dsp:nvSpPr>
        <dsp:cNvPr id="0" name=""/>
        <dsp:cNvSpPr/>
      </dsp:nvSpPr>
      <dsp:spPr>
        <a:xfrm>
          <a:off x="0" y="3855556"/>
          <a:ext cx="5953629" cy="2529662"/>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This applies to the three main exceptions to bail:</a:t>
          </a:r>
        </a:p>
        <a:p>
          <a:pPr marL="0" lvl="0" indent="0" algn="ctr" defTabSz="711200">
            <a:lnSpc>
              <a:spcPct val="90000"/>
            </a:lnSpc>
            <a:spcBef>
              <a:spcPct val="0"/>
            </a:spcBef>
            <a:spcAft>
              <a:spcPct val="35000"/>
            </a:spcAft>
            <a:buNone/>
          </a:pPr>
          <a:r>
            <a:rPr lang="en-GB" sz="1600" kern="1200" dirty="0"/>
            <a:t>1.	Para 2 Part 1 </a:t>
          </a:r>
          <a:r>
            <a:rPr lang="en-GB" sz="1600" kern="1200" dirty="0" err="1"/>
            <a:t>Sch</a:t>
          </a:r>
          <a:r>
            <a:rPr lang="en-GB" sz="1600" kern="1200" dirty="0"/>
            <a:t> 1 BA1976 (failure to surrender/commission of further offences or interfering with witnesses;</a:t>
          </a:r>
        </a:p>
        <a:p>
          <a:pPr marL="0" lvl="0" indent="0" algn="ctr" defTabSz="711200">
            <a:lnSpc>
              <a:spcPct val="90000"/>
            </a:lnSpc>
            <a:spcBef>
              <a:spcPct val="0"/>
            </a:spcBef>
            <a:spcAft>
              <a:spcPct val="35000"/>
            </a:spcAft>
            <a:buNone/>
          </a:pPr>
          <a:r>
            <a:rPr lang="en-GB" sz="1600" kern="1200" dirty="0"/>
            <a:t>2. 	Para 2A Part 1 </a:t>
          </a:r>
          <a:r>
            <a:rPr lang="en-GB" sz="1600" kern="1200" dirty="0" err="1"/>
            <a:t>Sch</a:t>
          </a:r>
          <a:r>
            <a:rPr lang="en-GB" sz="1600" kern="1200" dirty="0"/>
            <a:t> 1 BA1976 (refusal of bail where D appears to have committed an indictable or either-way offence whilst on bail) </a:t>
          </a:r>
        </a:p>
        <a:p>
          <a:pPr marL="0" lvl="0" indent="0" algn="ctr" defTabSz="711200">
            <a:lnSpc>
              <a:spcPct val="90000"/>
            </a:lnSpc>
            <a:spcBef>
              <a:spcPct val="0"/>
            </a:spcBef>
            <a:spcAft>
              <a:spcPct val="35000"/>
            </a:spcAft>
            <a:buNone/>
          </a:pPr>
          <a:r>
            <a:rPr lang="en-GB" sz="1600" kern="1200" dirty="0"/>
            <a:t>3.	Para 6 Part 1 </a:t>
          </a:r>
          <a:r>
            <a:rPr lang="en-GB" sz="1600" kern="1200" dirty="0" err="1"/>
            <a:t>Sch</a:t>
          </a:r>
          <a:r>
            <a:rPr lang="en-GB" sz="1600" kern="1200" dirty="0"/>
            <a:t> 1 BA 1976 (refusal of bail where D has been arrested for breaking conditions of bail or failing to surrender to previously granted bail)</a:t>
          </a:r>
          <a:endParaRPr lang="en-US" sz="1600" kern="1200" dirty="0"/>
        </a:p>
      </dsp:txBody>
      <dsp:txXfrm>
        <a:off x="0" y="3855556"/>
        <a:ext cx="5953629" cy="2529662"/>
      </dsp:txXfrm>
    </dsp:sp>
    <dsp:sp modelId="{57BF8E0E-0D3C-4ACA-BE01-503DAF78B7EA}">
      <dsp:nvSpPr>
        <dsp:cNvPr id="0" name=""/>
        <dsp:cNvSpPr/>
      </dsp:nvSpPr>
      <dsp:spPr>
        <a:xfrm rot="10800000">
          <a:off x="0" y="2880"/>
          <a:ext cx="5953629" cy="3890621"/>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s90 and Sch 1 LASPO 2012 </a:t>
          </a:r>
          <a:endParaRPr lang="en-US" sz="1600" kern="1200"/>
        </a:p>
      </dsp:txBody>
      <dsp:txXfrm rot="-10800000">
        <a:off x="0" y="2880"/>
        <a:ext cx="5953629" cy="1365608"/>
      </dsp:txXfrm>
    </dsp:sp>
    <dsp:sp modelId="{67116ECC-EBC4-42F8-9BB3-EFAD965382F8}">
      <dsp:nvSpPr>
        <dsp:cNvPr id="0" name=""/>
        <dsp:cNvSpPr/>
      </dsp:nvSpPr>
      <dsp:spPr>
        <a:xfrm>
          <a:off x="0" y="1368488"/>
          <a:ext cx="5953629" cy="116329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GB" sz="2500" kern="1200"/>
            <a:t>The Court cannot usually remand an adult D in custody where there is no real prospect of D being imprisoned if convicted. </a:t>
          </a:r>
          <a:endParaRPr lang="en-US" sz="2500" kern="1200"/>
        </a:p>
      </dsp:txBody>
      <dsp:txXfrm>
        <a:off x="0" y="1368488"/>
        <a:ext cx="5953629" cy="116329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2/25/2023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591383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1430762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More and more defendants are interviewed under caution and thereafter released under investigation. In that situation they are not on bail. They then receive a postal requisition telling them they have been charged with a particular offence and are then required to attend court. Even though they have been at liberty without bail conditions they should not assume that bail will be granted by the court. Any suggestion that there is some sort of presumption that, whenever a defendant is released under investigation and then complies with all requirements, the court will subsequently grant bail is misplaced. The decision on bail, when a defendant is brought to court, must be made afresh and independently on the up-to-date facts of each case (</a:t>
            </a:r>
            <a:r>
              <a:rPr lang="en-GB" b="1" i="1" dirty="0">
                <a:solidFill>
                  <a:srgbClr val="000000"/>
                </a:solidFill>
                <a:effectLst/>
                <a:latin typeface="Times New Roman" panose="02020603050405020304" pitchFamily="18" charset="0"/>
              </a:rPr>
              <a:t>R (Iqbal) v Canterbury Crown Court [2020]</a:t>
            </a:r>
            <a:r>
              <a:rPr lang="en-GB" b="0" i="0" dirty="0">
                <a:solidFill>
                  <a:srgbClr val="000000"/>
                </a:solidFill>
                <a:effectLst/>
                <a:latin typeface="Times New Roman" panose="02020603050405020304" pitchFamily="18" charset="0"/>
              </a:rPr>
              <a:t>).</a:t>
            </a:r>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2387466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starting point. </a:t>
            </a:r>
            <a:r>
              <a:rPr lang="en-GB" b="0" i="0" dirty="0">
                <a:solidFill>
                  <a:srgbClr val="000000"/>
                </a:solidFill>
                <a:effectLst/>
                <a:latin typeface="Times New Roman" panose="02020603050405020304" pitchFamily="18" charset="0"/>
              </a:rPr>
              <a:t>The presumption in favour of (unconditional) bail puts the onus on the prosecution to show a good reason why bail should be withheld, or why conditions should be imposed when granting bail. In most cases, the court will be able to reach a clear view one way or the other as to whether bail should be withheld based on the grounds in </a:t>
            </a:r>
            <a:r>
              <a:rPr lang="en-GB" b="1" i="0" dirty="0" err="1">
                <a:solidFill>
                  <a:srgbClr val="000000"/>
                </a:solidFill>
                <a:effectLst/>
                <a:latin typeface="Times New Roman" panose="02020603050405020304" pitchFamily="18" charset="0"/>
              </a:rPr>
              <a:t>Sch</a:t>
            </a:r>
            <a:r>
              <a:rPr lang="en-GB" b="1" i="0" dirty="0">
                <a:solidFill>
                  <a:srgbClr val="000000"/>
                </a:solidFill>
                <a:effectLst/>
                <a:latin typeface="Times New Roman" panose="02020603050405020304" pitchFamily="18" charset="0"/>
              </a:rPr>
              <a:t> 1 BA 1976</a:t>
            </a:r>
            <a:r>
              <a:rPr lang="en-GB" b="0" i="0" dirty="0">
                <a:solidFill>
                  <a:srgbClr val="000000"/>
                </a:solidFill>
                <a:effectLst/>
                <a:latin typeface="Times New Roman" panose="02020603050405020304" pitchFamily="18" charset="0"/>
              </a:rPr>
              <a:t>. In any case where the court is left unsure, the default position is that the defendant ought to be granted bail.</a:t>
            </a:r>
          </a:p>
          <a:p>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LASPO - </a:t>
            </a:r>
            <a:r>
              <a:rPr lang="en-GB" b="1" i="0" dirty="0">
                <a:solidFill>
                  <a:srgbClr val="000000"/>
                </a:solidFill>
                <a:effectLst/>
                <a:latin typeface="Times New Roman" panose="02020603050405020304" pitchFamily="18" charset="0"/>
              </a:rPr>
              <a:t>s90</a:t>
            </a:r>
            <a:r>
              <a:rPr lang="en-GB" b="0" i="0" dirty="0">
                <a:solidFill>
                  <a:srgbClr val="000000"/>
                </a:solidFill>
                <a:effectLst/>
                <a:latin typeface="Times New Roman" panose="02020603050405020304" pitchFamily="18" charset="0"/>
              </a:rPr>
              <a:t> and </a:t>
            </a:r>
            <a:r>
              <a:rPr lang="en-GB" b="1" i="0" dirty="0" err="1">
                <a:solidFill>
                  <a:srgbClr val="000000"/>
                </a:solidFill>
                <a:effectLst/>
                <a:latin typeface="Times New Roman" panose="02020603050405020304" pitchFamily="18" charset="0"/>
              </a:rPr>
              <a:t>Sch</a:t>
            </a:r>
            <a:r>
              <a:rPr lang="en-GB" b="1" i="0" dirty="0">
                <a:solidFill>
                  <a:srgbClr val="000000"/>
                </a:solidFill>
                <a:effectLst/>
                <a:latin typeface="Times New Roman" panose="02020603050405020304" pitchFamily="18" charset="0"/>
              </a:rPr>
              <a:t> 11 LASPO 2012</a:t>
            </a:r>
            <a:r>
              <a:rPr lang="en-GB" b="0" i="0" dirty="0">
                <a:solidFill>
                  <a:srgbClr val="000000"/>
                </a:solidFill>
                <a:effectLst/>
                <a:latin typeface="Times New Roman" panose="02020603050405020304" pitchFamily="18" charset="0"/>
              </a:rPr>
              <a:t> state that a court cannot usually remand an adult defendant in custody where there is no real prospect of the defendant being imprisoned if convicted. The provision does not apply to a defendant who needs to be kept in custody for their own protection or where there is a risk of further offending that may take the form of domestic violence.</a:t>
            </a:r>
          </a:p>
          <a:p>
            <a:pPr algn="just"/>
            <a:r>
              <a:rPr lang="en-GB" b="0" i="0" dirty="0">
                <a:solidFill>
                  <a:srgbClr val="000000"/>
                </a:solidFill>
                <a:effectLst/>
                <a:latin typeface="Times New Roman" panose="02020603050405020304" pitchFamily="18" charset="0"/>
              </a:rPr>
              <a:t>The restriction only affects cases where it is apparent at the outset that the alleged offence, taken in combination with the relevant circumstances (such as the defendant’s previous convictions) is not such as to warrant a custodial sentence. In such a case the CPS will not seek a remand in custody. In less clear-cut cases the CPS may make representations against bail but invite the court to consider whether the “no real prospect” restriction applies. The court is not expected to engage in a sentencing exercise in advance of trial but merely to form a view on the facts. If it is not clear to the court that there is no real prospect of custody, the restriction does not apply. If a defendant is released on bail because the court is persuaded there is no real prospect of a custodial sentence on conviction, this does not prevent the court from imposing a custodial sentence on conviction if, having heard more about the facts, the court believes that the custody threshold in sentencing is passed.</a:t>
            </a:r>
          </a:p>
          <a:p>
            <a:endParaRPr lang="en-US" dirty="0"/>
          </a:p>
        </p:txBody>
      </p:sp>
      <p:sp>
        <p:nvSpPr>
          <p:cNvPr id="4" name="Slide Number Placeholder 3"/>
          <p:cNvSpPr>
            <a:spLocks noGrp="1"/>
          </p:cNvSpPr>
          <p:nvPr>
            <p:ph type="sldNum" sz="quarter" idx="10"/>
          </p:nvPr>
        </p:nvSpPr>
        <p:spPr/>
        <p:txBody>
          <a:bodyPr/>
          <a:lstStyle/>
          <a:p>
            <a:fld id="{E0746DE6-3336-457D-A091-FA20AC1C536E}" type="slidenum">
              <a:rPr lang="en-US" smtClean="0"/>
              <a:t>4</a:t>
            </a:fld>
            <a:endParaRPr lang="en-US"/>
          </a:p>
        </p:txBody>
      </p:sp>
    </p:spTree>
    <p:extLst>
      <p:ext uri="{BB962C8B-B14F-4D97-AF65-F5344CB8AC3E}">
        <p14:creationId xmlns:p14="http://schemas.microsoft.com/office/powerpoint/2010/main" val="2048061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If the prosecution wants to persuade the court that the defendant should not be granted bail, then they will have to persuade the court that there are reasons why bail should not be granted. The reasons that the prosecution can refer to in order to seek to persuade the court to decide contrary to the </a:t>
            </a:r>
            <a:r>
              <a:rPr lang="en-GB" b="0" i="1" dirty="0">
                <a:solidFill>
                  <a:srgbClr val="000000"/>
                </a:solidFill>
                <a:effectLst/>
                <a:latin typeface="Times New Roman" panose="02020603050405020304" pitchFamily="18" charset="0"/>
              </a:rPr>
              <a:t>prima facie</a:t>
            </a:r>
            <a:r>
              <a:rPr lang="en-GB" b="0" i="0" dirty="0">
                <a:solidFill>
                  <a:srgbClr val="000000"/>
                </a:solidFill>
                <a:effectLst/>
                <a:latin typeface="Times New Roman" panose="02020603050405020304" pitchFamily="18" charset="0"/>
              </a:rPr>
              <a:t> right to bail, and refuse the defendant bail are called the exceptions to the right to bail.</a:t>
            </a:r>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773749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In completing the file for the CPS, the police will have provided details of the defendant’s past criminal record and personal circumstances. The CPS will therefore be aware of the type of person the defendant is and whether they have family, a job or other commitments in the area.</a:t>
            </a:r>
          </a:p>
          <a:p>
            <a:pPr algn="just"/>
            <a:r>
              <a:rPr lang="en-GB" b="0" i="0" dirty="0">
                <a:solidFill>
                  <a:srgbClr val="000000"/>
                </a:solidFill>
                <a:effectLst/>
                <a:latin typeface="Times New Roman" panose="02020603050405020304" pitchFamily="18" charset="0"/>
              </a:rPr>
              <a:t>Clearly the defendant’s previous bail record will be of considerable importance to the court. It is the inter-relationship between the exceptions to the </a:t>
            </a:r>
            <a:r>
              <a:rPr lang="en-GB" b="1" i="0" dirty="0">
                <a:solidFill>
                  <a:srgbClr val="000000"/>
                </a:solidFill>
                <a:effectLst/>
                <a:latin typeface="Times New Roman" panose="02020603050405020304" pitchFamily="18" charset="0"/>
              </a:rPr>
              <a:t>para 2</a:t>
            </a:r>
            <a:r>
              <a:rPr lang="en-GB" b="0" i="0" dirty="0">
                <a:solidFill>
                  <a:srgbClr val="000000"/>
                </a:solidFill>
                <a:effectLst/>
                <a:latin typeface="Times New Roman" panose="02020603050405020304" pitchFamily="18" charset="0"/>
              </a:rPr>
              <a:t> or </a:t>
            </a:r>
            <a:r>
              <a:rPr lang="en-GB" b="1" i="0" dirty="0">
                <a:solidFill>
                  <a:srgbClr val="000000"/>
                </a:solidFill>
                <a:effectLst/>
                <a:latin typeface="Times New Roman" panose="02020603050405020304" pitchFamily="18" charset="0"/>
              </a:rPr>
              <a:t>para 2ZA</a:t>
            </a:r>
            <a:r>
              <a:rPr lang="en-GB" b="0" i="0" dirty="0">
                <a:solidFill>
                  <a:srgbClr val="000000"/>
                </a:solidFill>
                <a:effectLst/>
                <a:latin typeface="Times New Roman" panose="02020603050405020304" pitchFamily="18" charset="0"/>
              </a:rPr>
              <a:t> right to bail and the </a:t>
            </a:r>
            <a:r>
              <a:rPr lang="en-GB" b="1" i="0" dirty="0">
                <a:solidFill>
                  <a:srgbClr val="000000"/>
                </a:solidFill>
                <a:effectLst/>
                <a:latin typeface="Times New Roman" panose="02020603050405020304" pitchFamily="18" charset="0"/>
              </a:rPr>
              <a:t>para 9</a:t>
            </a:r>
            <a:r>
              <a:rPr lang="en-GB" b="0" i="0" dirty="0">
                <a:solidFill>
                  <a:srgbClr val="000000"/>
                </a:solidFill>
                <a:effectLst/>
                <a:latin typeface="Times New Roman" panose="02020603050405020304" pitchFamily="18" charset="0"/>
              </a:rPr>
              <a:t> reasons for finding those exceptions to the right to bail which determine the grant or refusal of bail. When considering objections to bail, the court should consider all aspects of the strength of the evidence (</a:t>
            </a:r>
            <a:r>
              <a:rPr lang="en-GB" b="1" i="1" dirty="0">
                <a:solidFill>
                  <a:srgbClr val="000000"/>
                </a:solidFill>
                <a:effectLst/>
                <a:latin typeface="Times New Roman" panose="02020603050405020304" pitchFamily="18" charset="0"/>
              </a:rPr>
              <a:t>Wood Green Crown Court (E) [2012]</a:t>
            </a:r>
            <a:r>
              <a:rPr lang="en-GB" b="0" i="0" dirty="0">
                <a:solidFill>
                  <a:srgbClr val="000000"/>
                </a:solidFill>
                <a:effectLst/>
                <a:latin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1458953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It is quite common for the court to release an accused on bail subject to specified conditions. Under </a:t>
            </a:r>
            <a:r>
              <a:rPr lang="en-GB" b="1" i="0" dirty="0">
                <a:solidFill>
                  <a:srgbClr val="000000"/>
                </a:solidFill>
                <a:effectLst/>
                <a:latin typeface="Times New Roman" panose="02020603050405020304" pitchFamily="18" charset="0"/>
              </a:rPr>
              <a:t>s3(6) BA 1976</a:t>
            </a:r>
            <a:r>
              <a:rPr lang="en-GB" b="0" i="0" dirty="0">
                <a:solidFill>
                  <a:srgbClr val="000000"/>
                </a:solidFill>
                <a:effectLst/>
                <a:latin typeface="Times New Roman" panose="02020603050405020304" pitchFamily="18" charset="0"/>
              </a:rPr>
              <a:t>, a defendant may be required by the court to comply with such requirements as appear to the court to be necessary to address the risk that they may abscond, commit further offences, interfere with witnesses or otherwise obstruct the course of justice. Conditions can also be imposed to require a defendant to comply with the authorities in the preparation of a report to help the court deal with them and to require them to meet with their advocate.</a:t>
            </a:r>
          </a:p>
          <a:p>
            <a:pPr algn="just"/>
            <a:r>
              <a:rPr lang="en-GB" b="0" i="0" dirty="0">
                <a:solidFill>
                  <a:srgbClr val="000000"/>
                </a:solidFill>
                <a:effectLst/>
                <a:latin typeface="Times New Roman" panose="02020603050405020304" pitchFamily="18" charset="0"/>
              </a:rPr>
              <a:t>Even if the CPS and the defence agreed that certain conditions would suffice, it is still the court that makes the decision as to whether bail with conditions is appropriate. In those circumstances the prosecutor will tell the court what conditions of bail are agreed between the parties, but it is the court that has the final decision whether or not to grant bail at all, or what conditions to impose when granting bail.</a:t>
            </a:r>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13</a:t>
            </a:fld>
            <a:endParaRPr lang="en-US"/>
          </a:p>
        </p:txBody>
      </p:sp>
    </p:spTree>
    <p:extLst>
      <p:ext uri="{BB962C8B-B14F-4D97-AF65-F5344CB8AC3E}">
        <p14:creationId xmlns:p14="http://schemas.microsoft.com/office/powerpoint/2010/main" val="4025426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Even if the defendant can satisfy the court that they have a reasonable excuse for not attending on the date to which they are bailed, they still have an obligation to attend as soon as reasonably practicable, and if they do not do so then they commit an offence under </a:t>
            </a:r>
            <a:r>
              <a:rPr lang="en-GB" b="1" i="0" dirty="0">
                <a:solidFill>
                  <a:srgbClr val="000000"/>
                </a:solidFill>
                <a:effectLst/>
                <a:latin typeface="Times New Roman" panose="02020603050405020304" pitchFamily="18" charset="0"/>
              </a:rPr>
              <a:t>s6(2) BA 1976</a:t>
            </a:r>
            <a:r>
              <a:rPr lang="en-GB" b="0" i="0" dirty="0">
                <a:solidFill>
                  <a:srgbClr val="000000"/>
                </a:solidFill>
                <a:effectLst/>
                <a:latin typeface="Times New Roman" panose="02020603050405020304" pitchFamily="18" charset="0"/>
              </a:rPr>
              <a:t>.</a:t>
            </a:r>
          </a:p>
          <a:p>
            <a:pPr algn="just"/>
            <a:r>
              <a:rPr lang="en-GB" b="0" i="0" dirty="0">
                <a:solidFill>
                  <a:srgbClr val="000000"/>
                </a:solidFill>
                <a:effectLst/>
                <a:latin typeface="Times New Roman" panose="02020603050405020304" pitchFamily="18" charset="0"/>
              </a:rPr>
              <a:t>If the defendant is unable to attend court for a good reason, then it is advisable for them or their legal adviser to inform the court and ask for bail to be extended in their absence. If possible, evidence supporting their reasonable excuse should be obtained, for example, a medical certificate. This could prevent a warrant of arrest being issued.</a:t>
            </a:r>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20</a:t>
            </a:fld>
            <a:endParaRPr lang="en-US"/>
          </a:p>
        </p:txBody>
      </p:sp>
    </p:spTree>
    <p:extLst>
      <p:ext uri="{BB962C8B-B14F-4D97-AF65-F5344CB8AC3E}">
        <p14:creationId xmlns:p14="http://schemas.microsoft.com/office/powerpoint/2010/main" val="28336775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court’s decision making process </a:t>
            </a:r>
          </a:p>
        </p:txBody>
      </p:sp>
      <p:sp>
        <p:nvSpPr>
          <p:cNvPr id="4" name="Slide Number Placeholder 3"/>
          <p:cNvSpPr>
            <a:spLocks noGrp="1"/>
          </p:cNvSpPr>
          <p:nvPr>
            <p:ph type="sldNum" sz="quarter" idx="5"/>
          </p:nvPr>
        </p:nvSpPr>
        <p:spPr/>
        <p:txBody>
          <a:bodyPr/>
          <a:lstStyle/>
          <a:p>
            <a:fld id="{E0746DE6-3336-457D-A091-FA20AC1C536E}" type="slidenum">
              <a:rPr lang="en-US" smtClean="0"/>
              <a:t>21</a:t>
            </a:fld>
            <a:endParaRPr lang="en-US"/>
          </a:p>
        </p:txBody>
      </p:sp>
    </p:spTree>
    <p:extLst>
      <p:ext uri="{BB962C8B-B14F-4D97-AF65-F5344CB8AC3E}">
        <p14:creationId xmlns:p14="http://schemas.microsoft.com/office/powerpoint/2010/main" val="21197295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Times New Roman" panose="02020603050405020304" pitchFamily="18" charset="0"/>
              </a:rPr>
              <a:t>Although there is no right of appeal against a refusal of bail by a Crown Court Judge the High Court has an inherent jurisdiction to judicially review the decision of the Crown Court where the decision was plainly irrational (</a:t>
            </a:r>
            <a:r>
              <a:rPr lang="en-GB" b="1" i="1" dirty="0">
                <a:solidFill>
                  <a:srgbClr val="000000"/>
                </a:solidFill>
                <a:effectLst/>
                <a:latin typeface="Times New Roman" panose="02020603050405020304" pitchFamily="18" charset="0"/>
              </a:rPr>
              <a:t>Harrow Crown Court (on the application of ­</a:t>
            </a:r>
            <a:r>
              <a:rPr lang="en-GB" b="1" i="1" dirty="0" err="1">
                <a:solidFill>
                  <a:srgbClr val="000000"/>
                </a:solidFill>
                <a:effectLst/>
                <a:latin typeface="Times New Roman" panose="02020603050405020304" pitchFamily="18" charset="0"/>
              </a:rPr>
              <a:t>Shergill</a:t>
            </a:r>
            <a:r>
              <a:rPr lang="en-GB" b="1" i="1" dirty="0">
                <a:solidFill>
                  <a:srgbClr val="000000"/>
                </a:solidFill>
                <a:effectLst/>
                <a:latin typeface="Times New Roman" panose="02020603050405020304" pitchFamily="18" charset="0"/>
              </a:rPr>
              <a:t>) [2005]</a:t>
            </a:r>
            <a:r>
              <a:rPr lang="en-GB" b="0" i="0" dirty="0">
                <a:solidFill>
                  <a:srgbClr val="000000"/>
                </a:solidFill>
                <a:effectLst/>
                <a:latin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29</a:t>
            </a:fld>
            <a:endParaRPr lang="en-US"/>
          </a:p>
        </p:txBody>
      </p:sp>
    </p:spTree>
    <p:extLst>
      <p:ext uri="{BB962C8B-B14F-4D97-AF65-F5344CB8AC3E}">
        <p14:creationId xmlns:p14="http://schemas.microsoft.com/office/powerpoint/2010/main" val="39520320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C12D574-25AB-4ED9-A06D-4279CBFE7127}" type="datetimeFigureOut">
              <a:rPr lang="en-US" smtClean="0"/>
              <a:t>2/25/2023</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77FBE95E-9360-4856-B5BA-33A9034977AE}" type="slidenum">
              <a:rPr lang="en-US" smtClean="0"/>
              <a:t>‹#›</a:t>
            </a:fld>
            <a:endParaRPr lang="en-U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76362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2D574-25AB-4ED9-A06D-4279CBFE7127}"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86568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2D574-25AB-4ED9-A06D-4279CBFE7127}"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6293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12D574-25AB-4ED9-A06D-4279CBFE7127}" type="datetimeFigureOut">
              <a:rPr lang="en-US" smtClean="0"/>
              <a:t>2/25/2023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2392740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12D574-25AB-4ED9-A06D-4279CBFE7127}" type="datetimeFigureOut">
              <a:rPr lang="en-US" smtClean="0"/>
              <a:t>2/25/2023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7FBE95E-9360-4856-B5BA-33A9034977AE}" type="slidenum">
              <a:rPr lang="en-US" smtClean="0"/>
              <a:t>‹#›</a:t>
            </a:fld>
            <a:endParaRPr lang="en-US"/>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3422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12D574-25AB-4ED9-A06D-4279CBFE7127}" type="datetimeFigureOut">
              <a:rPr lang="en-US" smtClean="0"/>
              <a:t>2/25/2023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7FBE95E-9360-4856-B5BA-33A9034977AE}" type="slidenum">
              <a:rPr lang="en-US" smtClean="0"/>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8979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12D574-25AB-4ED9-A06D-4279CBFE7127}" type="datetimeFigureOut">
              <a:rPr lang="en-US" smtClean="0"/>
              <a:t>2/25/2023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153889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12D574-25AB-4ED9-A06D-4279CBFE7127}" type="datetimeFigureOut">
              <a:rPr lang="en-US" smtClean="0"/>
              <a:t>2/25/2023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7FBE95E-9360-4856-B5BA-33A9034977AE}" type="slidenum">
              <a:rPr lang="en-US" smtClean="0"/>
              <a:t>‹#›</a:t>
            </a:fld>
            <a:endParaRPr lang="en-US"/>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594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12D574-25AB-4ED9-A06D-4279CBFE7127}" type="datetimeFigureOut">
              <a:rPr lang="en-US" smtClean="0"/>
              <a:t>2/25/2023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746074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12D574-25AB-4ED9-A06D-4279CBFE7127}" type="datetimeFigureOut">
              <a:rPr lang="en-US" smtClean="0"/>
              <a:t>2/25/2023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3518798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2D574-25AB-4ED9-A06D-4279CBFE7127}"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03799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2D574-25AB-4ED9-A06D-4279CBFE7127}"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75311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2D574-25AB-4ED9-A06D-4279CBFE7127}"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spTree>
    <p:extLst>
      <p:ext uri="{BB962C8B-B14F-4D97-AF65-F5344CB8AC3E}">
        <p14:creationId xmlns:p14="http://schemas.microsoft.com/office/powerpoint/2010/main" val="16422719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2D574-25AB-4ED9-A06D-4279CBFE7127}"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7889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12D574-25AB-4ED9-A06D-4279CBFE7127}"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77106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2D574-25AB-4ED9-A06D-4279CBFE7127}"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80129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12D574-25AB-4ED9-A06D-4279CBFE7127}"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7FBE95E-9360-4856-B5BA-33A9034977AE}" type="slidenum">
              <a:rPr lang="en-US" smtClean="0"/>
              <a:t>‹#›</a:t>
            </a:fld>
            <a:endParaRPr lang="en-US"/>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349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C12D574-25AB-4ED9-A06D-4279CBFE7127}" type="datetimeFigureOut">
              <a:rPr lang="en-US" smtClean="0"/>
              <a:t>2/25/2023</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7FBE95E-9360-4856-B5BA-33A9034977AE}" type="slidenum">
              <a:rPr lang="en-US" smtClean="0"/>
              <a:t>‹#›</a:t>
            </a:fld>
            <a:endParaRPr lang="en-US"/>
          </a:p>
        </p:txBody>
      </p:sp>
    </p:spTree>
    <p:extLst>
      <p:ext uri="{BB962C8B-B14F-4D97-AF65-F5344CB8AC3E}">
        <p14:creationId xmlns:p14="http://schemas.microsoft.com/office/powerpoint/2010/main" val="124934241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theguardian.com/uk/2008/jan/14/ukcrime1"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legislation.gov.uk/ukpga/1976/63/section/5"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legislation.gov.uk/ukpga/1981/54/section/81"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www.justice.gov.uk/courts/procedure-rules/criminal/docs/2015/crim-proc-rules-2015-part-14.pdf"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gov.uk/charged-crime/bail" TargetMode="External"/><Relationship Id="rId2" Type="http://schemas.openxmlformats.org/officeDocument/2006/relationships/hyperlink" Target="https://www.cps.gov.uk/legal-guidance/bai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6441B39E-9CEC-491F-9A5D-487DED644F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8013290" y="1041401"/>
            <a:ext cx="3079006" cy="2345264"/>
          </a:xfrm>
        </p:spPr>
        <p:txBody>
          <a:bodyPr>
            <a:normAutofit/>
          </a:bodyPr>
          <a:lstStyle/>
          <a:p>
            <a:pPr>
              <a:lnSpc>
                <a:spcPct val="90000"/>
              </a:lnSpc>
            </a:pPr>
            <a:r>
              <a:rPr lang="en-US" dirty="0"/>
              <a:t>Criminal Litigation</a:t>
            </a:r>
          </a:p>
        </p:txBody>
      </p:sp>
      <p:sp>
        <p:nvSpPr>
          <p:cNvPr id="3" name="Content Placeholder 2"/>
          <p:cNvSpPr>
            <a:spLocks noGrp="1"/>
          </p:cNvSpPr>
          <p:nvPr>
            <p:ph type="subTitle" idx="1"/>
          </p:nvPr>
        </p:nvSpPr>
        <p:spPr>
          <a:xfrm>
            <a:off x="7999431" y="3657596"/>
            <a:ext cx="3092865" cy="1933463"/>
          </a:xfrm>
        </p:spPr>
        <p:txBody>
          <a:bodyPr>
            <a:normAutofit/>
          </a:bodyPr>
          <a:lstStyle/>
          <a:p>
            <a:r>
              <a:rPr lang="en-GB" dirty="0"/>
              <a:t>Week 5</a:t>
            </a:r>
          </a:p>
          <a:p>
            <a:endParaRPr lang="en-GB" dirty="0"/>
          </a:p>
          <a:p>
            <a:r>
              <a:rPr lang="en-GB" dirty="0"/>
              <a:t>Bail</a:t>
            </a:r>
            <a:endParaRPr dirty="0"/>
          </a:p>
        </p:txBody>
      </p:sp>
      <p:sp>
        <p:nvSpPr>
          <p:cNvPr id="13" name="Rectangle 12">
            <a:extLst>
              <a:ext uri="{FF2B5EF4-FFF2-40B4-BE49-F238E27FC236}">
                <a16:creationId xmlns:a16="http://schemas.microsoft.com/office/drawing/2014/main" id="{15572A79-1801-44EB-BDC2-BAEE6B473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6432130"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oyal Courts of Justice, London"/>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32204" y="1410208"/>
            <a:ext cx="5145040" cy="3858780"/>
          </a:xfrm>
          <a:prstGeom prst="rect">
            <a:avLst/>
          </a:prstGeom>
        </p:spPr>
      </p:pic>
      <p:cxnSp>
        <p:nvCxnSpPr>
          <p:cNvPr id="15" name="Straight Connector 14">
            <a:extLst>
              <a:ext uri="{FF2B5EF4-FFF2-40B4-BE49-F238E27FC236}">
                <a16:creationId xmlns:a16="http://schemas.microsoft.com/office/drawing/2014/main" id="{7FD37111-10AC-4926-81AC-9AD3968FD1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9431" y="3509772"/>
            <a:ext cx="3074977" cy="12359"/>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1520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952108" y="954756"/>
            <a:ext cx="2730414" cy="4946003"/>
          </a:xfrm>
        </p:spPr>
        <p:txBody>
          <a:bodyPr>
            <a:normAutofit/>
          </a:bodyPr>
          <a:lstStyle/>
          <a:p>
            <a:r>
              <a:rPr lang="en-US" sz="3600" dirty="0">
                <a:solidFill>
                  <a:srgbClr val="FFFFFF"/>
                </a:solidFill>
              </a:rPr>
              <a:t>Aims</a:t>
            </a:r>
          </a:p>
        </p:txBody>
      </p:sp>
      <p:sp>
        <p:nvSpPr>
          <p:cNvPr id="15" name="Rectangle 14">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body" idx="1"/>
          </p:nvPr>
        </p:nvSpPr>
        <p:spPr>
          <a:xfrm>
            <a:off x="5140934" y="469900"/>
            <a:ext cx="5953630" cy="5405968"/>
          </a:xfrm>
        </p:spPr>
        <p:txBody>
          <a:bodyPr anchor="ctr">
            <a:normAutofit/>
          </a:bodyPr>
          <a:lstStyle/>
          <a:p>
            <a:r>
              <a:rPr lang="en-US" dirty="0">
                <a:solidFill>
                  <a:srgbClr val="212121"/>
                </a:solidFill>
              </a:rPr>
              <a:t>To understand the rules and procedures relating to bail granted by the court</a:t>
            </a:r>
          </a:p>
        </p:txBody>
      </p:sp>
    </p:spTree>
    <p:extLst>
      <p:ext uri="{BB962C8B-B14F-4D97-AF65-F5344CB8AC3E}">
        <p14:creationId xmlns:p14="http://schemas.microsoft.com/office/powerpoint/2010/main" val="178767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Front steps and columns of a majestic city building">
            <a:extLst>
              <a:ext uri="{FF2B5EF4-FFF2-40B4-BE49-F238E27FC236}">
                <a16:creationId xmlns:a16="http://schemas.microsoft.com/office/drawing/2014/main" id="{EAE521CA-8DB9-43A0-A657-802EE508CAD6}"/>
              </a:ext>
            </a:extLst>
          </p:cNvPr>
          <p:cNvPicPr>
            <a:picLocks noChangeAspect="1"/>
          </p:cNvPicPr>
          <p:nvPr/>
        </p:nvPicPr>
        <p:blipFill rotWithShape="1">
          <a:blip r:embed="rId3">
            <a:alphaModFix amt="35000"/>
          </a:blip>
          <a:srcRect b="15730"/>
          <a:stretch/>
        </p:blipFill>
        <p:spPr>
          <a:xfrm>
            <a:off x="20" y="10"/>
            <a:ext cx="12191980" cy="6857990"/>
          </a:xfrm>
          <a:prstGeom prst="rect">
            <a:avLst/>
          </a:prstGeom>
        </p:spPr>
      </p:pic>
      <p:sp>
        <p:nvSpPr>
          <p:cNvPr id="2" name="Title 1"/>
          <p:cNvSpPr>
            <a:spLocks noGrp="1"/>
          </p:cNvSpPr>
          <p:nvPr>
            <p:ph type="title"/>
          </p:nvPr>
        </p:nvSpPr>
        <p:spPr>
          <a:xfrm>
            <a:off x="1295402" y="982132"/>
            <a:ext cx="9601196" cy="1303867"/>
          </a:xfrm>
        </p:spPr>
        <p:txBody>
          <a:bodyPr>
            <a:normAutofit/>
          </a:bodyPr>
          <a:lstStyle/>
          <a:p>
            <a:r>
              <a:rPr lang="en-US" dirty="0">
                <a:solidFill>
                  <a:srgbClr val="FFFFFF"/>
                </a:solidFill>
              </a:rPr>
              <a:t>To bail or not to bail?</a:t>
            </a:r>
          </a:p>
        </p:txBody>
      </p:sp>
      <p:cxnSp>
        <p:nvCxnSpPr>
          <p:cNvPr id="23" name="Straight Connector 22">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1295401" y="2556931"/>
            <a:ext cx="9601196" cy="4112809"/>
          </a:xfrm>
        </p:spPr>
        <p:txBody>
          <a:bodyPr>
            <a:normAutofit/>
          </a:bodyPr>
          <a:lstStyle/>
          <a:p>
            <a:r>
              <a:rPr lang="en-GB" dirty="0">
                <a:solidFill>
                  <a:srgbClr val="FFFFFF"/>
                </a:solidFill>
              </a:rPr>
              <a:t>Bail is where a suspect is released from court pending the next hearing. </a:t>
            </a:r>
          </a:p>
          <a:p>
            <a:r>
              <a:rPr lang="en-GB" dirty="0">
                <a:solidFill>
                  <a:srgbClr val="FFFFFF"/>
                </a:solidFill>
              </a:rPr>
              <a:t>Grant of bail means the defendant is under a legal obligations to return to the court on the date and time to which they are bailed.</a:t>
            </a:r>
          </a:p>
          <a:p>
            <a:r>
              <a:rPr lang="en-GB" dirty="0">
                <a:solidFill>
                  <a:srgbClr val="FFFFFF"/>
                </a:solidFill>
              </a:rPr>
              <a:t>Failure to attend court is an offence and be punished by fine or imprisonment (s6 Bail Act  1976)</a:t>
            </a:r>
          </a:p>
          <a:p>
            <a:r>
              <a:rPr lang="en-GB" dirty="0">
                <a:solidFill>
                  <a:srgbClr val="FFFFFF"/>
                </a:solidFill>
              </a:rPr>
              <a:t>The decision to grant a defendant bail pending final outcome of proceedings is not without risks. </a:t>
            </a:r>
          </a:p>
          <a:p>
            <a:r>
              <a:rPr lang="en-GB" b="1" i="1" dirty="0">
                <a:solidFill>
                  <a:srgbClr val="FFFFFF"/>
                </a:solidFill>
              </a:rPr>
              <a:t>Let’s look at the case of Weddell (2008) </a:t>
            </a:r>
            <a:r>
              <a:rPr lang="en-GB" dirty="0">
                <a:hlinkClick r:id="rId4"/>
              </a:rPr>
              <a:t>Judge 'can't remember' why he bailed murder suspect | UK news | The Guardian</a:t>
            </a:r>
            <a:endParaRPr lang="en-GB" b="1" i="1" dirty="0">
              <a:solidFill>
                <a:srgbClr val="FFFFFF"/>
              </a:solidFill>
            </a:endParaRPr>
          </a:p>
        </p:txBody>
      </p:sp>
    </p:spTree>
    <p:extLst>
      <p:ext uri="{BB962C8B-B14F-4D97-AF65-F5344CB8AC3E}">
        <p14:creationId xmlns:p14="http://schemas.microsoft.com/office/powerpoint/2010/main" val="359818674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952108" y="954756"/>
            <a:ext cx="2730414" cy="4946003"/>
          </a:xfrm>
        </p:spPr>
        <p:txBody>
          <a:bodyPr>
            <a:normAutofit/>
          </a:bodyPr>
          <a:lstStyle/>
          <a:p>
            <a:r>
              <a:rPr lang="en-US" sz="3600" b="1" u="sng" dirty="0">
                <a:solidFill>
                  <a:srgbClr val="FFFFFF"/>
                </a:solidFill>
              </a:rPr>
              <a:t>Bail Act 1976</a:t>
            </a:r>
            <a:br>
              <a:rPr lang="en-US" sz="3600" dirty="0">
                <a:solidFill>
                  <a:srgbClr val="FFFFFF"/>
                </a:solidFill>
              </a:rPr>
            </a:br>
            <a:r>
              <a:rPr lang="en-US" sz="3600" dirty="0">
                <a:solidFill>
                  <a:srgbClr val="FFFFFF"/>
                </a:solidFill>
              </a:rPr>
              <a:t>The right to bail (s4 BA 1976)</a:t>
            </a:r>
          </a:p>
        </p:txBody>
      </p:sp>
      <p:sp>
        <p:nvSpPr>
          <p:cNvPr id="15" name="Rectangle 14">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40934" y="469899"/>
            <a:ext cx="5953630" cy="6199841"/>
          </a:xfrm>
        </p:spPr>
        <p:txBody>
          <a:bodyPr anchor="ctr">
            <a:normAutofit lnSpcReduction="10000"/>
          </a:bodyPr>
          <a:lstStyle/>
          <a:p>
            <a:pPr>
              <a:lnSpc>
                <a:spcPct val="80000"/>
              </a:lnSpc>
            </a:pPr>
            <a:r>
              <a:rPr lang="en-US" altLang="en-US" dirty="0">
                <a:solidFill>
                  <a:srgbClr val="212121"/>
                </a:solidFill>
              </a:rPr>
              <a:t>The defendant has a right to bail. </a:t>
            </a:r>
          </a:p>
          <a:p>
            <a:pPr>
              <a:lnSpc>
                <a:spcPct val="80000"/>
              </a:lnSpc>
            </a:pPr>
            <a:r>
              <a:rPr lang="en-US" altLang="en-US" dirty="0">
                <a:solidFill>
                  <a:srgbClr val="212121"/>
                </a:solidFill>
              </a:rPr>
              <a:t>There are cases where this right doesn’t apply. </a:t>
            </a:r>
          </a:p>
          <a:p>
            <a:pPr>
              <a:lnSpc>
                <a:spcPct val="80000"/>
              </a:lnSpc>
            </a:pPr>
            <a:r>
              <a:rPr lang="en-US" altLang="en-US" i="1" dirty="0">
                <a:solidFill>
                  <a:srgbClr val="212121"/>
                </a:solidFill>
              </a:rPr>
              <a:t>“A person to whom this section applies shall be granted bail except as provided in Schedule 1 to this Act”</a:t>
            </a:r>
          </a:p>
          <a:p>
            <a:pPr>
              <a:lnSpc>
                <a:spcPct val="80000"/>
              </a:lnSpc>
            </a:pPr>
            <a:r>
              <a:rPr lang="en-US" altLang="en-US" dirty="0">
                <a:solidFill>
                  <a:srgbClr val="212121"/>
                </a:solidFill>
              </a:rPr>
              <a:t>D must be granted bail unless the court is satisfied that one or more of the exceptions to the right to bail set out in Sch 1 are made out.</a:t>
            </a:r>
          </a:p>
          <a:p>
            <a:pPr>
              <a:lnSpc>
                <a:spcPct val="80000"/>
              </a:lnSpc>
            </a:pPr>
            <a:r>
              <a:rPr lang="en-US" altLang="en-US" dirty="0">
                <a:solidFill>
                  <a:srgbClr val="212121"/>
                </a:solidFill>
              </a:rPr>
              <a:t>There is a prima facie right to bail – i.e. a right that can be outweighed by other considerations. </a:t>
            </a:r>
          </a:p>
          <a:p>
            <a:pPr>
              <a:lnSpc>
                <a:spcPct val="80000"/>
              </a:lnSpc>
            </a:pPr>
            <a:r>
              <a:rPr lang="en-US" altLang="en-US" dirty="0">
                <a:solidFill>
                  <a:srgbClr val="212121"/>
                </a:solidFill>
              </a:rPr>
              <a:t>Prima facie right is to unconditional bail.</a:t>
            </a:r>
          </a:p>
          <a:p>
            <a:pPr>
              <a:lnSpc>
                <a:spcPct val="80000"/>
              </a:lnSpc>
            </a:pPr>
            <a:r>
              <a:rPr lang="en-GB" b="0" i="0" dirty="0">
                <a:solidFill>
                  <a:srgbClr val="000000"/>
                </a:solidFill>
                <a:effectLst/>
                <a:latin typeface="+mj-lt"/>
              </a:rPr>
              <a:t>The </a:t>
            </a:r>
            <a:r>
              <a:rPr lang="en-GB" b="1" i="0" dirty="0">
                <a:solidFill>
                  <a:srgbClr val="000000"/>
                </a:solidFill>
                <a:effectLst/>
                <a:latin typeface="+mj-lt"/>
              </a:rPr>
              <a:t>Legal Aid, Sentencing and Punishment of Offenders Act 2012 (LASPO 2012)</a:t>
            </a:r>
            <a:r>
              <a:rPr lang="en-GB" b="0" i="0" dirty="0">
                <a:solidFill>
                  <a:srgbClr val="000000"/>
                </a:solidFill>
                <a:effectLst/>
                <a:latin typeface="+mj-lt"/>
              </a:rPr>
              <a:t> introduced a significant change to restrict a court’s pre-conviction powers to remand an adult defendant in custody.</a:t>
            </a:r>
            <a:endParaRPr lang="en-GB" altLang="en-US" dirty="0">
              <a:latin typeface="+mj-lt"/>
            </a:endParaRPr>
          </a:p>
        </p:txBody>
      </p:sp>
    </p:spTree>
    <p:extLst>
      <p:ext uri="{BB962C8B-B14F-4D97-AF65-F5344CB8AC3E}">
        <p14:creationId xmlns:p14="http://schemas.microsoft.com/office/powerpoint/2010/main" val="1928488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902A5-50A3-5E5D-EA16-3081735888DE}"/>
              </a:ext>
            </a:extLst>
          </p:cNvPr>
          <p:cNvSpPr>
            <a:spLocks noGrp="1"/>
          </p:cNvSpPr>
          <p:nvPr>
            <p:ph type="title"/>
          </p:nvPr>
        </p:nvSpPr>
        <p:spPr/>
        <p:txBody>
          <a:bodyPr/>
          <a:lstStyle/>
          <a:p>
            <a:r>
              <a:rPr lang="en-GB" dirty="0"/>
              <a:t>Situations where right to bail doesn’t apply</a:t>
            </a:r>
          </a:p>
        </p:txBody>
      </p:sp>
      <p:sp>
        <p:nvSpPr>
          <p:cNvPr id="3" name="Content Placeholder 2">
            <a:extLst>
              <a:ext uri="{FF2B5EF4-FFF2-40B4-BE49-F238E27FC236}">
                <a16:creationId xmlns:a16="http://schemas.microsoft.com/office/drawing/2014/main" id="{7E8647A0-53B7-5E11-1C33-229774489A19}"/>
              </a:ext>
            </a:extLst>
          </p:cNvPr>
          <p:cNvSpPr>
            <a:spLocks noGrp="1"/>
          </p:cNvSpPr>
          <p:nvPr>
            <p:ph idx="1"/>
          </p:nvPr>
        </p:nvSpPr>
        <p:spPr/>
        <p:txBody>
          <a:bodyPr>
            <a:normAutofit fontScale="92500"/>
          </a:bodyPr>
          <a:lstStyle/>
          <a:p>
            <a:pPr algn="just"/>
            <a:r>
              <a:rPr lang="en-GB" b="0" i="0" dirty="0">
                <a:solidFill>
                  <a:srgbClr val="000000"/>
                </a:solidFill>
                <a:effectLst/>
                <a:latin typeface="+mj-lt"/>
              </a:rPr>
              <a:t>The presumption in favour of bail is subject to </a:t>
            </a:r>
            <a:r>
              <a:rPr lang="en-GB" b="1" i="0" dirty="0">
                <a:solidFill>
                  <a:srgbClr val="000000"/>
                </a:solidFill>
                <a:effectLst/>
                <a:latin typeface="+mj-lt"/>
              </a:rPr>
              <a:t>s25 Criminal Justice and Public Order Act 1994</a:t>
            </a:r>
            <a:r>
              <a:rPr lang="en-GB" b="0" i="0" dirty="0">
                <a:solidFill>
                  <a:srgbClr val="000000"/>
                </a:solidFill>
                <a:effectLst/>
                <a:latin typeface="+mj-lt"/>
              </a:rPr>
              <a:t> (</a:t>
            </a:r>
            <a:r>
              <a:rPr lang="en-GB" b="1" i="0" dirty="0">
                <a:solidFill>
                  <a:srgbClr val="000000"/>
                </a:solidFill>
                <a:effectLst/>
                <a:latin typeface="+mj-lt"/>
              </a:rPr>
              <a:t>CJPOA 1994</a:t>
            </a:r>
            <a:r>
              <a:rPr lang="en-GB" b="0" i="0" dirty="0">
                <a:solidFill>
                  <a:srgbClr val="000000"/>
                </a:solidFill>
                <a:effectLst/>
                <a:latin typeface="+mj-lt"/>
              </a:rPr>
              <a:t>).</a:t>
            </a:r>
          </a:p>
          <a:p>
            <a:pPr algn="just"/>
            <a:r>
              <a:rPr lang="en-GB" b="1" i="0" dirty="0">
                <a:solidFill>
                  <a:srgbClr val="000000"/>
                </a:solidFill>
                <a:effectLst/>
                <a:latin typeface="+mj-lt"/>
              </a:rPr>
              <a:t>s25 CJPOA 1994</a:t>
            </a:r>
            <a:r>
              <a:rPr lang="en-GB" b="0" i="0" dirty="0">
                <a:solidFill>
                  <a:srgbClr val="000000"/>
                </a:solidFill>
                <a:effectLst/>
                <a:latin typeface="+mj-lt"/>
              </a:rPr>
              <a:t> applies where:</a:t>
            </a:r>
          </a:p>
          <a:p>
            <a:pPr algn="just">
              <a:buFont typeface="Arial" panose="020B0604020202020204" pitchFamily="34" charset="0"/>
              <a:buChar char="•"/>
            </a:pPr>
            <a:r>
              <a:rPr lang="en-GB" b="0" i="0" dirty="0">
                <a:solidFill>
                  <a:srgbClr val="000000"/>
                </a:solidFill>
                <a:effectLst/>
                <a:latin typeface="+mj-lt"/>
              </a:rPr>
              <a:t>a person in any proceedings has been charged with or convicted of any of the following offences: murder, attempted murder, manslaughter, rape or attempted rape, and certain serious sexual offences under the </a:t>
            </a:r>
            <a:r>
              <a:rPr lang="en-GB" b="1" i="0" dirty="0">
                <a:solidFill>
                  <a:srgbClr val="000000"/>
                </a:solidFill>
                <a:effectLst/>
                <a:latin typeface="+mj-lt"/>
              </a:rPr>
              <a:t>Sexual Offences Act 2003</a:t>
            </a:r>
            <a:r>
              <a:rPr lang="en-GB" b="0" i="0" dirty="0">
                <a:solidFill>
                  <a:srgbClr val="000000"/>
                </a:solidFill>
                <a:effectLst/>
                <a:latin typeface="+mj-lt"/>
              </a:rPr>
              <a:t>; and</a:t>
            </a:r>
          </a:p>
          <a:p>
            <a:pPr algn="just">
              <a:buFont typeface="Arial" panose="020B0604020202020204" pitchFamily="34" charset="0"/>
              <a:buChar char="•"/>
            </a:pPr>
            <a:r>
              <a:rPr lang="en-GB" b="0" i="0" dirty="0">
                <a:solidFill>
                  <a:srgbClr val="000000"/>
                </a:solidFill>
                <a:effectLst/>
                <a:latin typeface="+mj-lt"/>
              </a:rPr>
              <a:t>that person has been previously convicted in the United Kingdom of an offence listed above.</a:t>
            </a:r>
          </a:p>
          <a:p>
            <a:endParaRPr lang="en-GB" dirty="0"/>
          </a:p>
        </p:txBody>
      </p:sp>
    </p:spTree>
    <p:extLst>
      <p:ext uri="{BB962C8B-B14F-4D97-AF65-F5344CB8AC3E}">
        <p14:creationId xmlns:p14="http://schemas.microsoft.com/office/powerpoint/2010/main" val="3191019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D1BEB-C533-41AF-9473-1DA808105E4F}"/>
              </a:ext>
            </a:extLst>
          </p:cNvPr>
          <p:cNvSpPr>
            <a:spLocks noGrp="1"/>
          </p:cNvSpPr>
          <p:nvPr>
            <p:ph type="title"/>
          </p:nvPr>
        </p:nvSpPr>
        <p:spPr/>
        <p:txBody>
          <a:bodyPr>
            <a:normAutofit fontScale="90000"/>
          </a:bodyPr>
          <a:lstStyle/>
          <a:p>
            <a:r>
              <a:rPr lang="en-GB" dirty="0"/>
              <a:t>Situations where the right to bail doesn’t apply</a:t>
            </a:r>
          </a:p>
        </p:txBody>
      </p:sp>
      <p:sp>
        <p:nvSpPr>
          <p:cNvPr id="3" name="Content Placeholder 2">
            <a:extLst>
              <a:ext uri="{FF2B5EF4-FFF2-40B4-BE49-F238E27FC236}">
                <a16:creationId xmlns:a16="http://schemas.microsoft.com/office/drawing/2014/main" id="{AB683917-3BD3-4C3A-8EB3-AA38CBD04E75}"/>
              </a:ext>
            </a:extLst>
          </p:cNvPr>
          <p:cNvSpPr>
            <a:spLocks noGrp="1"/>
          </p:cNvSpPr>
          <p:nvPr>
            <p:ph idx="1"/>
          </p:nvPr>
        </p:nvSpPr>
        <p:spPr/>
        <p:txBody>
          <a:bodyPr>
            <a:normAutofit/>
          </a:bodyPr>
          <a:lstStyle/>
          <a:p>
            <a:r>
              <a:rPr lang="en-GB" dirty="0"/>
              <a:t>If D has pleaded or been found guilty of the offence. But if the case has been adjourned pending a pre-sentence report they can apply for bail.  (s4 (1) BA 1976)</a:t>
            </a:r>
          </a:p>
          <a:p>
            <a:r>
              <a:rPr lang="en-GB" dirty="0"/>
              <a:t>If D is a drug user over 18 and charged with an imprisonable offence there is a presumption against bail. </a:t>
            </a:r>
          </a:p>
        </p:txBody>
      </p:sp>
    </p:spTree>
    <p:extLst>
      <p:ext uri="{BB962C8B-B14F-4D97-AF65-F5344CB8AC3E}">
        <p14:creationId xmlns:p14="http://schemas.microsoft.com/office/powerpoint/2010/main" val="3451050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952108" y="954756"/>
            <a:ext cx="2730414" cy="4946003"/>
          </a:xfrm>
        </p:spPr>
        <p:txBody>
          <a:bodyPr>
            <a:normAutofit/>
          </a:bodyPr>
          <a:lstStyle/>
          <a:p>
            <a:r>
              <a:rPr lang="en-US" sz="3600" dirty="0">
                <a:solidFill>
                  <a:srgbClr val="FFFFFF"/>
                </a:solidFill>
              </a:rPr>
              <a:t>Exceptions to s4 right to bail (Sch 1 Part 1)</a:t>
            </a:r>
          </a:p>
        </p:txBody>
      </p:sp>
      <p:sp>
        <p:nvSpPr>
          <p:cNvPr id="15" name="Rectangle 14">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40934" y="469900"/>
            <a:ext cx="5953630" cy="5405968"/>
          </a:xfrm>
        </p:spPr>
        <p:txBody>
          <a:bodyPr anchor="ctr">
            <a:normAutofit/>
          </a:bodyPr>
          <a:lstStyle/>
          <a:p>
            <a:pPr>
              <a:lnSpc>
                <a:spcPct val="90000"/>
              </a:lnSpc>
            </a:pPr>
            <a:r>
              <a:rPr lang="en-GB" altLang="en-US" dirty="0"/>
              <a:t>Denying bail for INDICTABLE IMPRISONABLE OFFENCES (including either way offences) bail need not be granted if the Court is satisfied that there are </a:t>
            </a:r>
            <a:r>
              <a:rPr lang="en-GB" altLang="en-US" u="sng" dirty="0"/>
              <a:t>substantial grounds</a:t>
            </a:r>
            <a:r>
              <a:rPr lang="en-GB" altLang="en-US" dirty="0"/>
              <a:t> to believe, if released on bail D would…</a:t>
            </a:r>
          </a:p>
          <a:p>
            <a:pPr lvl="1">
              <a:lnSpc>
                <a:spcPct val="90000"/>
              </a:lnSpc>
            </a:pPr>
            <a:r>
              <a:rPr lang="en-GB" altLang="en-US" dirty="0"/>
              <a:t>Fail to surrender</a:t>
            </a:r>
          </a:p>
          <a:p>
            <a:pPr lvl="1">
              <a:lnSpc>
                <a:spcPct val="90000"/>
              </a:lnSpc>
            </a:pPr>
            <a:r>
              <a:rPr lang="en-GB" altLang="en-US" dirty="0"/>
              <a:t>Commit an offence</a:t>
            </a:r>
          </a:p>
          <a:p>
            <a:pPr lvl="1">
              <a:lnSpc>
                <a:spcPct val="90000"/>
              </a:lnSpc>
            </a:pPr>
            <a:r>
              <a:rPr lang="en-GB" altLang="en-US" dirty="0"/>
              <a:t>Interfere with witnesses/ obstruct course of justice (para 2).</a:t>
            </a:r>
          </a:p>
          <a:p>
            <a:endParaRPr dirty="0">
              <a:solidFill>
                <a:srgbClr val="212121"/>
              </a:solidFill>
            </a:endParaRPr>
          </a:p>
        </p:txBody>
      </p:sp>
    </p:spTree>
    <p:extLst>
      <p:ext uri="{BB962C8B-B14F-4D97-AF65-F5344CB8AC3E}">
        <p14:creationId xmlns:p14="http://schemas.microsoft.com/office/powerpoint/2010/main" val="1322272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952108" y="954756"/>
            <a:ext cx="2730414" cy="4946003"/>
          </a:xfrm>
        </p:spPr>
        <p:txBody>
          <a:bodyPr>
            <a:normAutofit/>
          </a:bodyPr>
          <a:lstStyle/>
          <a:p>
            <a:r>
              <a:rPr lang="en-US" sz="3600" dirty="0">
                <a:solidFill>
                  <a:srgbClr val="FFFFFF"/>
                </a:solidFill>
              </a:rPr>
              <a:t>Exceptions continued</a:t>
            </a:r>
          </a:p>
        </p:txBody>
      </p:sp>
      <p:sp>
        <p:nvSpPr>
          <p:cNvPr id="15" name="Rectangle 14">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40934" y="469900"/>
            <a:ext cx="5953630" cy="5405968"/>
          </a:xfrm>
        </p:spPr>
        <p:txBody>
          <a:bodyPr anchor="ctr">
            <a:normAutofit/>
          </a:bodyPr>
          <a:lstStyle/>
          <a:p>
            <a:r>
              <a:rPr lang="en-GB" altLang="en-US" dirty="0"/>
              <a:t>D has committed an offence whilst on bail (para 2A)</a:t>
            </a:r>
          </a:p>
          <a:p>
            <a:r>
              <a:rPr lang="en-GB" altLang="en-US" dirty="0"/>
              <a:t>Necessary for D’s own protection (para 3).</a:t>
            </a:r>
          </a:p>
          <a:p>
            <a:r>
              <a:rPr lang="en-GB" altLang="en-US" dirty="0"/>
              <a:t>D is already in custody (para 4).</a:t>
            </a:r>
          </a:p>
          <a:p>
            <a:r>
              <a:rPr lang="en-GB" altLang="en-US" dirty="0"/>
              <a:t>More time needed to take decisions (para 5).</a:t>
            </a:r>
          </a:p>
          <a:p>
            <a:r>
              <a:rPr lang="en-GB" altLang="en-US" dirty="0"/>
              <a:t>D has previously absconded /broken bail conditions in </a:t>
            </a:r>
            <a:r>
              <a:rPr lang="en-GB" altLang="en-US" u="sng" dirty="0"/>
              <a:t>this</a:t>
            </a:r>
            <a:r>
              <a:rPr lang="en-GB" altLang="en-US" dirty="0"/>
              <a:t> offence (para 6).</a:t>
            </a:r>
            <a:endParaRPr lang="en-US" altLang="en-US" dirty="0"/>
          </a:p>
          <a:p>
            <a:r>
              <a:rPr lang="en-GB" altLang="en-US" dirty="0"/>
              <a:t>Impracticable to complete enquiries/report without keeping D in custody (para 7).</a:t>
            </a:r>
          </a:p>
          <a:p>
            <a:endParaRPr dirty="0">
              <a:solidFill>
                <a:srgbClr val="212121"/>
              </a:solidFill>
            </a:endParaRPr>
          </a:p>
        </p:txBody>
      </p:sp>
    </p:spTree>
    <p:extLst>
      <p:ext uri="{BB962C8B-B14F-4D97-AF65-F5344CB8AC3E}">
        <p14:creationId xmlns:p14="http://schemas.microsoft.com/office/powerpoint/2010/main" val="2512908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952108" y="954756"/>
            <a:ext cx="2730414" cy="4946003"/>
          </a:xfrm>
        </p:spPr>
        <p:txBody>
          <a:bodyPr>
            <a:normAutofit/>
          </a:bodyPr>
          <a:lstStyle/>
          <a:p>
            <a:r>
              <a:rPr lang="en-US" sz="3600" dirty="0">
                <a:solidFill>
                  <a:srgbClr val="FFFFFF"/>
                </a:solidFill>
              </a:rPr>
              <a:t>Realistic prospect of custody test</a:t>
            </a:r>
          </a:p>
        </p:txBody>
      </p:sp>
      <p:sp>
        <p:nvSpPr>
          <p:cNvPr id="15" name="Rectangle 14">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12680E5A-BBB4-DD85-E991-F2C80ED00475}"/>
              </a:ext>
            </a:extLst>
          </p:cNvPr>
          <p:cNvGraphicFramePr>
            <a:graphicFrameLocks noGrp="1"/>
          </p:cNvGraphicFramePr>
          <p:nvPr>
            <p:ph idx="1"/>
            <p:extLst>
              <p:ext uri="{D42A27DB-BD31-4B8C-83A1-F6EECF244321}">
                <p14:modId xmlns:p14="http://schemas.microsoft.com/office/powerpoint/2010/main" val="71339073"/>
              </p:ext>
            </p:extLst>
          </p:nvPr>
        </p:nvGraphicFramePr>
        <p:xfrm>
          <a:off x="5140934" y="469900"/>
          <a:ext cx="5953630" cy="6388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7292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88000"/>
                <a:lumMod val="98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5604E06-DF9D-4C49-8314-4F0307BD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style>
          <a:lnRef idx="0">
            <a:scrgbClr r="0" g="0" b="0"/>
          </a:lnRef>
          <a:fillRef idx="1003">
            <a:schemeClr val="dk1"/>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22" name="Rectangle 21">
            <a:extLst>
              <a:ext uri="{FF2B5EF4-FFF2-40B4-BE49-F238E27FC236}">
                <a16:creationId xmlns:a16="http://schemas.microsoft.com/office/drawing/2014/main" id="{CF166AD8-180F-4585-8444-D6E3F1B03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643468"/>
            <a:ext cx="10905066" cy="5571065"/>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1419DD48-144F-4836-9C0F-7A3BFC28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524" y="809244"/>
            <a:ext cx="10579608" cy="5239512"/>
          </a:xfrm>
          <a:prstGeom prst="rect">
            <a:avLst/>
          </a:prstGeom>
          <a:ln w="15875">
            <a:noFill/>
            <a:miter lim="800000"/>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295402" y="1508760"/>
            <a:ext cx="2918458" cy="3840480"/>
          </a:xfrm>
        </p:spPr>
        <p:txBody>
          <a:bodyPr>
            <a:normAutofit/>
          </a:bodyPr>
          <a:lstStyle/>
          <a:p>
            <a:r>
              <a:rPr lang="en-US">
                <a:solidFill>
                  <a:schemeClr val="tx1"/>
                </a:solidFill>
              </a:rPr>
              <a:t>Reasons for finding exceptions to the right to bail</a:t>
            </a:r>
          </a:p>
        </p:txBody>
      </p:sp>
      <p:cxnSp>
        <p:nvCxnSpPr>
          <p:cNvPr id="26" name="Straight Connector 25">
            <a:extLst>
              <a:ext uri="{FF2B5EF4-FFF2-40B4-BE49-F238E27FC236}">
                <a16:creationId xmlns:a16="http://schemas.microsoft.com/office/drawing/2014/main" id="{14379797-D651-47FF-942A-A38CFE97E5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219" y="1508760"/>
            <a:ext cx="0" cy="3840480"/>
          </a:xfrm>
          <a:prstGeom prst="line">
            <a:avLst/>
          </a:prstGeom>
          <a:ln w="15875"/>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07279" y="1508760"/>
            <a:ext cx="5989317" cy="3840480"/>
          </a:xfrm>
        </p:spPr>
        <p:txBody>
          <a:bodyPr anchor="ctr">
            <a:normAutofit fontScale="85000" lnSpcReduction="20000"/>
          </a:bodyPr>
          <a:lstStyle/>
          <a:p>
            <a:pPr>
              <a:buFontTx/>
              <a:buNone/>
            </a:pPr>
            <a:r>
              <a:rPr lang="en-GB" altLang="en-US" sz="2100" dirty="0">
                <a:solidFill>
                  <a:schemeClr val="tx1"/>
                </a:solidFill>
              </a:rPr>
              <a:t>In substantiating the grounds, regard is had to a number of statutory </a:t>
            </a:r>
            <a:r>
              <a:rPr lang="en-GB" altLang="en-US" sz="2100" u="sng" dirty="0">
                <a:solidFill>
                  <a:schemeClr val="tx1"/>
                </a:solidFill>
              </a:rPr>
              <a:t>factors</a:t>
            </a:r>
            <a:r>
              <a:rPr lang="en-GB" altLang="en-US" sz="2100" dirty="0">
                <a:solidFill>
                  <a:schemeClr val="tx1"/>
                </a:solidFill>
              </a:rPr>
              <a:t>:</a:t>
            </a:r>
          </a:p>
          <a:p>
            <a:r>
              <a:rPr lang="en-GB" altLang="en-US" sz="2100" dirty="0">
                <a:solidFill>
                  <a:schemeClr val="tx1"/>
                </a:solidFill>
              </a:rPr>
              <a:t>Nature and seriousness of offence/probable method of dealing with it.</a:t>
            </a:r>
          </a:p>
          <a:p>
            <a:r>
              <a:rPr lang="en-GB" altLang="en-US" sz="2100" dirty="0">
                <a:solidFill>
                  <a:schemeClr val="tx1"/>
                </a:solidFill>
              </a:rPr>
              <a:t>Character, antecedents, associations and community ties of D.</a:t>
            </a:r>
          </a:p>
          <a:p>
            <a:r>
              <a:rPr lang="en-GB" altLang="en-US" sz="2100" dirty="0">
                <a:solidFill>
                  <a:schemeClr val="tx1"/>
                </a:solidFill>
              </a:rPr>
              <a:t>D’s record as respects the fulfilment of conditions in previous grants of bail.</a:t>
            </a:r>
          </a:p>
          <a:p>
            <a:r>
              <a:rPr lang="en-GB" altLang="en-US" sz="2100" dirty="0">
                <a:solidFill>
                  <a:schemeClr val="tx1"/>
                </a:solidFill>
              </a:rPr>
              <a:t>The strength of the evidence against D.</a:t>
            </a:r>
            <a:r>
              <a:rPr lang="en-GB" altLang="en-US" sz="2100" dirty="0">
                <a:cs typeface="Arial" panose="020B0604020202020204" pitchFamily="34" charset="0"/>
              </a:rPr>
              <a:t> </a:t>
            </a:r>
          </a:p>
          <a:p>
            <a:r>
              <a:rPr lang="en-GB" altLang="en-US" sz="2100" dirty="0">
                <a:cs typeface="Arial" panose="020B0604020202020204" pitchFamily="34" charset="0"/>
              </a:rPr>
              <a:t>If substantial grounds to believe an offence will be committed on bail, including engaging in conduct causing physical or mental injury to others</a:t>
            </a:r>
          </a:p>
          <a:p>
            <a:r>
              <a:rPr lang="en-GB" altLang="en-US" sz="2100" dirty="0">
                <a:cs typeface="Arial" panose="020B0604020202020204" pitchFamily="34" charset="0"/>
              </a:rPr>
              <a:t>Any other relevant factors</a:t>
            </a:r>
          </a:p>
          <a:p>
            <a:endParaRPr lang="en-GB" sz="2000" dirty="0">
              <a:solidFill>
                <a:schemeClr val="tx1"/>
              </a:solidFill>
            </a:endParaRPr>
          </a:p>
        </p:txBody>
      </p:sp>
    </p:spTree>
    <p:extLst>
      <p:ext uri="{BB962C8B-B14F-4D97-AF65-F5344CB8AC3E}">
        <p14:creationId xmlns:p14="http://schemas.microsoft.com/office/powerpoint/2010/main" val="3137173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CF95C-C011-0012-A9B8-BF2CE0E2A622}"/>
              </a:ext>
            </a:extLst>
          </p:cNvPr>
          <p:cNvSpPr>
            <a:spLocks noGrp="1"/>
          </p:cNvSpPr>
          <p:nvPr>
            <p:ph type="title"/>
          </p:nvPr>
        </p:nvSpPr>
        <p:spPr/>
        <p:txBody>
          <a:bodyPr/>
          <a:lstStyle/>
          <a:p>
            <a:r>
              <a:rPr lang="en-GB" dirty="0"/>
              <a:t>Scenario</a:t>
            </a:r>
          </a:p>
        </p:txBody>
      </p:sp>
      <p:sp>
        <p:nvSpPr>
          <p:cNvPr id="3" name="Content Placeholder 2">
            <a:extLst>
              <a:ext uri="{FF2B5EF4-FFF2-40B4-BE49-F238E27FC236}">
                <a16:creationId xmlns:a16="http://schemas.microsoft.com/office/drawing/2014/main" id="{C3B23468-81E9-E0A2-CDD2-89A5D5B6A1C0}"/>
              </a:ext>
            </a:extLst>
          </p:cNvPr>
          <p:cNvSpPr>
            <a:spLocks noGrp="1"/>
          </p:cNvSpPr>
          <p:nvPr>
            <p:ph idx="1"/>
          </p:nvPr>
        </p:nvSpPr>
        <p:spPr/>
        <p:txBody>
          <a:bodyPr>
            <a:normAutofit fontScale="92500" lnSpcReduction="10000"/>
          </a:bodyPr>
          <a:lstStyle/>
          <a:p>
            <a:pPr algn="just"/>
            <a:r>
              <a:rPr lang="en-GB" b="0" i="0" dirty="0">
                <a:solidFill>
                  <a:schemeClr val="tx1"/>
                </a:solidFill>
                <a:effectLst/>
                <a:latin typeface="+mj-lt"/>
              </a:rPr>
              <a:t>Faith is charged with robbery, and denies the offence. Robbery is an indictable-only offence which carries a substantial prison term in the event of conviction. Faith cannot be refused bail on the basis of the seriousness of the offence alone because that is a </a:t>
            </a:r>
            <a:r>
              <a:rPr lang="en-GB" b="1" i="0" dirty="0">
                <a:solidFill>
                  <a:schemeClr val="tx1"/>
                </a:solidFill>
                <a:effectLst/>
                <a:latin typeface="+mj-lt"/>
              </a:rPr>
              <a:t>para 9</a:t>
            </a:r>
            <a:r>
              <a:rPr lang="en-GB" b="0" i="0" dirty="0">
                <a:solidFill>
                  <a:schemeClr val="tx1"/>
                </a:solidFill>
                <a:effectLst/>
                <a:latin typeface="+mj-lt"/>
              </a:rPr>
              <a:t> factor and not an exception to the right to bail.</a:t>
            </a:r>
          </a:p>
          <a:p>
            <a:pPr algn="just"/>
            <a:r>
              <a:rPr lang="en-GB" b="0" i="0" dirty="0">
                <a:solidFill>
                  <a:schemeClr val="tx1"/>
                </a:solidFill>
                <a:effectLst/>
                <a:latin typeface="+mj-lt"/>
              </a:rPr>
              <a:t>If, however, the court has substantial grounds to believe that, because of the nature and seriousness of the offence, Faith will fail to surrender to custody if released, bail could be refused on that basis. This is because failing to surrender to custody is a </a:t>
            </a:r>
            <a:r>
              <a:rPr lang="en-GB" b="1" i="0" dirty="0">
                <a:solidFill>
                  <a:schemeClr val="tx1"/>
                </a:solidFill>
                <a:effectLst/>
                <a:latin typeface="+mj-lt"/>
              </a:rPr>
              <a:t>para 2</a:t>
            </a:r>
            <a:r>
              <a:rPr lang="en-GB" b="0" i="0" dirty="0">
                <a:solidFill>
                  <a:schemeClr val="tx1"/>
                </a:solidFill>
                <a:effectLst/>
                <a:latin typeface="+mj-lt"/>
              </a:rPr>
              <a:t> exception to the right to bail, which has been informed by a </a:t>
            </a:r>
            <a:r>
              <a:rPr lang="en-GB" b="1" i="0" dirty="0">
                <a:solidFill>
                  <a:schemeClr val="tx1"/>
                </a:solidFill>
                <a:effectLst/>
                <a:latin typeface="+mj-lt"/>
              </a:rPr>
              <a:t>para 9</a:t>
            </a:r>
            <a:r>
              <a:rPr lang="en-GB" b="0" i="0" dirty="0">
                <a:solidFill>
                  <a:schemeClr val="tx1"/>
                </a:solidFill>
                <a:effectLst/>
                <a:latin typeface="+mj-lt"/>
              </a:rPr>
              <a:t> consideration.</a:t>
            </a:r>
          </a:p>
          <a:p>
            <a:endParaRPr lang="en-GB" dirty="0"/>
          </a:p>
        </p:txBody>
      </p:sp>
    </p:spTree>
    <p:extLst>
      <p:ext uri="{BB962C8B-B14F-4D97-AF65-F5344CB8AC3E}">
        <p14:creationId xmlns:p14="http://schemas.microsoft.com/office/powerpoint/2010/main" val="1232749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952108" y="954756"/>
            <a:ext cx="2730414" cy="4946003"/>
          </a:xfrm>
        </p:spPr>
        <p:txBody>
          <a:bodyPr>
            <a:normAutofit/>
          </a:bodyPr>
          <a:lstStyle/>
          <a:p>
            <a:r>
              <a:rPr lang="en-US" sz="3600">
                <a:solidFill>
                  <a:srgbClr val="FFFFFF"/>
                </a:solidFill>
              </a:rPr>
              <a:t>Works cited</a:t>
            </a:r>
          </a:p>
        </p:txBody>
      </p:sp>
      <p:sp>
        <p:nvSpPr>
          <p:cNvPr id="15" name="Rectangle 14">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type="body" idx="1"/>
          </p:nvPr>
        </p:nvSpPr>
        <p:spPr>
          <a:xfrm>
            <a:off x="5140934" y="469900"/>
            <a:ext cx="5953630" cy="5405968"/>
          </a:xfrm>
        </p:spPr>
        <p:txBody>
          <a:bodyPr anchor="ctr">
            <a:normAutofit/>
          </a:bodyPr>
          <a:lstStyle/>
          <a:p>
            <a:r>
              <a:rPr lang="en-GB" altLang="en-US" dirty="0">
                <a:latin typeface="+mj-lt"/>
              </a:rPr>
              <a:t>Further grounds for refusing bail are set out in:</a:t>
            </a:r>
          </a:p>
          <a:p>
            <a:pPr marL="0" indent="0" algn="ctr">
              <a:buNone/>
            </a:pPr>
            <a:r>
              <a:rPr lang="en-GB" altLang="en-US" u="sng" dirty="0" err="1">
                <a:latin typeface="+mj-lt"/>
              </a:rPr>
              <a:t>Sch</a:t>
            </a:r>
            <a:r>
              <a:rPr lang="en-GB" altLang="en-US" u="sng" dirty="0">
                <a:latin typeface="+mj-lt"/>
              </a:rPr>
              <a:t> 1 Part 1A (SUMMARY IMPRISONABLE) and Part 2 (NON IMPRISONABLE)</a:t>
            </a:r>
          </a:p>
          <a:p>
            <a:endParaRPr dirty="0">
              <a:solidFill>
                <a:srgbClr val="212121"/>
              </a:solidFill>
            </a:endParaRPr>
          </a:p>
        </p:txBody>
      </p:sp>
    </p:spTree>
    <p:extLst>
      <p:ext uri="{BB962C8B-B14F-4D97-AF65-F5344CB8AC3E}">
        <p14:creationId xmlns:p14="http://schemas.microsoft.com/office/powerpoint/2010/main" val="4172003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F528C-8162-4F5A-8175-06D4163F0986}"/>
              </a:ext>
            </a:extLst>
          </p:cNvPr>
          <p:cNvSpPr>
            <a:spLocks noGrp="1"/>
          </p:cNvSpPr>
          <p:nvPr>
            <p:ph type="title"/>
          </p:nvPr>
        </p:nvSpPr>
        <p:spPr/>
        <p:txBody>
          <a:bodyPr/>
          <a:lstStyle/>
          <a:p>
            <a:r>
              <a:rPr lang="en-GB" dirty="0"/>
              <a:t>Bail Conditions (s3)</a:t>
            </a:r>
          </a:p>
        </p:txBody>
      </p:sp>
      <p:sp>
        <p:nvSpPr>
          <p:cNvPr id="3" name="Content Placeholder 2">
            <a:extLst>
              <a:ext uri="{FF2B5EF4-FFF2-40B4-BE49-F238E27FC236}">
                <a16:creationId xmlns:a16="http://schemas.microsoft.com/office/drawing/2014/main" id="{A9758517-9B7D-43CC-B523-74354251EB99}"/>
              </a:ext>
            </a:extLst>
          </p:cNvPr>
          <p:cNvSpPr>
            <a:spLocks noGrp="1"/>
          </p:cNvSpPr>
          <p:nvPr>
            <p:ph idx="1"/>
          </p:nvPr>
        </p:nvSpPr>
        <p:spPr/>
        <p:txBody>
          <a:bodyPr>
            <a:normAutofit fontScale="92500" lnSpcReduction="10000"/>
          </a:bodyPr>
          <a:lstStyle/>
          <a:p>
            <a:pPr>
              <a:buFontTx/>
              <a:buNone/>
            </a:pPr>
            <a:r>
              <a:rPr lang="en-GB" altLang="en-US" dirty="0"/>
              <a:t>These are intended to ensure that the D will:</a:t>
            </a:r>
          </a:p>
          <a:p>
            <a:r>
              <a:rPr lang="en-GB" altLang="en-US" dirty="0"/>
              <a:t>Surrender to custody.</a:t>
            </a:r>
          </a:p>
          <a:p>
            <a:r>
              <a:rPr lang="en-GB" altLang="en-US" dirty="0"/>
              <a:t>Not commit an offence.</a:t>
            </a:r>
          </a:p>
          <a:p>
            <a:r>
              <a:rPr lang="en-GB" altLang="en-US" dirty="0"/>
              <a:t>Not interfere with witnesses/obstruct course of justice.</a:t>
            </a:r>
          </a:p>
          <a:p>
            <a:r>
              <a:rPr lang="en-GB" altLang="en-US" dirty="0"/>
              <a:t>Make himself available for enquiries/reports.</a:t>
            </a:r>
          </a:p>
          <a:p>
            <a:r>
              <a:rPr lang="en-GB" altLang="en-US" dirty="0"/>
              <a:t>Attends an interview with a legal adviser.</a:t>
            </a:r>
          </a:p>
          <a:p>
            <a:r>
              <a:rPr lang="en-GB" altLang="en-US" dirty="0"/>
              <a:t>Or to ensure D’s own protection</a:t>
            </a:r>
            <a:endParaRPr lang="en-US" altLang="en-US" dirty="0"/>
          </a:p>
          <a:p>
            <a:endParaRPr lang="en-GB" dirty="0"/>
          </a:p>
        </p:txBody>
      </p:sp>
    </p:spTree>
    <p:extLst>
      <p:ext uri="{BB962C8B-B14F-4D97-AF65-F5344CB8AC3E}">
        <p14:creationId xmlns:p14="http://schemas.microsoft.com/office/powerpoint/2010/main" val="1996623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0051050-B89E-49D3-826B-6A1EAC70A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133AF6E3-B8BA-445C-9EFB-E970BA4A09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a:gradFill>
            <a:gsLst>
              <a:gs pos="0">
                <a:schemeClr val="accent1">
                  <a:lumMod val="82000"/>
                  <a:lumOff val="18000"/>
                </a:schemeClr>
              </a:gs>
              <a:gs pos="100000">
                <a:schemeClr val="accent1">
                  <a:lumMod val="98000"/>
                </a:schemeClr>
              </a:gs>
            </a:gsLst>
            <a:lin ang="5400000" scaled="0"/>
          </a:gradFill>
        </p:spPr>
      </p:pic>
      <p:pic>
        <p:nvPicPr>
          <p:cNvPr id="12" name="Picture 11">
            <a:extLst>
              <a:ext uri="{FF2B5EF4-FFF2-40B4-BE49-F238E27FC236}">
                <a16:creationId xmlns:a16="http://schemas.microsoft.com/office/drawing/2014/main" id="{7664F659-1366-4A2A-BD0B-AB97FFD1AB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srcRect l="5622" t="32929" r="5622" b="21272"/>
          <a:stretch/>
        </p:blipFill>
        <p:spPr>
          <a:xfrm>
            <a:off x="5414212" y="2352170"/>
            <a:ext cx="1363576" cy="441158"/>
          </a:xfrm>
          <a:prstGeom prst="rect">
            <a:avLst/>
          </a:prstGeom>
        </p:spPr>
      </p:pic>
      <p:sp>
        <p:nvSpPr>
          <p:cNvPr id="2" name="Title 1">
            <a:extLst>
              <a:ext uri="{FF2B5EF4-FFF2-40B4-BE49-F238E27FC236}">
                <a16:creationId xmlns:a16="http://schemas.microsoft.com/office/drawing/2014/main" id="{F5EBDA06-742A-4F58-A919-49369D97BB80}"/>
              </a:ext>
            </a:extLst>
          </p:cNvPr>
          <p:cNvSpPr>
            <a:spLocks noGrp="1"/>
          </p:cNvSpPr>
          <p:nvPr>
            <p:ph type="title"/>
          </p:nvPr>
        </p:nvSpPr>
        <p:spPr>
          <a:xfrm>
            <a:off x="1295402" y="982132"/>
            <a:ext cx="9601196" cy="1368252"/>
          </a:xfrm>
        </p:spPr>
        <p:txBody>
          <a:bodyPr>
            <a:normAutofit/>
          </a:bodyPr>
          <a:lstStyle/>
          <a:p>
            <a:r>
              <a:rPr lang="en-GB">
                <a:solidFill>
                  <a:srgbClr val="373737"/>
                </a:solidFill>
              </a:rPr>
              <a:t>Types of conditions</a:t>
            </a:r>
          </a:p>
        </p:txBody>
      </p:sp>
      <p:sp>
        <p:nvSpPr>
          <p:cNvPr id="3" name="Content Placeholder 2">
            <a:extLst>
              <a:ext uri="{FF2B5EF4-FFF2-40B4-BE49-F238E27FC236}">
                <a16:creationId xmlns:a16="http://schemas.microsoft.com/office/drawing/2014/main" id="{41EF8CB3-60EF-4AD4-91BD-449FF132FF90}"/>
              </a:ext>
            </a:extLst>
          </p:cNvPr>
          <p:cNvSpPr>
            <a:spLocks noGrp="1"/>
          </p:cNvSpPr>
          <p:nvPr>
            <p:ph idx="1"/>
          </p:nvPr>
        </p:nvSpPr>
        <p:spPr>
          <a:xfrm>
            <a:off x="1295401" y="2919662"/>
            <a:ext cx="9601196" cy="2956205"/>
          </a:xfrm>
        </p:spPr>
        <p:txBody>
          <a:bodyPr>
            <a:normAutofit/>
          </a:bodyPr>
          <a:lstStyle/>
          <a:p>
            <a:pPr>
              <a:lnSpc>
                <a:spcPct val="90000"/>
              </a:lnSpc>
            </a:pPr>
            <a:r>
              <a:rPr lang="en-GB" altLang="en-US" sz="2000">
                <a:solidFill>
                  <a:srgbClr val="212121"/>
                </a:solidFill>
              </a:rPr>
              <a:t>Surety.</a:t>
            </a:r>
          </a:p>
          <a:p>
            <a:pPr>
              <a:lnSpc>
                <a:spcPct val="90000"/>
              </a:lnSpc>
            </a:pPr>
            <a:r>
              <a:rPr lang="en-GB" altLang="en-US" sz="2000">
                <a:solidFill>
                  <a:srgbClr val="212121"/>
                </a:solidFill>
              </a:rPr>
              <a:t>Security.</a:t>
            </a:r>
          </a:p>
          <a:p>
            <a:pPr>
              <a:lnSpc>
                <a:spcPct val="90000"/>
              </a:lnSpc>
            </a:pPr>
            <a:r>
              <a:rPr lang="en-GB" altLang="en-US" sz="2000">
                <a:solidFill>
                  <a:srgbClr val="212121"/>
                </a:solidFill>
              </a:rPr>
              <a:t>Reporting to Police Station.</a:t>
            </a:r>
          </a:p>
          <a:p>
            <a:pPr>
              <a:lnSpc>
                <a:spcPct val="90000"/>
              </a:lnSpc>
            </a:pPr>
            <a:r>
              <a:rPr lang="en-GB" altLang="en-US" sz="2000">
                <a:solidFill>
                  <a:srgbClr val="212121"/>
                </a:solidFill>
              </a:rPr>
              <a:t>Curfew.</a:t>
            </a:r>
          </a:p>
          <a:p>
            <a:pPr>
              <a:lnSpc>
                <a:spcPct val="90000"/>
              </a:lnSpc>
            </a:pPr>
            <a:r>
              <a:rPr lang="en-GB" altLang="en-US" sz="2000">
                <a:solidFill>
                  <a:srgbClr val="212121"/>
                </a:solidFill>
              </a:rPr>
              <a:t>Non-communication.</a:t>
            </a:r>
          </a:p>
          <a:p>
            <a:pPr>
              <a:lnSpc>
                <a:spcPct val="90000"/>
              </a:lnSpc>
            </a:pPr>
            <a:r>
              <a:rPr lang="en-GB" altLang="en-US" sz="2000">
                <a:solidFill>
                  <a:srgbClr val="212121"/>
                </a:solidFill>
              </a:rPr>
              <a:t>Residence.</a:t>
            </a:r>
          </a:p>
          <a:p>
            <a:pPr>
              <a:lnSpc>
                <a:spcPct val="90000"/>
              </a:lnSpc>
            </a:pPr>
            <a:r>
              <a:rPr lang="en-GB" altLang="en-US" sz="2000">
                <a:solidFill>
                  <a:srgbClr val="212121"/>
                </a:solidFill>
              </a:rPr>
              <a:t>Surrender of passport.</a:t>
            </a:r>
            <a:endParaRPr lang="en-GB" sz="2000">
              <a:solidFill>
                <a:srgbClr val="212121"/>
              </a:solidFill>
            </a:endParaRPr>
          </a:p>
        </p:txBody>
      </p:sp>
    </p:spTree>
    <p:extLst>
      <p:ext uri="{BB962C8B-B14F-4D97-AF65-F5344CB8AC3E}">
        <p14:creationId xmlns:p14="http://schemas.microsoft.com/office/powerpoint/2010/main" val="390713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99247-2213-771A-E3AF-04E9B74C1912}"/>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10A4F091-DF5D-840C-8093-90F83D93A873}"/>
              </a:ext>
            </a:extLst>
          </p:cNvPr>
          <p:cNvPicPr>
            <a:picLocks noGrp="1" noChangeAspect="1"/>
          </p:cNvPicPr>
          <p:nvPr>
            <p:ph idx="1"/>
          </p:nvPr>
        </p:nvPicPr>
        <p:blipFill>
          <a:blip r:embed="rId2"/>
          <a:stretch>
            <a:fillRect/>
          </a:stretch>
        </p:blipFill>
        <p:spPr>
          <a:xfrm>
            <a:off x="1293352" y="841276"/>
            <a:ext cx="9932599" cy="5227685"/>
          </a:xfrm>
          <a:prstGeom prst="rect">
            <a:avLst/>
          </a:prstGeom>
        </p:spPr>
      </p:pic>
    </p:spTree>
    <p:extLst>
      <p:ext uri="{BB962C8B-B14F-4D97-AF65-F5344CB8AC3E}">
        <p14:creationId xmlns:p14="http://schemas.microsoft.com/office/powerpoint/2010/main" val="15403558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615A320-CFD5-3699-8926-5F6E6C004CE6}"/>
              </a:ext>
            </a:extLst>
          </p:cNvPr>
          <p:cNvPicPr>
            <a:picLocks noChangeAspect="1"/>
          </p:cNvPicPr>
          <p:nvPr/>
        </p:nvPicPr>
        <p:blipFill rotWithShape="1">
          <a:blip r:embed="rId2">
            <a:alphaModFix amt="35000"/>
          </a:blip>
          <a:srcRect l="4113" r="6553"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9DBC254D-9FCC-FF3C-50DC-CAB509D45CCF}"/>
              </a:ext>
            </a:extLst>
          </p:cNvPr>
          <p:cNvSpPr>
            <a:spLocks noGrp="1"/>
          </p:cNvSpPr>
          <p:nvPr>
            <p:ph type="title"/>
          </p:nvPr>
        </p:nvSpPr>
        <p:spPr>
          <a:xfrm>
            <a:off x="1295402" y="982132"/>
            <a:ext cx="9601196" cy="1303867"/>
          </a:xfrm>
        </p:spPr>
        <p:txBody>
          <a:bodyPr>
            <a:normAutofit/>
          </a:bodyPr>
          <a:lstStyle/>
          <a:p>
            <a:r>
              <a:rPr lang="en-GB">
                <a:solidFill>
                  <a:srgbClr val="FFFFFF"/>
                </a:solidFill>
              </a:rPr>
              <a:t>Task 1 </a:t>
            </a:r>
          </a:p>
        </p:txBody>
      </p:sp>
      <p:cxnSp>
        <p:nvCxnSpPr>
          <p:cNvPr id="11" name="Straight Connector 10">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8CD58C8-C555-B5A4-19F2-024F1707B642}"/>
              </a:ext>
            </a:extLst>
          </p:cNvPr>
          <p:cNvSpPr>
            <a:spLocks noGrp="1"/>
          </p:cNvSpPr>
          <p:nvPr>
            <p:ph idx="1"/>
          </p:nvPr>
        </p:nvSpPr>
        <p:spPr>
          <a:xfrm>
            <a:off x="1295401" y="2556932"/>
            <a:ext cx="9601196" cy="3318936"/>
          </a:xfrm>
        </p:spPr>
        <p:txBody>
          <a:bodyPr>
            <a:normAutofit/>
          </a:bodyPr>
          <a:lstStyle/>
          <a:p>
            <a:pPr>
              <a:spcAft>
                <a:spcPts val="800"/>
              </a:spcAft>
            </a:pPr>
            <a:r>
              <a:rPr lang="en-GB">
                <a:solidFill>
                  <a:srgbClr val="FFFFFF"/>
                </a:solidFill>
                <a:effectLst/>
                <a:latin typeface="+mj-lt"/>
                <a:ea typeface="DengXian" panose="02010600030101010101" pitchFamily="2" charset="-122"/>
                <a:cs typeface="Calibri" panose="020F0502020204030204" pitchFamily="34" charset="0"/>
              </a:rPr>
              <a:t>Adam is bailed with a condition that he remain indoors from 8.00 p.m. to 8.00 a.m. every day and reports to the police station at noon.</a:t>
            </a:r>
            <a:endParaRPr lang="en-GB">
              <a:solidFill>
                <a:srgbClr val="FFFFFF"/>
              </a:solidFill>
              <a:effectLst/>
              <a:latin typeface="+mj-lt"/>
              <a:ea typeface="DengXian" panose="02010600030101010101" pitchFamily="2" charset="-122"/>
              <a:cs typeface="Arial" panose="020B0604020202020204" pitchFamily="34" charset="0"/>
            </a:endParaRPr>
          </a:p>
          <a:p>
            <a:pPr marL="0" indent="0">
              <a:spcAft>
                <a:spcPts val="800"/>
              </a:spcAft>
              <a:buNone/>
            </a:pPr>
            <a:endParaRPr lang="en-GB">
              <a:solidFill>
                <a:srgbClr val="FFFFFF"/>
              </a:solidFill>
              <a:effectLst/>
              <a:latin typeface="+mj-lt"/>
              <a:ea typeface="DengXian" panose="02010600030101010101" pitchFamily="2" charset="-122"/>
              <a:cs typeface="Arial" panose="020B0604020202020204" pitchFamily="34" charset="0"/>
            </a:endParaRPr>
          </a:p>
          <a:p>
            <a:pPr>
              <a:spcAft>
                <a:spcPts val="800"/>
              </a:spcAft>
            </a:pPr>
            <a:r>
              <a:rPr lang="en-GB">
                <a:solidFill>
                  <a:srgbClr val="FFFFFF"/>
                </a:solidFill>
                <a:effectLst/>
                <a:latin typeface="+mj-lt"/>
                <a:ea typeface="DengXian" panose="02010600030101010101" pitchFamily="2" charset="-122"/>
                <a:cs typeface="Calibri" panose="020F0502020204030204" pitchFamily="34" charset="0"/>
              </a:rPr>
              <a:t>Does this raise any issues under the Human Rights Act?</a:t>
            </a:r>
            <a:endParaRPr lang="en-GB">
              <a:solidFill>
                <a:srgbClr val="FFFFFF"/>
              </a:solidFill>
              <a:effectLst/>
              <a:latin typeface="+mj-lt"/>
              <a:ea typeface="DengXian" panose="02010600030101010101" pitchFamily="2" charset="-122"/>
              <a:cs typeface="Arial" panose="020B0604020202020204" pitchFamily="34" charset="0"/>
            </a:endParaRPr>
          </a:p>
          <a:p>
            <a:endParaRPr lang="en-GB">
              <a:solidFill>
                <a:srgbClr val="FFFFFF"/>
              </a:solidFill>
            </a:endParaRPr>
          </a:p>
        </p:txBody>
      </p:sp>
    </p:spTree>
    <p:extLst>
      <p:ext uri="{BB962C8B-B14F-4D97-AF65-F5344CB8AC3E}">
        <p14:creationId xmlns:p14="http://schemas.microsoft.com/office/powerpoint/2010/main" val="346070374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BC6E2FB-48EA-DBDD-FBD1-34612E28F9E4}"/>
              </a:ext>
            </a:extLst>
          </p:cNvPr>
          <p:cNvPicPr>
            <a:picLocks noChangeAspect="1"/>
          </p:cNvPicPr>
          <p:nvPr/>
        </p:nvPicPr>
        <p:blipFill rotWithShape="1">
          <a:blip r:embed="rId2">
            <a:alphaModFix amt="35000"/>
          </a:blip>
          <a:srcRect l="4113" r="6553"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7F2DA1E9-59CC-F168-7A8F-AAD398252459}"/>
              </a:ext>
            </a:extLst>
          </p:cNvPr>
          <p:cNvSpPr>
            <a:spLocks noGrp="1"/>
          </p:cNvSpPr>
          <p:nvPr>
            <p:ph type="title"/>
          </p:nvPr>
        </p:nvSpPr>
        <p:spPr>
          <a:xfrm>
            <a:off x="1295402" y="982132"/>
            <a:ext cx="9601196" cy="1303867"/>
          </a:xfrm>
        </p:spPr>
        <p:txBody>
          <a:bodyPr>
            <a:normAutofit/>
          </a:bodyPr>
          <a:lstStyle/>
          <a:p>
            <a:r>
              <a:rPr lang="en-GB">
                <a:solidFill>
                  <a:srgbClr val="FFFFFF"/>
                </a:solidFill>
              </a:rPr>
              <a:t>Task 2</a:t>
            </a:r>
          </a:p>
        </p:txBody>
      </p:sp>
      <p:cxnSp>
        <p:nvCxnSpPr>
          <p:cNvPr id="11" name="Straight Connector 10">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1831777-800B-0719-676F-8AA111556927}"/>
              </a:ext>
            </a:extLst>
          </p:cNvPr>
          <p:cNvSpPr>
            <a:spLocks noGrp="1"/>
          </p:cNvSpPr>
          <p:nvPr>
            <p:ph idx="1"/>
          </p:nvPr>
        </p:nvSpPr>
        <p:spPr>
          <a:xfrm>
            <a:off x="1295401" y="2556932"/>
            <a:ext cx="9601196" cy="3318936"/>
          </a:xfrm>
        </p:spPr>
        <p:txBody>
          <a:bodyPr>
            <a:normAutofit/>
          </a:bodyPr>
          <a:lstStyle/>
          <a:p>
            <a:pPr>
              <a:spcAft>
                <a:spcPts val="600"/>
              </a:spcAft>
            </a:pPr>
            <a:r>
              <a:rPr lang="en-GB">
                <a:solidFill>
                  <a:srgbClr val="FFFFFF"/>
                </a:solidFill>
                <a:effectLst/>
                <a:latin typeface="+mj-lt"/>
                <a:ea typeface="DengXian" panose="02010600030101010101" pitchFamily="2" charset="-122"/>
                <a:cs typeface="Calibri" panose="020F0502020204030204" pitchFamily="34" charset="0"/>
              </a:rPr>
              <a:t>Bill is in custody.  The court is prepared to bail him if a suitable surety can be found.  His girlfriend, comes to court with £10,000 cash.  You take details from her and she says she is unemployed, but Bill gave her the money.  There is plenty more where that came from so it doesn’t matter if she loses the money.</a:t>
            </a:r>
            <a:endParaRPr lang="en-GB">
              <a:solidFill>
                <a:srgbClr val="FFFFFF"/>
              </a:solidFill>
              <a:effectLst/>
              <a:latin typeface="+mj-lt"/>
              <a:ea typeface="DengXian" panose="02010600030101010101" pitchFamily="2" charset="-122"/>
              <a:cs typeface="Arial" panose="020B0604020202020204" pitchFamily="34" charset="0"/>
            </a:endParaRPr>
          </a:p>
          <a:p>
            <a:pPr>
              <a:spcAft>
                <a:spcPts val="600"/>
              </a:spcAft>
            </a:pPr>
            <a:endParaRPr lang="en-GB">
              <a:solidFill>
                <a:srgbClr val="FFFFFF"/>
              </a:solidFill>
              <a:effectLst/>
              <a:latin typeface="+mj-lt"/>
              <a:ea typeface="DengXian" panose="02010600030101010101" pitchFamily="2" charset="-122"/>
              <a:cs typeface="Arial" panose="020B0604020202020204" pitchFamily="34" charset="0"/>
            </a:endParaRPr>
          </a:p>
          <a:p>
            <a:pPr>
              <a:spcAft>
                <a:spcPts val="600"/>
              </a:spcAft>
            </a:pPr>
            <a:r>
              <a:rPr lang="en-GB">
                <a:solidFill>
                  <a:srgbClr val="FFFFFF"/>
                </a:solidFill>
                <a:effectLst/>
                <a:latin typeface="+mj-lt"/>
                <a:ea typeface="DengXian" panose="02010600030101010101" pitchFamily="2" charset="-122"/>
                <a:cs typeface="Calibri" panose="020F0502020204030204" pitchFamily="34" charset="0"/>
              </a:rPr>
              <a:t>What are your obligations in this situation and to whom?</a:t>
            </a:r>
            <a:endParaRPr lang="en-GB">
              <a:solidFill>
                <a:srgbClr val="FFFFFF"/>
              </a:solidFill>
              <a:effectLst/>
              <a:latin typeface="+mj-lt"/>
              <a:ea typeface="DengXian" panose="02010600030101010101" pitchFamily="2" charset="-122"/>
              <a:cs typeface="Arial" panose="020B0604020202020204" pitchFamily="34" charset="0"/>
            </a:endParaRPr>
          </a:p>
          <a:p>
            <a:endParaRPr lang="en-GB">
              <a:solidFill>
                <a:srgbClr val="FFFFFF"/>
              </a:solidFill>
            </a:endParaRPr>
          </a:p>
        </p:txBody>
      </p:sp>
    </p:spTree>
    <p:extLst>
      <p:ext uri="{BB962C8B-B14F-4D97-AF65-F5344CB8AC3E}">
        <p14:creationId xmlns:p14="http://schemas.microsoft.com/office/powerpoint/2010/main" val="1125721018"/>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721EB-B203-4790-B37F-E3AB1D171BBE}"/>
              </a:ext>
            </a:extLst>
          </p:cNvPr>
          <p:cNvSpPr>
            <a:spLocks noGrp="1"/>
          </p:cNvSpPr>
          <p:nvPr>
            <p:ph type="title"/>
          </p:nvPr>
        </p:nvSpPr>
        <p:spPr/>
        <p:txBody>
          <a:bodyPr/>
          <a:lstStyle/>
          <a:p>
            <a:r>
              <a:rPr lang="en-GB" dirty="0"/>
              <a:t>Bail procedure</a:t>
            </a:r>
          </a:p>
        </p:txBody>
      </p:sp>
      <p:sp>
        <p:nvSpPr>
          <p:cNvPr id="3" name="Content Placeholder 2">
            <a:extLst>
              <a:ext uri="{FF2B5EF4-FFF2-40B4-BE49-F238E27FC236}">
                <a16:creationId xmlns:a16="http://schemas.microsoft.com/office/drawing/2014/main" id="{23C6A5B8-2D8D-4D45-855B-2D40BFCED6E0}"/>
              </a:ext>
            </a:extLst>
          </p:cNvPr>
          <p:cNvSpPr>
            <a:spLocks noGrp="1"/>
          </p:cNvSpPr>
          <p:nvPr>
            <p:ph idx="1"/>
          </p:nvPr>
        </p:nvSpPr>
        <p:spPr/>
        <p:txBody>
          <a:bodyPr>
            <a:normAutofit fontScale="92500" lnSpcReduction="10000"/>
          </a:bodyPr>
          <a:lstStyle/>
          <a:p>
            <a:r>
              <a:rPr lang="en-GB" altLang="en-US" dirty="0"/>
              <a:t>Most common ground  for opposing bail –  Prosecution has substantial reason to believe D will abscond, commit further offences, interfere with witnesses (para 2(1))</a:t>
            </a:r>
          </a:p>
          <a:p>
            <a:r>
              <a:rPr lang="en-GB" altLang="en-US" dirty="0"/>
              <a:t>Submissions made by Prosecution and then Defence</a:t>
            </a:r>
          </a:p>
          <a:p>
            <a:r>
              <a:rPr lang="en-US" altLang="en-US" dirty="0" err="1"/>
              <a:t>Defence</a:t>
            </a:r>
            <a:r>
              <a:rPr lang="en-US" altLang="en-US" dirty="0"/>
              <a:t> may offer conditions</a:t>
            </a:r>
          </a:p>
          <a:p>
            <a:r>
              <a:rPr lang="en-GB" altLang="en-US" dirty="0"/>
              <a:t>The reasons for withholding bail or imposing conditions must be stated in open court – </a:t>
            </a:r>
            <a:r>
              <a:rPr lang="en-GB" altLang="en-US" u="sng" dirty="0">
                <a:hlinkClick r:id="rId2"/>
              </a:rPr>
              <a:t>s5 BA</a:t>
            </a:r>
            <a:endParaRPr lang="en-GB" altLang="en-US" dirty="0"/>
          </a:p>
          <a:p>
            <a:r>
              <a:rPr lang="en-GB" altLang="en-US" dirty="0"/>
              <a:t>A notice should be given to the D</a:t>
            </a:r>
          </a:p>
          <a:p>
            <a:r>
              <a:rPr lang="en-GB" altLang="en-US" dirty="0"/>
              <a:t>Thereafter there is a duty on the court to consider bail at each hearing </a:t>
            </a:r>
          </a:p>
          <a:p>
            <a:endParaRPr lang="en-GB" altLang="en-US" dirty="0"/>
          </a:p>
          <a:p>
            <a:endParaRPr lang="en-US" altLang="en-US" dirty="0"/>
          </a:p>
          <a:p>
            <a:endParaRPr lang="en-GB" dirty="0"/>
          </a:p>
        </p:txBody>
      </p:sp>
    </p:spTree>
    <p:extLst>
      <p:ext uri="{BB962C8B-B14F-4D97-AF65-F5344CB8AC3E}">
        <p14:creationId xmlns:p14="http://schemas.microsoft.com/office/powerpoint/2010/main" val="12369044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EB8E3BF-F464-4900-8994-851061A9A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hand holding a pen and shading circles on a sheet">
            <a:extLst>
              <a:ext uri="{FF2B5EF4-FFF2-40B4-BE49-F238E27FC236}">
                <a16:creationId xmlns:a16="http://schemas.microsoft.com/office/drawing/2014/main" id="{CFB682A5-0745-7B18-32CF-5978F4A523C3}"/>
              </a:ext>
            </a:extLst>
          </p:cNvPr>
          <p:cNvPicPr>
            <a:picLocks noChangeAspect="1"/>
          </p:cNvPicPr>
          <p:nvPr/>
        </p:nvPicPr>
        <p:blipFill rotWithShape="1">
          <a:blip r:embed="rId2">
            <a:alphaModFix amt="35000"/>
          </a:blip>
          <a:srcRect t="873" b="2560"/>
          <a:stretch/>
        </p:blipFill>
        <p:spPr>
          <a:xfrm>
            <a:off x="20" y="10"/>
            <a:ext cx="12191980" cy="6857990"/>
          </a:xfrm>
          <a:prstGeom prst="rect">
            <a:avLst/>
          </a:prstGeom>
        </p:spPr>
      </p:pic>
      <p:sp>
        <p:nvSpPr>
          <p:cNvPr id="2" name="Title 1">
            <a:extLst>
              <a:ext uri="{FF2B5EF4-FFF2-40B4-BE49-F238E27FC236}">
                <a16:creationId xmlns:a16="http://schemas.microsoft.com/office/drawing/2014/main" id="{6202EDFF-05E1-4712-A764-C92016353F4B}"/>
              </a:ext>
            </a:extLst>
          </p:cNvPr>
          <p:cNvSpPr>
            <a:spLocks noGrp="1"/>
          </p:cNvSpPr>
          <p:nvPr>
            <p:ph type="title"/>
          </p:nvPr>
        </p:nvSpPr>
        <p:spPr>
          <a:xfrm>
            <a:off x="1295402" y="982132"/>
            <a:ext cx="9601196" cy="1303867"/>
          </a:xfrm>
        </p:spPr>
        <p:txBody>
          <a:bodyPr>
            <a:normAutofit/>
          </a:bodyPr>
          <a:lstStyle/>
          <a:p>
            <a:r>
              <a:rPr lang="en-GB">
                <a:solidFill>
                  <a:srgbClr val="FFFFFF"/>
                </a:solidFill>
              </a:rPr>
              <a:t>Refusal of bail</a:t>
            </a:r>
          </a:p>
        </p:txBody>
      </p:sp>
      <p:cxnSp>
        <p:nvCxnSpPr>
          <p:cNvPr id="22" name="Straight Connector 21">
            <a:extLst>
              <a:ext uri="{FF2B5EF4-FFF2-40B4-BE49-F238E27FC236}">
                <a16:creationId xmlns:a16="http://schemas.microsoft.com/office/drawing/2014/main" id="{8E0602D6-3A81-42F8-AE67-1BAAFC967C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421466"/>
            <a:ext cx="9144000" cy="0"/>
          </a:xfrm>
          <a:prstGeom prst="line">
            <a:avLst/>
          </a:prstGeom>
          <a:ln w="15875">
            <a:solidFill>
              <a:srgbClr val="FFFFFF"/>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DF4E24D-1D2E-4CFD-B7DF-6732D276E31E}"/>
              </a:ext>
            </a:extLst>
          </p:cNvPr>
          <p:cNvSpPr>
            <a:spLocks noGrp="1"/>
          </p:cNvSpPr>
          <p:nvPr>
            <p:ph idx="1"/>
          </p:nvPr>
        </p:nvSpPr>
        <p:spPr>
          <a:xfrm>
            <a:off x="1295401" y="2556931"/>
            <a:ext cx="9601196" cy="4183081"/>
          </a:xfrm>
        </p:spPr>
        <p:txBody>
          <a:bodyPr>
            <a:normAutofit lnSpcReduction="10000"/>
          </a:bodyPr>
          <a:lstStyle/>
          <a:p>
            <a:pPr>
              <a:lnSpc>
                <a:spcPct val="90000"/>
              </a:lnSpc>
              <a:buFontTx/>
              <a:buNone/>
            </a:pPr>
            <a:r>
              <a:rPr lang="en-GB" altLang="en-US" dirty="0">
                <a:solidFill>
                  <a:srgbClr val="FFFFFF"/>
                </a:solidFill>
              </a:rPr>
              <a:t>Possible further applications by D having been refused bail</a:t>
            </a:r>
          </a:p>
          <a:p>
            <a:pPr lvl="1">
              <a:lnSpc>
                <a:spcPct val="90000"/>
              </a:lnSpc>
            </a:pPr>
            <a:r>
              <a:rPr lang="en-GB" altLang="en-US" sz="2400" dirty="0">
                <a:solidFill>
                  <a:srgbClr val="FFFFFF"/>
                </a:solidFill>
              </a:rPr>
              <a:t>To magistrates’ court – one only on the </a:t>
            </a:r>
            <a:r>
              <a:rPr lang="en-GB" altLang="en-US" sz="2400" u="sng" dirty="0">
                <a:solidFill>
                  <a:srgbClr val="FFFFFF"/>
                </a:solidFill>
              </a:rPr>
              <a:t>same</a:t>
            </a:r>
            <a:r>
              <a:rPr lang="en-GB" altLang="en-US" sz="2400" dirty="0">
                <a:solidFill>
                  <a:srgbClr val="FFFFFF"/>
                </a:solidFill>
              </a:rPr>
              <a:t> facts, </a:t>
            </a:r>
            <a:r>
              <a:rPr lang="en-GB" altLang="en-US" sz="2400" b="1" dirty="0">
                <a:solidFill>
                  <a:srgbClr val="FFFFFF"/>
                </a:solidFill>
              </a:rPr>
              <a:t>at the first next hearing</a:t>
            </a:r>
            <a:r>
              <a:rPr lang="en-GB" altLang="en-US" sz="2400" dirty="0">
                <a:solidFill>
                  <a:srgbClr val="FFFFFF"/>
                </a:solidFill>
              </a:rPr>
              <a:t>, otherwise change in circumstances required (</a:t>
            </a:r>
            <a:r>
              <a:rPr lang="en-GB" altLang="en-US" sz="2400" dirty="0" err="1">
                <a:solidFill>
                  <a:srgbClr val="FFFFFF"/>
                </a:solidFill>
              </a:rPr>
              <a:t>BA,Sch</a:t>
            </a:r>
            <a:r>
              <a:rPr lang="en-GB" altLang="en-US" sz="2400" dirty="0">
                <a:solidFill>
                  <a:srgbClr val="FFFFFF"/>
                </a:solidFill>
              </a:rPr>
              <a:t> 1,Pt IIA). </a:t>
            </a:r>
          </a:p>
          <a:p>
            <a:pPr marL="342900" lvl="1" indent="-342900">
              <a:lnSpc>
                <a:spcPct val="90000"/>
              </a:lnSpc>
              <a:buNone/>
            </a:pPr>
            <a:r>
              <a:rPr lang="en-GB" altLang="en-US" sz="2400" dirty="0">
                <a:solidFill>
                  <a:srgbClr val="FFFFFF"/>
                </a:solidFill>
              </a:rPr>
              <a:t>If Magistrates remand in custody after hearing a full bail application, a “full argument certificate” must be issued (BA s6A). Or</a:t>
            </a:r>
          </a:p>
          <a:p>
            <a:pPr marL="742950" lvl="2" indent="-342900">
              <a:lnSpc>
                <a:spcPct val="90000"/>
              </a:lnSpc>
            </a:pPr>
            <a:r>
              <a:rPr lang="en-GB" altLang="en-US" sz="2400" dirty="0">
                <a:solidFill>
                  <a:srgbClr val="FFFFFF"/>
                </a:solidFill>
              </a:rPr>
              <a:t>To Crown Court – on 24 hours notice, before judge in chambers – </a:t>
            </a:r>
            <a:r>
              <a:rPr lang="en-GB" altLang="en-US" sz="2400" u="sng" dirty="0">
                <a:solidFill>
                  <a:srgbClr val="FFFFFF"/>
                </a:solidFill>
                <a:hlinkClick r:id="rId3"/>
              </a:rPr>
              <a:t>s81 Senior Courts Act 1981</a:t>
            </a:r>
            <a:r>
              <a:rPr lang="en-GB" altLang="en-US" sz="2400" u="sng" dirty="0">
                <a:solidFill>
                  <a:srgbClr val="FFFFFF"/>
                </a:solidFill>
              </a:rPr>
              <a:t>/</a:t>
            </a:r>
            <a:r>
              <a:rPr lang="en-GB" altLang="en-US" sz="2400" u="sng" dirty="0" err="1">
                <a:solidFill>
                  <a:srgbClr val="FFFFFF"/>
                </a:solidFill>
                <a:hlinkClick r:id="rId4"/>
              </a:rPr>
              <a:t>CrPR</a:t>
            </a:r>
            <a:r>
              <a:rPr lang="en-GB" altLang="en-US" sz="2400" u="sng" dirty="0">
                <a:solidFill>
                  <a:srgbClr val="FFFFFF"/>
                </a:solidFill>
                <a:hlinkClick r:id="rId4"/>
              </a:rPr>
              <a:t> 14.8</a:t>
            </a:r>
            <a:endParaRPr lang="en-GB" altLang="en-US" sz="2400" u="sng" dirty="0">
              <a:solidFill>
                <a:srgbClr val="FFFFFF"/>
              </a:solidFill>
            </a:endParaRPr>
          </a:p>
          <a:p>
            <a:pPr marL="742950" lvl="2" indent="-342900">
              <a:lnSpc>
                <a:spcPct val="90000"/>
              </a:lnSpc>
            </a:pPr>
            <a:r>
              <a:rPr lang="en-GB" altLang="en-US" sz="2400" dirty="0">
                <a:solidFill>
                  <a:srgbClr val="FFFFFF"/>
                </a:solidFill>
              </a:rPr>
              <a:t>Heard within 48 hours</a:t>
            </a:r>
          </a:p>
          <a:p>
            <a:pPr marL="742950" lvl="2" indent="-342900">
              <a:lnSpc>
                <a:spcPct val="90000"/>
              </a:lnSpc>
            </a:pPr>
            <a:r>
              <a:rPr lang="en-GB" altLang="en-US" sz="2400" dirty="0">
                <a:solidFill>
                  <a:srgbClr val="FFFFFF"/>
                </a:solidFill>
              </a:rPr>
              <a:t>Complete rehearing</a:t>
            </a:r>
          </a:p>
          <a:p>
            <a:pPr marL="742950" lvl="2" indent="-342900">
              <a:lnSpc>
                <a:spcPct val="90000"/>
              </a:lnSpc>
            </a:pPr>
            <a:r>
              <a:rPr lang="en-GB" altLang="en-US" sz="2400" dirty="0">
                <a:solidFill>
                  <a:srgbClr val="FFFFFF"/>
                </a:solidFill>
              </a:rPr>
              <a:t>Cost covered by existing Representation Order</a:t>
            </a:r>
          </a:p>
          <a:p>
            <a:pPr lvl="1">
              <a:lnSpc>
                <a:spcPct val="90000"/>
              </a:lnSpc>
            </a:pPr>
            <a:endParaRPr lang="en-GB" altLang="en-US" sz="1500" dirty="0">
              <a:solidFill>
                <a:srgbClr val="FFFFFF"/>
              </a:solidFill>
            </a:endParaRPr>
          </a:p>
          <a:p>
            <a:pPr>
              <a:lnSpc>
                <a:spcPct val="90000"/>
              </a:lnSpc>
            </a:pPr>
            <a:endParaRPr lang="en-GB" sz="1500" dirty="0">
              <a:solidFill>
                <a:srgbClr val="FFFFFF"/>
              </a:solidFill>
            </a:endParaRPr>
          </a:p>
        </p:txBody>
      </p:sp>
    </p:spTree>
    <p:extLst>
      <p:ext uri="{BB962C8B-B14F-4D97-AF65-F5344CB8AC3E}">
        <p14:creationId xmlns:p14="http://schemas.microsoft.com/office/powerpoint/2010/main" val="4108492571"/>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7FE386-0AC4-4C92-8682-5974010DA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82424F-9EF6-458B-AA0B-38E32B55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accent6"/>
          </a:solidFill>
          <a:ln>
            <a:noFill/>
          </a:ln>
          <a:effectLst>
            <a:outerShdw blurRad="50800" dist="38100" dir="5400000" algn="t" rotWithShape="0">
              <a:prstClr val="black">
                <a:alpha val="40000"/>
              </a:prstClr>
            </a:outerShdw>
          </a:effectLst>
          <a:scene3d>
            <a:camera prst="orthographicFront"/>
            <a:lightRig rig="balanced" dir="t"/>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E5AC547-57D3-460D-B42C-0504301E8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 y="609600"/>
            <a:ext cx="10972800" cy="5638800"/>
          </a:xfrm>
          <a:prstGeom prst="rect">
            <a:avLst/>
          </a:prstGeo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ln w="15875" cap="flat">
            <a:noFill/>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19360DC-9C1E-A891-DD00-469C3D57D82D}"/>
              </a:ext>
            </a:extLst>
          </p:cNvPr>
          <p:cNvSpPr>
            <a:spLocks noGrp="1"/>
          </p:cNvSpPr>
          <p:nvPr>
            <p:ph type="title"/>
          </p:nvPr>
        </p:nvSpPr>
        <p:spPr>
          <a:xfrm>
            <a:off x="1295402" y="982132"/>
            <a:ext cx="9601196" cy="1303867"/>
          </a:xfrm>
        </p:spPr>
        <p:txBody>
          <a:bodyPr>
            <a:normAutofit/>
          </a:bodyPr>
          <a:lstStyle/>
          <a:p>
            <a:r>
              <a:rPr lang="en-GB">
                <a:solidFill>
                  <a:srgbClr val="FFFFFF"/>
                </a:solidFill>
              </a:rPr>
              <a:t>D’s failure to surrender to bail</a:t>
            </a:r>
          </a:p>
        </p:txBody>
      </p:sp>
      <p:sp>
        <p:nvSpPr>
          <p:cNvPr id="3" name="Content Placeholder 2">
            <a:extLst>
              <a:ext uri="{FF2B5EF4-FFF2-40B4-BE49-F238E27FC236}">
                <a16:creationId xmlns:a16="http://schemas.microsoft.com/office/drawing/2014/main" id="{717296F1-14F5-733E-D649-3397B41743C7}"/>
              </a:ext>
            </a:extLst>
          </p:cNvPr>
          <p:cNvSpPr>
            <a:spLocks noGrp="1"/>
          </p:cNvSpPr>
          <p:nvPr>
            <p:ph idx="1"/>
          </p:nvPr>
        </p:nvSpPr>
        <p:spPr>
          <a:xfrm>
            <a:off x="1295401" y="2556932"/>
            <a:ext cx="9601196" cy="3318936"/>
          </a:xfrm>
        </p:spPr>
        <p:txBody>
          <a:bodyPr>
            <a:normAutofit/>
          </a:bodyPr>
          <a:lstStyle/>
          <a:p>
            <a:pPr>
              <a:lnSpc>
                <a:spcPct val="90000"/>
              </a:lnSpc>
            </a:pPr>
            <a:r>
              <a:rPr lang="en-GB" sz="2200" b="0" i="0">
                <a:solidFill>
                  <a:srgbClr val="FFFFFF"/>
                </a:solidFill>
                <a:effectLst/>
                <a:latin typeface="Times New Roman" panose="02020603050405020304" pitchFamily="18" charset="0"/>
              </a:rPr>
              <a:t>Under </a:t>
            </a:r>
            <a:r>
              <a:rPr lang="en-GB" sz="2200" b="1" i="0">
                <a:solidFill>
                  <a:srgbClr val="FFFFFF"/>
                </a:solidFill>
                <a:effectLst/>
                <a:latin typeface="Times New Roman" panose="02020603050405020304" pitchFamily="18" charset="0"/>
              </a:rPr>
              <a:t>s6(1) BA 1976</a:t>
            </a:r>
            <a:r>
              <a:rPr lang="en-GB" sz="2200" b="0" i="0">
                <a:solidFill>
                  <a:srgbClr val="FFFFFF"/>
                </a:solidFill>
                <a:effectLst/>
                <a:latin typeface="Times New Roman" panose="02020603050405020304" pitchFamily="18" charset="0"/>
              </a:rPr>
              <a:t> it is an offence for a defendant to fail to surrender to bail (i.e. not to turn up at the place and time stated). </a:t>
            </a:r>
          </a:p>
          <a:p>
            <a:pPr>
              <a:lnSpc>
                <a:spcPct val="90000"/>
              </a:lnSpc>
            </a:pPr>
            <a:r>
              <a:rPr lang="en-GB" sz="2200" b="0" i="0">
                <a:solidFill>
                  <a:srgbClr val="FFFFFF"/>
                </a:solidFill>
                <a:effectLst/>
                <a:latin typeface="Times New Roman" panose="02020603050405020304" pitchFamily="18" charset="0"/>
              </a:rPr>
              <a:t>If the defendant fails to surrender to bail (also called “absconding”), the court can issue a warrant for their arrest. </a:t>
            </a:r>
          </a:p>
          <a:p>
            <a:pPr>
              <a:lnSpc>
                <a:spcPct val="90000"/>
              </a:lnSpc>
            </a:pPr>
            <a:r>
              <a:rPr lang="en-GB" sz="2200" b="0" i="0">
                <a:solidFill>
                  <a:srgbClr val="FFFFFF"/>
                </a:solidFill>
                <a:effectLst/>
                <a:latin typeface="Times New Roman" panose="02020603050405020304" pitchFamily="18" charset="0"/>
              </a:rPr>
              <a:t>When the defendant is arrested on that warrant or surrenders to the court, they can be charged with an offence of failing to surrender to bail. </a:t>
            </a:r>
          </a:p>
          <a:p>
            <a:pPr>
              <a:lnSpc>
                <a:spcPct val="90000"/>
              </a:lnSpc>
            </a:pPr>
            <a:r>
              <a:rPr lang="en-GB" sz="2200" b="0" i="0">
                <a:solidFill>
                  <a:srgbClr val="FFFFFF"/>
                </a:solidFill>
                <a:effectLst/>
                <a:latin typeface="Times New Roman" panose="02020603050405020304" pitchFamily="18" charset="0"/>
              </a:rPr>
              <a:t>They can have a defence to this offence if they have a reasonable excuse for failing to surrender to bail, such as they were ill on the day set for them to attend. The person bailed would have to satisfy the court about this reasonable excuse.</a:t>
            </a:r>
          </a:p>
          <a:p>
            <a:pPr>
              <a:lnSpc>
                <a:spcPct val="90000"/>
              </a:lnSpc>
            </a:pPr>
            <a:endParaRPr lang="en-GB" sz="2200">
              <a:solidFill>
                <a:srgbClr val="FFFFFF"/>
              </a:solidFill>
            </a:endParaRPr>
          </a:p>
        </p:txBody>
      </p:sp>
    </p:spTree>
    <p:extLst>
      <p:ext uri="{BB962C8B-B14F-4D97-AF65-F5344CB8AC3E}">
        <p14:creationId xmlns:p14="http://schemas.microsoft.com/office/powerpoint/2010/main" val="3044401329"/>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06BB2-492E-E7A7-AAA7-E9AE77B87644}"/>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9D697BD4-DC50-42C7-C4C0-11CEBCC69C68}"/>
              </a:ext>
            </a:extLst>
          </p:cNvPr>
          <p:cNvPicPr>
            <a:picLocks noGrp="1" noChangeAspect="1"/>
          </p:cNvPicPr>
          <p:nvPr>
            <p:ph idx="1"/>
          </p:nvPr>
        </p:nvPicPr>
        <p:blipFill>
          <a:blip r:embed="rId3"/>
          <a:stretch>
            <a:fillRect/>
          </a:stretch>
        </p:blipFill>
        <p:spPr>
          <a:xfrm>
            <a:off x="715374" y="213852"/>
            <a:ext cx="10181223" cy="6502859"/>
          </a:xfrm>
          <a:prstGeom prst="rect">
            <a:avLst/>
          </a:prstGeom>
        </p:spPr>
      </p:pic>
    </p:spTree>
    <p:extLst>
      <p:ext uri="{BB962C8B-B14F-4D97-AF65-F5344CB8AC3E}">
        <p14:creationId xmlns:p14="http://schemas.microsoft.com/office/powerpoint/2010/main" val="16122053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2A49F-6DBA-4C70-E1D8-9A3F9879E52F}"/>
              </a:ext>
            </a:extLst>
          </p:cNvPr>
          <p:cNvSpPr>
            <a:spLocks noGrp="1"/>
          </p:cNvSpPr>
          <p:nvPr>
            <p:ph type="title"/>
          </p:nvPr>
        </p:nvSpPr>
        <p:spPr/>
        <p:txBody>
          <a:bodyPr/>
          <a:lstStyle/>
          <a:p>
            <a:r>
              <a:rPr lang="en-GB" dirty="0"/>
              <a:t>When bail is refused </a:t>
            </a:r>
          </a:p>
        </p:txBody>
      </p:sp>
      <p:sp>
        <p:nvSpPr>
          <p:cNvPr id="3" name="Content Placeholder 2">
            <a:extLst>
              <a:ext uri="{FF2B5EF4-FFF2-40B4-BE49-F238E27FC236}">
                <a16:creationId xmlns:a16="http://schemas.microsoft.com/office/drawing/2014/main" id="{080AE667-316E-4A52-76BE-F242EB9CAEFA}"/>
              </a:ext>
            </a:extLst>
          </p:cNvPr>
          <p:cNvSpPr>
            <a:spLocks noGrp="1"/>
          </p:cNvSpPr>
          <p:nvPr>
            <p:ph idx="1"/>
          </p:nvPr>
        </p:nvSpPr>
        <p:spPr/>
        <p:txBody>
          <a:bodyPr>
            <a:normAutofit fontScale="85000" lnSpcReduction="10000"/>
          </a:bodyPr>
          <a:lstStyle/>
          <a:p>
            <a:r>
              <a:rPr lang="en-GB" b="0" i="0" dirty="0">
                <a:solidFill>
                  <a:srgbClr val="000000"/>
                </a:solidFill>
                <a:effectLst/>
                <a:latin typeface="+mj-lt"/>
              </a:rPr>
              <a:t>If the accused is refused bail, the law prescribes the maximum period that they can be detained in custody. </a:t>
            </a:r>
          </a:p>
          <a:p>
            <a:r>
              <a:rPr lang="en-GB" b="0" i="0" dirty="0">
                <a:solidFill>
                  <a:srgbClr val="000000"/>
                </a:solidFill>
                <a:effectLst/>
                <a:latin typeface="+mj-lt"/>
              </a:rPr>
              <a:t>The general rule is that before trial, where a defendant is refused bail in the Magistrates’ Court, they can first be remanded in custody for a maximum of eight clear days. </a:t>
            </a:r>
          </a:p>
          <a:p>
            <a:r>
              <a:rPr lang="en-GB" b="1" i="0" dirty="0">
                <a:solidFill>
                  <a:srgbClr val="000000"/>
                </a:solidFill>
                <a:effectLst/>
                <a:latin typeface="+mj-lt"/>
              </a:rPr>
              <a:t>s128 Magistrates’ Court Act 1980 (MCA 1980)</a:t>
            </a:r>
            <a:r>
              <a:rPr lang="en-GB" b="0" i="0" dirty="0">
                <a:solidFill>
                  <a:srgbClr val="000000"/>
                </a:solidFill>
                <a:effectLst/>
                <a:latin typeface="+mj-lt"/>
              </a:rPr>
              <a:t> provides that, on the first or any subsequent occasion when the magistrates propose to adjourn and remand in custody prior to sending to the Crown Court or summary trial, </a:t>
            </a:r>
            <a:r>
              <a:rPr lang="en-GB" b="1" i="0" dirty="0">
                <a:solidFill>
                  <a:srgbClr val="000000"/>
                </a:solidFill>
                <a:effectLst/>
                <a:latin typeface="+mj-lt"/>
              </a:rPr>
              <a:t>if the defendant consents</a:t>
            </a:r>
            <a:r>
              <a:rPr lang="en-GB" b="0" i="0" dirty="0">
                <a:solidFill>
                  <a:srgbClr val="000000"/>
                </a:solidFill>
                <a:effectLst/>
                <a:latin typeface="+mj-lt"/>
              </a:rPr>
              <a:t> and has legal representation, they may be remanded for up to three consecutive occasions in their absence, although their case will be mentioned each week so that the magistrates may formally remand in custody again. The defendant must be produced on the fourth occasion.</a:t>
            </a:r>
            <a:endParaRPr lang="en-GB" dirty="0">
              <a:latin typeface="+mj-lt"/>
            </a:endParaRPr>
          </a:p>
        </p:txBody>
      </p:sp>
    </p:spTree>
    <p:extLst>
      <p:ext uri="{BB962C8B-B14F-4D97-AF65-F5344CB8AC3E}">
        <p14:creationId xmlns:p14="http://schemas.microsoft.com/office/powerpoint/2010/main" val="2409192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6A973-5A2F-7A8D-A814-DDC907BA889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5C52F1-4E58-970C-9B14-89CCF6E72DD0}"/>
              </a:ext>
            </a:extLst>
          </p:cNvPr>
          <p:cNvSpPr>
            <a:spLocks noGrp="1"/>
          </p:cNvSpPr>
          <p:nvPr>
            <p:ph idx="1"/>
          </p:nvPr>
        </p:nvSpPr>
        <p:spPr/>
        <p:txBody>
          <a:bodyPr>
            <a:normAutofit/>
          </a:bodyPr>
          <a:lstStyle/>
          <a:p>
            <a:r>
              <a:rPr lang="en-GB" b="1" i="0" dirty="0">
                <a:solidFill>
                  <a:srgbClr val="000000"/>
                </a:solidFill>
                <a:effectLst/>
                <a:latin typeface="+mj-lt"/>
              </a:rPr>
              <a:t>s128A MCA 1980</a:t>
            </a:r>
            <a:r>
              <a:rPr lang="en-GB" b="0" i="0" dirty="0">
                <a:solidFill>
                  <a:srgbClr val="000000"/>
                </a:solidFill>
                <a:effectLst/>
                <a:latin typeface="+mj-lt"/>
              </a:rPr>
              <a:t> - if D consents or not, they can be remanded for up to 28 days if they have previously been remanded (the first 8 clear days), the case is now before the court </a:t>
            </a:r>
            <a:r>
              <a:rPr lang="en-GB" b="1" i="0" dirty="0">
                <a:solidFill>
                  <a:srgbClr val="000000"/>
                </a:solidFill>
                <a:effectLst/>
                <a:latin typeface="+mj-lt"/>
              </a:rPr>
              <a:t>and</a:t>
            </a:r>
            <a:r>
              <a:rPr lang="en-GB" b="0" i="0" dirty="0">
                <a:solidFill>
                  <a:srgbClr val="000000"/>
                </a:solidFill>
                <a:effectLst/>
                <a:latin typeface="+mj-lt"/>
              </a:rPr>
              <a:t> the court has fixed a date for the next “effective” hearing, where a further step will be made in the proceedings.</a:t>
            </a:r>
          </a:p>
          <a:p>
            <a:r>
              <a:rPr lang="en-GB" b="0" i="0" dirty="0">
                <a:solidFill>
                  <a:srgbClr val="000000"/>
                </a:solidFill>
                <a:effectLst/>
                <a:latin typeface="+mj-lt"/>
              </a:rPr>
              <a:t>When a court is considering exercising the power conferred by </a:t>
            </a:r>
            <a:r>
              <a:rPr lang="en-GB" b="1" i="0" dirty="0">
                <a:solidFill>
                  <a:srgbClr val="000000"/>
                </a:solidFill>
                <a:effectLst/>
                <a:latin typeface="+mj-lt"/>
              </a:rPr>
              <a:t>s128A MCA 1980</a:t>
            </a:r>
            <a:r>
              <a:rPr lang="en-GB" b="0" i="0" dirty="0">
                <a:solidFill>
                  <a:srgbClr val="000000"/>
                </a:solidFill>
                <a:effectLst/>
                <a:latin typeface="+mj-lt"/>
              </a:rPr>
              <a:t>, it must have regard to the total length of time which the accused would spend in custody if it were to exercise the power.</a:t>
            </a:r>
            <a:endParaRPr lang="en-GB" dirty="0">
              <a:latin typeface="+mj-lt"/>
            </a:endParaRPr>
          </a:p>
        </p:txBody>
      </p:sp>
    </p:spTree>
    <p:extLst>
      <p:ext uri="{BB962C8B-B14F-4D97-AF65-F5344CB8AC3E}">
        <p14:creationId xmlns:p14="http://schemas.microsoft.com/office/powerpoint/2010/main" val="7419609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2FF4-F438-FD04-A32A-0A2C09856693}"/>
              </a:ext>
            </a:extLst>
          </p:cNvPr>
          <p:cNvSpPr>
            <a:spLocks noGrp="1"/>
          </p:cNvSpPr>
          <p:nvPr>
            <p:ph type="title"/>
          </p:nvPr>
        </p:nvSpPr>
        <p:spPr/>
        <p:txBody>
          <a:bodyPr/>
          <a:lstStyle/>
          <a:p>
            <a:r>
              <a:rPr lang="en-GB" dirty="0"/>
              <a:t>Reapplication and appeals </a:t>
            </a:r>
          </a:p>
        </p:txBody>
      </p:sp>
      <p:sp>
        <p:nvSpPr>
          <p:cNvPr id="3" name="Content Placeholder 2">
            <a:extLst>
              <a:ext uri="{FF2B5EF4-FFF2-40B4-BE49-F238E27FC236}">
                <a16:creationId xmlns:a16="http://schemas.microsoft.com/office/drawing/2014/main" id="{0161BB79-5039-E292-0E85-FD2624133B4A}"/>
              </a:ext>
            </a:extLst>
          </p:cNvPr>
          <p:cNvSpPr>
            <a:spLocks noGrp="1"/>
          </p:cNvSpPr>
          <p:nvPr>
            <p:ph idx="1"/>
          </p:nvPr>
        </p:nvSpPr>
        <p:spPr/>
        <p:txBody>
          <a:bodyPr>
            <a:normAutofit lnSpcReduction="10000"/>
          </a:bodyPr>
          <a:lstStyle/>
          <a:p>
            <a:pPr algn="just"/>
            <a:r>
              <a:rPr lang="en-GB" b="0" i="0" dirty="0">
                <a:solidFill>
                  <a:srgbClr val="000000"/>
                </a:solidFill>
                <a:effectLst/>
                <a:latin typeface="+mj-lt"/>
              </a:rPr>
              <a:t>The defendant generally has </a:t>
            </a:r>
            <a:r>
              <a:rPr lang="en-GB" b="1" i="0" u="sng" dirty="0">
                <a:solidFill>
                  <a:srgbClr val="000000"/>
                </a:solidFill>
                <a:effectLst/>
                <a:latin typeface="+mj-lt"/>
              </a:rPr>
              <a:t>two </a:t>
            </a:r>
            <a:r>
              <a:rPr lang="en-GB" b="1" i="1" u="sng" dirty="0">
                <a:solidFill>
                  <a:srgbClr val="000000"/>
                </a:solidFill>
                <a:effectLst/>
                <a:latin typeface="+mj-lt"/>
              </a:rPr>
              <a:t>opportunities</a:t>
            </a:r>
            <a:r>
              <a:rPr lang="en-GB" b="1" i="0" u="sng" dirty="0">
                <a:solidFill>
                  <a:srgbClr val="000000"/>
                </a:solidFill>
                <a:effectLst/>
                <a:latin typeface="+mj-lt"/>
              </a:rPr>
              <a:t> </a:t>
            </a:r>
            <a:r>
              <a:rPr lang="en-GB" b="0" i="0" dirty="0">
                <a:solidFill>
                  <a:srgbClr val="000000"/>
                </a:solidFill>
                <a:effectLst/>
                <a:latin typeface="+mj-lt"/>
              </a:rPr>
              <a:t>to apply for bail. </a:t>
            </a:r>
          </a:p>
          <a:p>
            <a:pPr algn="just"/>
            <a:r>
              <a:rPr lang="en-GB" b="0" i="0" dirty="0">
                <a:solidFill>
                  <a:srgbClr val="000000"/>
                </a:solidFill>
                <a:effectLst/>
                <a:latin typeface="+mj-lt"/>
              </a:rPr>
              <a:t>If bail is refused at the first hearing, an application may be made at the next hearing, and can be based on the same grounds as the first.</a:t>
            </a:r>
          </a:p>
          <a:p>
            <a:pPr algn="just"/>
            <a:r>
              <a:rPr lang="en-GB" b="0" i="0" dirty="0">
                <a:solidFill>
                  <a:srgbClr val="000000"/>
                </a:solidFill>
                <a:effectLst/>
                <a:latin typeface="+mj-lt"/>
              </a:rPr>
              <a:t>If a full argument is not made by the defendant at the first hearing, then that opportunity to apply for bail is lost, which means that if bail is refused at the next hearing, the two opportunities for bail are used. </a:t>
            </a:r>
          </a:p>
          <a:p>
            <a:pPr algn="just"/>
            <a:r>
              <a:rPr lang="en-GB" b="0" i="0" dirty="0">
                <a:solidFill>
                  <a:srgbClr val="000000"/>
                </a:solidFill>
                <a:effectLst/>
                <a:latin typeface="+mj-lt"/>
              </a:rPr>
              <a:t>Similarly, if an argument is made at the first hearing but not at the second, there is no right to a second application for bail at the third hearing.</a:t>
            </a:r>
          </a:p>
          <a:p>
            <a:endParaRPr lang="en-GB" dirty="0"/>
          </a:p>
        </p:txBody>
      </p:sp>
    </p:spTree>
    <p:extLst>
      <p:ext uri="{BB962C8B-B14F-4D97-AF65-F5344CB8AC3E}">
        <p14:creationId xmlns:p14="http://schemas.microsoft.com/office/powerpoint/2010/main" val="2477155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9F689-CB63-5F4A-CB0D-E5A5D3D91E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D04F3F2-5338-D0B7-E740-31E4B91C730E}"/>
              </a:ext>
            </a:extLst>
          </p:cNvPr>
          <p:cNvSpPr>
            <a:spLocks noGrp="1"/>
          </p:cNvSpPr>
          <p:nvPr>
            <p:ph idx="1"/>
          </p:nvPr>
        </p:nvSpPr>
        <p:spPr/>
        <p:txBody>
          <a:bodyPr>
            <a:normAutofit lnSpcReduction="10000"/>
          </a:bodyPr>
          <a:lstStyle/>
          <a:p>
            <a:r>
              <a:rPr lang="en-GB" b="0" i="0" dirty="0">
                <a:solidFill>
                  <a:srgbClr val="000000"/>
                </a:solidFill>
                <a:effectLst/>
                <a:latin typeface="+mj-lt"/>
              </a:rPr>
              <a:t>Following two refusals to grant bail, further application(s) may be made only if there are new arguments as to fact or law (</a:t>
            </a:r>
            <a:r>
              <a:rPr lang="en-GB" b="1" i="0" dirty="0">
                <a:solidFill>
                  <a:srgbClr val="000000"/>
                </a:solidFill>
                <a:effectLst/>
                <a:latin typeface="+mj-lt"/>
              </a:rPr>
              <a:t>Part IIA </a:t>
            </a:r>
            <a:r>
              <a:rPr lang="en-GB" b="1" i="0" dirty="0" err="1">
                <a:solidFill>
                  <a:srgbClr val="000000"/>
                </a:solidFill>
                <a:effectLst/>
                <a:latin typeface="+mj-lt"/>
              </a:rPr>
              <a:t>Sch</a:t>
            </a:r>
            <a:r>
              <a:rPr lang="en-GB" b="1" i="0" dirty="0">
                <a:solidFill>
                  <a:srgbClr val="000000"/>
                </a:solidFill>
                <a:effectLst/>
                <a:latin typeface="+mj-lt"/>
              </a:rPr>
              <a:t> 1 BA 1976</a:t>
            </a:r>
            <a:r>
              <a:rPr lang="en-GB" b="0" i="0" dirty="0">
                <a:solidFill>
                  <a:srgbClr val="000000"/>
                </a:solidFill>
                <a:effectLst/>
                <a:latin typeface="+mj-lt"/>
              </a:rPr>
              <a:t>). </a:t>
            </a:r>
          </a:p>
          <a:p>
            <a:r>
              <a:rPr lang="en-GB" b="0" i="0" dirty="0">
                <a:solidFill>
                  <a:srgbClr val="000000"/>
                </a:solidFill>
                <a:effectLst/>
                <a:latin typeface="+mj-lt"/>
              </a:rPr>
              <a:t>This includes, but is not restricted to, a change in circumstances. </a:t>
            </a:r>
          </a:p>
          <a:p>
            <a:r>
              <a:rPr lang="en-GB" b="0" i="0" dirty="0">
                <a:solidFill>
                  <a:srgbClr val="000000"/>
                </a:solidFill>
                <a:effectLst/>
                <a:latin typeface="+mj-lt"/>
              </a:rPr>
              <a:t>In </a:t>
            </a:r>
            <a:r>
              <a:rPr lang="en-GB" b="1" i="1" dirty="0">
                <a:solidFill>
                  <a:srgbClr val="000000"/>
                </a:solidFill>
                <a:effectLst/>
                <a:latin typeface="+mj-lt"/>
              </a:rPr>
              <a:t>Brent Youth Court (B) [2010]</a:t>
            </a:r>
            <a:r>
              <a:rPr lang="en-GB" b="0" i="0" dirty="0">
                <a:solidFill>
                  <a:srgbClr val="000000"/>
                </a:solidFill>
                <a:effectLst/>
                <a:latin typeface="+mj-lt"/>
              </a:rPr>
              <a:t>, the court held that a change of address for a potential condition of residence was a change of circumstances. The new factor did not have to be exceptional in nature. </a:t>
            </a:r>
          </a:p>
          <a:p>
            <a:r>
              <a:rPr lang="en-GB" b="0" i="0" dirty="0">
                <a:solidFill>
                  <a:srgbClr val="000000"/>
                </a:solidFill>
                <a:effectLst/>
                <a:latin typeface="+mj-lt"/>
              </a:rPr>
              <a:t>The test is whether there are any new issues, which were not before the court at the last remand.</a:t>
            </a:r>
          </a:p>
          <a:p>
            <a:endParaRPr lang="en-GB" dirty="0"/>
          </a:p>
        </p:txBody>
      </p:sp>
    </p:spTree>
    <p:extLst>
      <p:ext uri="{BB962C8B-B14F-4D97-AF65-F5344CB8AC3E}">
        <p14:creationId xmlns:p14="http://schemas.microsoft.com/office/powerpoint/2010/main" val="11326837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9DC4C-1BBA-49EC-6484-0DD67C674CAB}"/>
              </a:ext>
            </a:extLst>
          </p:cNvPr>
          <p:cNvSpPr>
            <a:spLocks noGrp="1"/>
          </p:cNvSpPr>
          <p:nvPr>
            <p:ph type="title"/>
          </p:nvPr>
        </p:nvSpPr>
        <p:spPr/>
        <p:txBody>
          <a:bodyPr/>
          <a:lstStyle/>
          <a:p>
            <a:r>
              <a:rPr lang="en-GB" dirty="0"/>
              <a:t>Scenarios</a:t>
            </a:r>
          </a:p>
        </p:txBody>
      </p:sp>
      <p:sp>
        <p:nvSpPr>
          <p:cNvPr id="3" name="Content Placeholder 2">
            <a:extLst>
              <a:ext uri="{FF2B5EF4-FFF2-40B4-BE49-F238E27FC236}">
                <a16:creationId xmlns:a16="http://schemas.microsoft.com/office/drawing/2014/main" id="{F6B3B735-7F10-1447-A22B-C90882470949}"/>
              </a:ext>
            </a:extLst>
          </p:cNvPr>
          <p:cNvSpPr>
            <a:spLocks noGrp="1"/>
          </p:cNvSpPr>
          <p:nvPr>
            <p:ph idx="1"/>
          </p:nvPr>
        </p:nvSpPr>
        <p:spPr/>
        <p:txBody>
          <a:bodyPr>
            <a:normAutofit fontScale="92500"/>
          </a:bodyPr>
          <a:lstStyle/>
          <a:p>
            <a:pPr algn="just"/>
            <a:r>
              <a:rPr lang="en-GB" b="0" i="0" dirty="0">
                <a:solidFill>
                  <a:srgbClr val="0F2A5F"/>
                </a:solidFill>
                <a:effectLst/>
                <a:latin typeface="+mj-lt"/>
              </a:rPr>
              <a:t>A: Mikayla makes an unsuccessful application for bail on her first appearance. </a:t>
            </a:r>
          </a:p>
          <a:p>
            <a:pPr algn="just"/>
            <a:r>
              <a:rPr lang="en-GB" b="0" i="0" dirty="0">
                <a:solidFill>
                  <a:srgbClr val="0F2A5F"/>
                </a:solidFill>
                <a:effectLst/>
                <a:latin typeface="+mj-lt"/>
              </a:rPr>
              <a:t>She makes a further unsuccessful application for bail on her second appearance. </a:t>
            </a:r>
          </a:p>
          <a:p>
            <a:pPr algn="just"/>
            <a:r>
              <a:rPr lang="en-GB" b="0" i="0" dirty="0">
                <a:solidFill>
                  <a:srgbClr val="0F2A5F"/>
                </a:solidFill>
                <a:effectLst/>
                <a:latin typeface="+mj-lt"/>
              </a:rPr>
              <a:t>Mikayla wants to apply for bail again at her third court appearance, but there has been no change in circumstances. </a:t>
            </a:r>
          </a:p>
          <a:p>
            <a:pPr algn="just"/>
            <a:r>
              <a:rPr lang="en-GB" b="0" i="0" dirty="0">
                <a:solidFill>
                  <a:srgbClr val="0F2A5F"/>
                </a:solidFill>
                <a:effectLst/>
                <a:latin typeface="+mj-lt"/>
              </a:rPr>
              <a:t>The court need not consider a further application for bail. If Mikayla can put forward, for example, an alternative bail address at her third appearance, the court might be prepared to reconsider her bail status.</a:t>
            </a:r>
          </a:p>
          <a:p>
            <a:endParaRPr lang="en-GB" dirty="0"/>
          </a:p>
        </p:txBody>
      </p:sp>
    </p:spTree>
    <p:extLst>
      <p:ext uri="{BB962C8B-B14F-4D97-AF65-F5344CB8AC3E}">
        <p14:creationId xmlns:p14="http://schemas.microsoft.com/office/powerpoint/2010/main" val="25776403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AD02-F383-AA84-20AC-32E5F1BB3E66}"/>
              </a:ext>
            </a:extLst>
          </p:cNvPr>
          <p:cNvSpPr>
            <a:spLocks noGrp="1"/>
          </p:cNvSpPr>
          <p:nvPr>
            <p:ph type="title"/>
          </p:nvPr>
        </p:nvSpPr>
        <p:spPr/>
        <p:txBody>
          <a:bodyPr/>
          <a:lstStyle/>
          <a:p>
            <a:r>
              <a:rPr lang="en-GB" dirty="0"/>
              <a:t>Scenarios</a:t>
            </a:r>
          </a:p>
        </p:txBody>
      </p:sp>
      <p:sp>
        <p:nvSpPr>
          <p:cNvPr id="3" name="Content Placeholder 2">
            <a:extLst>
              <a:ext uri="{FF2B5EF4-FFF2-40B4-BE49-F238E27FC236}">
                <a16:creationId xmlns:a16="http://schemas.microsoft.com/office/drawing/2014/main" id="{CBF02DEA-F471-E8FF-239F-38450F73F44A}"/>
              </a:ext>
            </a:extLst>
          </p:cNvPr>
          <p:cNvSpPr>
            <a:spLocks noGrp="1"/>
          </p:cNvSpPr>
          <p:nvPr>
            <p:ph idx="1"/>
          </p:nvPr>
        </p:nvSpPr>
        <p:spPr/>
        <p:txBody>
          <a:bodyPr>
            <a:normAutofit lnSpcReduction="10000"/>
          </a:bodyPr>
          <a:lstStyle/>
          <a:p>
            <a:r>
              <a:rPr lang="en-GB" b="0" i="0" dirty="0">
                <a:solidFill>
                  <a:srgbClr val="0F2A5F"/>
                </a:solidFill>
                <a:effectLst/>
                <a:latin typeface="+mj-lt"/>
              </a:rPr>
              <a:t>B: Robert chooses not to make an application for bail on his first appearance.</a:t>
            </a:r>
          </a:p>
          <a:p>
            <a:r>
              <a:rPr lang="en-GB" b="0" i="0" dirty="0">
                <a:solidFill>
                  <a:srgbClr val="0F2A5F"/>
                </a:solidFill>
                <a:effectLst/>
                <a:latin typeface="+mj-lt"/>
              </a:rPr>
              <a:t>He makes an unsuccessful application for bail on his second appearance, and does not apply at his third court appearance. </a:t>
            </a:r>
          </a:p>
          <a:p>
            <a:r>
              <a:rPr lang="en-GB" b="0" i="0" dirty="0">
                <a:solidFill>
                  <a:srgbClr val="0F2A5F"/>
                </a:solidFill>
                <a:effectLst/>
                <a:latin typeface="+mj-lt"/>
              </a:rPr>
              <a:t>By his fourth court appearance, Robert wants to apply for bail again, which would be his second application, but there is no change in circumstances. </a:t>
            </a:r>
          </a:p>
          <a:p>
            <a:r>
              <a:rPr lang="en-GB" b="0" i="0" dirty="0">
                <a:solidFill>
                  <a:srgbClr val="0F2A5F"/>
                </a:solidFill>
                <a:effectLst/>
                <a:latin typeface="+mj-lt"/>
              </a:rPr>
              <a:t>As Robert has had two previous </a:t>
            </a:r>
            <a:r>
              <a:rPr lang="en-GB" b="0" i="1" dirty="0">
                <a:solidFill>
                  <a:srgbClr val="0F2A5F"/>
                </a:solidFill>
                <a:effectLst/>
                <a:latin typeface="+mj-lt"/>
              </a:rPr>
              <a:t>opportunities</a:t>
            </a:r>
            <a:r>
              <a:rPr lang="en-GB" b="0" i="0" dirty="0">
                <a:solidFill>
                  <a:srgbClr val="0F2A5F"/>
                </a:solidFill>
                <a:effectLst/>
                <a:latin typeface="+mj-lt"/>
              </a:rPr>
              <a:t> to apply for bail, and there has been no change in circumstances, the court does not need to entertain a second bail application.</a:t>
            </a:r>
          </a:p>
          <a:p>
            <a:endParaRPr lang="en-GB" dirty="0"/>
          </a:p>
        </p:txBody>
      </p:sp>
    </p:spTree>
    <p:extLst>
      <p:ext uri="{BB962C8B-B14F-4D97-AF65-F5344CB8AC3E}">
        <p14:creationId xmlns:p14="http://schemas.microsoft.com/office/powerpoint/2010/main" val="22210593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9827F-3E92-024C-A432-950CE4D9944D}"/>
              </a:ext>
            </a:extLst>
          </p:cNvPr>
          <p:cNvSpPr>
            <a:spLocks noGrp="1"/>
          </p:cNvSpPr>
          <p:nvPr>
            <p:ph type="title"/>
          </p:nvPr>
        </p:nvSpPr>
        <p:spPr/>
        <p:txBody>
          <a:bodyPr/>
          <a:lstStyle/>
          <a:p>
            <a:r>
              <a:rPr lang="en-GB" dirty="0"/>
              <a:t>The defence</a:t>
            </a:r>
          </a:p>
        </p:txBody>
      </p:sp>
      <p:sp>
        <p:nvSpPr>
          <p:cNvPr id="3" name="Content Placeholder 2">
            <a:extLst>
              <a:ext uri="{FF2B5EF4-FFF2-40B4-BE49-F238E27FC236}">
                <a16:creationId xmlns:a16="http://schemas.microsoft.com/office/drawing/2014/main" id="{A70B2727-DC50-D1EC-0696-BCC99B95D52A}"/>
              </a:ext>
            </a:extLst>
          </p:cNvPr>
          <p:cNvSpPr>
            <a:spLocks noGrp="1"/>
          </p:cNvSpPr>
          <p:nvPr>
            <p:ph idx="1"/>
          </p:nvPr>
        </p:nvSpPr>
        <p:spPr/>
        <p:txBody>
          <a:bodyPr>
            <a:normAutofit fontScale="85000" lnSpcReduction="20000"/>
          </a:bodyPr>
          <a:lstStyle/>
          <a:p>
            <a:pPr algn="just"/>
            <a:r>
              <a:rPr lang="en-GB" b="0" i="0" dirty="0">
                <a:solidFill>
                  <a:srgbClr val="000000"/>
                </a:solidFill>
                <a:effectLst/>
                <a:latin typeface="+mj-lt"/>
              </a:rPr>
              <a:t>A defendant who has been refused bail (twice) can apply for bail to be reconsidered by a Crown Court Judge (</a:t>
            </a:r>
            <a:r>
              <a:rPr lang="en-GB" b="1" i="0" dirty="0">
                <a:solidFill>
                  <a:srgbClr val="000000"/>
                </a:solidFill>
                <a:effectLst/>
                <a:latin typeface="+mj-lt"/>
              </a:rPr>
              <a:t>s81 Senior Courts Act 1981</a:t>
            </a:r>
            <a:r>
              <a:rPr lang="en-GB" b="0" i="0" dirty="0">
                <a:solidFill>
                  <a:srgbClr val="000000"/>
                </a:solidFill>
                <a:effectLst/>
                <a:latin typeface="+mj-lt"/>
              </a:rPr>
              <a:t>). </a:t>
            </a:r>
          </a:p>
          <a:p>
            <a:pPr algn="just"/>
            <a:r>
              <a:rPr lang="en-GB" b="0" i="0" dirty="0">
                <a:solidFill>
                  <a:srgbClr val="000000"/>
                </a:solidFill>
                <a:effectLst/>
                <a:latin typeface="+mj-lt"/>
              </a:rPr>
              <a:t>Notice must be given to the CPS and a full argument certificate must have been issued by the Magistrates’ Court. </a:t>
            </a:r>
          </a:p>
          <a:p>
            <a:pPr algn="just"/>
            <a:r>
              <a:rPr lang="en-GB" b="0" i="0" dirty="0">
                <a:solidFill>
                  <a:srgbClr val="000000"/>
                </a:solidFill>
                <a:effectLst/>
                <a:latin typeface="+mj-lt"/>
              </a:rPr>
              <a:t>Applications are usually dealt with within 48 hours of the initial refusal, although the defendant must give 24 hours’ notice to the CPS of their intention to appeal.</a:t>
            </a:r>
          </a:p>
          <a:p>
            <a:pPr algn="just"/>
            <a:r>
              <a:rPr lang="en-GB" b="0" i="0" dirty="0">
                <a:solidFill>
                  <a:srgbClr val="000000"/>
                </a:solidFill>
                <a:effectLst/>
                <a:latin typeface="+mj-lt"/>
              </a:rPr>
              <a:t>There is a full re-hearing of the bail application before the Crown Court Judge. </a:t>
            </a:r>
          </a:p>
          <a:p>
            <a:pPr algn="just"/>
            <a:r>
              <a:rPr lang="en-GB" b="0" i="0" dirty="0">
                <a:solidFill>
                  <a:srgbClr val="000000"/>
                </a:solidFill>
                <a:effectLst/>
                <a:latin typeface="+mj-lt"/>
              </a:rPr>
              <a:t>If the judge grants bail, it will usually be subject to conditions. </a:t>
            </a:r>
          </a:p>
          <a:p>
            <a:pPr algn="just"/>
            <a:r>
              <a:rPr lang="en-GB" b="0" i="0" dirty="0">
                <a:solidFill>
                  <a:srgbClr val="000000"/>
                </a:solidFill>
                <a:effectLst/>
                <a:latin typeface="+mj-lt"/>
              </a:rPr>
              <a:t>No right of appeal from a decision of the Crown Court in relation to a refusal of bail.</a:t>
            </a:r>
          </a:p>
          <a:p>
            <a:endParaRPr lang="en-GB" dirty="0"/>
          </a:p>
        </p:txBody>
      </p:sp>
    </p:spTree>
    <p:extLst>
      <p:ext uri="{BB962C8B-B14F-4D97-AF65-F5344CB8AC3E}">
        <p14:creationId xmlns:p14="http://schemas.microsoft.com/office/powerpoint/2010/main" val="7120371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1FE07-EA88-A2C1-67B1-14049094DF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EA9004-C431-1B6E-3E06-833CF9D47725}"/>
              </a:ext>
            </a:extLst>
          </p:cNvPr>
          <p:cNvSpPr>
            <a:spLocks noGrp="1"/>
          </p:cNvSpPr>
          <p:nvPr>
            <p:ph idx="1"/>
          </p:nvPr>
        </p:nvSpPr>
        <p:spPr/>
        <p:txBody>
          <a:bodyPr>
            <a:normAutofit/>
          </a:bodyPr>
          <a:lstStyle/>
          <a:p>
            <a:pPr algn="just"/>
            <a:r>
              <a:rPr lang="en-GB" b="0" i="0" dirty="0">
                <a:solidFill>
                  <a:srgbClr val="000000"/>
                </a:solidFill>
                <a:effectLst/>
                <a:latin typeface="+mj-lt"/>
              </a:rPr>
              <a:t>A defendant can also appeal to the Crown Court against the imposition of conditions placed on bail in relation to residence, the provision of a surety or giving a security, curfew, electronic monitoring or non-contact with another person. Again, there is no right of appeal from a decision of the Crown Court in relation to bail conditions (</a:t>
            </a:r>
            <a:r>
              <a:rPr lang="en-GB" b="1" i="0" dirty="0">
                <a:solidFill>
                  <a:srgbClr val="000000"/>
                </a:solidFill>
                <a:effectLst/>
                <a:latin typeface="+mj-lt"/>
              </a:rPr>
              <a:t>s16(1) Criminal Justice Act 2003</a:t>
            </a:r>
            <a:r>
              <a:rPr lang="en-GB" b="0" i="0" dirty="0">
                <a:solidFill>
                  <a:srgbClr val="000000"/>
                </a:solidFill>
                <a:effectLst/>
                <a:latin typeface="+mj-lt"/>
              </a:rPr>
              <a:t>).</a:t>
            </a:r>
          </a:p>
          <a:p>
            <a:pPr algn="just"/>
            <a:r>
              <a:rPr lang="en-GB" b="0" i="0" dirty="0">
                <a:solidFill>
                  <a:srgbClr val="000000"/>
                </a:solidFill>
                <a:effectLst/>
                <a:latin typeface="+mj-lt"/>
              </a:rPr>
              <a:t>Consider </a:t>
            </a:r>
            <a:r>
              <a:rPr lang="en-GB" b="1" i="1" dirty="0">
                <a:solidFill>
                  <a:srgbClr val="000000"/>
                </a:solidFill>
                <a:effectLst/>
                <a:latin typeface="+mj-lt"/>
              </a:rPr>
              <a:t>Harrow Crown Court (on the application of ­</a:t>
            </a:r>
            <a:r>
              <a:rPr lang="en-GB" b="1" i="1" dirty="0" err="1">
                <a:solidFill>
                  <a:srgbClr val="000000"/>
                </a:solidFill>
                <a:effectLst/>
                <a:latin typeface="+mj-lt"/>
              </a:rPr>
              <a:t>Shergill</a:t>
            </a:r>
            <a:r>
              <a:rPr lang="en-GB" b="1" i="1" dirty="0">
                <a:solidFill>
                  <a:srgbClr val="000000"/>
                </a:solidFill>
                <a:latin typeface="+mj-lt"/>
              </a:rPr>
              <a:t>)</a:t>
            </a:r>
            <a:r>
              <a:rPr lang="en-GB" b="1" i="1" dirty="0">
                <a:solidFill>
                  <a:srgbClr val="000000"/>
                </a:solidFill>
                <a:effectLst/>
                <a:latin typeface="+mj-lt"/>
              </a:rPr>
              <a:t> [2005]</a:t>
            </a:r>
            <a:r>
              <a:rPr lang="en-GB" b="0" i="0" dirty="0">
                <a:solidFill>
                  <a:srgbClr val="000000"/>
                </a:solidFill>
                <a:effectLst/>
                <a:latin typeface="+mj-lt"/>
              </a:rPr>
              <a:t>.</a:t>
            </a:r>
          </a:p>
          <a:p>
            <a:endParaRPr lang="en-GB" dirty="0"/>
          </a:p>
        </p:txBody>
      </p:sp>
    </p:spTree>
    <p:extLst>
      <p:ext uri="{BB962C8B-B14F-4D97-AF65-F5344CB8AC3E}">
        <p14:creationId xmlns:p14="http://schemas.microsoft.com/office/powerpoint/2010/main" val="13633639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EB7A-CD6C-9804-A65F-14625662E15F}"/>
              </a:ext>
            </a:extLst>
          </p:cNvPr>
          <p:cNvSpPr>
            <a:spLocks noGrp="1"/>
          </p:cNvSpPr>
          <p:nvPr>
            <p:ph type="title"/>
          </p:nvPr>
        </p:nvSpPr>
        <p:spPr/>
        <p:txBody>
          <a:bodyPr/>
          <a:lstStyle/>
          <a:p>
            <a:r>
              <a:rPr lang="en-GB" dirty="0"/>
              <a:t>The prosecution</a:t>
            </a:r>
          </a:p>
        </p:txBody>
      </p:sp>
      <p:sp>
        <p:nvSpPr>
          <p:cNvPr id="3" name="Content Placeholder 2">
            <a:extLst>
              <a:ext uri="{FF2B5EF4-FFF2-40B4-BE49-F238E27FC236}">
                <a16:creationId xmlns:a16="http://schemas.microsoft.com/office/drawing/2014/main" id="{FC69FDF3-CAA5-ECB4-29B4-579995B46D4D}"/>
              </a:ext>
            </a:extLst>
          </p:cNvPr>
          <p:cNvSpPr>
            <a:spLocks noGrp="1"/>
          </p:cNvSpPr>
          <p:nvPr>
            <p:ph idx="1"/>
          </p:nvPr>
        </p:nvSpPr>
        <p:spPr/>
        <p:txBody>
          <a:bodyPr>
            <a:normAutofit fontScale="92500" lnSpcReduction="20000"/>
          </a:bodyPr>
          <a:lstStyle/>
          <a:p>
            <a:r>
              <a:rPr lang="en-GB" b="0" i="0" dirty="0">
                <a:solidFill>
                  <a:srgbClr val="000000"/>
                </a:solidFill>
                <a:effectLst/>
                <a:latin typeface="+mj-lt"/>
              </a:rPr>
              <a:t>The prosecution has a limited right of appeal. </a:t>
            </a:r>
          </a:p>
          <a:p>
            <a:r>
              <a:rPr lang="en-GB" b="0" i="0" dirty="0">
                <a:solidFill>
                  <a:srgbClr val="000000"/>
                </a:solidFill>
                <a:effectLst/>
                <a:latin typeface="+mj-lt"/>
              </a:rPr>
              <a:t>The </a:t>
            </a:r>
            <a:r>
              <a:rPr lang="en-GB" b="1" i="0" dirty="0">
                <a:solidFill>
                  <a:srgbClr val="000000"/>
                </a:solidFill>
                <a:effectLst/>
                <a:latin typeface="+mj-lt"/>
              </a:rPr>
              <a:t>Bail (Amendment) Act 1993</a:t>
            </a:r>
            <a:r>
              <a:rPr lang="en-GB" b="0" i="0" dirty="0">
                <a:solidFill>
                  <a:srgbClr val="000000"/>
                </a:solidFill>
                <a:effectLst/>
                <a:latin typeface="+mj-lt"/>
              </a:rPr>
              <a:t> (</a:t>
            </a:r>
            <a:r>
              <a:rPr lang="en-GB" b="1" i="0" dirty="0">
                <a:solidFill>
                  <a:srgbClr val="000000"/>
                </a:solidFill>
                <a:effectLst/>
                <a:latin typeface="+mj-lt"/>
              </a:rPr>
              <a:t>B(A)A 1993</a:t>
            </a:r>
            <a:r>
              <a:rPr lang="en-GB" b="0" i="0" dirty="0">
                <a:solidFill>
                  <a:srgbClr val="000000"/>
                </a:solidFill>
                <a:effectLst/>
                <a:latin typeface="+mj-lt"/>
              </a:rPr>
              <a:t>) gives power to the prosecution to appeal against the granting of bail by the Magistrates’ Court where the offence is punishable by imprisonment. </a:t>
            </a:r>
          </a:p>
          <a:p>
            <a:r>
              <a:rPr lang="en-GB" b="0" i="0" dirty="0">
                <a:solidFill>
                  <a:srgbClr val="000000"/>
                </a:solidFill>
                <a:effectLst/>
                <a:latin typeface="+mj-lt"/>
              </a:rPr>
              <a:t>There is a strict procedure to be followed. </a:t>
            </a:r>
          </a:p>
          <a:p>
            <a:r>
              <a:rPr lang="en-GB" b="0" i="0" dirty="0">
                <a:solidFill>
                  <a:srgbClr val="000000"/>
                </a:solidFill>
                <a:effectLst/>
                <a:latin typeface="+mj-lt"/>
              </a:rPr>
              <a:t>Oral notice of intent must be given to the court at the end of the hearing followed by written notice from the CPS within two hours. </a:t>
            </a:r>
          </a:p>
          <a:p>
            <a:r>
              <a:rPr lang="en-GB" b="0" i="0" dirty="0">
                <a:solidFill>
                  <a:srgbClr val="000000"/>
                </a:solidFill>
                <a:effectLst/>
                <a:latin typeface="+mj-lt"/>
              </a:rPr>
              <a:t>That notice must also be served on the defence. </a:t>
            </a:r>
          </a:p>
          <a:p>
            <a:r>
              <a:rPr lang="en-GB" b="0" i="0" dirty="0">
                <a:solidFill>
                  <a:srgbClr val="000000"/>
                </a:solidFill>
                <a:effectLst/>
                <a:latin typeface="+mj-lt"/>
              </a:rPr>
              <a:t>The defendant remains remanded in custody pending the outcome of the appeal.</a:t>
            </a:r>
            <a:endParaRPr lang="en-GB" dirty="0">
              <a:latin typeface="+mj-lt"/>
            </a:endParaRPr>
          </a:p>
        </p:txBody>
      </p:sp>
    </p:spTree>
    <p:extLst>
      <p:ext uri="{BB962C8B-B14F-4D97-AF65-F5344CB8AC3E}">
        <p14:creationId xmlns:p14="http://schemas.microsoft.com/office/powerpoint/2010/main" val="7129307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2D7949F-F7AD-4D72-9C9D-4FF1086C85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9342B11F-3059-5DBA-D12B-5C14BB97EDD2}"/>
              </a:ext>
            </a:extLst>
          </p:cNvPr>
          <p:cNvSpPr>
            <a:spLocks noGrp="1"/>
          </p:cNvSpPr>
          <p:nvPr>
            <p:ph type="title"/>
          </p:nvPr>
        </p:nvSpPr>
        <p:spPr>
          <a:xfrm>
            <a:off x="6094412" y="982132"/>
            <a:ext cx="4802185" cy="1303867"/>
          </a:xfrm>
        </p:spPr>
        <p:txBody>
          <a:bodyPr>
            <a:normAutofit/>
          </a:bodyPr>
          <a:lstStyle/>
          <a:p>
            <a:r>
              <a:rPr lang="en-GB" dirty="0"/>
              <a:t>Task 3 </a:t>
            </a:r>
          </a:p>
        </p:txBody>
      </p:sp>
      <p:sp>
        <p:nvSpPr>
          <p:cNvPr id="11" name="Rectangle 10">
            <a:extLst>
              <a:ext uri="{FF2B5EF4-FFF2-40B4-BE49-F238E27FC236}">
                <a16:creationId xmlns:a16="http://schemas.microsoft.com/office/drawing/2014/main" id="{EABBD5AE-06A5-42CD-88F2-7CCF8719E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8848750-D80B-118C-1775-C3129D77A184}"/>
              </a:ext>
            </a:extLst>
          </p:cNvPr>
          <p:cNvPicPr>
            <a:picLocks noChangeAspect="1"/>
          </p:cNvPicPr>
          <p:nvPr/>
        </p:nvPicPr>
        <p:blipFill rotWithShape="1">
          <a:blip r:embed="rId4"/>
          <a:srcRect r="3810" b="2"/>
          <a:stretch/>
        </p:blipFill>
        <p:spPr>
          <a:xfrm>
            <a:off x="1412683" y="1410208"/>
            <a:ext cx="3876801" cy="3858780"/>
          </a:xfrm>
          <a:prstGeom prst="rect">
            <a:avLst/>
          </a:prstGeom>
        </p:spPr>
      </p:pic>
      <p:cxnSp>
        <p:nvCxnSpPr>
          <p:cNvPr id="13" name="Straight Connector 12">
            <a:extLst>
              <a:ext uri="{FF2B5EF4-FFF2-40B4-BE49-F238E27FC236}">
                <a16:creationId xmlns:a16="http://schemas.microsoft.com/office/drawing/2014/main" id="{C3E43B92-4F7A-45DF-BBDC-84EBC37E85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36465E00-C0C5-E5F3-6403-8FFC04B99015}"/>
              </a:ext>
            </a:extLst>
          </p:cNvPr>
          <p:cNvSpPr>
            <a:spLocks noGrp="1"/>
          </p:cNvSpPr>
          <p:nvPr>
            <p:ph idx="1"/>
          </p:nvPr>
        </p:nvSpPr>
        <p:spPr>
          <a:xfrm>
            <a:off x="6094412" y="2556932"/>
            <a:ext cx="4802184" cy="3318936"/>
          </a:xfrm>
        </p:spPr>
        <p:txBody>
          <a:bodyPr>
            <a:normAutofit/>
          </a:bodyPr>
          <a:lstStyle/>
          <a:p>
            <a:pPr>
              <a:lnSpc>
                <a:spcPct val="90000"/>
              </a:lnSpc>
            </a:pPr>
            <a:r>
              <a:rPr lang="en-GB" b="0" i="0" dirty="0">
                <a:effectLst/>
                <a:latin typeface="+mj-lt"/>
              </a:rPr>
              <a:t>Prepare a set of PowerPoint slides to be used in a short presentation that explains either the exceptions to the right to bail or the factors that the court will take into consideration when deciding whether or not one of the exceptions to the right to bail has been met.</a:t>
            </a:r>
            <a:endParaRPr lang="en-GB" dirty="0">
              <a:latin typeface="+mj-lt"/>
            </a:endParaRPr>
          </a:p>
        </p:txBody>
      </p:sp>
    </p:spTree>
    <p:extLst>
      <p:ext uri="{BB962C8B-B14F-4D97-AF65-F5344CB8AC3E}">
        <p14:creationId xmlns:p14="http://schemas.microsoft.com/office/powerpoint/2010/main" val="14792373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5794D-9957-390E-7E0F-5D60AE843DA1}"/>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D1CFC9C-F15B-B02B-110E-329CBAE026D6}"/>
              </a:ext>
            </a:extLst>
          </p:cNvPr>
          <p:cNvSpPr>
            <a:spLocks noGrp="1"/>
          </p:cNvSpPr>
          <p:nvPr>
            <p:ph idx="1"/>
          </p:nvPr>
        </p:nvSpPr>
        <p:spPr/>
        <p:txBody>
          <a:bodyPr>
            <a:normAutofit fontScale="92500"/>
          </a:bodyPr>
          <a:lstStyle/>
          <a:p>
            <a:pPr algn="just">
              <a:buFont typeface="Arial" panose="020B0604020202020204" pitchFamily="34" charset="0"/>
              <a:buChar char="•"/>
            </a:pPr>
            <a:r>
              <a:rPr lang="en-GB" b="0" i="0" dirty="0">
                <a:solidFill>
                  <a:srgbClr val="000000"/>
                </a:solidFill>
                <a:effectLst/>
                <a:latin typeface="+mj-lt"/>
              </a:rPr>
              <a:t>Most defendants have a presumed right to bail. There are some exceptions to this principle in relation to serious indictable offences, postconviction proceedings and some drug offences.</a:t>
            </a:r>
          </a:p>
          <a:p>
            <a:pPr algn="just">
              <a:buFont typeface="Arial" panose="020B0604020202020204" pitchFamily="34" charset="0"/>
              <a:buChar char="•"/>
            </a:pPr>
            <a:r>
              <a:rPr lang="en-GB" b="0" i="0" dirty="0">
                <a:solidFill>
                  <a:srgbClr val="000000"/>
                </a:solidFill>
                <a:effectLst/>
                <a:latin typeface="+mj-lt"/>
              </a:rPr>
              <a:t>Magistrates cannot consider bail if the defendant has been charged with murder.</a:t>
            </a:r>
          </a:p>
          <a:p>
            <a:pPr algn="just">
              <a:buFont typeface="Arial" panose="020B0604020202020204" pitchFamily="34" charset="0"/>
              <a:buChar char="•"/>
            </a:pPr>
            <a:r>
              <a:rPr lang="en-GB" b="0" i="0" dirty="0">
                <a:solidFill>
                  <a:srgbClr val="000000"/>
                </a:solidFill>
                <a:effectLst/>
                <a:latin typeface="+mj-lt"/>
              </a:rPr>
              <a:t>Bail will not be granted if the court has substantial grounds to believe that one of the exceptions to the right to bail in </a:t>
            </a:r>
            <a:r>
              <a:rPr lang="en-GB" b="1" i="0" dirty="0">
                <a:solidFill>
                  <a:srgbClr val="000000"/>
                </a:solidFill>
                <a:effectLst/>
                <a:latin typeface="+mj-lt"/>
              </a:rPr>
              <a:t>para 2 or para 2ZA BA 1976</a:t>
            </a:r>
            <a:r>
              <a:rPr lang="en-GB" b="0" i="0" dirty="0">
                <a:solidFill>
                  <a:srgbClr val="000000"/>
                </a:solidFill>
                <a:effectLst/>
                <a:latin typeface="+mj-lt"/>
              </a:rPr>
              <a:t> is present.</a:t>
            </a:r>
          </a:p>
          <a:p>
            <a:pPr algn="just">
              <a:buFont typeface="Arial" panose="020B0604020202020204" pitchFamily="34" charset="0"/>
              <a:buChar char="•"/>
            </a:pPr>
            <a:r>
              <a:rPr lang="en-GB" b="0" i="0" dirty="0">
                <a:solidFill>
                  <a:srgbClr val="000000"/>
                </a:solidFill>
                <a:effectLst/>
                <a:latin typeface="+mj-lt"/>
              </a:rPr>
              <a:t>When determining whether there are grounds to find that an exception to the right to bail exists, the court will consider the factors in </a:t>
            </a:r>
            <a:r>
              <a:rPr lang="en-GB" b="1" i="0" dirty="0">
                <a:solidFill>
                  <a:srgbClr val="000000"/>
                </a:solidFill>
                <a:effectLst/>
                <a:latin typeface="+mj-lt"/>
              </a:rPr>
              <a:t>para 9 BA 1976.</a:t>
            </a:r>
            <a:endParaRPr lang="en-GB" b="0" i="0" dirty="0">
              <a:solidFill>
                <a:srgbClr val="000000"/>
              </a:solidFill>
              <a:effectLst/>
              <a:latin typeface="+mj-lt"/>
            </a:endParaRPr>
          </a:p>
          <a:p>
            <a:endParaRPr lang="en-GB" dirty="0"/>
          </a:p>
        </p:txBody>
      </p:sp>
    </p:spTree>
    <p:extLst>
      <p:ext uri="{BB962C8B-B14F-4D97-AF65-F5344CB8AC3E}">
        <p14:creationId xmlns:p14="http://schemas.microsoft.com/office/powerpoint/2010/main" val="37214828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111CB-9FDC-6C46-3584-DC199EE1B0F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F64B175-0120-9BC5-DC24-28F3861965D8}"/>
              </a:ext>
            </a:extLst>
          </p:cNvPr>
          <p:cNvSpPr>
            <a:spLocks noGrp="1"/>
          </p:cNvSpPr>
          <p:nvPr>
            <p:ph idx="1"/>
          </p:nvPr>
        </p:nvSpPr>
        <p:spPr>
          <a:xfrm>
            <a:off x="1295401" y="2556932"/>
            <a:ext cx="9601196" cy="3688480"/>
          </a:xfrm>
        </p:spPr>
        <p:txBody>
          <a:bodyPr>
            <a:normAutofit fontScale="70000" lnSpcReduction="20000"/>
          </a:bodyPr>
          <a:lstStyle/>
          <a:p>
            <a:pPr algn="just">
              <a:buFont typeface="Arial" panose="020B0604020202020204" pitchFamily="34" charset="0"/>
              <a:buChar char="•"/>
            </a:pPr>
            <a:r>
              <a:rPr lang="en-GB" sz="3600" b="0" i="0" dirty="0">
                <a:solidFill>
                  <a:srgbClr val="000000"/>
                </a:solidFill>
                <a:effectLst/>
                <a:latin typeface="+mj-lt"/>
              </a:rPr>
              <a:t>If the court thinks that their concerns about the exceptions to the right to bail can be allayed by the imposition of conditions, the defendant should be released on bail subject to those conditions. Any breach of bail conditions will lead to the defendant being arrested and brought back to court, where it is less likely they will be re-released (assuming the breach is admitted or proved).</a:t>
            </a:r>
          </a:p>
          <a:p>
            <a:pPr algn="just">
              <a:buFont typeface="Arial" panose="020B0604020202020204" pitchFamily="34" charset="0"/>
              <a:buChar char="•"/>
            </a:pPr>
            <a:r>
              <a:rPr lang="en-GB" sz="3600" b="0" i="0" dirty="0">
                <a:solidFill>
                  <a:srgbClr val="000000"/>
                </a:solidFill>
                <a:effectLst/>
                <a:latin typeface="+mj-lt"/>
              </a:rPr>
              <a:t>If the defendant, having been released on bail, fails to attend court as directed, they may be charged with an additional offence under </a:t>
            </a:r>
            <a:r>
              <a:rPr lang="en-GB" sz="3600" b="1" i="0" dirty="0">
                <a:solidFill>
                  <a:srgbClr val="000000"/>
                </a:solidFill>
                <a:effectLst/>
                <a:latin typeface="+mj-lt"/>
              </a:rPr>
              <a:t>s6 BA 1976.</a:t>
            </a:r>
            <a:endParaRPr lang="en-GB" sz="3600" b="0" i="0" dirty="0">
              <a:solidFill>
                <a:srgbClr val="000000"/>
              </a:solidFill>
              <a:effectLst/>
              <a:latin typeface="+mj-lt"/>
            </a:endParaRPr>
          </a:p>
          <a:p>
            <a:endParaRPr lang="en-GB" dirty="0"/>
          </a:p>
        </p:txBody>
      </p:sp>
    </p:spTree>
    <p:extLst>
      <p:ext uri="{BB962C8B-B14F-4D97-AF65-F5344CB8AC3E}">
        <p14:creationId xmlns:p14="http://schemas.microsoft.com/office/powerpoint/2010/main" val="11016206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BD56B-3A0E-FB6F-4058-DBCCA8C4891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EE8F6839-E3DB-59E3-9EB9-7A2D5EB36521}"/>
              </a:ext>
            </a:extLst>
          </p:cNvPr>
          <p:cNvSpPr>
            <a:spLocks noGrp="1"/>
          </p:cNvSpPr>
          <p:nvPr>
            <p:ph idx="1"/>
          </p:nvPr>
        </p:nvSpPr>
        <p:spPr/>
        <p:txBody>
          <a:bodyPr/>
          <a:lstStyle/>
          <a:p>
            <a:pPr algn="just">
              <a:buFont typeface="Arial" panose="020B0604020202020204" pitchFamily="34" charset="0"/>
              <a:buChar char="•"/>
            </a:pPr>
            <a:r>
              <a:rPr lang="en-GB" sz="2400" b="0" i="0" dirty="0">
                <a:solidFill>
                  <a:srgbClr val="000000"/>
                </a:solidFill>
                <a:effectLst/>
                <a:latin typeface="+mj-lt"/>
              </a:rPr>
              <a:t>A defendant has two </a:t>
            </a:r>
            <a:r>
              <a:rPr lang="en-GB" sz="2400" b="1" i="0" dirty="0">
                <a:solidFill>
                  <a:srgbClr val="000000"/>
                </a:solidFill>
                <a:effectLst/>
                <a:latin typeface="+mj-lt"/>
              </a:rPr>
              <a:t>opportunities</a:t>
            </a:r>
            <a:r>
              <a:rPr lang="en-GB" sz="2400" b="0" i="0" dirty="0">
                <a:solidFill>
                  <a:srgbClr val="000000"/>
                </a:solidFill>
                <a:effectLst/>
                <a:latin typeface="+mj-lt"/>
              </a:rPr>
              <a:t> to apply for bail. A refusal of bail in the Magistrates’ Court may be appealed to a Crown Court judge. Any further reconsideration would be by way of Judicial Review.</a:t>
            </a:r>
          </a:p>
          <a:p>
            <a:pPr algn="just">
              <a:buFont typeface="Arial" panose="020B0604020202020204" pitchFamily="34" charset="0"/>
              <a:buChar char="•"/>
            </a:pPr>
            <a:r>
              <a:rPr lang="en-GB" sz="2400" b="0" i="0" dirty="0">
                <a:solidFill>
                  <a:srgbClr val="000000"/>
                </a:solidFill>
                <a:effectLst/>
                <a:latin typeface="+mj-lt"/>
              </a:rPr>
              <a:t>The prosecution can appeal a grant of bail to the Crown Court in relation to an imprisonable offence. There is a further possibility of appealing a grant of bail to the High Court.</a:t>
            </a:r>
          </a:p>
          <a:p>
            <a:endParaRPr lang="en-GB" dirty="0"/>
          </a:p>
        </p:txBody>
      </p:sp>
    </p:spTree>
    <p:extLst>
      <p:ext uri="{BB962C8B-B14F-4D97-AF65-F5344CB8AC3E}">
        <p14:creationId xmlns:p14="http://schemas.microsoft.com/office/powerpoint/2010/main" val="8922412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52C8-945C-4F5A-B8E2-B498FA4A9B57}"/>
              </a:ext>
            </a:extLst>
          </p:cNvPr>
          <p:cNvSpPr>
            <a:spLocks noGrp="1"/>
          </p:cNvSpPr>
          <p:nvPr>
            <p:ph type="title"/>
          </p:nvPr>
        </p:nvSpPr>
        <p:spPr/>
        <p:txBody>
          <a:bodyPr/>
          <a:lstStyle/>
          <a:p>
            <a:r>
              <a:rPr lang="en-GB"/>
              <a:t>Useful </a:t>
            </a:r>
            <a:r>
              <a:rPr lang="en-GB" dirty="0"/>
              <a:t>Links</a:t>
            </a:r>
          </a:p>
        </p:txBody>
      </p:sp>
      <p:sp>
        <p:nvSpPr>
          <p:cNvPr id="3" name="Content Placeholder 2">
            <a:extLst>
              <a:ext uri="{FF2B5EF4-FFF2-40B4-BE49-F238E27FC236}">
                <a16:creationId xmlns:a16="http://schemas.microsoft.com/office/drawing/2014/main" id="{C7E18F0F-5ADA-44BF-9647-12E98574C2AF}"/>
              </a:ext>
            </a:extLst>
          </p:cNvPr>
          <p:cNvSpPr>
            <a:spLocks noGrp="1"/>
          </p:cNvSpPr>
          <p:nvPr>
            <p:ph idx="1"/>
          </p:nvPr>
        </p:nvSpPr>
        <p:spPr/>
        <p:txBody>
          <a:bodyPr/>
          <a:lstStyle/>
          <a:p>
            <a:r>
              <a:rPr lang="en-GB" dirty="0"/>
              <a:t>Please click on this link to review the CPS guidance on Bail: </a:t>
            </a:r>
            <a:r>
              <a:rPr lang="en-GB" dirty="0">
                <a:hlinkClick r:id="rId2"/>
              </a:rPr>
              <a:t>https://www.cps.gov.uk/legal-guidance/bail</a:t>
            </a:r>
            <a:r>
              <a:rPr lang="en-GB" dirty="0"/>
              <a:t> </a:t>
            </a:r>
          </a:p>
          <a:p>
            <a:r>
              <a:rPr lang="en-GB" dirty="0"/>
              <a:t>Please click on this link to review the Government advice on Bail:</a:t>
            </a:r>
          </a:p>
          <a:p>
            <a:pPr marL="0" indent="0">
              <a:buNone/>
            </a:pPr>
            <a:r>
              <a:rPr lang="en-GB" dirty="0">
                <a:hlinkClick r:id="rId3"/>
              </a:rPr>
              <a:t>https://www.gov.uk/charged-crime/bail</a:t>
            </a:r>
            <a:r>
              <a:rPr lang="en-GB" dirty="0"/>
              <a:t> </a:t>
            </a:r>
          </a:p>
        </p:txBody>
      </p:sp>
    </p:spTree>
    <p:extLst>
      <p:ext uri="{BB962C8B-B14F-4D97-AF65-F5344CB8AC3E}">
        <p14:creationId xmlns:p14="http://schemas.microsoft.com/office/powerpoint/2010/main" val="130157038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3985</Words>
  <Application>Microsoft Office PowerPoint</Application>
  <PresentationFormat>Widescreen</PresentationFormat>
  <Paragraphs>187</Paragraphs>
  <Slides>35</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Garamond</vt:lpstr>
      <vt:lpstr>Times New Roman</vt:lpstr>
      <vt:lpstr>Organic</vt:lpstr>
      <vt:lpstr>Criminal Litigation</vt:lpstr>
      <vt:lpstr>Aims</vt:lpstr>
      <vt:lpstr>To bail or not to bail?</vt:lpstr>
      <vt:lpstr>Bail Act 1976 The right to bail (s4 BA 1976)</vt:lpstr>
      <vt:lpstr>Situations where right to bail doesn’t apply</vt:lpstr>
      <vt:lpstr>Situations where the right to bail doesn’t apply</vt:lpstr>
      <vt:lpstr>Exceptions to s4 right to bail (Sch 1 Part 1)</vt:lpstr>
      <vt:lpstr>Exceptions continued</vt:lpstr>
      <vt:lpstr>Realistic prospect of custody test</vt:lpstr>
      <vt:lpstr>Reasons for finding exceptions to the right to bail</vt:lpstr>
      <vt:lpstr>Scenario</vt:lpstr>
      <vt:lpstr>Works cited</vt:lpstr>
      <vt:lpstr>Bail Conditions (s3)</vt:lpstr>
      <vt:lpstr>Types of conditions</vt:lpstr>
      <vt:lpstr>PowerPoint Presentation</vt:lpstr>
      <vt:lpstr>Task 1 </vt:lpstr>
      <vt:lpstr>Task 2</vt:lpstr>
      <vt:lpstr>Bail procedure</vt:lpstr>
      <vt:lpstr>Refusal of bail</vt:lpstr>
      <vt:lpstr>D’s failure to surrender to bail</vt:lpstr>
      <vt:lpstr>PowerPoint Presentation</vt:lpstr>
      <vt:lpstr>When bail is refused </vt:lpstr>
      <vt:lpstr>PowerPoint Presentation</vt:lpstr>
      <vt:lpstr>Reapplication and appeals </vt:lpstr>
      <vt:lpstr>PowerPoint Presentation</vt:lpstr>
      <vt:lpstr>Scenarios</vt:lpstr>
      <vt:lpstr>Scenarios</vt:lpstr>
      <vt:lpstr>The defence</vt:lpstr>
      <vt:lpstr>PowerPoint Presentation</vt:lpstr>
      <vt:lpstr>The prosecution</vt:lpstr>
      <vt:lpstr>Task 3 </vt:lpstr>
      <vt:lpstr>Summary</vt:lpstr>
      <vt:lpstr>Summary</vt:lpstr>
      <vt:lpstr>Summary</vt:lpstr>
      <vt:lpstr>Useful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Sian Turvey</cp:lastModifiedBy>
  <cp:revision>3</cp:revision>
  <dcterms:created xsi:type="dcterms:W3CDTF">2021-02-04T21:53:54Z</dcterms:created>
  <dcterms:modified xsi:type="dcterms:W3CDTF">2023-02-25T17:27:08Z</dcterms:modified>
</cp:coreProperties>
</file>