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56" r:id="rId5"/>
    <p:sldId id="257" r:id="rId6"/>
    <p:sldId id="258" r:id="rId7"/>
    <p:sldId id="269" r:id="rId8"/>
    <p:sldId id="260" r:id="rId9"/>
    <p:sldId id="261" r:id="rId10"/>
    <p:sldId id="259" r:id="rId11"/>
    <p:sldId id="262" r:id="rId12"/>
    <p:sldId id="263" r:id="rId13"/>
    <p:sldId id="264" r:id="rId14"/>
    <p:sldId id="268" r:id="rId15"/>
    <p:sldId id="272" r:id="rId16"/>
    <p:sldId id="273" r:id="rId17"/>
    <p:sldId id="267" r:id="rId18"/>
    <p:sldId id="275"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55" d="100"/>
          <a:sy n="55" d="100"/>
        </p:scale>
        <p:origin x="109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E81DD4-516B-4B88-B6A1-7EBAA476610E}" type="datetimeFigureOut">
              <a:rPr lang="en-GB" smtClean="0"/>
              <a:t>05/11/2021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B29548-D376-405A-8893-0B39AF8A7F2F}" type="slidenum">
              <a:rPr lang="en-GB" smtClean="0"/>
              <a:t>‹#›</a:t>
            </a:fld>
            <a:endParaRPr lang="en-GB"/>
          </a:p>
        </p:txBody>
      </p:sp>
    </p:spTree>
    <p:extLst>
      <p:ext uri="{BB962C8B-B14F-4D97-AF65-F5344CB8AC3E}">
        <p14:creationId xmlns:p14="http://schemas.microsoft.com/office/powerpoint/2010/main" val="1191220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B29548-D376-405A-8893-0B39AF8A7F2F}" type="slidenum">
              <a:rPr lang="en-GB" smtClean="0"/>
              <a:t>14</a:t>
            </a:fld>
            <a:endParaRPr lang="en-GB"/>
          </a:p>
        </p:txBody>
      </p:sp>
    </p:spTree>
    <p:extLst>
      <p:ext uri="{BB962C8B-B14F-4D97-AF65-F5344CB8AC3E}">
        <p14:creationId xmlns:p14="http://schemas.microsoft.com/office/powerpoint/2010/main" val="3375542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5547E-3BC0-4E17-A61D-121B70CF68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2215C2-7159-4900-8B1C-CA3C360DD4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E22EC7-475A-4DCD-BF0D-BCB7D0384C49}"/>
              </a:ext>
            </a:extLst>
          </p:cNvPr>
          <p:cNvSpPr>
            <a:spLocks noGrp="1"/>
          </p:cNvSpPr>
          <p:nvPr>
            <p:ph type="dt" sz="half" idx="10"/>
          </p:nvPr>
        </p:nvSpPr>
        <p:spPr/>
        <p:txBody>
          <a:bodyPr/>
          <a:lstStyle/>
          <a:p>
            <a:fld id="{42DD5E79-E719-452D-852D-B0115D1E96A2}" type="datetimeFigureOut">
              <a:rPr lang="en-GB" smtClean="0"/>
              <a:t>05/11/2021</a:t>
            </a:fld>
            <a:endParaRPr lang="en-GB"/>
          </a:p>
        </p:txBody>
      </p:sp>
      <p:sp>
        <p:nvSpPr>
          <p:cNvPr id="5" name="Footer Placeholder 4">
            <a:extLst>
              <a:ext uri="{FF2B5EF4-FFF2-40B4-BE49-F238E27FC236}">
                <a16:creationId xmlns:a16="http://schemas.microsoft.com/office/drawing/2014/main" id="{7316E936-0C8C-4AB2-8994-BE45C8AB50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22F453-8DA3-4706-B32B-A584B4F2D81B}"/>
              </a:ext>
            </a:extLst>
          </p:cNvPr>
          <p:cNvSpPr>
            <a:spLocks noGrp="1"/>
          </p:cNvSpPr>
          <p:nvPr>
            <p:ph type="sldNum" sz="quarter" idx="12"/>
          </p:nvPr>
        </p:nvSpPr>
        <p:spPr/>
        <p:txBody>
          <a:bodyPr/>
          <a:lstStyle/>
          <a:p>
            <a:fld id="{79BF43A5-210C-4D27-9F81-94E29047A42D}" type="slidenum">
              <a:rPr lang="en-GB" smtClean="0"/>
              <a:t>‹#›</a:t>
            </a:fld>
            <a:endParaRPr lang="en-GB"/>
          </a:p>
        </p:txBody>
      </p:sp>
    </p:spTree>
    <p:extLst>
      <p:ext uri="{BB962C8B-B14F-4D97-AF65-F5344CB8AC3E}">
        <p14:creationId xmlns:p14="http://schemas.microsoft.com/office/powerpoint/2010/main" val="3253812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163C5-9221-4360-AF2D-E8967D364F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7AA14A-9AC1-421F-8033-22C6FE0EF3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145C39-E08F-426F-9BE9-F8713D5C6F5C}"/>
              </a:ext>
            </a:extLst>
          </p:cNvPr>
          <p:cNvSpPr>
            <a:spLocks noGrp="1"/>
          </p:cNvSpPr>
          <p:nvPr>
            <p:ph type="dt" sz="half" idx="10"/>
          </p:nvPr>
        </p:nvSpPr>
        <p:spPr/>
        <p:txBody>
          <a:bodyPr/>
          <a:lstStyle/>
          <a:p>
            <a:fld id="{42DD5E79-E719-452D-852D-B0115D1E96A2}" type="datetimeFigureOut">
              <a:rPr lang="en-GB" smtClean="0"/>
              <a:t>05/11/2021</a:t>
            </a:fld>
            <a:endParaRPr lang="en-GB"/>
          </a:p>
        </p:txBody>
      </p:sp>
      <p:sp>
        <p:nvSpPr>
          <p:cNvPr id="5" name="Footer Placeholder 4">
            <a:extLst>
              <a:ext uri="{FF2B5EF4-FFF2-40B4-BE49-F238E27FC236}">
                <a16:creationId xmlns:a16="http://schemas.microsoft.com/office/drawing/2014/main" id="{4A707854-B951-4D1B-8237-91C822E9F8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A4DB9A-6994-4BB9-A431-8A237DE8E544}"/>
              </a:ext>
            </a:extLst>
          </p:cNvPr>
          <p:cNvSpPr>
            <a:spLocks noGrp="1"/>
          </p:cNvSpPr>
          <p:nvPr>
            <p:ph type="sldNum" sz="quarter" idx="12"/>
          </p:nvPr>
        </p:nvSpPr>
        <p:spPr/>
        <p:txBody>
          <a:bodyPr/>
          <a:lstStyle/>
          <a:p>
            <a:fld id="{79BF43A5-210C-4D27-9F81-94E29047A42D}" type="slidenum">
              <a:rPr lang="en-GB" smtClean="0"/>
              <a:t>‹#›</a:t>
            </a:fld>
            <a:endParaRPr lang="en-GB"/>
          </a:p>
        </p:txBody>
      </p:sp>
    </p:spTree>
    <p:extLst>
      <p:ext uri="{BB962C8B-B14F-4D97-AF65-F5344CB8AC3E}">
        <p14:creationId xmlns:p14="http://schemas.microsoft.com/office/powerpoint/2010/main" val="933027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8C94E-474A-4F72-A04E-AFCFA72F30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D2448B4-963A-4FDD-BF36-6F738CB76B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5C3C3F-8B67-4B54-9299-5DFAB7E01F78}"/>
              </a:ext>
            </a:extLst>
          </p:cNvPr>
          <p:cNvSpPr>
            <a:spLocks noGrp="1"/>
          </p:cNvSpPr>
          <p:nvPr>
            <p:ph type="dt" sz="half" idx="10"/>
          </p:nvPr>
        </p:nvSpPr>
        <p:spPr/>
        <p:txBody>
          <a:bodyPr/>
          <a:lstStyle/>
          <a:p>
            <a:fld id="{42DD5E79-E719-452D-852D-B0115D1E96A2}" type="datetimeFigureOut">
              <a:rPr lang="en-GB" smtClean="0"/>
              <a:t>05/11/2021</a:t>
            </a:fld>
            <a:endParaRPr lang="en-GB"/>
          </a:p>
        </p:txBody>
      </p:sp>
      <p:sp>
        <p:nvSpPr>
          <p:cNvPr id="5" name="Footer Placeholder 4">
            <a:extLst>
              <a:ext uri="{FF2B5EF4-FFF2-40B4-BE49-F238E27FC236}">
                <a16:creationId xmlns:a16="http://schemas.microsoft.com/office/drawing/2014/main" id="{1F21B6C1-0D38-41F7-ACF1-F2CC9AC489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A4EF2E-911E-46E3-856E-6ADF68E9F3C7}"/>
              </a:ext>
            </a:extLst>
          </p:cNvPr>
          <p:cNvSpPr>
            <a:spLocks noGrp="1"/>
          </p:cNvSpPr>
          <p:nvPr>
            <p:ph type="sldNum" sz="quarter" idx="12"/>
          </p:nvPr>
        </p:nvSpPr>
        <p:spPr/>
        <p:txBody>
          <a:bodyPr/>
          <a:lstStyle/>
          <a:p>
            <a:fld id="{79BF43A5-210C-4D27-9F81-94E29047A42D}" type="slidenum">
              <a:rPr lang="en-GB" smtClean="0"/>
              <a:t>‹#›</a:t>
            </a:fld>
            <a:endParaRPr lang="en-GB"/>
          </a:p>
        </p:txBody>
      </p:sp>
    </p:spTree>
    <p:extLst>
      <p:ext uri="{BB962C8B-B14F-4D97-AF65-F5344CB8AC3E}">
        <p14:creationId xmlns:p14="http://schemas.microsoft.com/office/powerpoint/2010/main" val="2026487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3B5DC-22F2-42B2-9C24-9614B636E7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BE3DE7-B87D-439F-AB2F-C3D285AC839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07EBD9-920A-4333-9CAB-01B7FADFE2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9F4CAD-D1D2-4317-ADD8-337FC018FB08}"/>
              </a:ext>
            </a:extLst>
          </p:cNvPr>
          <p:cNvSpPr>
            <a:spLocks noGrp="1"/>
          </p:cNvSpPr>
          <p:nvPr>
            <p:ph type="dt" sz="half" idx="10"/>
          </p:nvPr>
        </p:nvSpPr>
        <p:spPr/>
        <p:txBody>
          <a:bodyPr/>
          <a:lstStyle/>
          <a:p>
            <a:fld id="{42DD5E79-E719-452D-852D-B0115D1E96A2}" type="datetimeFigureOut">
              <a:rPr lang="en-GB" smtClean="0"/>
              <a:t>05/11/2021</a:t>
            </a:fld>
            <a:endParaRPr lang="en-GB"/>
          </a:p>
        </p:txBody>
      </p:sp>
      <p:sp>
        <p:nvSpPr>
          <p:cNvPr id="6" name="Footer Placeholder 5">
            <a:extLst>
              <a:ext uri="{FF2B5EF4-FFF2-40B4-BE49-F238E27FC236}">
                <a16:creationId xmlns:a16="http://schemas.microsoft.com/office/drawing/2014/main" id="{4D62C23A-4A7D-4BB8-AC06-8E6583A54F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49792B-6605-430F-8F92-CA848C87A45E}"/>
              </a:ext>
            </a:extLst>
          </p:cNvPr>
          <p:cNvSpPr>
            <a:spLocks noGrp="1"/>
          </p:cNvSpPr>
          <p:nvPr>
            <p:ph type="sldNum" sz="quarter" idx="12"/>
          </p:nvPr>
        </p:nvSpPr>
        <p:spPr/>
        <p:txBody>
          <a:bodyPr/>
          <a:lstStyle/>
          <a:p>
            <a:fld id="{79BF43A5-210C-4D27-9F81-94E29047A42D}" type="slidenum">
              <a:rPr lang="en-GB" smtClean="0"/>
              <a:t>‹#›</a:t>
            </a:fld>
            <a:endParaRPr lang="en-GB"/>
          </a:p>
        </p:txBody>
      </p:sp>
    </p:spTree>
    <p:extLst>
      <p:ext uri="{BB962C8B-B14F-4D97-AF65-F5344CB8AC3E}">
        <p14:creationId xmlns:p14="http://schemas.microsoft.com/office/powerpoint/2010/main" val="2641928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012E0-506D-4AE8-9F28-4F17823FE8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DCE139-E346-4B94-8CF4-5B2721AC64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C2A975-320D-4F62-8DCE-653A782379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C8B449-C8A2-453A-A3EF-69B7B68E8F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235019-5737-4DE1-BE08-4C574736A0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288A19-D572-4B03-A8EA-A13C16B84C92}"/>
              </a:ext>
            </a:extLst>
          </p:cNvPr>
          <p:cNvSpPr>
            <a:spLocks noGrp="1"/>
          </p:cNvSpPr>
          <p:nvPr>
            <p:ph type="dt" sz="half" idx="10"/>
          </p:nvPr>
        </p:nvSpPr>
        <p:spPr/>
        <p:txBody>
          <a:bodyPr/>
          <a:lstStyle/>
          <a:p>
            <a:fld id="{42DD5E79-E719-452D-852D-B0115D1E96A2}" type="datetimeFigureOut">
              <a:rPr lang="en-GB" smtClean="0"/>
              <a:t>05/11/2021</a:t>
            </a:fld>
            <a:endParaRPr lang="en-GB"/>
          </a:p>
        </p:txBody>
      </p:sp>
      <p:sp>
        <p:nvSpPr>
          <p:cNvPr id="8" name="Footer Placeholder 7">
            <a:extLst>
              <a:ext uri="{FF2B5EF4-FFF2-40B4-BE49-F238E27FC236}">
                <a16:creationId xmlns:a16="http://schemas.microsoft.com/office/drawing/2014/main" id="{2F100DDE-E014-4307-B968-FF45F4290F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81855C-AC9E-4653-9990-DEAFC107E056}"/>
              </a:ext>
            </a:extLst>
          </p:cNvPr>
          <p:cNvSpPr>
            <a:spLocks noGrp="1"/>
          </p:cNvSpPr>
          <p:nvPr>
            <p:ph type="sldNum" sz="quarter" idx="12"/>
          </p:nvPr>
        </p:nvSpPr>
        <p:spPr/>
        <p:txBody>
          <a:bodyPr/>
          <a:lstStyle/>
          <a:p>
            <a:fld id="{79BF43A5-210C-4D27-9F81-94E29047A42D}" type="slidenum">
              <a:rPr lang="en-GB" smtClean="0"/>
              <a:t>‹#›</a:t>
            </a:fld>
            <a:endParaRPr lang="en-GB"/>
          </a:p>
        </p:txBody>
      </p:sp>
    </p:spTree>
    <p:extLst>
      <p:ext uri="{BB962C8B-B14F-4D97-AF65-F5344CB8AC3E}">
        <p14:creationId xmlns:p14="http://schemas.microsoft.com/office/powerpoint/2010/main" val="746014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5827F-E714-4BCF-B419-9C2365751A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ED87D4-4704-4C20-B856-6037FB58EDFA}"/>
              </a:ext>
            </a:extLst>
          </p:cNvPr>
          <p:cNvSpPr>
            <a:spLocks noGrp="1"/>
          </p:cNvSpPr>
          <p:nvPr>
            <p:ph type="dt" sz="half" idx="10"/>
          </p:nvPr>
        </p:nvSpPr>
        <p:spPr/>
        <p:txBody>
          <a:bodyPr/>
          <a:lstStyle/>
          <a:p>
            <a:fld id="{42DD5E79-E719-452D-852D-B0115D1E96A2}" type="datetimeFigureOut">
              <a:rPr lang="en-GB" smtClean="0"/>
              <a:t>05/11/2021</a:t>
            </a:fld>
            <a:endParaRPr lang="en-GB"/>
          </a:p>
        </p:txBody>
      </p:sp>
      <p:sp>
        <p:nvSpPr>
          <p:cNvPr id="4" name="Footer Placeholder 3">
            <a:extLst>
              <a:ext uri="{FF2B5EF4-FFF2-40B4-BE49-F238E27FC236}">
                <a16:creationId xmlns:a16="http://schemas.microsoft.com/office/drawing/2014/main" id="{9A2A5E0D-B162-4661-84B0-F18FB24977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4B4B53-7667-4F8F-B897-72E7078507AE}"/>
              </a:ext>
            </a:extLst>
          </p:cNvPr>
          <p:cNvSpPr>
            <a:spLocks noGrp="1"/>
          </p:cNvSpPr>
          <p:nvPr>
            <p:ph type="sldNum" sz="quarter" idx="12"/>
          </p:nvPr>
        </p:nvSpPr>
        <p:spPr/>
        <p:txBody>
          <a:bodyPr/>
          <a:lstStyle/>
          <a:p>
            <a:fld id="{79BF43A5-210C-4D27-9F81-94E29047A42D}" type="slidenum">
              <a:rPr lang="en-GB" smtClean="0"/>
              <a:t>‹#›</a:t>
            </a:fld>
            <a:endParaRPr lang="en-GB"/>
          </a:p>
        </p:txBody>
      </p:sp>
    </p:spTree>
    <p:extLst>
      <p:ext uri="{BB962C8B-B14F-4D97-AF65-F5344CB8AC3E}">
        <p14:creationId xmlns:p14="http://schemas.microsoft.com/office/powerpoint/2010/main" val="4054368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E470DE-D79F-493F-BF5F-136D6FBFD596}"/>
              </a:ext>
            </a:extLst>
          </p:cNvPr>
          <p:cNvSpPr>
            <a:spLocks noGrp="1"/>
          </p:cNvSpPr>
          <p:nvPr>
            <p:ph type="dt" sz="half" idx="10"/>
          </p:nvPr>
        </p:nvSpPr>
        <p:spPr/>
        <p:txBody>
          <a:bodyPr/>
          <a:lstStyle/>
          <a:p>
            <a:fld id="{42DD5E79-E719-452D-852D-B0115D1E96A2}" type="datetimeFigureOut">
              <a:rPr lang="en-GB" smtClean="0"/>
              <a:t>05/11/2021</a:t>
            </a:fld>
            <a:endParaRPr lang="en-GB"/>
          </a:p>
        </p:txBody>
      </p:sp>
      <p:sp>
        <p:nvSpPr>
          <p:cNvPr id="3" name="Footer Placeholder 2">
            <a:extLst>
              <a:ext uri="{FF2B5EF4-FFF2-40B4-BE49-F238E27FC236}">
                <a16:creationId xmlns:a16="http://schemas.microsoft.com/office/drawing/2014/main" id="{3CB6B4BB-C700-4B10-AC74-50B6A63EB0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FF258D-AAB4-4698-AD77-F7CD39C963A0}"/>
              </a:ext>
            </a:extLst>
          </p:cNvPr>
          <p:cNvSpPr>
            <a:spLocks noGrp="1"/>
          </p:cNvSpPr>
          <p:nvPr>
            <p:ph type="sldNum" sz="quarter" idx="12"/>
          </p:nvPr>
        </p:nvSpPr>
        <p:spPr/>
        <p:txBody>
          <a:bodyPr/>
          <a:lstStyle/>
          <a:p>
            <a:fld id="{79BF43A5-210C-4D27-9F81-94E29047A42D}" type="slidenum">
              <a:rPr lang="en-GB" smtClean="0"/>
              <a:t>‹#›</a:t>
            </a:fld>
            <a:endParaRPr lang="en-GB"/>
          </a:p>
        </p:txBody>
      </p:sp>
    </p:spTree>
    <p:extLst>
      <p:ext uri="{BB962C8B-B14F-4D97-AF65-F5344CB8AC3E}">
        <p14:creationId xmlns:p14="http://schemas.microsoft.com/office/powerpoint/2010/main" val="882900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ECA16-756B-4D2B-9460-C026AC7D8F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AC0B72-4095-4636-BBBC-79C71FC6A2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929181-B04B-4CCD-A905-C52D131193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6F8AF1-7519-4C7F-A163-13208F30439C}"/>
              </a:ext>
            </a:extLst>
          </p:cNvPr>
          <p:cNvSpPr>
            <a:spLocks noGrp="1"/>
          </p:cNvSpPr>
          <p:nvPr>
            <p:ph type="dt" sz="half" idx="10"/>
          </p:nvPr>
        </p:nvSpPr>
        <p:spPr/>
        <p:txBody>
          <a:bodyPr/>
          <a:lstStyle/>
          <a:p>
            <a:fld id="{42DD5E79-E719-452D-852D-B0115D1E96A2}" type="datetimeFigureOut">
              <a:rPr lang="en-GB" smtClean="0"/>
              <a:t>05/11/2021</a:t>
            </a:fld>
            <a:endParaRPr lang="en-GB"/>
          </a:p>
        </p:txBody>
      </p:sp>
      <p:sp>
        <p:nvSpPr>
          <p:cNvPr id="6" name="Footer Placeholder 5">
            <a:extLst>
              <a:ext uri="{FF2B5EF4-FFF2-40B4-BE49-F238E27FC236}">
                <a16:creationId xmlns:a16="http://schemas.microsoft.com/office/drawing/2014/main" id="{6EAB11DA-5B8A-43BD-8F9D-D4B283C400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97E699-91D3-45D5-84F8-12C06DC76D20}"/>
              </a:ext>
            </a:extLst>
          </p:cNvPr>
          <p:cNvSpPr>
            <a:spLocks noGrp="1"/>
          </p:cNvSpPr>
          <p:nvPr>
            <p:ph type="sldNum" sz="quarter" idx="12"/>
          </p:nvPr>
        </p:nvSpPr>
        <p:spPr/>
        <p:txBody>
          <a:bodyPr/>
          <a:lstStyle/>
          <a:p>
            <a:fld id="{79BF43A5-210C-4D27-9F81-94E29047A42D}" type="slidenum">
              <a:rPr lang="en-GB" smtClean="0"/>
              <a:t>‹#›</a:t>
            </a:fld>
            <a:endParaRPr lang="en-GB"/>
          </a:p>
        </p:txBody>
      </p:sp>
    </p:spTree>
    <p:extLst>
      <p:ext uri="{BB962C8B-B14F-4D97-AF65-F5344CB8AC3E}">
        <p14:creationId xmlns:p14="http://schemas.microsoft.com/office/powerpoint/2010/main" val="2983088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79E9A-45B0-4F2C-949E-3FA06BBFE0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25C115-9030-48C8-8EA4-A62DC78AE2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EEE0BA3-9176-40DB-88F5-C794AC2C43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907E0-A3E2-4DD8-B81B-9CB42F43B99D}"/>
              </a:ext>
            </a:extLst>
          </p:cNvPr>
          <p:cNvSpPr>
            <a:spLocks noGrp="1"/>
          </p:cNvSpPr>
          <p:nvPr>
            <p:ph type="dt" sz="half" idx="10"/>
          </p:nvPr>
        </p:nvSpPr>
        <p:spPr/>
        <p:txBody>
          <a:bodyPr/>
          <a:lstStyle/>
          <a:p>
            <a:fld id="{42DD5E79-E719-452D-852D-B0115D1E96A2}" type="datetimeFigureOut">
              <a:rPr lang="en-GB" smtClean="0"/>
              <a:t>05/11/2021</a:t>
            </a:fld>
            <a:endParaRPr lang="en-GB"/>
          </a:p>
        </p:txBody>
      </p:sp>
      <p:sp>
        <p:nvSpPr>
          <p:cNvPr id="6" name="Footer Placeholder 5">
            <a:extLst>
              <a:ext uri="{FF2B5EF4-FFF2-40B4-BE49-F238E27FC236}">
                <a16:creationId xmlns:a16="http://schemas.microsoft.com/office/drawing/2014/main" id="{A2A953E9-9ABF-4898-9F09-0E598A2652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9C6952-FA81-4694-88D5-2B3B17266891}"/>
              </a:ext>
            </a:extLst>
          </p:cNvPr>
          <p:cNvSpPr>
            <a:spLocks noGrp="1"/>
          </p:cNvSpPr>
          <p:nvPr>
            <p:ph type="sldNum" sz="quarter" idx="12"/>
          </p:nvPr>
        </p:nvSpPr>
        <p:spPr/>
        <p:txBody>
          <a:bodyPr/>
          <a:lstStyle/>
          <a:p>
            <a:fld id="{79BF43A5-210C-4D27-9F81-94E29047A42D}" type="slidenum">
              <a:rPr lang="en-GB" smtClean="0"/>
              <a:t>‹#›</a:t>
            </a:fld>
            <a:endParaRPr lang="en-GB"/>
          </a:p>
        </p:txBody>
      </p:sp>
    </p:spTree>
    <p:extLst>
      <p:ext uri="{BB962C8B-B14F-4D97-AF65-F5344CB8AC3E}">
        <p14:creationId xmlns:p14="http://schemas.microsoft.com/office/powerpoint/2010/main" val="2362284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121B9-64C2-41BE-9D44-56894FF367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E30B4E-2245-4FB4-B45E-F1B2476A12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E456E-7EED-42D7-9590-A7A6A4EB697E}"/>
              </a:ext>
            </a:extLst>
          </p:cNvPr>
          <p:cNvSpPr>
            <a:spLocks noGrp="1"/>
          </p:cNvSpPr>
          <p:nvPr>
            <p:ph type="dt" sz="half" idx="10"/>
          </p:nvPr>
        </p:nvSpPr>
        <p:spPr/>
        <p:txBody>
          <a:bodyPr/>
          <a:lstStyle/>
          <a:p>
            <a:fld id="{42DD5E79-E719-452D-852D-B0115D1E96A2}" type="datetimeFigureOut">
              <a:rPr lang="en-GB" smtClean="0"/>
              <a:t>05/11/2021</a:t>
            </a:fld>
            <a:endParaRPr lang="en-GB"/>
          </a:p>
        </p:txBody>
      </p:sp>
      <p:sp>
        <p:nvSpPr>
          <p:cNvPr id="5" name="Footer Placeholder 4">
            <a:extLst>
              <a:ext uri="{FF2B5EF4-FFF2-40B4-BE49-F238E27FC236}">
                <a16:creationId xmlns:a16="http://schemas.microsoft.com/office/drawing/2014/main" id="{FB91174C-C278-4DD0-AD2B-CFE8D2ECEB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4968F5-8E3D-4865-AF02-C31930B647A1}"/>
              </a:ext>
            </a:extLst>
          </p:cNvPr>
          <p:cNvSpPr>
            <a:spLocks noGrp="1"/>
          </p:cNvSpPr>
          <p:nvPr>
            <p:ph type="sldNum" sz="quarter" idx="12"/>
          </p:nvPr>
        </p:nvSpPr>
        <p:spPr/>
        <p:txBody>
          <a:bodyPr/>
          <a:lstStyle/>
          <a:p>
            <a:fld id="{79BF43A5-210C-4D27-9F81-94E29047A42D}" type="slidenum">
              <a:rPr lang="en-GB" smtClean="0"/>
              <a:t>‹#›</a:t>
            </a:fld>
            <a:endParaRPr lang="en-GB"/>
          </a:p>
        </p:txBody>
      </p:sp>
    </p:spTree>
    <p:extLst>
      <p:ext uri="{BB962C8B-B14F-4D97-AF65-F5344CB8AC3E}">
        <p14:creationId xmlns:p14="http://schemas.microsoft.com/office/powerpoint/2010/main" val="3926505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593B94-AF66-480E-B8FE-153A3586743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FB26FC-4CD3-4C20-8935-E72082C013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98EC0B-E4CC-4B49-975D-60DC8B98C710}"/>
              </a:ext>
            </a:extLst>
          </p:cNvPr>
          <p:cNvSpPr>
            <a:spLocks noGrp="1"/>
          </p:cNvSpPr>
          <p:nvPr>
            <p:ph type="dt" sz="half" idx="10"/>
          </p:nvPr>
        </p:nvSpPr>
        <p:spPr/>
        <p:txBody>
          <a:bodyPr/>
          <a:lstStyle/>
          <a:p>
            <a:fld id="{42DD5E79-E719-452D-852D-B0115D1E96A2}" type="datetimeFigureOut">
              <a:rPr lang="en-GB" smtClean="0"/>
              <a:t>05/11/2021</a:t>
            </a:fld>
            <a:endParaRPr lang="en-GB"/>
          </a:p>
        </p:txBody>
      </p:sp>
      <p:sp>
        <p:nvSpPr>
          <p:cNvPr id="5" name="Footer Placeholder 4">
            <a:extLst>
              <a:ext uri="{FF2B5EF4-FFF2-40B4-BE49-F238E27FC236}">
                <a16:creationId xmlns:a16="http://schemas.microsoft.com/office/drawing/2014/main" id="{ECAB782F-0AC7-4FD1-A3B9-B8019BC417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CB0720-1C26-47DE-BAED-BA4B24650D8E}"/>
              </a:ext>
            </a:extLst>
          </p:cNvPr>
          <p:cNvSpPr>
            <a:spLocks noGrp="1"/>
          </p:cNvSpPr>
          <p:nvPr>
            <p:ph type="sldNum" sz="quarter" idx="12"/>
          </p:nvPr>
        </p:nvSpPr>
        <p:spPr/>
        <p:txBody>
          <a:bodyPr/>
          <a:lstStyle/>
          <a:p>
            <a:fld id="{79BF43A5-210C-4D27-9F81-94E29047A42D}" type="slidenum">
              <a:rPr lang="en-GB" smtClean="0"/>
              <a:t>‹#›</a:t>
            </a:fld>
            <a:endParaRPr lang="en-GB"/>
          </a:p>
        </p:txBody>
      </p:sp>
    </p:spTree>
    <p:extLst>
      <p:ext uri="{BB962C8B-B14F-4D97-AF65-F5344CB8AC3E}">
        <p14:creationId xmlns:p14="http://schemas.microsoft.com/office/powerpoint/2010/main" val="1630723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14BF23-7C73-407D-9BE3-960B37FD3D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1627DF-9F52-4402-8CCB-F5B10FDBAB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1786D3-9308-4F14-8564-026EBD8084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DD5E79-E719-452D-852D-B0115D1E96A2}" type="datetimeFigureOut">
              <a:rPr lang="en-GB" smtClean="0"/>
              <a:t>05/11/2021</a:t>
            </a:fld>
            <a:endParaRPr lang="en-GB"/>
          </a:p>
        </p:txBody>
      </p:sp>
      <p:sp>
        <p:nvSpPr>
          <p:cNvPr id="5" name="Footer Placeholder 4">
            <a:extLst>
              <a:ext uri="{FF2B5EF4-FFF2-40B4-BE49-F238E27FC236}">
                <a16:creationId xmlns:a16="http://schemas.microsoft.com/office/drawing/2014/main" id="{98BE2A6A-B6A1-44EE-8B0D-82BB73DE07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2841709-DF76-4521-849E-0A1E832EFB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BF43A5-210C-4D27-9F81-94E29047A42D}" type="slidenum">
              <a:rPr lang="en-GB" smtClean="0"/>
              <a:t>‹#›</a:t>
            </a:fld>
            <a:endParaRPr lang="en-GB"/>
          </a:p>
        </p:txBody>
      </p:sp>
    </p:spTree>
    <p:extLst>
      <p:ext uri="{BB962C8B-B14F-4D97-AF65-F5344CB8AC3E}">
        <p14:creationId xmlns:p14="http://schemas.microsoft.com/office/powerpoint/2010/main" val="8017944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2.png"/><Relationship Id="rId4" Type="http://schemas.openxmlformats.org/officeDocument/2006/relationships/image" Target="../media/image7.png"/><Relationship Id="rId9" Type="http://schemas.openxmlformats.org/officeDocument/2006/relationships/image" Target="../media/image1.png"/></Relationships>
</file>

<file path=ppt/slides/_rels/slide14.xml.rels><?xml version="1.0" encoding="UTF-8" standalone="yes"?>
<Relationships xmlns="http://schemas.openxmlformats.org/package/2006/relationships"><Relationship Id="rId8" Type="http://schemas.openxmlformats.org/officeDocument/2006/relationships/hyperlink" Target="https://creativereview.imgix.net/content/uploads/2020/11/Lidl-slogan-featured.jpg" TargetMode="External"/><Relationship Id="rId3" Type="http://schemas.openxmlformats.org/officeDocument/2006/relationships/hyperlink" Target="https://citeseerx.ist.psu.edu/viewdoc/download?doi=10.1.1.408.4895&amp;rep=rep1&amp;type=pdf" TargetMode="External"/><Relationship Id="rId7" Type="http://schemas.openxmlformats.org/officeDocument/2006/relationships/hyperlink" Target="https://www.aces.edu/wp-content/uploads/2020/04/supermarket-aisle-blurred-background-with-laptop-computer-and-green-shopping-bag-on-wood-table-grocery-online-concept-1165215193_4592x3061-scaled.jpe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open.lib.umn.edu/strategicmanagement/chapter/1-3-intended-emergent-and-realized-strategies/" TargetMode="External"/><Relationship Id="rId5" Type="http://schemas.openxmlformats.org/officeDocument/2006/relationships/hyperlink" Target="https://brandingforum.org/advertising/big-on-quality-lidl-on-price/#:~:text=June%205%2C%202019.%20Lidl%E2%80%99s%20latest%20advertising%20campaign%20is,share%20with%20a%205.8%25%20year%20on%20year%20growth" TargetMode="External"/><Relationship Id="rId10" Type="http://schemas.openxmlformats.org/officeDocument/2006/relationships/hyperlink" Target="https://ae01.alicdn.com/kf/HTB1OnolJVXXXXXLXpXXq6xXFXXXj/Women-blouses-shirts-women-clothing-XXXXL-plus-size-tops-ladies-XXXL-4XL-5XL-shirts-black-big.jpg_640x640.jpg" TargetMode="External"/><Relationship Id="rId4" Type="http://schemas.openxmlformats.org/officeDocument/2006/relationships/hyperlink" Target="https://www.cips.org/PageFiles/156828/Stakeholder%20Tools%20Guidance%20notes.pdf" TargetMode="External"/><Relationship Id="rId9" Type="http://schemas.openxmlformats.org/officeDocument/2006/relationships/hyperlink" Target="https://simages.tbdress.com/Upload/Image/2017/36/watermark/2dbdf04c-790b-4a07-bbd7-d413ff6a7a46.jpg"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i5.walmartimages.com/asr/2a728670-7ea8-4f02-b7b2-11df7f8a05bd_1.2443fcdb79dfd5119175d9676f735a72.jpeg" TargetMode="External"/><Relationship Id="rId2" Type="http://schemas.openxmlformats.org/officeDocument/2006/relationships/hyperlink" Target="https://abeautifulmess.com/wp-content/uploads/2018/09/The-Best-Fall-Toddler-Clothes-On-Amazon-click-through-for-links-1.jpg" TargetMode="External"/><Relationship Id="rId1" Type="http://schemas.openxmlformats.org/officeDocument/2006/relationships/slideLayout" Target="../slideLayouts/slideLayout2.xml"/><Relationship Id="rId5" Type="http://schemas.openxmlformats.org/officeDocument/2006/relationships/hyperlink" Target="https://logos-download.com/wp-content/uploads/2016/03/Lidl_logo.png" TargetMode="External"/><Relationship Id="rId4" Type="http://schemas.openxmlformats.org/officeDocument/2006/relationships/hyperlink" Target="https://www.ragingbull.co.uk/images/hotlink-ok/thumbs/0378968_signature-t-shirt-black.jpeg"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80/23311975.2020.1846882" TargetMode="External"/><Relationship Id="rId3" Type="http://schemas.openxmlformats.org/officeDocument/2006/relationships/hyperlink" Target="file:///C:\Users\44746\Downloads\Lidl%20GB_The%20Good%20Food%20Report_17_18%20(1).pdf" TargetMode="External"/><Relationship Id="rId7" Type="http://schemas.openxmlformats.org/officeDocument/2006/relationships/hyperlink" Target="https://books.google.co.uk/books?hl=en&amp;lr=&amp;id=t5BaoG0tAoUC&amp;oi=fnd&amp;pg=PR1&amp;dq=what+is+strategy+michael+porter&amp;ots=ucSLBHC7wp&amp;sig=a9zJmUYbPMLBM8DNfMhFLXHYk_E#v=onepage&amp;q=what%20is%20strategy%20michael%20porter&amp;f=false" TargetMode="External"/><Relationship Id="rId2" Type="http://schemas.openxmlformats.org/officeDocument/2006/relationships/hyperlink" Target="https://brandingforum.org/advertising/big-on-quality-lidl-on-price/#:~:text=June%205%2C%202019.%20Lidl%E2%80%99s%20latest%20advertising%20campaign%20is,share%20with%20a%205.8%25%20year%20on%20year%20growth" TargetMode="External"/><Relationship Id="rId1" Type="http://schemas.openxmlformats.org/officeDocument/2006/relationships/slideLayout" Target="../slideLayouts/slideLayout2.xml"/><Relationship Id="rId6" Type="http://schemas.openxmlformats.org/officeDocument/2006/relationships/hyperlink" Target="https://www.lidl.co.uk/about-us/vision-and-mission-statement" TargetMode="External"/><Relationship Id="rId5" Type="http://schemas.openxmlformats.org/officeDocument/2006/relationships/hyperlink" Target="https://www.lidl.co.uk/about-us" TargetMode="External"/><Relationship Id="rId10" Type="http://schemas.openxmlformats.org/officeDocument/2006/relationships/hyperlink" Target="https://www.tutor2u.net/business/reference/what-is-strategy" TargetMode="External"/><Relationship Id="rId4" Type="http://schemas.openxmlformats.org/officeDocument/2006/relationships/hyperlink" Target="https://corporate.lidl.co.uk/" TargetMode="External"/><Relationship Id="rId9" Type="http://schemas.openxmlformats.org/officeDocument/2006/relationships/hyperlink" Target="https://www.theguardian.com/business/2019/aug/20/lidl-attains-biggest-uk-market-sh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5">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F97EF3-CEEA-432B-BA3B-78BD4816BC57}"/>
              </a:ext>
            </a:extLst>
          </p:cNvPr>
          <p:cNvSpPr>
            <a:spLocks noGrp="1"/>
          </p:cNvSpPr>
          <p:nvPr>
            <p:ph type="ctrTitle"/>
          </p:nvPr>
        </p:nvSpPr>
        <p:spPr>
          <a:xfrm>
            <a:off x="6194716" y="739978"/>
            <a:ext cx="5334930" cy="3004145"/>
          </a:xfrm>
        </p:spPr>
        <p:txBody>
          <a:bodyPr>
            <a:normAutofit/>
          </a:bodyPr>
          <a:lstStyle/>
          <a:p>
            <a:r>
              <a:rPr lang="en-GB" sz="5100" dirty="0"/>
              <a:t>Presentation Strategy for Resilience and Prosperity</a:t>
            </a:r>
          </a:p>
        </p:txBody>
      </p:sp>
      <p:sp>
        <p:nvSpPr>
          <p:cNvPr id="3" name="Subtitle 2">
            <a:extLst>
              <a:ext uri="{FF2B5EF4-FFF2-40B4-BE49-F238E27FC236}">
                <a16:creationId xmlns:a16="http://schemas.microsoft.com/office/drawing/2014/main" id="{B8628A78-B273-4A36-B05D-F2F7A23D1D7C}"/>
              </a:ext>
            </a:extLst>
          </p:cNvPr>
          <p:cNvSpPr>
            <a:spLocks noGrp="1"/>
          </p:cNvSpPr>
          <p:nvPr>
            <p:ph type="subTitle" idx="1"/>
          </p:nvPr>
        </p:nvSpPr>
        <p:spPr>
          <a:xfrm>
            <a:off x="6194715" y="3836197"/>
            <a:ext cx="5334931" cy="2189214"/>
          </a:xfrm>
        </p:spPr>
        <p:txBody>
          <a:bodyPr>
            <a:normAutofit/>
          </a:bodyPr>
          <a:lstStyle/>
          <a:p>
            <a:r>
              <a:rPr lang="en-GB"/>
              <a:t>Kelly Lewis-Bennett</a:t>
            </a:r>
          </a:p>
          <a:p>
            <a:r>
              <a:rPr lang="en-GB"/>
              <a:t>1907952</a:t>
            </a:r>
          </a:p>
          <a:p>
            <a:r>
              <a:rPr lang="en-GB"/>
              <a:t>Glenn Beheena</a:t>
            </a:r>
          </a:p>
        </p:txBody>
      </p:sp>
      <p:sp>
        <p:nvSpPr>
          <p:cNvPr id="68" name="Freeform: Shape 67">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 name="Freeform: Shape 69">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Shape 73">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 name="Picture 3">
            <a:extLst>
              <a:ext uri="{FF2B5EF4-FFF2-40B4-BE49-F238E27FC236}">
                <a16:creationId xmlns:a16="http://schemas.microsoft.com/office/drawing/2014/main" id="{3470F57A-A093-4061-9327-6C0A74CA71D9}"/>
              </a:ext>
            </a:extLst>
          </p:cNvPr>
          <p:cNvPicPr>
            <a:picLocks noChangeAspect="1"/>
          </p:cNvPicPr>
          <p:nvPr/>
        </p:nvPicPr>
        <p:blipFill rotWithShape="1">
          <a:blip r:embed="rId4"/>
          <a:srcRect r="3" b="3"/>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78" name="Freeform: Shape 77">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 name="Recorded Sound">
            <a:hlinkClick r:id="" action="ppaction://media"/>
            <a:extLst>
              <a:ext uri="{FF2B5EF4-FFF2-40B4-BE49-F238E27FC236}">
                <a16:creationId xmlns:a16="http://schemas.microsoft.com/office/drawing/2014/main" id="{6BB1B509-485B-4FD3-A87F-F5DB8FD48D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839197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17725"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5" fill="hold" display="0">
                  <p:stCondLst>
                    <p:cond delay="indefinite"/>
                  </p:stCondLst>
                  <p:endCondLst>
                    <p:cond evt="onStopAudio" delay="0">
                      <p:tgtEl>
                        <p:sldTgt/>
                      </p:tgtEl>
                    </p:cond>
                  </p:endCondLst>
                </p:cTn>
                <p:tgtEl>
                  <p:spTgt spid="10"/>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Shape 6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2AAB615-BF1C-4982-B7F6-3FB9C03386EE}"/>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u="sng" kern="1200">
                <a:latin typeface="+mj-lt"/>
                <a:ea typeface="+mj-ea"/>
                <a:cs typeface="+mj-cs"/>
              </a:rPr>
              <a:t>Strategic Management</a:t>
            </a:r>
          </a:p>
        </p:txBody>
      </p:sp>
      <p:sp>
        <p:nvSpPr>
          <p:cNvPr id="66" name="Arc 6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6" name="Content Placeholder 7">
            <a:extLst>
              <a:ext uri="{FF2B5EF4-FFF2-40B4-BE49-F238E27FC236}">
                <a16:creationId xmlns:a16="http://schemas.microsoft.com/office/drawing/2014/main" id="{A0091108-75E5-4BFF-89F9-E3266AC46E62}"/>
              </a:ext>
            </a:extLst>
          </p:cNvPr>
          <p:cNvSpPr>
            <a:spLocks noGrp="1"/>
          </p:cNvSpPr>
          <p:nvPr>
            <p:ph idx="1"/>
          </p:nvPr>
        </p:nvSpPr>
        <p:spPr>
          <a:xfrm>
            <a:off x="838200" y="1825625"/>
            <a:ext cx="10515600" cy="4351338"/>
          </a:xfrm>
        </p:spPr>
        <p:txBody>
          <a:bodyPr vert="horz" lIns="91440" tIns="45720" rIns="91440" bIns="45720" rtlCol="0">
            <a:normAutofit/>
          </a:bodyPr>
          <a:lstStyle/>
          <a:p>
            <a:pPr marL="0"/>
            <a:r>
              <a:rPr lang="en-GB" dirty="0"/>
              <a:t>Johnson and Scholes describe strategy as an organization's long-term direction and scope that produces competitive advantage for the organisation by deploying resources in a tough environment to meet market demands and stakeholder expectations (tutor2u. 2021).</a:t>
            </a:r>
            <a:endParaRPr lang="en-US" dirty="0"/>
          </a:p>
        </p:txBody>
      </p:sp>
      <p:pic>
        <p:nvPicPr>
          <p:cNvPr id="15" name="Recorded Sound">
            <a:hlinkClick r:id="" action="ppaction://media"/>
            <a:extLst>
              <a:ext uri="{FF2B5EF4-FFF2-40B4-BE49-F238E27FC236}">
                <a16:creationId xmlns:a16="http://schemas.microsoft.com/office/drawing/2014/main" id="{DB5B897E-C16A-4FAA-AA19-D515570D95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223321" y="3818539"/>
            <a:ext cx="406400" cy="406400"/>
          </a:xfrm>
          <a:prstGeom prst="rect">
            <a:avLst/>
          </a:prstGeom>
        </p:spPr>
      </p:pic>
    </p:spTree>
    <p:extLst>
      <p:ext uri="{BB962C8B-B14F-4D97-AF65-F5344CB8AC3E}">
        <p14:creationId xmlns:p14="http://schemas.microsoft.com/office/powerpoint/2010/main" val="843820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407"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DB8D51-5BB2-487A-8D93-A98A16B6AE10}"/>
              </a:ext>
            </a:extLst>
          </p:cNvPr>
          <p:cNvSpPr>
            <a:spLocks noGrp="1"/>
          </p:cNvSpPr>
          <p:nvPr>
            <p:ph type="title"/>
          </p:nvPr>
        </p:nvSpPr>
        <p:spPr>
          <a:xfrm>
            <a:off x="656823" y="962166"/>
            <a:ext cx="3103808" cy="4421876"/>
          </a:xfrm>
        </p:spPr>
        <p:txBody>
          <a:bodyPr anchor="t">
            <a:normAutofit/>
          </a:bodyPr>
          <a:lstStyle/>
          <a:p>
            <a:pPr algn="r"/>
            <a:r>
              <a:rPr lang="en-GB" sz="4000" u="sng"/>
              <a:t>Company Background</a:t>
            </a:r>
          </a:p>
        </p:txBody>
      </p:sp>
      <p:sp>
        <p:nvSpPr>
          <p:cNvPr id="7" name="Content Placeholder 2">
            <a:extLst>
              <a:ext uri="{FF2B5EF4-FFF2-40B4-BE49-F238E27FC236}">
                <a16:creationId xmlns:a16="http://schemas.microsoft.com/office/drawing/2014/main" id="{79ABB0B5-1397-4C9A-98F1-BE2FA3E5A743}"/>
              </a:ext>
            </a:extLst>
          </p:cNvPr>
          <p:cNvSpPr>
            <a:spLocks noGrp="1"/>
          </p:cNvSpPr>
          <p:nvPr>
            <p:ph idx="1"/>
          </p:nvPr>
        </p:nvSpPr>
        <p:spPr>
          <a:xfrm>
            <a:off x="4088929" y="962167"/>
            <a:ext cx="6858113" cy="4743174"/>
          </a:xfrm>
        </p:spPr>
        <p:txBody>
          <a:bodyPr anchor="t">
            <a:normAutofit/>
          </a:bodyPr>
          <a:lstStyle/>
          <a:p>
            <a:r>
              <a:rPr lang="en-GB" sz="2000" dirty="0"/>
              <a:t>Lidl is a German supermarket chain that has risen to become one of Europe's largest food sellers. Lidl GB founded its first store in 1994, and twenty-five years later, they have over 800 stores and thirteen regional distribution centres across the United Kingdom, employing over 22,000 people. The company takes pleasure in offering the highest-quality items at the most competitive pricing, and they collaborate closely with their suppliers to achieve this goal. The company claims to be committed to buying locally whenever feasible, with British suppliers accounting for roughly two-thirds of their product line. (Lidl. 2021)</a:t>
            </a:r>
          </a:p>
          <a:p>
            <a:r>
              <a:rPr lang="en-GB" sz="2000" dirty="0"/>
              <a:t> </a:t>
            </a:r>
          </a:p>
        </p:txBody>
      </p:sp>
      <p:sp>
        <p:nvSpPr>
          <p:cNvPr id="25" name="Rectangle 2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3174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AA952-B1C6-4F4E-A607-60E53EA7611D}"/>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sz="4400"/>
              <a:t>Company Strategy</a:t>
            </a:r>
          </a:p>
        </p:txBody>
      </p:sp>
      <p:sp>
        <p:nvSpPr>
          <p:cNvPr id="7" name="Text Placeholder 6">
            <a:extLst>
              <a:ext uri="{FF2B5EF4-FFF2-40B4-BE49-F238E27FC236}">
                <a16:creationId xmlns:a16="http://schemas.microsoft.com/office/drawing/2014/main" id="{E9B57193-EB2A-48A0-936F-57116F5A2F2C}"/>
              </a:ext>
            </a:extLst>
          </p:cNvPr>
          <p:cNvSpPr>
            <a:spLocks noGrp="1"/>
          </p:cNvSpPr>
          <p:nvPr>
            <p:ph type="body" sz="half" idx="2"/>
          </p:nvPr>
        </p:nvSpPr>
        <p:spPr>
          <a:xfrm>
            <a:off x="4965431" y="2438400"/>
            <a:ext cx="6586489" cy="3785419"/>
          </a:xfrm>
        </p:spPr>
        <p:txBody>
          <a:bodyPr vert="horz" lIns="91440" tIns="45720" rIns="91440" bIns="45720" rtlCol="0">
            <a:normAutofit/>
          </a:bodyPr>
          <a:lstStyle/>
          <a:p>
            <a:pPr indent="-228600">
              <a:buFont typeface="Arial" panose="020B0604020202020204" pitchFamily="34" charset="0"/>
              <a:buChar char="•"/>
            </a:pPr>
            <a:r>
              <a:rPr lang="en-GB" sz="2000" dirty="0"/>
              <a:t>The most current commercial campaign walks viewers through Lidl's product assortment, which includes fresh fruits and vegetables, sustainable fish, household goods, and DIY items, while reminding shoppers that they are big on British and big on quality. </a:t>
            </a:r>
            <a:r>
              <a:rPr lang="en-US" sz="2000" dirty="0"/>
              <a:t>(Kapoor. A.  2019).</a:t>
            </a:r>
          </a:p>
        </p:txBody>
      </p:sp>
      <p:pic>
        <p:nvPicPr>
          <p:cNvPr id="15" name="Picture 14">
            <a:extLst>
              <a:ext uri="{FF2B5EF4-FFF2-40B4-BE49-F238E27FC236}">
                <a16:creationId xmlns:a16="http://schemas.microsoft.com/office/drawing/2014/main" id="{26DCC1FB-7996-45EE-865D-5E3F27A5A0E2}"/>
              </a:ext>
            </a:extLst>
          </p:cNvPr>
          <p:cNvPicPr>
            <a:picLocks noChangeAspect="1"/>
          </p:cNvPicPr>
          <p:nvPr/>
        </p:nvPicPr>
        <p:blipFill rotWithShape="1">
          <a:blip r:embed="rId4"/>
          <a:srcRect l="15935" r="16471"/>
          <a:stretch/>
        </p:blipFill>
        <p:spPr>
          <a:xfrm>
            <a:off x="20" y="10"/>
            <a:ext cx="4635571" cy="6223808"/>
          </a:xfrm>
          <a:prstGeom prst="rect">
            <a:avLst/>
          </a:prstGeom>
          <a:effectLst/>
        </p:spPr>
      </p:pic>
      <p:cxnSp>
        <p:nvCxnSpPr>
          <p:cNvPr id="22" name="Straight Connector 1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EB744"/>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510C5416-0893-47B5-8E5A-4F9619A618A8}"/>
              </a:ext>
            </a:extLst>
          </p:cNvPr>
          <p:cNvSpPr txBox="1"/>
          <p:nvPr/>
        </p:nvSpPr>
        <p:spPr>
          <a:xfrm>
            <a:off x="946297" y="6311827"/>
            <a:ext cx="3221665" cy="369332"/>
          </a:xfrm>
          <a:prstGeom prst="rect">
            <a:avLst/>
          </a:prstGeom>
          <a:noFill/>
        </p:spPr>
        <p:txBody>
          <a:bodyPr wrap="square" rtlCol="0">
            <a:spAutoFit/>
          </a:bodyPr>
          <a:lstStyle/>
          <a:p>
            <a:r>
              <a:rPr lang="en-GB" dirty="0"/>
              <a:t>Please see reference list</a:t>
            </a:r>
          </a:p>
        </p:txBody>
      </p:sp>
      <p:pic>
        <p:nvPicPr>
          <p:cNvPr id="21" name="Recorded Sound">
            <a:hlinkClick r:id="" action="ppaction://media"/>
            <a:extLst>
              <a:ext uri="{FF2B5EF4-FFF2-40B4-BE49-F238E27FC236}">
                <a16:creationId xmlns:a16="http://schemas.microsoft.com/office/drawing/2014/main" id="{888245F8-AA3E-4536-9C8E-A27B14DA5D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79069" y="4127909"/>
            <a:ext cx="406400" cy="406400"/>
          </a:xfrm>
          <a:prstGeom prst="rect">
            <a:avLst/>
          </a:prstGeom>
        </p:spPr>
      </p:pic>
    </p:spTree>
    <p:extLst>
      <p:ext uri="{BB962C8B-B14F-4D97-AF65-F5344CB8AC3E}">
        <p14:creationId xmlns:p14="http://schemas.microsoft.com/office/powerpoint/2010/main" val="3901530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620"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934B1-E590-45C1-832F-0D275139BEE3}"/>
              </a:ext>
            </a:extLst>
          </p:cNvPr>
          <p:cNvSpPr>
            <a:spLocks noGrp="1"/>
          </p:cNvSpPr>
          <p:nvPr>
            <p:ph type="title"/>
          </p:nvPr>
        </p:nvSpPr>
        <p:spPr>
          <a:xfrm>
            <a:off x="656823" y="962166"/>
            <a:ext cx="3103808" cy="4421876"/>
          </a:xfrm>
        </p:spPr>
        <p:txBody>
          <a:bodyPr anchor="t">
            <a:normAutofit/>
          </a:bodyPr>
          <a:lstStyle/>
          <a:p>
            <a:pPr algn="r"/>
            <a:r>
              <a:rPr lang="en-GB" sz="4000" b="1" u="sng" dirty="0"/>
              <a:t>Position in the UK market</a:t>
            </a:r>
          </a:p>
        </p:txBody>
      </p:sp>
      <p:sp>
        <p:nvSpPr>
          <p:cNvPr id="3" name="Content Placeholder 2">
            <a:extLst>
              <a:ext uri="{FF2B5EF4-FFF2-40B4-BE49-F238E27FC236}">
                <a16:creationId xmlns:a16="http://schemas.microsoft.com/office/drawing/2014/main" id="{F4E00F9A-097A-4B99-B497-42BBF9CC26A2}"/>
              </a:ext>
            </a:extLst>
          </p:cNvPr>
          <p:cNvSpPr>
            <a:spLocks noGrp="1"/>
          </p:cNvSpPr>
          <p:nvPr>
            <p:ph idx="1"/>
          </p:nvPr>
        </p:nvSpPr>
        <p:spPr>
          <a:xfrm>
            <a:off x="4088929" y="962167"/>
            <a:ext cx="6858113" cy="4743174"/>
          </a:xfrm>
        </p:spPr>
        <p:txBody>
          <a:bodyPr anchor="t">
            <a:normAutofit/>
          </a:bodyPr>
          <a:lstStyle/>
          <a:p>
            <a:pPr marL="0" indent="0">
              <a:buNone/>
            </a:pPr>
            <a:r>
              <a:rPr lang="en-GB" sz="2000" dirty="0"/>
              <a:t>According to an article in the Guardian, Lidl is thought to have taken the highest ever chunk of UK grocery spending as larger supermarket rivals lost momentum during a bad summer in 2019. When compared to the same period last year, sales at the discount retailer increased 7.7% in the three months to August 11, owing to a flurry of new shop openings that drew roughly 500,000 additional customers. Lidl was able to achieve a 5.9% market share, its highest to date, thanks to the flood of customers (The Guardian. 2019).</a:t>
            </a:r>
          </a:p>
        </p:txBody>
      </p:sp>
      <p:sp>
        <p:nvSpPr>
          <p:cNvPr id="25" name="Rectangle 2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42873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C1B0CB-BDDD-4495-AB41-4C90D7FA49E2}"/>
              </a:ext>
            </a:extLst>
          </p:cNvPr>
          <p:cNvSpPr>
            <a:spLocks noGrp="1"/>
          </p:cNvSpPr>
          <p:nvPr>
            <p:ph idx="1"/>
          </p:nvPr>
        </p:nvSpPr>
        <p:spPr>
          <a:xfrm>
            <a:off x="838200" y="1488956"/>
            <a:ext cx="10515600" cy="5386853"/>
          </a:xfrm>
        </p:spPr>
        <p:txBody>
          <a:bodyPr>
            <a:normAutofit/>
          </a:bodyPr>
          <a:lstStyle/>
          <a:p>
            <a:pPr marL="0" indent="0">
              <a:buNone/>
            </a:pPr>
            <a:r>
              <a:rPr lang="en-GB" sz="1800" dirty="0"/>
              <a:t>Michael Porter suggests that there are five competitive forces that determine how an organisation shapes its business strategy. A good competitive strategy is one that creates unique value for a particular set of customers</a:t>
            </a:r>
            <a:r>
              <a:rPr lang="en-GB" sz="1600" dirty="0"/>
              <a:t> (Magretta. J. 2011).</a:t>
            </a:r>
          </a:p>
        </p:txBody>
      </p:sp>
      <p:sp>
        <p:nvSpPr>
          <p:cNvPr id="4" name="Oval 3">
            <a:extLst>
              <a:ext uri="{FF2B5EF4-FFF2-40B4-BE49-F238E27FC236}">
                <a16:creationId xmlns:a16="http://schemas.microsoft.com/office/drawing/2014/main" id="{D4A59A0F-B48F-4C17-95EC-469D56A54EB3}"/>
              </a:ext>
            </a:extLst>
          </p:cNvPr>
          <p:cNvSpPr/>
          <p:nvPr/>
        </p:nvSpPr>
        <p:spPr>
          <a:xfrm>
            <a:off x="4472609" y="3500042"/>
            <a:ext cx="2355574" cy="1719470"/>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600" dirty="0"/>
              <a:t>RIVALRY AMONG</a:t>
            </a:r>
          </a:p>
          <a:p>
            <a:pPr algn="ctr"/>
            <a:r>
              <a:rPr lang="en-GB" sz="1600" dirty="0"/>
              <a:t>EXISTING</a:t>
            </a:r>
          </a:p>
          <a:p>
            <a:pPr algn="ctr"/>
            <a:r>
              <a:rPr lang="en-GB" sz="1600" dirty="0"/>
              <a:t>COMPETITORS</a:t>
            </a:r>
          </a:p>
        </p:txBody>
      </p:sp>
      <p:cxnSp>
        <p:nvCxnSpPr>
          <p:cNvPr id="6" name="Straight Arrow Connector 5">
            <a:extLst>
              <a:ext uri="{FF2B5EF4-FFF2-40B4-BE49-F238E27FC236}">
                <a16:creationId xmlns:a16="http://schemas.microsoft.com/office/drawing/2014/main" id="{08871B93-EB27-4F1D-9321-EDC88A7BC6A7}"/>
              </a:ext>
            </a:extLst>
          </p:cNvPr>
          <p:cNvCxnSpPr>
            <a:cxnSpLocks/>
          </p:cNvCxnSpPr>
          <p:nvPr/>
        </p:nvCxnSpPr>
        <p:spPr>
          <a:xfrm>
            <a:off x="5650396" y="3030430"/>
            <a:ext cx="0" cy="3152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1850F1C0-2C34-47B3-9DE7-99B620DDBA63}"/>
              </a:ext>
            </a:extLst>
          </p:cNvPr>
          <p:cNvCxnSpPr>
            <a:cxnSpLocks/>
          </p:cNvCxnSpPr>
          <p:nvPr/>
        </p:nvCxnSpPr>
        <p:spPr>
          <a:xfrm>
            <a:off x="3260729" y="4347525"/>
            <a:ext cx="103367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8514E7A7-0CA8-49C5-AE2B-CC35DC46B331}"/>
              </a:ext>
            </a:extLst>
          </p:cNvPr>
          <p:cNvCxnSpPr/>
          <p:nvPr/>
        </p:nvCxnSpPr>
        <p:spPr>
          <a:xfrm flipH="1">
            <a:off x="6905884" y="4359439"/>
            <a:ext cx="136166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13C8C08-9A4C-4688-B308-3D395BFED421}"/>
              </a:ext>
            </a:extLst>
          </p:cNvPr>
          <p:cNvCxnSpPr>
            <a:cxnSpLocks/>
          </p:cNvCxnSpPr>
          <p:nvPr/>
        </p:nvCxnSpPr>
        <p:spPr>
          <a:xfrm flipV="1">
            <a:off x="5650396" y="5308779"/>
            <a:ext cx="0" cy="2975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2130AEAA-637C-40DF-855B-E212DEFE92E0}"/>
              </a:ext>
            </a:extLst>
          </p:cNvPr>
          <p:cNvSpPr txBox="1"/>
          <p:nvPr/>
        </p:nvSpPr>
        <p:spPr>
          <a:xfrm>
            <a:off x="4914901" y="2461525"/>
            <a:ext cx="1858617" cy="584775"/>
          </a:xfrm>
          <a:prstGeom prst="rect">
            <a:avLst/>
          </a:prstGeom>
          <a:noFill/>
        </p:spPr>
        <p:txBody>
          <a:bodyPr wrap="square" rtlCol="0">
            <a:spAutoFit/>
          </a:bodyPr>
          <a:lstStyle/>
          <a:p>
            <a:r>
              <a:rPr lang="en-GB" sz="1600" dirty="0"/>
              <a:t>THREAT OF NEW ENTRANTS</a:t>
            </a:r>
          </a:p>
        </p:txBody>
      </p:sp>
      <p:sp>
        <p:nvSpPr>
          <p:cNvPr id="14" name="TextBox 13">
            <a:extLst>
              <a:ext uri="{FF2B5EF4-FFF2-40B4-BE49-F238E27FC236}">
                <a16:creationId xmlns:a16="http://schemas.microsoft.com/office/drawing/2014/main" id="{2971334F-8A93-43BE-A376-6C87F4BADD21}"/>
              </a:ext>
            </a:extLst>
          </p:cNvPr>
          <p:cNvSpPr txBox="1"/>
          <p:nvPr/>
        </p:nvSpPr>
        <p:spPr>
          <a:xfrm>
            <a:off x="8319699" y="4067051"/>
            <a:ext cx="1600200" cy="584775"/>
          </a:xfrm>
          <a:prstGeom prst="rect">
            <a:avLst/>
          </a:prstGeom>
          <a:noFill/>
        </p:spPr>
        <p:txBody>
          <a:bodyPr wrap="square" rtlCol="0">
            <a:spAutoFit/>
          </a:bodyPr>
          <a:lstStyle/>
          <a:p>
            <a:r>
              <a:rPr lang="en-GB" sz="1600" dirty="0"/>
              <a:t>Threat of sub products</a:t>
            </a:r>
          </a:p>
        </p:txBody>
      </p:sp>
      <p:sp>
        <p:nvSpPr>
          <p:cNvPr id="15" name="TextBox 14">
            <a:extLst>
              <a:ext uri="{FF2B5EF4-FFF2-40B4-BE49-F238E27FC236}">
                <a16:creationId xmlns:a16="http://schemas.microsoft.com/office/drawing/2014/main" id="{426B6795-66D1-4452-86BA-799BEA0D00EC}"/>
              </a:ext>
            </a:extLst>
          </p:cNvPr>
          <p:cNvSpPr txBox="1"/>
          <p:nvPr/>
        </p:nvSpPr>
        <p:spPr>
          <a:xfrm>
            <a:off x="2022359" y="4051081"/>
            <a:ext cx="1580322" cy="830997"/>
          </a:xfrm>
          <a:prstGeom prst="rect">
            <a:avLst/>
          </a:prstGeom>
          <a:noFill/>
        </p:spPr>
        <p:txBody>
          <a:bodyPr wrap="square" rtlCol="0">
            <a:spAutoFit/>
          </a:bodyPr>
          <a:lstStyle/>
          <a:p>
            <a:r>
              <a:rPr lang="en-GB" sz="1600" dirty="0"/>
              <a:t>BARGAINING POWER</a:t>
            </a:r>
          </a:p>
          <a:p>
            <a:r>
              <a:rPr lang="en-GB" sz="1600" dirty="0"/>
              <a:t>OF SUPPLIERS</a:t>
            </a:r>
          </a:p>
        </p:txBody>
      </p:sp>
      <p:sp>
        <p:nvSpPr>
          <p:cNvPr id="16" name="TextBox 15">
            <a:extLst>
              <a:ext uri="{FF2B5EF4-FFF2-40B4-BE49-F238E27FC236}">
                <a16:creationId xmlns:a16="http://schemas.microsoft.com/office/drawing/2014/main" id="{CD3626B1-03C5-48AD-B0D1-E634F7A2908F}"/>
              </a:ext>
            </a:extLst>
          </p:cNvPr>
          <p:cNvSpPr txBox="1"/>
          <p:nvPr/>
        </p:nvSpPr>
        <p:spPr>
          <a:xfrm>
            <a:off x="4914901" y="5605840"/>
            <a:ext cx="2673625" cy="584775"/>
          </a:xfrm>
          <a:prstGeom prst="rect">
            <a:avLst/>
          </a:prstGeom>
          <a:noFill/>
        </p:spPr>
        <p:txBody>
          <a:bodyPr wrap="square" rtlCol="0">
            <a:spAutoFit/>
          </a:bodyPr>
          <a:lstStyle/>
          <a:p>
            <a:r>
              <a:rPr lang="en-GB" sz="1600" dirty="0"/>
              <a:t>BARGAINING</a:t>
            </a:r>
          </a:p>
          <a:p>
            <a:r>
              <a:rPr lang="en-GB" sz="1600" dirty="0"/>
              <a:t>POWER OF BUYERS</a:t>
            </a:r>
          </a:p>
        </p:txBody>
      </p:sp>
      <p:sp>
        <p:nvSpPr>
          <p:cNvPr id="7" name="Title 6">
            <a:extLst>
              <a:ext uri="{FF2B5EF4-FFF2-40B4-BE49-F238E27FC236}">
                <a16:creationId xmlns:a16="http://schemas.microsoft.com/office/drawing/2014/main" id="{DD7CD896-CDA4-4860-B71D-605CA68954F2}"/>
              </a:ext>
            </a:extLst>
          </p:cNvPr>
          <p:cNvSpPr>
            <a:spLocks noGrp="1"/>
          </p:cNvSpPr>
          <p:nvPr>
            <p:ph type="title"/>
          </p:nvPr>
        </p:nvSpPr>
        <p:spPr>
          <a:xfrm>
            <a:off x="838200" y="322596"/>
            <a:ext cx="10515600" cy="841720"/>
          </a:xfrm>
        </p:spPr>
        <p:style>
          <a:lnRef idx="1">
            <a:schemeClr val="accent1"/>
          </a:lnRef>
          <a:fillRef idx="2">
            <a:schemeClr val="accent1"/>
          </a:fillRef>
          <a:effectRef idx="1">
            <a:schemeClr val="accent1"/>
          </a:effectRef>
          <a:fontRef idx="minor">
            <a:schemeClr val="dk1"/>
          </a:fontRef>
        </p:style>
        <p:txBody>
          <a:bodyPr/>
          <a:lstStyle/>
          <a:p>
            <a:r>
              <a:rPr lang="en-GB" dirty="0"/>
              <a:t>Competitive Environment</a:t>
            </a:r>
          </a:p>
        </p:txBody>
      </p:sp>
      <p:sp>
        <p:nvSpPr>
          <p:cNvPr id="9" name="TextBox 8">
            <a:extLst>
              <a:ext uri="{FF2B5EF4-FFF2-40B4-BE49-F238E27FC236}">
                <a16:creationId xmlns:a16="http://schemas.microsoft.com/office/drawing/2014/main" id="{E880A732-5B93-4341-862D-AAA82473A464}"/>
              </a:ext>
            </a:extLst>
          </p:cNvPr>
          <p:cNvSpPr txBox="1"/>
          <p:nvPr/>
        </p:nvSpPr>
        <p:spPr>
          <a:xfrm>
            <a:off x="2559142" y="4831382"/>
            <a:ext cx="1920795" cy="923330"/>
          </a:xfrm>
          <a:prstGeom prst="rect">
            <a:avLst/>
          </a:prstGeom>
          <a:noFill/>
        </p:spPr>
        <p:txBody>
          <a:bodyPr wrap="square" rtlCol="0">
            <a:spAutoFit/>
          </a:bodyPr>
          <a:lstStyle/>
          <a:p>
            <a:r>
              <a:rPr lang="en-GB" dirty="0"/>
              <a:t>Multiple suppliers within its own supply chain</a:t>
            </a:r>
          </a:p>
        </p:txBody>
      </p:sp>
      <p:sp>
        <p:nvSpPr>
          <p:cNvPr id="11" name="TextBox 10">
            <a:extLst>
              <a:ext uri="{FF2B5EF4-FFF2-40B4-BE49-F238E27FC236}">
                <a16:creationId xmlns:a16="http://schemas.microsoft.com/office/drawing/2014/main" id="{CB13541C-D055-4703-88BA-DDAB64BCB413}"/>
              </a:ext>
            </a:extLst>
          </p:cNvPr>
          <p:cNvSpPr txBox="1"/>
          <p:nvPr/>
        </p:nvSpPr>
        <p:spPr>
          <a:xfrm>
            <a:off x="6159171" y="2726366"/>
            <a:ext cx="1481154" cy="923330"/>
          </a:xfrm>
          <a:prstGeom prst="rect">
            <a:avLst/>
          </a:prstGeom>
          <a:noFill/>
        </p:spPr>
        <p:txBody>
          <a:bodyPr wrap="square" rtlCol="0">
            <a:spAutoFit/>
          </a:bodyPr>
          <a:lstStyle/>
          <a:p>
            <a:r>
              <a:rPr lang="en-GB" dirty="0"/>
              <a:t>Low prices</a:t>
            </a:r>
          </a:p>
          <a:p>
            <a:r>
              <a:rPr lang="en-GB" dirty="0"/>
              <a:t>Strong brand identification</a:t>
            </a:r>
          </a:p>
        </p:txBody>
      </p:sp>
      <p:sp>
        <p:nvSpPr>
          <p:cNvPr id="17" name="TextBox 16">
            <a:extLst>
              <a:ext uri="{FF2B5EF4-FFF2-40B4-BE49-F238E27FC236}">
                <a16:creationId xmlns:a16="http://schemas.microsoft.com/office/drawing/2014/main" id="{34F9D39A-C0A4-4200-9DA5-B0681CD495AE}"/>
              </a:ext>
            </a:extLst>
          </p:cNvPr>
          <p:cNvSpPr txBox="1"/>
          <p:nvPr/>
        </p:nvSpPr>
        <p:spPr>
          <a:xfrm>
            <a:off x="6610573" y="4867520"/>
            <a:ext cx="2090221" cy="1754326"/>
          </a:xfrm>
          <a:prstGeom prst="rect">
            <a:avLst/>
          </a:prstGeom>
          <a:noFill/>
        </p:spPr>
        <p:txBody>
          <a:bodyPr wrap="square" rtlCol="0">
            <a:spAutoFit/>
          </a:bodyPr>
          <a:lstStyle/>
          <a:p>
            <a:r>
              <a:rPr lang="en-GB" dirty="0"/>
              <a:t>Innovation through marketing attracts more customers as well as the companies low pricing strategy</a:t>
            </a:r>
          </a:p>
        </p:txBody>
      </p:sp>
      <p:sp>
        <p:nvSpPr>
          <p:cNvPr id="18" name="TextBox 17">
            <a:extLst>
              <a:ext uri="{FF2B5EF4-FFF2-40B4-BE49-F238E27FC236}">
                <a16:creationId xmlns:a16="http://schemas.microsoft.com/office/drawing/2014/main" id="{419E1502-5AB9-44C9-A0F8-9328231D3491}"/>
              </a:ext>
            </a:extLst>
          </p:cNvPr>
          <p:cNvSpPr txBox="1"/>
          <p:nvPr/>
        </p:nvSpPr>
        <p:spPr>
          <a:xfrm>
            <a:off x="8631826" y="4543395"/>
            <a:ext cx="1626936" cy="923330"/>
          </a:xfrm>
          <a:prstGeom prst="rect">
            <a:avLst/>
          </a:prstGeom>
          <a:noFill/>
        </p:spPr>
        <p:txBody>
          <a:bodyPr wrap="square" rtlCol="0">
            <a:spAutoFit/>
          </a:bodyPr>
          <a:lstStyle/>
          <a:p>
            <a:r>
              <a:rPr lang="en-GB" dirty="0"/>
              <a:t>Greater quality products at low prices</a:t>
            </a:r>
          </a:p>
        </p:txBody>
      </p:sp>
      <p:pic>
        <p:nvPicPr>
          <p:cNvPr id="22" name="Recorded Sound">
            <a:hlinkClick r:id="" action="ppaction://media"/>
            <a:extLst>
              <a:ext uri="{FF2B5EF4-FFF2-40B4-BE49-F238E27FC236}">
                <a16:creationId xmlns:a16="http://schemas.microsoft.com/office/drawing/2014/main" id="{D11AF221-AF12-4E1F-AE2B-5B23A8DA02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399481" y="2655962"/>
            <a:ext cx="406400" cy="406400"/>
          </a:xfrm>
          <a:prstGeom prst="rect">
            <a:avLst/>
          </a:prstGeom>
        </p:spPr>
      </p:pic>
    </p:spTree>
    <p:extLst>
      <p:ext uri="{BB962C8B-B14F-4D97-AF65-F5344CB8AC3E}">
        <p14:creationId xmlns:p14="http://schemas.microsoft.com/office/powerpoint/2010/main" val="2876154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443"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F7B55-0453-4635-A942-64772024D39D}"/>
              </a:ext>
            </a:extLst>
          </p:cNvPr>
          <p:cNvSpPr>
            <a:spLocks noGrp="1"/>
          </p:cNvSpPr>
          <p:nvPr>
            <p:ph type="title"/>
          </p:nvPr>
        </p:nvSpPr>
        <p:spPr>
          <a:xfrm>
            <a:off x="838200" y="166342"/>
            <a:ext cx="10515600" cy="646331"/>
          </a:xfrm>
          <a:ln/>
        </p:spPr>
        <p:style>
          <a:lnRef idx="1">
            <a:schemeClr val="accent1"/>
          </a:lnRef>
          <a:fillRef idx="2">
            <a:schemeClr val="accent1"/>
          </a:fillRef>
          <a:effectRef idx="1">
            <a:schemeClr val="accent1"/>
          </a:effectRef>
          <a:fontRef idx="minor">
            <a:schemeClr val="dk1"/>
          </a:fontRef>
        </p:style>
        <p:txBody>
          <a:bodyPr>
            <a:normAutofit/>
          </a:bodyPr>
          <a:lstStyle/>
          <a:p>
            <a:r>
              <a:rPr lang="en-GB" sz="2800" u="sng" dirty="0">
                <a:solidFill>
                  <a:schemeClr val="tx1"/>
                </a:solidFill>
              </a:rPr>
              <a:t>Competitive advantage</a:t>
            </a:r>
          </a:p>
        </p:txBody>
      </p:sp>
      <p:sp>
        <p:nvSpPr>
          <p:cNvPr id="3" name="Content Placeholder 2">
            <a:extLst>
              <a:ext uri="{FF2B5EF4-FFF2-40B4-BE49-F238E27FC236}">
                <a16:creationId xmlns:a16="http://schemas.microsoft.com/office/drawing/2014/main" id="{A903F59C-2734-4B2C-AE8D-27D40E1442BE}"/>
              </a:ext>
            </a:extLst>
          </p:cNvPr>
          <p:cNvSpPr>
            <a:spLocks noGrp="1"/>
          </p:cNvSpPr>
          <p:nvPr>
            <p:ph idx="1"/>
          </p:nvPr>
        </p:nvSpPr>
        <p:spPr/>
        <p:txBody>
          <a:bodyPr>
            <a:normAutofit fontScale="85000" lnSpcReduction="20000"/>
          </a:bodyPr>
          <a:lstStyle/>
          <a:p>
            <a:endParaRPr lang="en-GB" dirty="0"/>
          </a:p>
          <a:p>
            <a:endParaRPr lang="en-GB" dirty="0"/>
          </a:p>
          <a:p>
            <a:endParaRPr lang="en-GB" dirty="0"/>
          </a:p>
          <a:p>
            <a:endParaRPr lang="en-GB" dirty="0"/>
          </a:p>
          <a:p>
            <a:pPr marL="0" indent="0">
              <a:buNone/>
            </a:pPr>
            <a:endParaRPr lang="en-GB" dirty="0">
              <a:highlight>
                <a:srgbClr val="FF0000"/>
              </a:highlight>
            </a:endParaRPr>
          </a:p>
          <a:p>
            <a:endParaRPr lang="en-GB" sz="9300" dirty="0"/>
          </a:p>
          <a:p>
            <a:endParaRPr lang="en-GB" dirty="0"/>
          </a:p>
          <a:p>
            <a:endParaRPr lang="en-GB" dirty="0"/>
          </a:p>
          <a:p>
            <a:pPr marL="0" indent="0">
              <a:buNone/>
            </a:pPr>
            <a:r>
              <a:rPr lang="en-GB" dirty="0"/>
              <a:t>	</a:t>
            </a:r>
          </a:p>
          <a:p>
            <a:endParaRPr lang="en-GB" dirty="0"/>
          </a:p>
        </p:txBody>
      </p:sp>
      <p:sp>
        <p:nvSpPr>
          <p:cNvPr id="4" name="Oval 3">
            <a:extLst>
              <a:ext uri="{FF2B5EF4-FFF2-40B4-BE49-F238E27FC236}">
                <a16:creationId xmlns:a16="http://schemas.microsoft.com/office/drawing/2014/main" id="{F386E542-1271-4E8F-924B-FA4AF0517596}"/>
              </a:ext>
            </a:extLst>
          </p:cNvPr>
          <p:cNvSpPr/>
          <p:nvPr/>
        </p:nvSpPr>
        <p:spPr>
          <a:xfrm>
            <a:off x="3995530" y="1420194"/>
            <a:ext cx="5486399" cy="4486274"/>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39EA58CE-B072-4F1E-BC51-9244218F44AD}"/>
              </a:ext>
            </a:extLst>
          </p:cNvPr>
          <p:cNvSpPr/>
          <p:nvPr/>
        </p:nvSpPr>
        <p:spPr>
          <a:xfrm>
            <a:off x="6409080" y="1475134"/>
            <a:ext cx="457200" cy="526774"/>
          </a:xfrm>
          <a:prstGeom prst="ellipse">
            <a:avLst/>
          </a:prstGeom>
          <a:solidFill>
            <a:schemeClr val="accent1">
              <a:lumMod val="40000"/>
              <a:lumOff val="6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4</a:t>
            </a:r>
          </a:p>
        </p:txBody>
      </p:sp>
      <p:sp>
        <p:nvSpPr>
          <p:cNvPr id="6" name="Oval 5">
            <a:extLst>
              <a:ext uri="{FF2B5EF4-FFF2-40B4-BE49-F238E27FC236}">
                <a16:creationId xmlns:a16="http://schemas.microsoft.com/office/drawing/2014/main" id="{686B29C2-1837-493A-B29F-55CD0501D829}"/>
              </a:ext>
            </a:extLst>
          </p:cNvPr>
          <p:cNvSpPr/>
          <p:nvPr/>
        </p:nvSpPr>
        <p:spPr>
          <a:xfrm>
            <a:off x="8940248" y="3435902"/>
            <a:ext cx="427382" cy="410403"/>
          </a:xfrm>
          <a:prstGeom prst="ellipse">
            <a:avLst/>
          </a:prstGeom>
          <a:solidFill>
            <a:schemeClr val="accent1">
              <a:lumMod val="40000"/>
              <a:lumOff val="6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6</a:t>
            </a:r>
          </a:p>
        </p:txBody>
      </p:sp>
      <p:sp>
        <p:nvSpPr>
          <p:cNvPr id="7" name="Oval 6">
            <a:extLst>
              <a:ext uri="{FF2B5EF4-FFF2-40B4-BE49-F238E27FC236}">
                <a16:creationId xmlns:a16="http://schemas.microsoft.com/office/drawing/2014/main" id="{94B81567-8787-49BE-AB39-574BA18F7898}"/>
              </a:ext>
            </a:extLst>
          </p:cNvPr>
          <p:cNvSpPr/>
          <p:nvPr/>
        </p:nvSpPr>
        <p:spPr>
          <a:xfrm>
            <a:off x="6531661" y="5240441"/>
            <a:ext cx="457200" cy="526774"/>
          </a:xfrm>
          <a:prstGeom prst="ellipse">
            <a:avLst/>
          </a:prstGeom>
          <a:solidFill>
            <a:schemeClr val="accent1">
              <a:lumMod val="40000"/>
              <a:lumOff val="6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8</a:t>
            </a:r>
          </a:p>
        </p:txBody>
      </p:sp>
      <p:sp>
        <p:nvSpPr>
          <p:cNvPr id="8" name="Oval 7">
            <a:extLst>
              <a:ext uri="{FF2B5EF4-FFF2-40B4-BE49-F238E27FC236}">
                <a16:creationId xmlns:a16="http://schemas.microsoft.com/office/drawing/2014/main" id="{522F422A-1A4A-4BDC-82C7-104FCEECE584}"/>
              </a:ext>
            </a:extLst>
          </p:cNvPr>
          <p:cNvSpPr/>
          <p:nvPr/>
        </p:nvSpPr>
        <p:spPr>
          <a:xfrm>
            <a:off x="3993874" y="3415540"/>
            <a:ext cx="506896" cy="699258"/>
          </a:xfrm>
          <a:prstGeom prst="ellipse">
            <a:avLst/>
          </a:prstGeom>
          <a:solidFill>
            <a:schemeClr val="accent1">
              <a:lumMod val="40000"/>
              <a:lumOff val="6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2</a:t>
            </a:r>
          </a:p>
        </p:txBody>
      </p:sp>
      <p:sp>
        <p:nvSpPr>
          <p:cNvPr id="9" name="Oval 8">
            <a:extLst>
              <a:ext uri="{FF2B5EF4-FFF2-40B4-BE49-F238E27FC236}">
                <a16:creationId xmlns:a16="http://schemas.microsoft.com/office/drawing/2014/main" id="{328830E6-08C6-4734-9015-3D7B85D8B77A}"/>
              </a:ext>
            </a:extLst>
          </p:cNvPr>
          <p:cNvSpPr/>
          <p:nvPr/>
        </p:nvSpPr>
        <p:spPr>
          <a:xfrm>
            <a:off x="8090455" y="1934194"/>
            <a:ext cx="447258" cy="536713"/>
          </a:xfrm>
          <a:prstGeom prst="ellipse">
            <a:avLst/>
          </a:prstGeom>
          <a:solidFill>
            <a:schemeClr val="accent1">
              <a:lumMod val="40000"/>
              <a:lumOff val="6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5</a:t>
            </a:r>
          </a:p>
        </p:txBody>
      </p:sp>
      <p:sp>
        <p:nvSpPr>
          <p:cNvPr id="10" name="Oval 9">
            <a:extLst>
              <a:ext uri="{FF2B5EF4-FFF2-40B4-BE49-F238E27FC236}">
                <a16:creationId xmlns:a16="http://schemas.microsoft.com/office/drawing/2014/main" id="{A727D96F-2116-48E3-B222-3EC65C26B635}"/>
              </a:ext>
            </a:extLst>
          </p:cNvPr>
          <p:cNvSpPr/>
          <p:nvPr/>
        </p:nvSpPr>
        <p:spPr>
          <a:xfrm>
            <a:off x="8288400" y="4784660"/>
            <a:ext cx="447259" cy="397566"/>
          </a:xfrm>
          <a:prstGeom prst="ellipse">
            <a:avLst/>
          </a:prstGeom>
          <a:solidFill>
            <a:schemeClr val="accent1">
              <a:lumMod val="40000"/>
              <a:lumOff val="6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7</a:t>
            </a:r>
          </a:p>
        </p:txBody>
      </p:sp>
      <p:sp>
        <p:nvSpPr>
          <p:cNvPr id="11" name="Oval 10">
            <a:extLst>
              <a:ext uri="{FF2B5EF4-FFF2-40B4-BE49-F238E27FC236}">
                <a16:creationId xmlns:a16="http://schemas.microsoft.com/office/drawing/2014/main" id="{C27E07B8-ADC2-4418-B317-B724B9AF0F7D}"/>
              </a:ext>
            </a:extLst>
          </p:cNvPr>
          <p:cNvSpPr/>
          <p:nvPr/>
        </p:nvSpPr>
        <p:spPr>
          <a:xfrm>
            <a:off x="4803909" y="4842875"/>
            <a:ext cx="447259" cy="397566"/>
          </a:xfrm>
          <a:prstGeom prst="ellipse">
            <a:avLst/>
          </a:prstGeom>
          <a:solidFill>
            <a:schemeClr val="accent1">
              <a:lumMod val="40000"/>
              <a:lumOff val="6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1</a:t>
            </a:r>
          </a:p>
        </p:txBody>
      </p:sp>
      <p:sp>
        <p:nvSpPr>
          <p:cNvPr id="12" name="Oval 11">
            <a:extLst>
              <a:ext uri="{FF2B5EF4-FFF2-40B4-BE49-F238E27FC236}">
                <a16:creationId xmlns:a16="http://schemas.microsoft.com/office/drawing/2014/main" id="{96564F46-D564-4C6F-BE20-7D262B27C142}"/>
              </a:ext>
            </a:extLst>
          </p:cNvPr>
          <p:cNvSpPr/>
          <p:nvPr/>
        </p:nvSpPr>
        <p:spPr>
          <a:xfrm>
            <a:off x="4746710" y="2054630"/>
            <a:ext cx="578127" cy="536713"/>
          </a:xfrm>
          <a:prstGeom prst="ellipse">
            <a:avLst/>
          </a:prstGeom>
          <a:solidFill>
            <a:schemeClr val="accent1">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3</a:t>
            </a:r>
          </a:p>
        </p:txBody>
      </p:sp>
      <p:sp>
        <p:nvSpPr>
          <p:cNvPr id="14" name="Arrow: Right 13">
            <a:extLst>
              <a:ext uri="{FF2B5EF4-FFF2-40B4-BE49-F238E27FC236}">
                <a16:creationId xmlns:a16="http://schemas.microsoft.com/office/drawing/2014/main" id="{6F0F218B-F8B3-41D2-B156-61B5CDEE7CE7}"/>
              </a:ext>
            </a:extLst>
          </p:cNvPr>
          <p:cNvSpPr/>
          <p:nvPr/>
        </p:nvSpPr>
        <p:spPr>
          <a:xfrm>
            <a:off x="2464900" y="6331815"/>
            <a:ext cx="8428383" cy="1744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Up 14">
            <a:extLst>
              <a:ext uri="{FF2B5EF4-FFF2-40B4-BE49-F238E27FC236}">
                <a16:creationId xmlns:a16="http://schemas.microsoft.com/office/drawing/2014/main" id="{BD851CD9-70B4-4F35-B9AB-E8789D88D495}"/>
              </a:ext>
            </a:extLst>
          </p:cNvPr>
          <p:cNvSpPr/>
          <p:nvPr/>
        </p:nvSpPr>
        <p:spPr>
          <a:xfrm>
            <a:off x="2404076" y="1589999"/>
            <a:ext cx="274980" cy="487624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8F5DB069-CB8B-4D9D-9799-87873E3D335A}"/>
              </a:ext>
            </a:extLst>
          </p:cNvPr>
          <p:cNvSpPr txBox="1"/>
          <p:nvPr/>
        </p:nvSpPr>
        <p:spPr>
          <a:xfrm rot="16200000">
            <a:off x="414117" y="3610460"/>
            <a:ext cx="3506857" cy="369332"/>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solidFill>
                  <a:srgbClr val="FF0000"/>
                </a:solidFill>
              </a:rPr>
              <a:t>Perceived Value to the customer</a:t>
            </a:r>
          </a:p>
        </p:txBody>
      </p:sp>
      <p:sp>
        <p:nvSpPr>
          <p:cNvPr id="17" name="TextBox 16">
            <a:extLst>
              <a:ext uri="{FF2B5EF4-FFF2-40B4-BE49-F238E27FC236}">
                <a16:creationId xmlns:a16="http://schemas.microsoft.com/office/drawing/2014/main" id="{8BFA67B6-6353-480A-A4E5-3D3A28D8CA6B}"/>
              </a:ext>
            </a:extLst>
          </p:cNvPr>
          <p:cNvSpPr txBox="1"/>
          <p:nvPr/>
        </p:nvSpPr>
        <p:spPr>
          <a:xfrm>
            <a:off x="6409080" y="6446012"/>
            <a:ext cx="914400" cy="369332"/>
          </a:xfrm>
          <a:prstGeom prst="rect">
            <a:avLst/>
          </a:prstGeom>
          <a:noFill/>
        </p:spPr>
        <p:txBody>
          <a:bodyPr wrap="square" rtlCol="0">
            <a:spAutoFit/>
          </a:bodyPr>
          <a:lstStyle/>
          <a:p>
            <a:r>
              <a:rPr lang="en-GB" dirty="0">
                <a:solidFill>
                  <a:srgbClr val="FF0000"/>
                </a:solidFill>
              </a:rPr>
              <a:t>Price</a:t>
            </a:r>
          </a:p>
        </p:txBody>
      </p:sp>
      <p:sp>
        <p:nvSpPr>
          <p:cNvPr id="18" name="TextBox 17">
            <a:extLst>
              <a:ext uri="{FF2B5EF4-FFF2-40B4-BE49-F238E27FC236}">
                <a16:creationId xmlns:a16="http://schemas.microsoft.com/office/drawing/2014/main" id="{E4D04E1E-FA25-4109-BCCE-2FCD1D0EE9CD}"/>
              </a:ext>
            </a:extLst>
          </p:cNvPr>
          <p:cNvSpPr txBox="1"/>
          <p:nvPr/>
        </p:nvSpPr>
        <p:spPr>
          <a:xfrm>
            <a:off x="10230678" y="6496065"/>
            <a:ext cx="1123122" cy="369332"/>
          </a:xfrm>
          <a:prstGeom prst="rect">
            <a:avLst/>
          </a:prstGeom>
          <a:noFill/>
        </p:spPr>
        <p:txBody>
          <a:bodyPr wrap="square" rtlCol="0">
            <a:spAutoFit/>
          </a:bodyPr>
          <a:lstStyle/>
          <a:p>
            <a:r>
              <a:rPr lang="en-GB" dirty="0"/>
              <a:t>High</a:t>
            </a:r>
          </a:p>
        </p:txBody>
      </p:sp>
      <p:sp>
        <p:nvSpPr>
          <p:cNvPr id="19" name="TextBox 18">
            <a:extLst>
              <a:ext uri="{FF2B5EF4-FFF2-40B4-BE49-F238E27FC236}">
                <a16:creationId xmlns:a16="http://schemas.microsoft.com/office/drawing/2014/main" id="{C86A4F13-ABAC-4E37-9AAD-1AC41E5D3CAE}"/>
              </a:ext>
            </a:extLst>
          </p:cNvPr>
          <p:cNvSpPr txBox="1"/>
          <p:nvPr/>
        </p:nvSpPr>
        <p:spPr>
          <a:xfrm>
            <a:off x="2382909" y="6436918"/>
            <a:ext cx="863050" cy="369332"/>
          </a:xfrm>
          <a:prstGeom prst="rect">
            <a:avLst/>
          </a:prstGeom>
          <a:noFill/>
        </p:spPr>
        <p:txBody>
          <a:bodyPr wrap="square" rtlCol="0">
            <a:spAutoFit/>
          </a:bodyPr>
          <a:lstStyle/>
          <a:p>
            <a:r>
              <a:rPr lang="en-GB" dirty="0"/>
              <a:t>Low</a:t>
            </a:r>
          </a:p>
        </p:txBody>
      </p:sp>
      <p:sp>
        <p:nvSpPr>
          <p:cNvPr id="20" name="TextBox 19">
            <a:extLst>
              <a:ext uri="{FF2B5EF4-FFF2-40B4-BE49-F238E27FC236}">
                <a16:creationId xmlns:a16="http://schemas.microsoft.com/office/drawing/2014/main" id="{E204AE4D-F81D-4408-BD60-2A027677FA9B}"/>
              </a:ext>
            </a:extLst>
          </p:cNvPr>
          <p:cNvSpPr txBox="1"/>
          <p:nvPr/>
        </p:nvSpPr>
        <p:spPr>
          <a:xfrm>
            <a:off x="1871068" y="5888371"/>
            <a:ext cx="715617" cy="369332"/>
          </a:xfrm>
          <a:prstGeom prst="rect">
            <a:avLst/>
          </a:prstGeom>
          <a:noFill/>
        </p:spPr>
        <p:txBody>
          <a:bodyPr wrap="square" rtlCol="0">
            <a:spAutoFit/>
          </a:bodyPr>
          <a:lstStyle/>
          <a:p>
            <a:r>
              <a:rPr lang="en-GB" dirty="0"/>
              <a:t>Low</a:t>
            </a:r>
          </a:p>
        </p:txBody>
      </p:sp>
      <p:sp>
        <p:nvSpPr>
          <p:cNvPr id="21" name="TextBox 20">
            <a:extLst>
              <a:ext uri="{FF2B5EF4-FFF2-40B4-BE49-F238E27FC236}">
                <a16:creationId xmlns:a16="http://schemas.microsoft.com/office/drawing/2014/main" id="{1E253A4F-EDB3-4EBC-AECD-77F0A27B09CB}"/>
              </a:ext>
            </a:extLst>
          </p:cNvPr>
          <p:cNvSpPr txBox="1"/>
          <p:nvPr/>
        </p:nvSpPr>
        <p:spPr>
          <a:xfrm>
            <a:off x="1801478" y="1461795"/>
            <a:ext cx="732134" cy="369332"/>
          </a:xfrm>
          <a:prstGeom prst="rect">
            <a:avLst/>
          </a:prstGeom>
          <a:noFill/>
        </p:spPr>
        <p:txBody>
          <a:bodyPr wrap="square" rtlCol="0">
            <a:spAutoFit/>
          </a:bodyPr>
          <a:lstStyle/>
          <a:p>
            <a:r>
              <a:rPr lang="en-GB" dirty="0"/>
              <a:t>High</a:t>
            </a:r>
          </a:p>
        </p:txBody>
      </p:sp>
      <p:cxnSp>
        <p:nvCxnSpPr>
          <p:cNvPr id="23" name="Straight Arrow Connector 22">
            <a:extLst>
              <a:ext uri="{FF2B5EF4-FFF2-40B4-BE49-F238E27FC236}">
                <a16:creationId xmlns:a16="http://schemas.microsoft.com/office/drawing/2014/main" id="{C7DC60C8-59EB-4BAE-AE10-A72EB7A38D2B}"/>
              </a:ext>
            </a:extLst>
          </p:cNvPr>
          <p:cNvCxnSpPr>
            <a:cxnSpLocks/>
          </p:cNvCxnSpPr>
          <p:nvPr/>
        </p:nvCxnSpPr>
        <p:spPr>
          <a:xfrm>
            <a:off x="5251168" y="2538655"/>
            <a:ext cx="2930805" cy="221019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D3461A19-7A75-4AB1-BF29-442B7155B984}"/>
              </a:ext>
            </a:extLst>
          </p:cNvPr>
          <p:cNvCxnSpPr>
            <a:cxnSpLocks/>
          </p:cNvCxnSpPr>
          <p:nvPr/>
        </p:nvCxnSpPr>
        <p:spPr>
          <a:xfrm>
            <a:off x="6679092" y="2159291"/>
            <a:ext cx="59638" cy="288978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65259D4D-E49D-475B-B8D1-6EDE7FA269C8}"/>
              </a:ext>
            </a:extLst>
          </p:cNvPr>
          <p:cNvCxnSpPr>
            <a:cxnSpLocks/>
          </p:cNvCxnSpPr>
          <p:nvPr/>
        </p:nvCxnSpPr>
        <p:spPr>
          <a:xfrm>
            <a:off x="4664760" y="3627783"/>
            <a:ext cx="4061797"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C627731-04DD-4C1D-B641-D8761C200948}"/>
              </a:ext>
            </a:extLst>
          </p:cNvPr>
          <p:cNvCxnSpPr/>
          <p:nvPr/>
        </p:nvCxnSpPr>
        <p:spPr>
          <a:xfrm flipH="1">
            <a:off x="5251168" y="2470907"/>
            <a:ext cx="2813603" cy="237196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E126C8E3-AE4B-4E56-8CDC-D966D9CDE43B}"/>
              </a:ext>
            </a:extLst>
          </p:cNvPr>
          <p:cNvPicPr>
            <a:picLocks noChangeAspect="1"/>
          </p:cNvPicPr>
          <p:nvPr/>
        </p:nvPicPr>
        <p:blipFill>
          <a:blip r:embed="rId4"/>
          <a:stretch>
            <a:fillRect/>
          </a:stretch>
        </p:blipFill>
        <p:spPr>
          <a:xfrm>
            <a:off x="4924324" y="3304373"/>
            <a:ext cx="980190" cy="785962"/>
          </a:xfrm>
          <a:prstGeom prst="rect">
            <a:avLst/>
          </a:prstGeom>
        </p:spPr>
      </p:pic>
      <p:sp>
        <p:nvSpPr>
          <p:cNvPr id="24" name="TextBox 23">
            <a:extLst>
              <a:ext uri="{FF2B5EF4-FFF2-40B4-BE49-F238E27FC236}">
                <a16:creationId xmlns:a16="http://schemas.microsoft.com/office/drawing/2014/main" id="{01EDCB5E-20C0-47E5-8F0F-404BA6BCE10D}"/>
              </a:ext>
            </a:extLst>
          </p:cNvPr>
          <p:cNvSpPr txBox="1"/>
          <p:nvPr/>
        </p:nvSpPr>
        <p:spPr>
          <a:xfrm>
            <a:off x="9741493" y="3281018"/>
            <a:ext cx="1574575" cy="646331"/>
          </a:xfrm>
          <a:prstGeom prst="rect">
            <a:avLst/>
          </a:prstGeom>
          <a:noFill/>
        </p:spPr>
        <p:txBody>
          <a:bodyPr wrap="square" rtlCol="0">
            <a:spAutoFit/>
          </a:bodyPr>
          <a:lstStyle/>
          <a:p>
            <a:r>
              <a:rPr lang="en-GB" dirty="0"/>
              <a:t>Risky high margins</a:t>
            </a:r>
          </a:p>
        </p:txBody>
      </p:sp>
      <p:sp>
        <p:nvSpPr>
          <p:cNvPr id="26" name="TextBox 25">
            <a:extLst>
              <a:ext uri="{FF2B5EF4-FFF2-40B4-BE49-F238E27FC236}">
                <a16:creationId xmlns:a16="http://schemas.microsoft.com/office/drawing/2014/main" id="{01936B02-62FE-4E13-9900-17F5289AA998}"/>
              </a:ext>
            </a:extLst>
          </p:cNvPr>
          <p:cNvSpPr txBox="1"/>
          <p:nvPr/>
        </p:nvSpPr>
        <p:spPr>
          <a:xfrm>
            <a:off x="9153938" y="5182226"/>
            <a:ext cx="1311965" cy="646331"/>
          </a:xfrm>
          <a:prstGeom prst="rect">
            <a:avLst/>
          </a:prstGeom>
          <a:noFill/>
        </p:spPr>
        <p:txBody>
          <a:bodyPr wrap="square" rtlCol="0">
            <a:spAutoFit/>
          </a:bodyPr>
          <a:lstStyle/>
          <a:p>
            <a:r>
              <a:rPr lang="en-GB"/>
              <a:t>Monopoly pricing</a:t>
            </a:r>
            <a:endParaRPr lang="en-GB" dirty="0"/>
          </a:p>
        </p:txBody>
      </p:sp>
      <p:sp>
        <p:nvSpPr>
          <p:cNvPr id="28" name="TextBox 27">
            <a:extLst>
              <a:ext uri="{FF2B5EF4-FFF2-40B4-BE49-F238E27FC236}">
                <a16:creationId xmlns:a16="http://schemas.microsoft.com/office/drawing/2014/main" id="{7B3B59A4-431A-4FA2-A200-A516314A1359}"/>
              </a:ext>
            </a:extLst>
          </p:cNvPr>
          <p:cNvSpPr txBox="1"/>
          <p:nvPr/>
        </p:nvSpPr>
        <p:spPr>
          <a:xfrm>
            <a:off x="5943373" y="5809311"/>
            <a:ext cx="1639957" cy="646331"/>
          </a:xfrm>
          <a:prstGeom prst="rect">
            <a:avLst/>
          </a:prstGeom>
          <a:noFill/>
        </p:spPr>
        <p:txBody>
          <a:bodyPr wrap="square" rtlCol="0">
            <a:spAutoFit/>
          </a:bodyPr>
          <a:lstStyle/>
          <a:p>
            <a:r>
              <a:rPr lang="en-GB" dirty="0"/>
              <a:t>Loss of market share</a:t>
            </a:r>
          </a:p>
        </p:txBody>
      </p:sp>
      <p:sp>
        <p:nvSpPr>
          <p:cNvPr id="29" name="TextBox 28">
            <a:extLst>
              <a:ext uri="{FF2B5EF4-FFF2-40B4-BE49-F238E27FC236}">
                <a16:creationId xmlns:a16="http://schemas.microsoft.com/office/drawing/2014/main" id="{B84882B7-50C0-40D6-926B-0697DC9476A5}"/>
              </a:ext>
            </a:extLst>
          </p:cNvPr>
          <p:cNvSpPr txBox="1"/>
          <p:nvPr/>
        </p:nvSpPr>
        <p:spPr>
          <a:xfrm>
            <a:off x="3209208" y="5235265"/>
            <a:ext cx="1776567" cy="646331"/>
          </a:xfrm>
          <a:prstGeom prst="rect">
            <a:avLst/>
          </a:prstGeom>
          <a:noFill/>
        </p:spPr>
        <p:txBody>
          <a:bodyPr wrap="square" rtlCol="0">
            <a:spAutoFit/>
          </a:bodyPr>
          <a:lstStyle/>
          <a:p>
            <a:r>
              <a:rPr lang="en-GB" dirty="0"/>
              <a:t>Low price and</a:t>
            </a:r>
          </a:p>
          <a:p>
            <a:r>
              <a:rPr lang="en-GB" dirty="0"/>
              <a:t>Low added value</a:t>
            </a:r>
          </a:p>
        </p:txBody>
      </p:sp>
      <p:sp>
        <p:nvSpPr>
          <p:cNvPr id="31" name="TextBox 30">
            <a:extLst>
              <a:ext uri="{FF2B5EF4-FFF2-40B4-BE49-F238E27FC236}">
                <a16:creationId xmlns:a16="http://schemas.microsoft.com/office/drawing/2014/main" id="{24925CA3-03B1-4C78-85D8-3BB6266BA6AE}"/>
              </a:ext>
            </a:extLst>
          </p:cNvPr>
          <p:cNvSpPr txBox="1"/>
          <p:nvPr/>
        </p:nvSpPr>
        <p:spPr>
          <a:xfrm>
            <a:off x="2923507" y="3370666"/>
            <a:ext cx="1062238" cy="646331"/>
          </a:xfrm>
          <a:prstGeom prst="rect">
            <a:avLst/>
          </a:prstGeom>
          <a:noFill/>
        </p:spPr>
        <p:txBody>
          <a:bodyPr wrap="square" rtlCol="0">
            <a:spAutoFit/>
          </a:bodyPr>
          <a:lstStyle/>
          <a:p>
            <a:r>
              <a:rPr lang="en-GB"/>
              <a:t>Low price</a:t>
            </a:r>
            <a:endParaRPr lang="en-GB" dirty="0"/>
          </a:p>
        </p:txBody>
      </p:sp>
      <p:sp>
        <p:nvSpPr>
          <p:cNvPr id="32" name="TextBox 31">
            <a:extLst>
              <a:ext uri="{FF2B5EF4-FFF2-40B4-BE49-F238E27FC236}">
                <a16:creationId xmlns:a16="http://schemas.microsoft.com/office/drawing/2014/main" id="{D64F9B95-02EA-4234-863B-717A33CD4029}"/>
              </a:ext>
            </a:extLst>
          </p:cNvPr>
          <p:cNvSpPr txBox="1"/>
          <p:nvPr/>
        </p:nvSpPr>
        <p:spPr>
          <a:xfrm>
            <a:off x="3647661" y="1738521"/>
            <a:ext cx="1099049" cy="369332"/>
          </a:xfrm>
          <a:prstGeom prst="rect">
            <a:avLst/>
          </a:prstGeom>
          <a:noFill/>
        </p:spPr>
        <p:txBody>
          <a:bodyPr wrap="square" rtlCol="0">
            <a:spAutoFit/>
          </a:bodyPr>
          <a:lstStyle/>
          <a:p>
            <a:r>
              <a:rPr lang="en-GB"/>
              <a:t>Hybrid</a:t>
            </a:r>
            <a:endParaRPr lang="en-GB" dirty="0"/>
          </a:p>
        </p:txBody>
      </p:sp>
      <p:sp>
        <p:nvSpPr>
          <p:cNvPr id="34" name="TextBox 33">
            <a:extLst>
              <a:ext uri="{FF2B5EF4-FFF2-40B4-BE49-F238E27FC236}">
                <a16:creationId xmlns:a16="http://schemas.microsoft.com/office/drawing/2014/main" id="{C8249952-E433-4313-84FD-F4D18D52C541}"/>
              </a:ext>
            </a:extLst>
          </p:cNvPr>
          <p:cNvSpPr txBox="1"/>
          <p:nvPr/>
        </p:nvSpPr>
        <p:spPr>
          <a:xfrm>
            <a:off x="5904514" y="924339"/>
            <a:ext cx="1881142" cy="369332"/>
          </a:xfrm>
          <a:prstGeom prst="rect">
            <a:avLst/>
          </a:prstGeom>
          <a:noFill/>
        </p:spPr>
        <p:txBody>
          <a:bodyPr wrap="square" rtlCol="0">
            <a:spAutoFit/>
          </a:bodyPr>
          <a:lstStyle/>
          <a:p>
            <a:r>
              <a:rPr lang="en-GB"/>
              <a:t>Differentiation</a:t>
            </a:r>
            <a:endParaRPr lang="en-GB" dirty="0"/>
          </a:p>
        </p:txBody>
      </p:sp>
      <p:sp>
        <p:nvSpPr>
          <p:cNvPr id="35" name="TextBox 34">
            <a:extLst>
              <a:ext uri="{FF2B5EF4-FFF2-40B4-BE49-F238E27FC236}">
                <a16:creationId xmlns:a16="http://schemas.microsoft.com/office/drawing/2014/main" id="{6CC618A7-FA4D-4686-ABC0-2CDFF9B3453E}"/>
              </a:ext>
            </a:extLst>
          </p:cNvPr>
          <p:cNvSpPr txBox="1"/>
          <p:nvPr/>
        </p:nvSpPr>
        <p:spPr>
          <a:xfrm>
            <a:off x="8940248" y="1420194"/>
            <a:ext cx="2003599" cy="646331"/>
          </a:xfrm>
          <a:prstGeom prst="rect">
            <a:avLst/>
          </a:prstGeom>
          <a:noFill/>
        </p:spPr>
        <p:txBody>
          <a:bodyPr wrap="square" rtlCol="0">
            <a:spAutoFit/>
          </a:bodyPr>
          <a:lstStyle/>
          <a:p>
            <a:r>
              <a:rPr lang="en-GB"/>
              <a:t>Focused </a:t>
            </a:r>
          </a:p>
          <a:p>
            <a:r>
              <a:rPr lang="en-GB"/>
              <a:t>Differentiation</a:t>
            </a:r>
            <a:endParaRPr lang="en-GB" dirty="0"/>
          </a:p>
        </p:txBody>
      </p:sp>
      <p:pic>
        <p:nvPicPr>
          <p:cNvPr id="39" name="Recorded Sound">
            <a:hlinkClick r:id="" action="ppaction://media"/>
            <a:extLst>
              <a:ext uri="{FF2B5EF4-FFF2-40B4-BE49-F238E27FC236}">
                <a16:creationId xmlns:a16="http://schemas.microsoft.com/office/drawing/2014/main" id="{D0E32782-8BD7-4807-BA48-2267BED430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090491" y="2355132"/>
            <a:ext cx="406400" cy="406400"/>
          </a:xfrm>
          <a:prstGeom prst="rect">
            <a:avLst/>
          </a:prstGeom>
        </p:spPr>
      </p:pic>
    </p:spTree>
    <p:extLst>
      <p:ext uri="{BB962C8B-B14F-4D97-AF65-F5344CB8AC3E}">
        <p14:creationId xmlns:p14="http://schemas.microsoft.com/office/powerpoint/2010/main" val="1334723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992"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Table 14">
            <a:extLst>
              <a:ext uri="{FF2B5EF4-FFF2-40B4-BE49-F238E27FC236}">
                <a16:creationId xmlns:a16="http://schemas.microsoft.com/office/drawing/2014/main" id="{2513D9CD-5D5C-4D02-8190-C747331189EF}"/>
              </a:ext>
            </a:extLst>
          </p:cNvPr>
          <p:cNvGraphicFramePr>
            <a:graphicFrameLocks noGrp="1"/>
          </p:cNvGraphicFramePr>
          <p:nvPr>
            <p:extLst>
              <p:ext uri="{D42A27DB-BD31-4B8C-83A1-F6EECF244321}">
                <p14:modId xmlns:p14="http://schemas.microsoft.com/office/powerpoint/2010/main" val="3135398419"/>
              </p:ext>
            </p:extLst>
          </p:nvPr>
        </p:nvGraphicFramePr>
        <p:xfrm>
          <a:off x="1000125" y="2384425"/>
          <a:ext cx="5060950" cy="3616325"/>
        </p:xfrm>
        <a:graphic>
          <a:graphicData uri="http://schemas.openxmlformats.org/drawingml/2006/table">
            <a:tbl>
              <a:tblPr firstRow="1" bandRow="1">
                <a:tableStyleId>{5C22544A-7EE6-4342-B048-85BDC9FD1C3A}</a:tableStyleId>
              </a:tblPr>
              <a:tblGrid>
                <a:gridCol w="5060950">
                  <a:extLst>
                    <a:ext uri="{9D8B030D-6E8A-4147-A177-3AD203B41FA5}">
                      <a16:colId xmlns:a16="http://schemas.microsoft.com/office/drawing/2014/main" val="1465148568"/>
                    </a:ext>
                  </a:extLst>
                </a:gridCol>
              </a:tblGrid>
              <a:tr h="3616325">
                <a:tc>
                  <a:txBody>
                    <a:bodyPr/>
                    <a:lstStyle/>
                    <a:p>
                      <a:r>
                        <a:rPr lang="en-GB" sz="1800">
                          <a:solidFill>
                            <a:schemeClr val="tx1"/>
                          </a:solidFill>
                        </a:rPr>
                        <a:t>                               Strengths</a:t>
                      </a:r>
                    </a:p>
                    <a:p>
                      <a:endParaRPr lang="en-GB" sz="1800">
                        <a:solidFill>
                          <a:schemeClr val="tx1"/>
                        </a:solidFill>
                      </a:endParaRPr>
                    </a:p>
                    <a:p>
                      <a:r>
                        <a:rPr lang="en-GB" sz="1800">
                          <a:solidFill>
                            <a:schemeClr val="tx1"/>
                          </a:solidFill>
                        </a:rPr>
                        <a:t>1.	Low prices</a:t>
                      </a:r>
                    </a:p>
                    <a:p>
                      <a:endParaRPr lang="en-GB" sz="1800">
                        <a:solidFill>
                          <a:schemeClr val="tx1"/>
                        </a:solidFill>
                      </a:endParaRPr>
                    </a:p>
                    <a:p>
                      <a:r>
                        <a:rPr lang="en-GB" sz="1800">
                          <a:solidFill>
                            <a:schemeClr val="tx1"/>
                          </a:solidFill>
                        </a:rPr>
                        <a:t>2.	Customer satisfaction</a:t>
                      </a:r>
                    </a:p>
                    <a:p>
                      <a:endParaRPr lang="en-GB" sz="1800">
                        <a:solidFill>
                          <a:schemeClr val="tx1"/>
                        </a:solidFill>
                      </a:endParaRPr>
                    </a:p>
                    <a:p>
                      <a:r>
                        <a:rPr lang="en-GB" sz="1800">
                          <a:solidFill>
                            <a:schemeClr val="tx1"/>
                          </a:solidFill>
                        </a:rPr>
                        <a:t>3.	Brand quality</a:t>
                      </a:r>
                    </a:p>
                    <a:p>
                      <a:endParaRPr lang="en-GB" sz="1800">
                        <a:solidFill>
                          <a:schemeClr val="tx1"/>
                        </a:solidFill>
                      </a:endParaRPr>
                    </a:p>
                  </a:txBody>
                  <a:tcPr marL="90632" marR="90632" marT="45316" marB="45316">
                    <a:solidFill>
                      <a:srgbClr val="00B050"/>
                    </a:solidFill>
                  </a:tcPr>
                </a:tc>
                <a:extLst>
                  <a:ext uri="{0D108BD9-81ED-4DB2-BD59-A6C34878D82A}">
                    <a16:rowId xmlns:a16="http://schemas.microsoft.com/office/drawing/2014/main" val="1425044724"/>
                  </a:ext>
                </a:extLst>
              </a:tr>
            </a:tbl>
          </a:graphicData>
        </a:graphic>
      </p:graphicFrame>
      <p:graphicFrame>
        <p:nvGraphicFramePr>
          <p:cNvPr id="13" name="Table 13">
            <a:extLst>
              <a:ext uri="{FF2B5EF4-FFF2-40B4-BE49-F238E27FC236}">
                <a16:creationId xmlns:a16="http://schemas.microsoft.com/office/drawing/2014/main" id="{58DE5303-D063-44BC-8BED-FD635B092BAA}"/>
              </a:ext>
            </a:extLst>
          </p:cNvPr>
          <p:cNvGraphicFramePr>
            <a:graphicFrameLocks noGrp="1"/>
          </p:cNvGraphicFramePr>
          <p:nvPr>
            <p:extLst>
              <p:ext uri="{D42A27DB-BD31-4B8C-83A1-F6EECF244321}">
                <p14:modId xmlns:p14="http://schemas.microsoft.com/office/powerpoint/2010/main" val="3867605273"/>
              </p:ext>
            </p:extLst>
          </p:nvPr>
        </p:nvGraphicFramePr>
        <p:xfrm>
          <a:off x="6129338" y="2384425"/>
          <a:ext cx="5060950" cy="3616325"/>
        </p:xfrm>
        <a:graphic>
          <a:graphicData uri="http://schemas.openxmlformats.org/drawingml/2006/table">
            <a:tbl>
              <a:tblPr firstRow="1" bandRow="1">
                <a:tableStyleId>{5C22544A-7EE6-4342-B048-85BDC9FD1C3A}</a:tableStyleId>
              </a:tblPr>
              <a:tblGrid>
                <a:gridCol w="5060950">
                  <a:extLst>
                    <a:ext uri="{9D8B030D-6E8A-4147-A177-3AD203B41FA5}">
                      <a16:colId xmlns:a16="http://schemas.microsoft.com/office/drawing/2014/main" val="106665502"/>
                    </a:ext>
                  </a:extLst>
                </a:gridCol>
              </a:tblGrid>
              <a:tr h="3616325">
                <a:tc>
                  <a:txBody>
                    <a:bodyPr/>
                    <a:lstStyle/>
                    <a:p>
                      <a:r>
                        <a:rPr lang="en-GB" sz="1800">
                          <a:solidFill>
                            <a:schemeClr val="tx1"/>
                          </a:solidFill>
                        </a:rPr>
                        <a:t>                             Weaknesses</a:t>
                      </a:r>
                    </a:p>
                    <a:p>
                      <a:endParaRPr lang="en-GB" sz="1800">
                        <a:solidFill>
                          <a:schemeClr val="tx1"/>
                        </a:solidFill>
                      </a:endParaRPr>
                    </a:p>
                    <a:p>
                      <a:r>
                        <a:rPr lang="en-GB" sz="1800">
                          <a:solidFill>
                            <a:schemeClr val="tx1"/>
                          </a:solidFill>
                        </a:rPr>
                        <a:t>. Inability to penetrate successfully in foreign markets</a:t>
                      </a:r>
                    </a:p>
                    <a:p>
                      <a:endParaRPr lang="en-GB" sz="1800">
                        <a:solidFill>
                          <a:schemeClr val="tx1"/>
                        </a:solidFill>
                      </a:endParaRPr>
                    </a:p>
                    <a:p>
                      <a:r>
                        <a:rPr lang="en-GB" sz="1800">
                          <a:solidFill>
                            <a:schemeClr val="tx1"/>
                          </a:solidFill>
                        </a:rPr>
                        <a:t>2. Small number of employees</a:t>
                      </a:r>
                    </a:p>
                    <a:p>
                      <a:endParaRPr lang="en-GB" sz="1800">
                        <a:solidFill>
                          <a:schemeClr val="tx1"/>
                        </a:solidFill>
                      </a:endParaRPr>
                    </a:p>
                    <a:p>
                      <a:endParaRPr lang="en-GB" sz="1800">
                        <a:solidFill>
                          <a:schemeClr val="tx1"/>
                        </a:solidFill>
                      </a:endParaRPr>
                    </a:p>
                  </a:txBody>
                  <a:tcPr marL="92493" marR="92493" marT="46246" marB="46246">
                    <a:solidFill>
                      <a:srgbClr val="FFFF00"/>
                    </a:solidFill>
                  </a:tcPr>
                </a:tc>
                <a:extLst>
                  <a:ext uri="{0D108BD9-81ED-4DB2-BD59-A6C34878D82A}">
                    <a16:rowId xmlns:a16="http://schemas.microsoft.com/office/drawing/2014/main" val="953314432"/>
                  </a:ext>
                </a:extLst>
              </a:tr>
            </a:tbl>
          </a:graphicData>
        </a:graphic>
      </p:graphicFrame>
      <p:sp>
        <p:nvSpPr>
          <p:cNvPr id="2" name="Title 1">
            <a:extLst>
              <a:ext uri="{FF2B5EF4-FFF2-40B4-BE49-F238E27FC236}">
                <a16:creationId xmlns:a16="http://schemas.microsoft.com/office/drawing/2014/main" id="{7A85248A-9B7B-43DC-B3FD-D9A8403D1FB7}"/>
              </a:ext>
            </a:extLst>
          </p:cNvPr>
          <p:cNvSpPr>
            <a:spLocks noGrp="1"/>
          </p:cNvSpPr>
          <p:nvPr>
            <p:ph type="title"/>
          </p:nvPr>
        </p:nvSpPr>
        <p:spPr>
          <a:xfrm>
            <a:off x="870204" y="564035"/>
            <a:ext cx="10451592" cy="822576"/>
          </a:xfrm>
        </p:spPr>
        <p:style>
          <a:lnRef idx="1">
            <a:schemeClr val="accent1"/>
          </a:lnRef>
          <a:fillRef idx="2">
            <a:schemeClr val="accent1"/>
          </a:fillRef>
          <a:effectRef idx="1">
            <a:schemeClr val="accent1"/>
          </a:effectRef>
          <a:fontRef idx="minor">
            <a:schemeClr val="dk1"/>
          </a:fontRef>
        </p:style>
        <p:txBody>
          <a:bodyPr anchor="ctr">
            <a:normAutofit/>
          </a:bodyPr>
          <a:lstStyle/>
          <a:p>
            <a:r>
              <a:rPr lang="en-GB" u="sng" dirty="0"/>
              <a:t>Internal Factors</a:t>
            </a:r>
          </a:p>
        </p:txBody>
      </p:sp>
      <p:pic>
        <p:nvPicPr>
          <p:cNvPr id="7" name="Recorded Sound">
            <a:hlinkClick r:id="" action="ppaction://media"/>
            <a:extLst>
              <a:ext uri="{FF2B5EF4-FFF2-40B4-BE49-F238E27FC236}">
                <a16:creationId xmlns:a16="http://schemas.microsoft.com/office/drawing/2014/main" id="{5BF8A1AE-C2FA-4B21-99DA-E96464F08A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80428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78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Table 6">
            <a:extLst>
              <a:ext uri="{FF2B5EF4-FFF2-40B4-BE49-F238E27FC236}">
                <a16:creationId xmlns:a16="http://schemas.microsoft.com/office/drawing/2014/main" id="{1663376B-A1E8-4E66-8911-1DE594AACEF3}"/>
              </a:ext>
            </a:extLst>
          </p:cNvPr>
          <p:cNvGraphicFramePr>
            <a:graphicFrameLocks noGrp="1"/>
          </p:cNvGraphicFramePr>
          <p:nvPr>
            <p:extLst>
              <p:ext uri="{D42A27DB-BD31-4B8C-83A1-F6EECF244321}">
                <p14:modId xmlns:p14="http://schemas.microsoft.com/office/powerpoint/2010/main" val="2775577038"/>
              </p:ext>
            </p:extLst>
          </p:nvPr>
        </p:nvGraphicFramePr>
        <p:xfrm>
          <a:off x="1000125" y="2384425"/>
          <a:ext cx="5060950" cy="3616325"/>
        </p:xfrm>
        <a:graphic>
          <a:graphicData uri="http://schemas.openxmlformats.org/drawingml/2006/table">
            <a:tbl>
              <a:tblPr firstRow="1" bandRow="1">
                <a:tableStyleId>{5C22544A-7EE6-4342-B048-85BDC9FD1C3A}</a:tableStyleId>
              </a:tblPr>
              <a:tblGrid>
                <a:gridCol w="5060950">
                  <a:extLst>
                    <a:ext uri="{9D8B030D-6E8A-4147-A177-3AD203B41FA5}">
                      <a16:colId xmlns:a16="http://schemas.microsoft.com/office/drawing/2014/main" val="941425166"/>
                    </a:ext>
                  </a:extLst>
                </a:gridCol>
              </a:tblGrid>
              <a:tr h="3616325">
                <a:tc>
                  <a:txBody>
                    <a:bodyPr/>
                    <a:lstStyle/>
                    <a:p>
                      <a:r>
                        <a:rPr lang="en-GB" sz="1800" dirty="0">
                          <a:solidFill>
                            <a:schemeClr val="tx1"/>
                          </a:solidFill>
                        </a:rPr>
                        <a:t>                            Opportunities</a:t>
                      </a:r>
                    </a:p>
                    <a:p>
                      <a:pPr marL="0" indent="0">
                        <a:buNone/>
                      </a:pPr>
                      <a:endParaRPr lang="en-GB" sz="1800" dirty="0">
                        <a:solidFill>
                          <a:schemeClr val="tx1"/>
                        </a:solidFill>
                      </a:endParaRPr>
                    </a:p>
                    <a:p>
                      <a:pPr marL="342900" indent="-342900">
                        <a:buAutoNum type="arabicPeriod"/>
                      </a:pPr>
                      <a:endParaRPr lang="en-GB" sz="1800" dirty="0">
                        <a:solidFill>
                          <a:schemeClr val="tx1"/>
                        </a:solidFill>
                      </a:endParaRPr>
                    </a:p>
                    <a:p>
                      <a:pPr marL="0" indent="0">
                        <a:buNone/>
                      </a:pPr>
                      <a:r>
                        <a:rPr lang="en-GB" sz="1800" dirty="0">
                          <a:solidFill>
                            <a:schemeClr val="tx1"/>
                          </a:solidFill>
                        </a:rPr>
                        <a:t>1. Growth potential. </a:t>
                      </a:r>
                    </a:p>
                    <a:p>
                      <a:pPr marL="342900" indent="-342900">
                        <a:buAutoNum type="arabicPeriod" startAt="2"/>
                      </a:pPr>
                      <a:endParaRPr lang="en-GB" sz="1800" dirty="0">
                        <a:solidFill>
                          <a:schemeClr val="tx1"/>
                        </a:solidFill>
                      </a:endParaRPr>
                    </a:p>
                    <a:p>
                      <a:r>
                        <a:rPr lang="en-GB" sz="1800" dirty="0">
                          <a:solidFill>
                            <a:schemeClr val="tx1"/>
                          </a:solidFill>
                        </a:rPr>
                        <a:t>3.  Introducing new products</a:t>
                      </a:r>
                    </a:p>
                  </a:txBody>
                  <a:tcPr marL="91224" marR="91224" marT="45612" marB="45612">
                    <a:solidFill>
                      <a:srgbClr val="FFC000"/>
                    </a:solidFill>
                  </a:tcPr>
                </a:tc>
                <a:extLst>
                  <a:ext uri="{0D108BD9-81ED-4DB2-BD59-A6C34878D82A}">
                    <a16:rowId xmlns:a16="http://schemas.microsoft.com/office/drawing/2014/main" val="3905888840"/>
                  </a:ext>
                </a:extLst>
              </a:tr>
            </a:tbl>
          </a:graphicData>
        </a:graphic>
      </p:graphicFrame>
      <p:graphicFrame>
        <p:nvGraphicFramePr>
          <p:cNvPr id="7" name="Table 7">
            <a:extLst>
              <a:ext uri="{FF2B5EF4-FFF2-40B4-BE49-F238E27FC236}">
                <a16:creationId xmlns:a16="http://schemas.microsoft.com/office/drawing/2014/main" id="{CC5B9214-8E56-4B54-B5CF-D0A5C8ADEE31}"/>
              </a:ext>
            </a:extLst>
          </p:cNvPr>
          <p:cNvGraphicFramePr>
            <a:graphicFrameLocks noGrp="1"/>
          </p:cNvGraphicFramePr>
          <p:nvPr>
            <p:extLst>
              <p:ext uri="{D42A27DB-BD31-4B8C-83A1-F6EECF244321}">
                <p14:modId xmlns:p14="http://schemas.microsoft.com/office/powerpoint/2010/main" val="3414590955"/>
              </p:ext>
            </p:extLst>
          </p:nvPr>
        </p:nvGraphicFramePr>
        <p:xfrm>
          <a:off x="6129338" y="2384425"/>
          <a:ext cx="5060950" cy="3616325"/>
        </p:xfrm>
        <a:graphic>
          <a:graphicData uri="http://schemas.openxmlformats.org/drawingml/2006/table">
            <a:tbl>
              <a:tblPr firstRow="1" bandRow="1">
                <a:tableStyleId>{5C22544A-7EE6-4342-B048-85BDC9FD1C3A}</a:tableStyleId>
              </a:tblPr>
              <a:tblGrid>
                <a:gridCol w="5060950">
                  <a:extLst>
                    <a:ext uri="{9D8B030D-6E8A-4147-A177-3AD203B41FA5}">
                      <a16:colId xmlns:a16="http://schemas.microsoft.com/office/drawing/2014/main" val="1849570674"/>
                    </a:ext>
                  </a:extLst>
                </a:gridCol>
              </a:tblGrid>
              <a:tr h="3616325">
                <a:tc>
                  <a:txBody>
                    <a:bodyPr/>
                    <a:lstStyle/>
                    <a:p>
                      <a:r>
                        <a:rPr lang="en-GB" sz="1800">
                          <a:solidFill>
                            <a:schemeClr val="tx1"/>
                          </a:solidFill>
                        </a:rPr>
                        <a:t>                                    Threats</a:t>
                      </a:r>
                    </a:p>
                    <a:p>
                      <a:endParaRPr lang="en-GB" sz="1800">
                        <a:solidFill>
                          <a:schemeClr val="tx1"/>
                        </a:solidFill>
                      </a:endParaRPr>
                    </a:p>
                    <a:p>
                      <a:r>
                        <a:rPr lang="en-GB" sz="1800">
                          <a:solidFill>
                            <a:schemeClr val="tx1"/>
                          </a:solidFill>
                        </a:rPr>
                        <a:t>1.	Competition from other supermarkets</a:t>
                      </a:r>
                    </a:p>
                    <a:p>
                      <a:endParaRPr lang="en-GB" sz="1800">
                        <a:solidFill>
                          <a:schemeClr val="tx1"/>
                        </a:solidFill>
                      </a:endParaRPr>
                    </a:p>
                    <a:p>
                      <a:r>
                        <a:rPr lang="en-GB" sz="1800">
                          <a:solidFill>
                            <a:schemeClr val="tx1"/>
                          </a:solidFill>
                        </a:rPr>
                        <a:t>2.	Challenges in consumer behaviour </a:t>
                      </a:r>
                    </a:p>
                    <a:p>
                      <a:endParaRPr lang="en-GB" sz="1800">
                        <a:solidFill>
                          <a:schemeClr val="tx1"/>
                        </a:solidFill>
                      </a:endParaRPr>
                    </a:p>
                    <a:p>
                      <a:endParaRPr lang="en-GB" sz="1800">
                        <a:solidFill>
                          <a:schemeClr val="tx1"/>
                        </a:solidFill>
                      </a:endParaRPr>
                    </a:p>
                  </a:txBody>
                  <a:tcPr marL="89643" marR="89643" marT="44822" marB="44822">
                    <a:solidFill>
                      <a:srgbClr val="FF0000"/>
                    </a:solidFill>
                  </a:tcPr>
                </a:tc>
                <a:extLst>
                  <a:ext uri="{0D108BD9-81ED-4DB2-BD59-A6C34878D82A}">
                    <a16:rowId xmlns:a16="http://schemas.microsoft.com/office/drawing/2014/main" val="1959582015"/>
                  </a:ext>
                </a:extLst>
              </a:tr>
            </a:tbl>
          </a:graphicData>
        </a:graphic>
      </p:graphicFrame>
      <p:sp>
        <p:nvSpPr>
          <p:cNvPr id="2" name="Title 1">
            <a:extLst>
              <a:ext uri="{FF2B5EF4-FFF2-40B4-BE49-F238E27FC236}">
                <a16:creationId xmlns:a16="http://schemas.microsoft.com/office/drawing/2014/main" id="{B9835252-BD79-425F-AF22-D947E152A1DA}"/>
              </a:ext>
            </a:extLst>
          </p:cNvPr>
          <p:cNvSpPr>
            <a:spLocks noGrp="1"/>
          </p:cNvSpPr>
          <p:nvPr>
            <p:ph type="title"/>
          </p:nvPr>
        </p:nvSpPr>
        <p:spPr>
          <a:xfrm>
            <a:off x="870204" y="606565"/>
            <a:ext cx="10451592" cy="801312"/>
          </a:xfrm>
        </p:spPr>
        <p:style>
          <a:lnRef idx="1">
            <a:schemeClr val="accent1"/>
          </a:lnRef>
          <a:fillRef idx="2">
            <a:schemeClr val="accent1"/>
          </a:fillRef>
          <a:effectRef idx="1">
            <a:schemeClr val="accent1"/>
          </a:effectRef>
          <a:fontRef idx="minor">
            <a:schemeClr val="dk1"/>
          </a:fontRef>
        </p:style>
        <p:txBody>
          <a:bodyPr anchor="ctr">
            <a:normAutofit/>
          </a:bodyPr>
          <a:lstStyle/>
          <a:p>
            <a:r>
              <a:rPr lang="en-GB" u="sng" dirty="0"/>
              <a:t>External Factors</a:t>
            </a:r>
          </a:p>
        </p:txBody>
      </p:sp>
      <p:pic>
        <p:nvPicPr>
          <p:cNvPr id="3" name="Recorded Sound">
            <a:hlinkClick r:id="" action="ppaction://media"/>
            <a:extLst>
              <a:ext uri="{FF2B5EF4-FFF2-40B4-BE49-F238E27FC236}">
                <a16:creationId xmlns:a16="http://schemas.microsoft.com/office/drawing/2014/main" id="{04509C87-C83E-4F5D-9079-B72598B7E10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367301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3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BA682-2F91-4CB1-862A-B74EE5D33493}"/>
              </a:ext>
            </a:extLst>
          </p:cNvPr>
          <p:cNvSpPr>
            <a:spLocks noGrp="1"/>
          </p:cNvSpPr>
          <p:nvPr>
            <p:ph type="title"/>
          </p:nvPr>
        </p:nvSpPr>
        <p:spPr>
          <a:xfrm>
            <a:off x="1017104" y="359868"/>
            <a:ext cx="10515600" cy="818667"/>
          </a:xfrm>
          <a:ln/>
        </p:spPr>
        <p:style>
          <a:lnRef idx="1">
            <a:schemeClr val="accent1"/>
          </a:lnRef>
          <a:fillRef idx="2">
            <a:schemeClr val="accent1"/>
          </a:fillRef>
          <a:effectRef idx="1">
            <a:schemeClr val="accent1"/>
          </a:effectRef>
          <a:fontRef idx="minor">
            <a:schemeClr val="dk1"/>
          </a:fontRef>
        </p:style>
        <p:txBody>
          <a:bodyPr>
            <a:normAutofit/>
          </a:bodyPr>
          <a:lstStyle/>
          <a:p>
            <a:r>
              <a:rPr lang="en-GB" sz="2800" u="sng" dirty="0">
                <a:solidFill>
                  <a:schemeClr val="tx1"/>
                </a:solidFill>
              </a:rPr>
              <a:t>Stakeholder Analysis</a:t>
            </a:r>
          </a:p>
        </p:txBody>
      </p:sp>
      <p:graphicFrame>
        <p:nvGraphicFramePr>
          <p:cNvPr id="4" name="Table 4">
            <a:extLst>
              <a:ext uri="{FF2B5EF4-FFF2-40B4-BE49-F238E27FC236}">
                <a16:creationId xmlns:a16="http://schemas.microsoft.com/office/drawing/2014/main" id="{D03F2DF2-9085-4C7C-A9E8-AE968C68AA95}"/>
              </a:ext>
            </a:extLst>
          </p:cNvPr>
          <p:cNvGraphicFramePr>
            <a:graphicFrameLocks noGrp="1"/>
          </p:cNvGraphicFramePr>
          <p:nvPr>
            <p:ph idx="1"/>
            <p:extLst>
              <p:ext uri="{D42A27DB-BD31-4B8C-83A1-F6EECF244321}">
                <p14:modId xmlns:p14="http://schemas.microsoft.com/office/powerpoint/2010/main" val="888172661"/>
              </p:ext>
            </p:extLst>
          </p:nvPr>
        </p:nvGraphicFramePr>
        <p:xfrm>
          <a:off x="1144656" y="1614098"/>
          <a:ext cx="6667501" cy="4394680"/>
        </p:xfrm>
        <a:graphic>
          <a:graphicData uri="http://schemas.openxmlformats.org/drawingml/2006/table">
            <a:tbl>
              <a:tblPr firstRow="1" bandRow="1">
                <a:tableStyleId>{5C22544A-7EE6-4342-B048-85BDC9FD1C3A}</a:tableStyleId>
              </a:tblPr>
              <a:tblGrid>
                <a:gridCol w="3131196">
                  <a:extLst>
                    <a:ext uri="{9D8B030D-6E8A-4147-A177-3AD203B41FA5}">
                      <a16:colId xmlns:a16="http://schemas.microsoft.com/office/drawing/2014/main" val="4121200435"/>
                    </a:ext>
                  </a:extLst>
                </a:gridCol>
                <a:gridCol w="3536305">
                  <a:extLst>
                    <a:ext uri="{9D8B030D-6E8A-4147-A177-3AD203B41FA5}">
                      <a16:colId xmlns:a16="http://schemas.microsoft.com/office/drawing/2014/main" val="2085538889"/>
                    </a:ext>
                  </a:extLst>
                </a:gridCol>
              </a:tblGrid>
              <a:tr h="2197340">
                <a:tc>
                  <a:txBody>
                    <a:bodyPr/>
                    <a:lstStyle/>
                    <a:p>
                      <a:pPr>
                        <a:lnSpc>
                          <a:spcPct val="107000"/>
                        </a:lnSpc>
                        <a:spcAft>
                          <a:spcPts val="800"/>
                        </a:spcAft>
                      </a:pPr>
                      <a:r>
                        <a:rPr lang="en-GB" sz="1100" dirty="0">
                          <a:effectLst/>
                          <a:latin typeface="Calibri" panose="020F0502020204030204" pitchFamily="34" charset="0"/>
                          <a:cs typeface="Times New Roman" panose="02020603050405020304" pitchFamily="18" charset="0"/>
                        </a:rPr>
                        <a:t>Charity programs</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nSpc>
                          <a:spcPct val="107000"/>
                        </a:lnSpc>
                        <a:spcAft>
                          <a:spcPts val="800"/>
                        </a:spcAft>
                      </a:pPr>
                      <a:endParaRPr lang="en-GB" sz="1100" dirty="0">
                        <a:effectLst/>
                        <a:latin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79229771"/>
                  </a:ext>
                </a:extLst>
              </a:tr>
              <a:tr h="2197340">
                <a:tc>
                  <a:txBody>
                    <a:bodyPr/>
                    <a:lstStyle/>
                    <a:p>
                      <a:pPr>
                        <a:lnSpc>
                          <a:spcPct val="107000"/>
                        </a:lnSpc>
                        <a:spcAft>
                          <a:spcPts val="800"/>
                        </a:spcAft>
                      </a:pPr>
                      <a:endParaRPr lang="en-GB" sz="1100" dirty="0">
                        <a:effectLst/>
                        <a:latin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05462265"/>
                  </a:ext>
                </a:extLst>
              </a:tr>
            </a:tbl>
          </a:graphicData>
        </a:graphic>
      </p:graphicFrame>
      <p:sp>
        <p:nvSpPr>
          <p:cNvPr id="3" name="TextBox 2">
            <a:extLst>
              <a:ext uri="{FF2B5EF4-FFF2-40B4-BE49-F238E27FC236}">
                <a16:creationId xmlns:a16="http://schemas.microsoft.com/office/drawing/2014/main" id="{06F5136C-696F-4DE0-AC56-5E9EA890E6BA}"/>
              </a:ext>
            </a:extLst>
          </p:cNvPr>
          <p:cNvSpPr txBox="1"/>
          <p:nvPr/>
        </p:nvSpPr>
        <p:spPr>
          <a:xfrm>
            <a:off x="2454965" y="2305878"/>
            <a:ext cx="2206487" cy="369332"/>
          </a:xfrm>
          <a:prstGeom prst="rect">
            <a:avLst/>
          </a:prstGeom>
          <a:noFill/>
        </p:spPr>
        <p:txBody>
          <a:bodyPr wrap="square" rtlCol="0">
            <a:spAutoFit/>
          </a:bodyPr>
          <a:lstStyle/>
          <a:p>
            <a:r>
              <a:rPr lang="en-GB" dirty="0"/>
              <a:t>Keep Satisfied</a:t>
            </a:r>
          </a:p>
        </p:txBody>
      </p:sp>
      <p:sp>
        <p:nvSpPr>
          <p:cNvPr id="5" name="TextBox 4">
            <a:extLst>
              <a:ext uri="{FF2B5EF4-FFF2-40B4-BE49-F238E27FC236}">
                <a16:creationId xmlns:a16="http://schemas.microsoft.com/office/drawing/2014/main" id="{A731302E-46DB-4C23-8DDB-ECC76CAD75A9}"/>
              </a:ext>
            </a:extLst>
          </p:cNvPr>
          <p:cNvSpPr txBox="1"/>
          <p:nvPr/>
        </p:nvSpPr>
        <p:spPr>
          <a:xfrm>
            <a:off x="5287619" y="2480133"/>
            <a:ext cx="2295939" cy="369332"/>
          </a:xfrm>
          <a:prstGeom prst="rect">
            <a:avLst/>
          </a:prstGeom>
          <a:noFill/>
        </p:spPr>
        <p:txBody>
          <a:bodyPr wrap="square" rtlCol="0">
            <a:spAutoFit/>
          </a:bodyPr>
          <a:lstStyle/>
          <a:p>
            <a:r>
              <a:rPr lang="en-GB" dirty="0"/>
              <a:t>Manage closely</a:t>
            </a:r>
          </a:p>
        </p:txBody>
      </p:sp>
      <p:sp>
        <p:nvSpPr>
          <p:cNvPr id="6" name="TextBox 5">
            <a:extLst>
              <a:ext uri="{FF2B5EF4-FFF2-40B4-BE49-F238E27FC236}">
                <a16:creationId xmlns:a16="http://schemas.microsoft.com/office/drawing/2014/main" id="{B352DF7E-CF6A-488E-BBBC-CBB3B27210FB}"/>
              </a:ext>
            </a:extLst>
          </p:cNvPr>
          <p:cNvSpPr txBox="1"/>
          <p:nvPr/>
        </p:nvSpPr>
        <p:spPr>
          <a:xfrm>
            <a:off x="1825487" y="4880401"/>
            <a:ext cx="2299252" cy="369332"/>
          </a:xfrm>
          <a:prstGeom prst="rect">
            <a:avLst/>
          </a:prstGeom>
          <a:noFill/>
        </p:spPr>
        <p:txBody>
          <a:bodyPr wrap="square" rtlCol="0">
            <a:spAutoFit/>
          </a:bodyPr>
          <a:lstStyle/>
          <a:p>
            <a:r>
              <a:rPr lang="en-GB" dirty="0"/>
              <a:t>           Monitor</a:t>
            </a:r>
          </a:p>
        </p:txBody>
      </p:sp>
      <p:sp>
        <p:nvSpPr>
          <p:cNvPr id="7" name="TextBox 6">
            <a:extLst>
              <a:ext uri="{FF2B5EF4-FFF2-40B4-BE49-F238E27FC236}">
                <a16:creationId xmlns:a16="http://schemas.microsoft.com/office/drawing/2014/main" id="{1C3D5984-C960-474A-9422-7B098C99ECA2}"/>
              </a:ext>
            </a:extLst>
          </p:cNvPr>
          <p:cNvSpPr txBox="1"/>
          <p:nvPr/>
        </p:nvSpPr>
        <p:spPr>
          <a:xfrm>
            <a:off x="5287619" y="4774476"/>
            <a:ext cx="2613991" cy="369332"/>
          </a:xfrm>
          <a:prstGeom prst="rect">
            <a:avLst/>
          </a:prstGeom>
          <a:noFill/>
        </p:spPr>
        <p:txBody>
          <a:bodyPr wrap="square" rtlCol="0">
            <a:spAutoFit/>
          </a:bodyPr>
          <a:lstStyle/>
          <a:p>
            <a:r>
              <a:rPr lang="en-GB" dirty="0"/>
              <a:t>Keep informed</a:t>
            </a:r>
          </a:p>
        </p:txBody>
      </p:sp>
      <p:sp>
        <p:nvSpPr>
          <p:cNvPr id="8" name="TextBox 7">
            <a:extLst>
              <a:ext uri="{FF2B5EF4-FFF2-40B4-BE49-F238E27FC236}">
                <a16:creationId xmlns:a16="http://schemas.microsoft.com/office/drawing/2014/main" id="{18D9AEB8-1C9B-4E7D-BCFE-76EDD5D26D9A}"/>
              </a:ext>
            </a:extLst>
          </p:cNvPr>
          <p:cNvSpPr txBox="1"/>
          <p:nvPr/>
        </p:nvSpPr>
        <p:spPr>
          <a:xfrm>
            <a:off x="1144657" y="2538655"/>
            <a:ext cx="1540565" cy="369332"/>
          </a:xfrm>
          <a:prstGeom prst="rect">
            <a:avLst/>
          </a:prstGeom>
          <a:noFill/>
        </p:spPr>
        <p:txBody>
          <a:bodyPr wrap="square" rtlCol="0">
            <a:spAutoFit/>
          </a:bodyPr>
          <a:lstStyle/>
          <a:p>
            <a:r>
              <a:rPr lang="en-GB"/>
              <a:t>consumers</a:t>
            </a:r>
            <a:endParaRPr lang="en-GB" dirty="0"/>
          </a:p>
        </p:txBody>
      </p:sp>
      <p:sp>
        <p:nvSpPr>
          <p:cNvPr id="10" name="TextBox 9">
            <a:extLst>
              <a:ext uri="{FF2B5EF4-FFF2-40B4-BE49-F238E27FC236}">
                <a16:creationId xmlns:a16="http://schemas.microsoft.com/office/drawing/2014/main" id="{A1540145-8060-4B4D-977E-A5038DCEA6EA}"/>
              </a:ext>
            </a:extLst>
          </p:cNvPr>
          <p:cNvSpPr txBox="1"/>
          <p:nvPr/>
        </p:nvSpPr>
        <p:spPr>
          <a:xfrm>
            <a:off x="1634986" y="1786011"/>
            <a:ext cx="1639957" cy="369332"/>
          </a:xfrm>
          <a:prstGeom prst="rect">
            <a:avLst/>
          </a:prstGeom>
          <a:noFill/>
        </p:spPr>
        <p:txBody>
          <a:bodyPr wrap="square" rtlCol="0">
            <a:spAutoFit/>
          </a:bodyPr>
          <a:lstStyle/>
          <a:p>
            <a:r>
              <a:rPr lang="en-GB"/>
              <a:t>Suppliers</a:t>
            </a:r>
            <a:endParaRPr lang="en-GB" dirty="0"/>
          </a:p>
        </p:txBody>
      </p:sp>
      <p:sp>
        <p:nvSpPr>
          <p:cNvPr id="11" name="TextBox 10">
            <a:extLst>
              <a:ext uri="{FF2B5EF4-FFF2-40B4-BE49-F238E27FC236}">
                <a16:creationId xmlns:a16="http://schemas.microsoft.com/office/drawing/2014/main" id="{5DAD3F41-BAC6-4017-870C-02FA18DA2642}"/>
              </a:ext>
            </a:extLst>
          </p:cNvPr>
          <p:cNvSpPr txBox="1"/>
          <p:nvPr/>
        </p:nvSpPr>
        <p:spPr>
          <a:xfrm>
            <a:off x="2401956" y="2719362"/>
            <a:ext cx="1540565" cy="923330"/>
          </a:xfrm>
          <a:prstGeom prst="rect">
            <a:avLst/>
          </a:prstGeom>
          <a:noFill/>
        </p:spPr>
        <p:txBody>
          <a:bodyPr wrap="square" rtlCol="0">
            <a:spAutoFit/>
          </a:bodyPr>
          <a:lstStyle/>
          <a:p>
            <a:r>
              <a:rPr lang="en-GB" dirty="0"/>
              <a:t>Charity and community programs</a:t>
            </a:r>
          </a:p>
        </p:txBody>
      </p:sp>
      <p:sp>
        <p:nvSpPr>
          <p:cNvPr id="12" name="TextBox 11">
            <a:extLst>
              <a:ext uri="{FF2B5EF4-FFF2-40B4-BE49-F238E27FC236}">
                <a16:creationId xmlns:a16="http://schemas.microsoft.com/office/drawing/2014/main" id="{9EB3E0AE-119D-450B-9DB7-7905035D5D33}"/>
              </a:ext>
            </a:extLst>
          </p:cNvPr>
          <p:cNvSpPr txBox="1"/>
          <p:nvPr/>
        </p:nvSpPr>
        <p:spPr>
          <a:xfrm>
            <a:off x="6014830" y="2917847"/>
            <a:ext cx="1454426" cy="646044"/>
          </a:xfrm>
          <a:prstGeom prst="rect">
            <a:avLst/>
          </a:prstGeom>
          <a:noFill/>
        </p:spPr>
        <p:txBody>
          <a:bodyPr wrap="square" rtlCol="0">
            <a:spAutoFit/>
          </a:bodyPr>
          <a:lstStyle/>
          <a:p>
            <a:r>
              <a:rPr lang="en-GB" dirty="0"/>
              <a:t>Government Organisations</a:t>
            </a:r>
          </a:p>
        </p:txBody>
      </p:sp>
      <p:sp>
        <p:nvSpPr>
          <p:cNvPr id="13" name="TextBox 12">
            <a:extLst>
              <a:ext uri="{FF2B5EF4-FFF2-40B4-BE49-F238E27FC236}">
                <a16:creationId xmlns:a16="http://schemas.microsoft.com/office/drawing/2014/main" id="{E042CF75-5BA9-4365-84A7-250D82CB7BDA}"/>
              </a:ext>
            </a:extLst>
          </p:cNvPr>
          <p:cNvSpPr txBox="1"/>
          <p:nvPr/>
        </p:nvSpPr>
        <p:spPr>
          <a:xfrm>
            <a:off x="4787347" y="3048111"/>
            <a:ext cx="1454426" cy="369332"/>
          </a:xfrm>
          <a:prstGeom prst="rect">
            <a:avLst/>
          </a:prstGeom>
          <a:noFill/>
        </p:spPr>
        <p:txBody>
          <a:bodyPr wrap="square" rtlCol="0">
            <a:spAutoFit/>
          </a:bodyPr>
          <a:lstStyle/>
          <a:p>
            <a:r>
              <a:rPr lang="en-GB" dirty="0"/>
              <a:t>employees</a:t>
            </a:r>
          </a:p>
        </p:txBody>
      </p:sp>
      <p:sp>
        <p:nvSpPr>
          <p:cNvPr id="14" name="TextBox 13">
            <a:extLst>
              <a:ext uri="{FF2B5EF4-FFF2-40B4-BE49-F238E27FC236}">
                <a16:creationId xmlns:a16="http://schemas.microsoft.com/office/drawing/2014/main" id="{DB33D103-7D5F-42B9-9024-1607259BA2DA}"/>
              </a:ext>
            </a:extLst>
          </p:cNvPr>
          <p:cNvSpPr txBox="1"/>
          <p:nvPr/>
        </p:nvSpPr>
        <p:spPr>
          <a:xfrm>
            <a:off x="4920697" y="1867396"/>
            <a:ext cx="1838739" cy="369332"/>
          </a:xfrm>
          <a:prstGeom prst="rect">
            <a:avLst/>
          </a:prstGeom>
          <a:noFill/>
        </p:spPr>
        <p:txBody>
          <a:bodyPr wrap="square" rtlCol="0">
            <a:spAutoFit/>
          </a:bodyPr>
          <a:lstStyle/>
          <a:p>
            <a:r>
              <a:rPr lang="en-GB" dirty="0"/>
              <a:t>Trade unions</a:t>
            </a:r>
          </a:p>
        </p:txBody>
      </p:sp>
      <p:sp>
        <p:nvSpPr>
          <p:cNvPr id="15" name="TextBox 14">
            <a:extLst>
              <a:ext uri="{FF2B5EF4-FFF2-40B4-BE49-F238E27FC236}">
                <a16:creationId xmlns:a16="http://schemas.microsoft.com/office/drawing/2014/main" id="{B19D6387-CD52-4F20-A2BA-04AB4E6A0C59}"/>
              </a:ext>
            </a:extLst>
          </p:cNvPr>
          <p:cNvSpPr txBox="1"/>
          <p:nvPr/>
        </p:nvSpPr>
        <p:spPr>
          <a:xfrm>
            <a:off x="4981162" y="3929499"/>
            <a:ext cx="1454426" cy="646331"/>
          </a:xfrm>
          <a:prstGeom prst="rect">
            <a:avLst/>
          </a:prstGeom>
          <a:noFill/>
        </p:spPr>
        <p:txBody>
          <a:bodyPr wrap="square" rtlCol="0">
            <a:spAutoFit/>
          </a:bodyPr>
          <a:lstStyle/>
          <a:p>
            <a:r>
              <a:rPr lang="en-GB" dirty="0"/>
              <a:t>Society and culture</a:t>
            </a:r>
          </a:p>
        </p:txBody>
      </p:sp>
      <p:sp>
        <p:nvSpPr>
          <p:cNvPr id="16" name="TextBox 15">
            <a:extLst>
              <a:ext uri="{FF2B5EF4-FFF2-40B4-BE49-F238E27FC236}">
                <a16:creationId xmlns:a16="http://schemas.microsoft.com/office/drawing/2014/main" id="{B4AFA545-63A8-4159-B330-66E936A1B12E}"/>
              </a:ext>
            </a:extLst>
          </p:cNvPr>
          <p:cNvSpPr txBox="1"/>
          <p:nvPr/>
        </p:nvSpPr>
        <p:spPr>
          <a:xfrm>
            <a:off x="2302564" y="4174217"/>
            <a:ext cx="1639957" cy="369332"/>
          </a:xfrm>
          <a:prstGeom prst="rect">
            <a:avLst/>
          </a:prstGeom>
          <a:noFill/>
        </p:spPr>
        <p:txBody>
          <a:bodyPr wrap="square" rtlCol="0">
            <a:spAutoFit/>
          </a:bodyPr>
          <a:lstStyle/>
          <a:p>
            <a:r>
              <a:rPr lang="en-GB"/>
              <a:t>competitors</a:t>
            </a:r>
            <a:endParaRPr lang="en-GB" dirty="0"/>
          </a:p>
        </p:txBody>
      </p:sp>
      <p:sp>
        <p:nvSpPr>
          <p:cNvPr id="17" name="TextBox 16">
            <a:extLst>
              <a:ext uri="{FF2B5EF4-FFF2-40B4-BE49-F238E27FC236}">
                <a16:creationId xmlns:a16="http://schemas.microsoft.com/office/drawing/2014/main" id="{B129E17A-B4F8-4DA0-A587-EE0B181C220A}"/>
              </a:ext>
            </a:extLst>
          </p:cNvPr>
          <p:cNvSpPr txBox="1"/>
          <p:nvPr/>
        </p:nvSpPr>
        <p:spPr>
          <a:xfrm>
            <a:off x="1144657" y="4884291"/>
            <a:ext cx="1361661" cy="369332"/>
          </a:xfrm>
          <a:prstGeom prst="rect">
            <a:avLst/>
          </a:prstGeom>
          <a:noFill/>
        </p:spPr>
        <p:txBody>
          <a:bodyPr wrap="square" rtlCol="0">
            <a:spAutoFit/>
          </a:bodyPr>
          <a:lstStyle/>
          <a:p>
            <a:r>
              <a:rPr lang="en-GB"/>
              <a:t>media</a:t>
            </a:r>
            <a:endParaRPr lang="en-GB" dirty="0"/>
          </a:p>
        </p:txBody>
      </p:sp>
      <p:sp>
        <p:nvSpPr>
          <p:cNvPr id="18" name="TextBox 17">
            <a:extLst>
              <a:ext uri="{FF2B5EF4-FFF2-40B4-BE49-F238E27FC236}">
                <a16:creationId xmlns:a16="http://schemas.microsoft.com/office/drawing/2014/main" id="{67F98960-D004-454D-892C-338593050274}"/>
              </a:ext>
            </a:extLst>
          </p:cNvPr>
          <p:cNvSpPr txBox="1"/>
          <p:nvPr/>
        </p:nvSpPr>
        <p:spPr>
          <a:xfrm>
            <a:off x="8164572" y="1544230"/>
            <a:ext cx="3438938" cy="2031325"/>
          </a:xfrm>
          <a:prstGeom prst="rect">
            <a:avLst/>
          </a:prstGeom>
          <a:ln/>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err="1"/>
              <a:t>Mendelow’s</a:t>
            </a:r>
            <a:r>
              <a:rPr lang="en-GB" dirty="0"/>
              <a:t> Stakeholder matrix the horizontal axis shows the level of interest that the stakeholder is </a:t>
            </a:r>
          </a:p>
          <a:p>
            <a:r>
              <a:rPr lang="en-GB" dirty="0"/>
              <a:t>perceived to have. The left side of the axis represents low interest and the right-hand side shows high interest (CIPS. 2020).</a:t>
            </a:r>
          </a:p>
        </p:txBody>
      </p:sp>
      <p:sp>
        <p:nvSpPr>
          <p:cNvPr id="9" name="Arrow: Right 8">
            <a:extLst>
              <a:ext uri="{FF2B5EF4-FFF2-40B4-BE49-F238E27FC236}">
                <a16:creationId xmlns:a16="http://schemas.microsoft.com/office/drawing/2014/main" id="{A25F9989-401F-4623-AB54-D66B02E79845}"/>
              </a:ext>
            </a:extLst>
          </p:cNvPr>
          <p:cNvSpPr/>
          <p:nvPr/>
        </p:nvSpPr>
        <p:spPr>
          <a:xfrm>
            <a:off x="1227482" y="6052930"/>
            <a:ext cx="6502388" cy="926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56E84A6C-7D2A-4AF8-AE15-D67140EA2117}"/>
              </a:ext>
            </a:extLst>
          </p:cNvPr>
          <p:cNvSpPr txBox="1"/>
          <p:nvPr/>
        </p:nvSpPr>
        <p:spPr>
          <a:xfrm>
            <a:off x="3404458" y="6080140"/>
            <a:ext cx="3331535" cy="369332"/>
          </a:xfrm>
          <a:prstGeom prst="rect">
            <a:avLst/>
          </a:prstGeom>
          <a:noFill/>
        </p:spPr>
        <p:txBody>
          <a:bodyPr wrap="square" rtlCol="0">
            <a:spAutoFit/>
          </a:bodyPr>
          <a:lstStyle/>
          <a:p>
            <a:r>
              <a:rPr lang="en-GB" dirty="0">
                <a:solidFill>
                  <a:srgbClr val="FF0000"/>
                </a:solidFill>
              </a:rPr>
              <a:t>Level of interest</a:t>
            </a:r>
          </a:p>
        </p:txBody>
      </p:sp>
      <p:sp>
        <p:nvSpPr>
          <p:cNvPr id="20" name="Arrow: Up 19">
            <a:extLst>
              <a:ext uri="{FF2B5EF4-FFF2-40B4-BE49-F238E27FC236}">
                <a16:creationId xmlns:a16="http://schemas.microsoft.com/office/drawing/2014/main" id="{C8A199F2-8F57-4C51-8A58-9FB28E74289B}"/>
              </a:ext>
            </a:extLst>
          </p:cNvPr>
          <p:cNvSpPr/>
          <p:nvPr/>
        </p:nvSpPr>
        <p:spPr>
          <a:xfrm>
            <a:off x="971385" y="1614098"/>
            <a:ext cx="45719" cy="439468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949F5F9A-B95A-4D3A-B6C8-684DCD867F7F}"/>
              </a:ext>
            </a:extLst>
          </p:cNvPr>
          <p:cNvSpPr txBox="1"/>
          <p:nvPr/>
        </p:nvSpPr>
        <p:spPr>
          <a:xfrm rot="16200000">
            <a:off x="-416009" y="3244334"/>
            <a:ext cx="2456236" cy="369332"/>
          </a:xfrm>
          <a:prstGeom prst="rect">
            <a:avLst/>
          </a:prstGeom>
          <a:noFill/>
        </p:spPr>
        <p:txBody>
          <a:bodyPr wrap="square" rtlCol="0">
            <a:spAutoFit/>
          </a:bodyPr>
          <a:lstStyle/>
          <a:p>
            <a:r>
              <a:rPr lang="en-GB" dirty="0">
                <a:solidFill>
                  <a:srgbClr val="FF0000"/>
                </a:solidFill>
              </a:rPr>
              <a:t>Level of Power</a:t>
            </a:r>
          </a:p>
        </p:txBody>
      </p:sp>
      <p:sp>
        <p:nvSpPr>
          <p:cNvPr id="22" name="TextBox 21">
            <a:extLst>
              <a:ext uri="{FF2B5EF4-FFF2-40B4-BE49-F238E27FC236}">
                <a16:creationId xmlns:a16="http://schemas.microsoft.com/office/drawing/2014/main" id="{CFD18347-D539-4EB0-9BE2-038423CA75F3}"/>
              </a:ext>
            </a:extLst>
          </p:cNvPr>
          <p:cNvSpPr txBox="1"/>
          <p:nvPr/>
        </p:nvSpPr>
        <p:spPr>
          <a:xfrm>
            <a:off x="7391247" y="6099274"/>
            <a:ext cx="1020725" cy="369332"/>
          </a:xfrm>
          <a:prstGeom prst="rect">
            <a:avLst/>
          </a:prstGeom>
          <a:noFill/>
        </p:spPr>
        <p:txBody>
          <a:bodyPr wrap="square" rtlCol="0">
            <a:spAutoFit/>
          </a:bodyPr>
          <a:lstStyle/>
          <a:p>
            <a:r>
              <a:rPr lang="en-GB" dirty="0"/>
              <a:t>High</a:t>
            </a:r>
          </a:p>
        </p:txBody>
      </p:sp>
      <p:sp>
        <p:nvSpPr>
          <p:cNvPr id="23" name="TextBox 22">
            <a:extLst>
              <a:ext uri="{FF2B5EF4-FFF2-40B4-BE49-F238E27FC236}">
                <a16:creationId xmlns:a16="http://schemas.microsoft.com/office/drawing/2014/main" id="{2087C8E4-14DD-4BC6-A422-AE1729DAD2F0}"/>
              </a:ext>
            </a:extLst>
          </p:cNvPr>
          <p:cNvSpPr txBox="1"/>
          <p:nvPr/>
        </p:nvSpPr>
        <p:spPr>
          <a:xfrm>
            <a:off x="992487" y="6093196"/>
            <a:ext cx="833000" cy="369332"/>
          </a:xfrm>
          <a:prstGeom prst="rect">
            <a:avLst/>
          </a:prstGeom>
          <a:noFill/>
        </p:spPr>
        <p:txBody>
          <a:bodyPr wrap="square" rtlCol="0">
            <a:spAutoFit/>
          </a:bodyPr>
          <a:lstStyle/>
          <a:p>
            <a:r>
              <a:rPr lang="en-GB" dirty="0"/>
              <a:t>Low</a:t>
            </a:r>
          </a:p>
        </p:txBody>
      </p:sp>
      <p:sp>
        <p:nvSpPr>
          <p:cNvPr id="24" name="TextBox 23">
            <a:extLst>
              <a:ext uri="{FF2B5EF4-FFF2-40B4-BE49-F238E27FC236}">
                <a16:creationId xmlns:a16="http://schemas.microsoft.com/office/drawing/2014/main" id="{6DB80F5D-BBF3-4CCA-AB78-DC5C02C97085}"/>
              </a:ext>
            </a:extLst>
          </p:cNvPr>
          <p:cNvSpPr txBox="1"/>
          <p:nvPr/>
        </p:nvSpPr>
        <p:spPr>
          <a:xfrm>
            <a:off x="391537" y="5771803"/>
            <a:ext cx="600040" cy="369332"/>
          </a:xfrm>
          <a:prstGeom prst="rect">
            <a:avLst/>
          </a:prstGeom>
          <a:noFill/>
        </p:spPr>
        <p:txBody>
          <a:bodyPr wrap="square" rtlCol="0">
            <a:spAutoFit/>
          </a:bodyPr>
          <a:lstStyle/>
          <a:p>
            <a:r>
              <a:rPr lang="en-GB" dirty="0"/>
              <a:t>Low</a:t>
            </a:r>
          </a:p>
        </p:txBody>
      </p:sp>
      <p:sp>
        <p:nvSpPr>
          <p:cNvPr id="25" name="TextBox 24">
            <a:extLst>
              <a:ext uri="{FF2B5EF4-FFF2-40B4-BE49-F238E27FC236}">
                <a16:creationId xmlns:a16="http://schemas.microsoft.com/office/drawing/2014/main" id="{014DD54E-BD9C-45F0-9CD0-554FD5F5E701}"/>
              </a:ext>
            </a:extLst>
          </p:cNvPr>
          <p:cNvSpPr txBox="1"/>
          <p:nvPr/>
        </p:nvSpPr>
        <p:spPr>
          <a:xfrm>
            <a:off x="445873" y="1498064"/>
            <a:ext cx="1178595" cy="369332"/>
          </a:xfrm>
          <a:prstGeom prst="rect">
            <a:avLst/>
          </a:prstGeom>
          <a:noFill/>
        </p:spPr>
        <p:txBody>
          <a:bodyPr wrap="square" rtlCol="0">
            <a:spAutoFit/>
          </a:bodyPr>
          <a:lstStyle/>
          <a:p>
            <a:r>
              <a:rPr lang="en-GB" dirty="0"/>
              <a:t>High</a:t>
            </a:r>
          </a:p>
        </p:txBody>
      </p:sp>
      <p:pic>
        <p:nvPicPr>
          <p:cNvPr id="30" name="Recorded Sound">
            <a:hlinkClick r:id="" action="ppaction://media"/>
            <a:extLst>
              <a:ext uri="{FF2B5EF4-FFF2-40B4-BE49-F238E27FC236}">
                <a16:creationId xmlns:a16="http://schemas.microsoft.com/office/drawing/2014/main" id="{6B1FDF32-F2DA-4D21-9FF5-AE625B3211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03185" y="4252664"/>
            <a:ext cx="406400" cy="406400"/>
          </a:xfrm>
          <a:prstGeom prst="rect">
            <a:avLst/>
          </a:prstGeom>
        </p:spPr>
      </p:pic>
    </p:spTree>
    <p:extLst>
      <p:ext uri="{BB962C8B-B14F-4D97-AF65-F5344CB8AC3E}">
        <p14:creationId xmlns:p14="http://schemas.microsoft.com/office/powerpoint/2010/main" val="2381416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984"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D3ECEF21-E22C-4617-919F-2B64CCDEFE16}"/>
              </a:ext>
            </a:extLst>
          </p:cNvPr>
          <p:cNvSpPr>
            <a:spLocks noGrp="1"/>
          </p:cNvSpPr>
          <p:nvPr>
            <p:ph type="title"/>
          </p:nvPr>
        </p:nvSpPr>
        <p:spPr>
          <a:xfrm>
            <a:off x="836679" y="723898"/>
            <a:ext cx="6002110" cy="1495425"/>
          </a:xfrm>
        </p:spPr>
        <p:txBody>
          <a:bodyPr>
            <a:normAutofit/>
          </a:bodyPr>
          <a:lstStyle/>
          <a:p>
            <a:r>
              <a:rPr lang="en-GB" sz="4000" dirty="0"/>
              <a:t>Sustainability</a:t>
            </a:r>
            <a:endParaRPr lang="en-GB" sz="4000"/>
          </a:p>
        </p:txBody>
      </p:sp>
      <p:sp>
        <p:nvSpPr>
          <p:cNvPr id="6" name="Content Placeholder 5">
            <a:extLst>
              <a:ext uri="{FF2B5EF4-FFF2-40B4-BE49-F238E27FC236}">
                <a16:creationId xmlns:a16="http://schemas.microsoft.com/office/drawing/2014/main" id="{871A0078-9623-4E99-970B-264DC9EBE15B}"/>
              </a:ext>
            </a:extLst>
          </p:cNvPr>
          <p:cNvSpPr>
            <a:spLocks noGrp="1"/>
          </p:cNvSpPr>
          <p:nvPr>
            <p:ph idx="1"/>
          </p:nvPr>
        </p:nvSpPr>
        <p:spPr>
          <a:xfrm>
            <a:off x="836680" y="2405067"/>
            <a:ext cx="6002110" cy="3729034"/>
          </a:xfrm>
        </p:spPr>
        <p:txBody>
          <a:bodyPr>
            <a:normAutofit/>
          </a:bodyPr>
          <a:lstStyle/>
          <a:p>
            <a:pPr marL="0" indent="0">
              <a:buNone/>
            </a:pPr>
            <a:r>
              <a:rPr lang="en-GB" sz="1900" dirty="0"/>
              <a:t>Good for producers - Sourcing in a fair and sustainable manner that improves people's and animals' lives, supports long-term food production, and develops relationships</a:t>
            </a:r>
          </a:p>
          <a:p>
            <a:pPr marL="0" indent="0">
              <a:buNone/>
            </a:pPr>
            <a:r>
              <a:rPr lang="en-GB" sz="1900" dirty="0"/>
              <a:t>Good for people - Providing safe, affordable, and nutritious meals to our colleagues and communities, as well as caring for our co-workers and communities.</a:t>
            </a:r>
          </a:p>
          <a:p>
            <a:pPr marL="0" indent="0">
              <a:buNone/>
            </a:pPr>
            <a:r>
              <a:rPr lang="en-GB" sz="1900" dirty="0"/>
              <a:t>Good for our planet - Promoting the efficient and sustainable use of resources while reducing waste across the food system.</a:t>
            </a:r>
          </a:p>
          <a:p>
            <a:pPr marL="0" indent="0">
              <a:buNone/>
            </a:pPr>
            <a:r>
              <a:rPr lang="en-GB" sz="1900" dirty="0"/>
              <a:t>                                               (Lidl GB Good food report. 2017)</a:t>
            </a:r>
          </a:p>
        </p:txBody>
      </p:sp>
      <p:pic>
        <p:nvPicPr>
          <p:cNvPr id="29" name="Picture 28" descr="Plant growing in a concrete crack">
            <a:extLst>
              <a:ext uri="{FF2B5EF4-FFF2-40B4-BE49-F238E27FC236}">
                <a16:creationId xmlns:a16="http://schemas.microsoft.com/office/drawing/2014/main" id="{8FCAB15A-F612-4408-BFF3-877F2E24F59B}"/>
              </a:ext>
            </a:extLst>
          </p:cNvPr>
          <p:cNvPicPr>
            <a:picLocks noChangeAspect="1"/>
          </p:cNvPicPr>
          <p:nvPr/>
        </p:nvPicPr>
        <p:blipFill rotWithShape="1">
          <a:blip r:embed="rId4"/>
          <a:srcRect l="16386" r="35020" b="-1"/>
          <a:stretch/>
        </p:blipFill>
        <p:spPr>
          <a:xfrm>
            <a:off x="7199440" y="10"/>
            <a:ext cx="4992560" cy="6857990"/>
          </a:xfrm>
          <a:prstGeom prst="rect">
            <a:avLst/>
          </a:prstGeom>
          <a:effectLst/>
        </p:spPr>
      </p:pic>
      <p:pic>
        <p:nvPicPr>
          <p:cNvPr id="4" name="Recorded Sound">
            <a:hlinkClick r:id="" action="ppaction://media"/>
            <a:extLst>
              <a:ext uri="{FF2B5EF4-FFF2-40B4-BE49-F238E27FC236}">
                <a16:creationId xmlns:a16="http://schemas.microsoft.com/office/drawing/2014/main" id="{EB1EC319-4053-4F2A-99D7-B401ADF026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651889" y="5193497"/>
            <a:ext cx="406400" cy="406400"/>
          </a:xfrm>
          <a:prstGeom prst="rect">
            <a:avLst/>
          </a:prstGeom>
        </p:spPr>
      </p:pic>
    </p:spTree>
    <p:extLst>
      <p:ext uri="{BB962C8B-B14F-4D97-AF65-F5344CB8AC3E}">
        <p14:creationId xmlns:p14="http://schemas.microsoft.com/office/powerpoint/2010/main" val="2402973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5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B40D2-A548-4E74-B51A-8864776FDF2F}"/>
              </a:ext>
            </a:extLst>
          </p:cNvPr>
          <p:cNvSpPr>
            <a:spLocks noGrp="1"/>
          </p:cNvSpPr>
          <p:nvPr>
            <p:ph type="title"/>
          </p:nvPr>
        </p:nvSpPr>
        <p:spPr>
          <a:xfrm>
            <a:off x="236316" y="97107"/>
            <a:ext cx="4972292" cy="1325563"/>
          </a:xfrm>
        </p:spPr>
        <p:txBody>
          <a:bodyPr/>
          <a:lstStyle/>
          <a:p>
            <a:r>
              <a:rPr lang="en-GB" dirty="0"/>
              <a:t>Recommendation 1</a:t>
            </a:r>
          </a:p>
        </p:txBody>
      </p:sp>
      <p:pic>
        <p:nvPicPr>
          <p:cNvPr id="3" name="Picture 2">
            <a:extLst>
              <a:ext uri="{FF2B5EF4-FFF2-40B4-BE49-F238E27FC236}">
                <a16:creationId xmlns:a16="http://schemas.microsoft.com/office/drawing/2014/main" id="{DA8B3A08-C5D7-4749-ABBC-2138439A246D}"/>
              </a:ext>
            </a:extLst>
          </p:cNvPr>
          <p:cNvPicPr>
            <a:picLocks noChangeAspect="1"/>
          </p:cNvPicPr>
          <p:nvPr/>
        </p:nvPicPr>
        <p:blipFill>
          <a:blip r:embed="rId4"/>
          <a:stretch>
            <a:fillRect/>
          </a:stretch>
        </p:blipFill>
        <p:spPr>
          <a:xfrm>
            <a:off x="5010651" y="2955831"/>
            <a:ext cx="7113182" cy="3342537"/>
          </a:xfrm>
          <a:prstGeom prst="rect">
            <a:avLst/>
          </a:prstGeom>
        </p:spPr>
      </p:pic>
      <p:pic>
        <p:nvPicPr>
          <p:cNvPr id="4" name="Picture 3">
            <a:extLst>
              <a:ext uri="{FF2B5EF4-FFF2-40B4-BE49-F238E27FC236}">
                <a16:creationId xmlns:a16="http://schemas.microsoft.com/office/drawing/2014/main" id="{740FE85A-9F33-4FA6-93BF-195EF0B2CE3A}"/>
              </a:ext>
            </a:extLst>
          </p:cNvPr>
          <p:cNvPicPr>
            <a:picLocks noChangeAspect="1"/>
          </p:cNvPicPr>
          <p:nvPr/>
        </p:nvPicPr>
        <p:blipFill>
          <a:blip r:embed="rId5"/>
          <a:stretch>
            <a:fillRect/>
          </a:stretch>
        </p:blipFill>
        <p:spPr>
          <a:xfrm>
            <a:off x="8342633" y="4207187"/>
            <a:ext cx="818706" cy="574159"/>
          </a:xfrm>
          <a:prstGeom prst="rect">
            <a:avLst/>
          </a:prstGeom>
        </p:spPr>
      </p:pic>
      <p:sp>
        <p:nvSpPr>
          <p:cNvPr id="5" name="TextBox 4">
            <a:extLst>
              <a:ext uri="{FF2B5EF4-FFF2-40B4-BE49-F238E27FC236}">
                <a16:creationId xmlns:a16="http://schemas.microsoft.com/office/drawing/2014/main" id="{466DABE4-1102-4286-A3C5-D14FC48B4283}"/>
              </a:ext>
            </a:extLst>
          </p:cNvPr>
          <p:cNvSpPr txBox="1"/>
          <p:nvPr/>
        </p:nvSpPr>
        <p:spPr>
          <a:xfrm>
            <a:off x="6290548" y="4207187"/>
            <a:ext cx="2870791" cy="369332"/>
          </a:xfrm>
          <a:prstGeom prst="rect">
            <a:avLst/>
          </a:prstGeom>
          <a:noFill/>
        </p:spPr>
        <p:txBody>
          <a:bodyPr wrap="square" rtlCol="0">
            <a:spAutoFit/>
          </a:bodyPr>
          <a:lstStyle/>
          <a:p>
            <a:r>
              <a:rPr lang="en-GB" dirty="0"/>
              <a:t>Home Delivery</a:t>
            </a:r>
          </a:p>
        </p:txBody>
      </p:sp>
      <p:pic>
        <p:nvPicPr>
          <p:cNvPr id="7" name="Picture 6">
            <a:extLst>
              <a:ext uri="{FF2B5EF4-FFF2-40B4-BE49-F238E27FC236}">
                <a16:creationId xmlns:a16="http://schemas.microsoft.com/office/drawing/2014/main" id="{9F58A7B1-4F9F-4F37-91AA-463E8AF17A5A}"/>
              </a:ext>
            </a:extLst>
          </p:cNvPr>
          <p:cNvPicPr>
            <a:picLocks noChangeAspect="1"/>
          </p:cNvPicPr>
          <p:nvPr/>
        </p:nvPicPr>
        <p:blipFill>
          <a:blip r:embed="rId6"/>
          <a:stretch>
            <a:fillRect/>
          </a:stretch>
        </p:blipFill>
        <p:spPr>
          <a:xfrm>
            <a:off x="7380916" y="1171867"/>
            <a:ext cx="2442475" cy="1823257"/>
          </a:xfrm>
          <a:prstGeom prst="rect">
            <a:avLst/>
          </a:prstGeom>
        </p:spPr>
      </p:pic>
      <p:sp>
        <p:nvSpPr>
          <p:cNvPr id="8" name="TextBox 7">
            <a:extLst>
              <a:ext uri="{FF2B5EF4-FFF2-40B4-BE49-F238E27FC236}">
                <a16:creationId xmlns:a16="http://schemas.microsoft.com/office/drawing/2014/main" id="{2C0AC1DB-EF57-45AB-9399-8D1A9F4BFA86}"/>
              </a:ext>
            </a:extLst>
          </p:cNvPr>
          <p:cNvSpPr txBox="1"/>
          <p:nvPr/>
        </p:nvSpPr>
        <p:spPr>
          <a:xfrm>
            <a:off x="7169060" y="2957479"/>
            <a:ext cx="2796363" cy="369332"/>
          </a:xfrm>
          <a:prstGeom prst="rect">
            <a:avLst/>
          </a:prstGeom>
          <a:noFill/>
        </p:spPr>
        <p:txBody>
          <a:bodyPr wrap="square" rtlCol="0">
            <a:spAutoFit/>
          </a:bodyPr>
          <a:lstStyle/>
          <a:p>
            <a:r>
              <a:rPr lang="en-GB" dirty="0"/>
              <a:t>Please see reference list</a:t>
            </a:r>
          </a:p>
        </p:txBody>
      </p:sp>
      <p:sp>
        <p:nvSpPr>
          <p:cNvPr id="9" name="TextBox 8">
            <a:extLst>
              <a:ext uri="{FF2B5EF4-FFF2-40B4-BE49-F238E27FC236}">
                <a16:creationId xmlns:a16="http://schemas.microsoft.com/office/drawing/2014/main" id="{A67595F2-AFCC-4945-B0D7-448CBC6A2EF7}"/>
              </a:ext>
            </a:extLst>
          </p:cNvPr>
          <p:cNvSpPr txBox="1"/>
          <p:nvPr/>
        </p:nvSpPr>
        <p:spPr>
          <a:xfrm>
            <a:off x="7635567" y="5866192"/>
            <a:ext cx="3051544" cy="369332"/>
          </a:xfrm>
          <a:prstGeom prst="rect">
            <a:avLst/>
          </a:prstGeom>
          <a:noFill/>
        </p:spPr>
        <p:txBody>
          <a:bodyPr wrap="square" rtlCol="0">
            <a:spAutoFit/>
          </a:bodyPr>
          <a:lstStyle/>
          <a:p>
            <a:r>
              <a:rPr lang="en-GB" dirty="0"/>
              <a:t>Please see reference list</a:t>
            </a:r>
          </a:p>
        </p:txBody>
      </p:sp>
      <p:sp>
        <p:nvSpPr>
          <p:cNvPr id="11" name="TextBox 10">
            <a:extLst>
              <a:ext uri="{FF2B5EF4-FFF2-40B4-BE49-F238E27FC236}">
                <a16:creationId xmlns:a16="http://schemas.microsoft.com/office/drawing/2014/main" id="{541C51AD-C41B-457D-9747-AC26870AC953}"/>
              </a:ext>
            </a:extLst>
          </p:cNvPr>
          <p:cNvSpPr txBox="1"/>
          <p:nvPr/>
        </p:nvSpPr>
        <p:spPr>
          <a:xfrm>
            <a:off x="411703" y="1550229"/>
            <a:ext cx="6094070" cy="923330"/>
          </a:xfrm>
          <a:prstGeom prst="rect">
            <a:avLst/>
          </a:prstGeom>
          <a:noFill/>
        </p:spPr>
        <p:txBody>
          <a:bodyPr wrap="square">
            <a:spAutoFit/>
          </a:bodyPr>
          <a:lstStyle/>
          <a:p>
            <a:r>
              <a:rPr lang="en-GB" dirty="0"/>
              <a:t>According to studies, Covid-19 has a moderating effect on consumers' utility awareness, encouraging them to shop online (</a:t>
            </a:r>
            <a:r>
              <a:rPr lang="it-IT" dirty="0"/>
              <a:t>Pham, V. K., Do Thi, T. H., &amp; Ha Le, T. H. 2020)</a:t>
            </a:r>
            <a:endParaRPr lang="en-GB" dirty="0"/>
          </a:p>
        </p:txBody>
      </p:sp>
      <p:sp>
        <p:nvSpPr>
          <p:cNvPr id="12" name="TextBox 11">
            <a:extLst>
              <a:ext uri="{FF2B5EF4-FFF2-40B4-BE49-F238E27FC236}">
                <a16:creationId xmlns:a16="http://schemas.microsoft.com/office/drawing/2014/main" id="{234FCCC7-0272-4AF0-970A-4F0640BB36EE}"/>
              </a:ext>
            </a:extLst>
          </p:cNvPr>
          <p:cNvSpPr txBox="1"/>
          <p:nvPr/>
        </p:nvSpPr>
        <p:spPr>
          <a:xfrm>
            <a:off x="423277" y="4064064"/>
            <a:ext cx="5423469" cy="923330"/>
          </a:xfrm>
          <a:prstGeom prst="rect">
            <a:avLst/>
          </a:prstGeom>
          <a:noFill/>
        </p:spPr>
        <p:txBody>
          <a:bodyPr wrap="square">
            <a:spAutoFit/>
          </a:bodyPr>
          <a:lstStyle/>
          <a:p>
            <a:r>
              <a:rPr lang="en-GB" dirty="0"/>
              <a:t>*According to studies, online shopping can play an important role in the creation of a future low-carbon economy  (CHAIN, S. 2009).</a:t>
            </a:r>
          </a:p>
        </p:txBody>
      </p:sp>
      <p:pic>
        <p:nvPicPr>
          <p:cNvPr id="18" name="Recorded Sound">
            <a:hlinkClick r:id="" action="ppaction://media"/>
            <a:extLst>
              <a:ext uri="{FF2B5EF4-FFF2-40B4-BE49-F238E27FC236}">
                <a16:creationId xmlns:a16="http://schemas.microsoft.com/office/drawing/2014/main" id="{9B00A13D-85E2-4720-BBD2-48C70AC0610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268115" y="2894098"/>
            <a:ext cx="406400" cy="406400"/>
          </a:xfrm>
          <a:prstGeom prst="rect">
            <a:avLst/>
          </a:prstGeom>
        </p:spPr>
      </p:pic>
    </p:spTree>
    <p:extLst>
      <p:ext uri="{BB962C8B-B14F-4D97-AF65-F5344CB8AC3E}">
        <p14:creationId xmlns:p14="http://schemas.microsoft.com/office/powerpoint/2010/main" val="3456684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958"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FBC711EC-2569-4DB4-BE16-66EC29DBE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0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5CBB33-7D98-4753-A3E2-DC5688993A85}"/>
              </a:ext>
            </a:extLst>
          </p:cNvPr>
          <p:cNvSpPr>
            <a:spLocks noGrp="1"/>
          </p:cNvSpPr>
          <p:nvPr>
            <p:ph type="title"/>
          </p:nvPr>
        </p:nvSpPr>
        <p:spPr>
          <a:xfrm>
            <a:off x="838200" y="556995"/>
            <a:ext cx="4222620" cy="1399127"/>
          </a:xfrm>
        </p:spPr>
        <p:txBody>
          <a:bodyPr vert="horz" lIns="91440" tIns="45720" rIns="91440" bIns="45720" rtlCol="0" anchor="b">
            <a:normAutofit/>
          </a:bodyPr>
          <a:lstStyle/>
          <a:p>
            <a:r>
              <a:rPr lang="en-US" kern="1200" dirty="0">
                <a:solidFill>
                  <a:schemeClr val="tx1"/>
                </a:solidFill>
                <a:latin typeface="+mj-lt"/>
                <a:ea typeface="+mj-ea"/>
                <a:cs typeface="+mj-cs"/>
              </a:rPr>
              <a:t>Recommendation 2</a:t>
            </a:r>
          </a:p>
        </p:txBody>
      </p:sp>
      <p:pic>
        <p:nvPicPr>
          <p:cNvPr id="7" name="Picture 6">
            <a:extLst>
              <a:ext uri="{FF2B5EF4-FFF2-40B4-BE49-F238E27FC236}">
                <a16:creationId xmlns:a16="http://schemas.microsoft.com/office/drawing/2014/main" id="{C8FD72EE-595E-49D7-8FFE-45C9CB320B63}"/>
              </a:ext>
            </a:extLst>
          </p:cNvPr>
          <p:cNvPicPr>
            <a:picLocks noChangeAspect="1"/>
          </p:cNvPicPr>
          <p:nvPr/>
        </p:nvPicPr>
        <p:blipFill rotWithShape="1">
          <a:blip r:embed="rId4"/>
          <a:srcRect t="43132" b="30433"/>
          <a:stretch/>
        </p:blipFill>
        <p:spPr>
          <a:xfrm>
            <a:off x="5191281" y="924887"/>
            <a:ext cx="2120766" cy="1121248"/>
          </a:xfrm>
          <a:prstGeom prst="rect">
            <a:avLst/>
          </a:prstGeom>
        </p:spPr>
      </p:pic>
      <p:pic>
        <p:nvPicPr>
          <p:cNvPr id="9" name="Picture 8" descr="A pair of blue jeans&#10;&#10;Description automatically generated">
            <a:extLst>
              <a:ext uri="{FF2B5EF4-FFF2-40B4-BE49-F238E27FC236}">
                <a16:creationId xmlns:a16="http://schemas.microsoft.com/office/drawing/2014/main" id="{BB09090F-72B8-4EC1-94BE-E317B99DEA9E}"/>
              </a:ext>
            </a:extLst>
          </p:cNvPr>
          <p:cNvPicPr>
            <a:picLocks noChangeAspect="1"/>
          </p:cNvPicPr>
          <p:nvPr/>
        </p:nvPicPr>
        <p:blipFill rotWithShape="1">
          <a:blip r:embed="rId5"/>
          <a:srcRect r="2" b="11656"/>
          <a:stretch/>
        </p:blipFill>
        <p:spPr>
          <a:xfrm>
            <a:off x="7528553" y="236439"/>
            <a:ext cx="2120766" cy="2498143"/>
          </a:xfrm>
          <a:prstGeom prst="rect">
            <a:avLst/>
          </a:prstGeom>
        </p:spPr>
      </p:pic>
      <p:pic>
        <p:nvPicPr>
          <p:cNvPr id="6" name="Picture 5" descr="A pair of jeans&#10;&#10;Description automatically generated with low confidence">
            <a:extLst>
              <a:ext uri="{FF2B5EF4-FFF2-40B4-BE49-F238E27FC236}">
                <a16:creationId xmlns:a16="http://schemas.microsoft.com/office/drawing/2014/main" id="{C203B223-D216-4105-AE7D-430742792AB8}"/>
              </a:ext>
            </a:extLst>
          </p:cNvPr>
          <p:cNvPicPr>
            <a:picLocks noChangeAspect="1"/>
          </p:cNvPicPr>
          <p:nvPr/>
        </p:nvPicPr>
        <p:blipFill rotWithShape="1">
          <a:blip r:embed="rId6"/>
          <a:srcRect t="9617" r="4" b="15386"/>
          <a:stretch/>
        </p:blipFill>
        <p:spPr>
          <a:xfrm>
            <a:off x="9866741" y="425128"/>
            <a:ext cx="2120766" cy="2120766"/>
          </a:xfrm>
          <a:prstGeom prst="rect">
            <a:avLst/>
          </a:prstGeom>
        </p:spPr>
      </p:pic>
      <p:pic>
        <p:nvPicPr>
          <p:cNvPr id="5" name="Picture 4" descr="A black t-shirt with a white background&#10;&#10;Description automatically generated with medium confidence">
            <a:extLst>
              <a:ext uri="{FF2B5EF4-FFF2-40B4-BE49-F238E27FC236}">
                <a16:creationId xmlns:a16="http://schemas.microsoft.com/office/drawing/2014/main" id="{29AF26BB-A85A-4415-AAFF-5E84F25ECAED}"/>
              </a:ext>
            </a:extLst>
          </p:cNvPr>
          <p:cNvPicPr>
            <a:picLocks noChangeAspect="1"/>
          </p:cNvPicPr>
          <p:nvPr/>
        </p:nvPicPr>
        <p:blipFill rotWithShape="1">
          <a:blip r:embed="rId7"/>
          <a:srcRect t="16930" r="-4" b="18742"/>
          <a:stretch/>
        </p:blipFill>
        <p:spPr>
          <a:xfrm>
            <a:off x="5198994" y="3349593"/>
            <a:ext cx="2120766" cy="1818922"/>
          </a:xfrm>
          <a:prstGeom prst="rect">
            <a:avLst/>
          </a:prstGeom>
        </p:spPr>
      </p:pic>
      <p:pic>
        <p:nvPicPr>
          <p:cNvPr id="8" name="Picture 7">
            <a:extLst>
              <a:ext uri="{FF2B5EF4-FFF2-40B4-BE49-F238E27FC236}">
                <a16:creationId xmlns:a16="http://schemas.microsoft.com/office/drawing/2014/main" id="{E22ADFD3-B19B-4B1F-A5FD-E1D436455BA4}"/>
              </a:ext>
            </a:extLst>
          </p:cNvPr>
          <p:cNvPicPr>
            <a:picLocks noChangeAspect="1"/>
          </p:cNvPicPr>
          <p:nvPr/>
        </p:nvPicPr>
        <p:blipFill rotWithShape="1">
          <a:blip r:embed="rId8"/>
          <a:stretch/>
        </p:blipFill>
        <p:spPr>
          <a:xfrm>
            <a:off x="7536266" y="3198671"/>
            <a:ext cx="2120766" cy="2120766"/>
          </a:xfrm>
          <a:prstGeom prst="rect">
            <a:avLst/>
          </a:prstGeom>
        </p:spPr>
      </p:pic>
      <p:pic>
        <p:nvPicPr>
          <p:cNvPr id="4" name="Content Placeholder 3" descr="Logo, icon&#10;&#10;Description automatically generated">
            <a:extLst>
              <a:ext uri="{FF2B5EF4-FFF2-40B4-BE49-F238E27FC236}">
                <a16:creationId xmlns:a16="http://schemas.microsoft.com/office/drawing/2014/main" id="{D833C1D5-F6C1-4273-BCE4-161456E83BE5}"/>
              </a:ext>
            </a:extLst>
          </p:cNvPr>
          <p:cNvPicPr>
            <a:picLocks noChangeAspect="1"/>
          </p:cNvPicPr>
          <p:nvPr/>
        </p:nvPicPr>
        <p:blipFill rotWithShape="1">
          <a:blip r:embed="rId9"/>
          <a:srcRect t="8084" r="-4" b="8057"/>
          <a:stretch/>
        </p:blipFill>
        <p:spPr>
          <a:xfrm>
            <a:off x="9874454" y="3369863"/>
            <a:ext cx="2120766" cy="1778382"/>
          </a:xfrm>
          <a:prstGeom prst="rect">
            <a:avLst/>
          </a:prstGeom>
        </p:spPr>
      </p:pic>
      <p:sp>
        <p:nvSpPr>
          <p:cNvPr id="10" name="TextBox 9">
            <a:extLst>
              <a:ext uri="{FF2B5EF4-FFF2-40B4-BE49-F238E27FC236}">
                <a16:creationId xmlns:a16="http://schemas.microsoft.com/office/drawing/2014/main" id="{43E26DE6-B912-412C-8CD0-5C4300569D31}"/>
              </a:ext>
            </a:extLst>
          </p:cNvPr>
          <p:cNvSpPr txBox="1"/>
          <p:nvPr/>
        </p:nvSpPr>
        <p:spPr>
          <a:xfrm>
            <a:off x="7198242" y="5730949"/>
            <a:ext cx="3327991" cy="369332"/>
          </a:xfrm>
          <a:prstGeom prst="rect">
            <a:avLst/>
          </a:prstGeom>
          <a:noFill/>
        </p:spPr>
        <p:txBody>
          <a:bodyPr wrap="square" rtlCol="0">
            <a:spAutoFit/>
          </a:bodyPr>
          <a:lstStyle/>
          <a:p>
            <a:r>
              <a:rPr lang="en-GB" dirty="0"/>
              <a:t>Please see reference list</a:t>
            </a:r>
          </a:p>
        </p:txBody>
      </p:sp>
      <p:pic>
        <p:nvPicPr>
          <p:cNvPr id="11" name="Recorded Sound">
            <a:hlinkClick r:id="" action="ppaction://media"/>
            <a:extLst>
              <a:ext uri="{FF2B5EF4-FFF2-40B4-BE49-F238E27FC236}">
                <a16:creationId xmlns:a16="http://schemas.microsoft.com/office/drawing/2014/main" id="{AD01B999-CDC2-4F14-9CC7-CAE25288261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962775" y="2792271"/>
            <a:ext cx="406400" cy="406400"/>
          </a:xfrm>
          <a:prstGeom prst="rect">
            <a:avLst/>
          </a:prstGeom>
        </p:spPr>
      </p:pic>
    </p:spTree>
    <p:extLst>
      <p:ext uri="{BB962C8B-B14F-4D97-AF65-F5344CB8AC3E}">
        <p14:creationId xmlns:p14="http://schemas.microsoft.com/office/powerpoint/2010/main" val="1542119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807"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0DD75-B746-4469-B036-96757BE619D5}"/>
              </a:ext>
            </a:extLst>
          </p:cNvPr>
          <p:cNvSpPr>
            <a:spLocks noGrp="1"/>
          </p:cNvSpPr>
          <p:nvPr>
            <p:ph type="title"/>
          </p:nvPr>
        </p:nvSpPr>
        <p:spPr>
          <a:xfrm>
            <a:off x="838200" y="365125"/>
            <a:ext cx="10515600" cy="698131"/>
          </a:xfrm>
        </p:spPr>
        <p:txBody>
          <a:bodyPr>
            <a:normAutofit/>
          </a:bodyPr>
          <a:lstStyle/>
          <a:p>
            <a:r>
              <a:rPr lang="en-GB" dirty="0"/>
              <a:t>Reference list</a:t>
            </a:r>
          </a:p>
        </p:txBody>
      </p:sp>
      <p:sp>
        <p:nvSpPr>
          <p:cNvPr id="3" name="Content Placeholder 2">
            <a:extLst>
              <a:ext uri="{FF2B5EF4-FFF2-40B4-BE49-F238E27FC236}">
                <a16:creationId xmlns:a16="http://schemas.microsoft.com/office/drawing/2014/main" id="{241AAB7E-1D64-4FDC-A69A-5EE15120A654}"/>
              </a:ext>
            </a:extLst>
          </p:cNvPr>
          <p:cNvSpPr>
            <a:spLocks noGrp="1"/>
          </p:cNvSpPr>
          <p:nvPr>
            <p:ph idx="1"/>
          </p:nvPr>
        </p:nvSpPr>
        <p:spPr>
          <a:xfrm>
            <a:off x="838200" y="1212112"/>
            <a:ext cx="10515600" cy="5645887"/>
          </a:xfrm>
        </p:spPr>
        <p:txBody>
          <a:bodyPr anchor="ctr">
            <a:normAutofit/>
          </a:bodyPr>
          <a:lstStyle/>
          <a:p>
            <a:r>
              <a:rPr lang="en-GB" sz="1600" dirty="0"/>
              <a:t>CHAIN, S. (2009). Shopping trip or home delivery: which has the smaller carbon footprint?. </a:t>
            </a:r>
            <a:r>
              <a:rPr lang="en-GB" sz="1600" dirty="0">
                <a:hlinkClick r:id="rId3"/>
              </a:rPr>
              <a:t>https://citeseerx.ist.psu.edu/viewdoc/download?doi=10.1.1.408.4895&amp;rep=rep1&amp;type=pdf</a:t>
            </a:r>
            <a:r>
              <a:rPr lang="en-GB" sz="1600" dirty="0"/>
              <a:t>  </a:t>
            </a:r>
          </a:p>
          <a:p>
            <a:r>
              <a:rPr lang="en-GB" sz="1600" dirty="0"/>
              <a:t>CIPS. (2020). CIPS Stakeholder Identification and Management Tools Guidance Notes </a:t>
            </a:r>
            <a:r>
              <a:rPr lang="en-GB" sz="1600" dirty="0">
                <a:hlinkClick r:id="rId4"/>
              </a:rPr>
              <a:t>https://www.cips.org/PageFiles/156828/Stakeholder%20Tools%20Guidance%20notes.pdf</a:t>
            </a:r>
            <a:r>
              <a:rPr lang="en-GB" sz="1600" dirty="0"/>
              <a:t> </a:t>
            </a:r>
          </a:p>
          <a:p>
            <a:pPr marL="0" indent="0">
              <a:buNone/>
            </a:pPr>
            <a:r>
              <a:rPr lang="en-GB" sz="1600" dirty="0"/>
              <a:t>* Kapoor, A. (2019). World Branding Forum. ‘Big on quality, Lidl on price’. </a:t>
            </a:r>
            <a:r>
              <a:rPr lang="en-GB" sz="1600" dirty="0">
                <a:hlinkClick r:id="rId5"/>
              </a:rPr>
              <a:t>https://brandingforum.org/advertising/big-on-quality-lidl-on-price/#:~:text=June%205%2C%202019.%20Lidl%E2%80%99s%20latest%20advertising%20campaign%20is,share%20with%20a%205.8%25%20year%20on%20year%20growth</a:t>
            </a:r>
            <a:r>
              <a:rPr lang="en-GB" sz="1600" dirty="0"/>
              <a:t>  </a:t>
            </a:r>
          </a:p>
          <a:p>
            <a:pPr marL="0" indent="0">
              <a:buNone/>
            </a:pPr>
            <a:r>
              <a:rPr lang="en-GB" sz="1600" dirty="0"/>
              <a:t>    </a:t>
            </a:r>
            <a:r>
              <a:rPr lang="en-GB" sz="1800" dirty="0"/>
              <a:t>Image (2018). </a:t>
            </a:r>
            <a:r>
              <a:rPr lang="en-GB" sz="1800" dirty="0">
                <a:hlinkClick r:id="rId6"/>
              </a:rPr>
              <a:t>https://open.lib.umn.edu/strategicmanagement/chapter/1-3-intended-emergent-and-realized-strategies/</a:t>
            </a:r>
            <a:endParaRPr lang="en-GB" sz="1800" dirty="0"/>
          </a:p>
          <a:p>
            <a:pPr marL="0" indent="0">
              <a:buNone/>
            </a:pPr>
            <a:r>
              <a:rPr lang="en-GB" sz="1800" dirty="0"/>
              <a:t> </a:t>
            </a:r>
            <a:r>
              <a:rPr lang="fr-FR" sz="1800" dirty="0"/>
              <a:t>Image (2020).  </a:t>
            </a:r>
            <a:r>
              <a:rPr lang="fr-FR" sz="1800" dirty="0">
                <a:hlinkClick r:id="rId7"/>
              </a:rPr>
              <a:t>https://www.aces.edu/wp-content/uploads/2020/04/supermarket-aisle-blurred-background-with-laptop-computer-and-green-shopping-bag-on-wood-table-grocery-online-concept-1165215193_4592x3061-scaled.jpeg</a:t>
            </a:r>
            <a:r>
              <a:rPr lang="fr-FR" sz="1800" dirty="0"/>
              <a:t>  </a:t>
            </a:r>
          </a:p>
          <a:p>
            <a:pPr marL="0" indent="0">
              <a:buNone/>
            </a:pPr>
            <a:r>
              <a:rPr lang="en-GB" sz="1800" dirty="0"/>
              <a:t>Image (2020). </a:t>
            </a:r>
            <a:r>
              <a:rPr lang="en-GB" sz="1800" dirty="0">
                <a:hlinkClick r:id="rId8"/>
              </a:rPr>
              <a:t>https://creativereview.imgix.net/content/uploads/2020/11/Lidl-slogan-featured.jpg</a:t>
            </a:r>
            <a:r>
              <a:rPr lang="en-GB" sz="1800" dirty="0"/>
              <a:t> </a:t>
            </a:r>
          </a:p>
          <a:p>
            <a:pPr marL="0" indent="0">
              <a:buNone/>
            </a:pPr>
            <a:r>
              <a:rPr lang="fr-FR" sz="1800" dirty="0"/>
              <a:t>Image (2017). </a:t>
            </a:r>
            <a:r>
              <a:rPr lang="fr-FR" sz="1800" dirty="0">
                <a:hlinkClick r:id="rId9"/>
              </a:rPr>
              <a:t>https://simages.tbdress.com/Upload/Image/2017/36/watermark/2dbdf04c-790b-4a07-bbd7-d413ff6a7a46.jpg</a:t>
            </a:r>
            <a:endParaRPr lang="fr-FR" sz="1800" dirty="0"/>
          </a:p>
          <a:p>
            <a:pPr marL="0" indent="0">
              <a:buNone/>
            </a:pPr>
            <a:r>
              <a:rPr lang="fr-FR" sz="1800" dirty="0"/>
              <a:t>Image (2021). </a:t>
            </a:r>
            <a:r>
              <a:rPr lang="fr-FR" sz="1800" dirty="0">
                <a:hlinkClick r:id="rId10"/>
              </a:rPr>
              <a:t>https://ae01.alicdn.com/kf/HTB1OnolJVXXXXXLXpXXq6xXFXXXj/Women-blouses-shirts-women-clothing-XXXXL-plus-size-tops-ladies-XXXL-4XL-5XL-shirts-black-big.jpg_640x640.jpg</a:t>
            </a:r>
            <a:r>
              <a:rPr lang="fr-FR" sz="1800" dirty="0"/>
              <a:t> </a:t>
            </a:r>
          </a:p>
          <a:p>
            <a:pPr marL="0" indent="0">
              <a:buNone/>
            </a:pPr>
            <a:endParaRPr lang="en-GB" sz="1800" dirty="0"/>
          </a:p>
          <a:p>
            <a:endParaRPr lang="en-GB" dirty="0"/>
          </a:p>
        </p:txBody>
      </p:sp>
    </p:spTree>
    <p:extLst>
      <p:ext uri="{BB962C8B-B14F-4D97-AF65-F5344CB8AC3E}">
        <p14:creationId xmlns:p14="http://schemas.microsoft.com/office/powerpoint/2010/main" val="4049919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B107D-9C82-4A80-8DEC-5E0A679F69F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6D5B65D-495D-4E8C-9DF0-2A394E0C7728}"/>
              </a:ext>
            </a:extLst>
          </p:cNvPr>
          <p:cNvSpPr>
            <a:spLocks noGrp="1"/>
          </p:cNvSpPr>
          <p:nvPr>
            <p:ph idx="1"/>
          </p:nvPr>
        </p:nvSpPr>
        <p:spPr>
          <a:xfrm>
            <a:off x="838200" y="1307938"/>
            <a:ext cx="10515600" cy="5335929"/>
          </a:xfrm>
        </p:spPr>
        <p:txBody>
          <a:bodyPr>
            <a:normAutofit fontScale="85000" lnSpcReduction="20000"/>
          </a:bodyPr>
          <a:lstStyle/>
          <a:p>
            <a:r>
              <a:rPr lang="en-GB" dirty="0"/>
              <a:t>Image (2018). </a:t>
            </a:r>
            <a:r>
              <a:rPr lang="en-GB" dirty="0">
                <a:hlinkClick r:id="rId2"/>
              </a:rPr>
              <a:t>https://abeautifulmess.com/wp-content/uploads/2018/09/The-Best-Fall-Toddler-Clothes-On-Amazon-click-through-for-links-1.jpg</a:t>
            </a:r>
            <a:r>
              <a:rPr lang="en-GB" dirty="0"/>
              <a:t> </a:t>
            </a:r>
          </a:p>
          <a:p>
            <a:r>
              <a:rPr lang="en-GB" dirty="0"/>
              <a:t>Image (2021). </a:t>
            </a:r>
            <a:r>
              <a:rPr lang="en-GB" dirty="0">
                <a:hlinkClick r:id="rId3"/>
              </a:rPr>
              <a:t>https://i5.walmartimages.com/asr/2a728670-7ea8-4f02-b7b2-11df7f8a05bd_1.2443fcdb79dfd5119175d9676f735a72.jpeg</a:t>
            </a:r>
            <a:r>
              <a:rPr lang="en-GB" dirty="0"/>
              <a:t> </a:t>
            </a:r>
          </a:p>
          <a:p>
            <a:r>
              <a:rPr lang="en-GB" dirty="0"/>
              <a:t>Image (2021). </a:t>
            </a:r>
            <a:r>
              <a:rPr lang="en-GB" dirty="0">
                <a:hlinkClick r:id="rId4"/>
              </a:rPr>
              <a:t>https://www.ragingbull.co.uk/images/hotlink-ok/thumbs/0378968_signature-t-shirt-black.jpeg</a:t>
            </a:r>
            <a:r>
              <a:rPr lang="en-GB" dirty="0"/>
              <a:t> </a:t>
            </a:r>
          </a:p>
          <a:p>
            <a:r>
              <a:rPr lang="en-GB" dirty="0"/>
              <a:t>Image (2021). </a:t>
            </a:r>
            <a:r>
              <a:rPr lang="pt-BR" dirty="0"/>
              <a:t>Logo </a:t>
            </a:r>
            <a:r>
              <a:rPr lang="pt-BR" dirty="0">
                <a:hlinkClick r:id="rId5"/>
              </a:rPr>
              <a:t>https://logos-download.com/wp-content/uploads/2016/03/Lidl_logo.png</a:t>
            </a:r>
            <a:r>
              <a:rPr lang="pt-BR" dirty="0"/>
              <a:t> </a:t>
            </a:r>
          </a:p>
          <a:p>
            <a:r>
              <a:rPr lang="pt-BR" dirty="0"/>
              <a:t>Image (2021). https://www.bing.com/images/search?view=detailV2&amp;ccid=1pJQvj%2f5&amp;id=3DD92DF83ACF4B1628D2117C02EECB36BB0C9FA5&amp;thid=OIP.1pJQvj_5xUVZCqhuzEbFbgHaEp&amp;mediaurl=https%3a%2f%2fstorage.googleapis.com%2fadtorque-edge%2fapi%2fford%2ftransit-van%2fcolors%2fwhite.jpg&amp;cdnurl=https%3a%2f%2fth.bing.com%2fth%2fid%2fR.d69250be3ff9c545590aa86ecc46c56e%3frik%3dpZ8MuzbL7gJ8EQ%26pid%3dImgRaw%26r%3d0&amp;exph=908&amp;expw=1448&amp;q=white+transit+van&amp;simid=608038799435984466&amp;FORM=IRPRST&amp;ck=1E01D3E773E908D00F65E1B91D6613E6&amp;selectedIndex=16&amp;ajaxhist=0&amp;ajaxserp=0 </a:t>
            </a:r>
          </a:p>
          <a:p>
            <a:endParaRPr lang="en-GB" dirty="0"/>
          </a:p>
        </p:txBody>
      </p:sp>
    </p:spTree>
    <p:extLst>
      <p:ext uri="{BB962C8B-B14F-4D97-AF65-F5344CB8AC3E}">
        <p14:creationId xmlns:p14="http://schemas.microsoft.com/office/powerpoint/2010/main" val="40642461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97E2E-D2E5-48E1-AC45-BE04D99D8B05}"/>
              </a:ext>
            </a:extLst>
          </p:cNvPr>
          <p:cNvSpPr>
            <a:spLocks noGrp="1"/>
          </p:cNvSpPr>
          <p:nvPr>
            <p:ph type="title"/>
          </p:nvPr>
        </p:nvSpPr>
        <p:spPr>
          <a:xfrm>
            <a:off x="838200" y="365125"/>
            <a:ext cx="10515600" cy="746045"/>
          </a:xfrm>
        </p:spPr>
        <p:txBody>
          <a:bodyPr/>
          <a:lstStyle/>
          <a:p>
            <a:r>
              <a:rPr lang="en-GB" dirty="0"/>
              <a:t>References</a:t>
            </a:r>
          </a:p>
        </p:txBody>
      </p:sp>
      <p:sp>
        <p:nvSpPr>
          <p:cNvPr id="3" name="Content Placeholder 2">
            <a:extLst>
              <a:ext uri="{FF2B5EF4-FFF2-40B4-BE49-F238E27FC236}">
                <a16:creationId xmlns:a16="http://schemas.microsoft.com/office/drawing/2014/main" id="{2B46DE13-2322-4261-80DF-265712E76DF7}"/>
              </a:ext>
            </a:extLst>
          </p:cNvPr>
          <p:cNvSpPr>
            <a:spLocks noGrp="1"/>
          </p:cNvSpPr>
          <p:nvPr>
            <p:ph idx="1"/>
          </p:nvPr>
        </p:nvSpPr>
        <p:spPr>
          <a:xfrm>
            <a:off x="838200" y="1111170"/>
            <a:ext cx="10515600" cy="5648445"/>
          </a:xfrm>
        </p:spPr>
        <p:txBody>
          <a:bodyPr>
            <a:normAutofit fontScale="92500" lnSpcReduction="10000"/>
          </a:bodyPr>
          <a:lstStyle/>
          <a:p>
            <a:r>
              <a:rPr lang="en-GB" sz="1600" dirty="0"/>
              <a:t>Kapoor, A. (2019). World Branding Forum. ‘Big on quality, Lidl on price’. </a:t>
            </a:r>
            <a:r>
              <a:rPr lang="en-GB" sz="1600" dirty="0">
                <a:hlinkClick r:id="rId2"/>
              </a:rPr>
              <a:t>https://brandingforum.org/advertising/big-on-quality-lidl-on-price/#:~:text=June%205%2C%202019.%20Lidl%E2%80%99s%20latest%20advertising%20campaign%20is,share%20with%20a%205.8%25%20year%20on%20year%20growth</a:t>
            </a:r>
            <a:r>
              <a:rPr lang="en-GB" sz="1600" dirty="0"/>
              <a:t> </a:t>
            </a:r>
          </a:p>
          <a:p>
            <a:r>
              <a:rPr lang="en-GB" sz="1600" dirty="0"/>
              <a:t>Lidl GB. (2017) </a:t>
            </a:r>
            <a:r>
              <a:rPr lang="en-GB" sz="1600" dirty="0">
                <a:hlinkClick r:id="rId3" action="ppaction://hlinkfile"/>
              </a:rPr>
              <a:t>file:///C:/Users/44746/Downloads/Lidl%20GB_The%20Good%20Food%20Report_17_18%20(1).pdf</a:t>
            </a:r>
            <a:r>
              <a:rPr lang="en-GB" sz="1600" dirty="0"/>
              <a:t>                                             </a:t>
            </a:r>
          </a:p>
          <a:p>
            <a:r>
              <a:rPr lang="en-GB" sz="1600" dirty="0"/>
              <a:t>Lidl. (2021). About Lidl GB. </a:t>
            </a:r>
            <a:r>
              <a:rPr lang="en-GB" sz="1600" dirty="0">
                <a:hlinkClick r:id="rId4"/>
              </a:rPr>
              <a:t>https://corporate.lidl.co.uk/</a:t>
            </a:r>
            <a:r>
              <a:rPr lang="en-GB" sz="1600" dirty="0"/>
              <a:t> </a:t>
            </a:r>
          </a:p>
          <a:p>
            <a:r>
              <a:rPr lang="en-GB" sz="1600" dirty="0"/>
              <a:t> Lidl. (2021). About us. Our History. </a:t>
            </a:r>
            <a:r>
              <a:rPr lang="en-GB" sz="1600" dirty="0">
                <a:hlinkClick r:id="rId5"/>
              </a:rPr>
              <a:t>https://www.lidl.co.uk/about-us</a:t>
            </a:r>
            <a:r>
              <a:rPr lang="en-GB" sz="1600" dirty="0"/>
              <a:t>  </a:t>
            </a:r>
          </a:p>
          <a:p>
            <a:r>
              <a:rPr lang="en-GB" sz="1600" dirty="0"/>
              <a:t>Lidl (2021). </a:t>
            </a:r>
            <a:r>
              <a:rPr lang="en-GB" sz="1600" dirty="0">
                <a:hlinkClick r:id="rId6"/>
              </a:rPr>
              <a:t>https://www.lidl.co.uk/about-us/vision-and-mission-statement</a:t>
            </a:r>
            <a:r>
              <a:rPr lang="en-GB" sz="1600" dirty="0"/>
              <a:t> </a:t>
            </a:r>
          </a:p>
          <a:p>
            <a:r>
              <a:rPr lang="en-GB" sz="1600" dirty="0"/>
              <a:t>Magretta, J. (2011). Understanding Michael Porter: The essential guide to competition and strategy. Harvard business press. </a:t>
            </a:r>
            <a:r>
              <a:rPr lang="en-GB" sz="1600" dirty="0">
                <a:hlinkClick r:id="rId7"/>
              </a:rPr>
              <a:t>https://books.google.co.uk/books?hl=en&amp;lr=&amp;id=t5BaoG0tAoUC&amp;oi=fnd&amp;pg=PR1&amp;dq=what+is+strategy+michael+porter&amp;ots=ucSLBHC7wp&amp;sig=a9zJmUYbPMLBM8DNfMhFLXHYk_E#v=onepage&amp;q=what%20is%20strategy%20michael%20porter&amp;f=false</a:t>
            </a:r>
            <a:r>
              <a:rPr lang="en-GB" sz="1600" dirty="0"/>
              <a:t>  </a:t>
            </a:r>
          </a:p>
          <a:p>
            <a:r>
              <a:rPr lang="en-GB" sz="1600" dirty="0"/>
              <a:t>Oregon State University (2021). Strategic Management https://open.oregonstate.education/strategicmanagement/chapter/1-intended-and-realized-strategies/#:~:text=The%20primary%20determinant%20of%20realized%20strategy%20is%20what,strategy%20and%20adapt%20to%20changing%20external%20circumstances.%20%5B2%5D  </a:t>
            </a:r>
          </a:p>
          <a:p>
            <a:r>
              <a:rPr lang="en-GB" sz="1600" dirty="0"/>
              <a:t>Pham, V. K., Do </a:t>
            </a:r>
            <a:r>
              <a:rPr lang="en-GB" sz="1600" dirty="0" err="1"/>
              <a:t>Thi</a:t>
            </a:r>
            <a:r>
              <a:rPr lang="en-GB" sz="1600" dirty="0"/>
              <a:t>, T. H., &amp; Ha Le, T. H. (2020). A study on the COVID-19 awareness affecting the consumer perceived benefits of online shopping in Vietnam. Cogent Business &amp; Management, 7(1), 1846882. </a:t>
            </a:r>
            <a:r>
              <a:rPr lang="en-GB" sz="1600" dirty="0">
                <a:hlinkClick r:id="rId8"/>
              </a:rPr>
              <a:t>https://doi.org/10.1080/23311975.2020.1846882</a:t>
            </a:r>
            <a:r>
              <a:rPr lang="en-GB" sz="1600" dirty="0"/>
              <a:t>  </a:t>
            </a:r>
          </a:p>
          <a:p>
            <a:endParaRPr lang="en-GB" sz="1600" dirty="0"/>
          </a:p>
          <a:p>
            <a:r>
              <a:rPr lang="en-GB" sz="1600" dirty="0"/>
              <a:t>The Guardian. (2019). Lidl attains its biggest UK grocery market share at 5.9%. </a:t>
            </a:r>
            <a:r>
              <a:rPr lang="en-GB" sz="1600" dirty="0">
                <a:hlinkClick r:id="rId9"/>
              </a:rPr>
              <a:t>https://www.theguardian.com/business/2019/aug/20/lidl-attains-biggest-uk-market-share</a:t>
            </a:r>
            <a:r>
              <a:rPr lang="en-GB" sz="1600" dirty="0"/>
              <a:t> </a:t>
            </a:r>
          </a:p>
          <a:p>
            <a:r>
              <a:rPr lang="en-GB" sz="1600" dirty="0"/>
              <a:t>Tutor2u (2021). What is Strategy? </a:t>
            </a:r>
            <a:r>
              <a:rPr lang="en-GB" sz="1600" dirty="0">
                <a:hlinkClick r:id="rId10"/>
              </a:rPr>
              <a:t>https://www.tutor2u.net/business/reference/what-is-strategy</a:t>
            </a:r>
            <a:r>
              <a:rPr lang="en-GB" sz="1600" dirty="0"/>
              <a:t> </a:t>
            </a:r>
          </a:p>
          <a:p>
            <a:endParaRPr lang="en-GB" sz="1600" dirty="0"/>
          </a:p>
          <a:p>
            <a:endParaRPr lang="en-GB" sz="1600" dirty="0"/>
          </a:p>
          <a:p>
            <a:endParaRPr lang="en-GB" sz="1600" dirty="0"/>
          </a:p>
          <a:p>
            <a:endParaRPr lang="en-GB" dirty="0"/>
          </a:p>
        </p:txBody>
      </p:sp>
    </p:spTree>
    <p:extLst>
      <p:ext uri="{BB962C8B-B14F-4D97-AF65-F5344CB8AC3E}">
        <p14:creationId xmlns:p14="http://schemas.microsoft.com/office/powerpoint/2010/main" val="12805346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7" ma:contentTypeDescription="Create a new document." ma:contentTypeScope="" ma:versionID="9a2fb44583040e860af6429ff2fc5811">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a2a87743db9da1c455fdce9337ed876b"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7E4C70D-9103-443E-8B1A-262A71BC19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A43C12-9834-4F54-BC11-49EA7848B2FF}">
  <ds:schemaRefs>
    <ds:schemaRef ds:uri="http://schemas.microsoft.com/sharepoint/v3/contenttype/forms"/>
  </ds:schemaRefs>
</ds:datastoreItem>
</file>

<file path=customXml/itemProps3.xml><?xml version="1.0" encoding="utf-8"?>
<ds:datastoreItem xmlns:ds="http://schemas.openxmlformats.org/officeDocument/2006/customXml" ds:itemID="{13B37B91-8311-4B52-88C9-F342E737CD6D}">
  <ds:schemaRefs>
    <ds:schemaRef ds:uri="http://schemas.microsoft.com/office/infopath/2007/PartnerControls"/>
    <ds:schemaRef ds:uri="http://schemas.microsoft.com/office/2006/documentManagement/types"/>
    <ds:schemaRef ds:uri="http://schemas.microsoft.com/office/2006/metadata/properties"/>
    <ds:schemaRef ds:uri="http://purl.org/dc/dcmitype/"/>
    <ds:schemaRef ds:uri="http://purl.org/dc/terms/"/>
    <ds:schemaRef ds:uri="http://purl.org/dc/elements/1.1/"/>
    <ds:schemaRef ds:uri="http://schemas.openxmlformats.org/package/2006/metadata/core-properties"/>
    <ds:schemaRef ds:uri="39a888ec-cc75-402e-856f-ff68cc5460ab"/>
    <ds:schemaRef ds:uri="9d0d5cce-d4dc-4043-8325-c992d2f588c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1474</TotalTime>
  <Words>1679</Words>
  <Application>Microsoft Office PowerPoint</Application>
  <PresentationFormat>Widescreen</PresentationFormat>
  <Paragraphs>155</Paragraphs>
  <Slides>16</Slides>
  <Notes>1</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Presentation Strategy for Resilience and Prosperity</vt:lpstr>
      <vt:lpstr>Strategic Management</vt:lpstr>
      <vt:lpstr>Company Background</vt:lpstr>
      <vt:lpstr>Company Strategy</vt:lpstr>
      <vt:lpstr>Position in the UK market</vt:lpstr>
      <vt:lpstr>Competitive Environment</vt:lpstr>
      <vt:lpstr>Competitive advantage</vt:lpstr>
      <vt:lpstr>Internal Factors</vt:lpstr>
      <vt:lpstr>External Factors</vt:lpstr>
      <vt:lpstr>Stakeholder Analysis</vt:lpstr>
      <vt:lpstr>Sustainability</vt:lpstr>
      <vt:lpstr>Recommendation 1</vt:lpstr>
      <vt:lpstr>Recommendation 2</vt:lpstr>
      <vt:lpstr>Reference list</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Strategy Resilience and Prosperity</dc:title>
  <dc:creator>Kelly Anne Lewis-Bennett (1907952)</dc:creator>
  <cp:lastModifiedBy>Kelly Anne Lewis-Bennett (1907952)</cp:lastModifiedBy>
  <cp:revision>2</cp:revision>
  <dcterms:created xsi:type="dcterms:W3CDTF">2021-10-31T19:37:56Z</dcterms:created>
  <dcterms:modified xsi:type="dcterms:W3CDTF">2021-11-05T19:59:02Z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