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6"/>
  </p:notes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88" r:id="rId30"/>
    <p:sldId id="289" r:id="rId31"/>
    <p:sldId id="291" r:id="rId32"/>
    <p:sldId id="292" r:id="rId33"/>
    <p:sldId id="293" r:id="rId34"/>
    <p:sldId id="294" r:id="rId35"/>
    <p:sldId id="295" r:id="rId36"/>
    <p:sldId id="296" r:id="rId37"/>
    <p:sldId id="297" r:id="rId38"/>
    <p:sldId id="298" r:id="rId39"/>
    <p:sldId id="299" r:id="rId40"/>
    <p:sldId id="300" r:id="rId41"/>
    <p:sldId id="301" r:id="rId42"/>
    <p:sldId id="302" r:id="rId43"/>
    <p:sldId id="303" r:id="rId44"/>
    <p:sldId id="304" r:id="rId45"/>
    <p:sldId id="305" r:id="rId46"/>
    <p:sldId id="306" r:id="rId47"/>
    <p:sldId id="307" r:id="rId48"/>
    <p:sldId id="308" r:id="rId49"/>
    <p:sldId id="309" r:id="rId50"/>
    <p:sldId id="310" r:id="rId51"/>
    <p:sldId id="311" r:id="rId52"/>
    <p:sldId id="312" r:id="rId53"/>
    <p:sldId id="313" r:id="rId54"/>
    <p:sldId id="314" r:id="rId55"/>
    <p:sldId id="315" r:id="rId56"/>
    <p:sldId id="316" r:id="rId57"/>
    <p:sldId id="317" r:id="rId58"/>
    <p:sldId id="318" r:id="rId59"/>
    <p:sldId id="319" r:id="rId60"/>
    <p:sldId id="320" r:id="rId61"/>
    <p:sldId id="321" r:id="rId62"/>
    <p:sldId id="322" r:id="rId63"/>
    <p:sldId id="323" r:id="rId64"/>
    <p:sldId id="324" r:id="rId65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0D3071-124D-432F-A05C-85AA86B42881}" v="1" dt="2026-09-16T10:56:38.777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0" autoAdjust="0"/>
    <p:restoredTop sz="78712" autoAdjust="0"/>
  </p:normalViewPr>
  <p:slideViewPr>
    <p:cSldViewPr>
      <p:cViewPr varScale="1">
        <p:scale>
          <a:sx n="81" d="100"/>
          <a:sy n="81" d="100"/>
        </p:scale>
        <p:origin x="1872" y="5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64BAC9B0-6148-4447-A5ED-F9D1011B0F41}"/>
    <pc:docChg chg="custSel modSld">
      <pc:chgData name="Sian Bowen" userId="c345053a-4abb-4e43-8ff7-c21186a2fa29" providerId="ADAL" clId="{64BAC9B0-6148-4447-A5ED-F9D1011B0F41}" dt="2026-09-16T10:57:12.619" v="58" actId="122"/>
      <pc:docMkLst>
        <pc:docMk/>
      </pc:docMkLst>
      <pc:sldChg chg="addSp delSp modSp mod">
        <pc:chgData name="Sian Bowen" userId="c345053a-4abb-4e43-8ff7-c21186a2fa29" providerId="ADAL" clId="{64BAC9B0-6148-4447-A5ED-F9D1011B0F41}" dt="2026-09-16T10:57:12.619" v="58" actId="122"/>
        <pc:sldMkLst>
          <pc:docMk/>
          <pc:sldMk cId="0" sldId="256"/>
        </pc:sldMkLst>
        <pc:spChg chg="add mod">
          <ac:chgData name="Sian Bowen" userId="c345053a-4abb-4e43-8ff7-c21186a2fa29" providerId="ADAL" clId="{64BAC9B0-6148-4447-A5ED-F9D1011B0F41}" dt="2026-09-16T10:57:12.619" v="58" actId="122"/>
          <ac:spMkLst>
            <pc:docMk/>
            <pc:sldMk cId="0" sldId="256"/>
            <ac:spMk id="12" creationId="{E45AFA0E-E2FC-AF12-812B-5BB84E78DF1A}"/>
          </ac:spMkLst>
        </pc:spChg>
        <pc:grpChg chg="del">
          <ac:chgData name="Sian Bowen" userId="c345053a-4abb-4e43-8ff7-c21186a2fa29" providerId="ADAL" clId="{64BAC9B0-6148-4447-A5ED-F9D1011B0F41}" dt="2026-09-16T10:56:24.349" v="9" actId="478"/>
          <ac:grpSpMkLst>
            <pc:docMk/>
            <pc:sldMk cId="0" sldId="256"/>
            <ac:grpSpMk id="2" creationId="{00000000-0000-0000-0000-000000000000}"/>
          </ac:grpSpMkLst>
        </pc:grpChg>
      </pc:sldChg>
      <pc:sldChg chg="delSp mod">
        <pc:chgData name="Sian Bowen" userId="c345053a-4abb-4e43-8ff7-c21186a2fa29" providerId="ADAL" clId="{64BAC9B0-6148-4447-A5ED-F9D1011B0F41}" dt="2026-09-16T10:56:07.169" v="8" actId="478"/>
        <pc:sldMkLst>
          <pc:docMk/>
          <pc:sldMk cId="0" sldId="322"/>
        </pc:sldMkLst>
        <pc:picChg chg="del">
          <ac:chgData name="Sian Bowen" userId="c345053a-4abb-4e43-8ff7-c21186a2fa29" providerId="ADAL" clId="{64BAC9B0-6148-4447-A5ED-F9D1011B0F41}" dt="2026-09-16T10:56:07.169" v="8" actId="478"/>
          <ac:picMkLst>
            <pc:docMk/>
            <pc:sldMk cId="0" sldId="322"/>
            <ac:picMk id="4" creationId="{00000000-0000-0000-0000-000000000000}"/>
          </ac:picMkLst>
        </pc:picChg>
        <pc:picChg chg="del">
          <ac:chgData name="Sian Bowen" userId="c345053a-4abb-4e43-8ff7-c21186a2fa29" providerId="ADAL" clId="{64BAC9B0-6148-4447-A5ED-F9D1011B0F41}" dt="2026-09-16T10:56:03.058" v="6" actId="478"/>
          <ac:picMkLst>
            <pc:docMk/>
            <pc:sldMk cId="0" sldId="322"/>
            <ac:picMk id="5" creationId="{00000000-0000-0000-0000-000000000000}"/>
          </ac:picMkLst>
        </pc:picChg>
        <pc:picChg chg="del">
          <ac:chgData name="Sian Bowen" userId="c345053a-4abb-4e43-8ff7-c21186a2fa29" providerId="ADAL" clId="{64BAC9B0-6148-4447-A5ED-F9D1011B0F41}" dt="2026-09-16T10:56:05.026" v="7" actId="478"/>
          <ac:picMkLst>
            <pc:docMk/>
            <pc:sldMk cId="0" sldId="322"/>
            <ac:picMk id="7" creationId="{00000000-0000-0000-0000-000000000000}"/>
          </ac:picMkLst>
        </pc:picChg>
      </pc:sldChg>
      <pc:sldChg chg="delSp mod">
        <pc:chgData name="Sian Bowen" userId="c345053a-4abb-4e43-8ff7-c21186a2fa29" providerId="ADAL" clId="{64BAC9B0-6148-4447-A5ED-F9D1011B0F41}" dt="2026-09-16T10:56:00.156" v="5" actId="478"/>
        <pc:sldMkLst>
          <pc:docMk/>
          <pc:sldMk cId="0" sldId="323"/>
        </pc:sldMkLst>
        <pc:picChg chg="del">
          <ac:chgData name="Sian Bowen" userId="c345053a-4abb-4e43-8ff7-c21186a2fa29" providerId="ADAL" clId="{64BAC9B0-6148-4447-A5ED-F9D1011B0F41}" dt="2026-09-16T10:55:56.302" v="3" actId="478"/>
          <ac:picMkLst>
            <pc:docMk/>
            <pc:sldMk cId="0" sldId="323"/>
            <ac:picMk id="3" creationId="{00000000-0000-0000-0000-000000000000}"/>
          </ac:picMkLst>
        </pc:picChg>
        <pc:picChg chg="del">
          <ac:chgData name="Sian Bowen" userId="c345053a-4abb-4e43-8ff7-c21186a2fa29" providerId="ADAL" clId="{64BAC9B0-6148-4447-A5ED-F9D1011B0F41}" dt="2026-09-16T10:56:00.156" v="5" actId="478"/>
          <ac:picMkLst>
            <pc:docMk/>
            <pc:sldMk cId="0" sldId="323"/>
            <ac:picMk id="4" creationId="{00000000-0000-0000-0000-000000000000}"/>
          </ac:picMkLst>
        </pc:picChg>
        <pc:picChg chg="del">
          <ac:chgData name="Sian Bowen" userId="c345053a-4abb-4e43-8ff7-c21186a2fa29" providerId="ADAL" clId="{64BAC9B0-6148-4447-A5ED-F9D1011B0F41}" dt="2026-09-16T10:55:58.160" v="4" actId="478"/>
          <ac:picMkLst>
            <pc:docMk/>
            <pc:sldMk cId="0" sldId="323"/>
            <ac:picMk id="6" creationId="{00000000-0000-0000-0000-000000000000}"/>
          </ac:picMkLst>
        </pc:picChg>
      </pc:sldChg>
      <pc:sldChg chg="delSp mod">
        <pc:chgData name="Sian Bowen" userId="c345053a-4abb-4e43-8ff7-c21186a2fa29" providerId="ADAL" clId="{64BAC9B0-6148-4447-A5ED-F9D1011B0F41}" dt="2026-09-16T10:55:53.014" v="2" actId="478"/>
        <pc:sldMkLst>
          <pc:docMk/>
          <pc:sldMk cId="0" sldId="324"/>
        </pc:sldMkLst>
        <pc:picChg chg="del">
          <ac:chgData name="Sian Bowen" userId="c345053a-4abb-4e43-8ff7-c21186a2fa29" providerId="ADAL" clId="{64BAC9B0-6148-4447-A5ED-F9D1011B0F41}" dt="2026-09-16T10:55:53.014" v="2" actId="478"/>
          <ac:picMkLst>
            <pc:docMk/>
            <pc:sldMk cId="0" sldId="324"/>
            <ac:picMk id="3" creationId="{00000000-0000-0000-0000-000000000000}"/>
          </ac:picMkLst>
        </pc:picChg>
        <pc:picChg chg="del">
          <ac:chgData name="Sian Bowen" userId="c345053a-4abb-4e43-8ff7-c21186a2fa29" providerId="ADAL" clId="{64BAC9B0-6148-4447-A5ED-F9D1011B0F41}" dt="2026-09-16T10:55:49.587" v="0" actId="478"/>
          <ac:picMkLst>
            <pc:docMk/>
            <pc:sldMk cId="0" sldId="324"/>
            <ac:picMk id="4" creationId="{00000000-0000-0000-0000-000000000000}"/>
          </ac:picMkLst>
        </pc:picChg>
        <pc:picChg chg="del">
          <ac:chgData name="Sian Bowen" userId="c345053a-4abb-4e43-8ff7-c21186a2fa29" providerId="ADAL" clId="{64BAC9B0-6148-4447-A5ED-F9D1011B0F41}" dt="2026-09-16T10:55:51.376" v="1" actId="478"/>
          <ac:picMkLst>
            <pc:docMk/>
            <pc:sldMk cId="0" sldId="324"/>
            <ac:picMk id="6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5C03FE-085A-4A56-A21F-4B0C310DD270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E2C49B-DB57-4EBF-BCBC-5776320EB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994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931289" y="2192477"/>
            <a:ext cx="5281421" cy="8489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endParaRPr spc="-5" dirty="0">
              <a:solidFill>
                <a:srgbClr val="FFFFFF"/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endParaRPr dirty="0">
              <a:solidFill>
                <a:srgbClr val="FFFFFF"/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io</a:t>
            </a:r>
            <a:r>
              <a:rPr sz="1650" spc="-127" baseline="5050" dirty="0"/>
              <a:t>c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‹#›</a:t>
            </a:fld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rgbClr val="006FC0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006FC0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endParaRPr spc="-5" dirty="0">
              <a:solidFill>
                <a:srgbClr val="FFFFFF"/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endParaRPr dirty="0">
              <a:solidFill>
                <a:srgbClr val="FFFFFF"/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io</a:t>
            </a:r>
            <a:r>
              <a:rPr sz="1650" spc="-127" baseline="5050" dirty="0"/>
              <a:t>c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‹#›</a:t>
            </a:fld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rgbClr val="006FC0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endParaRPr spc="-5" dirty="0">
              <a:solidFill>
                <a:srgbClr val="FFFFFF"/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endParaRPr dirty="0">
              <a:solidFill>
                <a:srgbClr val="FFFFFF"/>
              </a:solidFill>
            </a:endParaRP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io</a:t>
            </a:r>
            <a:r>
              <a:rPr sz="1650" spc="-127" baseline="5050" dirty="0"/>
              <a:t>c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‹#›</a:t>
            </a:fld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rgbClr val="006FC0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endParaRPr spc="-5" dirty="0">
              <a:solidFill>
                <a:srgbClr val="FFFFFF"/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endParaRPr dirty="0">
              <a:solidFill>
                <a:srgbClr val="FFFFFF"/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io</a:t>
            </a:r>
            <a:r>
              <a:rPr sz="1650" spc="-127" baseline="5050" dirty="0"/>
              <a:t>c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‹#›</a:t>
            </a:fld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endParaRPr spc="-5" dirty="0">
              <a:solidFill>
                <a:srgbClr val="FFFFFF"/>
              </a:solidFill>
            </a:endParaRP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endParaRPr dirty="0">
              <a:solidFill>
                <a:srgbClr val="FFFFFF"/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io</a:t>
            </a:r>
            <a:r>
              <a:rPr sz="1650" spc="-127" baseline="5050" dirty="0"/>
              <a:t>c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‹#›</a:t>
            </a:fld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117475"/>
          </a:xfrm>
          <a:custGeom>
            <a:avLst/>
            <a:gdLst/>
            <a:ahLst/>
            <a:cxnLst/>
            <a:rect l="l" t="t" r="r" b="b"/>
            <a:pathLst>
              <a:path w="9144000" h="117475">
                <a:moveTo>
                  <a:pt x="9144000" y="0"/>
                </a:moveTo>
                <a:lnTo>
                  <a:pt x="0" y="0"/>
                </a:lnTo>
                <a:lnTo>
                  <a:pt x="0" y="117348"/>
                </a:lnTo>
                <a:lnTo>
                  <a:pt x="9144000" y="11734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53A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58139" y="514299"/>
            <a:ext cx="7627721" cy="15608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rgbClr val="006FC0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48513" y="1343609"/>
            <a:ext cx="8046973" cy="42938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rgbClr val="006FC0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355085" y="6467347"/>
            <a:ext cx="782954" cy="1657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endParaRPr spc="-5" dirty="0">
              <a:solidFill>
                <a:srgbClr val="FFFFFF"/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184140" y="6467347"/>
            <a:ext cx="1130300" cy="1657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endParaRPr dirty="0">
              <a:solidFill>
                <a:srgbClr val="FFFFFF"/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235697" y="6445817"/>
            <a:ext cx="1541779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io</a:t>
            </a:r>
            <a:r>
              <a:rPr sz="1650" spc="-127" baseline="5050" dirty="0"/>
              <a:t>c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‹#›</a:t>
            </a:fld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sldNum="0"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png"/><Relationship Id="rId4" Type="http://schemas.openxmlformats.org/officeDocument/2006/relationships/image" Target="../media/image19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0.jpg"/><Relationship Id="rId4" Type="http://schemas.openxmlformats.org/officeDocument/2006/relationships/image" Target="../media/image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g"/><Relationship Id="rId4" Type="http://schemas.openxmlformats.org/officeDocument/2006/relationships/image" Target="../media/image4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g"/><Relationship Id="rId4" Type="http://schemas.openxmlformats.org/officeDocument/2006/relationships/image" Target="../media/image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g"/><Relationship Id="rId4" Type="http://schemas.openxmlformats.org/officeDocument/2006/relationships/image" Target="../media/image4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g"/><Relationship Id="rId4" Type="http://schemas.openxmlformats.org/officeDocument/2006/relationships/image" Target="../media/image4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png"/><Relationship Id="rId4" Type="http://schemas.openxmlformats.org/officeDocument/2006/relationships/image" Target="../media/image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0.png"/><Relationship Id="rId4" Type="http://schemas.openxmlformats.org/officeDocument/2006/relationships/image" Target="../media/image4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1.jpg"/><Relationship Id="rId4" Type="http://schemas.openxmlformats.org/officeDocument/2006/relationships/image" Target="../media/image4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2.jpg"/><Relationship Id="rId4" Type="http://schemas.openxmlformats.org/officeDocument/2006/relationships/image" Target="../media/image4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3.jpg"/><Relationship Id="rId4" Type="http://schemas.openxmlformats.org/officeDocument/2006/relationships/image" Target="../media/image4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FFFFFF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45AFA0E-E2FC-AF12-812B-5BB84E78DF1A}"/>
              </a:ext>
            </a:extLst>
          </p:cNvPr>
          <p:cNvSpPr txBox="1"/>
          <p:nvPr/>
        </p:nvSpPr>
        <p:spPr>
          <a:xfrm>
            <a:off x="1524000" y="2057400"/>
            <a:ext cx="63246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Intro to spinal mobilisations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763776" y="117475"/>
            <a:ext cx="0" cy="3521075"/>
          </a:xfrm>
          <a:custGeom>
            <a:avLst/>
            <a:gdLst/>
            <a:ahLst/>
            <a:cxnLst/>
            <a:rect l="l" t="t" r="r" b="b"/>
            <a:pathLst>
              <a:path h="3521075">
                <a:moveTo>
                  <a:pt x="0" y="0"/>
                </a:moveTo>
                <a:lnTo>
                  <a:pt x="0" y="352107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931289" y="2051684"/>
            <a:ext cx="5165725" cy="1560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6040"/>
              </a:lnSpc>
              <a:spcBef>
                <a:spcPts val="100"/>
              </a:spcBef>
            </a:pPr>
            <a:r>
              <a:rPr dirty="0">
                <a:solidFill>
                  <a:srgbClr val="0053A4"/>
                </a:solidFill>
              </a:rPr>
              <a:t>Theory:</a:t>
            </a:r>
          </a:p>
          <a:p>
            <a:pPr marL="12700">
              <a:lnSpc>
                <a:spcPts val="6040"/>
              </a:lnSpc>
            </a:pPr>
            <a:r>
              <a:rPr spc="-10" dirty="0">
                <a:solidFill>
                  <a:srgbClr val="0053A4"/>
                </a:solidFill>
              </a:rPr>
              <a:t>Joint</a:t>
            </a:r>
            <a:r>
              <a:rPr spc="-100" dirty="0">
                <a:solidFill>
                  <a:srgbClr val="0053A4"/>
                </a:solidFill>
              </a:rPr>
              <a:t> </a:t>
            </a:r>
            <a:r>
              <a:rPr spc="-5" dirty="0">
                <a:solidFill>
                  <a:srgbClr val="0053A4"/>
                </a:solidFill>
              </a:rPr>
              <a:t>Mobilisations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27087" y="117475"/>
            <a:ext cx="0" cy="1146175"/>
          </a:xfrm>
          <a:custGeom>
            <a:avLst/>
            <a:gdLst/>
            <a:ahLst/>
            <a:cxnLst/>
            <a:rect l="l" t="t" r="r" b="b"/>
            <a:pathLst>
              <a:path h="1146175">
                <a:moveTo>
                  <a:pt x="0" y="0"/>
                </a:moveTo>
                <a:lnTo>
                  <a:pt x="0" y="114617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94663" y="513664"/>
            <a:ext cx="723519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" dirty="0">
                <a:solidFill>
                  <a:srgbClr val="0053A4"/>
                </a:solidFill>
              </a:rPr>
              <a:t>Definition</a:t>
            </a:r>
            <a:r>
              <a:rPr sz="4400" spc="-20" dirty="0">
                <a:solidFill>
                  <a:srgbClr val="0053A4"/>
                </a:solidFill>
              </a:rPr>
              <a:t> </a:t>
            </a:r>
            <a:r>
              <a:rPr sz="4400" dirty="0">
                <a:solidFill>
                  <a:srgbClr val="0053A4"/>
                </a:solidFill>
              </a:rPr>
              <a:t>of</a:t>
            </a:r>
            <a:r>
              <a:rPr sz="4400" spc="-20" dirty="0">
                <a:solidFill>
                  <a:srgbClr val="0053A4"/>
                </a:solidFill>
              </a:rPr>
              <a:t> </a:t>
            </a:r>
            <a:r>
              <a:rPr sz="4400" dirty="0">
                <a:solidFill>
                  <a:srgbClr val="0053A4"/>
                </a:solidFill>
              </a:rPr>
              <a:t>a</a:t>
            </a:r>
            <a:r>
              <a:rPr sz="4400" spc="-15" dirty="0">
                <a:solidFill>
                  <a:srgbClr val="0053A4"/>
                </a:solidFill>
              </a:rPr>
              <a:t> </a:t>
            </a:r>
            <a:r>
              <a:rPr sz="4400" spc="-10" dirty="0">
                <a:solidFill>
                  <a:srgbClr val="0053A4"/>
                </a:solidFill>
              </a:rPr>
              <a:t>joint</a:t>
            </a:r>
            <a:r>
              <a:rPr sz="4400" spc="20" dirty="0">
                <a:solidFill>
                  <a:srgbClr val="0053A4"/>
                </a:solidFill>
              </a:rPr>
              <a:t> </a:t>
            </a:r>
            <a:r>
              <a:rPr sz="4400" spc="-5" dirty="0">
                <a:solidFill>
                  <a:srgbClr val="0053A4"/>
                </a:solidFill>
              </a:rPr>
              <a:t>mobilisation</a:t>
            </a:r>
            <a:endParaRPr sz="4400"/>
          </a:p>
        </p:txBody>
      </p:sp>
      <p:sp>
        <p:nvSpPr>
          <p:cNvPr id="8" name="object 8"/>
          <p:cNvSpPr txBox="1"/>
          <p:nvPr/>
        </p:nvSpPr>
        <p:spPr>
          <a:xfrm>
            <a:off x="599643" y="1978913"/>
            <a:ext cx="8014970" cy="3074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115570" algn="just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skilled passive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movement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articular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surfaces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performed by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physical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therapist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decrease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or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increase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mobility.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2700" algn="just">
              <a:lnSpc>
                <a:spcPct val="100000"/>
              </a:lnSpc>
            </a:pP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w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d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60" dirty="0">
                <a:solidFill>
                  <a:srgbClr val="006FC0"/>
                </a:solidFill>
                <a:latin typeface="Calibri"/>
                <a:cs typeface="Calibri"/>
              </a:rPr>
              <a:t>P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. Mul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</a:t>
            </a:r>
            <a:r>
              <a:rPr sz="2000" spc="-40" dirty="0">
                <a:solidFill>
                  <a:srgbClr val="006FC0"/>
                </a:solidFill>
                <a:latin typeface="Calibri"/>
                <a:cs typeface="Calibri"/>
              </a:rPr>
              <a:t>g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an,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2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0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01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900">
              <a:latin typeface="Calibri"/>
              <a:cs typeface="Calibri"/>
            </a:endParaRPr>
          </a:p>
          <a:p>
            <a:pPr marL="12700" marR="5080" algn="just">
              <a:lnSpc>
                <a:spcPct val="100000"/>
              </a:lnSpc>
              <a:spcBef>
                <a:spcPts val="5"/>
              </a:spcBef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“Mobilisations primarily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consist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i="1" spc="-5" dirty="0">
                <a:solidFill>
                  <a:srgbClr val="006FC0"/>
                </a:solidFill>
                <a:latin typeface="Calibri"/>
                <a:cs typeface="Calibri"/>
              </a:rPr>
              <a:t>passive movements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which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can be classified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physiological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or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accessory.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 purpose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to provide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short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term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pain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relief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restore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pain-free,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functional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movements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by achieving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full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range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at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joint”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156960"/>
            <a:chOff x="0" y="0"/>
            <a:chExt cx="9144000" cy="6156960"/>
          </a:xfrm>
        </p:grpSpPr>
        <p:sp>
          <p:nvSpPr>
            <p:cNvPr id="3" name="object 3"/>
            <p:cNvSpPr/>
            <p:nvPr/>
          </p:nvSpPr>
          <p:spPr>
            <a:xfrm>
              <a:off x="457200" y="117475"/>
              <a:ext cx="0" cy="1468120"/>
            </a:xfrm>
            <a:custGeom>
              <a:avLst/>
              <a:gdLst/>
              <a:ahLst/>
              <a:cxnLst/>
              <a:rect l="l" t="t" r="r" b="b"/>
              <a:pathLst>
                <a:path h="1468120">
                  <a:moveTo>
                    <a:pt x="0" y="0"/>
                  </a:moveTo>
                  <a:lnTo>
                    <a:pt x="0" y="1468120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287267" y="1612391"/>
              <a:ext cx="2033015" cy="4544568"/>
            </a:xfrm>
            <a:prstGeom prst="rect">
              <a:avLst/>
            </a:prstGeom>
          </p:spPr>
        </p:pic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624636" y="709625"/>
            <a:ext cx="487743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5" dirty="0">
                <a:solidFill>
                  <a:srgbClr val="0053A4"/>
                </a:solidFill>
              </a:rPr>
              <a:t>Anatomy</a:t>
            </a:r>
            <a:r>
              <a:rPr spc="-65" dirty="0">
                <a:solidFill>
                  <a:srgbClr val="0053A4"/>
                </a:solidFill>
              </a:rPr>
              <a:t> </a:t>
            </a:r>
            <a:r>
              <a:rPr spc="-5" dirty="0">
                <a:solidFill>
                  <a:srgbClr val="0053A4"/>
                </a:solidFill>
              </a:rPr>
              <a:t>of</a:t>
            </a:r>
            <a:r>
              <a:rPr spc="-45" dirty="0">
                <a:solidFill>
                  <a:srgbClr val="0053A4"/>
                </a:solidFill>
              </a:rPr>
              <a:t> </a:t>
            </a:r>
            <a:r>
              <a:rPr dirty="0">
                <a:solidFill>
                  <a:srgbClr val="0053A4"/>
                </a:solidFill>
              </a:rPr>
              <a:t>Spine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95287" y="39496"/>
            <a:ext cx="0" cy="1573530"/>
          </a:xfrm>
          <a:custGeom>
            <a:avLst/>
            <a:gdLst/>
            <a:ahLst/>
            <a:cxnLst/>
            <a:rect l="l" t="t" r="r" b="b"/>
            <a:pathLst>
              <a:path h="1573530">
                <a:moveTo>
                  <a:pt x="0" y="0"/>
                </a:moveTo>
                <a:lnTo>
                  <a:pt x="0" y="157340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62762" y="830021"/>
            <a:ext cx="656082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35" dirty="0">
                <a:solidFill>
                  <a:srgbClr val="0053A4"/>
                </a:solidFill>
              </a:rPr>
              <a:t>Anatomy</a:t>
            </a:r>
            <a:r>
              <a:rPr sz="4800" spc="-15" dirty="0">
                <a:solidFill>
                  <a:srgbClr val="0053A4"/>
                </a:solidFill>
              </a:rPr>
              <a:t> </a:t>
            </a:r>
            <a:r>
              <a:rPr sz="4800" spc="5" dirty="0">
                <a:solidFill>
                  <a:srgbClr val="0053A4"/>
                </a:solidFill>
              </a:rPr>
              <a:t>of</a:t>
            </a:r>
            <a:r>
              <a:rPr sz="4800" spc="-15" dirty="0">
                <a:solidFill>
                  <a:srgbClr val="0053A4"/>
                </a:solidFill>
              </a:rPr>
              <a:t> </a:t>
            </a:r>
            <a:r>
              <a:rPr sz="4800" dirty="0">
                <a:solidFill>
                  <a:srgbClr val="0053A4"/>
                </a:solidFill>
              </a:rPr>
              <a:t>Spine:</a:t>
            </a:r>
            <a:r>
              <a:rPr sz="4800" spc="-15" dirty="0">
                <a:solidFill>
                  <a:srgbClr val="0053A4"/>
                </a:solidFill>
              </a:rPr>
              <a:t> </a:t>
            </a:r>
            <a:r>
              <a:rPr sz="4800" spc="-5" dirty="0">
                <a:solidFill>
                  <a:srgbClr val="0053A4"/>
                </a:solidFill>
              </a:rPr>
              <a:t>Cervical</a:t>
            </a:r>
            <a:endParaRPr sz="4800"/>
          </a:p>
        </p:txBody>
      </p:sp>
      <p:sp>
        <p:nvSpPr>
          <p:cNvPr id="8" name="object 8"/>
          <p:cNvSpPr txBox="1"/>
          <p:nvPr/>
        </p:nvSpPr>
        <p:spPr>
          <a:xfrm>
            <a:off x="599643" y="2040382"/>
            <a:ext cx="3707765" cy="3317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C1-7</a:t>
            </a:r>
            <a:endParaRPr sz="1800">
              <a:latin typeface="Calibri"/>
              <a:cs typeface="Calibri"/>
            </a:endParaRPr>
          </a:p>
          <a:p>
            <a:pPr marL="299085" marR="5080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Provides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mobility</a:t>
            </a:r>
            <a:r>
              <a:rPr sz="1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stability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1800" spc="-39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head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Altas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(C1)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Axis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(C2)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299085" marR="97790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atlas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 articulates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superiorly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with </a:t>
            </a:r>
            <a:r>
              <a:rPr sz="1800" spc="-39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occiput</a:t>
            </a:r>
            <a:r>
              <a:rPr sz="1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(the</a:t>
            </a:r>
            <a:r>
              <a:rPr sz="18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atlanto-occipital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joint)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299085" marR="18859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atlas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articulates</a:t>
            </a:r>
            <a:r>
              <a:rPr sz="18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inferiorly</a:t>
            </a:r>
            <a:r>
              <a:rPr sz="1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with </a:t>
            </a:r>
            <a:r>
              <a:rPr sz="1800" spc="-39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axis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(the</a:t>
            </a:r>
            <a:r>
              <a:rPr sz="1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atlantoaxial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joint).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572000" y="2801111"/>
            <a:ext cx="4398263" cy="183751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95287" y="39496"/>
            <a:ext cx="0" cy="1573530"/>
          </a:xfrm>
          <a:custGeom>
            <a:avLst/>
            <a:gdLst/>
            <a:ahLst/>
            <a:cxnLst/>
            <a:rect l="l" t="t" r="r" b="b"/>
            <a:pathLst>
              <a:path h="1573530">
                <a:moveTo>
                  <a:pt x="0" y="0"/>
                </a:moveTo>
                <a:lnTo>
                  <a:pt x="0" y="157340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62762" y="830021"/>
            <a:ext cx="656082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35" dirty="0">
                <a:solidFill>
                  <a:srgbClr val="0053A4"/>
                </a:solidFill>
              </a:rPr>
              <a:t>Anatomy</a:t>
            </a:r>
            <a:r>
              <a:rPr sz="4800" spc="-15" dirty="0">
                <a:solidFill>
                  <a:srgbClr val="0053A4"/>
                </a:solidFill>
              </a:rPr>
              <a:t> </a:t>
            </a:r>
            <a:r>
              <a:rPr sz="4800" spc="5" dirty="0">
                <a:solidFill>
                  <a:srgbClr val="0053A4"/>
                </a:solidFill>
              </a:rPr>
              <a:t>of</a:t>
            </a:r>
            <a:r>
              <a:rPr sz="4800" spc="-15" dirty="0">
                <a:solidFill>
                  <a:srgbClr val="0053A4"/>
                </a:solidFill>
              </a:rPr>
              <a:t> </a:t>
            </a:r>
            <a:r>
              <a:rPr sz="4800" dirty="0">
                <a:solidFill>
                  <a:srgbClr val="0053A4"/>
                </a:solidFill>
              </a:rPr>
              <a:t>Spine:</a:t>
            </a:r>
            <a:r>
              <a:rPr sz="4800" spc="-15" dirty="0">
                <a:solidFill>
                  <a:srgbClr val="0053A4"/>
                </a:solidFill>
              </a:rPr>
              <a:t> </a:t>
            </a:r>
            <a:r>
              <a:rPr sz="4800" spc="-5" dirty="0">
                <a:solidFill>
                  <a:srgbClr val="0053A4"/>
                </a:solidFill>
              </a:rPr>
              <a:t>Cervical</a:t>
            </a:r>
            <a:endParaRPr sz="4800"/>
          </a:p>
        </p:txBody>
      </p:sp>
      <p:sp>
        <p:nvSpPr>
          <p:cNvPr id="8" name="object 8"/>
          <p:cNvSpPr txBox="1"/>
          <p:nvPr/>
        </p:nvSpPr>
        <p:spPr>
          <a:xfrm>
            <a:off x="599643" y="1904238"/>
            <a:ext cx="4883150" cy="2160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C3-C7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Intervertebral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discs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located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between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endParaRPr sz="2000">
              <a:latin typeface="Calibri"/>
              <a:cs typeface="Calibri"/>
            </a:endParaRPr>
          </a:p>
          <a:p>
            <a:pPr marL="299085">
              <a:lnSpc>
                <a:spcPct val="100000"/>
              </a:lnSpc>
              <a:spcBef>
                <a:spcPts val="5"/>
              </a:spcBef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vertebral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bodies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C2-C7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299085" marR="11874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Disc’s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involved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in cervical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motion,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stability,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weight-bearing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21208" y="4415028"/>
            <a:ext cx="3801698" cy="187909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108191" y="3150107"/>
            <a:ext cx="2410967" cy="2808731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7235697" y="6445817"/>
            <a:ext cx="150368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1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0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95287" y="39496"/>
            <a:ext cx="0" cy="1573530"/>
          </a:xfrm>
          <a:custGeom>
            <a:avLst/>
            <a:gdLst/>
            <a:ahLst/>
            <a:cxnLst/>
            <a:rect l="l" t="t" r="r" b="b"/>
            <a:pathLst>
              <a:path h="1573530">
                <a:moveTo>
                  <a:pt x="0" y="0"/>
                </a:moveTo>
                <a:lnTo>
                  <a:pt x="0" y="157340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62762" y="830021"/>
            <a:ext cx="670814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35" dirty="0">
                <a:solidFill>
                  <a:srgbClr val="0053A4"/>
                </a:solidFill>
              </a:rPr>
              <a:t>Anatomy</a:t>
            </a:r>
            <a:r>
              <a:rPr sz="4800" spc="-20" dirty="0">
                <a:solidFill>
                  <a:srgbClr val="0053A4"/>
                </a:solidFill>
              </a:rPr>
              <a:t> </a:t>
            </a:r>
            <a:r>
              <a:rPr sz="4800" spc="5" dirty="0">
                <a:solidFill>
                  <a:srgbClr val="0053A4"/>
                </a:solidFill>
              </a:rPr>
              <a:t>of</a:t>
            </a:r>
            <a:r>
              <a:rPr sz="4800" spc="-20" dirty="0">
                <a:solidFill>
                  <a:srgbClr val="0053A4"/>
                </a:solidFill>
              </a:rPr>
              <a:t> </a:t>
            </a:r>
            <a:r>
              <a:rPr sz="4800" dirty="0">
                <a:solidFill>
                  <a:srgbClr val="0053A4"/>
                </a:solidFill>
              </a:rPr>
              <a:t>Spine:</a:t>
            </a:r>
            <a:r>
              <a:rPr sz="4800" spc="-15" dirty="0">
                <a:solidFill>
                  <a:srgbClr val="0053A4"/>
                </a:solidFill>
              </a:rPr>
              <a:t> Thoracic</a:t>
            </a:r>
            <a:endParaRPr sz="4800"/>
          </a:p>
        </p:txBody>
      </p:sp>
      <p:sp>
        <p:nvSpPr>
          <p:cNvPr id="8" name="object 8"/>
          <p:cNvSpPr txBox="1"/>
          <p:nvPr/>
        </p:nvSpPr>
        <p:spPr>
          <a:xfrm>
            <a:off x="402742" y="1904491"/>
            <a:ext cx="5264785" cy="3867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marR="534035" indent="-28702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thoracic</a:t>
            </a:r>
            <a:r>
              <a:rPr sz="1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spine</a:t>
            </a:r>
            <a:r>
              <a:rPr sz="1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the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second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segment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1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1800" spc="-39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vertebral column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355600" marR="47752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Protects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internal</a:t>
            </a:r>
            <a:r>
              <a:rPr sz="1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organs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–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such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as the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heart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1800" spc="-39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lungs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341630" indent="-329565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341630" algn="l"/>
                <a:tab pos="342265" algn="l"/>
              </a:tabLst>
            </a:pPr>
            <a:r>
              <a:rPr sz="1800" spc="-20" dirty="0">
                <a:solidFill>
                  <a:srgbClr val="006FC0"/>
                </a:solidFill>
                <a:latin typeface="Calibri"/>
                <a:cs typeface="Calibri"/>
              </a:rPr>
              <a:t>Vertebral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 body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heart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shaped.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184785" marR="776605" indent="-172720">
              <a:lnSpc>
                <a:spcPct val="100000"/>
              </a:lnSpc>
              <a:buClr>
                <a:srgbClr val="006FC0"/>
              </a:buClr>
              <a:buFont typeface="Arial MT"/>
              <a:buChar char="•"/>
              <a:tabLst>
                <a:tab pos="341630" algn="l"/>
                <a:tab pos="342265" algn="l"/>
              </a:tabLst>
            </a:pPr>
            <a:r>
              <a:rPr dirty="0"/>
              <a:t>	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Presence of demi-facets on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sides of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each </a:t>
            </a:r>
            <a:r>
              <a:rPr sz="1800" spc="-39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vertebral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30" dirty="0">
                <a:solidFill>
                  <a:srgbClr val="006FC0"/>
                </a:solidFill>
                <a:latin typeface="Calibri"/>
                <a:cs typeface="Calibri"/>
              </a:rPr>
              <a:t>body.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341630" indent="-329565">
              <a:lnSpc>
                <a:spcPct val="100000"/>
              </a:lnSpc>
              <a:buFont typeface="Arial MT"/>
              <a:buChar char="•"/>
              <a:tabLst>
                <a:tab pos="341630" algn="l"/>
                <a:tab pos="342265" algn="l"/>
              </a:tabLst>
            </a:pP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Presence</a:t>
            </a:r>
            <a:r>
              <a:rPr sz="1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costal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facets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 on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transverse</a:t>
            </a:r>
            <a:r>
              <a:rPr sz="18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processes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341630" indent="-329565">
              <a:lnSpc>
                <a:spcPct val="100000"/>
              </a:lnSpc>
              <a:buFont typeface="Arial MT"/>
              <a:buChar char="•"/>
              <a:tabLst>
                <a:tab pos="341630" algn="l"/>
                <a:tab pos="342265" algn="l"/>
              </a:tabLst>
            </a:pP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spinous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processes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are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long</a:t>
            </a:r>
            <a:r>
              <a:rPr sz="1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slant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006FC0"/>
                </a:solidFill>
                <a:latin typeface="Calibri"/>
                <a:cs typeface="Calibri"/>
              </a:rPr>
              <a:t>inferiorly.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442203" y="3137916"/>
            <a:ext cx="3191255" cy="165658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95287" y="39496"/>
            <a:ext cx="0" cy="1573530"/>
          </a:xfrm>
          <a:custGeom>
            <a:avLst/>
            <a:gdLst/>
            <a:ahLst/>
            <a:cxnLst/>
            <a:rect l="l" t="t" r="r" b="b"/>
            <a:pathLst>
              <a:path h="1573530">
                <a:moveTo>
                  <a:pt x="0" y="0"/>
                </a:moveTo>
                <a:lnTo>
                  <a:pt x="0" y="157340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62762" y="830021"/>
            <a:ext cx="650875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35" dirty="0">
                <a:solidFill>
                  <a:srgbClr val="0053A4"/>
                </a:solidFill>
              </a:rPr>
              <a:t>Anatomy</a:t>
            </a:r>
            <a:r>
              <a:rPr sz="4800" spc="-25" dirty="0">
                <a:solidFill>
                  <a:srgbClr val="0053A4"/>
                </a:solidFill>
              </a:rPr>
              <a:t> </a:t>
            </a:r>
            <a:r>
              <a:rPr sz="4800" spc="5" dirty="0">
                <a:solidFill>
                  <a:srgbClr val="0053A4"/>
                </a:solidFill>
              </a:rPr>
              <a:t>of</a:t>
            </a:r>
            <a:r>
              <a:rPr sz="4800" spc="-20" dirty="0">
                <a:solidFill>
                  <a:srgbClr val="0053A4"/>
                </a:solidFill>
              </a:rPr>
              <a:t> </a:t>
            </a:r>
            <a:r>
              <a:rPr sz="4800" dirty="0">
                <a:solidFill>
                  <a:srgbClr val="0053A4"/>
                </a:solidFill>
              </a:rPr>
              <a:t>Spine:</a:t>
            </a:r>
            <a:r>
              <a:rPr sz="4800" spc="-20" dirty="0">
                <a:solidFill>
                  <a:srgbClr val="0053A4"/>
                </a:solidFill>
              </a:rPr>
              <a:t> </a:t>
            </a:r>
            <a:r>
              <a:rPr sz="4800" dirty="0">
                <a:solidFill>
                  <a:srgbClr val="0053A4"/>
                </a:solidFill>
              </a:rPr>
              <a:t>Lumbar</a:t>
            </a:r>
            <a:endParaRPr sz="4800"/>
          </a:p>
        </p:txBody>
      </p:sp>
      <p:sp>
        <p:nvSpPr>
          <p:cNvPr id="8" name="object 8"/>
          <p:cNvSpPr txBox="1"/>
          <p:nvPr/>
        </p:nvSpPr>
        <p:spPr>
          <a:xfrm>
            <a:off x="447243" y="1730501"/>
            <a:ext cx="5532755" cy="42945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L1-5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Incredibly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strong,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protecting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the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highly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sensitive</a:t>
            </a:r>
            <a:endParaRPr sz="2000">
              <a:latin typeface="Calibri"/>
              <a:cs typeface="Calibri"/>
            </a:endParaRPr>
          </a:p>
          <a:p>
            <a:pPr marL="299085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spinal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cord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spinal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nerve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roots.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299085" marR="56197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Highly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flexible,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providing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mobility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in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many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different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planes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3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functional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parts: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Font typeface="Arial MT"/>
              <a:buChar char="•"/>
              <a:tabLst>
                <a:tab pos="1854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vertebral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body,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designed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bear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weight</a:t>
            </a:r>
            <a:endParaRPr sz="200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Font typeface="Arial MT"/>
              <a:buChar char="•"/>
              <a:tabLst>
                <a:tab pos="1854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vertebral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(neural)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arch,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designed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protect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endParaRPr sz="2000">
              <a:latin typeface="Calibri"/>
              <a:cs typeface="Calibri"/>
            </a:endParaRPr>
          </a:p>
          <a:p>
            <a:pPr marL="184785">
              <a:lnSpc>
                <a:spcPct val="100000"/>
              </a:lnSpc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neural</a:t>
            </a:r>
            <a:r>
              <a:rPr sz="20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elements</a:t>
            </a:r>
            <a:endParaRPr sz="2000">
              <a:latin typeface="Calibri"/>
              <a:cs typeface="Calibri"/>
            </a:endParaRPr>
          </a:p>
          <a:p>
            <a:pPr marL="184785" marR="5080" indent="-17272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1854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bony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processes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(spinous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transverse),</a:t>
            </a:r>
            <a:r>
              <a:rPr sz="20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which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function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increase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efficiency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muscle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action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153911" y="2374392"/>
            <a:ext cx="2510028" cy="320152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95287" y="39496"/>
            <a:ext cx="0" cy="1573530"/>
          </a:xfrm>
          <a:custGeom>
            <a:avLst/>
            <a:gdLst/>
            <a:ahLst/>
            <a:cxnLst/>
            <a:rect l="l" t="t" r="r" b="b"/>
            <a:pathLst>
              <a:path h="1573530">
                <a:moveTo>
                  <a:pt x="0" y="0"/>
                </a:moveTo>
                <a:lnTo>
                  <a:pt x="0" y="157340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62762" y="830021"/>
            <a:ext cx="650875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35" dirty="0">
                <a:solidFill>
                  <a:srgbClr val="0053A4"/>
                </a:solidFill>
              </a:rPr>
              <a:t>Anatomy</a:t>
            </a:r>
            <a:r>
              <a:rPr sz="4800" spc="-25" dirty="0">
                <a:solidFill>
                  <a:srgbClr val="0053A4"/>
                </a:solidFill>
              </a:rPr>
              <a:t> </a:t>
            </a:r>
            <a:r>
              <a:rPr sz="4800" spc="5" dirty="0">
                <a:solidFill>
                  <a:srgbClr val="0053A4"/>
                </a:solidFill>
              </a:rPr>
              <a:t>of</a:t>
            </a:r>
            <a:r>
              <a:rPr sz="4800" spc="-20" dirty="0">
                <a:solidFill>
                  <a:srgbClr val="0053A4"/>
                </a:solidFill>
              </a:rPr>
              <a:t> </a:t>
            </a:r>
            <a:r>
              <a:rPr sz="4800" dirty="0">
                <a:solidFill>
                  <a:srgbClr val="0053A4"/>
                </a:solidFill>
              </a:rPr>
              <a:t>Spine:</a:t>
            </a:r>
            <a:r>
              <a:rPr sz="4800" spc="-20" dirty="0">
                <a:solidFill>
                  <a:srgbClr val="0053A4"/>
                </a:solidFill>
              </a:rPr>
              <a:t> </a:t>
            </a:r>
            <a:r>
              <a:rPr sz="4800" dirty="0">
                <a:solidFill>
                  <a:srgbClr val="0053A4"/>
                </a:solidFill>
              </a:rPr>
              <a:t>Lumbar</a:t>
            </a:r>
            <a:endParaRPr sz="4800"/>
          </a:p>
        </p:txBody>
      </p:sp>
      <p:sp>
        <p:nvSpPr>
          <p:cNvPr id="8" name="object 8"/>
          <p:cNvSpPr txBox="1"/>
          <p:nvPr/>
        </p:nvSpPr>
        <p:spPr>
          <a:xfrm>
            <a:off x="474065" y="2211705"/>
            <a:ext cx="4673600" cy="3074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marR="5080" indent="-28702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lumbar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vertebral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bodies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heaviest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components, connected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together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by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intervertebral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discs.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marR="29273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size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vertebral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body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increases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from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L1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L5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marR="173990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Each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vertebral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arch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composed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2 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pedicles,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2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laminae,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7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different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bony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processes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542788" y="2081783"/>
            <a:ext cx="3352042" cy="35814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672455"/>
            <a:chOff x="0" y="0"/>
            <a:chExt cx="9144000" cy="5672455"/>
          </a:xfrm>
        </p:grpSpPr>
        <p:sp>
          <p:nvSpPr>
            <p:cNvPr id="3" name="object 3"/>
            <p:cNvSpPr/>
            <p:nvPr/>
          </p:nvSpPr>
          <p:spPr>
            <a:xfrm>
              <a:off x="457200" y="117475"/>
              <a:ext cx="0" cy="1468755"/>
            </a:xfrm>
            <a:custGeom>
              <a:avLst/>
              <a:gdLst/>
              <a:ahLst/>
              <a:cxnLst/>
              <a:rect l="l" t="t" r="r" b="b"/>
              <a:pathLst>
                <a:path h="1468755">
                  <a:moveTo>
                    <a:pt x="0" y="0"/>
                  </a:moveTo>
                  <a:lnTo>
                    <a:pt x="0" y="1468501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76936" y="1185672"/>
              <a:ext cx="1380683" cy="4486656"/>
            </a:xfrm>
            <a:prstGeom prst="rect">
              <a:avLst/>
            </a:prstGeom>
          </p:spPr>
        </p:pic>
      </p:grp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624636" y="709929"/>
            <a:ext cx="212153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14" dirty="0">
                <a:solidFill>
                  <a:srgbClr val="0053A4"/>
                </a:solidFill>
              </a:rPr>
              <a:t>P</a:t>
            </a:r>
            <a:r>
              <a:rPr spc="-5" dirty="0">
                <a:solidFill>
                  <a:srgbClr val="0053A4"/>
                </a:solidFill>
              </a:rPr>
              <a:t>o</a:t>
            </a:r>
            <a:r>
              <a:rPr spc="-60" dirty="0">
                <a:solidFill>
                  <a:srgbClr val="0053A4"/>
                </a:solidFill>
              </a:rPr>
              <a:t>s</a:t>
            </a:r>
            <a:r>
              <a:rPr dirty="0">
                <a:solidFill>
                  <a:srgbClr val="0053A4"/>
                </a:solidFill>
              </a:rPr>
              <a:t>tu</a:t>
            </a:r>
            <a:r>
              <a:rPr spc="-85" dirty="0">
                <a:solidFill>
                  <a:srgbClr val="0053A4"/>
                </a:solidFill>
              </a:rPr>
              <a:t>r</a:t>
            </a:r>
            <a:r>
              <a:rPr dirty="0">
                <a:solidFill>
                  <a:srgbClr val="0053A4"/>
                </a:solidFill>
              </a:rPr>
              <a:t>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4810760"/>
            <a:chOff x="0" y="0"/>
            <a:chExt cx="9144000" cy="4810760"/>
          </a:xfrm>
        </p:grpSpPr>
        <p:sp>
          <p:nvSpPr>
            <p:cNvPr id="3" name="object 3"/>
            <p:cNvSpPr/>
            <p:nvPr/>
          </p:nvSpPr>
          <p:spPr>
            <a:xfrm>
              <a:off x="1763776" y="117475"/>
              <a:ext cx="0" cy="2952750"/>
            </a:xfrm>
            <a:custGeom>
              <a:avLst/>
              <a:gdLst/>
              <a:ahLst/>
              <a:cxnLst/>
              <a:rect l="l" t="t" r="r" b="b"/>
              <a:pathLst>
                <a:path h="2952750">
                  <a:moveTo>
                    <a:pt x="0" y="0"/>
                  </a:moveTo>
                  <a:lnTo>
                    <a:pt x="0" y="2952750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277572" y="1620011"/>
              <a:ext cx="2704392" cy="3190161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931289" y="771905"/>
            <a:ext cx="2803525" cy="2270760"/>
          </a:xfrm>
          <a:prstGeom prst="rect">
            <a:avLst/>
          </a:prstGeom>
        </p:spPr>
        <p:txBody>
          <a:bodyPr vert="horz" wrap="square" lIns="0" tIns="124460" rIns="0" bIns="0" rtlCol="0">
            <a:spAutoFit/>
          </a:bodyPr>
          <a:lstStyle/>
          <a:p>
            <a:pPr marL="12700" marR="5080">
              <a:lnSpc>
                <a:spcPct val="86400"/>
              </a:lnSpc>
              <a:spcBef>
                <a:spcPts val="980"/>
              </a:spcBef>
            </a:pPr>
            <a:r>
              <a:rPr dirty="0">
                <a:solidFill>
                  <a:srgbClr val="0053A4"/>
                </a:solidFill>
              </a:rPr>
              <a:t>Upper </a:t>
            </a:r>
            <a:r>
              <a:rPr spc="5" dirty="0">
                <a:solidFill>
                  <a:srgbClr val="0053A4"/>
                </a:solidFill>
              </a:rPr>
              <a:t> </a:t>
            </a:r>
            <a:r>
              <a:rPr spc="-25" dirty="0">
                <a:solidFill>
                  <a:srgbClr val="0053A4"/>
                </a:solidFill>
              </a:rPr>
              <a:t>Crossed </a:t>
            </a:r>
            <a:r>
              <a:rPr spc="-20" dirty="0">
                <a:solidFill>
                  <a:srgbClr val="0053A4"/>
                </a:solidFill>
              </a:rPr>
              <a:t> </a:t>
            </a:r>
            <a:r>
              <a:rPr spc="-60" dirty="0">
                <a:solidFill>
                  <a:srgbClr val="0053A4"/>
                </a:solidFill>
              </a:rPr>
              <a:t>S</a:t>
            </a:r>
            <a:r>
              <a:rPr dirty="0">
                <a:solidFill>
                  <a:srgbClr val="0053A4"/>
                </a:solidFill>
              </a:rPr>
              <a:t>ynd</a:t>
            </a:r>
            <a:r>
              <a:rPr spc="-120" dirty="0">
                <a:solidFill>
                  <a:srgbClr val="0053A4"/>
                </a:solidFill>
              </a:rPr>
              <a:t>r</a:t>
            </a:r>
            <a:r>
              <a:rPr spc="-5" dirty="0">
                <a:solidFill>
                  <a:srgbClr val="0053A4"/>
                </a:solidFill>
              </a:rPr>
              <a:t>ome</a:t>
            </a: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229225"/>
            <a:chOff x="0" y="0"/>
            <a:chExt cx="9144000" cy="5229225"/>
          </a:xfrm>
        </p:grpSpPr>
        <p:sp>
          <p:nvSpPr>
            <p:cNvPr id="3" name="object 3"/>
            <p:cNvSpPr/>
            <p:nvPr/>
          </p:nvSpPr>
          <p:spPr>
            <a:xfrm>
              <a:off x="1763776" y="117475"/>
              <a:ext cx="0" cy="2952750"/>
            </a:xfrm>
            <a:custGeom>
              <a:avLst/>
              <a:gdLst/>
              <a:ahLst/>
              <a:cxnLst/>
              <a:rect l="l" t="t" r="r" b="b"/>
              <a:pathLst>
                <a:path h="2952750">
                  <a:moveTo>
                    <a:pt x="0" y="0"/>
                  </a:moveTo>
                  <a:lnTo>
                    <a:pt x="0" y="2952750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010911" y="1418844"/>
              <a:ext cx="3199267" cy="3810000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931289" y="771905"/>
            <a:ext cx="2803525" cy="2270760"/>
          </a:xfrm>
          <a:prstGeom prst="rect">
            <a:avLst/>
          </a:prstGeom>
        </p:spPr>
        <p:txBody>
          <a:bodyPr vert="horz" wrap="square" lIns="0" tIns="124460" rIns="0" bIns="0" rtlCol="0">
            <a:spAutoFit/>
          </a:bodyPr>
          <a:lstStyle/>
          <a:p>
            <a:pPr marL="12700" marR="5080">
              <a:lnSpc>
                <a:spcPct val="86400"/>
              </a:lnSpc>
              <a:spcBef>
                <a:spcPts val="980"/>
              </a:spcBef>
            </a:pPr>
            <a:r>
              <a:rPr spc="-15" dirty="0">
                <a:solidFill>
                  <a:srgbClr val="0053A4"/>
                </a:solidFill>
              </a:rPr>
              <a:t>Lower </a:t>
            </a:r>
            <a:r>
              <a:rPr spc="-10" dirty="0">
                <a:solidFill>
                  <a:srgbClr val="0053A4"/>
                </a:solidFill>
              </a:rPr>
              <a:t> </a:t>
            </a:r>
            <a:r>
              <a:rPr spc="-25" dirty="0">
                <a:solidFill>
                  <a:srgbClr val="0053A4"/>
                </a:solidFill>
              </a:rPr>
              <a:t>Crossed </a:t>
            </a:r>
            <a:r>
              <a:rPr spc="-20" dirty="0">
                <a:solidFill>
                  <a:srgbClr val="0053A4"/>
                </a:solidFill>
              </a:rPr>
              <a:t> </a:t>
            </a:r>
            <a:r>
              <a:rPr spc="-60" dirty="0">
                <a:solidFill>
                  <a:srgbClr val="0053A4"/>
                </a:solidFill>
              </a:rPr>
              <a:t>S</a:t>
            </a:r>
            <a:r>
              <a:rPr dirty="0">
                <a:solidFill>
                  <a:srgbClr val="0053A4"/>
                </a:solidFill>
              </a:rPr>
              <a:t>ynd</a:t>
            </a:r>
            <a:r>
              <a:rPr spc="-120" dirty="0">
                <a:solidFill>
                  <a:srgbClr val="0053A4"/>
                </a:solidFill>
              </a:rPr>
              <a:t>r</a:t>
            </a:r>
            <a:r>
              <a:rPr spc="-5" dirty="0">
                <a:solidFill>
                  <a:srgbClr val="0053A4"/>
                </a:solidFill>
              </a:rPr>
              <a:t>ome</a:t>
            </a: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486025" y="138684"/>
            <a:ext cx="0" cy="3173730"/>
          </a:xfrm>
          <a:custGeom>
            <a:avLst/>
            <a:gdLst/>
            <a:ahLst/>
            <a:cxnLst/>
            <a:rect l="l" t="t" r="r" b="b"/>
            <a:pathLst>
              <a:path h="3173729">
                <a:moveTo>
                  <a:pt x="0" y="0"/>
                </a:moveTo>
                <a:lnTo>
                  <a:pt x="0" y="3173476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53664" y="2436063"/>
            <a:ext cx="278257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20" dirty="0"/>
              <a:t>W</a:t>
            </a:r>
            <a:r>
              <a:rPr spc="-35" dirty="0"/>
              <a:t>o</a:t>
            </a:r>
            <a:r>
              <a:rPr spc="-40" dirty="0"/>
              <a:t>r</a:t>
            </a:r>
            <a:r>
              <a:rPr spc="-105" dirty="0"/>
              <a:t>k</a:t>
            </a:r>
            <a:r>
              <a:rPr spc="-40" dirty="0"/>
              <a:t>s</a:t>
            </a:r>
            <a:r>
              <a:rPr spc="-60" dirty="0"/>
              <a:t>h</a:t>
            </a:r>
            <a:r>
              <a:rPr spc="-50" dirty="0"/>
              <a:t>o</a:t>
            </a:r>
            <a:r>
              <a:rPr dirty="0"/>
              <a:t>p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709929"/>
            <a:ext cx="55829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0053A4"/>
                </a:solidFill>
              </a:rPr>
              <a:t>Range</a:t>
            </a:r>
            <a:r>
              <a:rPr spc="-45" dirty="0">
                <a:solidFill>
                  <a:srgbClr val="0053A4"/>
                </a:solidFill>
              </a:rPr>
              <a:t> </a:t>
            </a:r>
            <a:r>
              <a:rPr spc="-5" dirty="0">
                <a:solidFill>
                  <a:srgbClr val="0053A4"/>
                </a:solidFill>
              </a:rPr>
              <a:t>of</a:t>
            </a:r>
            <a:r>
              <a:rPr spc="-70" dirty="0">
                <a:solidFill>
                  <a:srgbClr val="0053A4"/>
                </a:solidFill>
              </a:rPr>
              <a:t> </a:t>
            </a:r>
            <a:r>
              <a:rPr spc="-20" dirty="0">
                <a:solidFill>
                  <a:srgbClr val="0053A4"/>
                </a:solidFill>
              </a:rPr>
              <a:t>movement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0077" y="2039873"/>
            <a:ext cx="2856865" cy="3683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Active</a:t>
            </a:r>
            <a:r>
              <a:rPr sz="24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movements:</a:t>
            </a:r>
            <a:endParaRPr sz="2400">
              <a:latin typeface="Calibri"/>
              <a:cs typeface="Calibri"/>
            </a:endParaRPr>
          </a:p>
          <a:p>
            <a:pPr marL="424180" indent="-412115">
              <a:lnSpc>
                <a:spcPct val="100000"/>
              </a:lnSpc>
              <a:buFont typeface="Arial MT"/>
              <a:buChar char="•"/>
              <a:tabLst>
                <a:tab pos="424180" algn="l"/>
                <a:tab pos="424815" algn="l"/>
              </a:tabLst>
            </a:pP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Range</a:t>
            </a:r>
            <a:endParaRPr sz="24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endParaRPr sz="24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Power</a:t>
            </a:r>
            <a:endParaRPr sz="24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Willingness</a:t>
            </a:r>
            <a:r>
              <a:rPr sz="24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400" spc="-7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move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Passive</a:t>
            </a: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movements:</a:t>
            </a:r>
            <a:endParaRPr sz="24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endParaRPr sz="24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Range</a:t>
            </a:r>
            <a:endParaRPr sz="24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End</a:t>
            </a:r>
            <a:r>
              <a:rPr sz="24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feel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709929"/>
            <a:ext cx="55829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0053A4"/>
                </a:solidFill>
              </a:rPr>
              <a:t>Range</a:t>
            </a:r>
            <a:r>
              <a:rPr spc="-45" dirty="0">
                <a:solidFill>
                  <a:srgbClr val="0053A4"/>
                </a:solidFill>
              </a:rPr>
              <a:t> </a:t>
            </a:r>
            <a:r>
              <a:rPr spc="-5" dirty="0">
                <a:solidFill>
                  <a:srgbClr val="0053A4"/>
                </a:solidFill>
              </a:rPr>
              <a:t>of</a:t>
            </a:r>
            <a:r>
              <a:rPr spc="-70" dirty="0">
                <a:solidFill>
                  <a:srgbClr val="0053A4"/>
                </a:solidFill>
              </a:rPr>
              <a:t> </a:t>
            </a:r>
            <a:r>
              <a:rPr spc="-20" dirty="0">
                <a:solidFill>
                  <a:srgbClr val="0053A4"/>
                </a:solidFill>
              </a:rPr>
              <a:t>movement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44448" y="2248916"/>
            <a:ext cx="7764780" cy="3074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Cervical</a:t>
            </a:r>
            <a:r>
              <a:rPr sz="2000" b="1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spine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: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Designed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for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mobility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2700" marR="267335">
              <a:lnSpc>
                <a:spcPct val="100000"/>
              </a:lnSpc>
            </a:pP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Movements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: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flexion,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extension,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rotation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side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(plus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combined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movements)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upper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segment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consists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C1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+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C2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atlas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axis).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One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third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cervical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extension,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over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half of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axial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rotation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occurs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here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(Mercer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Bogduk,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2001).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lower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segment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(C3-C7)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contributes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overall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mobility.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709929"/>
            <a:ext cx="55829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0053A4"/>
                </a:solidFill>
              </a:rPr>
              <a:t>Range</a:t>
            </a:r>
            <a:r>
              <a:rPr spc="-45" dirty="0">
                <a:solidFill>
                  <a:srgbClr val="0053A4"/>
                </a:solidFill>
              </a:rPr>
              <a:t> </a:t>
            </a:r>
            <a:r>
              <a:rPr spc="-5" dirty="0">
                <a:solidFill>
                  <a:srgbClr val="0053A4"/>
                </a:solidFill>
              </a:rPr>
              <a:t>of</a:t>
            </a:r>
            <a:r>
              <a:rPr spc="-70" dirty="0">
                <a:solidFill>
                  <a:srgbClr val="0053A4"/>
                </a:solidFill>
              </a:rPr>
              <a:t> </a:t>
            </a:r>
            <a:r>
              <a:rPr spc="-20" dirty="0">
                <a:solidFill>
                  <a:srgbClr val="0053A4"/>
                </a:solidFill>
              </a:rPr>
              <a:t>movement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44448" y="1955673"/>
            <a:ext cx="6431915" cy="9404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Thoracic</a:t>
            </a:r>
            <a:r>
              <a:rPr sz="2000" b="1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spine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: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Designed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stability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protection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organs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Movements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: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flexion,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extension,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rotation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and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side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20623" y="5363362"/>
            <a:ext cx="7252334" cy="636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articular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processes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(superior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inferior)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form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zygapophyseal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which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facilitate</a:t>
            </a:r>
            <a:r>
              <a:rPr sz="20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all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ranges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movement.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287267" y="3063239"/>
            <a:ext cx="2263140" cy="2173617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7235697" y="6445817"/>
            <a:ext cx="150368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2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0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709929"/>
            <a:ext cx="55829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0053A4"/>
                </a:solidFill>
              </a:rPr>
              <a:t>Range</a:t>
            </a:r>
            <a:r>
              <a:rPr spc="-45" dirty="0">
                <a:solidFill>
                  <a:srgbClr val="0053A4"/>
                </a:solidFill>
              </a:rPr>
              <a:t> </a:t>
            </a:r>
            <a:r>
              <a:rPr spc="-5" dirty="0">
                <a:solidFill>
                  <a:srgbClr val="0053A4"/>
                </a:solidFill>
              </a:rPr>
              <a:t>of</a:t>
            </a:r>
            <a:r>
              <a:rPr spc="-70" dirty="0">
                <a:solidFill>
                  <a:srgbClr val="0053A4"/>
                </a:solidFill>
              </a:rPr>
              <a:t> </a:t>
            </a:r>
            <a:r>
              <a:rPr spc="-20" dirty="0">
                <a:solidFill>
                  <a:srgbClr val="0053A4"/>
                </a:solidFill>
              </a:rPr>
              <a:t>movement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5940" y="2118741"/>
            <a:ext cx="8133080" cy="3379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Lumbar</a:t>
            </a:r>
            <a:r>
              <a:rPr sz="2000" b="1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spine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: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Designed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for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weight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bearing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and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absorbing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force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Movements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: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flexion,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extension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side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zygapophyseal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prevent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forwards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sliding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rotation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vertebral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bodies, while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spinous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processes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transverse</a:t>
            </a:r>
            <a:r>
              <a:rPr sz="2000" spc="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processes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act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leverage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provide attachment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muscles.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9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Again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zygapophyseal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facilitate</a:t>
            </a:r>
            <a:r>
              <a:rPr sz="2000" spc="4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extension,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but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prevent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rotation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protect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intervertebral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discs.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363867" y="279527"/>
          <a:ext cx="8462009" cy="580309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206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206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206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9824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Cause</a:t>
                      </a:r>
                      <a:r>
                        <a:rPr sz="1800" b="1" spc="-3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of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limited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motion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F81BC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Identification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F81BC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Intervention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F81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63039">
                <a:tc>
                  <a:txBody>
                    <a:bodyPr/>
                    <a:lstStyle/>
                    <a:p>
                      <a:pPr marL="91440" marR="88265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5" dirty="0">
                          <a:latin typeface="Calibri"/>
                          <a:cs typeface="Calibri"/>
                        </a:rPr>
                        <a:t>Intra-articular 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 ad</a:t>
                      </a:r>
                      <a:r>
                        <a:rPr sz="1800" b="1" spc="5" dirty="0">
                          <a:latin typeface="Calibri"/>
                          <a:cs typeface="Calibri"/>
                        </a:rPr>
                        <a:t>h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es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io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n</a:t>
                      </a:r>
                      <a:r>
                        <a:rPr sz="1800" b="1" spc="-1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800" b="1" spc="-55" dirty="0">
                          <a:latin typeface="Calibri"/>
                          <a:cs typeface="Calibri"/>
                        </a:rPr>
                        <a:t>/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c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p</a:t>
                      </a:r>
                      <a:r>
                        <a:rPr sz="1800" b="1" spc="-1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u</a:t>
                      </a:r>
                      <a:r>
                        <a:rPr sz="1800" b="1" spc="-15" dirty="0">
                          <a:latin typeface="Calibri"/>
                          <a:cs typeface="Calibri"/>
                        </a:rPr>
                        <a:t>l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ar 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stiffness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378460" indent="-287020">
                        <a:lnSpc>
                          <a:spcPct val="100000"/>
                        </a:lnSpc>
                        <a:spcBef>
                          <a:spcPts val="240"/>
                        </a:spcBef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b="1" spc="-5" dirty="0">
                          <a:latin typeface="Calibri"/>
                          <a:cs typeface="Calibri"/>
                        </a:rPr>
                        <a:t>Capsular</a:t>
                      </a:r>
                      <a:r>
                        <a:rPr sz="1800" b="1" spc="-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end-feel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378460" indent="-287020">
                        <a:lnSpc>
                          <a:spcPct val="100000"/>
                        </a:lnSpc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b="1" spc="-10" dirty="0">
                          <a:latin typeface="Calibri"/>
                          <a:cs typeface="Calibri"/>
                        </a:rPr>
                        <a:t>Palpation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378460" marR="292735" indent="-287020">
                        <a:lnSpc>
                          <a:spcPct val="100000"/>
                        </a:lnSpc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b="1" spc="-10" dirty="0">
                          <a:latin typeface="Calibri"/>
                          <a:cs typeface="Calibri"/>
                        </a:rPr>
                        <a:t>ROM unaffected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by 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5" dirty="0">
                          <a:latin typeface="Calibri"/>
                          <a:cs typeface="Calibri"/>
                        </a:rPr>
                        <a:t>proximal</a:t>
                      </a:r>
                      <a:r>
                        <a:rPr sz="1800" b="1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or</a:t>
                      </a:r>
                      <a:r>
                        <a:rPr sz="1800" b="1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distal</a:t>
                      </a:r>
                      <a:r>
                        <a:rPr sz="1800" b="1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joint </a:t>
                      </a:r>
                      <a:r>
                        <a:rPr sz="1800" b="1" spc="-39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positioning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379095" indent="-287020">
                        <a:lnSpc>
                          <a:spcPct val="100000"/>
                        </a:lnSpc>
                        <a:spcBef>
                          <a:spcPts val="240"/>
                        </a:spcBef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b="1" dirty="0">
                          <a:latin typeface="Calibri"/>
                          <a:cs typeface="Calibri"/>
                        </a:rPr>
                        <a:t>Joint</a:t>
                      </a:r>
                      <a:r>
                        <a:rPr sz="1800" b="1" spc="-6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mobilisations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63039">
                <a:tc>
                  <a:txBody>
                    <a:bodyPr/>
                    <a:lstStyle/>
                    <a:p>
                      <a:pPr marL="91440" marR="1045210" algn="just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Shortened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muscle </a:t>
                      </a:r>
                      <a:r>
                        <a:rPr sz="1800" spc="-3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groups/soft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tissue </a:t>
                      </a:r>
                      <a:r>
                        <a:rPr sz="1800" spc="-3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restrictions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378460" indent="-287020">
                        <a:lnSpc>
                          <a:spcPct val="100000"/>
                        </a:lnSpc>
                        <a:spcBef>
                          <a:spcPts val="240"/>
                        </a:spcBef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Palpation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378460" marR="353695" indent="-287020">
                        <a:lnSpc>
                          <a:spcPct val="100000"/>
                        </a:lnSpc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ROM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affected</a:t>
                      </a:r>
                      <a:r>
                        <a:rPr sz="1800" spc="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by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proximal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or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distal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joint </a:t>
                      </a:r>
                      <a:r>
                        <a:rPr sz="1800" spc="-3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positioning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379095" indent="-287020">
                        <a:lnSpc>
                          <a:spcPct val="100000"/>
                        </a:lnSpc>
                        <a:spcBef>
                          <a:spcPts val="240"/>
                        </a:spcBef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spc="-15" dirty="0">
                          <a:latin typeface="Calibri"/>
                          <a:cs typeface="Calibri"/>
                        </a:rPr>
                        <a:t>Stretch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379095" indent="-287020">
                        <a:lnSpc>
                          <a:spcPct val="100000"/>
                        </a:lnSpc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Heat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378460" marR="208915" indent="-287020">
                        <a:lnSpc>
                          <a:spcPct val="100000"/>
                        </a:lnSpc>
                        <a:spcBef>
                          <a:spcPts val="5"/>
                        </a:spcBef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Soft tissue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mobilisation/Myofascial </a:t>
                      </a:r>
                      <a:r>
                        <a:rPr sz="1800" spc="-3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release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9257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Muscle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weakness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378460" marR="788670" indent="-287020">
                        <a:lnSpc>
                          <a:spcPct val="100000"/>
                        </a:lnSpc>
                        <a:spcBef>
                          <a:spcPts val="245"/>
                        </a:spcBef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ROM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affected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by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g</a:t>
                      </a:r>
                      <a:r>
                        <a:rPr sz="1800" spc="-40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vi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y/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ance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379095" indent="-287020">
                        <a:lnSpc>
                          <a:spcPct val="100000"/>
                        </a:lnSpc>
                        <a:spcBef>
                          <a:spcPts val="245"/>
                        </a:spcBef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Strengthen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b="1" spc="-10" dirty="0">
                          <a:latin typeface="Calibri"/>
                          <a:cs typeface="Calibri"/>
                        </a:rPr>
                        <a:t>Pain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378460" indent="-287020">
                        <a:lnSpc>
                          <a:spcPct val="100000"/>
                        </a:lnSpc>
                        <a:spcBef>
                          <a:spcPts val="245"/>
                        </a:spcBef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b="1" spc="-5" dirty="0">
                          <a:latin typeface="Calibri"/>
                          <a:cs typeface="Calibri"/>
                        </a:rPr>
                        <a:t>Empty</a:t>
                      </a:r>
                      <a:r>
                        <a:rPr sz="1800" b="1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end-feel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378460" marR="274320" indent="-287020">
                        <a:lnSpc>
                          <a:spcPct val="100000"/>
                        </a:lnSpc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b="1" spc="-10" dirty="0">
                          <a:latin typeface="Calibri"/>
                          <a:cs typeface="Calibri"/>
                        </a:rPr>
                        <a:t>Reduced willingness to </a:t>
                      </a:r>
                      <a:r>
                        <a:rPr sz="1800" b="1" spc="-3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perform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active 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movements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379095" indent="-287020">
                        <a:lnSpc>
                          <a:spcPct val="100000"/>
                        </a:lnSpc>
                        <a:spcBef>
                          <a:spcPts val="245"/>
                        </a:spcBef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b="1" dirty="0">
                          <a:latin typeface="Calibri"/>
                          <a:cs typeface="Calibri"/>
                        </a:rPr>
                        <a:t>Joint</a:t>
                      </a:r>
                      <a:r>
                        <a:rPr sz="1800" b="1" spc="-6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mobilisations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59218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800" b="1" spc="-5" dirty="0">
                          <a:latin typeface="Calibri"/>
                          <a:cs typeface="Calibri"/>
                        </a:rPr>
                        <a:t>Nerve-root</a:t>
                      </a:r>
                      <a:r>
                        <a:rPr sz="1800" b="1" spc="-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irritation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378460" indent="-287020">
                        <a:lnSpc>
                          <a:spcPct val="100000"/>
                        </a:lnSpc>
                        <a:spcBef>
                          <a:spcPts val="250"/>
                        </a:spcBef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b="1" spc="-10" dirty="0">
                          <a:latin typeface="Calibri"/>
                          <a:cs typeface="Calibri"/>
                        </a:rPr>
                        <a:t>Neural</a:t>
                      </a:r>
                      <a:r>
                        <a:rPr sz="1800" b="1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tension</a:t>
                      </a:r>
                      <a:r>
                        <a:rPr sz="1800" b="1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tests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379095" indent="-287020">
                        <a:lnSpc>
                          <a:spcPct val="100000"/>
                        </a:lnSpc>
                        <a:spcBef>
                          <a:spcPts val="250"/>
                        </a:spcBef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b="1" spc="-10" dirty="0">
                          <a:latin typeface="Calibri"/>
                          <a:cs typeface="Calibri"/>
                        </a:rPr>
                        <a:t>Neural</a:t>
                      </a:r>
                      <a:r>
                        <a:rPr sz="1800" b="1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mobilisations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379095" indent="-287020">
                        <a:lnSpc>
                          <a:spcPct val="100000"/>
                        </a:lnSpc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b="1" dirty="0">
                          <a:latin typeface="Calibri"/>
                          <a:cs typeface="Calibri"/>
                        </a:rPr>
                        <a:t>Joint</a:t>
                      </a:r>
                      <a:r>
                        <a:rPr sz="1800" b="1" spc="-6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mobilisations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9075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6588" y="709929"/>
            <a:ext cx="789622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rgbClr val="0053A4"/>
                </a:solidFill>
              </a:rPr>
              <a:t>Capsular</a:t>
            </a:r>
            <a:r>
              <a:rPr spc="-65" dirty="0">
                <a:solidFill>
                  <a:srgbClr val="0053A4"/>
                </a:solidFill>
              </a:rPr>
              <a:t> </a:t>
            </a:r>
            <a:r>
              <a:rPr spc="-40" dirty="0">
                <a:solidFill>
                  <a:srgbClr val="0053A4"/>
                </a:solidFill>
              </a:rPr>
              <a:t>Patterns</a:t>
            </a:r>
            <a:r>
              <a:rPr spc="-35" dirty="0">
                <a:solidFill>
                  <a:srgbClr val="0053A4"/>
                </a:solidFill>
              </a:rPr>
              <a:t> </a:t>
            </a:r>
            <a:r>
              <a:rPr dirty="0">
                <a:solidFill>
                  <a:srgbClr val="0053A4"/>
                </a:solidFill>
              </a:rPr>
              <a:t>–</a:t>
            </a:r>
            <a:r>
              <a:rPr spc="-15" dirty="0">
                <a:solidFill>
                  <a:srgbClr val="0053A4"/>
                </a:solidFill>
              </a:rPr>
              <a:t> </a:t>
            </a:r>
            <a:r>
              <a:rPr sz="3600" spc="-15" dirty="0">
                <a:solidFill>
                  <a:srgbClr val="0053A4"/>
                </a:solidFill>
              </a:rPr>
              <a:t>Cyriax</a:t>
            </a:r>
            <a:r>
              <a:rPr sz="3600" spc="10" dirty="0">
                <a:solidFill>
                  <a:srgbClr val="0053A4"/>
                </a:solidFill>
              </a:rPr>
              <a:t> </a:t>
            </a:r>
            <a:r>
              <a:rPr sz="3600" dirty="0">
                <a:solidFill>
                  <a:srgbClr val="0053A4"/>
                </a:solidFill>
              </a:rPr>
              <a:t>(1982)</a:t>
            </a:r>
            <a:endParaRPr sz="36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71652" y="1678635"/>
            <a:ext cx="7943850" cy="42932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marR="246379" indent="-45720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A series</a:t>
            </a:r>
            <a:r>
              <a:rPr sz="2800" spc="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limitations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movement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when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800" spc="-6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capsule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is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a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limiting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structure.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006FC0"/>
              </a:buClr>
              <a:buFont typeface="Arial MT"/>
              <a:buChar char="•"/>
            </a:pPr>
            <a:endParaRPr sz="2750">
              <a:latin typeface="Calibri Light"/>
              <a:cs typeface="Calibri Light"/>
            </a:endParaRPr>
          </a:p>
          <a:p>
            <a:pPr marL="469900" marR="508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Usually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represents</a:t>
            </a:r>
            <a:r>
              <a:rPr sz="2800" spc="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pathology/restriction</a:t>
            </a:r>
            <a:r>
              <a:rPr sz="28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from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within </a:t>
            </a:r>
            <a:r>
              <a:rPr sz="2800" spc="-6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or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capsule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0" dirty="0">
                <a:solidFill>
                  <a:srgbClr val="006FC0"/>
                </a:solidFill>
                <a:latin typeface="Calibri Light"/>
                <a:cs typeface="Calibri Light"/>
              </a:rPr>
              <a:t>itself.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006FC0"/>
              </a:buClr>
              <a:buFont typeface="Arial MT"/>
              <a:buChar char="•"/>
            </a:pPr>
            <a:endParaRPr sz="27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Unique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pattern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each synovial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buClr>
                <a:srgbClr val="006FC0"/>
              </a:buClr>
              <a:buFont typeface="Arial MT"/>
              <a:buChar char="•"/>
            </a:pPr>
            <a:endParaRPr sz="2750">
              <a:latin typeface="Calibri Light"/>
              <a:cs typeface="Calibri Light"/>
            </a:endParaRPr>
          </a:p>
          <a:p>
            <a:pPr marL="469900" marR="10922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Assessed</a:t>
            </a:r>
            <a:r>
              <a:rPr sz="2800" spc="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by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evaluating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available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ROM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‘end- </a:t>
            </a:r>
            <a:r>
              <a:rPr sz="2800" spc="-6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feel’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in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joints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passively</a:t>
            </a:r>
            <a:endParaRPr sz="2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709929"/>
            <a:ext cx="48329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rgbClr val="0053A4"/>
                </a:solidFill>
              </a:rPr>
              <a:t>Capsular</a:t>
            </a:r>
            <a:r>
              <a:rPr spc="-130" dirty="0">
                <a:solidFill>
                  <a:srgbClr val="0053A4"/>
                </a:solidFill>
              </a:rPr>
              <a:t> </a:t>
            </a:r>
            <a:r>
              <a:rPr spc="-40" dirty="0">
                <a:solidFill>
                  <a:srgbClr val="0053A4"/>
                </a:solidFill>
              </a:rPr>
              <a:t>Patterns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89559" y="2188591"/>
            <a:ext cx="7434580" cy="2769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62865" indent="-342900" algn="just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Cervical spine: Equal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limitation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rotations,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equal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limitations of side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flexions,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some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limitation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extension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usually full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(opens 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spaces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between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joints)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355600" marR="5080" indent="-342900" algn="just">
              <a:lnSpc>
                <a:spcPct val="100000"/>
              </a:lnSpc>
              <a:buFont typeface="Arial MT"/>
              <a:buChar char="•"/>
              <a:tabLst>
                <a:tab pos="35560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Thoracic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spine: Equal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limitation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rotations,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equal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limitations of side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flexions,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some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limitation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extension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usually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full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355600" marR="694055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Lumbar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spine: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Limitation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extension,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equal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limitation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side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usually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full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506996" y="234695"/>
          <a:ext cx="8173720" cy="599214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0868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868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4007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Joint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F81BC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Capsular</a:t>
                      </a:r>
                      <a:r>
                        <a:rPr sz="1800" b="1" spc="-4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Pattern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(in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order</a:t>
                      </a:r>
                      <a:r>
                        <a:rPr sz="1800" b="1" spc="-4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of</a:t>
                      </a:r>
                      <a:r>
                        <a:rPr sz="1800" b="1" spc="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most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92075">
                        <a:lnSpc>
                          <a:spcPct val="100000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limited)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F81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04418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Cervical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Spine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92075" marR="34226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Side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flexion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&amp;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rotations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 equally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limited, </a:t>
                      </a:r>
                      <a:r>
                        <a:rPr sz="1800" spc="-3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extension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7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Thoracic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Spine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Side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flexion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&amp;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rotation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equally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limited,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92075">
                        <a:lnSpc>
                          <a:spcPct val="100000"/>
                        </a:lnSpc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extension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3726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Lumbar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Spine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Extension,</a:t>
                      </a:r>
                      <a:r>
                        <a:rPr sz="1800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Side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flexion</a:t>
                      </a:r>
                      <a:r>
                        <a:rPr sz="1800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&amp;</a:t>
                      </a:r>
                      <a:r>
                        <a:rPr sz="1800" spc="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rotation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 equally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29209">
                        <a:lnSpc>
                          <a:spcPct val="100000"/>
                        </a:lnSpc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limited.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007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Shoulder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(Glenohumeral)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92075" marR="771525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800" spc="-15" dirty="0">
                          <a:latin typeface="Calibri"/>
                          <a:cs typeface="Calibri"/>
                        </a:rPr>
                        <a:t>Lateral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rotation,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 abduction,</a:t>
                      </a:r>
                      <a:r>
                        <a:rPr sz="1800" spc="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medial </a:t>
                      </a:r>
                      <a:r>
                        <a:rPr sz="1800" spc="-3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rotation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609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Elbow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(Humeroulnar)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Flexion,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extension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5963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Wrist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Flexion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&amp;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extension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equally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limited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608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Hip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Medial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rotation,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flexion,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abduction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6603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Knee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Flexion,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extension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66051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Ankle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(Talocrural)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Plantar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flexion,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dorsi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flexion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90650" y="0"/>
            <a:ext cx="57150" cy="3159760"/>
          </a:xfrm>
          <a:custGeom>
            <a:avLst/>
            <a:gdLst/>
            <a:ahLst/>
            <a:cxnLst/>
            <a:rect l="l" t="t" r="r" b="b"/>
            <a:pathLst>
              <a:path w="57150" h="3159760">
                <a:moveTo>
                  <a:pt x="0" y="3159633"/>
                </a:moveTo>
                <a:lnTo>
                  <a:pt x="57150" y="3159633"/>
                </a:lnTo>
                <a:lnTo>
                  <a:pt x="57150" y="0"/>
                </a:lnTo>
                <a:lnTo>
                  <a:pt x="0" y="0"/>
                </a:lnTo>
                <a:lnTo>
                  <a:pt x="0" y="3159633"/>
                </a:lnTo>
                <a:close/>
              </a:path>
            </a:pathLst>
          </a:custGeom>
          <a:solidFill>
            <a:srgbClr val="0053A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86864" y="2283967"/>
            <a:ext cx="278257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85" dirty="0"/>
              <a:t>Workshop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9075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6588" y="709929"/>
            <a:ext cx="256286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>
                <a:solidFill>
                  <a:srgbClr val="0053A4"/>
                </a:solidFill>
              </a:rPr>
              <a:t>End-feels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71957" y="1893773"/>
            <a:ext cx="8046084" cy="34397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2800" i="1" spc="25" dirty="0">
                <a:solidFill>
                  <a:srgbClr val="006FC0"/>
                </a:solidFill>
                <a:latin typeface="Calibri Light"/>
                <a:cs typeface="Calibri Light"/>
              </a:rPr>
              <a:t>‘The</a:t>
            </a:r>
            <a:r>
              <a:rPr sz="2800" i="1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 Light"/>
                <a:cs typeface="Calibri Light"/>
              </a:rPr>
              <a:t>specific</a:t>
            </a:r>
            <a:r>
              <a:rPr sz="2800" i="1" spc="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sensation</a:t>
            </a:r>
            <a:r>
              <a:rPr sz="2800" i="1" spc="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 Light"/>
                <a:cs typeface="Calibri Light"/>
              </a:rPr>
              <a:t>imparted</a:t>
            </a:r>
            <a:r>
              <a:rPr sz="2800" i="1" spc="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through</a:t>
            </a:r>
            <a:r>
              <a:rPr sz="2800" i="1" spc="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i="1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25" dirty="0">
                <a:solidFill>
                  <a:srgbClr val="006FC0"/>
                </a:solidFill>
                <a:latin typeface="Calibri Light"/>
                <a:cs typeface="Calibri Light"/>
              </a:rPr>
              <a:t>examiner’s </a:t>
            </a:r>
            <a:r>
              <a:rPr sz="2800" i="1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hands</a:t>
            </a:r>
            <a:r>
              <a:rPr sz="2800" i="1" spc="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at</a:t>
            </a:r>
            <a:r>
              <a:rPr sz="2800" i="1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i="1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 Light"/>
                <a:cs typeface="Calibri Light"/>
              </a:rPr>
              <a:t>extreme</a:t>
            </a:r>
            <a:r>
              <a:rPr sz="2800" i="1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i="1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passive</a:t>
            </a:r>
            <a:r>
              <a:rPr sz="2800" i="1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dirty="0">
                <a:solidFill>
                  <a:srgbClr val="006FC0"/>
                </a:solidFill>
                <a:latin typeface="Calibri Light"/>
                <a:cs typeface="Calibri Light"/>
              </a:rPr>
              <a:t>movement’ </a:t>
            </a:r>
            <a:endParaRPr sz="28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(Cyriax,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1982)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</a:pPr>
            <a:endParaRPr sz="275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Can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be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categorised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as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either: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</a:pPr>
            <a:endParaRPr sz="27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Normal</a:t>
            </a:r>
            <a:endParaRPr sz="280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Abnormal</a:t>
            </a:r>
            <a:endParaRPr sz="2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9075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6588" y="709929"/>
            <a:ext cx="476694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rgbClr val="0053A4"/>
                </a:solidFill>
              </a:rPr>
              <a:t>Normal</a:t>
            </a:r>
            <a:r>
              <a:rPr spc="-85" dirty="0">
                <a:solidFill>
                  <a:srgbClr val="0053A4"/>
                </a:solidFill>
              </a:rPr>
              <a:t> </a:t>
            </a:r>
            <a:r>
              <a:rPr spc="-20" dirty="0">
                <a:solidFill>
                  <a:srgbClr val="0053A4"/>
                </a:solidFill>
              </a:rPr>
              <a:t>End-feels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810869" y="1784096"/>
            <a:ext cx="7742555" cy="3683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7685" indent="-515620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Hard</a:t>
            </a:r>
            <a:endParaRPr sz="2400">
              <a:latin typeface="Calibri Light"/>
              <a:cs typeface="Calibri Light"/>
            </a:endParaRPr>
          </a:p>
          <a:p>
            <a:pPr marL="469900">
              <a:lnSpc>
                <a:spcPct val="100000"/>
              </a:lnSpc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Bone-to-bone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approximation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 Light"/>
              <a:cs typeface="Calibri Light"/>
            </a:endParaRPr>
          </a:p>
          <a:p>
            <a:pPr marL="527685" indent="-515620">
              <a:lnSpc>
                <a:spcPct val="100000"/>
              </a:lnSpc>
              <a:buAutoNum type="arabicPeriod" startAt="2"/>
              <a:tabLst>
                <a:tab pos="527685" algn="l"/>
                <a:tab pos="52832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Soft</a:t>
            </a:r>
            <a:endParaRPr sz="2400">
              <a:latin typeface="Calibri Light"/>
              <a:cs typeface="Calibri Light"/>
            </a:endParaRPr>
          </a:p>
          <a:p>
            <a:pPr marL="469900" marR="1413510">
              <a:lnSpc>
                <a:spcPct val="100000"/>
              </a:lnSpc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Characteristic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stop to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movement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due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approximation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tissue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 Light"/>
              <a:cs typeface="Calibri Light"/>
            </a:endParaRPr>
          </a:p>
          <a:p>
            <a:pPr marL="527685" indent="-515620">
              <a:lnSpc>
                <a:spcPct val="100000"/>
              </a:lnSpc>
              <a:spcBef>
                <a:spcPts val="5"/>
              </a:spcBef>
              <a:buAutoNum type="arabicPeriod" startAt="3"/>
              <a:tabLst>
                <a:tab pos="527685" algn="l"/>
                <a:tab pos="52832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Elastic</a:t>
            </a:r>
            <a:endParaRPr sz="2400">
              <a:latin typeface="Calibri Light"/>
              <a:cs typeface="Calibri Light"/>
            </a:endParaRPr>
          </a:p>
          <a:p>
            <a:pPr marL="469900" marR="5080">
              <a:lnSpc>
                <a:spcPct val="100000"/>
              </a:lnSpc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Felt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when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tissues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are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placed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on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passive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stretch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causing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elastic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resistance</a:t>
            </a:r>
            <a:endParaRPr sz="24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9075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6588" y="709929"/>
            <a:ext cx="542544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0053A4"/>
                </a:solidFill>
              </a:rPr>
              <a:t>Abnormal</a:t>
            </a:r>
            <a:r>
              <a:rPr spc="-110" dirty="0">
                <a:solidFill>
                  <a:srgbClr val="0053A4"/>
                </a:solidFill>
              </a:rPr>
              <a:t> </a:t>
            </a:r>
            <a:r>
              <a:rPr spc="-15" dirty="0">
                <a:solidFill>
                  <a:srgbClr val="0053A4"/>
                </a:solidFill>
              </a:rPr>
              <a:t>End-feels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80847" y="1906015"/>
            <a:ext cx="8780780" cy="404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7685" indent="-515620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Hard</a:t>
            </a:r>
            <a:endParaRPr sz="2400">
              <a:latin typeface="Calibri Light"/>
              <a:cs typeface="Calibri Light"/>
            </a:endParaRPr>
          </a:p>
          <a:p>
            <a:pPr marL="469900" marR="2883535">
              <a:lnSpc>
                <a:spcPct val="100000"/>
              </a:lnSpc>
            </a:pP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Different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from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that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‘normal’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hard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end-feel </a:t>
            </a:r>
            <a:r>
              <a:rPr sz="2400" spc="-5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Often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felt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in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early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OA</a:t>
            </a:r>
            <a:endParaRPr sz="2400">
              <a:latin typeface="Calibri Light"/>
              <a:cs typeface="Calibri Light"/>
            </a:endParaRPr>
          </a:p>
          <a:p>
            <a:pPr marL="469900" marR="467995">
              <a:lnSpc>
                <a:spcPct val="100000"/>
              </a:lnSpc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Involuntary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muscle spasm causes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provides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break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 movement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Also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due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capsular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contracture</a:t>
            </a:r>
            <a:endParaRPr sz="2400">
              <a:latin typeface="Calibri Light"/>
              <a:cs typeface="Calibri Light"/>
            </a:endParaRPr>
          </a:p>
          <a:p>
            <a:pPr marL="527685" indent="-515620">
              <a:lnSpc>
                <a:spcPct val="100000"/>
              </a:lnSpc>
              <a:buAutoNum type="arabicPeriod" startAt="2"/>
              <a:tabLst>
                <a:tab pos="527685" algn="l"/>
                <a:tab pos="52832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Springy</a:t>
            </a:r>
            <a:endParaRPr sz="2400">
              <a:latin typeface="Calibri Light"/>
              <a:cs typeface="Calibri Light"/>
            </a:endParaRPr>
          </a:p>
          <a:p>
            <a:pPr marL="469900">
              <a:lnSpc>
                <a:spcPct val="100000"/>
              </a:lnSpc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Associated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with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mechanical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displacement,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usually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loose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body</a:t>
            </a:r>
            <a:endParaRPr sz="2400">
              <a:latin typeface="Calibri Light"/>
              <a:cs typeface="Calibri Light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Feels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like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springs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or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bounces back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just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before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end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range</a:t>
            </a:r>
            <a:endParaRPr sz="2400">
              <a:latin typeface="Calibri Light"/>
              <a:cs typeface="Calibri Light"/>
            </a:endParaRPr>
          </a:p>
          <a:p>
            <a:pPr marL="527685" indent="-515620">
              <a:lnSpc>
                <a:spcPct val="100000"/>
              </a:lnSpc>
              <a:buAutoNum type="arabicPeriod" startAt="3"/>
              <a:tabLst>
                <a:tab pos="527685" algn="l"/>
                <a:tab pos="52832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Empty</a:t>
            </a:r>
            <a:endParaRPr sz="2400">
              <a:latin typeface="Calibri Light"/>
              <a:cs typeface="Calibri Light"/>
            </a:endParaRPr>
          </a:p>
          <a:p>
            <a:pPr marL="469900" marR="25400">
              <a:lnSpc>
                <a:spcPct val="100000"/>
              </a:lnSpc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Examiner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does not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have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opportunity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 appreciate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true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end-feel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Due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or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apprehension</a:t>
            </a:r>
            <a:endParaRPr sz="24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9075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6588" y="709929"/>
            <a:ext cx="54044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>
                <a:solidFill>
                  <a:srgbClr val="0053A4"/>
                </a:solidFill>
              </a:rPr>
              <a:t>Palpation</a:t>
            </a:r>
            <a:r>
              <a:rPr spc="-95" dirty="0">
                <a:solidFill>
                  <a:srgbClr val="0053A4"/>
                </a:solidFill>
              </a:rPr>
              <a:t> </a:t>
            </a:r>
            <a:r>
              <a:rPr dirty="0">
                <a:solidFill>
                  <a:srgbClr val="0053A4"/>
                </a:solidFill>
              </a:rPr>
              <a:t>–</a:t>
            </a:r>
            <a:r>
              <a:rPr spc="-40" dirty="0">
                <a:solidFill>
                  <a:srgbClr val="0053A4"/>
                </a:solidFill>
              </a:rPr>
              <a:t> </a:t>
            </a:r>
            <a:r>
              <a:rPr spc="-5" dirty="0">
                <a:solidFill>
                  <a:srgbClr val="0053A4"/>
                </a:solidFill>
              </a:rPr>
              <a:t>Cervical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15569" y="1895982"/>
            <a:ext cx="8428990" cy="3684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marR="40005" indent="-28702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C1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has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the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largest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transverse</a:t>
            </a:r>
            <a:r>
              <a:rPr sz="2000" spc="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processes.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Palpating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from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behind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sitting,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with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the head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slightly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tilted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back,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they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can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felt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midway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between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angle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mandible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the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mastoid.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C2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first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spinous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C3-5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spinous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processes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can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 bifid.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C6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disappears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under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your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finger on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hyperextension/tilting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head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back.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marR="5080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C7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75%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time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most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prominent.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Running</a:t>
            </a:r>
            <a:r>
              <a:rPr sz="20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you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hand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inferiorly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down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neck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(in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supine it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usually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clearer)</a:t>
            </a:r>
            <a:r>
              <a:rPr sz="20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first</a:t>
            </a:r>
            <a:r>
              <a:rPr sz="20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big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bump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you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feel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usually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C7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235697" y="6445817"/>
            <a:ext cx="150368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3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0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9075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6588" y="709929"/>
            <a:ext cx="557149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>
                <a:solidFill>
                  <a:srgbClr val="0053A4"/>
                </a:solidFill>
              </a:rPr>
              <a:t>Palpation</a:t>
            </a:r>
            <a:r>
              <a:rPr spc="-95" dirty="0">
                <a:solidFill>
                  <a:srgbClr val="0053A4"/>
                </a:solidFill>
              </a:rPr>
              <a:t> </a:t>
            </a:r>
            <a:r>
              <a:rPr dirty="0">
                <a:solidFill>
                  <a:srgbClr val="0053A4"/>
                </a:solidFill>
              </a:rPr>
              <a:t>–</a:t>
            </a:r>
            <a:r>
              <a:rPr spc="-40" dirty="0">
                <a:solidFill>
                  <a:srgbClr val="0053A4"/>
                </a:solidFill>
              </a:rPr>
              <a:t> </a:t>
            </a:r>
            <a:r>
              <a:rPr spc="-15" dirty="0">
                <a:solidFill>
                  <a:srgbClr val="0053A4"/>
                </a:solidFill>
              </a:rPr>
              <a:t>Thoracic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675843" y="2069719"/>
            <a:ext cx="7781290" cy="3684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marR="151765" indent="-28702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T1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25%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time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most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prominent,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it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does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not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rotate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much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C7 when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head turns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T2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superior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angle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scapula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T6/T7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inferior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angle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scapula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Xiphoid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sternum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at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level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T9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buClr>
                <a:srgbClr val="006FC0"/>
              </a:buClr>
              <a:buFont typeface="Arial MT"/>
              <a:buChar char="•"/>
            </a:pPr>
            <a:endParaRPr sz="2300">
              <a:latin typeface="Calibri"/>
              <a:cs typeface="Calibri"/>
            </a:endParaRPr>
          </a:p>
          <a:p>
            <a:pPr marL="299085" marR="5080" indent="-287020">
              <a:lnSpc>
                <a:spcPct val="100000"/>
              </a:lnSpc>
              <a:spcBef>
                <a:spcPts val="199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T12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first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blade-like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spinous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process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(same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lumbars).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0" dirty="0">
                <a:solidFill>
                  <a:srgbClr val="006FC0"/>
                </a:solidFill>
                <a:latin typeface="Calibri"/>
                <a:cs typeface="Calibri"/>
              </a:rPr>
              <a:t>You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can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also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trace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upwards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inwards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on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floating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12th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rib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find T12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9075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6588" y="709929"/>
            <a:ext cx="53467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>
                <a:solidFill>
                  <a:srgbClr val="0053A4"/>
                </a:solidFill>
              </a:rPr>
              <a:t>Palpation</a:t>
            </a:r>
            <a:r>
              <a:rPr spc="-100" dirty="0">
                <a:solidFill>
                  <a:srgbClr val="0053A4"/>
                </a:solidFill>
              </a:rPr>
              <a:t> </a:t>
            </a:r>
            <a:r>
              <a:rPr dirty="0">
                <a:solidFill>
                  <a:srgbClr val="0053A4"/>
                </a:solidFill>
              </a:rPr>
              <a:t>–</a:t>
            </a:r>
            <a:r>
              <a:rPr spc="-45" dirty="0">
                <a:solidFill>
                  <a:srgbClr val="0053A4"/>
                </a:solidFill>
              </a:rPr>
              <a:t> </a:t>
            </a:r>
            <a:r>
              <a:rPr dirty="0">
                <a:solidFill>
                  <a:srgbClr val="0053A4"/>
                </a:solidFill>
              </a:rPr>
              <a:t>Lumbar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482600" y="2091055"/>
            <a:ext cx="8065134" cy="3074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L4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spinous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at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the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level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iliac</a:t>
            </a:r>
            <a:r>
              <a:rPr sz="20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crests.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Place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sides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your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forefinger/hand</a:t>
            </a:r>
            <a:r>
              <a:rPr sz="20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fleshy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part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waist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at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level</a:t>
            </a:r>
            <a:r>
              <a:rPr sz="20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umbilicus.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inferiorly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first</a:t>
            </a:r>
            <a:r>
              <a:rPr sz="20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hard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lumps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you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feel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on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each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side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iliac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crests.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easiest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way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is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count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down/up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from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L4.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Umbilicus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at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level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L3.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you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can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feel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top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of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sacrum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you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at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L5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667000" y="185928"/>
            <a:ext cx="3810000" cy="6486525"/>
            <a:chOff x="2667000" y="185928"/>
            <a:chExt cx="3810000" cy="648652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70064" y="6416835"/>
              <a:ext cx="217203" cy="21866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8008" y="6416835"/>
              <a:ext cx="217203" cy="21866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667000" y="185928"/>
              <a:ext cx="3810000" cy="6486144"/>
            </a:xfrm>
            <a:prstGeom prst="rect">
              <a:avLst/>
            </a:prstGeom>
          </p:spPr>
        </p:pic>
      </p:grpSp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89177" y="117475"/>
            <a:ext cx="0" cy="3173730"/>
          </a:xfrm>
          <a:custGeom>
            <a:avLst/>
            <a:gdLst/>
            <a:ahLst/>
            <a:cxnLst/>
            <a:rect l="l" t="t" r="r" b="b"/>
            <a:pathLst>
              <a:path h="3173729">
                <a:moveTo>
                  <a:pt x="0" y="0"/>
                </a:moveTo>
                <a:lnTo>
                  <a:pt x="0" y="3173476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56689" y="2415285"/>
            <a:ext cx="547941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85" dirty="0"/>
              <a:t>Workshop</a:t>
            </a:r>
            <a:r>
              <a:rPr spc="-145" dirty="0"/>
              <a:t> </a:t>
            </a:r>
            <a:r>
              <a:rPr spc="-45" dirty="0"/>
              <a:t>palpation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435735"/>
          </a:xfrm>
          <a:custGeom>
            <a:avLst/>
            <a:gdLst/>
            <a:ahLst/>
            <a:cxnLst/>
            <a:rect l="l" t="t" r="r" b="b"/>
            <a:pathLst>
              <a:path h="1435735">
                <a:moveTo>
                  <a:pt x="0" y="0"/>
                </a:moveTo>
                <a:lnTo>
                  <a:pt x="0" y="1435227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666699"/>
            <a:ext cx="728916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Aims</a:t>
            </a:r>
            <a:r>
              <a:rPr spc="-15" dirty="0"/>
              <a:t> </a:t>
            </a:r>
            <a:r>
              <a:rPr spc="-5" dirty="0"/>
              <a:t>of</a:t>
            </a:r>
            <a:r>
              <a:rPr spc="-15" dirty="0"/>
              <a:t> </a:t>
            </a:r>
            <a:r>
              <a:rPr spc="-20" dirty="0"/>
              <a:t>joint</a:t>
            </a:r>
            <a:r>
              <a:rPr spc="20" dirty="0"/>
              <a:t> </a:t>
            </a:r>
            <a:r>
              <a:rPr spc="-10" dirty="0"/>
              <a:t>mobilisations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96746" y="2048637"/>
            <a:ext cx="4337050" cy="2769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265" indent="-457200">
              <a:lnSpc>
                <a:spcPct val="100000"/>
              </a:lnSpc>
              <a:spcBef>
                <a:spcPts val="105"/>
              </a:spcBef>
              <a:buFont typeface="Wingdings"/>
              <a:buChar char=""/>
              <a:tabLst>
                <a:tab pos="469265" algn="l"/>
                <a:tab pos="469900" algn="l"/>
              </a:tabLst>
            </a:pP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Restoring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normal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range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movement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Wingdings"/>
              <a:buChar char=""/>
            </a:pPr>
            <a:endParaRPr sz="1950">
              <a:latin typeface="Calibri"/>
              <a:cs typeface="Calibri"/>
            </a:endParaRPr>
          </a:p>
          <a:p>
            <a:pPr marL="469265" indent="-457200">
              <a:lnSpc>
                <a:spcPct val="100000"/>
              </a:lnSpc>
              <a:buFont typeface="Wingdings"/>
              <a:buChar char=""/>
              <a:tabLst>
                <a:tab pos="469265" algn="l"/>
                <a:tab pos="469900" algn="l"/>
              </a:tabLst>
            </a:pP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gate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theory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Wingdings"/>
              <a:buChar char=""/>
            </a:pPr>
            <a:endParaRPr sz="1950">
              <a:latin typeface="Calibri"/>
              <a:cs typeface="Calibri"/>
            </a:endParaRPr>
          </a:p>
          <a:p>
            <a:pPr marL="469265" indent="-457200">
              <a:lnSpc>
                <a:spcPct val="100000"/>
              </a:lnSpc>
              <a:buFont typeface="Wingdings"/>
              <a:buChar char=""/>
              <a:tabLst>
                <a:tab pos="469265" algn="l"/>
                <a:tab pos="4699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Descending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inhibition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Wingdings"/>
              <a:buChar char=""/>
            </a:pPr>
            <a:endParaRPr sz="1950">
              <a:latin typeface="Calibri"/>
              <a:cs typeface="Calibri"/>
            </a:endParaRPr>
          </a:p>
          <a:p>
            <a:pPr marL="469265" indent="-457200">
              <a:lnSpc>
                <a:spcPct val="100000"/>
              </a:lnSpc>
              <a:buFont typeface="Wingdings"/>
              <a:buChar char=""/>
              <a:tabLst>
                <a:tab pos="469265" algn="l"/>
                <a:tab pos="4699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Increased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local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blood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flow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Wingdings"/>
              <a:buChar char=""/>
            </a:pPr>
            <a:endParaRPr sz="1950">
              <a:latin typeface="Calibri"/>
              <a:cs typeface="Calibri"/>
            </a:endParaRPr>
          </a:p>
          <a:p>
            <a:pPr marL="469265" indent="-457200">
              <a:lnSpc>
                <a:spcPct val="100000"/>
              </a:lnSpc>
              <a:buFont typeface="Wingdings"/>
              <a:buChar char=""/>
              <a:tabLst>
                <a:tab pos="469265" algn="l"/>
                <a:tab pos="4699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Synovial</a:t>
            </a:r>
            <a:r>
              <a:rPr sz="2000" spc="-4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sweep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016635"/>
          </a:xfrm>
          <a:custGeom>
            <a:avLst/>
            <a:gdLst/>
            <a:ahLst/>
            <a:cxnLst/>
            <a:rect l="l" t="t" r="r" b="b"/>
            <a:pathLst>
              <a:path h="1016635">
                <a:moveTo>
                  <a:pt x="0" y="0"/>
                </a:moveTo>
                <a:lnTo>
                  <a:pt x="0" y="1016253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355085" y="6432296"/>
            <a:ext cx="7829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@Physiocouk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184140" y="6432296"/>
            <a:ext cx="11303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#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m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a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nchest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e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rph</a:t>
            </a:r>
            <a:r>
              <a:rPr sz="1100" spc="5" dirty="0">
                <a:solidFill>
                  <a:srgbClr val="0053A4"/>
                </a:solidFill>
                <a:latin typeface="Calibri Light"/>
                <a:cs typeface="Calibri Light"/>
              </a:rPr>
              <a:t>y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s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i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o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35697" y="6432296"/>
            <a:ext cx="15036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758139" y="247903"/>
            <a:ext cx="616775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/>
              <a:t>Pain</a:t>
            </a:r>
            <a:r>
              <a:rPr spc="-40" dirty="0"/>
              <a:t> </a:t>
            </a:r>
            <a:r>
              <a:rPr spc="-55" dirty="0"/>
              <a:t>gate</a:t>
            </a:r>
            <a:r>
              <a:rPr spc="-20" dirty="0"/>
              <a:t> </a:t>
            </a:r>
            <a:r>
              <a:rPr spc="-5" dirty="0"/>
              <a:t>theory</a:t>
            </a:r>
            <a:r>
              <a:rPr spc="-15" dirty="0"/>
              <a:t> (PGT)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70991" y="1343609"/>
            <a:ext cx="7480934" cy="47205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Proposed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in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1965</a:t>
            </a:r>
            <a:r>
              <a:rPr sz="28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by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Melzack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0" dirty="0">
                <a:solidFill>
                  <a:srgbClr val="006FC0"/>
                </a:solidFill>
                <a:latin typeface="Calibri Light"/>
                <a:cs typeface="Calibri Light"/>
              </a:rPr>
              <a:t>Wall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006FC0"/>
              </a:buClr>
              <a:buFont typeface="Arial MT"/>
              <a:buChar char="•"/>
            </a:pPr>
            <a:endParaRPr sz="27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Commonly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used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explanation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transmission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buClr>
                <a:srgbClr val="006FC0"/>
              </a:buClr>
              <a:buFont typeface="Arial MT"/>
              <a:buChar char="•"/>
            </a:pPr>
            <a:endParaRPr sz="27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Mobilisations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increase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excitation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a-Delta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fibres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006FC0"/>
              </a:buClr>
              <a:buFont typeface="Arial MT"/>
              <a:buChar char="•"/>
            </a:pPr>
            <a:endParaRPr sz="27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3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types</a:t>
            </a:r>
            <a:r>
              <a:rPr sz="28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nerves</a:t>
            </a:r>
            <a:r>
              <a:rPr sz="2800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involved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in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transmission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75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tabLst>
                <a:tab pos="469265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-	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a-beta fibres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(pain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fibre)</a:t>
            </a:r>
            <a:endParaRPr sz="2800">
              <a:latin typeface="Calibri Light"/>
              <a:cs typeface="Calibri Light"/>
            </a:endParaRPr>
          </a:p>
          <a:p>
            <a:pPr marL="12700" marR="663575">
              <a:lnSpc>
                <a:spcPct val="100000"/>
              </a:lnSpc>
            </a:pP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Responsible</a:t>
            </a:r>
            <a:r>
              <a:rPr sz="28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40" dirty="0">
                <a:solidFill>
                  <a:srgbClr val="006FC0"/>
                </a:solidFill>
                <a:latin typeface="Calibri Light"/>
                <a:cs typeface="Calibri Light"/>
              </a:rPr>
              <a:t>for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0" dirty="0">
                <a:solidFill>
                  <a:srgbClr val="006FC0"/>
                </a:solidFill>
                <a:latin typeface="Calibri Light"/>
                <a:cs typeface="Calibri Light"/>
              </a:rPr>
              <a:t>“sharp”</a:t>
            </a:r>
            <a:r>
              <a:rPr sz="2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pain,</a:t>
            </a:r>
            <a:r>
              <a:rPr sz="2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large</a:t>
            </a:r>
            <a:r>
              <a:rPr sz="28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diameter</a:t>
            </a:r>
            <a:r>
              <a:rPr sz="2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800" spc="-6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5" dirty="0">
                <a:solidFill>
                  <a:srgbClr val="006FC0"/>
                </a:solidFill>
                <a:latin typeface="Calibri Light"/>
                <a:cs typeface="Calibri Light"/>
              </a:rPr>
              <a:t>myelinated,</a:t>
            </a:r>
            <a:r>
              <a:rPr sz="28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5" dirty="0">
                <a:solidFill>
                  <a:srgbClr val="006FC0"/>
                </a:solidFill>
                <a:latin typeface="Calibri Light"/>
                <a:cs typeface="Calibri Light"/>
              </a:rPr>
              <a:t>fast</a:t>
            </a:r>
            <a:r>
              <a:rPr sz="28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transmission</a:t>
            </a:r>
            <a:r>
              <a:rPr sz="2800" spc="-7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fibre</a:t>
            </a:r>
            <a:endParaRPr sz="2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235697" y="6431381"/>
            <a:ext cx="15036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3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8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9144000" cy="1124585"/>
            <a:chOff x="0" y="0"/>
            <a:chExt cx="9144000" cy="1124585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9144000" cy="117475"/>
            </a:xfrm>
            <a:custGeom>
              <a:avLst/>
              <a:gdLst/>
              <a:ahLst/>
              <a:cxnLst/>
              <a:rect l="l" t="t" r="r" b="b"/>
              <a:pathLst>
                <a:path w="9144000" h="117475">
                  <a:moveTo>
                    <a:pt x="9144000" y="0"/>
                  </a:moveTo>
                  <a:lnTo>
                    <a:pt x="0" y="0"/>
                  </a:lnTo>
                  <a:lnTo>
                    <a:pt x="0" y="117348"/>
                  </a:lnTo>
                  <a:lnTo>
                    <a:pt x="9144000" y="1173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53A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19075" y="115951"/>
              <a:ext cx="0" cy="1008380"/>
            </a:xfrm>
            <a:custGeom>
              <a:avLst/>
              <a:gdLst/>
              <a:ahLst/>
              <a:cxnLst/>
              <a:rect l="l" t="t" r="r" b="b"/>
              <a:pathLst>
                <a:path h="1008380">
                  <a:moveTo>
                    <a:pt x="0" y="0"/>
                  </a:moveTo>
                  <a:lnTo>
                    <a:pt x="0" y="1008126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86588" y="247903"/>
            <a:ext cx="616775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/>
              <a:t>Pain</a:t>
            </a:r>
            <a:r>
              <a:rPr spc="-40" dirty="0"/>
              <a:t> </a:t>
            </a:r>
            <a:r>
              <a:rPr spc="-55" dirty="0"/>
              <a:t>gate</a:t>
            </a:r>
            <a:r>
              <a:rPr spc="-20" dirty="0"/>
              <a:t> </a:t>
            </a:r>
            <a:r>
              <a:rPr spc="-5" dirty="0"/>
              <a:t>theory</a:t>
            </a:r>
            <a:r>
              <a:rPr spc="-15" dirty="0"/>
              <a:t> (PGT)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355085" y="6432296"/>
            <a:ext cx="7829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@Physiocouk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184140" y="6432296"/>
            <a:ext cx="11303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#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m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a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nchest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e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rph</a:t>
            </a:r>
            <a:r>
              <a:rPr sz="1100" spc="5" dirty="0">
                <a:solidFill>
                  <a:srgbClr val="0053A4"/>
                </a:solidFill>
                <a:latin typeface="Calibri Light"/>
                <a:cs typeface="Calibri Light"/>
              </a:rPr>
              <a:t>y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s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i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o</a:t>
            </a:r>
            <a:endParaRPr sz="1100">
              <a:latin typeface="Calibri Light"/>
              <a:cs typeface="Calibri Light"/>
            </a:endParaRPr>
          </a:p>
        </p:txBody>
      </p:sp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92125" indent="-457200">
              <a:lnSpc>
                <a:spcPct val="100000"/>
              </a:lnSpc>
              <a:spcBef>
                <a:spcPts val="95"/>
              </a:spcBef>
              <a:buChar char="-"/>
              <a:tabLst>
                <a:tab pos="491490" algn="l"/>
                <a:tab pos="492125" algn="l"/>
              </a:tabLst>
            </a:pPr>
            <a:r>
              <a:rPr spc="-10" dirty="0"/>
              <a:t>a-Delta</a:t>
            </a:r>
            <a:r>
              <a:rPr dirty="0"/>
              <a:t> </a:t>
            </a:r>
            <a:r>
              <a:rPr spc="-10" dirty="0"/>
              <a:t>fibres</a:t>
            </a:r>
            <a:r>
              <a:rPr spc="-5" dirty="0"/>
              <a:t> </a:t>
            </a:r>
            <a:r>
              <a:rPr spc="-10" dirty="0"/>
              <a:t>(purely</a:t>
            </a:r>
            <a:r>
              <a:rPr spc="-15" dirty="0"/>
              <a:t> </a:t>
            </a:r>
            <a:r>
              <a:rPr dirty="0"/>
              <a:t>sensory</a:t>
            </a:r>
            <a:r>
              <a:rPr spc="15" dirty="0"/>
              <a:t> </a:t>
            </a:r>
            <a:r>
              <a:rPr spc="-10" dirty="0"/>
              <a:t>fibres)</a:t>
            </a:r>
          </a:p>
          <a:p>
            <a:pPr marL="34925" marR="285750">
              <a:lnSpc>
                <a:spcPct val="100000"/>
              </a:lnSpc>
              <a:spcBef>
                <a:spcPts val="5"/>
              </a:spcBef>
            </a:pPr>
            <a:r>
              <a:rPr spc="-15" dirty="0"/>
              <a:t>Small</a:t>
            </a:r>
            <a:r>
              <a:rPr spc="-60" dirty="0"/>
              <a:t> </a:t>
            </a:r>
            <a:r>
              <a:rPr spc="-25" dirty="0"/>
              <a:t>diameter</a:t>
            </a:r>
            <a:r>
              <a:rPr spc="-60" dirty="0"/>
              <a:t> </a:t>
            </a:r>
            <a:r>
              <a:rPr spc="-15" dirty="0"/>
              <a:t>and</a:t>
            </a:r>
            <a:r>
              <a:rPr spc="-65" dirty="0"/>
              <a:t> </a:t>
            </a:r>
            <a:r>
              <a:rPr spc="-35" dirty="0"/>
              <a:t>myelinated,</a:t>
            </a:r>
            <a:r>
              <a:rPr spc="-45" dirty="0"/>
              <a:t> </a:t>
            </a:r>
            <a:r>
              <a:rPr spc="-25" dirty="0"/>
              <a:t>responsive</a:t>
            </a:r>
            <a:r>
              <a:rPr spc="-60" dirty="0"/>
              <a:t> </a:t>
            </a:r>
            <a:r>
              <a:rPr spc="-20" dirty="0"/>
              <a:t>to</a:t>
            </a:r>
            <a:r>
              <a:rPr spc="-45" dirty="0"/>
              <a:t> </a:t>
            </a:r>
            <a:r>
              <a:rPr spc="-25" dirty="0"/>
              <a:t>vibration </a:t>
            </a:r>
            <a:r>
              <a:rPr spc="-620" dirty="0"/>
              <a:t> </a:t>
            </a:r>
            <a:r>
              <a:rPr spc="-15" dirty="0"/>
              <a:t>and</a:t>
            </a:r>
            <a:r>
              <a:rPr spc="-75" dirty="0"/>
              <a:t> </a:t>
            </a:r>
            <a:r>
              <a:rPr spc="-15" dirty="0"/>
              <a:t>light</a:t>
            </a:r>
            <a:r>
              <a:rPr spc="-65" dirty="0"/>
              <a:t> </a:t>
            </a:r>
            <a:r>
              <a:rPr spc="-20" dirty="0"/>
              <a:t>touch</a:t>
            </a:r>
            <a:r>
              <a:rPr spc="-70" dirty="0"/>
              <a:t> </a:t>
            </a:r>
            <a:r>
              <a:rPr spc="-5" dirty="0"/>
              <a:t>–</a:t>
            </a:r>
            <a:r>
              <a:rPr spc="-50" dirty="0"/>
              <a:t> </a:t>
            </a:r>
            <a:r>
              <a:rPr spc="-35" dirty="0"/>
              <a:t>fast</a:t>
            </a:r>
            <a:r>
              <a:rPr spc="-65" dirty="0"/>
              <a:t> </a:t>
            </a:r>
            <a:r>
              <a:rPr spc="-25" dirty="0"/>
              <a:t>reactive</a:t>
            </a:r>
          </a:p>
          <a:p>
            <a:pPr marL="22225">
              <a:lnSpc>
                <a:spcPct val="100000"/>
              </a:lnSpc>
            </a:pPr>
            <a:endParaRPr sz="2750"/>
          </a:p>
          <a:p>
            <a:pPr marL="492125" indent="-457200">
              <a:lnSpc>
                <a:spcPct val="100000"/>
              </a:lnSpc>
              <a:spcBef>
                <a:spcPts val="5"/>
              </a:spcBef>
              <a:buChar char="-"/>
              <a:tabLst>
                <a:tab pos="491490" algn="l"/>
                <a:tab pos="492125" algn="l"/>
              </a:tabLst>
            </a:pPr>
            <a:r>
              <a:rPr spc="-5" dirty="0"/>
              <a:t>C –</a:t>
            </a:r>
            <a:r>
              <a:rPr spc="5" dirty="0"/>
              <a:t> </a:t>
            </a:r>
            <a:r>
              <a:rPr spc="-10" dirty="0"/>
              <a:t>fibres</a:t>
            </a:r>
            <a:r>
              <a:rPr dirty="0"/>
              <a:t> </a:t>
            </a:r>
            <a:r>
              <a:rPr spc="-5" dirty="0"/>
              <a:t>(pain</a:t>
            </a:r>
            <a:r>
              <a:rPr spc="-30" dirty="0"/>
              <a:t> </a:t>
            </a:r>
            <a:r>
              <a:rPr spc="-15" dirty="0"/>
              <a:t>fibre)</a:t>
            </a:r>
          </a:p>
          <a:p>
            <a:pPr marL="34925" marR="5080">
              <a:lnSpc>
                <a:spcPct val="100000"/>
              </a:lnSpc>
            </a:pPr>
            <a:r>
              <a:rPr spc="-15" dirty="0"/>
              <a:t>Small</a:t>
            </a:r>
            <a:r>
              <a:rPr spc="-60" dirty="0"/>
              <a:t> </a:t>
            </a:r>
            <a:r>
              <a:rPr spc="-25" dirty="0"/>
              <a:t>diameter</a:t>
            </a:r>
            <a:r>
              <a:rPr spc="-60" dirty="0"/>
              <a:t> </a:t>
            </a:r>
            <a:r>
              <a:rPr spc="-15" dirty="0"/>
              <a:t>and</a:t>
            </a:r>
            <a:r>
              <a:rPr spc="-65" dirty="0"/>
              <a:t> </a:t>
            </a:r>
            <a:r>
              <a:rPr spc="-35" dirty="0"/>
              <a:t>un-myelinated,</a:t>
            </a:r>
            <a:r>
              <a:rPr spc="-55" dirty="0"/>
              <a:t> </a:t>
            </a:r>
            <a:r>
              <a:rPr spc="-25" dirty="0"/>
              <a:t>throbbing</a:t>
            </a:r>
            <a:r>
              <a:rPr spc="-55" dirty="0"/>
              <a:t> </a:t>
            </a:r>
            <a:r>
              <a:rPr spc="-15" dirty="0"/>
              <a:t>or</a:t>
            </a:r>
            <a:r>
              <a:rPr spc="-20" dirty="0"/>
              <a:t> </a:t>
            </a:r>
            <a:r>
              <a:rPr spc="-15" dirty="0"/>
              <a:t>burning, </a:t>
            </a:r>
            <a:r>
              <a:rPr spc="-620" dirty="0"/>
              <a:t> </a:t>
            </a:r>
            <a:r>
              <a:rPr spc="-10" dirty="0"/>
              <a:t>slow</a:t>
            </a:r>
          </a:p>
          <a:p>
            <a:pPr marL="22225">
              <a:lnSpc>
                <a:spcPct val="100000"/>
              </a:lnSpc>
              <a:spcBef>
                <a:spcPts val="5"/>
              </a:spcBef>
            </a:pPr>
            <a:endParaRPr sz="2750"/>
          </a:p>
          <a:p>
            <a:pPr marL="492125" indent="-457200">
              <a:lnSpc>
                <a:spcPct val="100000"/>
              </a:lnSpc>
              <a:buFont typeface="Arial MT"/>
              <a:buChar char="•"/>
              <a:tabLst>
                <a:tab pos="491490" algn="l"/>
                <a:tab pos="492125" algn="l"/>
              </a:tabLst>
            </a:pPr>
            <a:r>
              <a:rPr spc="-25" dirty="0"/>
              <a:t>Size</a:t>
            </a:r>
            <a:r>
              <a:rPr dirty="0"/>
              <a:t> </a:t>
            </a:r>
            <a:r>
              <a:rPr spc="-5" dirty="0"/>
              <a:t>=</a:t>
            </a:r>
            <a:r>
              <a:rPr spc="10" dirty="0"/>
              <a:t> </a:t>
            </a:r>
            <a:r>
              <a:rPr spc="-10" dirty="0"/>
              <a:t>bigger</a:t>
            </a:r>
            <a:r>
              <a:rPr spc="10" dirty="0"/>
              <a:t> </a:t>
            </a:r>
            <a:r>
              <a:rPr spc="-5" dirty="0"/>
              <a:t>a</a:t>
            </a:r>
            <a:r>
              <a:rPr dirty="0"/>
              <a:t> </a:t>
            </a:r>
            <a:r>
              <a:rPr spc="-5" dirty="0"/>
              <a:t>nerve,</a:t>
            </a:r>
            <a:r>
              <a:rPr spc="15" dirty="0"/>
              <a:t> </a:t>
            </a:r>
            <a:r>
              <a:rPr spc="-5" dirty="0"/>
              <a:t>the</a:t>
            </a:r>
            <a:r>
              <a:rPr spc="15" dirty="0"/>
              <a:t> </a:t>
            </a:r>
            <a:r>
              <a:rPr spc="-20" dirty="0"/>
              <a:t>quicker</a:t>
            </a:r>
            <a:r>
              <a:rPr spc="5" dirty="0"/>
              <a:t> </a:t>
            </a:r>
            <a:r>
              <a:rPr spc="-5" dirty="0"/>
              <a:t>its</a:t>
            </a:r>
            <a:r>
              <a:rPr dirty="0"/>
              <a:t> </a:t>
            </a:r>
            <a:r>
              <a:rPr spc="-10" dirty="0"/>
              <a:t>conduction</a:t>
            </a:r>
          </a:p>
          <a:p>
            <a:pPr marL="492125" indent="-457200">
              <a:lnSpc>
                <a:spcPct val="100000"/>
              </a:lnSpc>
              <a:buFont typeface="Arial MT"/>
              <a:buChar char="•"/>
              <a:tabLst>
                <a:tab pos="491490" algn="l"/>
                <a:tab pos="492125" algn="l"/>
              </a:tabLst>
            </a:pPr>
            <a:r>
              <a:rPr spc="-10" dirty="0"/>
              <a:t>Speed</a:t>
            </a:r>
            <a:r>
              <a:rPr dirty="0"/>
              <a:t> </a:t>
            </a:r>
            <a:r>
              <a:rPr spc="-5" dirty="0"/>
              <a:t>=</a:t>
            </a:r>
            <a:r>
              <a:rPr spc="5" dirty="0"/>
              <a:t> </a:t>
            </a:r>
            <a:r>
              <a:rPr spc="-10" dirty="0"/>
              <a:t>increased</a:t>
            </a:r>
            <a:r>
              <a:rPr spc="5" dirty="0"/>
              <a:t> </a:t>
            </a:r>
            <a:r>
              <a:rPr spc="-5" dirty="0"/>
              <a:t>with</a:t>
            </a:r>
            <a:r>
              <a:rPr spc="5" dirty="0"/>
              <a:t> </a:t>
            </a:r>
            <a:r>
              <a:rPr spc="-25" dirty="0"/>
              <a:t>myelin</a:t>
            </a:r>
            <a:r>
              <a:rPr spc="5" dirty="0"/>
              <a:t> </a:t>
            </a:r>
            <a:r>
              <a:rPr spc="-10" dirty="0"/>
              <a:t>sheath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016635"/>
          </a:xfrm>
          <a:custGeom>
            <a:avLst/>
            <a:gdLst/>
            <a:ahLst/>
            <a:cxnLst/>
            <a:rect l="l" t="t" r="r" b="b"/>
            <a:pathLst>
              <a:path h="1016635">
                <a:moveTo>
                  <a:pt x="0" y="0"/>
                </a:moveTo>
                <a:lnTo>
                  <a:pt x="0" y="1016253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355085" y="6432296"/>
            <a:ext cx="7829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@Physiocouk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184140" y="6432296"/>
            <a:ext cx="11303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#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m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a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nchest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e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rph</a:t>
            </a:r>
            <a:r>
              <a:rPr sz="1100" spc="5" dirty="0">
                <a:solidFill>
                  <a:srgbClr val="0053A4"/>
                </a:solidFill>
                <a:latin typeface="Calibri Light"/>
                <a:cs typeface="Calibri Light"/>
              </a:rPr>
              <a:t>y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s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i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o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35697" y="6432296"/>
            <a:ext cx="15036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758139" y="247903"/>
            <a:ext cx="616775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/>
              <a:t>Pain</a:t>
            </a:r>
            <a:r>
              <a:rPr spc="-40" dirty="0"/>
              <a:t> </a:t>
            </a:r>
            <a:r>
              <a:rPr spc="-55" dirty="0"/>
              <a:t>gate</a:t>
            </a:r>
            <a:r>
              <a:rPr spc="-20" dirty="0"/>
              <a:t> </a:t>
            </a:r>
            <a:r>
              <a:rPr spc="-5" dirty="0"/>
              <a:t>theory</a:t>
            </a:r>
            <a:r>
              <a:rPr spc="-15" dirty="0"/>
              <a:t> (PGT)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70991" y="1417065"/>
            <a:ext cx="8118475" cy="4781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marR="145415" indent="-45720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All nerves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synapse onto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projection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cells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travel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up the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CNS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brain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Spinal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cord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has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inhibitory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interneurons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acts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as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“gate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keeper”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265" marR="2032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When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there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is no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sensation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from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nerves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inhibitory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interneurons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stop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signals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– no need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for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brain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response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(“gate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closed”)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265" marR="508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When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smaller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fibres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are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stimulated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inhibitory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interneurons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do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not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act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– 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“gate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open”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4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is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sensed</a:t>
            </a:r>
            <a:endParaRPr sz="24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235697" y="6431381"/>
            <a:ext cx="15036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4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0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9144000" cy="117475"/>
          </a:xfrm>
          <a:custGeom>
            <a:avLst/>
            <a:gdLst/>
            <a:ahLst/>
            <a:cxnLst/>
            <a:rect l="l" t="t" r="r" b="b"/>
            <a:pathLst>
              <a:path w="9144000" h="117475">
                <a:moveTo>
                  <a:pt x="9144000" y="0"/>
                </a:moveTo>
                <a:lnTo>
                  <a:pt x="0" y="0"/>
                </a:lnTo>
                <a:lnTo>
                  <a:pt x="0" y="117348"/>
                </a:lnTo>
                <a:lnTo>
                  <a:pt x="9144000" y="11734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53A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355085" y="6432296"/>
            <a:ext cx="7829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@Physiocouk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184140" y="6432296"/>
            <a:ext cx="11303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#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m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a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nchest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e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rph</a:t>
            </a:r>
            <a:r>
              <a:rPr sz="1100" spc="5" dirty="0">
                <a:solidFill>
                  <a:srgbClr val="0053A4"/>
                </a:solidFill>
                <a:latin typeface="Calibri Light"/>
                <a:cs typeface="Calibri Light"/>
              </a:rPr>
              <a:t>y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s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i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o</a:t>
            </a:r>
            <a:endParaRPr sz="1100">
              <a:latin typeface="Calibri Light"/>
              <a:cs typeface="Calibri Light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14500" y="944880"/>
            <a:ext cx="5715000" cy="3590544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156335"/>
          </a:xfrm>
          <a:custGeom>
            <a:avLst/>
            <a:gdLst/>
            <a:ahLst/>
            <a:cxnLst/>
            <a:rect l="l" t="t" r="r" b="b"/>
            <a:pathLst>
              <a:path h="1156335">
                <a:moveTo>
                  <a:pt x="0" y="0"/>
                </a:moveTo>
                <a:lnTo>
                  <a:pt x="0" y="1155827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387172"/>
            <a:ext cx="598678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Descending</a:t>
            </a:r>
            <a:r>
              <a:rPr spc="-70" dirty="0"/>
              <a:t> </a:t>
            </a:r>
            <a:r>
              <a:rPr spc="-5" dirty="0"/>
              <a:t>inhibition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0991" y="1732915"/>
            <a:ext cx="7797800" cy="4415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marR="280035" indent="-45720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Mobilisations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have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shown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 activate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descending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pain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modulatory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system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significantly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contribute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their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therapeutic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effects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Key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areas:</a:t>
            </a:r>
            <a:endParaRPr sz="2400">
              <a:latin typeface="Calibri Light"/>
              <a:cs typeface="Calibri Light"/>
            </a:endParaRPr>
          </a:p>
          <a:p>
            <a:pPr marL="173990" indent="-161925">
              <a:lnSpc>
                <a:spcPct val="100000"/>
              </a:lnSpc>
              <a:buChar char="-"/>
              <a:tabLst>
                <a:tab pos="174625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Periaqueductal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Gray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(PAG)</a:t>
            </a:r>
            <a:endParaRPr sz="2400">
              <a:latin typeface="Calibri Light"/>
              <a:cs typeface="Calibri Light"/>
            </a:endParaRPr>
          </a:p>
          <a:p>
            <a:pPr marL="173990" indent="-161925">
              <a:lnSpc>
                <a:spcPct val="100000"/>
              </a:lnSpc>
              <a:spcBef>
                <a:spcPts val="5"/>
              </a:spcBef>
              <a:buChar char="-"/>
              <a:tabLst>
                <a:tab pos="174625" algn="l"/>
              </a:tabLst>
            </a:pP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Rostral</a:t>
            </a:r>
            <a:r>
              <a:rPr sz="24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Ventromedial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Medualla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(RVM)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 Light"/>
              <a:cs typeface="Calibri Light"/>
            </a:endParaRPr>
          </a:p>
          <a:p>
            <a:pPr marL="354965" marR="508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Hold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high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concentrations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opioid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receptors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endorphins </a:t>
            </a:r>
            <a:r>
              <a:rPr sz="2400" spc="-5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which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can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inhibit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signals</a:t>
            </a:r>
            <a:endParaRPr sz="240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Noxious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stimulus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can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activate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system</a:t>
            </a:r>
            <a:endParaRPr sz="240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In simple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terms,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body’s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natural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painkillers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inhibit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endParaRPr sz="2400">
              <a:latin typeface="Calibri Light"/>
              <a:cs typeface="Calibri Light"/>
            </a:endParaRP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899403" y="2891027"/>
            <a:ext cx="2514600" cy="1639824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994535"/>
          </a:xfrm>
          <a:custGeom>
            <a:avLst/>
            <a:gdLst/>
            <a:ahLst/>
            <a:cxnLst/>
            <a:rect l="l" t="t" r="r" b="b"/>
            <a:pathLst>
              <a:path h="1994535">
                <a:moveTo>
                  <a:pt x="0" y="0"/>
                </a:moveTo>
                <a:lnTo>
                  <a:pt x="0" y="1994027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8905" rIns="0" bIns="0" rtlCol="0">
            <a:spAutoFit/>
          </a:bodyPr>
          <a:lstStyle/>
          <a:p>
            <a:pPr marL="12700" marR="5080">
              <a:lnSpc>
                <a:spcPts val="5610"/>
              </a:lnSpc>
              <a:spcBef>
                <a:spcPts val="1015"/>
              </a:spcBef>
            </a:pPr>
            <a:r>
              <a:rPr spc="-30" dirty="0"/>
              <a:t>Restoring</a:t>
            </a:r>
            <a:r>
              <a:rPr spc="-65" dirty="0"/>
              <a:t> </a:t>
            </a:r>
            <a:r>
              <a:rPr spc="5" dirty="0"/>
              <a:t>normal</a:t>
            </a:r>
            <a:r>
              <a:rPr spc="-45" dirty="0"/>
              <a:t> </a:t>
            </a:r>
            <a:r>
              <a:rPr spc="-30" dirty="0"/>
              <a:t>range </a:t>
            </a:r>
            <a:r>
              <a:rPr spc="-10" dirty="0"/>
              <a:t>of </a:t>
            </a:r>
            <a:r>
              <a:rPr spc="-1210" dirty="0"/>
              <a:t> </a:t>
            </a:r>
            <a:r>
              <a:rPr spc="-20" dirty="0"/>
              <a:t>movement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70991" y="2185542"/>
            <a:ext cx="7947659" cy="3683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Reduces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(PGT)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Enables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normal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biomechanics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Functional</a:t>
            </a:r>
            <a:r>
              <a:rPr sz="24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movement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Indication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proper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muscle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tone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balance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around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265" marR="508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Abnormal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function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are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secondary</a:t>
            </a:r>
            <a:r>
              <a:rPr sz="24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abnormal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postures, </a:t>
            </a:r>
            <a:r>
              <a:rPr sz="2400" spc="-5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injury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and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stress</a:t>
            </a:r>
            <a:endParaRPr sz="24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156335"/>
          </a:xfrm>
          <a:custGeom>
            <a:avLst/>
            <a:gdLst/>
            <a:ahLst/>
            <a:cxnLst/>
            <a:rect l="l" t="t" r="r" b="b"/>
            <a:pathLst>
              <a:path h="1156335">
                <a:moveTo>
                  <a:pt x="0" y="0"/>
                </a:moveTo>
                <a:lnTo>
                  <a:pt x="0" y="1155827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387172"/>
            <a:ext cx="718629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Increased</a:t>
            </a:r>
            <a:r>
              <a:rPr spc="-40" dirty="0"/>
              <a:t> </a:t>
            </a:r>
            <a:r>
              <a:rPr spc="-15" dirty="0"/>
              <a:t>local</a:t>
            </a:r>
            <a:r>
              <a:rPr spc="-10" dirty="0"/>
              <a:t> </a:t>
            </a:r>
            <a:r>
              <a:rPr spc="-5" dirty="0"/>
              <a:t>blood</a:t>
            </a:r>
            <a:r>
              <a:rPr spc="-40" dirty="0"/>
              <a:t> </a:t>
            </a:r>
            <a:r>
              <a:rPr spc="-10" dirty="0"/>
              <a:t>flow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70991" y="1417065"/>
            <a:ext cx="8094980" cy="4781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Wingdings"/>
              <a:buChar char=""/>
              <a:tabLst>
                <a:tab pos="35560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Increased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nutrition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supply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Wingdings"/>
              <a:buChar char=""/>
            </a:pPr>
            <a:endParaRPr sz="235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buFont typeface="Wingdings"/>
              <a:buChar char=""/>
              <a:tabLst>
                <a:tab pos="355600" algn="l"/>
              </a:tabLst>
            </a:pP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Remove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inflammatory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exudate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Wingdings"/>
              <a:buChar char=""/>
            </a:pPr>
            <a:endParaRPr sz="235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buFont typeface="Wingdings"/>
              <a:buChar char=""/>
              <a:tabLst>
                <a:tab pos="35560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Produces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movement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so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that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blood/fluid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can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move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in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out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endParaRPr sz="2400">
              <a:latin typeface="Calibri Light"/>
              <a:cs typeface="Calibri Light"/>
            </a:endParaRPr>
          </a:p>
          <a:p>
            <a:pPr marL="354965">
              <a:lnSpc>
                <a:spcPct val="100000"/>
              </a:lnSpc>
              <a:spcBef>
                <a:spcPts val="5"/>
              </a:spcBef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articular</a:t>
            </a:r>
            <a:r>
              <a:rPr sz="24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cartilage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within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joints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 Light"/>
              <a:cs typeface="Calibri Light"/>
            </a:endParaRPr>
          </a:p>
          <a:p>
            <a:pPr marL="354965" marR="582930" indent="-342900">
              <a:lnSpc>
                <a:spcPct val="100000"/>
              </a:lnSpc>
              <a:buFont typeface="Wingdings"/>
              <a:buChar char=""/>
              <a:tabLst>
                <a:tab pos="35560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Maintenance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healthy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articular cartilage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proper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joint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function.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Wingdings"/>
              <a:buChar char=""/>
            </a:pPr>
            <a:endParaRPr sz="235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buFont typeface="Wingdings"/>
              <a:buChar char=""/>
              <a:tabLst>
                <a:tab pos="35560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Stimulates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repair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cellular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damage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Wingdings"/>
              <a:buChar char=""/>
            </a:pPr>
            <a:endParaRPr sz="235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buFont typeface="Wingdings"/>
              <a:buChar char=""/>
              <a:tabLst>
                <a:tab pos="355600" algn="l"/>
              </a:tabLst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Enhances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healing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process</a:t>
            </a:r>
            <a:endParaRPr sz="24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086485"/>
          </a:xfrm>
          <a:custGeom>
            <a:avLst/>
            <a:gdLst/>
            <a:ahLst/>
            <a:cxnLst/>
            <a:rect l="l" t="t" r="r" b="b"/>
            <a:pathLst>
              <a:path h="1086485">
                <a:moveTo>
                  <a:pt x="0" y="0"/>
                </a:moveTo>
                <a:lnTo>
                  <a:pt x="0" y="1086103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317449"/>
            <a:ext cx="418782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Synovial</a:t>
            </a:r>
            <a:r>
              <a:rPr spc="-105" dirty="0"/>
              <a:t> </a:t>
            </a:r>
            <a:r>
              <a:rPr spc="-20" dirty="0"/>
              <a:t>sweep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6867" y="1486915"/>
            <a:ext cx="77260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Lubrication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joint through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'synovial</a:t>
            </a:r>
            <a:r>
              <a:rPr sz="24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sweep'</a:t>
            </a:r>
            <a:r>
              <a:rPr sz="24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mechanism</a:t>
            </a:r>
            <a:endParaRPr sz="2400">
              <a:latin typeface="Calibri Light"/>
              <a:cs typeface="Calibri Light"/>
            </a:endParaRP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324100" y="2685288"/>
            <a:ext cx="4495800" cy="2321052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086485"/>
          </a:xfrm>
          <a:custGeom>
            <a:avLst/>
            <a:gdLst/>
            <a:ahLst/>
            <a:cxnLst/>
            <a:rect l="l" t="t" r="r" b="b"/>
            <a:pathLst>
              <a:path h="1086485">
                <a:moveTo>
                  <a:pt x="0" y="0"/>
                </a:moveTo>
                <a:lnTo>
                  <a:pt x="0" y="1086103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317449"/>
            <a:ext cx="418782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Synovial</a:t>
            </a:r>
            <a:r>
              <a:rPr spc="-105" dirty="0"/>
              <a:t> </a:t>
            </a:r>
            <a:r>
              <a:rPr spc="-20" dirty="0"/>
              <a:t>sweep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74065" y="1343609"/>
            <a:ext cx="7900034" cy="47205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marR="457834" indent="-45720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An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oscillation/movement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increases</a:t>
            </a:r>
            <a:r>
              <a:rPr sz="2800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lubrication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800" spc="-6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cartilage</a:t>
            </a:r>
            <a:endParaRPr sz="280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Provides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nutrients</a:t>
            </a:r>
            <a:r>
              <a:rPr sz="28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maintain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healthy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joints</a:t>
            </a:r>
            <a:endParaRPr sz="280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Elasticity increases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range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movement</a:t>
            </a:r>
            <a:endParaRPr sz="2800">
              <a:latin typeface="Calibri Light"/>
              <a:cs typeface="Calibri Light"/>
            </a:endParaRPr>
          </a:p>
          <a:p>
            <a:pPr marL="469900" marR="713105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Synovial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fluid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is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found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in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cavities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synovial </a:t>
            </a:r>
            <a:r>
              <a:rPr sz="2800" spc="-6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joints</a:t>
            </a:r>
            <a:endParaRPr sz="2800">
              <a:latin typeface="Calibri Light"/>
              <a:cs typeface="Calibri Light"/>
            </a:endParaRPr>
          </a:p>
          <a:p>
            <a:pPr marL="469900" marR="508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  <a:tab pos="6562090" algn="l"/>
              </a:tabLst>
            </a:pP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Egg</a:t>
            </a:r>
            <a:r>
              <a:rPr sz="28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white–like</a:t>
            </a:r>
            <a:r>
              <a:rPr sz="2800" spc="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5" dirty="0">
                <a:solidFill>
                  <a:srgbClr val="006FC0"/>
                </a:solidFill>
                <a:latin typeface="Calibri Light"/>
                <a:cs typeface="Calibri Light"/>
              </a:rPr>
              <a:t>consistency,</a:t>
            </a:r>
            <a:r>
              <a:rPr sz="2800" spc="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with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principal 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role</a:t>
            </a:r>
            <a:r>
              <a:rPr sz="28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800" spc="-6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reducing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friction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between</a:t>
            </a:r>
            <a:r>
              <a:rPr sz="2800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articulating	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surfaces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during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movement.</a:t>
            </a:r>
            <a:endParaRPr sz="2800">
              <a:latin typeface="Calibri Light"/>
              <a:cs typeface="Calibri Light"/>
            </a:endParaRPr>
          </a:p>
          <a:p>
            <a:pPr marL="469900" marR="470534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Lack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lubricated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synovial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fluid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causes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poor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 </a:t>
            </a:r>
            <a:r>
              <a:rPr sz="2800" spc="-6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dysfunction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secondary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injuries</a:t>
            </a:r>
            <a:endParaRPr sz="2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235697" y="6431381"/>
            <a:ext cx="15036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4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6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9144000" cy="4966970"/>
            <a:chOff x="0" y="0"/>
            <a:chExt cx="9144000" cy="4966970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9144000" cy="117475"/>
            </a:xfrm>
            <a:custGeom>
              <a:avLst/>
              <a:gdLst/>
              <a:ahLst/>
              <a:cxnLst/>
              <a:rect l="l" t="t" r="r" b="b"/>
              <a:pathLst>
                <a:path w="9144000" h="117475">
                  <a:moveTo>
                    <a:pt x="9144000" y="0"/>
                  </a:moveTo>
                  <a:lnTo>
                    <a:pt x="0" y="0"/>
                  </a:lnTo>
                  <a:lnTo>
                    <a:pt x="0" y="117348"/>
                  </a:lnTo>
                  <a:lnTo>
                    <a:pt x="9144000" y="1173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53A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90664" y="107822"/>
              <a:ext cx="0" cy="1994535"/>
            </a:xfrm>
            <a:custGeom>
              <a:avLst/>
              <a:gdLst/>
              <a:ahLst/>
              <a:cxnLst/>
              <a:rect l="l" t="t" r="r" b="b"/>
              <a:pathLst>
                <a:path h="1994535">
                  <a:moveTo>
                    <a:pt x="0" y="0"/>
                  </a:moveTo>
                  <a:lnTo>
                    <a:pt x="0" y="1994027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51803" y="2138172"/>
              <a:ext cx="2247900" cy="2828544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3355085" y="6432296"/>
            <a:ext cx="7829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@Physiocouk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184140" y="6432296"/>
            <a:ext cx="11303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#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m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a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nchest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e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rph</a:t>
            </a:r>
            <a:r>
              <a:rPr sz="1100" spc="5" dirty="0">
                <a:solidFill>
                  <a:srgbClr val="0053A4"/>
                </a:solidFill>
                <a:latin typeface="Calibri Light"/>
                <a:cs typeface="Calibri Light"/>
              </a:rPr>
              <a:t>y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s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i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o</a:t>
            </a:r>
            <a:endParaRPr sz="1100">
              <a:latin typeface="Calibri Light"/>
              <a:cs typeface="Calibri Light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8905" rIns="0" bIns="0" rtlCol="0">
            <a:spAutoFit/>
          </a:bodyPr>
          <a:lstStyle/>
          <a:p>
            <a:pPr marL="12700" marR="5080">
              <a:lnSpc>
                <a:spcPts val="5610"/>
              </a:lnSpc>
              <a:spcBef>
                <a:spcPts val="1015"/>
              </a:spcBef>
            </a:pPr>
            <a:r>
              <a:rPr spc="-20" dirty="0"/>
              <a:t>Precautions</a:t>
            </a:r>
            <a:r>
              <a:rPr spc="-65" dirty="0"/>
              <a:t> </a:t>
            </a:r>
            <a:r>
              <a:rPr spc="-25" dirty="0"/>
              <a:t>to</a:t>
            </a:r>
            <a:r>
              <a:rPr spc="-35" dirty="0"/>
              <a:t> </a:t>
            </a:r>
            <a:r>
              <a:rPr spc="-15" dirty="0"/>
              <a:t>joint </a:t>
            </a:r>
            <a:r>
              <a:rPr spc="-1205" dirty="0"/>
              <a:t> </a:t>
            </a:r>
            <a:r>
              <a:rPr spc="-10" dirty="0"/>
              <a:t>mobilisations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39241" y="2388565"/>
            <a:ext cx="5109845" cy="34410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indent="-457834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469900" algn="l"/>
                <a:tab pos="470534" algn="l"/>
              </a:tabLst>
            </a:pPr>
            <a:r>
              <a:rPr sz="3200" spc="-15" dirty="0">
                <a:solidFill>
                  <a:srgbClr val="006FC0"/>
                </a:solidFill>
                <a:latin typeface="Calibri Light"/>
                <a:cs typeface="Calibri Light"/>
              </a:rPr>
              <a:t>Excessive</a:t>
            </a:r>
            <a:r>
              <a:rPr sz="32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32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dirty="0">
                <a:solidFill>
                  <a:srgbClr val="006FC0"/>
                </a:solidFill>
                <a:latin typeface="Calibri Light"/>
                <a:cs typeface="Calibri Light"/>
              </a:rPr>
              <a:t>or</a:t>
            </a:r>
            <a:r>
              <a:rPr sz="32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spc="-10" dirty="0">
                <a:solidFill>
                  <a:srgbClr val="006FC0"/>
                </a:solidFill>
                <a:latin typeface="Calibri Light"/>
                <a:cs typeface="Calibri Light"/>
              </a:rPr>
              <a:t>swelling</a:t>
            </a:r>
            <a:endParaRPr sz="3200">
              <a:latin typeface="Calibri Light"/>
              <a:cs typeface="Calibri Light"/>
            </a:endParaRPr>
          </a:p>
          <a:p>
            <a:pPr marL="469900" indent="-457834">
              <a:lnSpc>
                <a:spcPct val="100000"/>
              </a:lnSpc>
              <a:buFont typeface="Arial MT"/>
              <a:buChar char="•"/>
              <a:tabLst>
                <a:tab pos="469900" algn="l"/>
                <a:tab pos="470534" algn="l"/>
              </a:tabLst>
            </a:pPr>
            <a:r>
              <a:rPr sz="3200" spc="-15" dirty="0">
                <a:solidFill>
                  <a:srgbClr val="006FC0"/>
                </a:solidFill>
                <a:latin typeface="Calibri Light"/>
                <a:cs typeface="Calibri Light"/>
              </a:rPr>
              <a:t>Arthroplasty</a:t>
            </a:r>
            <a:endParaRPr sz="3200">
              <a:latin typeface="Calibri Light"/>
              <a:cs typeface="Calibri Light"/>
            </a:endParaRPr>
          </a:p>
          <a:p>
            <a:pPr marL="469900" indent="-457834">
              <a:lnSpc>
                <a:spcPct val="100000"/>
              </a:lnSpc>
              <a:buFont typeface="Arial MT"/>
              <a:buChar char="•"/>
              <a:tabLst>
                <a:tab pos="469900" algn="l"/>
                <a:tab pos="470534" algn="l"/>
              </a:tabLst>
            </a:pPr>
            <a:r>
              <a:rPr sz="3200" spc="-10" dirty="0">
                <a:solidFill>
                  <a:srgbClr val="006FC0"/>
                </a:solidFill>
                <a:latin typeface="Calibri Light"/>
                <a:cs typeface="Calibri Light"/>
              </a:rPr>
              <a:t>Pregnancy</a:t>
            </a:r>
            <a:endParaRPr sz="3200">
              <a:latin typeface="Calibri Light"/>
              <a:cs typeface="Calibri Light"/>
            </a:endParaRPr>
          </a:p>
          <a:p>
            <a:pPr marL="469900" indent="-457834">
              <a:lnSpc>
                <a:spcPct val="100000"/>
              </a:lnSpc>
              <a:buFont typeface="Arial MT"/>
              <a:buChar char="•"/>
              <a:tabLst>
                <a:tab pos="469900" algn="l"/>
                <a:tab pos="470534" algn="l"/>
              </a:tabLst>
            </a:pPr>
            <a:r>
              <a:rPr sz="3200" spc="-5" dirty="0">
                <a:solidFill>
                  <a:srgbClr val="006FC0"/>
                </a:solidFill>
                <a:latin typeface="Calibri Light"/>
                <a:cs typeface="Calibri Light"/>
              </a:rPr>
              <a:t>Hypermobility</a:t>
            </a:r>
            <a:endParaRPr sz="3200">
              <a:latin typeface="Calibri Light"/>
              <a:cs typeface="Calibri Light"/>
            </a:endParaRPr>
          </a:p>
          <a:p>
            <a:pPr marL="469900" indent="-457834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900" algn="l"/>
                <a:tab pos="470534" algn="l"/>
              </a:tabLst>
            </a:pPr>
            <a:r>
              <a:rPr sz="3200" spc="-5" dirty="0">
                <a:solidFill>
                  <a:srgbClr val="006FC0"/>
                </a:solidFill>
                <a:latin typeface="Calibri Light"/>
                <a:cs typeface="Calibri Light"/>
              </a:rPr>
              <a:t>Spondylolisthesis</a:t>
            </a:r>
            <a:endParaRPr sz="3200">
              <a:latin typeface="Calibri Light"/>
              <a:cs typeface="Calibri Light"/>
            </a:endParaRPr>
          </a:p>
          <a:p>
            <a:pPr marL="469900" indent="-457834">
              <a:lnSpc>
                <a:spcPct val="100000"/>
              </a:lnSpc>
              <a:buFont typeface="Arial MT"/>
              <a:buChar char="•"/>
              <a:tabLst>
                <a:tab pos="469900" algn="l"/>
                <a:tab pos="470534" algn="l"/>
              </a:tabLst>
            </a:pPr>
            <a:r>
              <a:rPr sz="3200" spc="-10" dirty="0">
                <a:solidFill>
                  <a:srgbClr val="006FC0"/>
                </a:solidFill>
                <a:latin typeface="Calibri Light"/>
                <a:cs typeface="Calibri Light"/>
              </a:rPr>
              <a:t>Rheumatoid</a:t>
            </a:r>
            <a:r>
              <a:rPr sz="32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dirty="0">
                <a:solidFill>
                  <a:srgbClr val="006FC0"/>
                </a:solidFill>
                <a:latin typeface="Calibri Light"/>
                <a:cs typeface="Calibri Light"/>
              </a:rPr>
              <a:t>arthritis</a:t>
            </a:r>
            <a:endParaRPr sz="3200">
              <a:latin typeface="Calibri Light"/>
              <a:cs typeface="Calibri Light"/>
            </a:endParaRPr>
          </a:p>
          <a:p>
            <a:pPr marL="469900" indent="-457834">
              <a:lnSpc>
                <a:spcPct val="100000"/>
              </a:lnSpc>
              <a:buFont typeface="Arial MT"/>
              <a:buChar char="•"/>
              <a:tabLst>
                <a:tab pos="469900" algn="l"/>
                <a:tab pos="470534" algn="l"/>
              </a:tabLst>
            </a:pPr>
            <a:r>
              <a:rPr sz="3200" spc="-20" dirty="0">
                <a:solidFill>
                  <a:srgbClr val="006FC0"/>
                </a:solidFill>
                <a:latin typeface="Calibri Light"/>
                <a:cs typeface="Calibri Light"/>
              </a:rPr>
              <a:t>Vertebrobasilar</a:t>
            </a:r>
            <a:r>
              <a:rPr sz="32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spc="-5" dirty="0">
                <a:solidFill>
                  <a:srgbClr val="006FC0"/>
                </a:solidFill>
                <a:latin typeface="Calibri Light"/>
                <a:cs typeface="Calibri Light"/>
              </a:rPr>
              <a:t>insufficiency</a:t>
            </a:r>
            <a:endParaRPr sz="32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2158365"/>
            <a:chOff x="0" y="0"/>
            <a:chExt cx="9144000" cy="2158365"/>
          </a:xfrm>
        </p:grpSpPr>
        <p:sp>
          <p:nvSpPr>
            <p:cNvPr id="3" name="object 3"/>
            <p:cNvSpPr/>
            <p:nvPr/>
          </p:nvSpPr>
          <p:spPr>
            <a:xfrm>
              <a:off x="590664" y="107822"/>
              <a:ext cx="0" cy="1784985"/>
            </a:xfrm>
            <a:custGeom>
              <a:avLst/>
              <a:gdLst/>
              <a:ahLst/>
              <a:cxnLst/>
              <a:rect l="l" t="t" r="r" b="b"/>
              <a:pathLst>
                <a:path h="1784985">
                  <a:moveTo>
                    <a:pt x="0" y="0"/>
                  </a:moveTo>
                  <a:lnTo>
                    <a:pt x="0" y="1784477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90816" y="405384"/>
              <a:ext cx="1457325" cy="1752600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3355085" y="6432296"/>
            <a:ext cx="7829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@Physiocouk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184140" y="6432296"/>
            <a:ext cx="11303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#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m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a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nchest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e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rph</a:t>
            </a:r>
            <a:r>
              <a:rPr sz="1100" spc="5" dirty="0">
                <a:solidFill>
                  <a:srgbClr val="0053A4"/>
                </a:solidFill>
                <a:latin typeface="Calibri Light"/>
                <a:cs typeface="Calibri Light"/>
              </a:rPr>
              <a:t>y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s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i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o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235697" y="6432296"/>
            <a:ext cx="15036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758139" y="304622"/>
            <a:ext cx="5941695" cy="1560830"/>
          </a:xfrm>
          <a:prstGeom prst="rect">
            <a:avLst/>
          </a:prstGeom>
        </p:spPr>
        <p:txBody>
          <a:bodyPr vert="horz" wrap="square" lIns="0" tIns="128905" rIns="0" bIns="0" rtlCol="0">
            <a:spAutoFit/>
          </a:bodyPr>
          <a:lstStyle/>
          <a:p>
            <a:pPr marL="12700" marR="5080">
              <a:lnSpc>
                <a:spcPts val="5610"/>
              </a:lnSpc>
              <a:spcBef>
                <a:spcPts val="1015"/>
              </a:spcBef>
            </a:pPr>
            <a:r>
              <a:rPr spc="-15" dirty="0"/>
              <a:t>ABSOLUTE </a:t>
            </a:r>
            <a:r>
              <a:rPr spc="-10" dirty="0"/>
              <a:t> </a:t>
            </a:r>
            <a:r>
              <a:rPr spc="-35" dirty="0"/>
              <a:t>CONTRAINDICATIONS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13943" y="2195016"/>
            <a:ext cx="7653655" cy="3684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Serious</a:t>
            </a: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–</a:t>
            </a:r>
            <a:r>
              <a:rPr sz="24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malignancy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tabLst>
                <a:tab pos="1343025" algn="l"/>
              </a:tabLst>
            </a:pP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Osseous</a:t>
            </a:r>
            <a:r>
              <a:rPr sz="24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-	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fracture,</a:t>
            </a:r>
            <a:r>
              <a:rPr sz="24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OP/osteopenia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Neurological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–</a:t>
            </a:r>
            <a:r>
              <a:rPr sz="24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bilateral</a:t>
            </a: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LL</a:t>
            </a:r>
            <a:r>
              <a:rPr sz="24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symptoms,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severe</a:t>
            </a:r>
            <a:r>
              <a:rPr sz="24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or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worsening,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Cauda</a:t>
            </a:r>
            <a:r>
              <a:rPr sz="2400" spc="-5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Equina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Inflammatory</a:t>
            </a:r>
            <a:r>
              <a:rPr sz="24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–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conditions 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such</a:t>
            </a: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as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10" dirty="0">
                <a:solidFill>
                  <a:srgbClr val="006FC0"/>
                </a:solidFill>
                <a:latin typeface="Calibri"/>
                <a:cs typeface="Calibri"/>
              </a:rPr>
              <a:t>RA,</a:t>
            </a: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AS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Circulatory</a:t>
            </a:r>
            <a:r>
              <a:rPr sz="24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–</a:t>
            </a:r>
            <a:r>
              <a:rPr sz="24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VBI,</a:t>
            </a:r>
            <a:r>
              <a:rPr sz="24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previous</a:t>
            </a:r>
            <a:r>
              <a:rPr sz="24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"/>
                <a:cs typeface="Calibri"/>
              </a:rPr>
              <a:t>stroke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or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 TIA,</a:t>
            </a:r>
            <a:r>
              <a:rPr sz="24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anticoagulants/meds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355725"/>
          </a:xfrm>
          <a:custGeom>
            <a:avLst/>
            <a:gdLst/>
            <a:ahLst/>
            <a:cxnLst/>
            <a:rect l="l" t="t" r="r" b="b"/>
            <a:pathLst>
              <a:path h="1355725">
                <a:moveTo>
                  <a:pt x="0" y="0"/>
                </a:moveTo>
                <a:lnTo>
                  <a:pt x="0" y="135572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597153"/>
            <a:ext cx="567055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65" dirty="0"/>
              <a:t>Treatment</a:t>
            </a:r>
            <a:r>
              <a:rPr spc="-45" dirty="0"/>
              <a:t> </a:t>
            </a:r>
            <a:r>
              <a:rPr spc="-10" dirty="0"/>
              <a:t>Principles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70051" y="2211704"/>
            <a:ext cx="7656195" cy="2586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Need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to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consider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following: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 Light"/>
              <a:cs typeface="Calibri Light"/>
            </a:endParaRPr>
          </a:p>
          <a:p>
            <a:pPr marL="527685" indent="-515620">
              <a:lnSpc>
                <a:spcPct val="100000"/>
              </a:lnSpc>
              <a:buAutoNum type="arabicPeriod"/>
              <a:tabLst>
                <a:tab pos="527685" algn="l"/>
                <a:tab pos="52832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Desired</a:t>
            </a:r>
            <a:r>
              <a:rPr sz="2400" spc="-8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Effect</a:t>
            </a:r>
            <a:r>
              <a:rPr sz="2400" spc="-7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-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what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effect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is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endParaRPr sz="2400">
              <a:latin typeface="Calibri Light"/>
              <a:cs typeface="Calibri Light"/>
            </a:endParaRPr>
          </a:p>
          <a:p>
            <a:pPr marL="527685">
              <a:lnSpc>
                <a:spcPct val="100000"/>
              </a:lnSpc>
              <a:spcBef>
                <a:spcPts val="5"/>
              </a:spcBef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therapist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wanting?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Relieve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or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stretch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tissues?</a:t>
            </a:r>
            <a:endParaRPr sz="2400">
              <a:latin typeface="Calibri Light"/>
              <a:cs typeface="Calibri Light"/>
            </a:endParaRPr>
          </a:p>
          <a:p>
            <a:pPr marL="527685" marR="5080" indent="-515620">
              <a:lnSpc>
                <a:spcPct val="100000"/>
              </a:lnSpc>
              <a:buAutoNum type="arabicPeriod" startAt="2"/>
              <a:tabLst>
                <a:tab pos="527685" algn="l"/>
                <a:tab pos="52832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Starting</a:t>
            </a:r>
            <a:r>
              <a:rPr sz="24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Position</a:t>
            </a:r>
            <a:r>
              <a:rPr sz="24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-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patient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therapist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make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treatment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effective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comfortable.</a:t>
            </a:r>
            <a:endParaRPr sz="2400">
              <a:latin typeface="Calibri Light"/>
              <a:cs typeface="Calibri Light"/>
            </a:endParaRPr>
          </a:p>
          <a:p>
            <a:pPr marL="527685" indent="-515620">
              <a:lnSpc>
                <a:spcPct val="100000"/>
              </a:lnSpc>
              <a:buAutoNum type="arabicPeriod" startAt="2"/>
              <a:tabLst>
                <a:tab pos="527685" algn="l"/>
                <a:tab pos="528320" algn="l"/>
                <a:tab pos="2439035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Direction</a:t>
            </a:r>
            <a:r>
              <a:rPr sz="24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-	</a:t>
            </a:r>
            <a:r>
              <a:rPr sz="2400" spc="-60" dirty="0">
                <a:solidFill>
                  <a:srgbClr val="006FC0"/>
                </a:solidFill>
                <a:latin typeface="Calibri Light"/>
                <a:cs typeface="Calibri Light"/>
              </a:rPr>
              <a:t>AP/PA,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Traction</a:t>
            </a:r>
            <a:endParaRPr sz="24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355725"/>
          </a:xfrm>
          <a:custGeom>
            <a:avLst/>
            <a:gdLst/>
            <a:ahLst/>
            <a:cxnLst/>
            <a:rect l="l" t="t" r="r" b="b"/>
            <a:pathLst>
              <a:path h="1355725">
                <a:moveTo>
                  <a:pt x="0" y="0"/>
                </a:moveTo>
                <a:lnTo>
                  <a:pt x="0" y="135572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592937" y="1869694"/>
            <a:ext cx="4005579" cy="2769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  <a:buAutoNum type="arabicPeriod" startAt="4"/>
              <a:tabLst>
                <a:tab pos="257175" algn="l"/>
              </a:tabLst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Method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Application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-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 position,</a:t>
            </a:r>
            <a:r>
              <a:rPr sz="20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grade,</a:t>
            </a:r>
            <a:r>
              <a:rPr sz="20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amplitude,</a:t>
            </a:r>
            <a:r>
              <a:rPr sz="20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rhythm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000" spc="-4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duration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 technique.</a:t>
            </a:r>
            <a:endParaRPr sz="20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Calibri Light"/>
              <a:buAutoNum type="arabicPeriod" startAt="4"/>
            </a:pPr>
            <a:endParaRPr sz="1950">
              <a:latin typeface="Calibri Light"/>
              <a:cs typeface="Calibri Light"/>
            </a:endParaRPr>
          </a:p>
          <a:p>
            <a:pPr marL="12700" marR="10795" algn="just">
              <a:lnSpc>
                <a:spcPct val="100000"/>
              </a:lnSpc>
              <a:buAutoNum type="arabicPeriod" startAt="4"/>
              <a:tabLst>
                <a:tab pos="257175" algn="l"/>
              </a:tabLst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Expected Response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-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Should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0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patient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be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pain-free,</a:t>
            </a:r>
            <a:r>
              <a:rPr sz="20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have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increased </a:t>
            </a:r>
            <a:r>
              <a:rPr sz="2000" spc="-4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range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or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have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reduced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soreness?</a:t>
            </a:r>
            <a:endParaRPr sz="20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2000" i="1" spc="-5" dirty="0">
                <a:solidFill>
                  <a:srgbClr val="006FC0"/>
                </a:solidFill>
                <a:latin typeface="Calibri Light"/>
                <a:cs typeface="Calibri Light"/>
              </a:rPr>
              <a:t>(Hengeveld</a:t>
            </a:r>
            <a:r>
              <a:rPr sz="2000" i="1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000" i="1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i="1" spc="-5" dirty="0">
                <a:solidFill>
                  <a:srgbClr val="006FC0"/>
                </a:solidFill>
                <a:latin typeface="Calibri Light"/>
                <a:cs typeface="Calibri Light"/>
              </a:rPr>
              <a:t>Banks,</a:t>
            </a:r>
            <a:r>
              <a:rPr sz="2000" i="1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2005)</a:t>
            </a:r>
            <a:endParaRPr sz="2000">
              <a:latin typeface="Calibri Light"/>
              <a:cs typeface="Calibri Light"/>
            </a:endParaRPr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49664" y="1901653"/>
            <a:ext cx="3924709" cy="3445677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624636" y="597153"/>
            <a:ext cx="567055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65" dirty="0"/>
              <a:t>Treatment</a:t>
            </a:r>
            <a:r>
              <a:rPr spc="-45" dirty="0"/>
              <a:t> </a:t>
            </a:r>
            <a:r>
              <a:rPr spc="-10" dirty="0"/>
              <a:t>Principles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355725"/>
          </a:xfrm>
          <a:custGeom>
            <a:avLst/>
            <a:gdLst/>
            <a:ahLst/>
            <a:cxnLst/>
            <a:rect l="l" t="t" r="r" b="b"/>
            <a:pathLst>
              <a:path h="1355725">
                <a:moveTo>
                  <a:pt x="0" y="0"/>
                </a:moveTo>
                <a:lnTo>
                  <a:pt x="0" y="135572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597153"/>
            <a:ext cx="250507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65" dirty="0"/>
              <a:t>T</a:t>
            </a:r>
            <a:r>
              <a:rPr spc="-114" dirty="0"/>
              <a:t>r</a:t>
            </a:r>
            <a:r>
              <a:rPr dirty="0"/>
              <a:t>actions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40791" y="1941702"/>
            <a:ext cx="7579995" cy="3684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marR="5080" indent="-28702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Traction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force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applied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separate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surfaces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–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gap/widen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space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Aims: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Relief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Create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space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Produce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negative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pressure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Tighten ligaments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Reduce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loose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body.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3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995"/>
              </a:spcBef>
            </a:pP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Indications:</a:t>
            </a:r>
            <a:r>
              <a:rPr sz="2000" b="1" spc="-4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OA,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loose 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body,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disc,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stenosis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239767" y="3083051"/>
            <a:ext cx="4514168" cy="1969008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7235697" y="6445817"/>
            <a:ext cx="150368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5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0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1711325"/>
            <a:chOff x="0" y="0"/>
            <a:chExt cx="9144000" cy="1711325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9144000" cy="117475"/>
            </a:xfrm>
            <a:custGeom>
              <a:avLst/>
              <a:gdLst/>
              <a:ahLst/>
              <a:cxnLst/>
              <a:rect l="l" t="t" r="r" b="b"/>
              <a:pathLst>
                <a:path w="9144000" h="117475">
                  <a:moveTo>
                    <a:pt x="9144000" y="0"/>
                  </a:moveTo>
                  <a:lnTo>
                    <a:pt x="0" y="0"/>
                  </a:lnTo>
                  <a:lnTo>
                    <a:pt x="0" y="117348"/>
                  </a:lnTo>
                  <a:lnTo>
                    <a:pt x="9144000" y="1173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53A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57200" y="117475"/>
              <a:ext cx="0" cy="1565275"/>
            </a:xfrm>
            <a:custGeom>
              <a:avLst/>
              <a:gdLst/>
              <a:ahLst/>
              <a:cxnLst/>
              <a:rect l="l" t="t" r="r" b="b"/>
              <a:pathLst>
                <a:path h="1565275">
                  <a:moveTo>
                    <a:pt x="0" y="0"/>
                  </a:moveTo>
                  <a:lnTo>
                    <a:pt x="0" y="1565021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624636" y="95250"/>
            <a:ext cx="59893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20" dirty="0">
                <a:solidFill>
                  <a:srgbClr val="006FC0"/>
                </a:solidFill>
                <a:latin typeface="Calibri Light"/>
                <a:cs typeface="Calibri Light"/>
              </a:rPr>
              <a:t>Grading</a:t>
            </a:r>
            <a:r>
              <a:rPr sz="54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5400" spc="-10" dirty="0">
                <a:solidFill>
                  <a:srgbClr val="006FC0"/>
                </a:solidFill>
                <a:latin typeface="Calibri Light"/>
                <a:cs typeface="Calibri Light"/>
              </a:rPr>
              <a:t>mobilisations</a:t>
            </a:r>
            <a:endParaRPr sz="5400">
              <a:latin typeface="Calibri Light"/>
              <a:cs typeface="Calibri Ligh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24636" y="1085545"/>
            <a:ext cx="17335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solidFill>
                  <a:srgbClr val="006FC0"/>
                </a:solidFill>
                <a:latin typeface="Calibri Light"/>
                <a:cs typeface="Calibri Light"/>
              </a:rPr>
              <a:t>(Maitland)</a:t>
            </a:r>
            <a:endParaRPr sz="3200">
              <a:latin typeface="Calibri Light"/>
              <a:cs typeface="Calibri Light"/>
            </a:endParaRPr>
          </a:p>
        </p:txBody>
      </p:sp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64691" y="1716023"/>
            <a:ext cx="6610210" cy="4054608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565275"/>
          </a:xfrm>
          <a:custGeom>
            <a:avLst/>
            <a:gdLst/>
            <a:ahLst/>
            <a:cxnLst/>
            <a:rect l="l" t="t" r="r" b="b"/>
            <a:pathLst>
              <a:path h="1565275">
                <a:moveTo>
                  <a:pt x="0" y="0"/>
                </a:moveTo>
                <a:lnTo>
                  <a:pt x="0" y="156502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95250"/>
            <a:ext cx="59893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Grading</a:t>
            </a:r>
            <a:r>
              <a:rPr spc="-60" dirty="0"/>
              <a:t> </a:t>
            </a:r>
            <a:r>
              <a:rPr spc="-10" dirty="0"/>
              <a:t>mobilisations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4636" y="1085545"/>
            <a:ext cx="17335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solidFill>
                  <a:srgbClr val="006FC0"/>
                </a:solidFill>
                <a:latin typeface="Calibri Light"/>
                <a:cs typeface="Calibri Light"/>
              </a:rPr>
              <a:t>(Maitland)</a:t>
            </a:r>
            <a:endParaRPr sz="3200">
              <a:latin typeface="Calibri Light"/>
              <a:cs typeface="Calibri Ligh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13943" y="2157222"/>
            <a:ext cx="7585709" cy="3379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753110">
              <a:lnSpc>
                <a:spcPct val="100000"/>
              </a:lnSpc>
              <a:spcBef>
                <a:spcPts val="105"/>
              </a:spcBef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grading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scale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has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been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separated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into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two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due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their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clinical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indications: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95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Lower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grades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(I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+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II)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are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used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reduce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pain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irritability</a:t>
            </a:r>
            <a:r>
              <a:rPr sz="20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(use 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VAS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+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SIN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scores).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950">
              <a:latin typeface="Calibri"/>
              <a:cs typeface="Calibri"/>
            </a:endParaRPr>
          </a:p>
          <a:p>
            <a:pPr marL="12700" marR="332105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Higher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grades(III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+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IV)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used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stretch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capsule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passive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tissues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which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support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stabilise</a:t>
            </a:r>
            <a:r>
              <a:rPr sz="20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so increase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range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movement.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Hengeveld</a:t>
            </a:r>
            <a:r>
              <a:rPr sz="2000" b="1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E,</a:t>
            </a:r>
            <a:r>
              <a:rPr sz="2000" b="1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Banks</a:t>
            </a: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K</a:t>
            </a: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(2005)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076960"/>
          </a:xfrm>
          <a:custGeom>
            <a:avLst/>
            <a:gdLst/>
            <a:ahLst/>
            <a:cxnLst/>
            <a:rect l="l" t="t" r="r" b="b"/>
            <a:pathLst>
              <a:path h="1076960">
                <a:moveTo>
                  <a:pt x="0" y="0"/>
                </a:moveTo>
                <a:lnTo>
                  <a:pt x="0" y="107645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560323" y="1349755"/>
            <a:ext cx="7116445" cy="4429125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 marR="207010">
              <a:lnSpc>
                <a:spcPts val="2920"/>
              </a:lnSpc>
              <a:spcBef>
                <a:spcPts val="459"/>
              </a:spcBef>
            </a:pPr>
            <a:r>
              <a:rPr sz="2700" spc="-15" dirty="0">
                <a:solidFill>
                  <a:srgbClr val="006FC0"/>
                </a:solidFill>
                <a:latin typeface="Calibri Light"/>
                <a:cs typeface="Calibri Light"/>
              </a:rPr>
              <a:t>Small</a:t>
            </a:r>
            <a:r>
              <a:rPr sz="27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20" dirty="0">
                <a:solidFill>
                  <a:srgbClr val="006FC0"/>
                </a:solidFill>
                <a:latin typeface="Calibri Light"/>
                <a:cs typeface="Calibri Light"/>
              </a:rPr>
              <a:t>amplitude</a:t>
            </a:r>
            <a:r>
              <a:rPr sz="2700" spc="-7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30" dirty="0">
                <a:solidFill>
                  <a:srgbClr val="006FC0"/>
                </a:solidFill>
                <a:latin typeface="Calibri Light"/>
                <a:cs typeface="Calibri Light"/>
              </a:rPr>
              <a:t>movement</a:t>
            </a:r>
            <a:r>
              <a:rPr sz="27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20" dirty="0">
                <a:solidFill>
                  <a:srgbClr val="006FC0"/>
                </a:solidFill>
                <a:latin typeface="Calibri Light"/>
                <a:cs typeface="Calibri Light"/>
              </a:rPr>
              <a:t>at</a:t>
            </a:r>
            <a:r>
              <a:rPr sz="27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7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20" dirty="0">
                <a:solidFill>
                  <a:srgbClr val="006FC0"/>
                </a:solidFill>
                <a:latin typeface="Calibri Light"/>
                <a:cs typeface="Calibri Light"/>
              </a:rPr>
              <a:t>beginning</a:t>
            </a:r>
            <a:r>
              <a:rPr sz="2700" spc="-8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7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700" spc="-59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25" dirty="0">
                <a:solidFill>
                  <a:srgbClr val="006FC0"/>
                </a:solidFill>
                <a:latin typeface="Calibri Light"/>
                <a:cs typeface="Calibri Light"/>
              </a:rPr>
              <a:t>available</a:t>
            </a:r>
            <a:r>
              <a:rPr sz="2700" spc="-8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20" dirty="0">
                <a:solidFill>
                  <a:srgbClr val="006FC0"/>
                </a:solidFill>
                <a:latin typeface="Calibri Light"/>
                <a:cs typeface="Calibri Light"/>
              </a:rPr>
              <a:t>ROM</a:t>
            </a:r>
            <a:endParaRPr sz="27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</a:pPr>
            <a:endParaRPr sz="315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Clinical</a:t>
            </a:r>
            <a:r>
              <a:rPr sz="27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Reasoning:</a:t>
            </a:r>
            <a:r>
              <a:rPr sz="27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i="1" spc="-5" dirty="0">
                <a:solidFill>
                  <a:srgbClr val="006FC0"/>
                </a:solidFill>
                <a:latin typeface="Calibri Light"/>
                <a:cs typeface="Calibri Light"/>
              </a:rPr>
              <a:t>Donatelli</a:t>
            </a:r>
            <a:r>
              <a:rPr sz="2700" i="1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i="1" dirty="0">
                <a:solidFill>
                  <a:srgbClr val="006FC0"/>
                </a:solidFill>
                <a:latin typeface="Calibri Light"/>
                <a:cs typeface="Calibri Light"/>
              </a:rPr>
              <a:t>(2001)</a:t>
            </a:r>
            <a:endParaRPr sz="27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15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7-10/10</a:t>
            </a:r>
            <a:r>
              <a:rPr sz="2700" spc="-45" dirty="0">
                <a:solidFill>
                  <a:srgbClr val="006FC0"/>
                </a:solidFill>
                <a:latin typeface="Calibri Light"/>
                <a:cs typeface="Calibri Light"/>
              </a:rPr>
              <a:t> VAS</a:t>
            </a: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15" dirty="0">
                <a:solidFill>
                  <a:srgbClr val="006FC0"/>
                </a:solidFill>
                <a:latin typeface="Calibri Light"/>
                <a:cs typeface="Calibri Light"/>
              </a:rPr>
              <a:t>rating</a:t>
            </a:r>
            <a:endParaRPr sz="270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spcBef>
                <a:spcPts val="32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700" spc="-2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7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25" dirty="0">
                <a:solidFill>
                  <a:srgbClr val="006FC0"/>
                </a:solidFill>
                <a:latin typeface="Calibri Light"/>
                <a:cs typeface="Calibri Light"/>
              </a:rPr>
              <a:t>before</a:t>
            </a: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15" dirty="0">
                <a:solidFill>
                  <a:srgbClr val="006FC0"/>
                </a:solidFill>
                <a:latin typeface="Calibri Light"/>
                <a:cs typeface="Calibri Light"/>
              </a:rPr>
              <a:t>resistance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 upon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 palpation</a:t>
            </a:r>
            <a:endParaRPr sz="270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spcBef>
                <a:spcPts val="330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Acute</a:t>
            </a:r>
            <a:r>
              <a:rPr sz="27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phase</a:t>
            </a:r>
            <a:r>
              <a:rPr sz="27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injury</a:t>
            </a:r>
            <a:endParaRPr sz="270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spcBef>
                <a:spcPts val="320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Inflammatory 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phase</a:t>
            </a: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 healing</a:t>
            </a:r>
            <a:endParaRPr sz="270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spcBef>
                <a:spcPts val="32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Aim </a:t>
            </a:r>
            <a:r>
              <a:rPr sz="27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reduce</a:t>
            </a:r>
            <a:r>
              <a:rPr sz="27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 neutralise </a:t>
            </a: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15" dirty="0">
                <a:solidFill>
                  <a:srgbClr val="006FC0"/>
                </a:solidFill>
                <a:latin typeface="Calibri Light"/>
                <a:cs typeface="Calibri Light"/>
              </a:rPr>
              <a:t>pressures</a:t>
            </a:r>
            <a:endParaRPr sz="27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624636" y="317449"/>
            <a:ext cx="220027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Grade</a:t>
            </a:r>
            <a:r>
              <a:rPr spc="-85" dirty="0"/>
              <a:t> </a:t>
            </a:r>
            <a:r>
              <a:rPr dirty="0"/>
              <a:t>1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008380"/>
          </a:xfrm>
          <a:custGeom>
            <a:avLst/>
            <a:gdLst/>
            <a:ahLst/>
            <a:cxnLst/>
            <a:rect l="l" t="t" r="r" b="b"/>
            <a:pathLst>
              <a:path h="1008380">
                <a:moveTo>
                  <a:pt x="0" y="0"/>
                </a:moveTo>
                <a:lnTo>
                  <a:pt x="0" y="1008126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249428"/>
            <a:ext cx="219900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Grade</a:t>
            </a:r>
            <a:r>
              <a:rPr spc="-95" dirty="0"/>
              <a:t> </a:t>
            </a:r>
            <a:r>
              <a:rPr dirty="0"/>
              <a:t>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4065" y="1483867"/>
            <a:ext cx="8301990" cy="44634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-15" dirty="0">
                <a:solidFill>
                  <a:srgbClr val="006FC0"/>
                </a:solidFill>
                <a:latin typeface="Calibri"/>
                <a:cs typeface="Calibri"/>
              </a:rPr>
              <a:t>Large</a:t>
            </a:r>
            <a:r>
              <a:rPr sz="2800" b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006FC0"/>
                </a:solidFill>
                <a:latin typeface="Calibri"/>
                <a:cs typeface="Calibri"/>
              </a:rPr>
              <a:t>amplitude</a:t>
            </a:r>
            <a:r>
              <a:rPr sz="2800" b="1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006FC0"/>
                </a:solidFill>
                <a:latin typeface="Calibri"/>
                <a:cs typeface="Calibri"/>
              </a:rPr>
              <a:t>movement</a:t>
            </a:r>
            <a:r>
              <a:rPr sz="2800" b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006FC0"/>
                </a:solidFill>
                <a:latin typeface="Calibri"/>
                <a:cs typeface="Calibri"/>
              </a:rPr>
              <a:t>at</a:t>
            </a:r>
            <a:r>
              <a:rPr sz="2800" b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0" dirty="0">
                <a:solidFill>
                  <a:srgbClr val="006FC0"/>
                </a:solidFill>
                <a:latin typeface="Calibri"/>
                <a:cs typeface="Calibri"/>
              </a:rPr>
              <a:t>within</a:t>
            </a:r>
            <a:r>
              <a:rPr sz="2800" b="1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800" b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006FC0"/>
                </a:solidFill>
                <a:latin typeface="Calibri"/>
                <a:cs typeface="Calibri"/>
              </a:rPr>
              <a:t>available</a:t>
            </a:r>
            <a:r>
              <a:rPr sz="2800" b="1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20" dirty="0">
                <a:solidFill>
                  <a:srgbClr val="006FC0"/>
                </a:solidFill>
                <a:latin typeface="Calibri"/>
                <a:cs typeface="Calibri"/>
              </a:rPr>
              <a:t>ROM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8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Clinical</a:t>
            </a:r>
            <a:r>
              <a:rPr sz="2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Reasoning:</a:t>
            </a:r>
            <a:r>
              <a:rPr sz="28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"/>
                <a:cs typeface="Calibri"/>
              </a:rPr>
              <a:t>Donatelli</a:t>
            </a:r>
            <a:r>
              <a:rPr sz="2800" i="1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"/>
                <a:cs typeface="Calibri"/>
              </a:rPr>
              <a:t>(2001)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8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5-7/10</a:t>
            </a:r>
            <a:r>
              <a:rPr sz="2800" spc="5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0" dirty="0">
                <a:solidFill>
                  <a:srgbClr val="006FC0"/>
                </a:solidFill>
                <a:latin typeface="Calibri"/>
                <a:cs typeface="Calibri"/>
              </a:rPr>
              <a:t>VAS</a:t>
            </a:r>
            <a:r>
              <a:rPr sz="2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"/>
                <a:cs typeface="Calibri"/>
              </a:rPr>
              <a:t>rating</a:t>
            </a:r>
            <a:endParaRPr sz="2800">
              <a:latin typeface="Calibri"/>
              <a:cs typeface="Calibri"/>
            </a:endParaRPr>
          </a:p>
          <a:p>
            <a:pPr marL="355600" marR="1202055" indent="-342900">
              <a:lnSpc>
                <a:spcPct val="100000"/>
              </a:lnSpc>
              <a:spcBef>
                <a:spcPts val="670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20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r>
              <a:rPr sz="2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resistance</a:t>
            </a:r>
            <a:r>
              <a:rPr sz="28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occur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simultaneously</a:t>
            </a:r>
            <a:r>
              <a:rPr sz="2800" spc="4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upon </a:t>
            </a:r>
            <a:r>
              <a:rPr sz="2800" spc="-6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palpation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25" dirty="0">
                <a:solidFill>
                  <a:srgbClr val="006FC0"/>
                </a:solidFill>
                <a:latin typeface="Calibri"/>
                <a:cs typeface="Calibri"/>
              </a:rPr>
              <a:t>Proliferation</a:t>
            </a:r>
            <a:r>
              <a:rPr sz="2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25" dirty="0">
                <a:solidFill>
                  <a:srgbClr val="006FC0"/>
                </a:solidFill>
                <a:latin typeface="Calibri"/>
                <a:cs typeface="Calibri"/>
              </a:rPr>
              <a:t>stage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 of 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recovery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Aim</a:t>
            </a:r>
            <a:r>
              <a:rPr sz="2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reduce</a:t>
            </a:r>
            <a:r>
              <a:rPr sz="2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r>
              <a:rPr sz="28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neutralise</a:t>
            </a:r>
            <a:r>
              <a:rPr sz="2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joint</a:t>
            </a:r>
            <a:r>
              <a:rPr sz="28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pressures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008380"/>
          </a:xfrm>
          <a:custGeom>
            <a:avLst/>
            <a:gdLst/>
            <a:ahLst/>
            <a:cxnLst/>
            <a:rect l="l" t="t" r="r" b="b"/>
            <a:pathLst>
              <a:path h="1008380">
                <a:moveTo>
                  <a:pt x="0" y="0"/>
                </a:moveTo>
                <a:lnTo>
                  <a:pt x="0" y="1008126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249428"/>
            <a:ext cx="219900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Grade</a:t>
            </a:r>
            <a:r>
              <a:rPr spc="-95" dirty="0"/>
              <a:t> </a:t>
            </a:r>
            <a:r>
              <a:rPr dirty="0"/>
              <a:t>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5940" y="1565529"/>
            <a:ext cx="8051165" cy="40366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-15" dirty="0">
                <a:solidFill>
                  <a:srgbClr val="006FC0"/>
                </a:solidFill>
                <a:latin typeface="Calibri"/>
                <a:cs typeface="Calibri"/>
              </a:rPr>
              <a:t>Large</a:t>
            </a:r>
            <a:r>
              <a:rPr sz="2800" b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006FC0"/>
                </a:solidFill>
                <a:latin typeface="Calibri"/>
                <a:cs typeface="Calibri"/>
              </a:rPr>
              <a:t>amplitude</a:t>
            </a:r>
            <a:r>
              <a:rPr sz="2800" b="1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006FC0"/>
                </a:solidFill>
                <a:latin typeface="Calibri"/>
                <a:cs typeface="Calibri"/>
              </a:rPr>
              <a:t>movement</a:t>
            </a:r>
            <a:r>
              <a:rPr sz="2800" b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0" dirty="0">
                <a:solidFill>
                  <a:srgbClr val="006FC0"/>
                </a:solidFill>
                <a:latin typeface="Calibri"/>
                <a:cs typeface="Calibri"/>
              </a:rPr>
              <a:t>that</a:t>
            </a:r>
            <a:r>
              <a:rPr sz="2800" b="1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006FC0"/>
                </a:solidFill>
                <a:latin typeface="Calibri"/>
                <a:cs typeface="Calibri"/>
              </a:rPr>
              <a:t>reaches</a:t>
            </a:r>
            <a:r>
              <a:rPr sz="2800" b="1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800" b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0" dirty="0">
                <a:solidFill>
                  <a:srgbClr val="006FC0"/>
                </a:solidFill>
                <a:latin typeface="Calibri"/>
                <a:cs typeface="Calibri"/>
              </a:rPr>
              <a:t>end</a:t>
            </a:r>
            <a:r>
              <a:rPr sz="2800" b="1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20" dirty="0">
                <a:solidFill>
                  <a:srgbClr val="006FC0"/>
                </a:solidFill>
                <a:latin typeface="Calibri"/>
                <a:cs typeface="Calibri"/>
              </a:rPr>
              <a:t>ROM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8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Clinical</a:t>
            </a:r>
            <a:r>
              <a:rPr sz="2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Reasoning:</a:t>
            </a:r>
            <a:r>
              <a:rPr sz="28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"/>
                <a:cs typeface="Calibri"/>
              </a:rPr>
              <a:t>Donatelli</a:t>
            </a:r>
            <a:r>
              <a:rPr sz="2800" i="1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"/>
                <a:cs typeface="Calibri"/>
              </a:rPr>
              <a:t>(2001)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8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3-5/10</a:t>
            </a:r>
            <a:r>
              <a:rPr sz="28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0" dirty="0">
                <a:solidFill>
                  <a:srgbClr val="006FC0"/>
                </a:solidFill>
                <a:latin typeface="Calibri"/>
                <a:cs typeface="Calibri"/>
              </a:rPr>
              <a:t>VAS</a:t>
            </a:r>
            <a:r>
              <a:rPr sz="2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pain </a:t>
            </a:r>
            <a:r>
              <a:rPr sz="2800" spc="-20" dirty="0">
                <a:solidFill>
                  <a:srgbClr val="006FC0"/>
                </a:solidFill>
                <a:latin typeface="Calibri"/>
                <a:cs typeface="Calibri"/>
              </a:rPr>
              <a:t>rating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Resistance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25" dirty="0">
                <a:solidFill>
                  <a:srgbClr val="006FC0"/>
                </a:solidFill>
                <a:latin typeface="Calibri"/>
                <a:cs typeface="Calibri"/>
              </a:rPr>
              <a:t>before</a:t>
            </a:r>
            <a:r>
              <a:rPr sz="28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Scar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maturation/remodelling</a:t>
            </a:r>
            <a:r>
              <a:rPr sz="28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phase</a:t>
            </a:r>
            <a:r>
              <a:rPr sz="28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healing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Aim</a:t>
            </a:r>
            <a:r>
              <a:rPr sz="2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treat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stiffness/hypomobility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076960"/>
          </a:xfrm>
          <a:custGeom>
            <a:avLst/>
            <a:gdLst/>
            <a:ahLst/>
            <a:cxnLst/>
            <a:rect l="l" t="t" r="r" b="b"/>
            <a:pathLst>
              <a:path h="1076960">
                <a:moveTo>
                  <a:pt x="0" y="0"/>
                </a:moveTo>
                <a:lnTo>
                  <a:pt x="0" y="107645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317449"/>
            <a:ext cx="220027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Grade</a:t>
            </a:r>
            <a:r>
              <a:rPr spc="-85" dirty="0"/>
              <a:t> </a:t>
            </a:r>
            <a:r>
              <a:rPr dirty="0"/>
              <a:t>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82015" y="1970658"/>
            <a:ext cx="8420100" cy="30124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Small</a:t>
            </a:r>
            <a:r>
              <a:rPr sz="2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amplitude</a:t>
            </a:r>
            <a:r>
              <a:rPr sz="2800" spc="-7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0" dirty="0">
                <a:solidFill>
                  <a:srgbClr val="006FC0"/>
                </a:solidFill>
                <a:latin typeface="Calibri Light"/>
                <a:cs typeface="Calibri Light"/>
              </a:rPr>
              <a:t>movement</a:t>
            </a:r>
            <a:r>
              <a:rPr sz="28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at</a:t>
            </a:r>
            <a:r>
              <a:rPr sz="28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very</a:t>
            </a:r>
            <a:r>
              <a:rPr sz="28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end</a:t>
            </a:r>
            <a:r>
              <a:rPr sz="2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0" dirty="0">
                <a:solidFill>
                  <a:srgbClr val="006FC0"/>
                </a:solidFill>
                <a:latin typeface="Calibri Light"/>
                <a:cs typeface="Calibri Light"/>
              </a:rPr>
              <a:t>range</a:t>
            </a:r>
            <a:r>
              <a:rPr sz="28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 motion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</a:pPr>
            <a:endParaRPr sz="275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Clinical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Reasoning:</a:t>
            </a:r>
            <a:r>
              <a:rPr sz="2800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 Light"/>
                <a:cs typeface="Calibri Light"/>
              </a:rPr>
              <a:t>Donatelli</a:t>
            </a:r>
            <a:r>
              <a:rPr sz="2800" i="1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(2001)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</a:pPr>
            <a:endParaRPr sz="27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1-3/10</a:t>
            </a:r>
            <a:r>
              <a:rPr sz="2800" spc="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0" dirty="0">
                <a:solidFill>
                  <a:srgbClr val="006FC0"/>
                </a:solidFill>
                <a:latin typeface="Calibri Light"/>
                <a:cs typeface="Calibri Light"/>
              </a:rPr>
              <a:t>VAS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rating</a:t>
            </a:r>
            <a:endParaRPr sz="2800">
              <a:latin typeface="Calibri Light"/>
              <a:cs typeface="Calibri Light"/>
            </a:endParaRPr>
          </a:p>
          <a:p>
            <a:pPr marL="469900" marR="2540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Increase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ROM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through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promotion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capsular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mobility </a:t>
            </a:r>
            <a:r>
              <a:rPr sz="2800" spc="-6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plastic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deformation</a:t>
            </a:r>
            <a:endParaRPr sz="2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565275"/>
          </a:xfrm>
          <a:custGeom>
            <a:avLst/>
            <a:gdLst/>
            <a:ahLst/>
            <a:cxnLst/>
            <a:rect l="l" t="t" r="r" b="b"/>
            <a:pathLst>
              <a:path h="1565275">
                <a:moveTo>
                  <a:pt x="0" y="0"/>
                </a:moveTo>
                <a:lnTo>
                  <a:pt x="0" y="156502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95250"/>
            <a:ext cx="59893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Grading</a:t>
            </a:r>
            <a:r>
              <a:rPr spc="-60" dirty="0"/>
              <a:t> </a:t>
            </a:r>
            <a:r>
              <a:rPr spc="-10" dirty="0"/>
              <a:t>mobilisations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4636" y="1085545"/>
            <a:ext cx="17335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solidFill>
                  <a:srgbClr val="006FC0"/>
                </a:solidFill>
                <a:latin typeface="Calibri Light"/>
                <a:cs typeface="Calibri Light"/>
              </a:rPr>
              <a:t>(Maitland)</a:t>
            </a:r>
            <a:endParaRPr sz="3200">
              <a:latin typeface="Calibri Light"/>
              <a:cs typeface="Calibri Ligh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9112" y="2097786"/>
            <a:ext cx="7095490" cy="32277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278130">
              <a:lnSpc>
                <a:spcPct val="100000"/>
              </a:lnSpc>
              <a:spcBef>
                <a:spcPts val="105"/>
              </a:spcBef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rate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mobilisation</a:t>
            </a:r>
            <a:r>
              <a:rPr sz="20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should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thought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oscillation</a:t>
            </a:r>
            <a:r>
              <a:rPr sz="20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in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rhythmical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fashion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at: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2Hz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-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120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movements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per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minute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For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30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seconds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-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1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minute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Kessler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RM,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Hertling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(1983)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Calibri"/>
              <a:cs typeface="Calibri"/>
            </a:endParaRPr>
          </a:p>
          <a:p>
            <a:pPr marL="52705" marR="5080">
              <a:lnSpc>
                <a:spcPct val="100000"/>
              </a:lnSpc>
              <a:spcBef>
                <a:spcPts val="1645"/>
              </a:spcBef>
            </a:pP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1</a:t>
            </a:r>
            <a:r>
              <a:rPr sz="1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006FC0"/>
                </a:solidFill>
                <a:latin typeface="Calibri Light"/>
                <a:cs typeface="Calibri Light"/>
              </a:rPr>
              <a:t>oscillation</a:t>
            </a:r>
            <a:r>
              <a:rPr sz="1800" spc="-7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per</a:t>
            </a:r>
            <a:r>
              <a:rPr sz="1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 Light"/>
                <a:cs typeface="Calibri Light"/>
              </a:rPr>
              <a:t>second</a:t>
            </a:r>
            <a:r>
              <a:rPr sz="1800" spc="-7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=</a:t>
            </a:r>
            <a:r>
              <a:rPr sz="18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30</a:t>
            </a:r>
            <a:r>
              <a:rPr sz="1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006FC0"/>
                </a:solidFill>
                <a:latin typeface="Calibri Light"/>
                <a:cs typeface="Calibri Light"/>
              </a:rPr>
              <a:t>oscillations</a:t>
            </a:r>
            <a:r>
              <a:rPr sz="18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if</a:t>
            </a:r>
            <a:r>
              <a:rPr sz="18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 Light"/>
                <a:cs typeface="Calibri Light"/>
              </a:rPr>
              <a:t>high</a:t>
            </a:r>
            <a:r>
              <a:rPr sz="1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SIN</a:t>
            </a:r>
            <a:r>
              <a:rPr sz="18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20" dirty="0">
                <a:solidFill>
                  <a:srgbClr val="006FC0"/>
                </a:solidFill>
                <a:latin typeface="Calibri Light"/>
                <a:cs typeface="Calibri Light"/>
              </a:rPr>
              <a:t>factor</a:t>
            </a:r>
            <a:r>
              <a:rPr sz="18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/</a:t>
            </a:r>
            <a:r>
              <a:rPr sz="18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60</a:t>
            </a:r>
            <a:r>
              <a:rPr sz="18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if</a:t>
            </a:r>
            <a:r>
              <a:rPr sz="18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 Light"/>
                <a:cs typeface="Calibri Light"/>
              </a:rPr>
              <a:t>low</a:t>
            </a:r>
            <a:r>
              <a:rPr sz="1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SIN</a:t>
            </a:r>
            <a:r>
              <a:rPr sz="18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20" dirty="0">
                <a:solidFill>
                  <a:srgbClr val="006FC0"/>
                </a:solidFill>
                <a:latin typeface="Calibri Light"/>
                <a:cs typeface="Calibri Light"/>
              </a:rPr>
              <a:t>factor </a:t>
            </a:r>
            <a:r>
              <a:rPr sz="1800" spc="-39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006FC0"/>
                </a:solidFill>
                <a:latin typeface="Calibri Light"/>
                <a:cs typeface="Calibri Light"/>
              </a:rPr>
              <a:t>(Donatelli,</a:t>
            </a:r>
            <a:r>
              <a:rPr sz="18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 Light"/>
                <a:cs typeface="Calibri Light"/>
              </a:rPr>
              <a:t>2001)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7942" y="6416835"/>
            <a:ext cx="215745" cy="218660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457200" y="117475"/>
            <a:ext cx="0" cy="1659255"/>
          </a:xfrm>
          <a:custGeom>
            <a:avLst/>
            <a:gdLst/>
            <a:ahLst/>
            <a:cxnLst/>
            <a:rect l="l" t="t" r="r" b="b"/>
            <a:pathLst>
              <a:path h="1659255">
                <a:moveTo>
                  <a:pt x="0" y="0"/>
                </a:moveTo>
                <a:lnTo>
                  <a:pt x="0" y="1658874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189103"/>
            <a:ext cx="7430134" cy="1560830"/>
          </a:xfrm>
          <a:prstGeom prst="rect">
            <a:avLst/>
          </a:prstGeom>
        </p:spPr>
        <p:txBody>
          <a:bodyPr vert="horz" wrap="square" lIns="0" tIns="128270" rIns="0" bIns="0" rtlCol="0">
            <a:spAutoFit/>
          </a:bodyPr>
          <a:lstStyle/>
          <a:p>
            <a:pPr marL="12700" marR="5080">
              <a:lnSpc>
                <a:spcPts val="5610"/>
              </a:lnSpc>
              <a:spcBef>
                <a:spcPts val="1010"/>
              </a:spcBef>
            </a:pPr>
            <a:r>
              <a:rPr dirty="0"/>
              <a:t>Manual</a:t>
            </a:r>
            <a:r>
              <a:rPr spc="-50" dirty="0"/>
              <a:t> </a:t>
            </a:r>
            <a:r>
              <a:rPr spc="-10" dirty="0"/>
              <a:t>Handling</a:t>
            </a:r>
            <a:r>
              <a:rPr spc="-4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spc="-5" dirty="0"/>
              <a:t>Body </a:t>
            </a:r>
            <a:r>
              <a:rPr spc="-1205" dirty="0"/>
              <a:t> </a:t>
            </a:r>
            <a:r>
              <a:rPr spc="-20" dirty="0"/>
              <a:t>Positioning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332479" y="6467347"/>
            <a:ext cx="78994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"/>
                <a:cs typeface="Calibri"/>
              </a:rPr>
              <a:t>@Physiocouk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161534" y="6467347"/>
            <a:ext cx="1141095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"/>
                <a:cs typeface="Calibri"/>
              </a:rPr>
              <a:t>#manchesterphysio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213218" y="6467347"/>
            <a:ext cx="151892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"/>
                <a:cs typeface="Calibri"/>
              </a:rPr>
              <a:t>facebook.com/physiocouk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9462" y="2053589"/>
            <a:ext cx="6278245" cy="398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05"/>
              </a:spcBef>
              <a:buClr>
                <a:srgbClr val="000000"/>
              </a:buClr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Posture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Bed</a:t>
            </a:r>
            <a:r>
              <a:rPr sz="20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height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Stance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Patient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position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har char="•"/>
            </a:pPr>
            <a:endParaRPr sz="19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Use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different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parts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your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hands/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arms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apply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pressure</a:t>
            </a:r>
            <a:endParaRPr sz="2000">
              <a:latin typeface="Calibri"/>
              <a:cs typeface="Calibri"/>
            </a:endParaRPr>
          </a:p>
          <a:p>
            <a:pPr marL="299085" marR="140335" indent="-28702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dirty="0"/>
              <a:t>	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Keep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arms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straight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utilise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body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weight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when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applying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pressure/resistance.</a:t>
            </a:r>
            <a:endParaRPr sz="2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from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hips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and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knees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 much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possible</a:t>
            </a:r>
            <a:endParaRPr sz="2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Oil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(or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cream)-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only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needs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little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bit.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buChar char="•"/>
            </a:pPr>
            <a:endParaRPr sz="23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spcBef>
                <a:spcPts val="1995"/>
              </a:spcBef>
              <a:buClr>
                <a:srgbClr val="0000FF"/>
              </a:buClr>
              <a:buSzPts val="500"/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Look</a:t>
            </a: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 after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yourself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spc="-15" dirty="0">
                <a:solidFill>
                  <a:srgbClr val="006FC0"/>
                </a:solidFill>
                <a:latin typeface="Calibri"/>
                <a:cs typeface="Calibri"/>
              </a:rPr>
              <a:t>before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you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 look</a:t>
            </a: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 after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patient!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7942" y="6416835"/>
            <a:ext cx="215745" cy="218660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457200" y="117475"/>
            <a:ext cx="0" cy="1285875"/>
          </a:xfrm>
          <a:custGeom>
            <a:avLst/>
            <a:gdLst/>
            <a:ahLst/>
            <a:cxnLst/>
            <a:rect l="l" t="t" r="r" b="b"/>
            <a:pathLst>
              <a:path h="1285875">
                <a:moveTo>
                  <a:pt x="0" y="0"/>
                </a:moveTo>
                <a:lnTo>
                  <a:pt x="0" y="128587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527430"/>
            <a:ext cx="277241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/>
              <a:t>Recording</a:t>
            </a:r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50424" y="1571244"/>
            <a:ext cx="4892291" cy="4395367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3332479" y="6467347"/>
            <a:ext cx="78994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"/>
                <a:cs typeface="Calibri"/>
              </a:rPr>
              <a:t>@Physiocouk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161534" y="6467347"/>
            <a:ext cx="1141095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"/>
                <a:cs typeface="Calibri"/>
              </a:rPr>
              <a:t>#manchesterphysio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213218" y="6467347"/>
            <a:ext cx="151892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"/>
                <a:cs typeface="Calibri"/>
              </a:rPr>
              <a:t>facebook.com/physiocouk</a:t>
            </a:r>
            <a:endParaRPr sz="1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486025" y="138684"/>
            <a:ext cx="0" cy="3173730"/>
          </a:xfrm>
          <a:custGeom>
            <a:avLst/>
            <a:gdLst/>
            <a:ahLst/>
            <a:cxnLst/>
            <a:rect l="l" t="t" r="r" b="b"/>
            <a:pathLst>
              <a:path h="3173729">
                <a:moveTo>
                  <a:pt x="0" y="0"/>
                </a:moveTo>
                <a:lnTo>
                  <a:pt x="0" y="3173476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53664" y="1724609"/>
            <a:ext cx="3476625" cy="1560830"/>
          </a:xfrm>
          <a:prstGeom prst="rect">
            <a:avLst/>
          </a:prstGeom>
        </p:spPr>
        <p:txBody>
          <a:bodyPr vert="horz" wrap="square" lIns="0" tIns="128905" rIns="0" bIns="0" rtlCol="0">
            <a:spAutoFit/>
          </a:bodyPr>
          <a:lstStyle/>
          <a:p>
            <a:pPr marL="12700" marR="5080">
              <a:lnSpc>
                <a:spcPts val="5610"/>
              </a:lnSpc>
              <a:spcBef>
                <a:spcPts val="1015"/>
              </a:spcBef>
            </a:pPr>
            <a:r>
              <a:rPr spc="-60" dirty="0"/>
              <a:t>Practical</a:t>
            </a:r>
            <a:r>
              <a:rPr spc="-140" dirty="0"/>
              <a:t> </a:t>
            </a:r>
            <a:r>
              <a:rPr spc="-30" dirty="0"/>
              <a:t>and </a:t>
            </a:r>
            <a:r>
              <a:rPr spc="-1205" dirty="0"/>
              <a:t> </a:t>
            </a:r>
            <a:r>
              <a:rPr spc="-30" dirty="0"/>
              <a:t>Case</a:t>
            </a:r>
            <a:r>
              <a:rPr spc="-160" dirty="0"/>
              <a:t> </a:t>
            </a:r>
            <a:r>
              <a:rPr spc="-45" dirty="0"/>
              <a:t>studies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235697" y="6445817"/>
            <a:ext cx="150368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6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0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17475"/>
            <a:ext cx="0" cy="1994535"/>
          </a:xfrm>
          <a:custGeom>
            <a:avLst/>
            <a:gdLst/>
            <a:ahLst/>
            <a:cxnLst/>
            <a:rect l="l" t="t" r="r" b="b"/>
            <a:pathLst>
              <a:path h="1994535">
                <a:moveTo>
                  <a:pt x="0" y="0"/>
                </a:moveTo>
                <a:lnTo>
                  <a:pt x="0" y="1994027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1082751"/>
            <a:ext cx="1701164" cy="1031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-5" dirty="0"/>
              <a:t>Neck</a:t>
            </a:r>
            <a:endParaRPr sz="6600"/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58923" y="2382011"/>
            <a:ext cx="5116068" cy="2877312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17475"/>
            <a:ext cx="0" cy="1994535"/>
          </a:xfrm>
          <a:custGeom>
            <a:avLst/>
            <a:gdLst/>
            <a:ahLst/>
            <a:cxnLst/>
            <a:rect l="l" t="t" r="r" b="b"/>
            <a:pathLst>
              <a:path h="1994535">
                <a:moveTo>
                  <a:pt x="0" y="0"/>
                </a:moveTo>
                <a:lnTo>
                  <a:pt x="0" y="1994027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1082751"/>
            <a:ext cx="4856480" cy="1031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-20" dirty="0"/>
              <a:t>Thoracic</a:t>
            </a:r>
            <a:r>
              <a:rPr sz="6600" spc="-70" dirty="0"/>
              <a:t> </a:t>
            </a:r>
            <a:r>
              <a:rPr sz="6600" dirty="0"/>
              <a:t>spine</a:t>
            </a:r>
            <a:endParaRPr sz="6600"/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336292" y="2660904"/>
            <a:ext cx="4137659" cy="3102864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17475"/>
            <a:ext cx="0" cy="1994535"/>
          </a:xfrm>
          <a:custGeom>
            <a:avLst/>
            <a:gdLst/>
            <a:ahLst/>
            <a:cxnLst/>
            <a:rect l="l" t="t" r="r" b="b"/>
            <a:pathLst>
              <a:path h="1994535">
                <a:moveTo>
                  <a:pt x="0" y="0"/>
                </a:moveTo>
                <a:lnTo>
                  <a:pt x="0" y="1994027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1235151"/>
            <a:ext cx="379539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Lumbar</a:t>
            </a:r>
            <a:r>
              <a:rPr spc="-110" dirty="0"/>
              <a:t> </a:t>
            </a:r>
            <a:r>
              <a:rPr dirty="0"/>
              <a:t>Spine</a:t>
            </a:r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125979" y="2520695"/>
            <a:ext cx="4748784" cy="2793491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60514" y="117475"/>
            <a:ext cx="0" cy="2124075"/>
          </a:xfrm>
          <a:custGeom>
            <a:avLst/>
            <a:gdLst/>
            <a:ahLst/>
            <a:cxnLst/>
            <a:rect l="l" t="t" r="r" b="b"/>
            <a:pathLst>
              <a:path h="2124075">
                <a:moveTo>
                  <a:pt x="0" y="0"/>
                </a:moveTo>
                <a:lnTo>
                  <a:pt x="0" y="212407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739241" y="2440940"/>
            <a:ext cx="7830184" cy="3317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55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year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old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taxi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driver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involved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in a 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RTC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2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weeks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ago.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Reports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instant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reduced</a:t>
            </a:r>
            <a:r>
              <a:rPr sz="24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range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movement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and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now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struggles </a:t>
            </a:r>
            <a:r>
              <a:rPr sz="2400" spc="-5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check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blind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spot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during driving.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His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current </a:t>
            </a:r>
            <a:r>
              <a:rPr sz="2400" spc="-40" dirty="0">
                <a:solidFill>
                  <a:srgbClr val="006FC0"/>
                </a:solidFill>
                <a:latin typeface="Calibri Light"/>
                <a:cs typeface="Calibri Light"/>
              </a:rPr>
              <a:t>VAS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score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is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7/10.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Objective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findings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limitation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in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bilateral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side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flexion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rotation.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 Light"/>
              <a:cs typeface="Calibri Light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Diagnosis?</a:t>
            </a:r>
            <a:endParaRPr sz="2400">
              <a:latin typeface="Calibri Light"/>
              <a:cs typeface="Calibri Light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What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mobilisations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would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you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perform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relieve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symptoms?</a:t>
            </a:r>
            <a:endParaRPr sz="2400">
              <a:latin typeface="Calibri Light"/>
              <a:cs typeface="Calibri Light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What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would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you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reassess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after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treatment?</a:t>
            </a:r>
            <a:endParaRPr sz="2400">
              <a:latin typeface="Calibri Light"/>
              <a:cs typeface="Calibri Ligh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827938" y="502158"/>
            <a:ext cx="4241165" cy="1743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6759"/>
              </a:lnSpc>
              <a:spcBef>
                <a:spcPts val="100"/>
              </a:spcBef>
            </a:pPr>
            <a:r>
              <a:rPr sz="6600" spc="-5" dirty="0"/>
              <a:t>Neck:</a:t>
            </a:r>
            <a:endParaRPr sz="6600"/>
          </a:p>
          <a:p>
            <a:pPr marL="12700">
              <a:lnSpc>
                <a:spcPts val="6759"/>
              </a:lnSpc>
            </a:pPr>
            <a:r>
              <a:rPr sz="6600" spc="-5" dirty="0"/>
              <a:t>Case</a:t>
            </a:r>
            <a:r>
              <a:rPr sz="6600" spc="-45" dirty="0"/>
              <a:t> </a:t>
            </a:r>
            <a:r>
              <a:rPr sz="6600" spc="-15" dirty="0"/>
              <a:t>study</a:t>
            </a:r>
            <a:r>
              <a:rPr sz="6600" spc="-60" dirty="0"/>
              <a:t> </a:t>
            </a:r>
            <a:r>
              <a:rPr sz="6600" dirty="0"/>
              <a:t>1</a:t>
            </a:r>
            <a:endParaRPr sz="660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60514" y="117475"/>
            <a:ext cx="0" cy="2124075"/>
          </a:xfrm>
          <a:custGeom>
            <a:avLst/>
            <a:gdLst/>
            <a:ahLst/>
            <a:cxnLst/>
            <a:rect l="l" t="t" r="r" b="b"/>
            <a:pathLst>
              <a:path h="2124075">
                <a:moveTo>
                  <a:pt x="0" y="0"/>
                </a:moveTo>
                <a:lnTo>
                  <a:pt x="0" y="212407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827938" y="502158"/>
            <a:ext cx="4241165" cy="1743075"/>
          </a:xfrm>
          <a:prstGeom prst="rect">
            <a:avLst/>
          </a:prstGeom>
        </p:spPr>
        <p:txBody>
          <a:bodyPr vert="horz" wrap="square" lIns="0" tIns="306070" rIns="0" bIns="0" rtlCol="0">
            <a:spAutoFit/>
          </a:bodyPr>
          <a:lstStyle/>
          <a:p>
            <a:pPr marL="12700" marR="5080">
              <a:lnSpc>
                <a:spcPct val="70800"/>
              </a:lnSpc>
              <a:spcBef>
                <a:spcPts val="2410"/>
              </a:spcBef>
            </a:pPr>
            <a:r>
              <a:rPr sz="6600" spc="-20" dirty="0"/>
              <a:t>Thoracic </a:t>
            </a:r>
            <a:r>
              <a:rPr sz="6600" spc="-15" dirty="0"/>
              <a:t> </a:t>
            </a:r>
            <a:r>
              <a:rPr sz="6600" spc="-5" dirty="0"/>
              <a:t>Case</a:t>
            </a:r>
            <a:r>
              <a:rPr sz="6600" spc="-45" dirty="0"/>
              <a:t> </a:t>
            </a:r>
            <a:r>
              <a:rPr sz="6600" spc="-15" dirty="0"/>
              <a:t>study</a:t>
            </a:r>
            <a:r>
              <a:rPr sz="6600" spc="-60" dirty="0"/>
              <a:t> </a:t>
            </a:r>
            <a:r>
              <a:rPr sz="6600" dirty="0"/>
              <a:t>2</a:t>
            </a:r>
            <a:endParaRPr sz="6600"/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39241" y="2443988"/>
            <a:ext cx="7884795" cy="3684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35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year old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male who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works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full time in an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office. He reports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increase of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workload recently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as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other members of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staff have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left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company.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He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is </a:t>
            </a:r>
            <a:r>
              <a:rPr sz="20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having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less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breaks from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his desk and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reports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 3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week history of mid back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 pain,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scored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3/10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on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VAS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scale.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worsens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throughout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day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000" spc="-4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reports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no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at weekends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when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not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at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work.</a:t>
            </a:r>
            <a:endParaRPr sz="20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 Light"/>
              <a:cs typeface="Calibri Light"/>
            </a:endParaRPr>
          </a:p>
          <a:p>
            <a:pPr marL="12700" marR="707390">
              <a:lnSpc>
                <a:spcPct val="100000"/>
              </a:lnSpc>
            </a:pP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Objective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findings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stiffness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in</a:t>
            </a:r>
            <a:r>
              <a:rPr sz="20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thoracic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extensions.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Stiff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into </a:t>
            </a:r>
            <a:r>
              <a:rPr sz="2000" spc="-434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rotation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both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sides.</a:t>
            </a:r>
            <a:endParaRPr sz="20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 Light"/>
              <a:cs typeface="Calibri Light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Diagnosis?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What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mobilisations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would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you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perform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relieve</a:t>
            </a:r>
            <a:r>
              <a:rPr sz="20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symptoms?</a:t>
            </a:r>
            <a:endParaRPr sz="2000">
              <a:latin typeface="Calibri Light"/>
              <a:cs typeface="Calibri Light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What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grade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would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you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perform?</a:t>
            </a:r>
            <a:endParaRPr sz="2000">
              <a:latin typeface="Calibri Light"/>
              <a:cs typeface="Calibri Light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What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else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would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you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advise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to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this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patient?</a:t>
            </a:r>
            <a:endParaRPr sz="20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60514" y="117475"/>
            <a:ext cx="0" cy="2124075"/>
          </a:xfrm>
          <a:custGeom>
            <a:avLst/>
            <a:gdLst/>
            <a:ahLst/>
            <a:cxnLst/>
            <a:rect l="l" t="t" r="r" b="b"/>
            <a:pathLst>
              <a:path h="2124075">
                <a:moveTo>
                  <a:pt x="0" y="0"/>
                </a:moveTo>
                <a:lnTo>
                  <a:pt x="0" y="212407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27938" y="502158"/>
            <a:ext cx="4798695" cy="1743075"/>
          </a:xfrm>
          <a:prstGeom prst="rect">
            <a:avLst/>
          </a:prstGeom>
        </p:spPr>
        <p:txBody>
          <a:bodyPr vert="horz" wrap="square" lIns="0" tIns="306070" rIns="0" bIns="0" rtlCol="0">
            <a:spAutoFit/>
          </a:bodyPr>
          <a:lstStyle/>
          <a:p>
            <a:pPr marL="12700" marR="5080">
              <a:lnSpc>
                <a:spcPct val="70800"/>
              </a:lnSpc>
              <a:spcBef>
                <a:spcPts val="2410"/>
              </a:spcBef>
            </a:pPr>
            <a:r>
              <a:rPr sz="6600" dirty="0"/>
              <a:t>Lumbar</a:t>
            </a:r>
            <a:r>
              <a:rPr sz="6600" spc="-80" dirty="0"/>
              <a:t> </a:t>
            </a:r>
            <a:r>
              <a:rPr sz="6600" spc="-5" dirty="0"/>
              <a:t>spine: </a:t>
            </a:r>
            <a:r>
              <a:rPr sz="6600" spc="-1480" dirty="0"/>
              <a:t> </a:t>
            </a:r>
            <a:r>
              <a:rPr sz="6600" spc="-5" dirty="0"/>
              <a:t>Case</a:t>
            </a:r>
            <a:r>
              <a:rPr sz="6600" spc="-25" dirty="0"/>
              <a:t> </a:t>
            </a:r>
            <a:r>
              <a:rPr sz="6600" spc="-15" dirty="0"/>
              <a:t>study</a:t>
            </a:r>
            <a:r>
              <a:rPr sz="6600" spc="-35" dirty="0"/>
              <a:t> </a:t>
            </a:r>
            <a:r>
              <a:rPr sz="6600" dirty="0"/>
              <a:t>3</a:t>
            </a:r>
            <a:endParaRPr sz="66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33145" y="2324480"/>
            <a:ext cx="7936230" cy="3683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33</a:t>
            </a:r>
            <a:r>
              <a:rPr sz="24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year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old</a:t>
            </a:r>
            <a:r>
              <a:rPr sz="24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women</a:t>
            </a:r>
            <a:r>
              <a:rPr sz="24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who</a:t>
            </a:r>
            <a:r>
              <a:rPr sz="24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works</a:t>
            </a:r>
            <a:r>
              <a:rPr sz="24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as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a</a:t>
            </a:r>
            <a:r>
              <a:rPr sz="24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social</a:t>
            </a:r>
            <a:r>
              <a:rPr sz="24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5" dirty="0">
                <a:solidFill>
                  <a:srgbClr val="006FC0"/>
                </a:solidFill>
                <a:latin typeface="Calibri Light"/>
                <a:cs typeface="Calibri Light"/>
              </a:rPr>
              <a:t>worker.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Reports</a:t>
            </a:r>
            <a:r>
              <a:rPr sz="24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 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lifting and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twisting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injury 2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days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ago. Immediate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into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lumbar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spine and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referred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unilateral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leg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sensations.</a:t>
            </a:r>
            <a:endParaRPr sz="2400">
              <a:latin typeface="Calibri Light"/>
              <a:cs typeface="Calibri Light"/>
            </a:endParaRPr>
          </a:p>
          <a:p>
            <a:pPr marL="12700" marR="67310">
              <a:lnSpc>
                <a:spcPct val="100000"/>
              </a:lnSpc>
              <a:tabLst>
                <a:tab pos="566039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Aggravating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factors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are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bending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forwards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prolonged sitting.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Finds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walking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bending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backwards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easing.	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She</a:t>
            </a:r>
            <a:r>
              <a:rPr sz="24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rates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her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 </a:t>
            </a:r>
            <a:r>
              <a:rPr sz="2400" spc="-5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score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8/10 on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40" dirty="0">
                <a:solidFill>
                  <a:srgbClr val="006FC0"/>
                </a:solidFill>
                <a:latin typeface="Calibri Light"/>
                <a:cs typeface="Calibri Light"/>
              </a:rPr>
              <a:t>VAS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scale.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3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Diagnosis?</a:t>
            </a:r>
            <a:endParaRPr sz="240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What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mobilisations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would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you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perform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relieve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symptoms?</a:t>
            </a:r>
            <a:endParaRPr sz="240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What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grade would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you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perform?</a:t>
            </a:r>
            <a:endParaRPr sz="2400">
              <a:latin typeface="Calibri Light"/>
              <a:cs typeface="Calibri Ligh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486025" y="138684"/>
            <a:ext cx="0" cy="3173730"/>
          </a:xfrm>
          <a:custGeom>
            <a:avLst/>
            <a:gdLst/>
            <a:ahLst/>
            <a:cxnLst/>
            <a:rect l="l" t="t" r="r" b="b"/>
            <a:pathLst>
              <a:path h="3173729">
                <a:moveTo>
                  <a:pt x="0" y="0"/>
                </a:moveTo>
                <a:lnTo>
                  <a:pt x="0" y="3173476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53664" y="2436063"/>
            <a:ext cx="244411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60" dirty="0"/>
              <a:t>E</a:t>
            </a:r>
            <a:r>
              <a:rPr spc="-40" dirty="0"/>
              <a:t>v</a:t>
            </a:r>
            <a:r>
              <a:rPr spc="-15" dirty="0"/>
              <a:t>i</a:t>
            </a:r>
            <a:r>
              <a:rPr spc="-50" dirty="0"/>
              <a:t>d</a:t>
            </a:r>
            <a:r>
              <a:rPr spc="-70" dirty="0"/>
              <a:t>e</a:t>
            </a:r>
            <a:r>
              <a:rPr spc="-60" dirty="0"/>
              <a:t>n</a:t>
            </a:r>
            <a:r>
              <a:rPr spc="-40" dirty="0"/>
              <a:t>c</a:t>
            </a:r>
            <a:r>
              <a:rPr dirty="0"/>
              <a:t>e</a:t>
            </a: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076960"/>
          </a:xfrm>
          <a:custGeom>
            <a:avLst/>
            <a:gdLst/>
            <a:ahLst/>
            <a:cxnLst/>
            <a:rect l="l" t="t" r="r" b="b"/>
            <a:pathLst>
              <a:path h="1076960">
                <a:moveTo>
                  <a:pt x="0" y="0"/>
                </a:moveTo>
                <a:lnTo>
                  <a:pt x="0" y="107645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317449"/>
            <a:ext cx="551497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Spinal</a:t>
            </a:r>
            <a:r>
              <a:rPr spc="-120" dirty="0"/>
              <a:t> </a:t>
            </a:r>
            <a:r>
              <a:rPr spc="-5" dirty="0"/>
              <a:t>Mobilisations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4065" y="1290320"/>
            <a:ext cx="8265159" cy="49041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u="sng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Manipulation</a:t>
            </a:r>
            <a:r>
              <a:rPr sz="2000" u="sng" spc="-4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or</a:t>
            </a:r>
            <a:r>
              <a:rPr sz="2000" u="sng" spc="-1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mobilisation</a:t>
            </a:r>
            <a:r>
              <a:rPr sz="2000" u="sng" spc="-3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spc="-2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for</a:t>
            </a:r>
            <a:r>
              <a:rPr sz="2000" u="sng" spc="-1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neck</a:t>
            </a:r>
            <a:r>
              <a:rPr sz="2000" u="sng" spc="-1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pain:</a:t>
            </a:r>
            <a:r>
              <a:rPr sz="2000" u="sng" spc="-2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A</a:t>
            </a:r>
            <a:r>
              <a:rPr sz="2000" u="sng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Cochrane</a:t>
            </a:r>
            <a:r>
              <a:rPr sz="2000" u="sng" spc="-3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spc="-1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Systematic</a:t>
            </a:r>
            <a:r>
              <a:rPr sz="2000" u="sng" spc="-2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spc="-1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Review</a:t>
            </a:r>
            <a:r>
              <a:rPr sz="2000" u="sng" spc="-4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spc="-1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(Gross</a:t>
            </a:r>
            <a:endParaRPr sz="20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2000" u="sng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et</a:t>
            </a:r>
            <a:r>
              <a:rPr sz="2000" u="sng" spc="-3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al,</a:t>
            </a:r>
            <a:r>
              <a:rPr sz="2000" u="sng" spc="-4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2010)</a:t>
            </a:r>
            <a:endParaRPr sz="20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27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trials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reviewed</a:t>
            </a:r>
            <a:r>
              <a:rPr sz="20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by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two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authors</a:t>
            </a:r>
            <a:endParaRPr sz="2000">
              <a:latin typeface="Calibri Light"/>
              <a:cs typeface="Calibri Light"/>
            </a:endParaRPr>
          </a:p>
          <a:p>
            <a:pPr marL="12700" marR="246379">
              <a:lnSpc>
                <a:spcPct val="100000"/>
              </a:lnSpc>
            </a:pP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Moderate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quality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evidence suggested manipulation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produced </a:t>
            </a:r>
            <a:r>
              <a:rPr sz="2000" spc="-4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similar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effects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on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pain,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function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patient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satisfaction</a:t>
            </a:r>
            <a:endParaRPr sz="20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Low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quality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evidence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supported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thoracic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manipulation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as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additional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therapy</a:t>
            </a:r>
            <a:endParaRPr sz="20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for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reduction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increased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function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in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acute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endParaRPr sz="2000">
              <a:latin typeface="Calibri Light"/>
              <a:cs typeface="Calibri Light"/>
            </a:endParaRPr>
          </a:p>
          <a:p>
            <a:pPr marL="12700" marR="290195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 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for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neck pain,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low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quality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evidence 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for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subacute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chronic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neck </a:t>
            </a:r>
            <a:r>
              <a:rPr sz="2000" spc="-4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indicated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that:</a:t>
            </a:r>
            <a:endParaRPr sz="2000">
              <a:latin typeface="Calibri Light"/>
              <a:cs typeface="Calibri Light"/>
            </a:endParaRPr>
          </a:p>
          <a:p>
            <a:pPr marL="457200" marR="214629" indent="-457200">
              <a:lnSpc>
                <a:spcPct val="100000"/>
              </a:lnSpc>
              <a:buAutoNum type="arabicPeriod"/>
              <a:tabLst>
                <a:tab pos="457200" algn="l"/>
                <a:tab pos="927735" algn="l"/>
              </a:tabLst>
            </a:pP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combination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Maitland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techniques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was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similar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endParaRPr sz="2000">
              <a:latin typeface="Calibri Light"/>
              <a:cs typeface="Calibri Light"/>
            </a:endParaRPr>
          </a:p>
          <a:p>
            <a:pPr marR="156845" algn="ctr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acupuncture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for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immediate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relief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increased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function</a:t>
            </a:r>
            <a:endParaRPr sz="2000">
              <a:latin typeface="Calibri Light"/>
              <a:cs typeface="Calibri Light"/>
            </a:endParaRPr>
          </a:p>
          <a:p>
            <a:pPr marL="927100" marR="179070" indent="-457834">
              <a:lnSpc>
                <a:spcPct val="100000"/>
              </a:lnSpc>
              <a:spcBef>
                <a:spcPts val="5"/>
              </a:spcBef>
              <a:buAutoNum type="arabicPeriod" startAt="2"/>
              <a:tabLst>
                <a:tab pos="927100" algn="l"/>
                <a:tab pos="927735" algn="l"/>
              </a:tabLst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There was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no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difference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between mobilisation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acupuncture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as </a:t>
            </a:r>
            <a:r>
              <a:rPr sz="20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additional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treatments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for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immediate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relief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improved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function</a:t>
            </a:r>
            <a:endParaRPr sz="2000">
              <a:latin typeface="Calibri Light"/>
              <a:cs typeface="Calibri Light"/>
            </a:endParaRPr>
          </a:p>
          <a:p>
            <a:pPr marL="927100" marR="952500" indent="-457834">
              <a:lnSpc>
                <a:spcPct val="100000"/>
              </a:lnSpc>
              <a:buAutoNum type="arabicPeriod" startAt="2"/>
              <a:tabLst>
                <a:tab pos="927100" algn="l"/>
                <a:tab pos="927735" algn="l"/>
              </a:tabLst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Neural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dynamic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mobilisations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may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produce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clinically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important </a:t>
            </a:r>
            <a:r>
              <a:rPr sz="2000" spc="-434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reduction</a:t>
            </a:r>
            <a:r>
              <a:rPr sz="20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immediately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post-treatment.</a:t>
            </a:r>
            <a:endParaRPr sz="20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076960"/>
          </a:xfrm>
          <a:custGeom>
            <a:avLst/>
            <a:gdLst/>
            <a:ahLst/>
            <a:cxnLst/>
            <a:rect l="l" t="t" r="r" b="b"/>
            <a:pathLst>
              <a:path h="1076960">
                <a:moveTo>
                  <a:pt x="0" y="0"/>
                </a:moveTo>
                <a:lnTo>
                  <a:pt x="0" y="107645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317449"/>
            <a:ext cx="304927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5" dirty="0"/>
              <a:t>References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3278" y="1480184"/>
            <a:ext cx="8731885" cy="45993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68300" indent="-34290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367665" algn="l"/>
                <a:tab pos="36830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Cyriax,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J.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(1982).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Textbook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Orthopaedic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Medicine,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8</a:t>
            </a:r>
            <a:r>
              <a:rPr sz="1950" spc="15" baseline="25641" dirty="0">
                <a:solidFill>
                  <a:srgbClr val="006FC0"/>
                </a:solidFill>
                <a:latin typeface="Calibri"/>
                <a:cs typeface="Calibri"/>
              </a:rPr>
              <a:t>th</a:t>
            </a:r>
            <a:r>
              <a:rPr sz="1950" spc="225" baseline="25641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edn.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Bailliere</a:t>
            </a:r>
            <a:r>
              <a:rPr sz="2000" spc="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Tindell,</a:t>
            </a:r>
            <a:endParaRPr sz="2000">
              <a:latin typeface="Calibri"/>
              <a:cs typeface="Calibri"/>
            </a:endParaRPr>
          </a:p>
          <a:p>
            <a:pPr marL="368300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London.</a:t>
            </a:r>
            <a:endParaRPr sz="2000">
              <a:latin typeface="Calibri"/>
              <a:cs typeface="Calibri"/>
            </a:endParaRPr>
          </a:p>
          <a:p>
            <a:pPr marL="368300" marR="396875" indent="-342900">
              <a:lnSpc>
                <a:spcPct val="100000"/>
              </a:lnSpc>
              <a:spcBef>
                <a:spcPts val="480"/>
              </a:spcBef>
              <a:buFont typeface="Arial MT"/>
              <a:buChar char="•"/>
              <a:tabLst>
                <a:tab pos="367665" algn="l"/>
                <a:tab pos="36830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Hengeveld,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E.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&amp;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Banks,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K. (2005).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Maitland's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Peripheral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Manipulation.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4th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ed.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Elsevier: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London.</a:t>
            </a:r>
            <a:endParaRPr sz="2000">
              <a:latin typeface="Calibri"/>
              <a:cs typeface="Calibri"/>
            </a:endParaRPr>
          </a:p>
          <a:p>
            <a:pPr marL="368300" indent="-342900">
              <a:lnSpc>
                <a:spcPct val="100000"/>
              </a:lnSpc>
              <a:spcBef>
                <a:spcPts val="480"/>
              </a:spcBef>
              <a:buFont typeface="Arial MT"/>
              <a:buChar char="•"/>
              <a:tabLst>
                <a:tab pos="367665" algn="l"/>
                <a:tab pos="36830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Donatelli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2001</a:t>
            </a:r>
            <a:endParaRPr sz="2000">
              <a:latin typeface="Calibri"/>
              <a:cs typeface="Calibri"/>
            </a:endParaRPr>
          </a:p>
          <a:p>
            <a:pPr marL="368300" marR="236220" indent="-342900">
              <a:lnSpc>
                <a:spcPct val="100000"/>
              </a:lnSpc>
              <a:spcBef>
                <a:spcPts val="480"/>
              </a:spcBef>
              <a:buFont typeface="Arial MT"/>
              <a:buChar char="•"/>
              <a:tabLst>
                <a:tab pos="367665" algn="l"/>
                <a:tab pos="368300" algn="l"/>
              </a:tabLst>
            </a:pP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Bang,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M.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D.,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&amp;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Deyle, G. 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D.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(2000).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Comparison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of supervised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exercise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with and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without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manual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physical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therapy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patients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with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shoulder impingement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syndrome.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Journal</a:t>
            </a:r>
            <a:r>
              <a:rPr sz="2000" i="1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 Orthopaedic</a:t>
            </a:r>
            <a:r>
              <a:rPr sz="2000" i="1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&amp;</a:t>
            </a:r>
            <a:r>
              <a:rPr sz="2000" i="1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spc="-5" dirty="0">
                <a:solidFill>
                  <a:srgbClr val="006FC0"/>
                </a:solidFill>
                <a:latin typeface="Calibri"/>
                <a:cs typeface="Calibri"/>
              </a:rPr>
              <a:t>Sports</a:t>
            </a:r>
            <a:r>
              <a:rPr sz="2000" i="1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spc="-10" dirty="0">
                <a:solidFill>
                  <a:srgbClr val="006FC0"/>
                </a:solidFill>
                <a:latin typeface="Calibri"/>
                <a:cs typeface="Calibri"/>
              </a:rPr>
              <a:t>Physical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spc="-5" dirty="0">
                <a:solidFill>
                  <a:srgbClr val="006FC0"/>
                </a:solidFill>
                <a:latin typeface="Calibri"/>
                <a:cs typeface="Calibri"/>
              </a:rPr>
              <a:t>Therapy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,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30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(3),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126-137.</a:t>
            </a:r>
            <a:endParaRPr sz="2000">
              <a:latin typeface="Calibri"/>
              <a:cs typeface="Calibri"/>
            </a:endParaRPr>
          </a:p>
          <a:p>
            <a:pPr marL="368300" marR="537845" indent="-342900">
              <a:lnSpc>
                <a:spcPct val="100000"/>
              </a:lnSpc>
              <a:spcBef>
                <a:spcPts val="480"/>
              </a:spcBef>
              <a:buFont typeface="Arial MT"/>
              <a:buChar char="•"/>
              <a:tabLst>
                <a:tab pos="367665" algn="l"/>
                <a:tab pos="368300" algn="l"/>
              </a:tabLst>
            </a:pP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Conroy, 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D.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E.,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&amp;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Hayes,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K.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0" dirty="0">
                <a:solidFill>
                  <a:srgbClr val="006FC0"/>
                </a:solidFill>
                <a:latin typeface="Calibri"/>
                <a:cs typeface="Calibri"/>
              </a:rPr>
              <a:t>W.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(1998).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effect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joint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mobilization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 a 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component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comprehensive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treatment</a:t>
            </a:r>
            <a:r>
              <a:rPr sz="20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primary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shoulder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impingement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syndrome.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Journal</a:t>
            </a:r>
            <a:r>
              <a:rPr sz="2000" i="1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i="1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Orthopaedic</a:t>
            </a:r>
            <a:r>
              <a:rPr sz="2000" i="1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&amp;</a:t>
            </a:r>
            <a:r>
              <a:rPr sz="2000" i="1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Sports</a:t>
            </a:r>
            <a:r>
              <a:rPr sz="2000" i="1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spc="-10" dirty="0">
                <a:solidFill>
                  <a:srgbClr val="006FC0"/>
                </a:solidFill>
                <a:latin typeface="Calibri"/>
                <a:cs typeface="Calibri"/>
              </a:rPr>
              <a:t>Physical</a:t>
            </a:r>
            <a:r>
              <a:rPr sz="2000" i="1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spc="-5" dirty="0">
                <a:solidFill>
                  <a:srgbClr val="006FC0"/>
                </a:solidFill>
                <a:latin typeface="Calibri"/>
                <a:cs typeface="Calibri"/>
              </a:rPr>
              <a:t>Therapy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,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28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(1),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3-14.</a:t>
            </a:r>
            <a:endParaRPr sz="2000">
              <a:latin typeface="Calibri"/>
              <a:cs typeface="Calibri"/>
            </a:endParaRPr>
          </a:p>
          <a:p>
            <a:pPr marL="368300" marR="17780" indent="-342900">
              <a:lnSpc>
                <a:spcPct val="100000"/>
              </a:lnSpc>
              <a:spcBef>
                <a:spcPts val="484"/>
              </a:spcBef>
              <a:buFont typeface="Arial MT"/>
              <a:buChar char="•"/>
              <a:tabLst>
                <a:tab pos="367665" algn="l"/>
                <a:tab pos="3683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Green, </a:t>
            </a:r>
            <a:r>
              <a:rPr sz="2000" spc="-70" dirty="0">
                <a:solidFill>
                  <a:srgbClr val="006FC0"/>
                </a:solidFill>
                <a:latin typeface="Calibri"/>
                <a:cs typeface="Calibri"/>
              </a:rPr>
              <a:t>T.,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Refshauge,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K.,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Crosbie, J.,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&amp; Adams, 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R.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(2001). A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randomized controlled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trial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passive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accessory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mobilization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on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acute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ankle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inversion</a:t>
            </a:r>
            <a:endParaRPr sz="2000">
              <a:latin typeface="Calibri"/>
              <a:cs typeface="Calibri"/>
            </a:endParaRPr>
          </a:p>
          <a:p>
            <a:pPr marL="368300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sprains.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spc="-10" dirty="0">
                <a:solidFill>
                  <a:srgbClr val="006FC0"/>
                </a:solidFill>
                <a:latin typeface="Calibri"/>
                <a:cs typeface="Calibri"/>
              </a:rPr>
              <a:t>Physical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therapy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,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81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(4),</a:t>
            </a:r>
            <a:r>
              <a:rPr sz="20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984-994.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7E7E7E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</TotalTime>
  <Words>2993</Words>
  <Application>Microsoft Office PowerPoint</Application>
  <PresentationFormat>On-screen Show (4:3)</PresentationFormat>
  <Paragraphs>501</Paragraphs>
  <Slides>64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71" baseType="lpstr">
      <vt:lpstr>Arial MT</vt:lpstr>
      <vt:lpstr>Aptos</vt:lpstr>
      <vt:lpstr>Arial</vt:lpstr>
      <vt:lpstr>Calibri</vt:lpstr>
      <vt:lpstr>Calibri Light</vt:lpstr>
      <vt:lpstr>Wingdings</vt:lpstr>
      <vt:lpstr>Office Theme</vt:lpstr>
      <vt:lpstr>PowerPoint Presentation</vt:lpstr>
      <vt:lpstr>Theory: Joint Mobilisations</vt:lpstr>
      <vt:lpstr>Definition of a joint mobilisation</vt:lpstr>
      <vt:lpstr>Anatomy of Spine</vt:lpstr>
      <vt:lpstr>Anatomy of Spine: Cervical</vt:lpstr>
      <vt:lpstr>Anatomy of Spine: Cervical</vt:lpstr>
      <vt:lpstr>Anatomy of Spine: Thoracic</vt:lpstr>
      <vt:lpstr>Anatomy of Spine: Lumbar</vt:lpstr>
      <vt:lpstr>Anatomy of Spine: Lumbar</vt:lpstr>
      <vt:lpstr>Posture</vt:lpstr>
      <vt:lpstr>Upper  Crossed  Syndrome</vt:lpstr>
      <vt:lpstr>Lower  Crossed  Syndrome</vt:lpstr>
      <vt:lpstr>Workshop</vt:lpstr>
      <vt:lpstr>Range of movement</vt:lpstr>
      <vt:lpstr>Range of movement</vt:lpstr>
      <vt:lpstr>Range of movement</vt:lpstr>
      <vt:lpstr>Range of movement</vt:lpstr>
      <vt:lpstr>PowerPoint Presentation</vt:lpstr>
      <vt:lpstr>Capsular Patterns – Cyriax (1982)</vt:lpstr>
      <vt:lpstr>Capsular Patterns</vt:lpstr>
      <vt:lpstr>PowerPoint Presentation</vt:lpstr>
      <vt:lpstr>Workshop</vt:lpstr>
      <vt:lpstr>End-feels</vt:lpstr>
      <vt:lpstr>Normal End-feels</vt:lpstr>
      <vt:lpstr>Abnormal End-feels</vt:lpstr>
      <vt:lpstr>Palpation – Cervical</vt:lpstr>
      <vt:lpstr>Palpation – Thoracic</vt:lpstr>
      <vt:lpstr>Palpation – Lumbar</vt:lpstr>
      <vt:lpstr>PowerPoint Presentation</vt:lpstr>
      <vt:lpstr>Workshop palpation</vt:lpstr>
      <vt:lpstr>Aims of joint mobilisations</vt:lpstr>
      <vt:lpstr>Pain gate theory (PGT)</vt:lpstr>
      <vt:lpstr>Pain gate theory (PGT)</vt:lpstr>
      <vt:lpstr>Pain gate theory (PGT)</vt:lpstr>
      <vt:lpstr>PowerPoint Presentation</vt:lpstr>
      <vt:lpstr>Descending inhibition</vt:lpstr>
      <vt:lpstr>Restoring normal range of  movement</vt:lpstr>
      <vt:lpstr>Increased local blood flow</vt:lpstr>
      <vt:lpstr>Synovial sweep</vt:lpstr>
      <vt:lpstr>Synovial sweep</vt:lpstr>
      <vt:lpstr>Precautions to joint  mobilisations</vt:lpstr>
      <vt:lpstr>ABSOLUTE  CONTRAINDICATIONS</vt:lpstr>
      <vt:lpstr>Treatment Principles</vt:lpstr>
      <vt:lpstr>Treatment Principles</vt:lpstr>
      <vt:lpstr>Tractions</vt:lpstr>
      <vt:lpstr>PowerPoint Presentation</vt:lpstr>
      <vt:lpstr>Grading mobilisations</vt:lpstr>
      <vt:lpstr>Grade 1</vt:lpstr>
      <vt:lpstr>Grade 2</vt:lpstr>
      <vt:lpstr>Grade 3</vt:lpstr>
      <vt:lpstr>Grade 4</vt:lpstr>
      <vt:lpstr>Grading mobilisations</vt:lpstr>
      <vt:lpstr>Manual Handling and Body  Positioning</vt:lpstr>
      <vt:lpstr>Recording</vt:lpstr>
      <vt:lpstr>Practical and  Case studies</vt:lpstr>
      <vt:lpstr>Neck</vt:lpstr>
      <vt:lpstr>Thoracic spine</vt:lpstr>
      <vt:lpstr>Lumbar Spine</vt:lpstr>
      <vt:lpstr>Neck: Case study 1</vt:lpstr>
      <vt:lpstr>Thoracic  Case study 2</vt:lpstr>
      <vt:lpstr>Lumbar spine:  Case study 3</vt:lpstr>
      <vt:lpstr>Evidence</vt:lpstr>
      <vt:lpstr>Spinal Mobilisations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Sian Bowen</dc:creator>
  <cp:lastModifiedBy>Sian Bowen</cp:lastModifiedBy>
  <cp:revision>2</cp:revision>
  <dcterms:created xsi:type="dcterms:W3CDTF">2024-02-13T10:19:38Z</dcterms:created>
  <dcterms:modified xsi:type="dcterms:W3CDTF">2026-09-16T10:57:13Z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2018-01-22T00:00:00Z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2024-02-13T00:00:00Z</vt:filetime>
  </property>
</Properties>
</file>