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4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5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4"/>
    <p:sldMasterId id="2147483709" r:id="rId5"/>
    <p:sldMasterId id="2147483712" r:id="rId6"/>
    <p:sldMasterId id="2147483678" r:id="rId7"/>
    <p:sldMasterId id="2147483667" r:id="rId8"/>
    <p:sldMasterId id="2147483714" r:id="rId9"/>
  </p:sldMasterIdLst>
  <p:notesMasterIdLst>
    <p:notesMasterId r:id="rId24"/>
  </p:notesMasterIdLst>
  <p:sldIdLst>
    <p:sldId id="427" r:id="rId10"/>
    <p:sldId id="476" r:id="rId11"/>
    <p:sldId id="439" r:id="rId12"/>
    <p:sldId id="262" r:id="rId13"/>
    <p:sldId id="422" r:id="rId14"/>
    <p:sldId id="401" r:id="rId15"/>
    <p:sldId id="418" r:id="rId16"/>
    <p:sldId id="402" r:id="rId17"/>
    <p:sldId id="484" r:id="rId18"/>
    <p:sldId id="485" r:id="rId19"/>
    <p:sldId id="486" r:id="rId20"/>
    <p:sldId id="429" r:id="rId21"/>
    <p:sldId id="411" r:id="rId22"/>
    <p:sldId id="48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FC1"/>
    <a:srgbClr val="FFFEFB"/>
    <a:srgbClr val="2CC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123FC3-B0EF-4734-A820-0E8581AA16C3}" v="899" dt="2025-02-17T16:21:41.2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2FFE7C-848B-43E2-ACB8-F33DED107A9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328B4A-4482-4B54-8122-4C1FD01D4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855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328B4A-4482-4B54-8122-4C1FD01D43A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8934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328B4A-4482-4B54-8122-4C1FD01D43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5445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43A5BB1B-E0A6-6D54-A86E-9A4ABE085E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1E761B87-33D5-A3F5-2D84-1DF0A2EC0F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D528B767-29BB-2709-ABD4-2E9B859649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BD954AF3-B308-465D-B2BD-98E13009E718}" type="slidenum">
              <a:rPr lang="en-GB" altLang="en-US" smtClean="0">
                <a:latin typeface="Calibri" panose="020F0502020204030204" pitchFamily="34" charset="0"/>
              </a:rPr>
              <a:pPr/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71563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278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0785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5326762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1EB1BADF-DC00-C01E-3940-34895FAECA4E}"/>
              </a:ext>
            </a:extLst>
          </p:cNvPr>
          <p:cNvSpPr/>
          <p:nvPr userDrawn="1"/>
        </p:nvSpPr>
        <p:spPr>
          <a:xfrm>
            <a:off x="0" y="5465617"/>
            <a:ext cx="12192000" cy="139238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68528" y="5465617"/>
            <a:ext cx="3143250" cy="13923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D6E853-5755-43E7-0F38-35122536263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833341" y="5893561"/>
            <a:ext cx="2895851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644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0B78-B2A2-C7DC-1FEA-98CBE016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CB636-F5F4-38A3-6781-6C5D4FCEC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24000"/>
            <a:ext cx="5944985" cy="4652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080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4DDAA81C-8784-A69A-F521-07180D074D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199" y="465413"/>
            <a:ext cx="10441225" cy="58106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339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5715000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212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0"/>
            <a:ext cx="5382366" cy="6858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7E50929-56B0-E11C-E0BD-8D170E743EA0}"/>
              </a:ext>
            </a:extLst>
          </p:cNvPr>
          <p:cNvSpPr/>
          <p:nvPr userDrawn="1"/>
        </p:nvSpPr>
        <p:spPr>
          <a:xfrm>
            <a:off x="290199" y="351272"/>
            <a:ext cx="4769115" cy="61880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187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81125-B316-8C3C-6899-D27C07B29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58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24375" y="5374264"/>
            <a:ext cx="3143250" cy="1457325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3415531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799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5D61B-8FAA-B321-FF9A-FE3A7EA70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5991DFD-94E4-1CBD-A486-A1C530D2029D}"/>
              </a:ext>
            </a:extLst>
          </p:cNvPr>
          <p:cNvSpPr/>
          <p:nvPr userDrawn="1"/>
        </p:nvSpPr>
        <p:spPr>
          <a:xfrm>
            <a:off x="304800" y="351272"/>
            <a:ext cx="4003964" cy="61880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B1FE36-9C77-46F7-B90F-3F4A8C12EE4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615884"/>
            <a:ext cx="6587836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468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F96D-3C23-0DF4-8896-DBB360B95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8E5953A-EA37-0BED-CD78-480623BC02C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07444" y="1599459"/>
            <a:ext cx="6546355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130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F96D-3C23-0DF4-8896-DBB360B95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8E5953A-EA37-0BED-CD78-480623BC02C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07444" y="1599459"/>
            <a:ext cx="6546355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2DF573-19F1-5457-EAE0-5B62EA28C8E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8297" y="1008851"/>
            <a:ext cx="4144915" cy="470888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192932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-34636" y="0"/>
            <a:ext cx="5382366" cy="681693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627912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46630" y="351272"/>
            <a:ext cx="5807170" cy="869753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Today’s session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-1"/>
            <a:ext cx="4467966" cy="685799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72F463C0-A99F-2DA6-2F77-6253A82DD52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8435" y="351272"/>
            <a:ext cx="3651096" cy="60633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3434051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28234" y="412027"/>
            <a:ext cx="6411751" cy="60339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7724034" y="0"/>
            <a:ext cx="4467966" cy="6857999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2E55F1-844D-F464-C948-A55AB0FC156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14590" t="2546" r="13526" b="7757"/>
          <a:stretch/>
        </p:blipFill>
        <p:spPr>
          <a:xfrm>
            <a:off x="8252186" y="635151"/>
            <a:ext cx="3520714" cy="521262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277092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C6E96-B654-2F3D-607D-AC941EA4F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BC4F49-1685-1C55-F56B-DE8122BEB1E9}"/>
              </a:ext>
            </a:extLst>
          </p:cNvPr>
          <p:cNvSpPr/>
          <p:nvPr userDrawn="1"/>
        </p:nvSpPr>
        <p:spPr>
          <a:xfrm>
            <a:off x="0" y="0"/>
            <a:ext cx="465512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8A8F8-B4BE-F511-EC3E-F3F69201398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555656"/>
            <a:ext cx="6587836" cy="5080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107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C6E96-B654-2F3D-607D-AC941EA4F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BC4F49-1685-1C55-F56B-DE8122BEB1E9}"/>
              </a:ext>
            </a:extLst>
          </p:cNvPr>
          <p:cNvSpPr/>
          <p:nvPr userDrawn="1"/>
        </p:nvSpPr>
        <p:spPr>
          <a:xfrm>
            <a:off x="0" y="0"/>
            <a:ext cx="465512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8A8F8-B4BE-F511-EC3E-F3F69201398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555656"/>
            <a:ext cx="6587836" cy="5080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F00F78-CE05-9C24-4E41-011BE3931F5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11148" y="351272"/>
            <a:ext cx="3793997" cy="611523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274073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6525"/>
            <a:ext cx="11049000" cy="96491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295400"/>
            <a:ext cx="11049001" cy="4881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634169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80823"/>
            <a:ext cx="5181600" cy="4896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80823"/>
            <a:ext cx="5673436" cy="4896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907670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19941"/>
            <a:ext cx="3932237" cy="105987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7" y="219941"/>
            <a:ext cx="6676303" cy="56411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1454727"/>
            <a:ext cx="3932237" cy="44142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34739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t">
            <a:normAutofit/>
          </a:bodyPr>
          <a:lstStyle>
            <a:lvl1pPr algn="ctr">
              <a:defRPr sz="40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24375" y="5374264"/>
            <a:ext cx="3143250" cy="1457325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83E09862-20B9-0EE7-75A4-62D667331962}"/>
              </a:ext>
            </a:extLst>
          </p:cNvPr>
          <p:cNvGrpSpPr/>
          <p:nvPr userDrawn="1"/>
        </p:nvGrpSpPr>
        <p:grpSpPr>
          <a:xfrm>
            <a:off x="0" y="3415531"/>
            <a:ext cx="12192000" cy="72401"/>
            <a:chOff x="838200" y="1219475"/>
            <a:chExt cx="10515600" cy="52726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45D58D7-FEB5-CDE4-8CC2-7C45E57368E6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B49302F-7824-9C05-224A-A13E7F7BBC3E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E241673-B686-1853-0153-D0A0F2C5B6A9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761819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6387378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7067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351272"/>
            <a:ext cx="6340114" cy="913557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Learning objectives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6340114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798786-524E-7727-AE80-97279622C97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616351" y="351271"/>
            <a:ext cx="4254424" cy="617546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7119509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 baseline="30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5326762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1EB1BADF-DC00-C01E-3940-34895FAECA4E}"/>
              </a:ext>
            </a:extLst>
          </p:cNvPr>
          <p:cNvSpPr/>
          <p:nvPr userDrawn="1"/>
        </p:nvSpPr>
        <p:spPr>
          <a:xfrm>
            <a:off x="0" y="5465617"/>
            <a:ext cx="12192000" cy="139238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68528" y="5465617"/>
            <a:ext cx="3143250" cy="13923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D6E853-5755-43E7-0F38-35122536263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833341" y="5893561"/>
            <a:ext cx="2895851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9786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0B78-B2A2-C7DC-1FEA-98CBE016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CB636-F5F4-38A3-6781-6C5D4FCEC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5008418" cy="4652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9422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0B78-B2A2-C7DC-1FEA-98CBE016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CB636-F5F4-38A3-6781-6C5D4FCEC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5008418" cy="4652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8770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4DDAA81C-8784-A69A-F521-07180D074D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199" y="1558833"/>
            <a:ext cx="10441225" cy="4717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D10D5B-1672-DB7E-4B30-F4D409B23247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5" name="Picture 2" descr="TSD_corp_logo2013_0">
            <a:extLst>
              <a:ext uri="{FF2B5EF4-FFF2-40B4-BE49-F238E27FC236}">
                <a16:creationId xmlns:a16="http://schemas.microsoft.com/office/drawing/2014/main" id="{9B9DDF98-522B-4858-49DA-DF38B381FC4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7D65EA5-44BE-5DC7-B9EC-6FB2BEB140C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38200" y="1235388"/>
            <a:ext cx="10515600" cy="94009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E8BDDD0-284E-C022-9824-7AD6E3DA9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10441224" cy="9237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9677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5715000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5413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0"/>
            <a:ext cx="5382366" cy="6858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7E50929-56B0-E11C-E0BD-8D170E743EA0}"/>
              </a:ext>
            </a:extLst>
          </p:cNvPr>
          <p:cNvSpPr/>
          <p:nvPr userDrawn="1"/>
        </p:nvSpPr>
        <p:spPr>
          <a:xfrm>
            <a:off x="290199" y="351272"/>
            <a:ext cx="4769115" cy="61880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96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5989685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5989685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838200" y="1215550"/>
            <a:ext cx="5995160" cy="59466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98DBDAD2-2C20-94D6-91CB-736E114BFE93}"/>
              </a:ext>
            </a:extLst>
          </p:cNvPr>
          <p:cNvSpPr/>
          <p:nvPr userDrawn="1"/>
        </p:nvSpPr>
        <p:spPr>
          <a:xfrm>
            <a:off x="7167363" y="0"/>
            <a:ext cx="5024637" cy="6875795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496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5" r:id="rId5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10494818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38200" y="1235388"/>
            <a:ext cx="10515600" cy="138644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10494818" cy="953438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latin typeface="+mn-lt"/>
              </a:rPr>
              <a:t>Click to edit Master title style</a:t>
            </a:r>
            <a:endParaRPr lang="en-GB" sz="3600" b="1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283296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4880956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38200" y="1235388"/>
            <a:ext cx="10515600" cy="111274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10494818" cy="953438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>
                <a:latin typeface="+mn-lt"/>
              </a:rPr>
              <a:t>Click to edit Master title style</a:t>
            </a:r>
            <a:endParaRPr lang="en-GB" sz="3600" b="1">
              <a:latin typeface="+mn-lt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725FAF7-9233-5E9B-30D8-59F8249C6174}"/>
              </a:ext>
            </a:extLst>
          </p:cNvPr>
          <p:cNvSpPr txBox="1">
            <a:spLocks/>
          </p:cNvSpPr>
          <p:nvPr userDrawn="1"/>
        </p:nvSpPr>
        <p:spPr>
          <a:xfrm>
            <a:off x="6277495" y="1484142"/>
            <a:ext cx="4880956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031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962" y="351272"/>
            <a:ext cx="6587837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65962" y="1524000"/>
            <a:ext cx="6587837" cy="49827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4765964" y="1219474"/>
            <a:ext cx="6587836" cy="55541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97312A0C-AD68-B861-C72A-129146B43827}"/>
              </a:ext>
            </a:extLst>
          </p:cNvPr>
          <p:cNvSpPr/>
          <p:nvPr userDrawn="1"/>
        </p:nvSpPr>
        <p:spPr>
          <a:xfrm>
            <a:off x="0" y="0"/>
            <a:ext cx="4641273" cy="6858000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074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3" r:id="rId2"/>
    <p:sldLayoutId id="2147483685" r:id="rId3"/>
    <p:sldLayoutId id="2147483698" r:id="rId4"/>
    <p:sldLayoutId id="2147483686" r:id="rId5"/>
    <p:sldLayoutId id="2147483696" r:id="rId6"/>
    <p:sldLayoutId id="2147483723" r:id="rId7"/>
    <p:sldLayoutId id="2147483688" r:id="rId8"/>
    <p:sldLayoutId id="2147483697" r:id="rId9"/>
    <p:sldLayoutId id="2147483721" r:id="rId10"/>
    <p:sldLayoutId id="2147483725" r:id="rId11"/>
    <p:sldLayoutId id="2147483726" r:id="rId12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6387379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6310313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94F4D73-63E5-21A2-3443-5C6F0F592394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213153"/>
            <a:ext cx="6387379" cy="24520"/>
          </a:xfrm>
          <a:prstGeom prst="line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8C15095-3D64-DF5E-59FC-CFA2F3FE1707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237673"/>
            <a:ext cx="6387379" cy="34528"/>
          </a:xfrm>
          <a:prstGeom prst="line">
            <a:avLst/>
          </a:prstGeom>
          <a:ln>
            <a:solidFill>
              <a:srgbClr val="2CC9E8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69AA809-5FB7-4D2E-0EE0-D8516397FEC1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184947"/>
            <a:ext cx="6387379" cy="245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659709E2-8E2C-A41E-CFEA-BCCF26D41864}"/>
              </a:ext>
            </a:extLst>
          </p:cNvPr>
          <p:cNvSpPr/>
          <p:nvPr userDrawn="1"/>
        </p:nvSpPr>
        <p:spPr>
          <a:xfrm>
            <a:off x="7294418" y="0"/>
            <a:ext cx="4897582" cy="688252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829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74" r:id="rId2"/>
    <p:sldLayoutId id="2147483675" r:id="rId3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5989685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5989685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838200" y="1215550"/>
            <a:ext cx="5995160" cy="59466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98DBDAD2-2C20-94D6-91CB-736E114BFE93}"/>
              </a:ext>
            </a:extLst>
          </p:cNvPr>
          <p:cNvSpPr/>
          <p:nvPr userDrawn="1"/>
        </p:nvSpPr>
        <p:spPr>
          <a:xfrm>
            <a:off x="7167363" y="0"/>
            <a:ext cx="5024637" cy="6875795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785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0C23AB-5D0D-AB98-0EA5-E0FD1920AD69}"/>
              </a:ext>
            </a:extLst>
          </p:cNvPr>
          <p:cNvSpPr txBox="1"/>
          <p:nvPr/>
        </p:nvSpPr>
        <p:spPr>
          <a:xfrm>
            <a:off x="850692" y="3216686"/>
            <a:ext cx="10490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Week Three</a:t>
            </a:r>
          </a:p>
          <a:p>
            <a:pPr algn="ctr"/>
            <a:r>
              <a:rPr lang="en-GB" sz="3200" b="1" dirty="0"/>
              <a:t>The Literature Review</a:t>
            </a:r>
          </a:p>
          <a:p>
            <a:pPr algn="ctr"/>
            <a:r>
              <a:rPr lang="en-GB" sz="3200" b="1" dirty="0"/>
              <a:t>Laying Foundations for your research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2BF76D-476C-827C-EA04-E3A5F9227DC1}"/>
              </a:ext>
            </a:extLst>
          </p:cNvPr>
          <p:cNvSpPr txBox="1"/>
          <p:nvPr/>
        </p:nvSpPr>
        <p:spPr>
          <a:xfrm>
            <a:off x="687185" y="486059"/>
            <a:ext cx="10817630" cy="21863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/>
              <a:t>BMNS5012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400" b="1" kern="100">
                <a:ea typeface="DengXian" panose="02010600030101010101" pitchFamily="2" charset="-122"/>
                <a:cs typeface="Arial" panose="020B0604020202020204" pitchFamily="34" charset="0"/>
              </a:rPr>
              <a:t>Research Methods and Evidence-Based Practice</a:t>
            </a:r>
            <a:endParaRPr lang="en-GB" sz="4400" b="1" kern="10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5030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632DE4F-52EA-CC68-9460-2A5F5A9DD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CA5588-85D6-25BB-7331-8A12BC9E2D1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5715000" cy="52174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Last week, we: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US" sz="2800" b="0" i="0" dirty="0">
                <a:effectLst/>
              </a:rPr>
              <a:t>Considered the objectives and processes associated with conducting research</a:t>
            </a:r>
          </a:p>
          <a:p>
            <a:r>
              <a:rPr lang="en-US" sz="2800" dirty="0"/>
              <a:t>Gained knowledge of how a typical research question is generated from the research problem. </a:t>
            </a:r>
          </a:p>
          <a:p>
            <a:r>
              <a:rPr lang="en-US" dirty="0"/>
              <a:t>G</a:t>
            </a:r>
            <a:r>
              <a:rPr lang="en-US" sz="2800" dirty="0"/>
              <a:t>enerated ideas for our project, suggesting the aim and objectives of the study</a:t>
            </a:r>
            <a:endParaRPr lang="en-US" sz="2800" b="0" i="0" dirty="0">
              <a:effectLst/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7A0176-C8DB-02E2-E2C0-8AA18B25E6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542" y="965123"/>
            <a:ext cx="4564743" cy="4927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063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Lesson Class photo and picture">
            <a:extLst>
              <a:ext uri="{FF2B5EF4-FFF2-40B4-BE49-F238E27FC236}">
                <a16:creationId xmlns:a16="http://schemas.microsoft.com/office/drawing/2014/main" id="{6BA7FCD3-A93E-D5AE-9D92-A3CC613C1D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8" r="3369"/>
          <a:stretch/>
        </p:blipFill>
        <p:spPr bwMode="auto">
          <a:xfrm>
            <a:off x="0" y="922337"/>
            <a:ext cx="7633667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E2C3DD-DDB3-A1B5-2C95-D0DCBCD04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-53658"/>
            <a:ext cx="3822189" cy="11741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>
                <a:latin typeface="+mj-lt"/>
              </a:rPr>
              <a:t>Today’s Session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846AD9-BB60-9594-ED3D-112A6404439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025640" y="1120457"/>
            <a:ext cx="4328159" cy="553942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400" b="1" i="0" dirty="0">
                <a:effectLst/>
              </a:rPr>
              <a:t>By the End of Today's Session, students will have: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endParaRPr lang="en-US" sz="1800" b="1" i="0" dirty="0">
              <a:effectLst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200" b="1" i="0" dirty="0">
                <a:effectLst/>
              </a:rPr>
              <a:t>Gained an Initial Understanding of </a:t>
            </a:r>
            <a:r>
              <a:rPr lang="en-US" sz="2200" b="1" dirty="0"/>
              <a:t>a Literature Review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200" b="1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200" b="1" dirty="0" err="1"/>
              <a:t>Familiarised</a:t>
            </a:r>
            <a:r>
              <a:rPr lang="en-US" sz="2200" b="1" dirty="0"/>
              <a:t> Themselves with Strategies that Exist to Help with Literature Searches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200" b="1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200" b="1" dirty="0"/>
              <a:t>Started to Undertake their own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2106846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22E79DA-3973-218C-D0AC-A3C01816D2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44F40526-4B4A-2874-B023-B312E9242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962" y="351272"/>
            <a:ext cx="6587837" cy="923744"/>
          </a:xfrm>
        </p:spPr>
        <p:txBody>
          <a:bodyPr anchor="ctr">
            <a:normAutofit/>
          </a:bodyPr>
          <a:lstStyle/>
          <a:p>
            <a:r>
              <a:rPr lang="en-US" dirty="0"/>
              <a:t>What is a Literature Review?</a:t>
            </a:r>
          </a:p>
        </p:txBody>
      </p:sp>
      <p:pic>
        <p:nvPicPr>
          <p:cNvPr id="1027" name="Picture 3" descr="I want to write a literature review, where do I start? - ANMJ">
            <a:extLst>
              <a:ext uri="{FF2B5EF4-FFF2-40B4-BE49-F238E27FC236}">
                <a16:creationId xmlns:a16="http://schemas.microsoft.com/office/drawing/2014/main" id="{EF62899B-5D3F-3674-4BA9-5E82842083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0" y="1999534"/>
            <a:ext cx="5181600" cy="345871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CC566E66-B2E5-2163-ED7D-AA4D0DEA8E7C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172200" y="1718187"/>
            <a:ext cx="5673436" cy="4458776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A literature review is a structured overview of existing research on a specific topic.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It's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</a:rPr>
              <a:t>not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just a list of articles!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It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</a:rPr>
              <a:t>summarises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, analyses, and critically evaluates existing knowledge </a:t>
            </a:r>
          </a:p>
        </p:txBody>
      </p:sp>
    </p:spTree>
    <p:extLst>
      <p:ext uri="{BB962C8B-B14F-4D97-AF65-F5344CB8AC3E}">
        <p14:creationId xmlns:p14="http://schemas.microsoft.com/office/powerpoint/2010/main" val="252700637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CB6E45A-4A22-6711-92C6-D913D6609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815" y="638549"/>
            <a:ext cx="3932237" cy="1059873"/>
          </a:xfrm>
        </p:spPr>
        <p:txBody>
          <a:bodyPr anchor="b">
            <a:noAutofit/>
          </a:bodyPr>
          <a:lstStyle/>
          <a:p>
            <a:r>
              <a:rPr lang="en-GB" sz="3600" dirty="0"/>
              <a:t>Why Are Literature Reviews Important?</a:t>
            </a:r>
          </a:p>
        </p:txBody>
      </p:sp>
      <p:pic>
        <p:nvPicPr>
          <p:cNvPr id="2" name="Picture 2" descr="Why e Because: aprenda a usar os porquês em inglês corretamente">
            <a:extLst>
              <a:ext uri="{FF2B5EF4-FFF2-40B4-BE49-F238E27FC236}">
                <a16:creationId xmlns:a16="http://schemas.microsoft.com/office/drawing/2014/main" id="{42FC2313-A450-A64C-8DBC-243E1CECCB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67" r="19709" b="2"/>
          <a:stretch/>
        </p:blipFill>
        <p:spPr bwMode="auto">
          <a:xfrm>
            <a:off x="4847004" y="419686"/>
            <a:ext cx="7123099" cy="601862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A6CDF-7065-C9EB-30E1-6E19683D325B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81115" y="1620732"/>
            <a:ext cx="4545639" cy="4760577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Understand the current state of knowledge</a:t>
            </a: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Identify gaps in the research </a:t>
            </a: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Develop your research question </a:t>
            </a: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Avoid duplication of research </a:t>
            </a: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Justify your research </a:t>
            </a:r>
          </a:p>
        </p:txBody>
      </p:sp>
    </p:spTree>
    <p:extLst>
      <p:ext uri="{BB962C8B-B14F-4D97-AF65-F5344CB8AC3E}">
        <p14:creationId xmlns:p14="http://schemas.microsoft.com/office/powerpoint/2010/main" val="2950601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5" name="Picture 3" descr="What Are the Basic Project Planning Steps?">
            <a:extLst>
              <a:ext uri="{FF2B5EF4-FFF2-40B4-BE49-F238E27FC236}">
                <a16:creationId xmlns:a16="http://schemas.microsoft.com/office/drawing/2014/main" id="{62C7FA25-1374-29E8-E8AF-35AD2BC97B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919" y="0"/>
            <a:ext cx="12276870" cy="6858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62042EDD-0DF8-9117-AC1D-F8E3C4210B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07407" y="2395903"/>
            <a:ext cx="9151577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Identify your research question (Be Specific!)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Find relevant sources (Use keywords &amp; Boolean operators)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Evaluate your sources (Credibility, accuracy, relevance, date)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4"/>
              <a:tabLst/>
            </a:pPr>
            <a:r>
              <a:rPr kumimoji="0" lang="en-US" altLang="en-US" sz="20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Organise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your findings (Key themes, similarities/differences, gaps) 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5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Write your literature review (For proposals: demonstrate awareness)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0A2A44-9371-AE76-E761-2407DC8853BC}"/>
              </a:ext>
            </a:extLst>
          </p:cNvPr>
          <p:cNvSpPr txBox="1"/>
          <p:nvPr/>
        </p:nvSpPr>
        <p:spPr>
          <a:xfrm>
            <a:off x="8141993" y="443511"/>
            <a:ext cx="358641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The Basic Steps</a:t>
            </a:r>
          </a:p>
        </p:txBody>
      </p:sp>
    </p:spTree>
    <p:extLst>
      <p:ext uri="{BB962C8B-B14F-4D97-AF65-F5344CB8AC3E}">
        <p14:creationId xmlns:p14="http://schemas.microsoft.com/office/powerpoint/2010/main" val="2501053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43675-8A87-0C3C-6FF8-38C94511C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962" y="351272"/>
            <a:ext cx="6587837" cy="923744"/>
          </a:xfrm>
        </p:spPr>
        <p:txBody>
          <a:bodyPr anchor="ctr">
            <a:normAutofit/>
          </a:bodyPr>
          <a:lstStyle/>
          <a:p>
            <a:r>
              <a:rPr lang="en-GB" sz="3200" dirty="0"/>
              <a:t>Finding Relevant Sources</a:t>
            </a:r>
          </a:p>
        </p:txBody>
      </p:sp>
      <p:pic>
        <p:nvPicPr>
          <p:cNvPr id="4098" name="Picture 2" descr="The University Library, UMaT - Tarkwa">
            <a:extLst>
              <a:ext uri="{FF2B5EF4-FFF2-40B4-BE49-F238E27FC236}">
                <a16:creationId xmlns:a16="http://schemas.microsoft.com/office/drawing/2014/main" id="{6FCAF8A4-E54F-8108-3A58-85098B4E31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70" r="11888" b="2"/>
          <a:stretch/>
        </p:blipFill>
        <p:spPr bwMode="auto">
          <a:xfrm>
            <a:off x="838200" y="1280823"/>
            <a:ext cx="5181600" cy="489614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softEdge rad="112500"/>
          </a:effec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F2F9F675-2C75-40AD-C24C-B2D6E4965480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172200" y="1280823"/>
            <a:ext cx="5673436" cy="489614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Use keywords and Boolean operators (AND, OR, NOT)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Search databases (PubMed, CINAHL, Google Scholar, etc.)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Consider different source types: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- Scholarly articles (Peer-reviewed)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dirty="0"/>
              <a:t>- Books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- Reports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- Websites (Use with caution!)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875960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E2F79-ADFC-7B6C-253F-C83050F11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962" y="351272"/>
            <a:ext cx="6587837" cy="923744"/>
          </a:xfrm>
        </p:spPr>
        <p:txBody>
          <a:bodyPr anchor="ctr">
            <a:normAutofit/>
          </a:bodyPr>
          <a:lstStyle/>
          <a:p>
            <a:r>
              <a:rPr lang="en-GB" dirty="0"/>
              <a:t>Evaluating Sources</a:t>
            </a:r>
          </a:p>
        </p:txBody>
      </p:sp>
      <p:pic>
        <p:nvPicPr>
          <p:cNvPr id="5123" name="Picture 3" descr="Evaluating Sources of Information | Thoughtful Learning K-12">
            <a:extLst>
              <a:ext uri="{FF2B5EF4-FFF2-40B4-BE49-F238E27FC236}">
                <a16:creationId xmlns:a16="http://schemas.microsoft.com/office/drawing/2014/main" id="{17C3EC47-F595-30E0-AD34-E41FE177DF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38" r="6553"/>
          <a:stretch/>
        </p:blipFill>
        <p:spPr bwMode="auto">
          <a:xfrm>
            <a:off x="838200" y="1280823"/>
            <a:ext cx="5181600" cy="48961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846836D6-A012-B680-AA85-62507BC9A3BA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096000" y="1531545"/>
            <a:ext cx="6019800" cy="489614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Credibility: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Who wrote it? Qualifications? Reputable journal/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</a:rPr>
              <a:t>organisation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?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Accuracy: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Supported by evidence?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Relevance: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Directly addresses your topic?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Currency: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How recent is the research? </a:t>
            </a:r>
          </a:p>
        </p:txBody>
      </p:sp>
    </p:spTree>
    <p:extLst>
      <p:ext uri="{BB962C8B-B14F-4D97-AF65-F5344CB8AC3E}">
        <p14:creationId xmlns:p14="http://schemas.microsoft.com/office/powerpoint/2010/main" val="23977255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4E006-5D51-9308-4D45-C325F63669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30F3E-7DCC-973C-6920-8751F7A31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962" y="351272"/>
            <a:ext cx="6587837" cy="923744"/>
          </a:xfrm>
        </p:spPr>
        <p:txBody>
          <a:bodyPr anchor="ctr">
            <a:normAutofit/>
          </a:bodyPr>
          <a:lstStyle/>
          <a:p>
            <a:r>
              <a:rPr lang="en-GB" dirty="0"/>
              <a:t>Organise Your Findings</a:t>
            </a:r>
          </a:p>
        </p:txBody>
      </p:sp>
      <p:pic>
        <p:nvPicPr>
          <p:cNvPr id="6147" name="Picture 3" descr="Organized Paperwork Photos, Images &amp; Pictures | Shutterstock">
            <a:extLst>
              <a:ext uri="{FF2B5EF4-FFF2-40B4-BE49-F238E27FC236}">
                <a16:creationId xmlns:a16="http://schemas.microsoft.com/office/drawing/2014/main" id="{D486D7D3-BD6A-EB67-AC8B-F270585C1A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71" r="13914" b="7929"/>
          <a:stretch/>
        </p:blipFill>
        <p:spPr bwMode="auto">
          <a:xfrm>
            <a:off x="838200" y="1603954"/>
            <a:ext cx="5181600" cy="4249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C60244AB-7CF7-6777-6397-9C6CCCBADE1B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172200" y="1280823"/>
            <a:ext cx="5673436" cy="489614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Take notes as you read.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Identify key themes.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Note similarities and differences between sources.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Highlight gaps in the research </a:t>
            </a:r>
          </a:p>
        </p:txBody>
      </p:sp>
    </p:spTree>
    <p:extLst>
      <p:ext uri="{BB962C8B-B14F-4D97-AF65-F5344CB8AC3E}">
        <p14:creationId xmlns:p14="http://schemas.microsoft.com/office/powerpoint/2010/main" val="41228491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737F1C-B221-989C-F80D-0B3979F89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94F3B-6D15-405B-5928-3E9C614AA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962" y="351272"/>
            <a:ext cx="6587837" cy="923744"/>
          </a:xfrm>
        </p:spPr>
        <p:txBody>
          <a:bodyPr anchor="ctr">
            <a:normAutofit/>
          </a:bodyPr>
          <a:lstStyle/>
          <a:p>
            <a:r>
              <a:rPr lang="en-GB" dirty="0"/>
              <a:t>Literature Review for Proposals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98CD391-1682-10C4-1BDD-6F0446E4F1D7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172200" y="1280823"/>
            <a:ext cx="5673436" cy="489614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381EB2-86D9-6E3A-2BD0-F1D8F1CD4E8A}"/>
              </a:ext>
            </a:extLst>
          </p:cNvPr>
          <p:cNvSpPr txBox="1"/>
          <p:nvPr/>
        </p:nvSpPr>
        <p:spPr>
          <a:xfrm>
            <a:off x="6477456" y="1648110"/>
            <a:ext cx="5185251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Not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 full literature review at this stage.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Demonstrate awareness: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What is already known?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Gaps or inconsistencies?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How your research will contribute.</a:t>
            </a:r>
          </a:p>
          <a:p>
            <a:endParaRPr lang="en-GB" dirty="0"/>
          </a:p>
        </p:txBody>
      </p:sp>
      <p:pic>
        <p:nvPicPr>
          <p:cNvPr id="7173" name="Picture 5" descr="17,400+ Literature Review Stock Photos, Pictures &amp; Royalty-Free Images -  iStock | Literature review icon">
            <a:extLst>
              <a:ext uri="{FF2B5EF4-FFF2-40B4-BE49-F238E27FC236}">
                <a16:creationId xmlns:a16="http://schemas.microsoft.com/office/drawing/2014/main" id="{7AB55703-7F71-B5BE-EE4B-553591996D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64" y="1728959"/>
            <a:ext cx="5829300" cy="391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6695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CD1FD-40A2-C8E8-E849-78FC7B1FA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373" y="380528"/>
            <a:ext cx="8019458" cy="6356028"/>
          </a:xfrm>
        </p:spPr>
        <p:txBody>
          <a:bodyPr>
            <a:normAutofit/>
          </a:bodyPr>
          <a:lstStyle/>
          <a:p>
            <a:endParaRPr lang="en-GB" sz="2000" dirty="0"/>
          </a:p>
        </p:txBody>
      </p:sp>
      <p:pic>
        <p:nvPicPr>
          <p:cNvPr id="1026" name="Picture 2" descr="Multi-Ethnic Group of People and Activity Concepts">
            <a:extLst>
              <a:ext uri="{FF2B5EF4-FFF2-40B4-BE49-F238E27FC236}">
                <a16:creationId xmlns:a16="http://schemas.microsoft.com/office/drawing/2014/main" id="{CD48B79C-7AEA-B919-4F44-E0DA7414B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87" y="121444"/>
            <a:ext cx="11975690" cy="659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1197610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6" name="Title 1">
            <a:extLst>
              <a:ext uri="{FF2B5EF4-FFF2-40B4-BE49-F238E27FC236}">
                <a16:creationId xmlns:a16="http://schemas.microsoft.com/office/drawing/2014/main" id="{455515DF-4DA1-3E08-6E68-DD3A5242D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962" y="351272"/>
            <a:ext cx="6587837" cy="923744"/>
          </a:xfrm>
        </p:spPr>
        <p:txBody>
          <a:bodyPr/>
          <a:lstStyle/>
          <a:p>
            <a:r>
              <a:rPr lang="en-US" dirty="0"/>
              <a:t>Tips for Success</a:t>
            </a:r>
          </a:p>
        </p:txBody>
      </p:sp>
      <p:pic>
        <p:nvPicPr>
          <p:cNvPr id="2051" name="Picture 3" descr="Top tips for reward chart success | RewardCharts.com">
            <a:extLst>
              <a:ext uri="{FF2B5EF4-FFF2-40B4-BE49-F238E27FC236}">
                <a16:creationId xmlns:a16="http://schemas.microsoft.com/office/drawing/2014/main" id="{D0F38A5E-BAFA-F4DC-EE60-F2F5EDC172B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3" r="7030" b="-4"/>
          <a:stretch/>
        </p:blipFill>
        <p:spPr bwMode="auto">
          <a:xfrm>
            <a:off x="838200" y="1280823"/>
            <a:ext cx="5181600" cy="48961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8" name="Content Placeholder 3">
            <a:extLst>
              <a:ext uri="{FF2B5EF4-FFF2-40B4-BE49-F238E27FC236}">
                <a16:creationId xmlns:a16="http://schemas.microsoft.com/office/drawing/2014/main" id="{01353AA8-2209-27EF-4558-0F95324632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280823"/>
            <a:ext cx="5673436" cy="4896140"/>
          </a:xfrm>
        </p:spPr>
        <p:txBody>
          <a:bodyPr>
            <a:normAutofit lnSpcReduction="10000"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Start early!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 organised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 on your research question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 critical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evaluate)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Write in your own words (Cite your sources correctly</a:t>
            </a: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0A4934B-C280-EF36-D2A1-813A456C86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38985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</p:txBody>
      </p:sp>
    </p:spTree>
    <p:extLst>
      <p:ext uri="{BB962C8B-B14F-4D97-AF65-F5344CB8AC3E}">
        <p14:creationId xmlns:p14="http://schemas.microsoft.com/office/powerpoint/2010/main" val="1238904468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FC351259-191D-198C-6F09-6E71B1433218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1879718769"/>
              </p:ext>
            </p:extLst>
          </p:nvPr>
        </p:nvGraphicFramePr>
        <p:xfrm>
          <a:off x="1188063" y="2230388"/>
          <a:ext cx="9815874" cy="42087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9815874">
                  <a:extLst>
                    <a:ext uri="{9D8B030D-6E8A-4147-A177-3AD203B41FA5}">
                      <a16:colId xmlns:a16="http://schemas.microsoft.com/office/drawing/2014/main" val="598678865"/>
                    </a:ext>
                  </a:extLst>
                </a:gridCol>
              </a:tblGrid>
              <a:tr h="447775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Assignment 1 – Research Proposal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86198677"/>
                  </a:ext>
                </a:extLst>
              </a:tr>
              <a:tr h="77287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Tackle the ‘literature Review’ section of your research proposal – including…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43951586"/>
                  </a:ext>
                </a:extLst>
              </a:tr>
              <a:tr h="53363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 Examining existing research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3542813"/>
                  </a:ext>
                </a:extLst>
              </a:tr>
              <a:tr h="77287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 discussing strengths and weaknesses of past research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9379137"/>
                  </a:ext>
                </a:extLst>
              </a:tr>
              <a:tr h="5184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 Identifying gaps in the literature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0763532"/>
                  </a:ext>
                </a:extLst>
              </a:tr>
              <a:tr h="7154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Justify how your research question arises from the literature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68496515"/>
                  </a:ext>
                </a:extLst>
              </a:tr>
              <a:tr h="447775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45264311"/>
                  </a:ext>
                </a:extLst>
              </a:tr>
            </a:tbl>
          </a:graphicData>
        </a:graphic>
      </p:graphicFrame>
      <p:pic>
        <p:nvPicPr>
          <p:cNvPr id="1026" name="Picture 2" descr="Assignment Text Written On Black Wooden Stock Illustration 2319541907 |  Shutterstock">
            <a:extLst>
              <a:ext uri="{FF2B5EF4-FFF2-40B4-BE49-F238E27FC236}">
                <a16:creationId xmlns:a16="http://schemas.microsoft.com/office/drawing/2014/main" id="{9B425440-2852-F737-343A-4AF3F19AF3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7" t="11899" r="9840" b="17318"/>
          <a:stretch/>
        </p:blipFill>
        <p:spPr bwMode="auto">
          <a:xfrm>
            <a:off x="3332152" y="129786"/>
            <a:ext cx="5527696" cy="1887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567797"/>
      </p:ext>
    </p:extLst>
  </p:cSld>
  <p:clrMapOvr>
    <a:masterClrMapping/>
  </p:clrMapOvr>
</p:sld>
</file>

<file path=ppt/theme/theme1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4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FE6E523-EF1A-4DB5-9AC2-1C00AF514A88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27A25810009EC4BB1E2995EA89B9917" ma:contentTypeVersion="8" ma:contentTypeDescription="Create a new document." ma:contentTypeScope="" ma:versionID="460069bb8f31f31e6c1ac15173e2d838">
  <xsd:schema xmlns:xsd="http://www.w3.org/2001/XMLSchema" xmlns:xs="http://www.w3.org/2001/XMLSchema" xmlns:p="http://schemas.microsoft.com/office/2006/metadata/properties" xmlns:ns2="1312bf59-367e-47f3-88b8-171688ec5f59" xmlns:ns3="991c7ee6-3f51-4e6a-bb6c-7fecfb40caac" targetNamespace="http://schemas.microsoft.com/office/2006/metadata/properties" ma:root="true" ma:fieldsID="a82491691a3dc552cd9a9df2b62a8c27" ns2:_="" ns3:_="">
    <xsd:import namespace="1312bf59-367e-47f3-88b8-171688ec5f59"/>
    <xsd:import namespace="991c7ee6-3f51-4e6a-bb6c-7fecfb40caa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12bf59-367e-47f3-88b8-171688ec5f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1c7ee6-3f51-4e6a-bb6c-7fecfb40caa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003C509-9A9B-4F10-BCD5-3C52AD145FF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FAD822E-C5A5-4ECC-A2C9-7D1815C864FB}">
  <ds:schemaRefs>
    <ds:schemaRef ds:uri="1312bf59-367e-47f3-88b8-171688ec5f59"/>
    <ds:schemaRef ds:uri="991c7ee6-3f51-4e6a-bb6c-7fecfb40caa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14CF7B1-4A46-4EF6-8D8B-9459B505568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461</Words>
  <Application>Microsoft Office PowerPoint</Application>
  <PresentationFormat>Widescreen</PresentationFormat>
  <Paragraphs>102</Paragraphs>
  <Slides>14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DengXian</vt:lpstr>
      <vt:lpstr>Arial</vt:lpstr>
      <vt:lpstr>Arial Nova</vt:lpstr>
      <vt:lpstr>Calibri</vt:lpstr>
      <vt:lpstr>3_Office Theme</vt:lpstr>
      <vt:lpstr>3_Custom Design</vt:lpstr>
      <vt:lpstr>4_Custom Design</vt:lpstr>
      <vt:lpstr>2_Office Theme</vt:lpstr>
      <vt:lpstr>1_Office Theme</vt:lpstr>
      <vt:lpstr>4_Office Theme</vt:lpstr>
      <vt:lpstr>PowerPoint Presentation</vt:lpstr>
      <vt:lpstr>Recap</vt:lpstr>
      <vt:lpstr>Today’s Session</vt:lpstr>
      <vt:lpstr>PowerPoint Presentation</vt:lpstr>
      <vt:lpstr>What is a Literature Review?</vt:lpstr>
      <vt:lpstr>Why Are Literature Reviews Important?</vt:lpstr>
      <vt:lpstr>Identify your research question (Be Specific!)   Find relevant sources (Use keywords &amp; Boolean operators)   Evaluate your sources (Credibility, accuracy, relevance, date)   Organise your findings (Key themes, similarities/differences, gaps)   Write your literature review (For proposals: demonstrate awareness) </vt:lpstr>
      <vt:lpstr>Finding Relevant Sources</vt:lpstr>
      <vt:lpstr>Evaluating Sources</vt:lpstr>
      <vt:lpstr>Organise Your Findings</vt:lpstr>
      <vt:lpstr>Literature Review for Proposals</vt:lpstr>
      <vt:lpstr>PowerPoint Presentation</vt:lpstr>
      <vt:lpstr>Tips for Success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Jodie Croxall</dc:creator>
  <cp:lastModifiedBy>Donna Morgan</cp:lastModifiedBy>
  <cp:revision>3</cp:revision>
  <dcterms:created xsi:type="dcterms:W3CDTF">2022-09-22T13:51:00Z</dcterms:created>
  <dcterms:modified xsi:type="dcterms:W3CDTF">2026-02-08T22:23:40Z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0x010100227A25810009EC4BB1E2995EA89B9917</vt:lpwstr>
  </property>
</Properties>
</file>