
<file path=[Content_Types].xml><?xml version="1.0" encoding="utf-8"?>
<Types xmlns="http://schemas.openxmlformats.org/package/2006/content-types">
  <Default Extension="jpeg" ContentType="image/jpeg"/>
  <Default Extension="JPG" ContentType="image/.jp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61" r:id="rId5"/>
    <p:sldId id="312" r:id="rId6"/>
    <p:sldId id="871" r:id="rId7"/>
    <p:sldId id="870" r:id="rId8"/>
    <p:sldId id="320" r:id="rId9"/>
    <p:sldId id="869" r:id="rId10"/>
    <p:sldId id="872" r:id="rId11"/>
    <p:sldId id="873" r:id="rId12"/>
    <p:sldId id="849" r:id="rId13"/>
    <p:sldId id="876" r:id="rId14"/>
    <p:sldId id="875" r:id="rId15"/>
    <p:sldId id="874" r:id="rId16"/>
    <p:sldId id="877" r:id="rId17"/>
    <p:sldId id="878" r:id="rId18"/>
    <p:sldId id="879" r:id="rId19"/>
    <p:sldId id="880" r:id="rId20"/>
    <p:sldId id="882" r:id="rId21"/>
    <p:sldId id="883" r:id="rId22"/>
    <p:sldId id="884" r:id="rId23"/>
    <p:sldId id="885" r:id="rId24"/>
    <p:sldId id="886" r:id="rId25"/>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50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53518"/>
  </p:normalViewPr>
  <p:slideViewPr>
    <p:cSldViewPr snapToGrid="0">
      <p:cViewPr varScale="1">
        <p:scale>
          <a:sx n="58" d="100"/>
          <a:sy n="58" d="100"/>
        </p:scale>
        <p:origin x="143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9" Type="http://schemas.openxmlformats.org/officeDocument/2006/relationships/tags" Target="tags/tag19.xml"/><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101DFB-B6A3-794C-B580-F7054D463866}" type="datetimeFigureOut">
              <a:rPr kumimoji="1" lang="zh-CN" altLang="en-US" smtClean="0"/>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a:t>单击此处编辑母版文本样式</a:t>
            </a:r>
            <a:endParaRPr kumimoji="1" lang="zh-CN" altLang="en-US"/>
          </a:p>
          <a:p>
            <a:pPr lvl="1"/>
            <a:r>
              <a:rPr kumimoji="1" lang="zh-CN" altLang="en-US"/>
              <a:t>二级</a:t>
            </a:r>
            <a:endParaRPr kumimoji="1" lang="zh-CN" altLang="en-US"/>
          </a:p>
          <a:p>
            <a:pPr lvl="2"/>
            <a:r>
              <a:rPr kumimoji="1" lang="zh-CN" altLang="en-US"/>
              <a:t>三级</a:t>
            </a:r>
            <a:endParaRPr kumimoji="1" lang="zh-CN" altLang="en-US"/>
          </a:p>
          <a:p>
            <a:pPr lvl="3"/>
            <a:r>
              <a:rPr kumimoji="1" lang="zh-CN" altLang="en-US"/>
              <a:t>四级</a:t>
            </a:r>
            <a:endParaRPr kumimoji="1" lang="zh-CN" altLang="en-US"/>
          </a:p>
          <a:p>
            <a:pPr lvl="4"/>
            <a:r>
              <a:rPr kumimoji="1" lang="zh-CN" altLang="en-US"/>
              <a:t>五级</a:t>
            </a:r>
            <a:endParaRPr kumimoji="1"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F519E1-AB6B-EE4C-AA10-4E56423B7EE3}" type="slidenum">
              <a:rPr kumimoji="1" lang="zh-CN" altLang="en-US" smtClean="0"/>
            </a:fld>
            <a:endParaRPr kumimoji="1"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GB" altLang="zh-CN" dirty="0"/>
              <a:t>Good morning teachers, I am the respondent XX, the title of my thesis is Research on image-oriented adversarial sample attack and defense algorithms.</a:t>
            </a:r>
            <a:endParaRPr kumimoji="1" lang="zh-CN" altLang="en-US" dirty="0"/>
          </a:p>
        </p:txBody>
      </p:sp>
      <p:sp>
        <p:nvSpPr>
          <p:cNvPr id="4" name="灯片编号占位符 3"/>
          <p:cNvSpPr>
            <a:spLocks noGrp="1"/>
          </p:cNvSpPr>
          <p:nvPr>
            <p:ph type="sldNum" sz="quarter" idx="5"/>
          </p:nvPr>
        </p:nvSpPr>
        <p:spPr/>
        <p:txBody>
          <a:bodyPr/>
          <a:lstStyle/>
          <a:p>
            <a:fld id="{6CF519E1-AB6B-EE4C-AA10-4E56423B7EE3}" type="slidenum">
              <a:rPr kumimoji="1" lang="zh-CN" altLang="en-US" smtClean="0"/>
            </a:fld>
            <a:endParaRPr kumimoji="1"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1" lang="en-GB" altLang="zh-CN" dirty="0"/>
              <a:t>My presentation will be divided into the following four sections, namely Background and significance of the study</a:t>
            </a:r>
            <a:r>
              <a:rPr kumimoji="1" lang="zh-CN" altLang="en-US" dirty="0"/>
              <a:t>、</a:t>
            </a:r>
            <a:r>
              <a:rPr lang="en-GB" altLang="zh-CN" b="1" dirty="0">
                <a:solidFill>
                  <a:srgbClr val="1C50A2"/>
                </a:solidFill>
                <a:latin typeface="微软雅黑" panose="020B0503020204020204" charset="-122"/>
                <a:sym typeface="微软雅黑" panose="020B0503020204020204" charset="-122"/>
              </a:rPr>
              <a:t>white box attack algorithm</a:t>
            </a:r>
            <a:endParaRPr lang="zh-CN" altLang="en-US" b="1" dirty="0">
              <a:solidFill>
                <a:srgbClr val="1C50A2"/>
              </a:solidFill>
              <a:latin typeface="微软雅黑" panose="020B0503020204020204" charset="-122"/>
              <a:sym typeface="微软雅黑" panose="020B0503020204020204" charset="-122"/>
            </a:endParaRPr>
          </a:p>
          <a:p>
            <a:pPr marL="0" marR="0" lvl="0" indent="0" algn="l" defTabSz="914400" rtl="0" eaLnBrk="1" fontAlgn="auto" latinLnBrk="0" hangingPunct="1">
              <a:lnSpc>
                <a:spcPct val="100000"/>
              </a:lnSpc>
              <a:spcBef>
                <a:spcPts val="0"/>
              </a:spcBef>
              <a:spcAft>
                <a:spcPts val="0"/>
              </a:spcAft>
              <a:buClrTx/>
              <a:buSzTx/>
              <a:buFontTx/>
              <a:buNone/>
              <a:defRPr/>
            </a:pPr>
            <a:r>
              <a:rPr kumimoji="1" lang="zh-CN" altLang="en-US" dirty="0"/>
              <a:t>、</a:t>
            </a:r>
            <a:r>
              <a:rPr lang="en-GB" altLang="zh-CN" b="1" dirty="0">
                <a:solidFill>
                  <a:srgbClr val="1C50A2"/>
                </a:solidFill>
                <a:latin typeface="微软雅黑" panose="020B0503020204020204" charset="-122"/>
                <a:sym typeface="微软雅黑" panose="020B0503020204020204" charset="-122"/>
              </a:rPr>
              <a:t>black box defense algorithm</a:t>
            </a:r>
            <a:r>
              <a:rPr lang="zh-CN" altLang="en-US" b="1" dirty="0">
                <a:solidFill>
                  <a:srgbClr val="1C50A2"/>
                </a:solidFill>
                <a:latin typeface="微软雅黑" panose="020B0503020204020204" charset="-122"/>
                <a:sym typeface="微软雅黑" panose="020B0503020204020204" charset="-122"/>
              </a:rPr>
              <a:t>、</a:t>
            </a:r>
            <a:r>
              <a:rPr lang="en-GB" altLang="zh-CN" b="1" dirty="0">
                <a:solidFill>
                  <a:srgbClr val="1C50A2"/>
                </a:solidFill>
                <a:latin typeface="微软雅黑" panose="020B0503020204020204" charset="-122"/>
                <a:sym typeface="微软雅黑" panose="020B0503020204020204" charset="-122"/>
              </a:rPr>
              <a:t>Summary and outlook</a:t>
            </a:r>
            <a:endParaRPr lang="zh-CN" altLang="en-US" b="1" dirty="0">
              <a:solidFill>
                <a:srgbClr val="1C50A2"/>
              </a:solidFill>
              <a:latin typeface="微软雅黑" panose="020B0503020204020204" charset="-122"/>
              <a:sym typeface="微软雅黑" panose="020B0503020204020204" charset="-122"/>
            </a:endParaRPr>
          </a:p>
          <a:p>
            <a:pPr marL="0" marR="0" lvl="0" indent="0" algn="l" defTabSz="914400" rtl="0" eaLnBrk="1" fontAlgn="auto" latinLnBrk="0" hangingPunct="1">
              <a:lnSpc>
                <a:spcPct val="100000"/>
              </a:lnSpc>
              <a:spcBef>
                <a:spcPts val="0"/>
              </a:spcBef>
              <a:spcAft>
                <a:spcPts val="0"/>
              </a:spcAft>
              <a:buClrTx/>
              <a:buSzTx/>
              <a:buFontTx/>
              <a:buNone/>
              <a:defRPr/>
            </a:pPr>
            <a:endParaRPr lang="zh-CN" altLang="en-US" b="1" dirty="0">
              <a:solidFill>
                <a:srgbClr val="1C50A2"/>
              </a:solidFill>
              <a:latin typeface="微软雅黑" panose="020B0503020204020204" charset="-122"/>
              <a:sym typeface="微软雅黑" panose="020B0503020204020204" charset="-122"/>
            </a:endParaRPr>
          </a:p>
          <a:p>
            <a:endParaRPr kumimoji="1" lang="zh-CN" altLang="en-US" dirty="0"/>
          </a:p>
        </p:txBody>
      </p:sp>
      <p:sp>
        <p:nvSpPr>
          <p:cNvPr id="4" name="灯片编号占位符 3"/>
          <p:cNvSpPr>
            <a:spLocks noGrp="1"/>
          </p:cNvSpPr>
          <p:nvPr>
            <p:ph type="sldNum" sz="quarter" idx="5"/>
          </p:nvPr>
        </p:nvSpPr>
        <p:spPr/>
        <p:txBody>
          <a:bodyPr/>
          <a:lstStyle/>
          <a:p>
            <a:fld id="{6CF519E1-AB6B-EE4C-AA10-4E56423B7EE3}" type="slidenum">
              <a:rPr kumimoji="1" lang="zh-CN" altLang="en-US" smtClean="0"/>
            </a:fld>
            <a:endParaRPr kumimoji="1"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GB" altLang="zh-CN" dirty="0"/>
              <a:t>The background and significance of the study will be presented first.</a:t>
            </a:r>
            <a:endParaRPr kumimoji="1" lang="zh-CN" altLang="en-US" dirty="0"/>
          </a:p>
        </p:txBody>
      </p:sp>
      <p:sp>
        <p:nvSpPr>
          <p:cNvPr id="4" name="灯片编号占位符 3"/>
          <p:cNvSpPr>
            <a:spLocks noGrp="1"/>
          </p:cNvSpPr>
          <p:nvPr>
            <p:ph type="sldNum" sz="quarter" idx="5"/>
          </p:nvPr>
        </p:nvSpPr>
        <p:spPr/>
        <p:txBody>
          <a:bodyPr/>
          <a:lstStyle/>
          <a:p>
            <a:fld id="{6CF519E1-AB6B-EE4C-AA10-4E56423B7EE3}" type="slidenum">
              <a:rPr kumimoji="1" lang="zh-CN" altLang="en-US" smtClean="0"/>
            </a:fld>
            <a:endParaRPr kumimoji="1"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pPr algn="just"/>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In recent years, with the development of computer technology and network technology, artificial intelligence systems based on neural network models have experienced rapid growth. AI systems based on neural networks require a large amount of data to train the models, and the widespread use of the Internet has made data acquisition easier. Furthermore, advancements in hardware technology and improved high-performance computing frameworks have made deep neural network models with millions of parameters increasingly common. Deep neural networks have quickly become a focal point of attention due to their excellent performance. Compared to traditional machine learning methods based on manually designed features, deep neural network models demonstrate superior performance. In recent years, adversarial samples have become a hot topic of research. Researchers are exploring the security of neural networks from two different aspects. On one hand, they investigate how adversarial samples can better attack deep learning models in various scenarios. On the other hand, they design corresponding algorithms to detect and mitigate adversarial attacks. Researchers have shown great interest in the mechanisms of neural network models from both attack and defense perspectives. They aim to enhance the </a:t>
            </a:r>
            <a:r>
              <a:rPr lang="en-GB" altLang="zh-CN" sz="1800" kern="100" dirty="0" err="1">
                <a:effectLst/>
                <a:latin typeface="Times New Roman" panose="02020603050405020304" pitchFamily="18" charset="0"/>
                <a:ea typeface="宋体" panose="02010600030101010101" pitchFamily="2" charset="-122"/>
                <a:cs typeface="Times New Roman" panose="02020603050405020304" pitchFamily="18" charset="0"/>
              </a:rPr>
              <a:t>stealthiness</a:t>
            </a: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 and generalizability of adversarial samples at the attack level, and to make defense models more universal at the defense level. Research in these two aspects mutually reinforces each other, driving the study of robustness in neural network models. The goal is to improve the security of current neural network models, reduce the impact of adversarial samples on real-world applications and daily life. Additionally, this research contributes to researchers' understanding of the mechanisms of deep learning models, providing better explanations and improvements in the robustness of deep learning models. It further advances the field of artificial intelligence and holds significant importance for the development and application of deep learning technology in real-world scenarios. Research on adversarial samples has mainly focused on their concealment, attack success rate and defense success rate.</a:t>
            </a:r>
            <a:endPar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3D3391C1-445D-4244-8928-569776DA9122}"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pPr algn="just"/>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In the direction of adversarial samples, it can be roughly divided into two aspects of research: adversarial attack and adversarial defense.  Gradient-based attack methods are the more common attack methods. In addition to this, heuristic attack methods are included. Defense methods are mainly divided into two methods such as detection methods and defense methods. Above are some common algorithms.</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3D3391C1-445D-4244-8928-569776DA9122}"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1" lang="en-GB" altLang="zh-CN" dirty="0"/>
              <a:t>The next section describes</a:t>
            </a:r>
            <a:r>
              <a:rPr kumimoji="1" lang="zh-CN" altLang="en-US" dirty="0"/>
              <a:t> </a:t>
            </a:r>
            <a:r>
              <a:rPr lang="en-US" altLang="zh-CN" sz="1200" b="1" dirty="0">
                <a:solidFill>
                  <a:srgbClr val="1C50A2"/>
                </a:solidFill>
                <a:latin typeface="微软雅黑" panose="020B0503020204020204" charset="-122"/>
              </a:rPr>
              <a:t>Color space based algorithm for white box adversarial sample generation</a:t>
            </a:r>
            <a:endParaRPr lang="zh-CN" altLang="zh-CN" sz="1200" b="1" dirty="0">
              <a:solidFill>
                <a:srgbClr val="1C50A2"/>
              </a:solidFill>
              <a:latin typeface="微软雅黑" panose="020B0503020204020204" charset="-122"/>
            </a:endParaRPr>
          </a:p>
        </p:txBody>
      </p:sp>
      <p:sp>
        <p:nvSpPr>
          <p:cNvPr id="4" name="灯片编号占位符 3"/>
          <p:cNvSpPr>
            <a:spLocks noGrp="1"/>
          </p:cNvSpPr>
          <p:nvPr>
            <p:ph type="sldNum" sz="quarter" idx="5"/>
          </p:nvPr>
        </p:nvSpPr>
        <p:spPr/>
        <p:txBody>
          <a:bodyPr/>
          <a:lstStyle/>
          <a:p>
            <a:fld id="{6CF519E1-AB6B-EE4C-AA10-4E56423B7EE3}" type="slidenum">
              <a:rPr kumimoji="1" lang="zh-CN" altLang="en-US" smtClean="0"/>
            </a:fld>
            <a:endParaRPr kumimoji="1"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pPr algn="just"/>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In the previous sections of this paper, we introduced classical gradient-based attack methods that are simple and efficient and have obtained good attack rates. These methods, although effective, counter perturbations to the image superposition are only global perturbations to the output of the last layer of the neural network model. The global perturbation brings a large number of inefficient pixels, which in the case of a large perturbation step leads to a large change in the image structure and will be more easily detected by the human eye visual system. In the traditional method, the imperceptibility is limited by the </a:t>
            </a:r>
            <a:r>
              <a:rPr lang="en-GB" altLang="zh-CN" sz="1800" kern="100" dirty="0" err="1">
                <a:effectLst/>
                <a:latin typeface="Times New Roman" panose="02020603050405020304" pitchFamily="18" charset="0"/>
                <a:ea typeface="宋体" panose="02010600030101010101" pitchFamily="2" charset="-122"/>
                <a:cs typeface="Times New Roman" panose="02020603050405020304" pitchFamily="18" charset="0"/>
              </a:rPr>
              <a:t>Lp</a:t>
            </a: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 paradigm of the perturbation in the RGB space, and the generated antagonistic samples constrain the maximum value of the distance of the perturbation to a certain range, after such a limitation, the amplitude of the perturbation will be limited, and the strength of the attack is very dependent on the amplitude of the perturbation, and the limitation of the amplitude of the perturbation makes the performance of the attack greatly reduced.</a:t>
            </a:r>
            <a:endPar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endParaRPr>
          </a:p>
          <a:p>
            <a:pPr algn="just"/>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Our choice of color space is motivated by the fact that global perturbation by traditional methods brings a large number of inefficient pixels, which can lead to large changes in the image structure. To address these issues, we attack the samples with a non-paradigm attack method that is more compatible with human eye vision to further enhance the amount of perturbation against the attack. High concealment and high attack success rate are realized at the same time.</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3D3391C1-445D-4244-8928-569776DA9122}"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defRPr/>
            </a:pP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In the color mapping stage, the pixel adjustment function is selected to change the pixel values; in the feature similarity editing stage, the features in the feature space layer are separated; in the composite adversarial attack stage, it is proposed to add two different adversarial perturbations to generate an adversarial perturbation that combines the advantages of both adversarial samples and outputs them for the adversarial </a:t>
            </a:r>
            <a:r>
              <a:rPr lang="en-GB" altLang="zh-CN" sz="1800" kern="100" dirty="0" err="1">
                <a:effectLst/>
                <a:latin typeface="Times New Roman" panose="02020603050405020304" pitchFamily="18" charset="0"/>
                <a:ea typeface="宋体" panose="02010600030101010101" pitchFamily="2" charset="-122"/>
                <a:cs typeface="Times New Roman" panose="02020603050405020304" pitchFamily="18" charset="0"/>
              </a:rPr>
              <a:t>attack.The</a:t>
            </a: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 counter-attack algorithm in the white-box counter-attack scenario aims to improve the stealth of the algorithm and still maintain a better attack effect, this paper proposes to introduce two modules such as pixel-domain mapping, feature similarity editing, and so on, which will combine the localized perturbation counter-attack and pixel-transformation unrestricted attack to improve the effectiveness of counter-attacking the samples, and in the following this paper, we will respectively introduce each of the two sub-modules of the individual </a:t>
            </a:r>
            <a:r>
              <a:rPr lang="en-GB" altLang="zh-CN" sz="1800" kern="100" dirty="0" err="1">
                <a:effectLst/>
                <a:latin typeface="Times New Roman" panose="02020603050405020304" pitchFamily="18" charset="0"/>
                <a:ea typeface="宋体" panose="02010600030101010101" pitchFamily="2" charset="-122"/>
                <a:cs typeface="Times New Roman" panose="02020603050405020304" pitchFamily="18" charset="0"/>
              </a:rPr>
              <a:t>functions:"Color</a:t>
            </a: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 Domain Mapping Module": In classification recognition tasks, whether for human eye vision system or artificial intelligence recognition system, features such as contour and shape play a crucial role, while color is only an auxiliary feature. From the perspective of visual recognition preference, the human eye is insensitive to the change of color compared with the change of image structure, and the change of pixel value relationship can also achieve a good observation effect. Therefore, this paper proposes the "Color Domain Mapping Module", which is able to obtain rich transformed samples that meet the vision of the human eye by setting the pixel adjustment function and obtaining the two-by-two mapping relationship between the pixel values, and by drastically modifying the pixel values of the samples.</a:t>
            </a:r>
            <a:r>
              <a:rPr lang="en-US" altLang="zh-CN" sz="1800" kern="100" dirty="0">
                <a:effectLst/>
                <a:latin typeface="Times New Roman" panose="02020603050405020304" pitchFamily="18" charset="0"/>
                <a:ea typeface="等线" panose="02010600030101010101" pitchFamily="2" charset="-122"/>
                <a:cs typeface="Times New Roman" panose="02020603050405020304" pitchFamily="18" charset="0"/>
              </a:rPr>
              <a:t> "Feature Similarity Editing Module": In order to meet the requirements of the "Pixel Domain Mapping Module", we propose the "Feature Similarity Editing Module", which is designed to meet the requirements of the human eye while significantly modifying the pixels. Therefore, this paper proposes the "feature similarity editing module", which extracts the sample image into the feature space. By making full use of the feature representation of the least similar samples in the feature space, narrowing the feature gap between the antagonistic samples and the least similar samples, and enlarging the feature gap between the antagonistic samples and the normal samples, the normal samples and the antagonistic samples can be distinguished more clearly in the feature space, so that the semantically-aware antagonistic samples can be searched for directly from the feature space in this way.</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algn="just"/>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3D3391C1-445D-4244-8928-569776DA9122}"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mc:AlternateContent xmlns:mc="http://schemas.openxmlformats.org/markup-compatibility/2006">
        <mc:Choice xmlns:a14="http://schemas.microsoft.com/office/drawing/2010/main" Requires="a14">
          <p:sp>
            <p:nvSpPr>
              <p:cNvPr id="3" name="备注占位符 2"/>
              <p:cNvSpPr>
                <a:spLocks noGrp="1"/>
              </p:cNvSpPr>
              <p:nvPr>
                <p:ph type="body" idx="1"/>
              </p:nvPr>
            </p:nvSpPr>
            <p:spPr/>
            <p:txBody>
              <a:bodyPr/>
              <a:lstStyle/>
              <a:p>
                <a:pPr algn="just"/>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In order to fully modify the pixel value of the sample, the pixel value of the sample is fully modified substantially by setting the pixel adjustment function and obtaining the two-by-two mapping relationship between the pixel values, and the related expression is as follows. Where, </a:t>
                </a:r>
                <a14:m>
                  <m:oMath xmlns:m="http://schemas.openxmlformats.org/officeDocument/2006/math">
                    <m:sSub>
                      <m:sSubPr>
                        <m:ctrlPr>
                          <a:rPr lang="zh-CN" altLang="zh-CN" sz="2800" i="1" smtClean="0">
                            <a:solidFill>
                              <a:srgbClr val="000000"/>
                            </a:solidFill>
                            <a:effectLst/>
                            <a:latin typeface="Cambria Math" panose="02040503050406030204" pitchFamily="18" charset="0"/>
                            <a:ea typeface="Cambria Math" panose="02040503050406030204" pitchFamily="18" charset="0"/>
                          </a:rPr>
                        </m:ctrlPr>
                      </m:sSubPr>
                      <m:e>
                        <m:r>
                          <m:rPr>
                            <m:nor/>
                          </m:rPr>
                          <a:rPr lang="en-US" altLang="zh-CN" sz="1800">
                            <a:solidFill>
                              <a:srgbClr val="000000"/>
                            </a:solidFill>
                            <a:effectLst/>
                            <a:latin typeface="Times New Roman" panose="02020603050405020304" pitchFamily="18" charset="0"/>
                            <a:ea typeface="宋体" panose="02010600030101010101" pitchFamily="2" charset="-122"/>
                          </a:rPr>
                          <m:t>x</m:t>
                        </m:r>
                      </m:e>
                      <m:sub>
                        <m:r>
                          <a:rPr lang="en-US" altLang="zh-CN" sz="1800">
                            <a:solidFill>
                              <a:srgbClr val="000000"/>
                            </a:solidFill>
                            <a:effectLst/>
                            <a:latin typeface="Cambria Math" panose="02040503050406030204" pitchFamily="18" charset="0"/>
                            <a:ea typeface="宋体" panose="02010600030101010101" pitchFamily="2" charset="-122"/>
                            <a:cs typeface="Times New Roman" panose="02020603050405020304" pitchFamily="18" charset="0"/>
                          </a:rPr>
                          <m:t>1</m:t>
                        </m:r>
                      </m:sub>
                    </m:sSub>
                  </m:oMath>
                </a14:m>
                <a:r>
                  <a:rPr lang="zh-CN" altLang="zh-CN" sz="2800" dirty="0">
                    <a:effectLst/>
                  </a:rPr>
                  <a:t> </a:t>
                </a: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to </a:t>
                </a:r>
                <a14:m>
                  <m:oMath xmlns:m="http://schemas.openxmlformats.org/officeDocument/2006/math">
                    <m:sSub>
                      <m:sSubPr>
                        <m:ctrlPr>
                          <a:rPr lang="zh-CN" altLang="zh-CN" sz="1200" i="1" kern="1200" smtClean="0">
                            <a:solidFill>
                              <a:schemeClr val="tx1"/>
                            </a:solidFill>
                            <a:effectLst/>
                            <a:latin typeface="Cambria Math" panose="02040503050406030204" pitchFamily="18" charset="0"/>
                            <a:ea typeface="+mn-ea"/>
                            <a:cs typeface="+mn-cs"/>
                          </a:rPr>
                        </m:ctrlPr>
                      </m:sSubPr>
                      <m:e>
                        <m:r>
                          <m:rPr>
                            <m:nor/>
                          </m:rPr>
                          <a:rPr lang="en-US" altLang="zh-CN" sz="1200" kern="1200">
                            <a:solidFill>
                              <a:schemeClr val="tx1"/>
                            </a:solidFill>
                            <a:effectLst/>
                            <a:latin typeface="+mn-lt"/>
                            <a:ea typeface="+mn-ea"/>
                            <a:cs typeface="+mn-cs"/>
                          </a:rPr>
                          <m:t>x</m:t>
                        </m:r>
                      </m:e>
                      <m:sub>
                        <m:r>
                          <m:rPr>
                            <m:sty m:val="p"/>
                          </m:rPr>
                          <a:rPr lang="en-US" altLang="zh-CN" sz="1200" i="1" kern="1200" smtClean="0">
                            <a:solidFill>
                              <a:schemeClr val="tx1"/>
                            </a:solidFill>
                            <a:effectLst/>
                            <a:latin typeface="Cambria Math" panose="02040503050406030204" pitchFamily="18" charset="0"/>
                            <a:ea typeface="+mn-ea"/>
                            <a:cs typeface="+mn-cs"/>
                          </a:rPr>
                          <m:t>n</m:t>
                        </m:r>
                      </m:sub>
                    </m:sSub>
                  </m:oMath>
                </a14:m>
                <a:r>
                  <a:rPr lang="zh-CN" altLang="zh-CN" sz="1800" dirty="0">
                    <a:effectLst/>
                  </a:rPr>
                  <a:t> </a:t>
                </a: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are the values of each pixel point, in order.</a:t>
                </a:r>
                <a:endPar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endParaRPr>
              </a:p>
              <a:p>
                <a:pPr algn="just"/>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 </a:t>
                </a:r>
                <a14:m>
                  <m:oMath xmlns:m="http://schemas.openxmlformats.org/officeDocument/2006/math">
                    <m:sSub>
                      <m:sSubPr>
                        <m:ctrlPr>
                          <a:rPr lang="zh-CN" altLang="zh-CN" sz="2800" i="1" smtClean="0">
                            <a:solidFill>
                              <a:srgbClr val="000000"/>
                            </a:solidFill>
                            <a:effectLst/>
                            <a:latin typeface="Cambria Math" panose="02040503050406030204" pitchFamily="18" charset="0"/>
                            <a:ea typeface="Cambria Math" panose="02040503050406030204" pitchFamily="18" charset="0"/>
                          </a:rPr>
                        </m:ctrlPr>
                      </m:sSubPr>
                      <m:e>
                        <m:r>
                          <m:rPr>
                            <m:sty m:val="p"/>
                          </m:rPr>
                          <a:rPr lang="en-US" altLang="zh-CN" sz="1800">
                            <a:solidFill>
                              <a:srgbClr val="000000"/>
                            </a:solidFill>
                            <a:effectLst/>
                            <a:latin typeface="Cambria Math" panose="02040503050406030204" pitchFamily="18" charset="0"/>
                            <a:ea typeface="宋体" panose="02010600030101010101" pitchFamily="2" charset="-122"/>
                            <a:cs typeface="Times New Roman" panose="02020603050405020304" pitchFamily="18" charset="0"/>
                          </a:rPr>
                          <m:t>φ</m:t>
                        </m:r>
                      </m:e>
                      <m:sub>
                        <m:r>
                          <a:rPr lang="en-US" altLang="zh-CN" sz="1800">
                            <a:solidFill>
                              <a:srgbClr val="000000"/>
                            </a:solidFill>
                            <a:effectLst/>
                            <a:latin typeface="Cambria Math" panose="02040503050406030204" pitchFamily="18" charset="0"/>
                            <a:ea typeface="宋体" panose="02010600030101010101" pitchFamily="2" charset="-122"/>
                            <a:cs typeface="Times New Roman" panose="02020603050405020304" pitchFamily="18" charset="0"/>
                          </a:rPr>
                          <m:t>1</m:t>
                        </m:r>
                      </m:sub>
                    </m:sSub>
                  </m:oMath>
                </a14:m>
                <a:r>
                  <a:rPr lang="zh-CN" altLang="zh-CN" sz="2800" dirty="0">
                    <a:effectLst/>
                  </a:rPr>
                  <a:t> </a:t>
                </a: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to </a:t>
                </a:r>
                <a14:m>
                  <m:oMath xmlns:m="http://schemas.openxmlformats.org/officeDocument/2006/math">
                    <m:sSub>
                      <m:sSubPr>
                        <m:ctrlPr>
                          <a:rPr lang="zh-CN" altLang="zh-CN" sz="1200" i="1" kern="1200" smtClean="0">
                            <a:solidFill>
                              <a:schemeClr val="tx1"/>
                            </a:solidFill>
                            <a:effectLst/>
                            <a:latin typeface="Cambria Math" panose="02040503050406030204" pitchFamily="18" charset="0"/>
                            <a:ea typeface="+mn-ea"/>
                            <a:cs typeface="+mn-cs"/>
                          </a:rPr>
                        </m:ctrlPr>
                      </m:sSubPr>
                      <m:e>
                        <m:r>
                          <m:rPr>
                            <m:sty m:val="p"/>
                          </m:rPr>
                          <a:rPr lang="en-US" altLang="zh-CN" sz="1200" kern="1200">
                            <a:solidFill>
                              <a:schemeClr val="tx1"/>
                            </a:solidFill>
                            <a:effectLst/>
                            <a:latin typeface="Cambria Math" panose="02040503050406030204" pitchFamily="18" charset="0"/>
                            <a:ea typeface="+mn-ea"/>
                            <a:cs typeface="+mn-cs"/>
                          </a:rPr>
                          <m:t>φ</m:t>
                        </m:r>
                      </m:e>
                      <m:sub>
                        <m:r>
                          <m:rPr>
                            <m:sty m:val="p"/>
                          </m:rPr>
                          <a:rPr lang="en-US" altLang="zh-CN" sz="1200" b="0" i="0" kern="1200" smtClean="0">
                            <a:solidFill>
                              <a:schemeClr val="tx1"/>
                            </a:solidFill>
                            <a:effectLst/>
                            <a:latin typeface="Cambria Math" panose="02040503050406030204" pitchFamily="18" charset="0"/>
                            <a:ea typeface="+mn-ea"/>
                            <a:cs typeface="+mn-cs"/>
                          </a:rPr>
                          <m:t>n</m:t>
                        </m:r>
                      </m:sub>
                    </m:sSub>
                  </m:oMath>
                </a14:m>
                <a:r>
                  <a:rPr lang="zh-CN" altLang="zh-CN" sz="1800" dirty="0">
                    <a:effectLst/>
                  </a:rPr>
                  <a:t> </a:t>
                </a: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denote the pixel values after pixel adjustment in turn. More intuitively, the algorithm utilizes a pixel tuning function, which is a two-dimensional linear segmented function with different hyperparameters controlling the slope of each segmented value, and the value of each pixel point is mapped by the function to other different pixel values. Since the 8bit normal image pixel values ranging from 0-255 are mapped to 0-1 in the neural network model computation, the pixel adjustment function divides the 0-1 values into L intervals of equal length, each of which has a slope determined by the hyperparameter </a:t>
                </a:r>
                <a14:m>
                  <m:oMath xmlns:m="http://schemas.openxmlformats.org/officeDocument/2006/math">
                    <m:sSub>
                      <m:sSubPr>
                        <m:ctrlPr>
                          <a:rPr lang="zh-CN" altLang="zh-CN" sz="1200" i="1" kern="1200" smtClean="0">
                            <a:solidFill>
                              <a:schemeClr val="tx1"/>
                            </a:solidFill>
                            <a:effectLst/>
                            <a:latin typeface="+mn-lt"/>
                            <a:ea typeface="+mn-ea"/>
                            <a:cs typeface="+mn-cs"/>
                          </a:rPr>
                        </m:ctrlPr>
                      </m:sSubPr>
                      <m:e>
                        <m:r>
                          <m:rPr>
                            <m:nor/>
                          </m:rPr>
                          <a:rPr lang="en-US" altLang="zh-CN" sz="1200" i="1" kern="1200">
                            <a:solidFill>
                              <a:schemeClr val="tx1"/>
                            </a:solidFill>
                            <a:effectLst/>
                            <a:latin typeface="+mn-lt"/>
                            <a:ea typeface="+mn-ea"/>
                            <a:cs typeface="+mn-cs"/>
                          </a:rPr>
                          <m:t>φ</m:t>
                        </m:r>
                      </m:e>
                      <m:sub>
                        <m:r>
                          <a:rPr lang="en-US" altLang="zh-CN" sz="1200" i="1" kern="1200">
                            <a:solidFill>
                              <a:schemeClr val="tx1"/>
                            </a:solidFill>
                            <a:effectLst/>
                            <a:latin typeface="+mn-lt"/>
                            <a:ea typeface="+mn-ea"/>
                            <a:cs typeface="+mn-cs"/>
                          </a:rPr>
                          <m:t>𝑖</m:t>
                        </m:r>
                      </m:sub>
                    </m:sSub>
                  </m:oMath>
                </a14:m>
                <a:r>
                  <a:rPr lang="zh-CN" altLang="zh-CN" sz="1800" dirty="0">
                    <a:effectLst/>
                  </a:rPr>
                  <a:t> </a:t>
                </a: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 Because the range of intervals of pixels before and after the function mapping does not change, the sum of L hyperparameters </a:t>
                </a:r>
                <a14:m>
                  <m:oMath xmlns:m="http://schemas.openxmlformats.org/officeDocument/2006/math">
                    <m:sSub>
                      <m:sSubPr>
                        <m:ctrlPr>
                          <a:rPr lang="zh-CN" altLang="zh-CN" sz="1200" i="1" kern="1200" smtClean="0">
                            <a:solidFill>
                              <a:schemeClr val="tx1"/>
                            </a:solidFill>
                            <a:effectLst/>
                            <a:latin typeface="+mn-lt"/>
                            <a:ea typeface="+mn-ea"/>
                            <a:cs typeface="+mn-cs"/>
                          </a:rPr>
                        </m:ctrlPr>
                      </m:sSubPr>
                      <m:e>
                        <m:r>
                          <m:rPr>
                            <m:nor/>
                          </m:rPr>
                          <a:rPr lang="en-US" altLang="zh-CN" sz="1200" i="1" kern="1200">
                            <a:solidFill>
                              <a:schemeClr val="tx1"/>
                            </a:solidFill>
                            <a:effectLst/>
                            <a:latin typeface="+mn-lt"/>
                            <a:ea typeface="+mn-ea"/>
                            <a:cs typeface="+mn-cs"/>
                          </a:rPr>
                          <m:t>φ</m:t>
                        </m:r>
                      </m:e>
                      <m:sub>
                        <m:r>
                          <a:rPr lang="en-US" altLang="zh-CN" sz="1200" i="1" kern="1200">
                            <a:solidFill>
                              <a:schemeClr val="tx1"/>
                            </a:solidFill>
                            <a:effectLst/>
                            <a:latin typeface="+mn-lt"/>
                            <a:ea typeface="+mn-ea"/>
                            <a:cs typeface="+mn-cs"/>
                          </a:rPr>
                          <m:t>𝑖</m:t>
                        </m:r>
                      </m:sub>
                    </m:sSub>
                  </m:oMath>
                </a14:m>
                <a:r>
                  <a:rPr lang="zh-CN" altLang="zh-CN" sz="1800" dirty="0">
                    <a:effectLst/>
                  </a:rPr>
                  <a:t> </a:t>
                </a: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 is 1. The more the number of segments is, the finer the mapping of the color model is, and it is easier to fit the original image smoothly. It can be seen that in different segments controlled by different hyperparameters, the pixels change in the color </a:t>
                </a:r>
                <a:r>
                  <a:rPr lang="en-GB" altLang="zh-CN" sz="1800" kern="100" dirty="0" err="1">
                    <a:effectLst/>
                    <a:latin typeface="Times New Roman" panose="02020603050405020304" pitchFamily="18" charset="0"/>
                    <a:ea typeface="宋体" panose="02010600030101010101" pitchFamily="2" charset="-122"/>
                    <a:cs typeface="Times New Roman" panose="02020603050405020304" pitchFamily="18" charset="0"/>
                  </a:rPr>
                  <a:t>space.In</a:t>
                </a: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 order to apply the color domain mapping algorithm in this paper to counter attacks, the functions and steps of the color mapping algorithm are further explained. The algorithm is a mapping algorithm that enables the transformation of pixels in the color space of an image, and establishes a model of the hidden space so that the adversarial samples can be found in this hidden space. Meanwhile, its constituent functions are a series of microscopic hyperparameters, which can be used in conjunction with gradient descent to update the values of the hyperparameters, and then invert the final hyperparameters to find out the final antagonistic samples obtained.</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mc:Choice>
        <mc:Fallback>
          <p:sp>
            <p:nvSpPr>
              <p:cNvPr id="3" name="备注占位符 2"/>
              <p:cNvSpPr>
                <a:spLocks noRot="1" noChangeAspect="1" noMove="1" noResize="1" noEditPoints="1" noAdjustHandles="1" noChangeArrowheads="1" noChangeShapeType="1" noTextEdit="1"/>
              </p:cNvSpPr>
              <p:nvPr>
                <p:ph type="body" idx="1"/>
              </p:nvPr>
            </p:nvSpPr>
            <p:spPr>
              <a:blipFill rotWithShape="1">
                <a:blip r:embed="rId3"/>
                <a:stretch>
                  <a:fillRect b="-199259"/>
                </a:stretch>
              </a:blipFill>
            </p:spPr>
            <p:txBody>
              <a:bodyPr/>
              <a:lstStyle/>
              <a:p>
                <a:r>
                  <a:rPr lang="zh-CN" altLang="en-US">
                    <a:noFill/>
                  </a:rPr>
                  <a:t> </a:t>
                </a:r>
              </a:p>
            </p:txBody>
          </p:sp>
        </mc:Fallback>
      </mc:AlternateContent>
      <p:sp>
        <p:nvSpPr>
          <p:cNvPr id="4" name="灯片编号占位符 3"/>
          <p:cNvSpPr>
            <a:spLocks noGrp="1"/>
          </p:cNvSpPr>
          <p:nvPr>
            <p:ph type="sldNum" sz="quarter" idx="5"/>
          </p:nvPr>
        </p:nvSpPr>
        <p:spPr/>
        <p:txBody>
          <a:bodyPr/>
          <a:lstStyle/>
          <a:p>
            <a:fld id="{3D3391C1-445D-4244-8928-569776DA9122}"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defRPr/>
            </a:pPr>
            <a:r>
              <a:rPr lang="en-GB" altLang="zh-CN" sz="1800" kern="100" dirty="0">
                <a:effectLst/>
                <a:latin typeface="等线" panose="02010600030101010101" pitchFamily="2" charset="-122"/>
                <a:ea typeface="等线" panose="02010600030101010101" pitchFamily="2" charset="-122"/>
                <a:cs typeface="Times New Roman" panose="02020603050405020304" pitchFamily="18" charset="0"/>
              </a:rPr>
              <a:t>it can be seen that for different datasets and models, the methods proposed in this paper can all achieve better attack results. Under the same perturbation intensity, the achieved attack performance is better than that of PGD and I-FGSM which are also based on gradient optimization. The method in this paper is improved from MI-FGSM, and due to the sacrifice of the perturbation range, it will lead to a less successful attack rate than that of MI-FGSM on some models. The attack performance of the various attack algorithms on the CIFAR10 dataset is significantly better than that on the GTSRB dataset, and the reason is that although the GTSRB dataset is not the most popular dataset, it is not the most popular dataset in the world. It is because the GTSRB dataset is a color image but has simpler data categories, and the neural network models are sufficient to fit distinct decision boundaries by learning the low-frequency structural information, resulting in a less effective attack than the CIFAR10 dataset.</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3D3391C1-445D-4244-8928-569776DA9122}"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defRPr/>
            </a:pPr>
            <a:r>
              <a:rPr lang="en-GB" altLang="zh-CN" sz="1800" kern="100" dirty="0">
                <a:effectLst/>
                <a:latin typeface="等线" panose="02010600030101010101" pitchFamily="2" charset="-122"/>
                <a:ea typeface="等线" panose="02010600030101010101" pitchFamily="2" charset="-122"/>
                <a:cs typeface="Times New Roman" panose="02020603050405020304" pitchFamily="18" charset="0"/>
              </a:rPr>
              <a:t>Next comes the experimental part, where we conduct multiple sets of attack experiments on two datasets and four models and record the results. The algorithm is able to outperform most algorithms in terms of attack success rate when the number of iterations and the paradigm distance are large enough, and generates clearer adversarial images.</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algn="just"/>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3D3391C1-445D-4244-8928-569776DA9122}"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GB" altLang="zh-CN" dirty="0"/>
              <a:t> In the figure, it can be seen that in the case of the same number of iterations, the attack success rate is highest when the segmentation L=64, and can be higher than the other segmentation results in 10% attack success rate. Moreover, when the segmentation is fixed, with the increase of iteration number, the attack success rate under each segmentation increases sequentially and tends to stabilize, in which the attack success rate is the highest when the segmentation L=64.</a:t>
            </a:r>
            <a:endParaRPr kumimoji="1" lang="zh-CN" altLang="en-US" dirty="0"/>
          </a:p>
        </p:txBody>
      </p:sp>
      <p:sp>
        <p:nvSpPr>
          <p:cNvPr id="4" name="灯片编号占位符 3"/>
          <p:cNvSpPr>
            <a:spLocks noGrp="1"/>
          </p:cNvSpPr>
          <p:nvPr>
            <p:ph type="sldNum" sz="quarter" idx="5"/>
          </p:nvPr>
        </p:nvSpPr>
        <p:spPr/>
        <p:txBody>
          <a:bodyPr/>
          <a:lstStyle/>
          <a:p>
            <a:fld id="{6CF519E1-AB6B-EE4C-AA10-4E56423B7EE3}" type="slidenum">
              <a:rPr kumimoji="1" lang="zh-CN" altLang="en-US" smtClean="0"/>
            </a:fld>
            <a:endParaRPr kumimoji="1"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GB" altLang="zh-CN" dirty="0"/>
              <a:t>The following shows shows the results of the attack accuracy comparison of the related algorithms on the CIFAR10 dataset against each defense model. As can be seen from the table, on the non-defense model, the classification accuracies between the algorithms are similar. However, on the defense model, AT is trained by the PGD algorithm, which robustly fits the adversarial distribution space generated by the gradient attack algorithm, and has similar defense effects against several attack algorithm models. For the two compression defense strategies </a:t>
            </a:r>
            <a:r>
              <a:rPr kumimoji="1" lang="en-GB" altLang="zh-CN" dirty="0" err="1"/>
              <a:t>ComDefend</a:t>
            </a:r>
            <a:r>
              <a:rPr kumimoji="1" lang="en-GB" altLang="zh-CN" dirty="0"/>
              <a:t>, Feature Squeezing lose more image information during image compression, so they also do not produce a better defense </a:t>
            </a:r>
            <a:r>
              <a:rPr kumimoji="1" lang="en-GB" altLang="zh-CN" dirty="0" err="1"/>
              <a:t>effect.DipDefend</a:t>
            </a:r>
            <a:r>
              <a:rPr kumimoji="1" lang="en-GB" altLang="zh-CN" dirty="0"/>
              <a:t> can produce the best defense effect. Compared with PGD and FGSM algorithms, this paper's algorithm has close attack strength on the original model, which is ten percentage points higher than other attack methods, and obtains the best attack effect on the defense </a:t>
            </a:r>
            <a:r>
              <a:rPr kumimoji="1" lang="en-GB" altLang="zh-CN" dirty="0" err="1"/>
              <a:t>model.On</a:t>
            </a:r>
            <a:r>
              <a:rPr kumimoji="1" lang="en-GB" altLang="zh-CN" dirty="0"/>
              <a:t> the right are some samples of the adversarial samples, on the left are the perturbations generated by the MIFGSM algorithm and on the right are the perturbations generated by our algorithm.</a:t>
            </a:r>
            <a:endParaRPr kumimoji="1" lang="zh-CN" altLang="en-US" dirty="0"/>
          </a:p>
        </p:txBody>
      </p:sp>
      <p:sp>
        <p:nvSpPr>
          <p:cNvPr id="4" name="灯片编号占位符 3"/>
          <p:cNvSpPr>
            <a:spLocks noGrp="1"/>
          </p:cNvSpPr>
          <p:nvPr>
            <p:ph type="sldNum" sz="quarter" idx="5"/>
          </p:nvPr>
        </p:nvSpPr>
        <p:spPr/>
        <p:txBody>
          <a:bodyPr/>
          <a:lstStyle/>
          <a:p>
            <a:fld id="{6CF519E1-AB6B-EE4C-AA10-4E56423B7EE3}" type="slidenum">
              <a:rPr kumimoji="1" lang="zh-CN" altLang="en-US" smtClean="0"/>
            </a:fld>
            <a:endParaRPr kumimoji="1"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1" lang="en-GB" altLang="zh-CN" dirty="0"/>
              <a:t>The next section describes</a:t>
            </a:r>
            <a:r>
              <a:rPr kumimoji="1" lang="zh-CN" altLang="en-US" dirty="0"/>
              <a:t> </a:t>
            </a:r>
            <a:r>
              <a:rPr lang="en-US" altLang="zh-CN" sz="1200" b="1" dirty="0">
                <a:solidFill>
                  <a:srgbClr val="1C50A2"/>
                </a:solidFill>
                <a:latin typeface="微软雅黑" panose="020B0503020204020204" charset="-122"/>
              </a:rPr>
              <a:t>Adversarial Sample Defense Algorithm Based on Feature Denoising</a:t>
            </a:r>
            <a:endParaRPr lang="zh-CN" altLang="zh-CN" sz="1200" b="1" dirty="0">
              <a:solidFill>
                <a:srgbClr val="1C50A2"/>
              </a:solidFill>
              <a:latin typeface="微软雅黑" panose="020B0503020204020204" charset="-122"/>
            </a:endParaRPr>
          </a:p>
          <a:p>
            <a:pPr marL="0" marR="0" lvl="0" indent="0" algn="l" defTabSz="914400" rtl="0" eaLnBrk="1" fontAlgn="auto" latinLnBrk="0" hangingPunct="1">
              <a:lnSpc>
                <a:spcPct val="100000"/>
              </a:lnSpc>
              <a:spcBef>
                <a:spcPts val="0"/>
              </a:spcBef>
              <a:spcAft>
                <a:spcPts val="0"/>
              </a:spcAft>
              <a:buClrTx/>
              <a:buSzTx/>
              <a:buFontTx/>
              <a:buNone/>
              <a:defRPr/>
            </a:pPr>
            <a:endParaRPr lang="zh-CN" altLang="zh-CN" sz="1200" b="1" dirty="0">
              <a:solidFill>
                <a:srgbClr val="1C50A2"/>
              </a:solidFill>
              <a:latin typeface="微软雅黑" panose="020B0503020204020204" charset="-122"/>
            </a:endParaRPr>
          </a:p>
          <a:p>
            <a:endParaRPr kumimoji="1" lang="zh-CN" altLang="en-US" dirty="0"/>
          </a:p>
        </p:txBody>
      </p:sp>
      <p:sp>
        <p:nvSpPr>
          <p:cNvPr id="4" name="灯片编号占位符 3"/>
          <p:cNvSpPr>
            <a:spLocks noGrp="1"/>
          </p:cNvSpPr>
          <p:nvPr>
            <p:ph type="sldNum" sz="quarter" idx="5"/>
          </p:nvPr>
        </p:nvSpPr>
        <p:spPr/>
        <p:txBody>
          <a:bodyPr/>
          <a:lstStyle/>
          <a:p>
            <a:fld id="{6CF519E1-AB6B-EE4C-AA10-4E56423B7EE3}" type="slidenum">
              <a:rPr kumimoji="1" lang="zh-CN" altLang="en-US" smtClean="0"/>
            </a:fld>
            <a:endParaRPr kumimoji="1"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defRPr/>
            </a:pPr>
            <a:r>
              <a:rPr lang="en-GB" altLang="zh-CN" sz="1800" kern="100" dirty="0">
                <a:effectLst/>
                <a:latin typeface="等线" panose="02010600030101010101" pitchFamily="2" charset="-122"/>
                <a:ea typeface="等线" panose="02010600030101010101" pitchFamily="2" charset="-122"/>
                <a:cs typeface="Times New Roman" panose="02020603050405020304" pitchFamily="18" charset="0"/>
              </a:rPr>
              <a:t>Our choice of </a:t>
            </a:r>
            <a:r>
              <a:rPr lang="en-US" altLang="zh-CN" sz="1800" b="1" dirty="0">
                <a:solidFill>
                  <a:srgbClr val="1C50A2"/>
                </a:solidFill>
                <a:latin typeface="微软雅黑" panose="020B0503020204020204" charset="-122"/>
              </a:rPr>
              <a:t>Adversarial Sample Defense Algorithm Based on Feature Denoising</a:t>
            </a:r>
            <a:r>
              <a:rPr lang="zh-CN" altLang="en-US" sz="1800" b="1" kern="1200" dirty="0">
                <a:solidFill>
                  <a:srgbClr val="1C50A2"/>
                </a:solidFill>
                <a:effectLst/>
                <a:latin typeface="微软雅黑" panose="020B0503020204020204" charset="-122"/>
                <a:ea typeface="+mn-ea"/>
                <a:cs typeface="+mn-cs"/>
              </a:rPr>
              <a:t> </a:t>
            </a:r>
            <a:r>
              <a:rPr lang="en-GB" altLang="zh-CN" sz="1800" kern="100" dirty="0">
                <a:effectLst/>
                <a:latin typeface="等线" panose="02010600030101010101" pitchFamily="2" charset="-122"/>
                <a:ea typeface="等线" panose="02010600030101010101" pitchFamily="2" charset="-122"/>
                <a:cs typeface="Times New Roman" panose="02020603050405020304" pitchFamily="18" charset="0"/>
              </a:rPr>
              <a:t>was motivated by</a:t>
            </a:r>
            <a:r>
              <a:rPr lang="zh-CN" altLang="en-US" sz="1800" kern="100" dirty="0">
                <a:effectLst/>
                <a:latin typeface="等线" panose="02010600030101010101" pitchFamily="2" charset="-122"/>
                <a:ea typeface="等线" panose="02010600030101010101" pitchFamily="2" charset="-122"/>
                <a:cs typeface="Times New Roman" panose="02020603050405020304" pitchFamily="18" charset="0"/>
              </a:rPr>
              <a:t> </a:t>
            </a:r>
            <a:r>
              <a:rPr lang="en-GB" altLang="zh-CN" sz="1800" dirty="0">
                <a:latin typeface="微软雅黑" panose="020B0503020204020204" charset="-122"/>
                <a:ea typeface="微软雅黑" panose="020B0503020204020204" charset="-122"/>
              </a:rPr>
              <a:t>Existing defense algorithms use the difference in pixel values between the denoised image and the original image as a loss function, and after noise reduction in this way there are </a:t>
            </a:r>
            <a:r>
              <a:rPr lang="en-GB" altLang="zh-CN" sz="1800" dirty="0">
                <a:solidFill>
                  <a:srgbClr val="FF0000"/>
                </a:solidFill>
                <a:latin typeface="微软雅黑" panose="020B0503020204020204" charset="-122"/>
                <a:ea typeface="微软雅黑" panose="020B0503020204020204" charset="-122"/>
              </a:rPr>
              <a:t>tiny residual noises </a:t>
            </a:r>
            <a:r>
              <a:rPr lang="en-GB" altLang="zh-CN" sz="1800" dirty="0">
                <a:latin typeface="微软雅黑" panose="020B0503020204020204" charset="-122"/>
                <a:ea typeface="微软雅黑" panose="020B0503020204020204" charset="-122"/>
              </a:rPr>
              <a:t>in the image, which are progressively amplified in each layer of computation of the classification network</a:t>
            </a:r>
            <a:r>
              <a:rPr lang="en-US" altLang="zh-CN" sz="1800" dirty="0">
                <a:latin typeface="微软雅黑" panose="020B0503020204020204" charset="-122"/>
                <a:ea typeface="微软雅黑" panose="020B0503020204020204" charset="-122"/>
              </a:rPr>
              <a:t>. To address these issues, we propose a more reasonable feature denoising approach to remove the deep noise.</a:t>
            </a:r>
            <a:endParaRPr lang="en-GB" altLang="zh-CN" sz="1800" dirty="0">
              <a:latin typeface="微软雅黑" panose="020B0503020204020204" charset="-122"/>
              <a:ea typeface="微软雅黑" panose="020B0503020204020204" charset="-122"/>
            </a:endParaRPr>
          </a:p>
        </p:txBody>
      </p:sp>
      <p:sp>
        <p:nvSpPr>
          <p:cNvPr id="4" name="灯片编号占位符 3"/>
          <p:cNvSpPr>
            <a:spLocks noGrp="1"/>
          </p:cNvSpPr>
          <p:nvPr>
            <p:ph type="sldNum" sz="quarter" idx="5"/>
          </p:nvPr>
        </p:nvSpPr>
        <p:spPr/>
        <p:txBody>
          <a:bodyPr/>
          <a:lstStyle/>
          <a:p>
            <a:fld id="{3D3391C1-445D-4244-8928-569776DA9122}"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mc:AlternateContent xmlns:mc="http://schemas.openxmlformats.org/markup-compatibility/2006">
        <mc:Choice xmlns:a14="http://schemas.microsoft.com/office/drawing/2010/main" Requires="a14">
          <p:sp>
            <p:nvSpPr>
              <p:cNvPr id="3" name="备注占位符 2"/>
              <p:cNvSpPr>
                <a:spLocks noGrp="1"/>
              </p:cNvSpPr>
              <p:nvPr>
                <p:ph type="body" idx="1"/>
              </p:nvPr>
            </p:nvSpPr>
            <p:spPr/>
            <p:txBody>
              <a:bodyPr/>
              <a:lstStyle/>
              <a:p>
                <a:pPr algn="just"/>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The specific design of the algorithm is introduced next</a:t>
                </a:r>
                <a:endPar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endParaRPr>
              </a:p>
              <a:p>
                <a:pPr algn="just"/>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The transformation function in this paper is divided into three parts: noise dissolution network, image reconstruction network, and advanced perceptual feature network, as shown in the following figure.</a:t>
                </a:r>
                <a:endPar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endParaRPr>
              </a:p>
              <a:p>
                <a:pPr algn="just"/>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Adversarial samples are obtained through multiple iterations of pixel-level tiny perturbations rather than based on semantic changes, which have a strong vulnerability while guaranteeing concealment, and the noise dissolution network is a random mask network, and the random mask network is able to destroy the adversarial perturbations well, and lays the foundation for the reconstruction task afterward by destroying the adversarial perturbations. The image reconstruction network is based on Conditional Generative Adversarial Neural Network (CGAN), for the mask reconstruction problem, because the mask map is also a kind of conditional input, this paper improves the traditional CGAN, so that it can take the mask map as the input, and output the complete reconstruction map. It transforms the input adversarial sample 𝑥^′ into the reconstruction image 𝑥^′ through a feature mapping layer. In order for the reconstruction network to perform better on the adversarial sample defense task and avoid the error amplification effect, we incorporate a perceptual loss to measure the high-level feature differences between the reconstructed image and the original image. And we used a pre-trained image classification network </a:t>
                </a:r>
                <a:r>
                  <a:rPr lang="az-Cyrl-AZ"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Ф </a:t>
                </a: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to and we used a pre-trained image classification network.</a:t>
                </a:r>
                <a:endPar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altLang="zh-CN" sz="1800" dirty="0">
                    <a:solidFill>
                      <a:srgbClr val="000000"/>
                    </a:solidFill>
                    <a:latin typeface="微软雅黑" panose="020B0503020204020204" charset="-122"/>
                    <a:ea typeface="微软雅黑" panose="020B0503020204020204" charset="-122"/>
                  </a:rPr>
                  <a:t>The total loss function of the generative network is as follows:</a:t>
                </a:r>
                <a:endParaRPr lang="zh-CN" altLang="zh-CN" sz="1800" dirty="0">
                  <a:solidFill>
                    <a:srgbClr val="000000"/>
                  </a:solidFill>
                  <a:latin typeface="微软雅黑" panose="020B0503020204020204" charset="-122"/>
                  <a:ea typeface="微软雅黑" panose="020B0503020204020204" charset="-122"/>
                </a:endParaRPr>
              </a:p>
              <a:p>
                <a:pPr algn="just"/>
                <a:r>
                  <a:rPr lang="en-US" altLang="zh-CN" sz="1800" dirty="0">
                    <a:effectLst/>
                    <a:latin typeface="Times New Roman" panose="02020603050405020304" pitchFamily="18" charset="0"/>
                    <a:ea typeface="等线" panose="02010600030101010101" pitchFamily="2" charset="-122"/>
                  </a:rPr>
                  <a:t>The loss function provides us with the critical part in image reconstruction mission. The pixel-level mean squared error (MSE) is one of the most widely used loss functions, but with the deepening of the network, some of the noise that has not been removed will have a large difference in the features of the middle layer due to the error amplification effect. The lack of semantic information cannot guarantee the quality of image restoration. We hope that the denoised image is similar to the original image in terms of visual effect, so we choose to use both </a:t>
                </a:r>
                <a14:m>
                  <m:oMath xmlns:m="http://schemas.openxmlformats.org/officeDocument/2006/math">
                    <m:sSub>
                      <m:sSubPr>
                        <m:ctrlPr>
                          <a:rPr lang="zh-CN" altLang="zh-CN" sz="2800" i="1">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1800" i="1">
                            <a:effectLst/>
                            <a:latin typeface="Cambria Math" panose="02040503050406030204" pitchFamily="18" charset="0"/>
                            <a:ea typeface="等线" panose="02010600030101010101" pitchFamily="2" charset="-122"/>
                            <a:cs typeface="Times New Roman" panose="02020603050405020304" pitchFamily="18" charset="0"/>
                          </a:rPr>
                          <m:t>𝐿</m:t>
                        </m:r>
                      </m:e>
                      <m:sub>
                        <m:r>
                          <a:rPr lang="en-US" altLang="zh-CN" sz="1800" i="1">
                            <a:effectLst/>
                            <a:latin typeface="Cambria Math" panose="02040503050406030204" pitchFamily="18" charset="0"/>
                            <a:ea typeface="等线" panose="02010600030101010101" pitchFamily="2" charset="-122"/>
                            <a:cs typeface="Times New Roman" panose="02020603050405020304" pitchFamily="18" charset="0"/>
                          </a:rPr>
                          <m:t>1</m:t>
                        </m:r>
                      </m:sub>
                    </m:sSub>
                  </m:oMath>
                </a14:m>
                <a:r>
                  <a:rPr lang="en-US" altLang="zh-CN" sz="1800" dirty="0">
                    <a:effectLst/>
                    <a:latin typeface="Times New Roman" panose="02020603050405020304" pitchFamily="18" charset="0"/>
                    <a:ea typeface="等线" panose="02010600030101010101" pitchFamily="2" charset="-122"/>
                  </a:rPr>
                  <a:t> and </a:t>
                </a:r>
                <a14:m>
                  <m:oMath xmlns:m="http://schemas.openxmlformats.org/officeDocument/2006/math">
                    <m:sSub>
                      <m:sSubPr>
                        <m:ctrlPr>
                          <a:rPr lang="zh-CN" altLang="zh-CN" sz="2800" i="1">
                            <a:effectLst/>
                            <a:latin typeface="Cambria Math" panose="02040503050406030204" pitchFamily="18" charset="0"/>
                            <a:ea typeface="Cambria Math" panose="02040503050406030204" pitchFamily="18" charset="0"/>
                            <a:cs typeface="Times New Roman" panose="02020603050405020304" pitchFamily="18" charset="0"/>
                          </a:rPr>
                        </m:ctrlPr>
                      </m:sSubPr>
                      <m:e>
                        <m:r>
                          <a:rPr lang="en-US" altLang="zh-CN" sz="1800" i="1">
                            <a:effectLst/>
                            <a:latin typeface="Cambria Math" panose="02040503050406030204" pitchFamily="18" charset="0"/>
                            <a:ea typeface="等线" panose="02010600030101010101" pitchFamily="2" charset="-122"/>
                            <a:cs typeface="Times New Roman" panose="02020603050405020304" pitchFamily="18" charset="0"/>
                          </a:rPr>
                          <m:t>𝐿</m:t>
                        </m:r>
                      </m:e>
                      <m:sub>
                        <m:r>
                          <a:rPr lang="en-US" altLang="zh-CN" sz="1800" i="1">
                            <a:effectLst/>
                            <a:latin typeface="Cambria Math" panose="02040503050406030204" pitchFamily="18" charset="0"/>
                            <a:ea typeface="等线" panose="02010600030101010101" pitchFamily="2" charset="-122"/>
                            <a:cs typeface="Times New Roman" panose="02020603050405020304" pitchFamily="18" charset="0"/>
                          </a:rPr>
                          <m:t>𝑓𝑒𝑎𝑡</m:t>
                        </m:r>
                      </m:sub>
                    </m:sSub>
                  </m:oMath>
                </a14:m>
                <a:r>
                  <a:rPr lang="en-US" altLang="zh-CN" sz="1800" dirty="0">
                    <a:effectLst/>
                    <a:latin typeface="Times New Roman" panose="02020603050405020304" pitchFamily="18" charset="0"/>
                    <a:ea typeface="等线" panose="02010600030101010101" pitchFamily="2" charset="-122"/>
                  </a:rPr>
                  <a:t> to measure gap between features.</a:t>
                </a:r>
                <a:r>
                  <a:rPr lang="zh-CN" altLang="zh-CN" sz="2800" dirty="0">
                    <a:effectLst/>
                  </a:rPr>
                  <a:t> </a:t>
                </a:r>
                <a:r>
                  <a:rPr lang="en-US" altLang="zh-CN" sz="1200" kern="1200" dirty="0">
                    <a:solidFill>
                      <a:schemeClr val="tx1"/>
                    </a:solidFill>
                    <a:effectLst/>
                    <a:latin typeface="+mn-lt"/>
                    <a:ea typeface="+mn-ea"/>
                    <a:cs typeface="+mn-cs"/>
                  </a:rPr>
                  <a:t>To further constrain adversarial examples in the latent space, we use triplet loss to provide more effective and stronger constraints in adversarial training.</a:t>
                </a:r>
                <a:r>
                  <a:rPr lang="zh-CN" altLang="zh-CN" sz="1800" dirty="0">
                    <a:effectLst/>
                  </a:rPr>
                  <a:t> </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mc:Choice>
        <mc:Fallback>
          <p:sp>
            <p:nvSpPr>
              <p:cNvPr id="3" name="备注占位符 2"/>
              <p:cNvSpPr>
                <a:spLocks noRot="1" noChangeAspect="1" noMove="1" noResize="1" noEditPoints="1" noAdjustHandles="1" noChangeArrowheads="1" noChangeShapeType="1" noTextEdit="1"/>
              </p:cNvSpPr>
              <p:nvPr>
                <p:ph type="body" idx="1"/>
              </p:nvPr>
            </p:nvSpPr>
            <p:spPr>
              <a:blipFill rotWithShape="1">
                <a:blip r:embed="rId3"/>
                <a:stretch>
                  <a:fillRect b="-239048"/>
                </a:stretch>
              </a:blipFill>
            </p:spPr>
            <p:txBody>
              <a:bodyPr/>
              <a:lstStyle/>
              <a:p>
                <a:r>
                  <a:rPr lang="zh-CN" altLang="en-US">
                    <a:noFill/>
                  </a:rPr>
                  <a:t> </a:t>
                </a:r>
              </a:p>
            </p:txBody>
          </p:sp>
        </mc:Fallback>
      </mc:AlternateContent>
      <p:sp>
        <p:nvSpPr>
          <p:cNvPr id="4" name="灯片编号占位符 3"/>
          <p:cNvSpPr>
            <a:spLocks noGrp="1"/>
          </p:cNvSpPr>
          <p:nvPr>
            <p:ph type="sldNum" sz="quarter" idx="5"/>
          </p:nvPr>
        </p:nvSpPr>
        <p:spPr/>
        <p:txBody>
          <a:bodyPr/>
          <a:lstStyle/>
          <a:p>
            <a:fld id="{3D3391C1-445D-4244-8928-569776DA9122}"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pPr algn="just"/>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The GAN network used in this paper is an improvement on the traditional CGAN, which uses labels as conditional inputs and the inputs are vectors and labels</a:t>
            </a:r>
            <a:endPar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endParaRPr>
          </a:p>
          <a:p>
            <a:pPr algn="just"/>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Similarly mask map is a conditional input. We improve the network to be able to take mask map and original map as inputs, The main structure of CRGAN includes generator and discriminator. The data sent to the generator is the image denoised by the random mask network. The purpose of the G is to learn the relationships between real data and mask data and to further remove noise to generate as accurate as possible normal data. D attempts to determine whether the conditional fake image G(f(x)) reconstituted into normal samples. G(f(x)) can be correctly identified by the trained model. We define the objective function of CRGAN as</a:t>
            </a:r>
            <a:r>
              <a:rPr lang="zh-CN" altLang="en-US" sz="1800" kern="100" dirty="0">
                <a:effectLst/>
                <a:latin typeface="Times New Roman" panose="02020603050405020304" pitchFamily="18" charset="0"/>
                <a:ea typeface="宋体" panose="02010600030101010101" pitchFamily="2" charset="-122"/>
                <a:cs typeface="Times New Roman" panose="02020603050405020304" pitchFamily="18" charset="0"/>
              </a:rPr>
              <a:t>。。</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3D3391C1-445D-4244-8928-569776DA9122}"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defRPr/>
            </a:pP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Next comes the experimental part, where we conduct multiple sets of attack experiments on two datasets and multiple algorithms, </a:t>
            </a:r>
            <a:r>
              <a:rPr lang="en-US" altLang="zh-CN" sz="1800" kern="100" dirty="0">
                <a:effectLst/>
                <a:latin typeface="Times New Roman" panose="02020603050405020304" pitchFamily="18" charset="0"/>
                <a:ea typeface="等线" panose="02010600030101010101" pitchFamily="2" charset="-122"/>
                <a:cs typeface="Times New Roman" panose="02020603050405020304" pitchFamily="18" charset="0"/>
              </a:rPr>
              <a:t>shows the results of our experiments. Comparing with other deep learning based models, we can find that the proposed method has an excellent performance. The CRGAN can achieve nearly 80% accuracy under various attack types and strengths. In addition, the performance of is CRGAN is better than other preprocessor based defense methods such as Feature Squeezing , </a:t>
            </a:r>
            <a:r>
              <a:rPr lang="en-US" altLang="zh-CN" sz="1800" kern="100" dirty="0" err="1">
                <a:effectLst/>
                <a:latin typeface="Times New Roman" panose="02020603050405020304" pitchFamily="18" charset="0"/>
                <a:ea typeface="等线" panose="02010600030101010101" pitchFamily="2" charset="-122"/>
                <a:cs typeface="Times New Roman" panose="02020603050405020304" pitchFamily="18" charset="0"/>
              </a:rPr>
              <a:t>ComDefend</a:t>
            </a:r>
            <a:r>
              <a:rPr lang="en-US" altLang="zh-CN" sz="1800" kern="100" dirty="0">
                <a:effectLst/>
                <a:latin typeface="Times New Roman" panose="02020603050405020304" pitchFamily="18" charset="0"/>
                <a:ea typeface="等线" panose="02010600030101010101" pitchFamily="2" charset="-122"/>
                <a:cs typeface="Times New Roman" panose="02020603050405020304" pitchFamily="18" charset="0"/>
              </a:rPr>
              <a:t>. By contrast, our model can better reconstruct the important features of the image and has better robustness. The experiment shows that when the clean sample is passed through the reconstruct model CRGAN, the classification accuracy did not decrease too much, cifar-10 remained at 89.9%, and GTSRB remained at 98.0%.</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algn="just"/>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3D3391C1-445D-4244-8928-569776DA9122}"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defRPr/>
            </a:pPr>
            <a:r>
              <a:rPr lang="en-GB" altLang="zh-CN" sz="1800" kern="100" dirty="0">
                <a:effectLst/>
                <a:latin typeface="Times New Roman" panose="02020603050405020304" pitchFamily="18" charset="0"/>
                <a:ea typeface="宋体" panose="02010600030101010101" pitchFamily="2" charset="-122"/>
                <a:cs typeface="Times New Roman" panose="02020603050405020304" pitchFamily="18" charset="0"/>
              </a:rPr>
              <a:t>Finally, the experimental results are shown, where the left side is the original image and the right side is the image after reconstruction, and the reconstructed image is not much different from the original image.</a:t>
            </a:r>
            <a:r>
              <a:rPr lang="en-US" altLang="zh-CN" sz="1800" kern="100" dirty="0">
                <a:effectLst/>
                <a:latin typeface="Times New Roman" panose="02020603050405020304" pitchFamily="18" charset="0"/>
                <a:ea typeface="等线" panose="02010600030101010101" pitchFamily="2" charset="-122"/>
                <a:cs typeface="Times New Roman" panose="02020603050405020304" pitchFamily="18" charset="0"/>
              </a:rPr>
              <a:t> It</a:t>
            </a:r>
            <a:r>
              <a:rPr lang="zh-CN" altLang="en-US" sz="1800" kern="100" dirty="0">
                <a:effectLst/>
                <a:latin typeface="Times New Roman" panose="02020603050405020304" pitchFamily="18" charset="0"/>
                <a:ea typeface="等线" panose="02010600030101010101" pitchFamily="2" charset="-122"/>
                <a:cs typeface="Times New Roman" panose="02020603050405020304" pitchFamily="18" charset="0"/>
              </a:rPr>
              <a:t> </a:t>
            </a:r>
            <a:r>
              <a:rPr lang="en-US" altLang="zh-CN" sz="1800" kern="100" dirty="0">
                <a:effectLst/>
                <a:latin typeface="Times New Roman" panose="02020603050405020304" pitchFamily="18" charset="0"/>
                <a:ea typeface="等线" panose="02010600030101010101" pitchFamily="2" charset="-122"/>
                <a:cs typeface="Times New Roman" panose="02020603050405020304" pitchFamily="18" charset="0"/>
              </a:rPr>
              <a:t>shows the experimental effect graphs after the defense algorithm, it can be seen that after our defense algorithm the original image will have part of the saturation degradation, and the denoising algorithm removes part of the original information.</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algn="just"/>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3D3391C1-445D-4244-8928-569776DA9122}"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GB" altLang="zh-CN" dirty="0"/>
              <a:t>Finally, there is a summary and outlook section.</a:t>
            </a:r>
            <a:endParaRPr kumimoji="1" lang="zh-CN" altLang="en-US" dirty="0"/>
          </a:p>
        </p:txBody>
      </p:sp>
      <p:sp>
        <p:nvSpPr>
          <p:cNvPr id="4" name="灯片编号占位符 3"/>
          <p:cNvSpPr>
            <a:spLocks noGrp="1"/>
          </p:cNvSpPr>
          <p:nvPr>
            <p:ph type="sldNum" sz="quarter" idx="5"/>
          </p:nvPr>
        </p:nvSpPr>
        <p:spPr/>
        <p:txBody>
          <a:bodyPr/>
          <a:lstStyle/>
          <a:p>
            <a:fld id="{6CF519E1-AB6B-EE4C-AA10-4E56423B7EE3}" type="slidenum">
              <a:rPr kumimoji="1" lang="zh-CN" altLang="en-US" smtClean="0"/>
            </a:fld>
            <a:endParaRPr kumimoji="1"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pPr marL="0" marR="0" lvl="0" indent="0" algn="just" defTabSz="914400" rtl="0" eaLnBrk="1" fontAlgn="auto" latinLnBrk="0" hangingPunct="1">
              <a:lnSpc>
                <a:spcPct val="100000"/>
              </a:lnSpc>
              <a:spcBef>
                <a:spcPts val="0"/>
              </a:spcBef>
              <a:spcAft>
                <a:spcPts val="0"/>
              </a:spcAft>
              <a:buClrTx/>
              <a:buSzTx/>
              <a:buFontTx/>
              <a:buNone/>
              <a:defRPr/>
            </a:pPr>
            <a:r>
              <a:rPr lang="en-GB" altLang="zh-CN" sz="2800" dirty="0"/>
              <a:t>The algorithms proposed in this paper aim to address the problem of defending against adversarial sample attacks in two different scenarios based on deep learning security. However, there are still many research directions in the field of neural network security that are worth exploring in depth. From the experimental results, certain results have been achieved, but future research can be continued in the following areas:</a:t>
            </a:r>
            <a:endParaRPr lang="en-GB" altLang="zh-CN" sz="2800" dirty="0"/>
          </a:p>
          <a:p>
            <a:pPr marL="0" marR="0" lvl="0" indent="0" algn="just" defTabSz="914400" rtl="0" eaLnBrk="1" fontAlgn="auto" latinLnBrk="0" hangingPunct="1">
              <a:lnSpc>
                <a:spcPct val="100000"/>
              </a:lnSpc>
              <a:spcBef>
                <a:spcPts val="0"/>
              </a:spcBef>
              <a:spcAft>
                <a:spcPts val="0"/>
              </a:spcAft>
              <a:buClrTx/>
              <a:buSzTx/>
              <a:buFontTx/>
              <a:buNone/>
              <a:defRPr/>
            </a:pPr>
            <a:r>
              <a:rPr lang="en-GB" altLang="zh-CN" sz="2800" dirty="0"/>
              <a:t>1) In this paper, an encoder is trained to map the original sample space to the hidden space of the image, which is combined with a GAN to continuously update the network during the training process, which takes a long time and is complicated to train , so other compression techniques that do not require large-scale training while being able to map the image to the corresponding hidden space will be explored in the future.</a:t>
            </a:r>
            <a:endParaRPr lang="en-GB" altLang="zh-CN" sz="2800" dirty="0"/>
          </a:p>
          <a:p>
            <a:pPr marL="0" marR="0" lvl="0" indent="0" algn="just" defTabSz="914400" rtl="0" eaLnBrk="1" fontAlgn="auto" latinLnBrk="0" hangingPunct="1">
              <a:lnSpc>
                <a:spcPct val="100000"/>
              </a:lnSpc>
              <a:spcBef>
                <a:spcPts val="0"/>
              </a:spcBef>
              <a:spcAft>
                <a:spcPts val="0"/>
              </a:spcAft>
              <a:buClrTx/>
              <a:buSzTx/>
              <a:buFontTx/>
              <a:buNone/>
              <a:defRPr/>
            </a:pPr>
            <a:r>
              <a:rPr lang="en-GB" altLang="zh-CN" sz="2800" dirty="0"/>
              <a:t>2) More practical black-box counter attack methods. In practical application scenarios, AI service providers do not disclose the parameters and datasets for model training, it is difficult to obtain pre-trained models and the same datasets with similar structural variability as the target model, how to obtain an effective alternative model through pre-training is an important test, to address these issues, we can start from the high-dimensional spatial boundaries of the data and the intrinsic mechanism of the model, and seek to approximate the practical cross-domain methods for attack problems in scenarios.</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4" name="灯片编号占位符 3"/>
          <p:cNvSpPr>
            <a:spLocks noGrp="1"/>
          </p:cNvSpPr>
          <p:nvPr>
            <p:ph type="sldNum" sz="quarter" idx="5"/>
          </p:nvPr>
        </p:nvSpPr>
        <p:spPr/>
        <p:txBody>
          <a:bodyPr/>
          <a:lstStyle/>
          <a:p>
            <a:fld id="{3D3391C1-445D-4244-8928-569776DA9122}"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en-GB" altLang="zh-CN" dirty="0"/>
              <a:t>The above is my full report, I am sorry for the correction of teachers</a:t>
            </a:r>
            <a:endParaRPr kumimoji="1" lang="zh-CN" altLang="en-US" dirty="0"/>
          </a:p>
        </p:txBody>
      </p:sp>
      <p:sp>
        <p:nvSpPr>
          <p:cNvPr id="4" name="灯片编号占位符 3"/>
          <p:cNvSpPr>
            <a:spLocks noGrp="1"/>
          </p:cNvSpPr>
          <p:nvPr>
            <p:ph type="sldNum" sz="quarter" idx="5"/>
          </p:nvPr>
        </p:nvSpPr>
        <p:spPr/>
        <p:txBody>
          <a:bodyPr/>
          <a:lstStyle/>
          <a:p>
            <a:fld id="{6CF519E1-AB6B-EE4C-AA10-4E56423B7EE3}" type="slidenum">
              <a:rPr kumimoji="1" lang="zh-CN" altLang="en-US" smtClean="0"/>
            </a:fld>
            <a:endParaRPr kumimoji="1"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5E44DDA2-8227-2748-94C2-24B0AA72079F}"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B60A57FE-C6D6-B74D-961A-F92A5D42C429}"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CA3E5C3-F85F-A84A-B688-581BF5C6F14F}"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6DD4DF30-A050-2240-86BB-A3F11729B239}" type="datetime1">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57EF1B68-478A-6F4B-AD24-A78C41E40497}" type="datetime1">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BBA431CD-0670-824E-A77F-3720AD0C6BD9}" type="datetime1">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79CA18E-4793-2B46-A9B2-A9FD39E8E9E5}" type="datetime1">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CFBD3F76-A1FC-F448-BF17-1A7B177474E6}" type="datetime1">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A659F0D1-4787-6045-B06B-C10498132C40}" type="datetime1">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EE24B8E0-F758-F645-BCE5-BC255135C205}"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D66A9747-F6B0-4F40-A87C-BD937B598844}" type="datetime1">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sp>
        <p:nvSpPr>
          <p:cNvPr id="3" name="矩形 2"/>
          <p:cNvSpPr/>
          <p:nvPr userDrawn="1"/>
        </p:nvSpPr>
        <p:spPr>
          <a:xfrm>
            <a:off x="0" y="0"/>
            <a:ext cx="12192000" cy="6858000"/>
          </a:xfrm>
          <a:prstGeom prst="rect">
            <a:avLst/>
          </a:prstGeom>
          <a:solidFill>
            <a:srgbClr val="BDDC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pic>
        <p:nvPicPr>
          <p:cNvPr id="4" name="图片 3"/>
          <p:cNvPicPr>
            <a:picLocks noChangeAspect="1"/>
          </p:cNvPicPr>
          <p:nvPr userDrawn="1"/>
        </p:nvPicPr>
        <p:blipFill>
          <a:blip r:embed="rId2"/>
          <a:stretch>
            <a:fillRect/>
          </a:stretch>
        </p:blipFill>
        <p:spPr>
          <a:xfrm>
            <a:off x="0" y="2"/>
            <a:ext cx="12192000" cy="6857999"/>
          </a:xfrm>
          <a:prstGeom prst="rect">
            <a:avLst/>
          </a:prstGeom>
        </p:spPr>
      </p:pic>
      <p:sp>
        <p:nvSpPr>
          <p:cNvPr id="5" name="矩形: 圆角 4"/>
          <p:cNvSpPr/>
          <p:nvPr userDrawn="1"/>
        </p:nvSpPr>
        <p:spPr>
          <a:xfrm>
            <a:off x="163287" y="179616"/>
            <a:ext cx="11846379" cy="6474279"/>
          </a:xfrm>
          <a:prstGeom prst="roundRect">
            <a:avLst>
              <a:gd name="adj" fmla="val 4292"/>
            </a:avLst>
          </a:prstGeom>
          <a:solidFill>
            <a:schemeClr val="bg1"/>
          </a:solidFill>
          <a:ln>
            <a:noFill/>
          </a:ln>
          <a:effectLst>
            <a:outerShdw blurRad="63500" sx="102000" sy="102000" algn="ctr"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latin typeface="Arial" panose="020B0604020202020204"/>
              <a:ea typeface="微软雅黑" panose="020B0503020204020204" charset="-122"/>
              <a:cs typeface="+mn-cs"/>
            </a:endParaRPr>
          </a:p>
        </p:txBody>
      </p:sp>
      <p:sp>
        <p:nvSpPr>
          <p:cNvPr id="7" name="矩形 6"/>
          <p:cNvSpPr/>
          <p:nvPr userDrawn="1"/>
        </p:nvSpPr>
        <p:spPr>
          <a:xfrm>
            <a:off x="5865093" y="6652907"/>
            <a:ext cx="442763" cy="204107"/>
          </a:xfrm>
          <a:prstGeom prst="rect">
            <a:avLst/>
          </a:prstGeom>
          <a:solidFill>
            <a:srgbClr val="A9BED1"/>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6" name="矩形 5"/>
          <p:cNvSpPr/>
          <p:nvPr userDrawn="1"/>
        </p:nvSpPr>
        <p:spPr>
          <a:xfrm>
            <a:off x="5730342" y="6594230"/>
            <a:ext cx="654517" cy="283946"/>
          </a:xfrm>
          <a:prstGeom prst="rect">
            <a:avLst/>
          </a:prstGeom>
        </p:spPr>
        <p:txBody>
          <a:bodyPr lIns="91440" tIns="45720" rIns="91440" bIns="45720"/>
          <a:lstStyle/>
          <a:p>
            <a:pPr algn="ctr">
              <a:defRPr/>
            </a:pPr>
            <a:r>
              <a:rPr lang="zh-CN" altLang="en-US" sz="1600" dirty="0">
                <a:solidFill>
                  <a:srgbClr val="0E4A80"/>
                </a:solidFill>
                <a:latin typeface="微软雅黑" panose="020B0503020204020204" charset="-122"/>
                <a:ea typeface="微软雅黑" panose="020B0503020204020204" charset="-122"/>
              </a:rPr>
              <a:t> </a:t>
            </a:r>
            <a:fld id="{2EEF1883-7A0E-4F66-9932-E581691AD397}" type="slidenum">
              <a:rPr lang="zh-CN" altLang="en-US" sz="1600" dirty="0">
                <a:solidFill>
                  <a:srgbClr val="0E4A80"/>
                </a:solidFill>
                <a:latin typeface="微软雅黑" panose="020B0503020204020204" charset="-122"/>
                <a:ea typeface="微软雅黑" panose="020B0503020204020204" charset="-122"/>
              </a:rPr>
            </a:fld>
            <a:r>
              <a:rPr lang="zh-CN" altLang="en-US" sz="1600" dirty="0">
                <a:solidFill>
                  <a:srgbClr val="0E4A80"/>
                </a:solidFill>
              </a:rPr>
              <a:t>  </a:t>
            </a:r>
            <a:endParaRPr lang="zh-CN" altLang="en-US" sz="1600" dirty="0">
              <a:solidFill>
                <a:srgbClr val="0E4A80"/>
              </a:solidFill>
              <a:latin typeface="微软雅黑" panose="020B0503020204020204" charset="-122"/>
              <a:ea typeface="微软雅黑" panose="020B0503020204020204" charset="-122"/>
            </a:endParaRPr>
          </a:p>
        </p:txBody>
      </p:sp>
    </p:spTree>
  </p:cSld>
  <p:clrMapOvr>
    <a:masterClrMapping/>
  </p:clrMapOvr>
  <p:transition>
    <p:wipe/>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F0F60A-9A56-6748-B95E-196BF13D4237}" type="datetime1">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 Type="http://schemas.openxmlformats.org/officeDocument/2006/relationships/image" Target="../media/image2.jpeg"/><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0" Type="http://schemas.openxmlformats.org/officeDocument/2006/relationships/notesSlide" Target="../notesSlides/notesSlide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6" Type="http://schemas.openxmlformats.org/officeDocument/2006/relationships/notesSlide" Target="../notesSlides/notesSlide4.xml"/><Relationship Id="rId5" Type="http://schemas.openxmlformats.org/officeDocument/2006/relationships/slideLayout" Target="../slideLayouts/slideLayout12.xml"/><Relationship Id="rId4" Type="http://schemas.openxmlformats.org/officeDocument/2006/relationships/image" Target="../media/image6.jpeg"/><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notesSlide" Target="../notesSlides/notesSlide7.xml"/><Relationship Id="rId7" Type="http://schemas.openxmlformats.org/officeDocument/2006/relationships/slideLayout" Target="../slideLayouts/slideLayout12.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image" Target="../media/image9.emf"/><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slideLayout" Target="../slideLayouts/slideLayout12.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image" Target="../media/image10.emf"/></Relationships>
</file>

<file path=ppt/slides/_rels/slide9.xml.rels><?xml version="1.0" encoding="UTF-8" standalone="yes"?>
<Relationships xmlns="http://schemas.openxmlformats.org/package/2006/relationships"><Relationship Id="rId9" Type="http://schemas.openxmlformats.org/officeDocument/2006/relationships/slideLayout" Target="../slideLayouts/slideLayout12.xml"/><Relationship Id="rId8" Type="http://schemas.openxmlformats.org/officeDocument/2006/relationships/image" Target="../media/image18.jpeg"/><Relationship Id="rId7" Type="http://schemas.openxmlformats.org/officeDocument/2006/relationships/image" Target="../media/image17.jpeg"/><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3" Type="http://schemas.openxmlformats.org/officeDocument/2006/relationships/image" Target="../media/image13.png"/><Relationship Id="rId2" Type="http://schemas.openxmlformats.org/officeDocument/2006/relationships/image" Target="../media/image12.png"/><Relationship Id="rId10" Type="http://schemas.openxmlformats.org/officeDocument/2006/relationships/notesSlide" Target="../notesSlides/notesSlide9.xml"/><Relationship Id="rId1" Type="http://schemas.openxmlformats.org/officeDocument/2006/relationships/image" Target="../media/image11.png"/></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10.xml"/><Relationship Id="rId4" Type="http://schemas.openxmlformats.org/officeDocument/2006/relationships/slideLayout" Target="../slideLayouts/slideLayout12.xml"/><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12.xml"/><Relationship Id="rId2" Type="http://schemas.openxmlformats.org/officeDocument/2006/relationships/image" Target="../media/image23.png"/><Relationship Id="rId1"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2.xml"/><Relationship Id="rId1" Type="http://schemas.openxmlformats.org/officeDocument/2006/relationships/image" Target="../media/image24.png"/></Relationships>
</file>

<file path=ppt/slides/_rels/slide13.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12.xml"/><Relationship Id="rId2" Type="http://schemas.openxmlformats.org/officeDocument/2006/relationships/image" Target="../media/image26.png"/><Relationship Id="rId1" Type="http://schemas.openxmlformats.org/officeDocument/2006/relationships/image" Target="../media/image2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15.xml"/><Relationship Id="rId4" Type="http://schemas.openxmlformats.org/officeDocument/2006/relationships/slideLayout" Target="../slideLayouts/slideLayout12.xml"/><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s>
</file>

<file path=ppt/slides/_rels/slide16.xml.rels><?xml version="1.0" encoding="UTF-8" standalone="yes"?>
<Relationships xmlns="http://schemas.openxmlformats.org/package/2006/relationships"><Relationship Id="rId7" Type="http://schemas.openxmlformats.org/officeDocument/2006/relationships/notesSlide" Target="../notesSlides/notesSlide16.xml"/><Relationship Id="rId6" Type="http://schemas.openxmlformats.org/officeDocument/2006/relationships/slideLayout" Target="../slideLayouts/slideLayout12.xml"/><Relationship Id="rId5" Type="http://schemas.openxmlformats.org/officeDocument/2006/relationships/tags" Target="../tags/tag16.xml"/><Relationship Id="rId4" Type="http://schemas.openxmlformats.org/officeDocument/2006/relationships/image" Target="../media/image30.png"/><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image" Target="../media/image27.emf"/></Relationships>
</file>

<file path=ppt/slides/_rels/slide17.xml.rels><?xml version="1.0" encoding="UTF-8" standalone="yes"?>
<Relationships xmlns="http://schemas.openxmlformats.org/package/2006/relationships"><Relationship Id="rId6" Type="http://schemas.openxmlformats.org/officeDocument/2006/relationships/notesSlide" Target="../notesSlides/notesSlide17.xml"/><Relationship Id="rId5" Type="http://schemas.openxmlformats.org/officeDocument/2006/relationships/slideLayout" Target="../slideLayouts/slideLayout12.xml"/><Relationship Id="rId4" Type="http://schemas.openxmlformats.org/officeDocument/2006/relationships/image" Target="../media/image35.png"/><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image" Target="../media/image32.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6" Type="http://schemas.openxmlformats.org/officeDocument/2006/relationships/notesSlide" Target="../notesSlides/notesSlide19.xml"/><Relationship Id="rId5" Type="http://schemas.openxmlformats.org/officeDocument/2006/relationships/slideLayout" Target="../slideLayouts/slideLayout12.xml"/><Relationship Id="rId4" Type="http://schemas.openxmlformats.org/officeDocument/2006/relationships/image" Target="../media/image39.png"/><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image" Target="../media/image36.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6" Type="http://schemas.openxmlformats.org/officeDocument/2006/relationships/notesSlide" Target="../notesSlides/notesSlide22.xml"/><Relationship Id="rId5" Type="http://schemas.openxmlformats.org/officeDocument/2006/relationships/slideLayout" Target="../slideLayouts/slideLayout1.xml"/><Relationship Id="rId4" Type="http://schemas.openxmlformats.org/officeDocument/2006/relationships/image" Target="../media/image2.jpeg"/><Relationship Id="rId3" Type="http://schemas.openxmlformats.org/officeDocument/2006/relationships/tags" Target="../tags/tag18.xml"/><Relationship Id="rId2" Type="http://schemas.openxmlformats.org/officeDocument/2006/relationships/image" Target="../media/image40.png"/><Relationship Id="rId1" Type="http://schemas.openxmlformats.org/officeDocument/2006/relationships/tags" Target="../tags/tag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243"/>
          <p:cNvSpPr/>
          <p:nvPr userDrawn="1"/>
        </p:nvSpPr>
        <p:spPr bwMode="auto">
          <a:xfrm>
            <a:off x="1566545" y="5080"/>
            <a:ext cx="2268855" cy="1468755"/>
          </a:xfrm>
          <a:custGeom>
            <a:avLst/>
            <a:gdLst>
              <a:gd name="T0" fmla="*/ 1233 w 2101"/>
              <a:gd name="T1" fmla="*/ 1234 h 1421"/>
              <a:gd name="T2" fmla="*/ 1913 w 2101"/>
              <a:gd name="T3" fmla="*/ 1234 h 1421"/>
              <a:gd name="T4" fmla="*/ 1913 w 2101"/>
              <a:gd name="T5" fmla="*/ 1234 h 1421"/>
              <a:gd name="T6" fmla="*/ 1913 w 2101"/>
              <a:gd name="T7" fmla="*/ 554 h 1421"/>
              <a:gd name="T8" fmla="*/ 1360 w 2101"/>
              <a:gd name="T9" fmla="*/ 0 h 1421"/>
              <a:gd name="T10" fmla="*/ 0 w 2101"/>
              <a:gd name="T11" fmla="*/ 0 h 1421"/>
              <a:gd name="T12" fmla="*/ 1233 w 2101"/>
              <a:gd name="T13" fmla="*/ 1234 h 1421"/>
            </a:gdLst>
            <a:ahLst/>
            <a:cxnLst>
              <a:cxn ang="0">
                <a:pos x="T0" y="T1"/>
              </a:cxn>
              <a:cxn ang="0">
                <a:pos x="T2" y="T3"/>
              </a:cxn>
              <a:cxn ang="0">
                <a:pos x="T4" y="T5"/>
              </a:cxn>
              <a:cxn ang="0">
                <a:pos x="T6" y="T7"/>
              </a:cxn>
              <a:cxn ang="0">
                <a:pos x="T8" y="T9"/>
              </a:cxn>
              <a:cxn ang="0">
                <a:pos x="T10" y="T11"/>
              </a:cxn>
              <a:cxn ang="0">
                <a:pos x="T12" y="T13"/>
              </a:cxn>
            </a:cxnLst>
            <a:rect l="0" t="0" r="r" b="b"/>
            <a:pathLst>
              <a:path w="2101" h="1421">
                <a:moveTo>
                  <a:pt x="1233" y="1234"/>
                </a:moveTo>
                <a:cubicBezTo>
                  <a:pt x="1421" y="1421"/>
                  <a:pt x="1726" y="1421"/>
                  <a:pt x="1913" y="1234"/>
                </a:cubicBezTo>
                <a:cubicBezTo>
                  <a:pt x="1913" y="1234"/>
                  <a:pt x="1913" y="1234"/>
                  <a:pt x="1913" y="1234"/>
                </a:cubicBezTo>
                <a:cubicBezTo>
                  <a:pt x="2101" y="1046"/>
                  <a:pt x="2101" y="741"/>
                  <a:pt x="1913" y="554"/>
                </a:cubicBezTo>
                <a:cubicBezTo>
                  <a:pt x="1360" y="0"/>
                  <a:pt x="1360" y="0"/>
                  <a:pt x="1360" y="0"/>
                </a:cubicBezTo>
                <a:cubicBezTo>
                  <a:pt x="0" y="0"/>
                  <a:pt x="0" y="0"/>
                  <a:pt x="0" y="0"/>
                </a:cubicBezTo>
                <a:lnTo>
                  <a:pt x="1233" y="1234"/>
                </a:lnTo>
                <a:close/>
              </a:path>
            </a:pathLst>
          </a:custGeom>
          <a:solidFill>
            <a:srgbClr val="1C50A2">
              <a:alpha val="15000"/>
            </a:srgb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27" name="Freeform 244"/>
          <p:cNvSpPr/>
          <p:nvPr userDrawn="1"/>
        </p:nvSpPr>
        <p:spPr bwMode="auto">
          <a:xfrm>
            <a:off x="1769477" y="4764"/>
            <a:ext cx="1599892" cy="1105595"/>
          </a:xfrm>
          <a:custGeom>
            <a:avLst/>
            <a:gdLst>
              <a:gd name="T0" fmla="*/ 738 w 1217"/>
              <a:gd name="T1" fmla="*/ 738 h 842"/>
              <a:gd name="T2" fmla="*/ 1114 w 1217"/>
              <a:gd name="T3" fmla="*/ 738 h 842"/>
              <a:gd name="T4" fmla="*/ 1114 w 1217"/>
              <a:gd name="T5" fmla="*/ 738 h 842"/>
              <a:gd name="T6" fmla="*/ 1114 w 1217"/>
              <a:gd name="T7" fmla="*/ 362 h 842"/>
              <a:gd name="T8" fmla="*/ 752 w 1217"/>
              <a:gd name="T9" fmla="*/ 0 h 842"/>
              <a:gd name="T10" fmla="*/ 0 w 1217"/>
              <a:gd name="T11" fmla="*/ 0 h 842"/>
              <a:gd name="T12" fmla="*/ 738 w 1217"/>
              <a:gd name="T13" fmla="*/ 738 h 842"/>
            </a:gdLst>
            <a:ahLst/>
            <a:cxnLst>
              <a:cxn ang="0">
                <a:pos x="T0" y="T1"/>
              </a:cxn>
              <a:cxn ang="0">
                <a:pos x="T2" y="T3"/>
              </a:cxn>
              <a:cxn ang="0">
                <a:pos x="T4" y="T5"/>
              </a:cxn>
              <a:cxn ang="0">
                <a:pos x="T6" y="T7"/>
              </a:cxn>
              <a:cxn ang="0">
                <a:pos x="T8" y="T9"/>
              </a:cxn>
              <a:cxn ang="0">
                <a:pos x="T10" y="T11"/>
              </a:cxn>
              <a:cxn ang="0">
                <a:pos x="T12" y="T13"/>
              </a:cxn>
            </a:cxnLst>
            <a:rect l="0" t="0" r="r" b="b"/>
            <a:pathLst>
              <a:path w="1217" h="842">
                <a:moveTo>
                  <a:pt x="738" y="738"/>
                </a:moveTo>
                <a:cubicBezTo>
                  <a:pt x="841" y="842"/>
                  <a:pt x="1011" y="842"/>
                  <a:pt x="1114" y="738"/>
                </a:cubicBezTo>
                <a:cubicBezTo>
                  <a:pt x="1114" y="738"/>
                  <a:pt x="1114" y="738"/>
                  <a:pt x="1114" y="738"/>
                </a:cubicBezTo>
                <a:cubicBezTo>
                  <a:pt x="1217" y="635"/>
                  <a:pt x="1217" y="465"/>
                  <a:pt x="1114" y="362"/>
                </a:cubicBezTo>
                <a:cubicBezTo>
                  <a:pt x="752" y="0"/>
                  <a:pt x="752" y="0"/>
                  <a:pt x="752" y="0"/>
                </a:cubicBezTo>
                <a:cubicBezTo>
                  <a:pt x="0" y="0"/>
                  <a:pt x="0" y="0"/>
                  <a:pt x="0" y="0"/>
                </a:cubicBezTo>
                <a:lnTo>
                  <a:pt x="738" y="738"/>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28" name="Freeform 246"/>
          <p:cNvSpPr/>
          <p:nvPr userDrawn="1"/>
        </p:nvSpPr>
        <p:spPr bwMode="auto">
          <a:xfrm>
            <a:off x="0" y="5080"/>
            <a:ext cx="2908300" cy="2776855"/>
          </a:xfrm>
          <a:custGeom>
            <a:avLst/>
            <a:gdLst>
              <a:gd name="T0" fmla="*/ 0 w 2713"/>
              <a:gd name="T1" fmla="*/ 730 h 2506"/>
              <a:gd name="T2" fmla="*/ 1518 w 2713"/>
              <a:gd name="T3" fmla="*/ 2249 h 2506"/>
              <a:gd name="T4" fmla="*/ 2455 w 2713"/>
              <a:gd name="T5" fmla="*/ 2249 h 2506"/>
              <a:gd name="T6" fmla="*/ 2455 w 2713"/>
              <a:gd name="T7" fmla="*/ 2249 h 2506"/>
              <a:gd name="T8" fmla="*/ 2455 w 2713"/>
              <a:gd name="T9" fmla="*/ 1312 h 2506"/>
              <a:gd name="T10" fmla="*/ 1143 w 2713"/>
              <a:gd name="T11" fmla="*/ 0 h 2506"/>
              <a:gd name="T12" fmla="*/ 0 w 2713"/>
              <a:gd name="T13" fmla="*/ 0 h 2506"/>
              <a:gd name="T14" fmla="*/ 0 w 2713"/>
              <a:gd name="T15" fmla="*/ 730 h 2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3" h="2506">
                <a:moveTo>
                  <a:pt x="0" y="730"/>
                </a:moveTo>
                <a:cubicBezTo>
                  <a:pt x="1518" y="2249"/>
                  <a:pt x="1518" y="2249"/>
                  <a:pt x="1518" y="2249"/>
                </a:cubicBezTo>
                <a:cubicBezTo>
                  <a:pt x="1776" y="2506"/>
                  <a:pt x="2197" y="2506"/>
                  <a:pt x="2455" y="2249"/>
                </a:cubicBezTo>
                <a:cubicBezTo>
                  <a:pt x="2455" y="2249"/>
                  <a:pt x="2455" y="2249"/>
                  <a:pt x="2455" y="2249"/>
                </a:cubicBezTo>
                <a:cubicBezTo>
                  <a:pt x="2713" y="1991"/>
                  <a:pt x="2713" y="1570"/>
                  <a:pt x="2455" y="1312"/>
                </a:cubicBezTo>
                <a:cubicBezTo>
                  <a:pt x="1143" y="0"/>
                  <a:pt x="1143" y="0"/>
                  <a:pt x="1143" y="0"/>
                </a:cubicBezTo>
                <a:cubicBezTo>
                  <a:pt x="0" y="0"/>
                  <a:pt x="0" y="0"/>
                  <a:pt x="0" y="0"/>
                </a:cubicBezTo>
                <a:lnTo>
                  <a:pt x="0" y="730"/>
                </a:lnTo>
                <a:close/>
              </a:path>
            </a:pathLst>
          </a:custGeom>
          <a:solidFill>
            <a:schemeClr val="accent5">
              <a:lumMod val="75000"/>
            </a:schemeClr>
          </a:solidFill>
          <a:ln>
            <a:solidFill>
              <a:schemeClr val="accent1">
                <a:lumMod val="75000"/>
              </a:schemeClr>
            </a:solid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29" name="Freeform 248"/>
          <p:cNvSpPr/>
          <p:nvPr userDrawn="1"/>
        </p:nvSpPr>
        <p:spPr bwMode="auto">
          <a:xfrm>
            <a:off x="0" y="4764"/>
            <a:ext cx="1845725" cy="3014421"/>
          </a:xfrm>
          <a:custGeom>
            <a:avLst/>
            <a:gdLst>
              <a:gd name="T0" fmla="*/ 0 w 1404"/>
              <a:gd name="T1" fmla="*/ 231 h 2296"/>
              <a:gd name="T2" fmla="*/ 200 w 1404"/>
              <a:gd name="T3" fmla="*/ 208 h 2296"/>
              <a:gd name="T4" fmla="*/ 825 w 1404"/>
              <a:gd name="T5" fmla="*/ 467 h 2296"/>
              <a:gd name="T6" fmla="*/ 1084 w 1404"/>
              <a:gd name="T7" fmla="*/ 1092 h 2296"/>
              <a:gd name="T8" fmla="*/ 825 w 1404"/>
              <a:gd name="T9" fmla="*/ 1717 h 2296"/>
              <a:gd name="T10" fmla="*/ 200 w 1404"/>
              <a:gd name="T11" fmla="*/ 1976 h 2296"/>
              <a:gd name="T12" fmla="*/ 0 w 1404"/>
              <a:gd name="T13" fmla="*/ 1953 h 2296"/>
              <a:gd name="T14" fmla="*/ 0 w 1404"/>
              <a:gd name="T15" fmla="*/ 2279 h 2296"/>
              <a:gd name="T16" fmla="*/ 200 w 1404"/>
              <a:gd name="T17" fmla="*/ 2296 h 2296"/>
              <a:gd name="T18" fmla="*/ 1051 w 1404"/>
              <a:gd name="T19" fmla="*/ 1943 h 2296"/>
              <a:gd name="T20" fmla="*/ 1404 w 1404"/>
              <a:gd name="T21" fmla="*/ 1092 h 2296"/>
              <a:gd name="T22" fmla="*/ 1051 w 1404"/>
              <a:gd name="T23" fmla="*/ 241 h 2296"/>
              <a:gd name="T24" fmla="*/ 708 w 1404"/>
              <a:gd name="T25" fmla="*/ 0 h 2296"/>
              <a:gd name="T26" fmla="*/ 0 w 1404"/>
              <a:gd name="T27" fmla="*/ 0 h 2296"/>
              <a:gd name="T28" fmla="*/ 0 w 1404"/>
              <a:gd name="T29" fmla="*/ 231 h 2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4" h="2296">
                <a:moveTo>
                  <a:pt x="0" y="231"/>
                </a:moveTo>
                <a:cubicBezTo>
                  <a:pt x="65" y="216"/>
                  <a:pt x="132" y="208"/>
                  <a:pt x="200" y="208"/>
                </a:cubicBezTo>
                <a:cubicBezTo>
                  <a:pt x="436" y="208"/>
                  <a:pt x="658" y="300"/>
                  <a:pt x="825" y="467"/>
                </a:cubicBezTo>
                <a:cubicBezTo>
                  <a:pt x="992" y="634"/>
                  <a:pt x="1084" y="856"/>
                  <a:pt x="1084" y="1092"/>
                </a:cubicBezTo>
                <a:cubicBezTo>
                  <a:pt x="1084" y="1328"/>
                  <a:pt x="992" y="1550"/>
                  <a:pt x="825" y="1717"/>
                </a:cubicBezTo>
                <a:cubicBezTo>
                  <a:pt x="658" y="1884"/>
                  <a:pt x="436" y="1976"/>
                  <a:pt x="200" y="1976"/>
                </a:cubicBezTo>
                <a:cubicBezTo>
                  <a:pt x="132" y="1976"/>
                  <a:pt x="65" y="1968"/>
                  <a:pt x="0" y="1953"/>
                </a:cubicBezTo>
                <a:cubicBezTo>
                  <a:pt x="0" y="2279"/>
                  <a:pt x="0" y="2279"/>
                  <a:pt x="0" y="2279"/>
                </a:cubicBezTo>
                <a:cubicBezTo>
                  <a:pt x="65" y="2290"/>
                  <a:pt x="132" y="2296"/>
                  <a:pt x="200" y="2296"/>
                </a:cubicBezTo>
                <a:cubicBezTo>
                  <a:pt x="521" y="2296"/>
                  <a:pt x="824" y="2171"/>
                  <a:pt x="1051" y="1943"/>
                </a:cubicBezTo>
                <a:cubicBezTo>
                  <a:pt x="1279" y="1716"/>
                  <a:pt x="1404" y="1414"/>
                  <a:pt x="1404" y="1092"/>
                </a:cubicBezTo>
                <a:cubicBezTo>
                  <a:pt x="1404" y="770"/>
                  <a:pt x="1279" y="468"/>
                  <a:pt x="1051" y="241"/>
                </a:cubicBezTo>
                <a:cubicBezTo>
                  <a:pt x="950" y="140"/>
                  <a:pt x="834" y="59"/>
                  <a:pt x="708" y="0"/>
                </a:cubicBezTo>
                <a:cubicBezTo>
                  <a:pt x="0" y="0"/>
                  <a:pt x="0" y="0"/>
                  <a:pt x="0" y="0"/>
                </a:cubicBezTo>
                <a:lnTo>
                  <a:pt x="0" y="231"/>
                </a:lnTo>
                <a:close/>
              </a:path>
            </a:pathLst>
          </a:cu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0" name="Oval 251"/>
          <p:cNvSpPr>
            <a:spLocks noChangeArrowheads="1"/>
          </p:cNvSpPr>
          <p:nvPr userDrawn="1"/>
        </p:nvSpPr>
        <p:spPr bwMode="auto">
          <a:xfrm>
            <a:off x="3582336" y="595685"/>
            <a:ext cx="341801" cy="341801"/>
          </a:xfrm>
          <a:prstGeom prst="ellipse">
            <a:avLst/>
          </a:pr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1" name="Oval 252"/>
          <p:cNvSpPr>
            <a:spLocks noChangeArrowheads="1"/>
          </p:cNvSpPr>
          <p:nvPr userDrawn="1"/>
        </p:nvSpPr>
        <p:spPr bwMode="auto">
          <a:xfrm>
            <a:off x="251087" y="2388273"/>
            <a:ext cx="168271" cy="168271"/>
          </a:xfrm>
          <a:prstGeom prst="ellipse">
            <a:avLst/>
          </a:prstGeom>
          <a:solidFill>
            <a:srgbClr val="1C50A2"/>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2" name="Oval 253"/>
          <p:cNvSpPr>
            <a:spLocks noChangeArrowheads="1"/>
          </p:cNvSpPr>
          <p:nvPr userDrawn="1"/>
        </p:nvSpPr>
        <p:spPr bwMode="auto">
          <a:xfrm>
            <a:off x="2371572" y="2221211"/>
            <a:ext cx="168271" cy="166957"/>
          </a:xfrm>
          <a:prstGeom prst="ellipse">
            <a:avLst/>
          </a:pr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3" name="Freeform 261"/>
          <p:cNvSpPr/>
          <p:nvPr userDrawn="1"/>
        </p:nvSpPr>
        <p:spPr bwMode="auto">
          <a:xfrm>
            <a:off x="709930" y="2479675"/>
            <a:ext cx="307340" cy="226695"/>
          </a:xfrm>
          <a:custGeom>
            <a:avLst/>
            <a:gdLst>
              <a:gd name="T0" fmla="*/ 0 w 383"/>
              <a:gd name="T1" fmla="*/ 113 h 331"/>
              <a:gd name="T2" fmla="*/ 321 w 383"/>
              <a:gd name="T3" fmla="*/ 0 h 331"/>
              <a:gd name="T4" fmla="*/ 383 w 383"/>
              <a:gd name="T5" fmla="*/ 331 h 331"/>
              <a:gd name="T6" fmla="*/ 0 w 383"/>
              <a:gd name="T7" fmla="*/ 113 h 331"/>
            </a:gdLst>
            <a:ahLst/>
            <a:cxnLst>
              <a:cxn ang="0">
                <a:pos x="T0" y="T1"/>
              </a:cxn>
              <a:cxn ang="0">
                <a:pos x="T2" y="T3"/>
              </a:cxn>
              <a:cxn ang="0">
                <a:pos x="T4" y="T5"/>
              </a:cxn>
              <a:cxn ang="0">
                <a:pos x="T6" y="T7"/>
              </a:cxn>
            </a:cxnLst>
            <a:rect l="0" t="0" r="r" b="b"/>
            <a:pathLst>
              <a:path w="383" h="331">
                <a:moveTo>
                  <a:pt x="0" y="113"/>
                </a:moveTo>
                <a:lnTo>
                  <a:pt x="321" y="0"/>
                </a:lnTo>
                <a:lnTo>
                  <a:pt x="383" y="331"/>
                </a:lnTo>
                <a:lnTo>
                  <a:pt x="0" y="113"/>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5" name="Freeform 245"/>
          <p:cNvSpPr/>
          <p:nvPr userDrawn="1"/>
        </p:nvSpPr>
        <p:spPr bwMode="auto">
          <a:xfrm>
            <a:off x="9271635" y="5986145"/>
            <a:ext cx="1259205" cy="867410"/>
          </a:xfrm>
          <a:custGeom>
            <a:avLst/>
            <a:gdLst>
              <a:gd name="T0" fmla="*/ 480 w 1205"/>
              <a:gd name="T1" fmla="*/ 104 h 829"/>
              <a:gd name="T2" fmla="*/ 104 w 1205"/>
              <a:gd name="T3" fmla="*/ 104 h 829"/>
              <a:gd name="T4" fmla="*/ 104 w 1205"/>
              <a:gd name="T5" fmla="*/ 104 h 829"/>
              <a:gd name="T6" fmla="*/ 104 w 1205"/>
              <a:gd name="T7" fmla="*/ 480 h 829"/>
              <a:gd name="T8" fmla="*/ 453 w 1205"/>
              <a:gd name="T9" fmla="*/ 829 h 829"/>
              <a:gd name="T10" fmla="*/ 1205 w 1205"/>
              <a:gd name="T11" fmla="*/ 829 h 829"/>
              <a:gd name="T12" fmla="*/ 480 w 1205"/>
              <a:gd name="T13" fmla="*/ 104 h 829"/>
            </a:gdLst>
            <a:ahLst/>
            <a:cxnLst>
              <a:cxn ang="0">
                <a:pos x="T0" y="T1"/>
              </a:cxn>
              <a:cxn ang="0">
                <a:pos x="T2" y="T3"/>
              </a:cxn>
              <a:cxn ang="0">
                <a:pos x="T4" y="T5"/>
              </a:cxn>
              <a:cxn ang="0">
                <a:pos x="T6" y="T7"/>
              </a:cxn>
              <a:cxn ang="0">
                <a:pos x="T8" y="T9"/>
              </a:cxn>
              <a:cxn ang="0">
                <a:pos x="T10" y="T11"/>
              </a:cxn>
              <a:cxn ang="0">
                <a:pos x="T12" y="T13"/>
              </a:cxn>
            </a:cxnLst>
            <a:rect l="0" t="0" r="r" b="b"/>
            <a:pathLst>
              <a:path w="1205" h="829">
                <a:moveTo>
                  <a:pt x="480" y="104"/>
                </a:moveTo>
                <a:cubicBezTo>
                  <a:pt x="376" y="0"/>
                  <a:pt x="207" y="0"/>
                  <a:pt x="104" y="104"/>
                </a:cubicBezTo>
                <a:cubicBezTo>
                  <a:pt x="104" y="104"/>
                  <a:pt x="104" y="104"/>
                  <a:pt x="104" y="104"/>
                </a:cubicBezTo>
                <a:cubicBezTo>
                  <a:pt x="0" y="207"/>
                  <a:pt x="0" y="377"/>
                  <a:pt x="104" y="480"/>
                </a:cubicBezTo>
                <a:cubicBezTo>
                  <a:pt x="453" y="829"/>
                  <a:pt x="453" y="829"/>
                  <a:pt x="453" y="829"/>
                </a:cubicBezTo>
                <a:cubicBezTo>
                  <a:pt x="1205" y="829"/>
                  <a:pt x="1205" y="829"/>
                  <a:pt x="1205" y="829"/>
                </a:cubicBezTo>
                <a:lnTo>
                  <a:pt x="480" y="104"/>
                </a:lnTo>
                <a:close/>
              </a:path>
            </a:pathLst>
          </a:custGeom>
          <a:solidFill>
            <a:srgbClr val="1C50A2"/>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6" name="Freeform 247"/>
          <p:cNvSpPr/>
          <p:nvPr userDrawn="1"/>
        </p:nvSpPr>
        <p:spPr bwMode="auto">
          <a:xfrm>
            <a:off x="9419590" y="4237990"/>
            <a:ext cx="2772410" cy="2637790"/>
          </a:xfrm>
          <a:custGeom>
            <a:avLst/>
            <a:gdLst>
              <a:gd name="T0" fmla="*/ 1358 w 2998"/>
              <a:gd name="T1" fmla="*/ 293 h 2668"/>
              <a:gd name="T2" fmla="*/ 293 w 2998"/>
              <a:gd name="T3" fmla="*/ 293 h 2668"/>
              <a:gd name="T4" fmla="*/ 293 w 2998"/>
              <a:gd name="T5" fmla="*/ 293 h 2668"/>
              <a:gd name="T6" fmla="*/ 293 w 2998"/>
              <a:gd name="T7" fmla="*/ 1357 h 2668"/>
              <a:gd name="T8" fmla="*/ 1604 w 2998"/>
              <a:gd name="T9" fmla="*/ 2668 h 2668"/>
              <a:gd name="T10" fmla="*/ 2998 w 2998"/>
              <a:gd name="T11" fmla="*/ 2668 h 2668"/>
              <a:gd name="T12" fmla="*/ 2998 w 2998"/>
              <a:gd name="T13" fmla="*/ 1933 h 2668"/>
              <a:gd name="T14" fmla="*/ 1358 w 2998"/>
              <a:gd name="T15" fmla="*/ 293 h 26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98" h="2668">
                <a:moveTo>
                  <a:pt x="1358" y="293"/>
                </a:moveTo>
                <a:cubicBezTo>
                  <a:pt x="1065" y="0"/>
                  <a:pt x="586" y="0"/>
                  <a:pt x="293" y="293"/>
                </a:cubicBezTo>
                <a:cubicBezTo>
                  <a:pt x="293" y="293"/>
                  <a:pt x="293" y="293"/>
                  <a:pt x="293" y="293"/>
                </a:cubicBezTo>
                <a:cubicBezTo>
                  <a:pt x="0" y="586"/>
                  <a:pt x="0" y="1065"/>
                  <a:pt x="293" y="1357"/>
                </a:cubicBezTo>
                <a:cubicBezTo>
                  <a:pt x="1604" y="2668"/>
                  <a:pt x="1604" y="2668"/>
                  <a:pt x="1604" y="2668"/>
                </a:cubicBezTo>
                <a:cubicBezTo>
                  <a:pt x="2998" y="2668"/>
                  <a:pt x="2998" y="2668"/>
                  <a:pt x="2998" y="2668"/>
                </a:cubicBezTo>
                <a:cubicBezTo>
                  <a:pt x="2998" y="1933"/>
                  <a:pt x="2998" y="1933"/>
                  <a:pt x="2998" y="1933"/>
                </a:cubicBezTo>
                <a:lnTo>
                  <a:pt x="1358" y="293"/>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7" name="Freeform 249"/>
          <p:cNvSpPr/>
          <p:nvPr userDrawn="1"/>
        </p:nvSpPr>
        <p:spPr bwMode="auto">
          <a:xfrm>
            <a:off x="9778986" y="4076070"/>
            <a:ext cx="2139400" cy="2789746"/>
          </a:xfrm>
          <a:custGeom>
            <a:avLst/>
            <a:gdLst>
              <a:gd name="T0" fmla="*/ 1556 w 1556"/>
              <a:gd name="T1" fmla="*/ 1661 h 2032"/>
              <a:gd name="T2" fmla="*/ 1046 w 1556"/>
              <a:gd name="T3" fmla="*/ 1845 h 2032"/>
              <a:gd name="T4" fmla="*/ 481 w 1556"/>
              <a:gd name="T5" fmla="*/ 1611 h 2032"/>
              <a:gd name="T6" fmla="*/ 247 w 1556"/>
              <a:gd name="T7" fmla="*/ 1046 h 2032"/>
              <a:gd name="T8" fmla="*/ 481 w 1556"/>
              <a:gd name="T9" fmla="*/ 481 h 2032"/>
              <a:gd name="T10" fmla="*/ 1046 w 1556"/>
              <a:gd name="T11" fmla="*/ 247 h 2032"/>
              <a:gd name="T12" fmla="*/ 1556 w 1556"/>
              <a:gd name="T13" fmla="*/ 431 h 2032"/>
              <a:gd name="T14" fmla="*/ 1556 w 1556"/>
              <a:gd name="T15" fmla="*/ 133 h 2032"/>
              <a:gd name="T16" fmla="*/ 1453 w 1556"/>
              <a:gd name="T17" fmla="*/ 82 h 2032"/>
              <a:gd name="T18" fmla="*/ 1046 w 1556"/>
              <a:gd name="T19" fmla="*/ 0 h 2032"/>
              <a:gd name="T20" fmla="*/ 639 w 1556"/>
              <a:gd name="T21" fmla="*/ 82 h 2032"/>
              <a:gd name="T22" fmla="*/ 306 w 1556"/>
              <a:gd name="T23" fmla="*/ 306 h 2032"/>
              <a:gd name="T24" fmla="*/ 82 w 1556"/>
              <a:gd name="T25" fmla="*/ 639 h 2032"/>
              <a:gd name="T26" fmla="*/ 0 w 1556"/>
              <a:gd name="T27" fmla="*/ 1046 h 2032"/>
              <a:gd name="T28" fmla="*/ 82 w 1556"/>
              <a:gd name="T29" fmla="*/ 1453 h 2032"/>
              <a:gd name="T30" fmla="*/ 306 w 1556"/>
              <a:gd name="T31" fmla="*/ 1786 h 2032"/>
              <a:gd name="T32" fmla="*/ 639 w 1556"/>
              <a:gd name="T33" fmla="*/ 2010 h 2032"/>
              <a:gd name="T34" fmla="*/ 696 w 1556"/>
              <a:gd name="T35" fmla="*/ 2032 h 2032"/>
              <a:gd name="T36" fmla="*/ 1396 w 1556"/>
              <a:gd name="T37" fmla="*/ 2032 h 2032"/>
              <a:gd name="T38" fmla="*/ 1453 w 1556"/>
              <a:gd name="T39" fmla="*/ 2010 h 2032"/>
              <a:gd name="T40" fmla="*/ 1556 w 1556"/>
              <a:gd name="T41" fmla="*/ 1959 h 2032"/>
              <a:gd name="T42" fmla="*/ 1556 w 1556"/>
              <a:gd name="T43" fmla="*/ 1661 h 2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56" h="2032">
                <a:moveTo>
                  <a:pt x="1556" y="1661"/>
                </a:moveTo>
                <a:cubicBezTo>
                  <a:pt x="1413" y="1780"/>
                  <a:pt x="1234" y="1845"/>
                  <a:pt x="1046" y="1845"/>
                </a:cubicBezTo>
                <a:cubicBezTo>
                  <a:pt x="832" y="1845"/>
                  <a:pt x="632" y="1762"/>
                  <a:pt x="481" y="1611"/>
                </a:cubicBezTo>
                <a:cubicBezTo>
                  <a:pt x="330" y="1460"/>
                  <a:pt x="247" y="1259"/>
                  <a:pt x="247" y="1046"/>
                </a:cubicBezTo>
                <a:cubicBezTo>
                  <a:pt x="247" y="833"/>
                  <a:pt x="330" y="632"/>
                  <a:pt x="481" y="481"/>
                </a:cubicBezTo>
                <a:cubicBezTo>
                  <a:pt x="632" y="330"/>
                  <a:pt x="832" y="247"/>
                  <a:pt x="1046" y="247"/>
                </a:cubicBezTo>
                <a:cubicBezTo>
                  <a:pt x="1234" y="247"/>
                  <a:pt x="1413" y="312"/>
                  <a:pt x="1556" y="431"/>
                </a:cubicBezTo>
                <a:cubicBezTo>
                  <a:pt x="1556" y="133"/>
                  <a:pt x="1556" y="133"/>
                  <a:pt x="1556" y="133"/>
                </a:cubicBezTo>
                <a:cubicBezTo>
                  <a:pt x="1523" y="114"/>
                  <a:pt x="1488" y="97"/>
                  <a:pt x="1453" y="82"/>
                </a:cubicBezTo>
                <a:cubicBezTo>
                  <a:pt x="1324" y="28"/>
                  <a:pt x="1187" y="0"/>
                  <a:pt x="1046" y="0"/>
                </a:cubicBezTo>
                <a:cubicBezTo>
                  <a:pt x="905" y="0"/>
                  <a:pt x="768" y="28"/>
                  <a:pt x="639" y="82"/>
                </a:cubicBezTo>
                <a:cubicBezTo>
                  <a:pt x="514" y="135"/>
                  <a:pt x="402" y="210"/>
                  <a:pt x="306" y="306"/>
                </a:cubicBezTo>
                <a:cubicBezTo>
                  <a:pt x="210" y="402"/>
                  <a:pt x="135" y="514"/>
                  <a:pt x="82" y="639"/>
                </a:cubicBezTo>
                <a:cubicBezTo>
                  <a:pt x="27" y="768"/>
                  <a:pt x="0" y="905"/>
                  <a:pt x="0" y="1046"/>
                </a:cubicBezTo>
                <a:cubicBezTo>
                  <a:pt x="0" y="1187"/>
                  <a:pt x="27" y="1324"/>
                  <a:pt x="82" y="1453"/>
                </a:cubicBezTo>
                <a:cubicBezTo>
                  <a:pt x="135" y="1578"/>
                  <a:pt x="210" y="1690"/>
                  <a:pt x="306" y="1786"/>
                </a:cubicBezTo>
                <a:cubicBezTo>
                  <a:pt x="402" y="1882"/>
                  <a:pt x="514" y="1957"/>
                  <a:pt x="639" y="2010"/>
                </a:cubicBezTo>
                <a:cubicBezTo>
                  <a:pt x="658" y="2018"/>
                  <a:pt x="677" y="2025"/>
                  <a:pt x="696" y="2032"/>
                </a:cubicBezTo>
                <a:cubicBezTo>
                  <a:pt x="1396" y="2032"/>
                  <a:pt x="1396" y="2032"/>
                  <a:pt x="1396" y="2032"/>
                </a:cubicBezTo>
                <a:cubicBezTo>
                  <a:pt x="1415" y="2025"/>
                  <a:pt x="1434" y="2018"/>
                  <a:pt x="1453" y="2010"/>
                </a:cubicBezTo>
                <a:cubicBezTo>
                  <a:pt x="1488" y="1995"/>
                  <a:pt x="1523" y="1978"/>
                  <a:pt x="1556" y="1959"/>
                </a:cubicBezTo>
                <a:lnTo>
                  <a:pt x="1556" y="1661"/>
                </a:lnTo>
                <a:close/>
              </a:path>
            </a:pathLst>
          </a:cu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8" name="Freeform 250"/>
          <p:cNvSpPr>
            <a:spLocks noEditPoints="1"/>
          </p:cNvSpPr>
          <p:nvPr userDrawn="1"/>
        </p:nvSpPr>
        <p:spPr bwMode="auto">
          <a:xfrm>
            <a:off x="10426070" y="4933115"/>
            <a:ext cx="1458807" cy="1513805"/>
          </a:xfrm>
          <a:custGeom>
            <a:avLst/>
            <a:gdLst>
              <a:gd name="T0" fmla="*/ 1061 w 1061"/>
              <a:gd name="T1" fmla="*/ 343 h 1102"/>
              <a:gd name="T2" fmla="*/ 551 w 1061"/>
              <a:gd name="T3" fmla="*/ 0 h 1102"/>
              <a:gd name="T4" fmla="*/ 0 w 1061"/>
              <a:gd name="T5" fmla="*/ 551 h 1102"/>
              <a:gd name="T6" fmla="*/ 551 w 1061"/>
              <a:gd name="T7" fmla="*/ 1102 h 1102"/>
              <a:gd name="T8" fmla="*/ 1061 w 1061"/>
              <a:gd name="T9" fmla="*/ 759 h 1102"/>
              <a:gd name="T10" fmla="*/ 1061 w 1061"/>
              <a:gd name="T11" fmla="*/ 343 h 1102"/>
              <a:gd name="T12" fmla="*/ 551 w 1061"/>
              <a:gd name="T13" fmla="*/ 855 h 1102"/>
              <a:gd name="T14" fmla="*/ 247 w 1061"/>
              <a:gd name="T15" fmla="*/ 551 h 1102"/>
              <a:gd name="T16" fmla="*/ 551 w 1061"/>
              <a:gd name="T17" fmla="*/ 247 h 1102"/>
              <a:gd name="T18" fmla="*/ 855 w 1061"/>
              <a:gd name="T19" fmla="*/ 551 h 1102"/>
              <a:gd name="T20" fmla="*/ 551 w 1061"/>
              <a:gd name="T21" fmla="*/ 855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1" h="1102">
                <a:moveTo>
                  <a:pt x="1061" y="343"/>
                </a:moveTo>
                <a:cubicBezTo>
                  <a:pt x="979" y="142"/>
                  <a:pt x="781" y="0"/>
                  <a:pt x="551" y="0"/>
                </a:cubicBezTo>
                <a:cubicBezTo>
                  <a:pt x="247" y="0"/>
                  <a:pt x="0" y="247"/>
                  <a:pt x="0" y="551"/>
                </a:cubicBezTo>
                <a:cubicBezTo>
                  <a:pt x="0" y="855"/>
                  <a:pt x="247" y="1102"/>
                  <a:pt x="551" y="1102"/>
                </a:cubicBezTo>
                <a:cubicBezTo>
                  <a:pt x="781" y="1102"/>
                  <a:pt x="979" y="960"/>
                  <a:pt x="1061" y="759"/>
                </a:cubicBezTo>
                <a:lnTo>
                  <a:pt x="1061" y="343"/>
                </a:lnTo>
                <a:close/>
                <a:moveTo>
                  <a:pt x="551" y="855"/>
                </a:moveTo>
                <a:cubicBezTo>
                  <a:pt x="383" y="855"/>
                  <a:pt x="247" y="719"/>
                  <a:pt x="247" y="551"/>
                </a:cubicBezTo>
                <a:cubicBezTo>
                  <a:pt x="247" y="383"/>
                  <a:pt x="383" y="247"/>
                  <a:pt x="551" y="247"/>
                </a:cubicBezTo>
                <a:cubicBezTo>
                  <a:pt x="718" y="247"/>
                  <a:pt x="855" y="383"/>
                  <a:pt x="855" y="551"/>
                </a:cubicBezTo>
                <a:cubicBezTo>
                  <a:pt x="855" y="719"/>
                  <a:pt x="718" y="855"/>
                  <a:pt x="551" y="855"/>
                </a:cubicBezTo>
                <a:close/>
              </a:path>
            </a:pathLst>
          </a:cu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9" name="Oval 254"/>
          <p:cNvSpPr>
            <a:spLocks noChangeArrowheads="1"/>
          </p:cNvSpPr>
          <p:nvPr userDrawn="1"/>
        </p:nvSpPr>
        <p:spPr bwMode="auto">
          <a:xfrm>
            <a:off x="9066771" y="4441601"/>
            <a:ext cx="269487" cy="269487"/>
          </a:xfrm>
          <a:prstGeom prst="ellipse">
            <a:avLst/>
          </a:pr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40" name="Oval 255"/>
          <p:cNvSpPr>
            <a:spLocks noChangeArrowheads="1"/>
          </p:cNvSpPr>
          <p:nvPr userDrawn="1"/>
        </p:nvSpPr>
        <p:spPr bwMode="auto">
          <a:xfrm>
            <a:off x="8952651" y="5101570"/>
            <a:ext cx="104495" cy="104495"/>
          </a:xfrm>
          <a:prstGeom prst="ellipse">
            <a:avLst/>
          </a:pr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41" name="Oval 256"/>
          <p:cNvSpPr>
            <a:spLocks noChangeArrowheads="1"/>
          </p:cNvSpPr>
          <p:nvPr userDrawn="1"/>
        </p:nvSpPr>
        <p:spPr bwMode="auto">
          <a:xfrm>
            <a:off x="11545779" y="4606532"/>
            <a:ext cx="104495" cy="104495"/>
          </a:xfrm>
          <a:prstGeom prst="ellipse">
            <a:avLst/>
          </a:prstGeom>
          <a:solidFill>
            <a:srgbClr val="1C50A2"/>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42" name="Oval 257"/>
          <p:cNvSpPr>
            <a:spLocks noChangeArrowheads="1"/>
          </p:cNvSpPr>
          <p:nvPr userDrawn="1"/>
        </p:nvSpPr>
        <p:spPr bwMode="auto">
          <a:xfrm>
            <a:off x="11813496" y="5145176"/>
            <a:ext cx="104495" cy="104495"/>
          </a:xfrm>
          <a:prstGeom prst="ellipse">
            <a:avLst/>
          </a:prstGeom>
          <a:solidFill>
            <a:srgbClr val="1C50A2"/>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43" name="Oval 259"/>
          <p:cNvSpPr>
            <a:spLocks noChangeArrowheads="1"/>
          </p:cNvSpPr>
          <p:nvPr userDrawn="1"/>
        </p:nvSpPr>
        <p:spPr bwMode="auto">
          <a:xfrm>
            <a:off x="9420129" y="5233564"/>
            <a:ext cx="104495" cy="104495"/>
          </a:xfrm>
          <a:prstGeom prst="ellipse">
            <a:avLst/>
          </a:pr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45" name="Freeform 262"/>
          <p:cNvSpPr/>
          <p:nvPr userDrawn="1"/>
        </p:nvSpPr>
        <p:spPr bwMode="auto">
          <a:xfrm>
            <a:off x="11194617" y="4076102"/>
            <a:ext cx="526601" cy="455104"/>
          </a:xfrm>
          <a:custGeom>
            <a:avLst/>
            <a:gdLst>
              <a:gd name="T0" fmla="*/ 0 w 383"/>
              <a:gd name="T1" fmla="*/ 114 h 331"/>
              <a:gd name="T2" fmla="*/ 321 w 383"/>
              <a:gd name="T3" fmla="*/ 0 h 331"/>
              <a:gd name="T4" fmla="*/ 383 w 383"/>
              <a:gd name="T5" fmla="*/ 331 h 331"/>
              <a:gd name="T6" fmla="*/ 0 w 383"/>
              <a:gd name="T7" fmla="*/ 114 h 331"/>
            </a:gdLst>
            <a:ahLst/>
            <a:cxnLst>
              <a:cxn ang="0">
                <a:pos x="T0" y="T1"/>
              </a:cxn>
              <a:cxn ang="0">
                <a:pos x="T2" y="T3"/>
              </a:cxn>
              <a:cxn ang="0">
                <a:pos x="T4" y="T5"/>
              </a:cxn>
              <a:cxn ang="0">
                <a:pos x="T6" y="T7"/>
              </a:cxn>
            </a:cxnLst>
            <a:rect l="0" t="0" r="r" b="b"/>
            <a:pathLst>
              <a:path w="383" h="331">
                <a:moveTo>
                  <a:pt x="0" y="114"/>
                </a:moveTo>
                <a:lnTo>
                  <a:pt x="321" y="0"/>
                </a:lnTo>
                <a:lnTo>
                  <a:pt x="383" y="331"/>
                </a:lnTo>
                <a:lnTo>
                  <a:pt x="0" y="114"/>
                </a:lnTo>
                <a:close/>
              </a:path>
            </a:pathLst>
          </a:custGeom>
          <a:solidFill>
            <a:srgbClr val="1C50A2"/>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46" name="TextBox 1"/>
          <p:cNvSpPr txBox="1"/>
          <p:nvPr/>
        </p:nvSpPr>
        <p:spPr>
          <a:xfrm>
            <a:off x="2136140" y="2788920"/>
            <a:ext cx="8498840" cy="1567180"/>
          </a:xfrm>
          <a:prstGeom prst="rect">
            <a:avLst/>
          </a:prstGeom>
          <a:noFill/>
        </p:spPr>
        <p:txBody>
          <a:bodyPr wrap="square" lIns="91413" tIns="45706" rIns="91413" bIns="45706"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r>
              <a:rPr lang="en-US" altLang="zh-CN" sz="3200" b="1" dirty="0">
                <a:solidFill>
                  <a:srgbClr val="1C50A2"/>
                </a:solidFill>
                <a:latin typeface="微软雅黑" panose="020B0503020204020204" charset="-122"/>
                <a:ea typeface="微软雅黑" panose="020B0503020204020204" charset="-122"/>
              </a:rPr>
              <a:t>Research on image-oriented adversarial sample attack and defense algorithms</a:t>
            </a:r>
            <a:endParaRPr lang="zh-CN" altLang="zh-CN" sz="3200" b="1" dirty="0">
              <a:solidFill>
                <a:srgbClr val="1C50A2"/>
              </a:solidFill>
              <a:latin typeface="微软雅黑" panose="020B0503020204020204" charset="-122"/>
              <a:ea typeface="微软雅黑" panose="020B0503020204020204" charset="-122"/>
            </a:endParaRPr>
          </a:p>
          <a:p>
            <a:pPr algn="ctr"/>
            <a:endParaRPr lang="zh-CN" altLang="en-US" sz="3200" b="1" dirty="0">
              <a:solidFill>
                <a:srgbClr val="1C50A2"/>
              </a:solidFill>
              <a:latin typeface="微软雅黑" panose="020B0503020204020204" charset="-122"/>
              <a:ea typeface="微软雅黑" panose="020B0503020204020204" charset="-122"/>
            </a:endParaRPr>
          </a:p>
        </p:txBody>
      </p:sp>
      <p:grpSp>
        <p:nvGrpSpPr>
          <p:cNvPr id="47" name="组合 46"/>
          <p:cNvGrpSpPr/>
          <p:nvPr/>
        </p:nvGrpSpPr>
        <p:grpSpPr>
          <a:xfrm>
            <a:off x="1138790" y="4370560"/>
            <a:ext cx="6931661" cy="370766"/>
            <a:chOff x="4654427" y="4718860"/>
            <a:chExt cx="5177347" cy="276971"/>
          </a:xfrm>
        </p:grpSpPr>
        <p:grpSp>
          <p:nvGrpSpPr>
            <p:cNvPr id="48" name="组合 47"/>
            <p:cNvGrpSpPr/>
            <p:nvPr/>
          </p:nvGrpSpPr>
          <p:grpSpPr>
            <a:xfrm>
              <a:off x="4654427" y="4718860"/>
              <a:ext cx="276971" cy="276971"/>
              <a:chOff x="3725237" y="4930504"/>
              <a:chExt cx="531780" cy="531780"/>
            </a:xfrm>
          </p:grpSpPr>
          <p:sp>
            <p:nvSpPr>
              <p:cNvPr id="50" name="圆角矩形 2"/>
              <p:cNvSpPr/>
              <p:nvPr/>
            </p:nvSpPr>
            <p:spPr>
              <a:xfrm>
                <a:off x="3725237" y="4930504"/>
                <a:ext cx="531780" cy="531780"/>
              </a:xfrm>
              <a:prstGeom prst="ellipse">
                <a:avLst/>
              </a:prstGeom>
              <a:solidFill>
                <a:schemeClr val="bg1"/>
              </a:solidFill>
              <a:ln w="25400" cap="flat" cmpd="sng" algn="ctr">
                <a:noFill/>
                <a:prstDash val="solid"/>
                <a:miter lim="800000"/>
              </a:ln>
              <a:effectLst>
                <a:outerShdw blurRad="177800" dist="101600" dir="8100000" algn="tr" rotWithShape="0">
                  <a:prstClr val="black">
                    <a:alpha val="30000"/>
                  </a:prstClr>
                </a:outerShdw>
              </a:effectLst>
            </p:spPr>
            <p:txBody>
              <a:bodyPr rtlCol="0" anchor="ctr"/>
              <a:lstStyle>
                <a:defPPr>
                  <a:defRPr lang="zh-CN"/>
                </a:defPPr>
                <a:lvl1pPr marL="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endParaRPr>
              </a:p>
            </p:txBody>
          </p:sp>
          <p:sp>
            <p:nvSpPr>
              <p:cNvPr id="51" name="student-graduation-cap-shape_52041"/>
              <p:cNvSpPr>
                <a:spLocks noChangeAspect="1"/>
              </p:cNvSpPr>
              <p:nvPr/>
            </p:nvSpPr>
            <p:spPr bwMode="auto">
              <a:xfrm>
                <a:off x="3875605" y="5054575"/>
                <a:ext cx="219840" cy="264806"/>
              </a:xfrm>
              <a:custGeom>
                <a:avLst/>
                <a:gdLst>
                  <a:gd name="connsiteX0" fmla="*/ 56671 w 279400"/>
                  <a:gd name="connsiteY0" fmla="*/ 192087 h 336550"/>
                  <a:gd name="connsiteX1" fmla="*/ 224047 w 279400"/>
                  <a:gd name="connsiteY1" fmla="*/ 192087 h 336550"/>
                  <a:gd name="connsiteX2" fmla="*/ 279400 w 279400"/>
                  <a:gd name="connsiteY2" fmla="*/ 247752 h 336550"/>
                  <a:gd name="connsiteX3" fmla="*/ 279400 w 279400"/>
                  <a:gd name="connsiteY3" fmla="*/ 336550 h 336550"/>
                  <a:gd name="connsiteX4" fmla="*/ 176602 w 279400"/>
                  <a:gd name="connsiteY4" fmla="*/ 336550 h 336550"/>
                  <a:gd name="connsiteX5" fmla="*/ 158151 w 279400"/>
                  <a:gd name="connsiteY5" fmla="*/ 245101 h 336550"/>
                  <a:gd name="connsiteX6" fmla="*/ 151562 w 279400"/>
                  <a:gd name="connsiteY6" fmla="*/ 239800 h 336550"/>
                  <a:gd name="connsiteX7" fmla="*/ 167377 w 279400"/>
                  <a:gd name="connsiteY7" fmla="*/ 213293 h 336550"/>
                  <a:gd name="connsiteX8" fmla="*/ 167377 w 279400"/>
                  <a:gd name="connsiteY8" fmla="*/ 209317 h 336550"/>
                  <a:gd name="connsiteX9" fmla="*/ 163423 w 279400"/>
                  <a:gd name="connsiteY9" fmla="*/ 207991 h 336550"/>
                  <a:gd name="connsiteX10" fmla="*/ 121249 w 279400"/>
                  <a:gd name="connsiteY10" fmla="*/ 207991 h 336550"/>
                  <a:gd name="connsiteX11" fmla="*/ 118613 w 279400"/>
                  <a:gd name="connsiteY11" fmla="*/ 209317 h 336550"/>
                  <a:gd name="connsiteX12" fmla="*/ 118613 w 279400"/>
                  <a:gd name="connsiteY12" fmla="*/ 213293 h 336550"/>
                  <a:gd name="connsiteX13" fmla="*/ 134429 w 279400"/>
                  <a:gd name="connsiteY13" fmla="*/ 239800 h 336550"/>
                  <a:gd name="connsiteX14" fmla="*/ 126521 w 279400"/>
                  <a:gd name="connsiteY14" fmla="*/ 245101 h 336550"/>
                  <a:gd name="connsiteX15" fmla="*/ 110706 w 279400"/>
                  <a:gd name="connsiteY15" fmla="*/ 336550 h 336550"/>
                  <a:gd name="connsiteX16" fmla="*/ 0 w 279400"/>
                  <a:gd name="connsiteY16" fmla="*/ 336550 h 336550"/>
                  <a:gd name="connsiteX17" fmla="*/ 0 w 279400"/>
                  <a:gd name="connsiteY17" fmla="*/ 247752 h 336550"/>
                  <a:gd name="connsiteX18" fmla="*/ 56671 w 279400"/>
                  <a:gd name="connsiteY18" fmla="*/ 192087 h 336550"/>
                  <a:gd name="connsiteX19" fmla="*/ 138907 w 279400"/>
                  <a:gd name="connsiteY19" fmla="*/ 0 h 336550"/>
                  <a:gd name="connsiteX20" fmla="*/ 219076 w 279400"/>
                  <a:gd name="connsiteY20" fmla="*/ 80169 h 336550"/>
                  <a:gd name="connsiteX21" fmla="*/ 138907 w 279400"/>
                  <a:gd name="connsiteY21" fmla="*/ 160338 h 336550"/>
                  <a:gd name="connsiteX22" fmla="*/ 58738 w 279400"/>
                  <a:gd name="connsiteY22" fmla="*/ 80169 h 336550"/>
                  <a:gd name="connsiteX23" fmla="*/ 138907 w 279400"/>
                  <a:gd name="connsiteY23"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79400" h="336550">
                    <a:moveTo>
                      <a:pt x="56671" y="192087"/>
                    </a:moveTo>
                    <a:cubicBezTo>
                      <a:pt x="56671" y="192087"/>
                      <a:pt x="56671" y="192087"/>
                      <a:pt x="224047" y="192087"/>
                    </a:cubicBezTo>
                    <a:cubicBezTo>
                      <a:pt x="254360" y="192087"/>
                      <a:pt x="279400" y="217269"/>
                      <a:pt x="279400" y="247752"/>
                    </a:cubicBezTo>
                    <a:cubicBezTo>
                      <a:pt x="279400" y="247752"/>
                      <a:pt x="279400" y="247752"/>
                      <a:pt x="279400" y="336550"/>
                    </a:cubicBezTo>
                    <a:cubicBezTo>
                      <a:pt x="279400" y="336550"/>
                      <a:pt x="279400" y="336550"/>
                      <a:pt x="176602" y="336550"/>
                    </a:cubicBezTo>
                    <a:cubicBezTo>
                      <a:pt x="176602" y="336550"/>
                      <a:pt x="176602" y="336550"/>
                      <a:pt x="158151" y="245101"/>
                    </a:cubicBezTo>
                    <a:cubicBezTo>
                      <a:pt x="158151" y="242450"/>
                      <a:pt x="154197" y="239800"/>
                      <a:pt x="151562" y="239800"/>
                    </a:cubicBezTo>
                    <a:cubicBezTo>
                      <a:pt x="151562" y="239800"/>
                      <a:pt x="151562" y="239800"/>
                      <a:pt x="167377" y="213293"/>
                    </a:cubicBezTo>
                    <a:cubicBezTo>
                      <a:pt x="167377" y="211967"/>
                      <a:pt x="167377" y="210642"/>
                      <a:pt x="167377" y="209317"/>
                    </a:cubicBezTo>
                    <a:cubicBezTo>
                      <a:pt x="166059" y="207991"/>
                      <a:pt x="164741" y="207991"/>
                      <a:pt x="163423" y="207991"/>
                    </a:cubicBezTo>
                    <a:cubicBezTo>
                      <a:pt x="163423" y="207991"/>
                      <a:pt x="163423" y="207991"/>
                      <a:pt x="121249" y="207991"/>
                    </a:cubicBezTo>
                    <a:cubicBezTo>
                      <a:pt x="119931" y="207991"/>
                      <a:pt x="118613" y="207991"/>
                      <a:pt x="118613" y="209317"/>
                    </a:cubicBezTo>
                    <a:cubicBezTo>
                      <a:pt x="117296" y="210642"/>
                      <a:pt x="117296" y="211967"/>
                      <a:pt x="118613" y="213293"/>
                    </a:cubicBezTo>
                    <a:cubicBezTo>
                      <a:pt x="118613" y="213293"/>
                      <a:pt x="118613" y="213293"/>
                      <a:pt x="134429" y="239800"/>
                    </a:cubicBezTo>
                    <a:cubicBezTo>
                      <a:pt x="130475" y="239800"/>
                      <a:pt x="127839" y="242450"/>
                      <a:pt x="126521" y="245101"/>
                    </a:cubicBezTo>
                    <a:cubicBezTo>
                      <a:pt x="126521" y="245101"/>
                      <a:pt x="126521" y="245101"/>
                      <a:pt x="110706" y="336550"/>
                    </a:cubicBezTo>
                    <a:cubicBezTo>
                      <a:pt x="110706" y="336550"/>
                      <a:pt x="110706" y="336550"/>
                      <a:pt x="0" y="336550"/>
                    </a:cubicBezTo>
                    <a:cubicBezTo>
                      <a:pt x="0" y="336550"/>
                      <a:pt x="0" y="336550"/>
                      <a:pt x="0" y="247752"/>
                    </a:cubicBezTo>
                    <a:cubicBezTo>
                      <a:pt x="0" y="217269"/>
                      <a:pt x="25040" y="192087"/>
                      <a:pt x="56671" y="192087"/>
                    </a:cubicBezTo>
                    <a:close/>
                    <a:moveTo>
                      <a:pt x="138907" y="0"/>
                    </a:moveTo>
                    <a:cubicBezTo>
                      <a:pt x="183183" y="0"/>
                      <a:pt x="219076" y="35893"/>
                      <a:pt x="219076" y="80169"/>
                    </a:cubicBezTo>
                    <a:cubicBezTo>
                      <a:pt x="219076" y="124445"/>
                      <a:pt x="183183" y="160338"/>
                      <a:pt x="138907" y="160338"/>
                    </a:cubicBezTo>
                    <a:cubicBezTo>
                      <a:pt x="94631" y="160338"/>
                      <a:pt x="58738" y="124445"/>
                      <a:pt x="58738" y="80169"/>
                    </a:cubicBezTo>
                    <a:cubicBezTo>
                      <a:pt x="58738" y="35893"/>
                      <a:pt x="94631" y="0"/>
                      <a:pt x="138907" y="0"/>
                    </a:cubicBezTo>
                    <a:close/>
                  </a:path>
                </a:pathLst>
              </a:custGeom>
              <a:solidFill>
                <a:srgbClr val="1C50A2"/>
              </a:solidFill>
              <a:ln>
                <a:noFill/>
              </a:ln>
            </p:spPr>
            <p:txBody>
              <a:bodyPr/>
              <a:lstStyle>
                <a:defPPr>
                  <a:defRPr lang="zh-CN"/>
                </a:defPPr>
                <a:lvl1pPr marL="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endParaRPr>
              </a:p>
            </p:txBody>
          </p:sp>
        </p:grpSp>
        <p:sp>
          <p:nvSpPr>
            <p:cNvPr id="49" name="文本框 22"/>
            <p:cNvSpPr txBox="1"/>
            <p:nvPr/>
          </p:nvSpPr>
          <p:spPr>
            <a:xfrm>
              <a:off x="4925721" y="4757283"/>
              <a:ext cx="4906053" cy="229116"/>
            </a:xfrm>
            <a:prstGeom prst="rect">
              <a:avLst/>
            </a:prstGeom>
            <a:noFill/>
          </p:spPr>
          <p:txBody>
            <a:bodyPr wrap="square" rtlCol="0">
              <a:spAutoFit/>
            </a:bodyPr>
            <a:lstStyle>
              <a:defPPr>
                <a:defRPr lang="zh-CN"/>
              </a:defPPr>
              <a:lvl1pPr marL="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rPr>
                <a:t>Institute/Academic Discipline/Centre</a:t>
              </a:r>
              <a:r>
                <a:rPr kumimoji="0" lang="zh-CN" altLang="en-US"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rPr>
                <a:t>：</a:t>
              </a:r>
              <a:r>
                <a:rPr kumimoji="0" lang="en-US" altLang="zh-CN"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rPr>
                <a:t>Wales Institute of Science and Art</a:t>
              </a:r>
              <a:endParaRPr kumimoji="0" lang="en-US" altLang="zh-CN"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endParaRPr>
            </a:p>
          </p:txBody>
        </p:sp>
      </p:grpSp>
      <p:grpSp>
        <p:nvGrpSpPr>
          <p:cNvPr id="52" name="组合 51"/>
          <p:cNvGrpSpPr/>
          <p:nvPr/>
        </p:nvGrpSpPr>
        <p:grpSpPr>
          <a:xfrm>
            <a:off x="1136131" y="5850745"/>
            <a:ext cx="2699384" cy="387531"/>
            <a:chOff x="6395842" y="4718860"/>
            <a:chExt cx="2016134" cy="289345"/>
          </a:xfrm>
        </p:grpSpPr>
        <p:grpSp>
          <p:nvGrpSpPr>
            <p:cNvPr id="53" name="组合 52"/>
            <p:cNvGrpSpPr/>
            <p:nvPr/>
          </p:nvGrpSpPr>
          <p:grpSpPr>
            <a:xfrm>
              <a:off x="6395842" y="4718860"/>
              <a:ext cx="276971" cy="276971"/>
              <a:chOff x="6392770" y="4930504"/>
              <a:chExt cx="531780" cy="531780"/>
            </a:xfrm>
          </p:grpSpPr>
          <p:sp>
            <p:nvSpPr>
              <p:cNvPr id="55" name="圆角矩形 2"/>
              <p:cNvSpPr/>
              <p:nvPr/>
            </p:nvSpPr>
            <p:spPr>
              <a:xfrm>
                <a:off x="6392770" y="4930504"/>
                <a:ext cx="531780" cy="531780"/>
              </a:xfrm>
              <a:prstGeom prst="ellipse">
                <a:avLst/>
              </a:prstGeom>
              <a:solidFill>
                <a:schemeClr val="bg1"/>
              </a:solidFill>
              <a:ln w="25400" cap="flat" cmpd="sng" algn="ctr">
                <a:noFill/>
                <a:prstDash val="solid"/>
                <a:miter lim="800000"/>
              </a:ln>
              <a:effectLst>
                <a:outerShdw blurRad="177800" dist="101600" dir="8100000" algn="tr" rotWithShape="0">
                  <a:prstClr val="black">
                    <a:alpha val="30000"/>
                  </a:prstClr>
                </a:outerShdw>
              </a:effectLst>
            </p:spPr>
            <p:txBody>
              <a:bodyPr rtlCol="0" anchor="ctr"/>
              <a:lstStyle>
                <a:defPPr>
                  <a:defRPr lang="zh-CN"/>
                </a:defPPr>
                <a:lvl1pPr marL="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endParaRPr>
              </a:p>
            </p:txBody>
          </p:sp>
          <p:sp>
            <p:nvSpPr>
              <p:cNvPr id="56" name="student-graduation-cap-shape_52041"/>
              <p:cNvSpPr>
                <a:spLocks noChangeAspect="1"/>
              </p:cNvSpPr>
              <p:nvPr/>
            </p:nvSpPr>
            <p:spPr bwMode="auto">
              <a:xfrm>
                <a:off x="6527005" y="5064598"/>
                <a:ext cx="256066" cy="264808"/>
              </a:xfrm>
              <a:custGeom>
                <a:avLst/>
                <a:gdLst>
                  <a:gd name="connsiteX0" fmla="*/ 233363 w 325438"/>
                  <a:gd name="connsiteY0" fmla="*/ 249238 h 336550"/>
                  <a:gd name="connsiteX1" fmla="*/ 279401 w 325438"/>
                  <a:gd name="connsiteY1" fmla="*/ 249238 h 336550"/>
                  <a:gd name="connsiteX2" fmla="*/ 279401 w 325438"/>
                  <a:gd name="connsiteY2" fmla="*/ 290513 h 336550"/>
                  <a:gd name="connsiteX3" fmla="*/ 233363 w 325438"/>
                  <a:gd name="connsiteY3" fmla="*/ 290513 h 336550"/>
                  <a:gd name="connsiteX4" fmla="*/ 171450 w 325438"/>
                  <a:gd name="connsiteY4" fmla="*/ 249238 h 336550"/>
                  <a:gd name="connsiteX5" fmla="*/ 217488 w 325438"/>
                  <a:gd name="connsiteY5" fmla="*/ 249238 h 336550"/>
                  <a:gd name="connsiteX6" fmla="*/ 217488 w 325438"/>
                  <a:gd name="connsiteY6" fmla="*/ 290513 h 336550"/>
                  <a:gd name="connsiteX7" fmla="*/ 171450 w 325438"/>
                  <a:gd name="connsiteY7" fmla="*/ 290513 h 336550"/>
                  <a:gd name="connsiteX8" fmla="*/ 107950 w 325438"/>
                  <a:gd name="connsiteY8" fmla="*/ 249238 h 336550"/>
                  <a:gd name="connsiteX9" fmla="*/ 155575 w 325438"/>
                  <a:gd name="connsiteY9" fmla="*/ 249238 h 336550"/>
                  <a:gd name="connsiteX10" fmla="*/ 155575 w 325438"/>
                  <a:gd name="connsiteY10" fmla="*/ 290513 h 336550"/>
                  <a:gd name="connsiteX11" fmla="*/ 107950 w 325438"/>
                  <a:gd name="connsiteY11" fmla="*/ 290513 h 336550"/>
                  <a:gd name="connsiteX12" fmla="*/ 46038 w 325438"/>
                  <a:gd name="connsiteY12" fmla="*/ 249238 h 336550"/>
                  <a:gd name="connsiteX13" fmla="*/ 93663 w 325438"/>
                  <a:gd name="connsiteY13" fmla="*/ 249238 h 336550"/>
                  <a:gd name="connsiteX14" fmla="*/ 93663 w 325438"/>
                  <a:gd name="connsiteY14" fmla="*/ 290513 h 336550"/>
                  <a:gd name="connsiteX15" fmla="*/ 46038 w 325438"/>
                  <a:gd name="connsiteY15" fmla="*/ 290513 h 336550"/>
                  <a:gd name="connsiteX16" fmla="*/ 233363 w 325438"/>
                  <a:gd name="connsiteY16" fmla="*/ 195263 h 336550"/>
                  <a:gd name="connsiteX17" fmla="*/ 279401 w 325438"/>
                  <a:gd name="connsiteY17" fmla="*/ 195263 h 336550"/>
                  <a:gd name="connsiteX18" fmla="*/ 279401 w 325438"/>
                  <a:gd name="connsiteY18" fmla="*/ 234951 h 336550"/>
                  <a:gd name="connsiteX19" fmla="*/ 233363 w 325438"/>
                  <a:gd name="connsiteY19" fmla="*/ 234951 h 336550"/>
                  <a:gd name="connsiteX20" fmla="*/ 171450 w 325438"/>
                  <a:gd name="connsiteY20" fmla="*/ 195263 h 336550"/>
                  <a:gd name="connsiteX21" fmla="*/ 217488 w 325438"/>
                  <a:gd name="connsiteY21" fmla="*/ 195263 h 336550"/>
                  <a:gd name="connsiteX22" fmla="*/ 217488 w 325438"/>
                  <a:gd name="connsiteY22" fmla="*/ 234951 h 336550"/>
                  <a:gd name="connsiteX23" fmla="*/ 171450 w 325438"/>
                  <a:gd name="connsiteY23" fmla="*/ 234951 h 336550"/>
                  <a:gd name="connsiteX24" fmla="*/ 107950 w 325438"/>
                  <a:gd name="connsiteY24" fmla="*/ 195263 h 336550"/>
                  <a:gd name="connsiteX25" fmla="*/ 155575 w 325438"/>
                  <a:gd name="connsiteY25" fmla="*/ 195263 h 336550"/>
                  <a:gd name="connsiteX26" fmla="*/ 155575 w 325438"/>
                  <a:gd name="connsiteY26" fmla="*/ 234951 h 336550"/>
                  <a:gd name="connsiteX27" fmla="*/ 107950 w 325438"/>
                  <a:gd name="connsiteY27" fmla="*/ 234951 h 336550"/>
                  <a:gd name="connsiteX28" fmla="*/ 46038 w 325438"/>
                  <a:gd name="connsiteY28" fmla="*/ 195263 h 336550"/>
                  <a:gd name="connsiteX29" fmla="*/ 93663 w 325438"/>
                  <a:gd name="connsiteY29" fmla="*/ 195263 h 336550"/>
                  <a:gd name="connsiteX30" fmla="*/ 93663 w 325438"/>
                  <a:gd name="connsiteY30" fmla="*/ 234951 h 336550"/>
                  <a:gd name="connsiteX31" fmla="*/ 46038 w 325438"/>
                  <a:gd name="connsiteY31" fmla="*/ 234951 h 336550"/>
                  <a:gd name="connsiteX32" fmla="*/ 233363 w 325438"/>
                  <a:gd name="connsiteY32" fmla="*/ 139700 h 336550"/>
                  <a:gd name="connsiteX33" fmla="*/ 279401 w 325438"/>
                  <a:gd name="connsiteY33" fmla="*/ 139700 h 336550"/>
                  <a:gd name="connsiteX34" fmla="*/ 279401 w 325438"/>
                  <a:gd name="connsiteY34" fmla="*/ 180975 h 336550"/>
                  <a:gd name="connsiteX35" fmla="*/ 233363 w 325438"/>
                  <a:gd name="connsiteY35" fmla="*/ 180975 h 336550"/>
                  <a:gd name="connsiteX36" fmla="*/ 171450 w 325438"/>
                  <a:gd name="connsiteY36" fmla="*/ 139700 h 336550"/>
                  <a:gd name="connsiteX37" fmla="*/ 217488 w 325438"/>
                  <a:gd name="connsiteY37" fmla="*/ 139700 h 336550"/>
                  <a:gd name="connsiteX38" fmla="*/ 217488 w 325438"/>
                  <a:gd name="connsiteY38" fmla="*/ 180975 h 336550"/>
                  <a:gd name="connsiteX39" fmla="*/ 171450 w 325438"/>
                  <a:gd name="connsiteY39" fmla="*/ 180975 h 336550"/>
                  <a:gd name="connsiteX40" fmla="*/ 107950 w 325438"/>
                  <a:gd name="connsiteY40" fmla="*/ 139700 h 336550"/>
                  <a:gd name="connsiteX41" fmla="*/ 155575 w 325438"/>
                  <a:gd name="connsiteY41" fmla="*/ 139700 h 336550"/>
                  <a:gd name="connsiteX42" fmla="*/ 155575 w 325438"/>
                  <a:gd name="connsiteY42" fmla="*/ 180975 h 336550"/>
                  <a:gd name="connsiteX43" fmla="*/ 107950 w 325438"/>
                  <a:gd name="connsiteY43" fmla="*/ 180975 h 336550"/>
                  <a:gd name="connsiteX44" fmla="*/ 49167 w 325438"/>
                  <a:gd name="connsiteY44" fmla="*/ 38100 h 336550"/>
                  <a:gd name="connsiteX45" fmla="*/ 25400 w 325438"/>
                  <a:gd name="connsiteY45" fmla="*/ 61753 h 336550"/>
                  <a:gd name="connsiteX46" fmla="*/ 25400 w 325438"/>
                  <a:gd name="connsiteY46" fmla="*/ 289085 h 336550"/>
                  <a:gd name="connsiteX47" fmla="*/ 49167 w 325438"/>
                  <a:gd name="connsiteY47" fmla="*/ 312738 h 336550"/>
                  <a:gd name="connsiteX48" fmla="*/ 276271 w 325438"/>
                  <a:gd name="connsiteY48" fmla="*/ 312738 h 336550"/>
                  <a:gd name="connsiteX49" fmla="*/ 300038 w 325438"/>
                  <a:gd name="connsiteY49" fmla="*/ 289085 h 336550"/>
                  <a:gd name="connsiteX50" fmla="*/ 300038 w 325438"/>
                  <a:gd name="connsiteY50" fmla="*/ 61753 h 336550"/>
                  <a:gd name="connsiteX51" fmla="*/ 276271 w 325438"/>
                  <a:gd name="connsiteY51" fmla="*/ 38100 h 336550"/>
                  <a:gd name="connsiteX52" fmla="*/ 269669 w 325438"/>
                  <a:gd name="connsiteY52" fmla="*/ 38100 h 336550"/>
                  <a:gd name="connsiteX53" fmla="*/ 269669 w 325438"/>
                  <a:gd name="connsiteY53" fmla="*/ 63067 h 336550"/>
                  <a:gd name="connsiteX54" fmla="*/ 276271 w 325438"/>
                  <a:gd name="connsiteY54" fmla="*/ 74894 h 336550"/>
                  <a:gd name="connsiteX55" fmla="*/ 260427 w 325438"/>
                  <a:gd name="connsiteY55" fmla="*/ 90662 h 336550"/>
                  <a:gd name="connsiteX56" fmla="*/ 244582 w 325438"/>
                  <a:gd name="connsiteY56" fmla="*/ 74894 h 336550"/>
                  <a:gd name="connsiteX57" fmla="*/ 249864 w 325438"/>
                  <a:gd name="connsiteY57" fmla="*/ 63067 h 336550"/>
                  <a:gd name="connsiteX58" fmla="*/ 249864 w 325438"/>
                  <a:gd name="connsiteY58" fmla="*/ 38100 h 336550"/>
                  <a:gd name="connsiteX59" fmla="*/ 231379 w 325438"/>
                  <a:gd name="connsiteY59" fmla="*/ 38100 h 336550"/>
                  <a:gd name="connsiteX60" fmla="*/ 231379 w 325438"/>
                  <a:gd name="connsiteY60" fmla="*/ 63067 h 336550"/>
                  <a:gd name="connsiteX61" fmla="*/ 236660 w 325438"/>
                  <a:gd name="connsiteY61" fmla="*/ 74894 h 336550"/>
                  <a:gd name="connsiteX62" fmla="*/ 220816 w 325438"/>
                  <a:gd name="connsiteY62" fmla="*/ 90662 h 336550"/>
                  <a:gd name="connsiteX63" fmla="*/ 204971 w 325438"/>
                  <a:gd name="connsiteY63" fmla="*/ 74894 h 336550"/>
                  <a:gd name="connsiteX64" fmla="*/ 210253 w 325438"/>
                  <a:gd name="connsiteY64" fmla="*/ 63067 h 336550"/>
                  <a:gd name="connsiteX65" fmla="*/ 210253 w 325438"/>
                  <a:gd name="connsiteY65" fmla="*/ 38100 h 336550"/>
                  <a:gd name="connsiteX66" fmla="*/ 191767 w 325438"/>
                  <a:gd name="connsiteY66" fmla="*/ 38100 h 336550"/>
                  <a:gd name="connsiteX67" fmla="*/ 191767 w 325438"/>
                  <a:gd name="connsiteY67" fmla="*/ 63067 h 336550"/>
                  <a:gd name="connsiteX68" fmla="*/ 198369 w 325438"/>
                  <a:gd name="connsiteY68" fmla="*/ 74894 h 336550"/>
                  <a:gd name="connsiteX69" fmla="*/ 182525 w 325438"/>
                  <a:gd name="connsiteY69" fmla="*/ 90662 h 336550"/>
                  <a:gd name="connsiteX70" fmla="*/ 166680 w 325438"/>
                  <a:gd name="connsiteY70" fmla="*/ 74894 h 336550"/>
                  <a:gd name="connsiteX71" fmla="*/ 171962 w 325438"/>
                  <a:gd name="connsiteY71" fmla="*/ 63067 h 336550"/>
                  <a:gd name="connsiteX72" fmla="*/ 171962 w 325438"/>
                  <a:gd name="connsiteY72" fmla="*/ 38100 h 336550"/>
                  <a:gd name="connsiteX73" fmla="*/ 153476 w 325438"/>
                  <a:gd name="connsiteY73" fmla="*/ 38100 h 336550"/>
                  <a:gd name="connsiteX74" fmla="*/ 153476 w 325438"/>
                  <a:gd name="connsiteY74" fmla="*/ 63067 h 336550"/>
                  <a:gd name="connsiteX75" fmla="*/ 158758 w 325438"/>
                  <a:gd name="connsiteY75" fmla="*/ 74894 h 336550"/>
                  <a:gd name="connsiteX76" fmla="*/ 142913 w 325438"/>
                  <a:gd name="connsiteY76" fmla="*/ 90662 h 336550"/>
                  <a:gd name="connsiteX77" fmla="*/ 127069 w 325438"/>
                  <a:gd name="connsiteY77" fmla="*/ 74894 h 336550"/>
                  <a:gd name="connsiteX78" fmla="*/ 133671 w 325438"/>
                  <a:gd name="connsiteY78" fmla="*/ 63067 h 336550"/>
                  <a:gd name="connsiteX79" fmla="*/ 133671 w 325438"/>
                  <a:gd name="connsiteY79" fmla="*/ 38100 h 336550"/>
                  <a:gd name="connsiteX80" fmla="*/ 115186 w 325438"/>
                  <a:gd name="connsiteY80" fmla="*/ 38100 h 336550"/>
                  <a:gd name="connsiteX81" fmla="*/ 115186 w 325438"/>
                  <a:gd name="connsiteY81" fmla="*/ 63067 h 336550"/>
                  <a:gd name="connsiteX82" fmla="*/ 120467 w 325438"/>
                  <a:gd name="connsiteY82" fmla="*/ 74894 h 336550"/>
                  <a:gd name="connsiteX83" fmla="*/ 104623 w 325438"/>
                  <a:gd name="connsiteY83" fmla="*/ 90662 h 336550"/>
                  <a:gd name="connsiteX84" fmla="*/ 88778 w 325438"/>
                  <a:gd name="connsiteY84" fmla="*/ 74894 h 336550"/>
                  <a:gd name="connsiteX85" fmla="*/ 94060 w 325438"/>
                  <a:gd name="connsiteY85" fmla="*/ 63067 h 336550"/>
                  <a:gd name="connsiteX86" fmla="*/ 94060 w 325438"/>
                  <a:gd name="connsiteY86" fmla="*/ 38100 h 336550"/>
                  <a:gd name="connsiteX87" fmla="*/ 75574 w 325438"/>
                  <a:gd name="connsiteY87" fmla="*/ 38100 h 336550"/>
                  <a:gd name="connsiteX88" fmla="*/ 75574 w 325438"/>
                  <a:gd name="connsiteY88" fmla="*/ 63067 h 336550"/>
                  <a:gd name="connsiteX89" fmla="*/ 80856 w 325438"/>
                  <a:gd name="connsiteY89" fmla="*/ 74894 h 336550"/>
                  <a:gd name="connsiteX90" fmla="*/ 65011 w 325438"/>
                  <a:gd name="connsiteY90" fmla="*/ 90662 h 336550"/>
                  <a:gd name="connsiteX91" fmla="*/ 49167 w 325438"/>
                  <a:gd name="connsiteY91" fmla="*/ 74894 h 336550"/>
                  <a:gd name="connsiteX92" fmla="*/ 55769 w 325438"/>
                  <a:gd name="connsiteY92" fmla="*/ 63067 h 336550"/>
                  <a:gd name="connsiteX93" fmla="*/ 55769 w 325438"/>
                  <a:gd name="connsiteY93" fmla="*/ 38100 h 336550"/>
                  <a:gd name="connsiteX94" fmla="*/ 49167 w 325438"/>
                  <a:gd name="connsiteY94" fmla="*/ 38100 h 336550"/>
                  <a:gd name="connsiteX95" fmla="*/ 65315 w 325438"/>
                  <a:gd name="connsiteY95" fmla="*/ 4763 h 336550"/>
                  <a:gd name="connsiteX96" fmla="*/ 61913 w 325438"/>
                  <a:gd name="connsiteY96" fmla="*/ 10110 h 336550"/>
                  <a:gd name="connsiteX97" fmla="*/ 61913 w 325438"/>
                  <a:gd name="connsiteY97" fmla="*/ 75616 h 336550"/>
                  <a:gd name="connsiteX98" fmla="*/ 65315 w 325438"/>
                  <a:gd name="connsiteY98" fmla="*/ 80963 h 336550"/>
                  <a:gd name="connsiteX99" fmla="*/ 69851 w 325438"/>
                  <a:gd name="connsiteY99" fmla="*/ 75616 h 336550"/>
                  <a:gd name="connsiteX100" fmla="*/ 69851 w 325438"/>
                  <a:gd name="connsiteY100" fmla="*/ 10110 h 336550"/>
                  <a:gd name="connsiteX101" fmla="*/ 65315 w 325438"/>
                  <a:gd name="connsiteY101" fmla="*/ 4763 h 336550"/>
                  <a:gd name="connsiteX102" fmla="*/ 104776 w 325438"/>
                  <a:gd name="connsiteY102" fmla="*/ 4763 h 336550"/>
                  <a:gd name="connsiteX103" fmla="*/ 100013 w 325438"/>
                  <a:gd name="connsiteY103" fmla="*/ 10110 h 336550"/>
                  <a:gd name="connsiteX104" fmla="*/ 100013 w 325438"/>
                  <a:gd name="connsiteY104" fmla="*/ 75616 h 336550"/>
                  <a:gd name="connsiteX105" fmla="*/ 104776 w 325438"/>
                  <a:gd name="connsiteY105" fmla="*/ 80963 h 336550"/>
                  <a:gd name="connsiteX106" fmla="*/ 109538 w 325438"/>
                  <a:gd name="connsiteY106" fmla="*/ 75616 h 336550"/>
                  <a:gd name="connsiteX107" fmla="*/ 109538 w 325438"/>
                  <a:gd name="connsiteY107" fmla="*/ 10110 h 336550"/>
                  <a:gd name="connsiteX108" fmla="*/ 104776 w 325438"/>
                  <a:gd name="connsiteY108" fmla="*/ 4763 h 336550"/>
                  <a:gd name="connsiteX109" fmla="*/ 142876 w 325438"/>
                  <a:gd name="connsiteY109" fmla="*/ 4763 h 336550"/>
                  <a:gd name="connsiteX110" fmla="*/ 138113 w 325438"/>
                  <a:gd name="connsiteY110" fmla="*/ 10110 h 336550"/>
                  <a:gd name="connsiteX111" fmla="*/ 138113 w 325438"/>
                  <a:gd name="connsiteY111" fmla="*/ 75616 h 336550"/>
                  <a:gd name="connsiteX112" fmla="*/ 142876 w 325438"/>
                  <a:gd name="connsiteY112" fmla="*/ 80963 h 336550"/>
                  <a:gd name="connsiteX113" fmla="*/ 147638 w 325438"/>
                  <a:gd name="connsiteY113" fmla="*/ 75616 h 336550"/>
                  <a:gd name="connsiteX114" fmla="*/ 147638 w 325438"/>
                  <a:gd name="connsiteY114" fmla="*/ 10110 h 336550"/>
                  <a:gd name="connsiteX115" fmla="*/ 142876 w 325438"/>
                  <a:gd name="connsiteY115" fmla="*/ 4763 h 336550"/>
                  <a:gd name="connsiteX116" fmla="*/ 182563 w 325438"/>
                  <a:gd name="connsiteY116" fmla="*/ 4763 h 336550"/>
                  <a:gd name="connsiteX117" fmla="*/ 177800 w 325438"/>
                  <a:gd name="connsiteY117" fmla="*/ 10110 h 336550"/>
                  <a:gd name="connsiteX118" fmla="*/ 177800 w 325438"/>
                  <a:gd name="connsiteY118" fmla="*/ 75616 h 336550"/>
                  <a:gd name="connsiteX119" fmla="*/ 182563 w 325438"/>
                  <a:gd name="connsiteY119" fmla="*/ 80963 h 336550"/>
                  <a:gd name="connsiteX120" fmla="*/ 187325 w 325438"/>
                  <a:gd name="connsiteY120" fmla="*/ 75616 h 336550"/>
                  <a:gd name="connsiteX121" fmla="*/ 187325 w 325438"/>
                  <a:gd name="connsiteY121" fmla="*/ 10110 h 336550"/>
                  <a:gd name="connsiteX122" fmla="*/ 182563 w 325438"/>
                  <a:gd name="connsiteY122" fmla="*/ 4763 h 336550"/>
                  <a:gd name="connsiteX123" fmla="*/ 220663 w 325438"/>
                  <a:gd name="connsiteY123" fmla="*/ 4763 h 336550"/>
                  <a:gd name="connsiteX124" fmla="*/ 215900 w 325438"/>
                  <a:gd name="connsiteY124" fmla="*/ 10110 h 336550"/>
                  <a:gd name="connsiteX125" fmla="*/ 215900 w 325438"/>
                  <a:gd name="connsiteY125" fmla="*/ 75616 h 336550"/>
                  <a:gd name="connsiteX126" fmla="*/ 220663 w 325438"/>
                  <a:gd name="connsiteY126" fmla="*/ 80963 h 336550"/>
                  <a:gd name="connsiteX127" fmla="*/ 225425 w 325438"/>
                  <a:gd name="connsiteY127" fmla="*/ 75616 h 336550"/>
                  <a:gd name="connsiteX128" fmla="*/ 225425 w 325438"/>
                  <a:gd name="connsiteY128" fmla="*/ 10110 h 336550"/>
                  <a:gd name="connsiteX129" fmla="*/ 220663 w 325438"/>
                  <a:gd name="connsiteY129" fmla="*/ 4763 h 336550"/>
                  <a:gd name="connsiteX130" fmla="*/ 260124 w 325438"/>
                  <a:gd name="connsiteY130" fmla="*/ 4763 h 336550"/>
                  <a:gd name="connsiteX131" fmla="*/ 255588 w 325438"/>
                  <a:gd name="connsiteY131" fmla="*/ 10110 h 336550"/>
                  <a:gd name="connsiteX132" fmla="*/ 255588 w 325438"/>
                  <a:gd name="connsiteY132" fmla="*/ 75616 h 336550"/>
                  <a:gd name="connsiteX133" fmla="*/ 260124 w 325438"/>
                  <a:gd name="connsiteY133" fmla="*/ 80963 h 336550"/>
                  <a:gd name="connsiteX134" fmla="*/ 263526 w 325438"/>
                  <a:gd name="connsiteY134" fmla="*/ 75616 h 336550"/>
                  <a:gd name="connsiteX135" fmla="*/ 263526 w 325438"/>
                  <a:gd name="connsiteY135" fmla="*/ 10110 h 336550"/>
                  <a:gd name="connsiteX136" fmla="*/ 260124 w 325438"/>
                  <a:gd name="connsiteY136" fmla="*/ 4763 h 336550"/>
                  <a:gd name="connsiteX137" fmla="*/ 64823 w 325438"/>
                  <a:gd name="connsiteY137" fmla="*/ 0 h 336550"/>
                  <a:gd name="connsiteX138" fmla="*/ 75406 w 325438"/>
                  <a:gd name="connsiteY138" fmla="*/ 10517 h 336550"/>
                  <a:gd name="connsiteX139" fmla="*/ 75406 w 325438"/>
                  <a:gd name="connsiteY139" fmla="*/ 14461 h 336550"/>
                  <a:gd name="connsiteX140" fmla="*/ 93927 w 325438"/>
                  <a:gd name="connsiteY140" fmla="*/ 14461 h 336550"/>
                  <a:gd name="connsiteX141" fmla="*/ 93927 w 325438"/>
                  <a:gd name="connsiteY141" fmla="*/ 10517 h 336550"/>
                  <a:gd name="connsiteX142" fmla="*/ 104511 w 325438"/>
                  <a:gd name="connsiteY142" fmla="*/ 0 h 336550"/>
                  <a:gd name="connsiteX143" fmla="*/ 115094 w 325438"/>
                  <a:gd name="connsiteY143" fmla="*/ 10517 h 336550"/>
                  <a:gd name="connsiteX144" fmla="*/ 115094 w 325438"/>
                  <a:gd name="connsiteY144" fmla="*/ 14461 h 336550"/>
                  <a:gd name="connsiteX145" fmla="*/ 133615 w 325438"/>
                  <a:gd name="connsiteY145" fmla="*/ 14461 h 336550"/>
                  <a:gd name="connsiteX146" fmla="*/ 133615 w 325438"/>
                  <a:gd name="connsiteY146" fmla="*/ 10517 h 336550"/>
                  <a:gd name="connsiteX147" fmla="*/ 142875 w 325438"/>
                  <a:gd name="connsiteY147" fmla="*/ 0 h 336550"/>
                  <a:gd name="connsiteX148" fmla="*/ 153459 w 325438"/>
                  <a:gd name="connsiteY148" fmla="*/ 10517 h 336550"/>
                  <a:gd name="connsiteX149" fmla="*/ 153459 w 325438"/>
                  <a:gd name="connsiteY149" fmla="*/ 14461 h 336550"/>
                  <a:gd name="connsiteX150" fmla="*/ 171980 w 325438"/>
                  <a:gd name="connsiteY150" fmla="*/ 14461 h 336550"/>
                  <a:gd name="connsiteX151" fmla="*/ 171980 w 325438"/>
                  <a:gd name="connsiteY151" fmla="*/ 10517 h 336550"/>
                  <a:gd name="connsiteX152" fmla="*/ 182563 w 325438"/>
                  <a:gd name="connsiteY152" fmla="*/ 0 h 336550"/>
                  <a:gd name="connsiteX153" fmla="*/ 191823 w 325438"/>
                  <a:gd name="connsiteY153" fmla="*/ 10517 h 336550"/>
                  <a:gd name="connsiteX154" fmla="*/ 191823 w 325438"/>
                  <a:gd name="connsiteY154" fmla="*/ 14461 h 336550"/>
                  <a:gd name="connsiteX155" fmla="*/ 210344 w 325438"/>
                  <a:gd name="connsiteY155" fmla="*/ 14461 h 336550"/>
                  <a:gd name="connsiteX156" fmla="*/ 210344 w 325438"/>
                  <a:gd name="connsiteY156" fmla="*/ 10517 h 336550"/>
                  <a:gd name="connsiteX157" fmla="*/ 220927 w 325438"/>
                  <a:gd name="connsiteY157" fmla="*/ 0 h 336550"/>
                  <a:gd name="connsiteX158" fmla="*/ 231511 w 325438"/>
                  <a:gd name="connsiteY158" fmla="*/ 10517 h 336550"/>
                  <a:gd name="connsiteX159" fmla="*/ 231511 w 325438"/>
                  <a:gd name="connsiteY159" fmla="*/ 14461 h 336550"/>
                  <a:gd name="connsiteX160" fmla="*/ 250032 w 325438"/>
                  <a:gd name="connsiteY160" fmla="*/ 14461 h 336550"/>
                  <a:gd name="connsiteX161" fmla="*/ 250032 w 325438"/>
                  <a:gd name="connsiteY161" fmla="*/ 10517 h 336550"/>
                  <a:gd name="connsiteX162" fmla="*/ 260615 w 325438"/>
                  <a:gd name="connsiteY162" fmla="*/ 0 h 336550"/>
                  <a:gd name="connsiteX163" fmla="*/ 269875 w 325438"/>
                  <a:gd name="connsiteY163" fmla="*/ 10517 h 336550"/>
                  <a:gd name="connsiteX164" fmla="*/ 269875 w 325438"/>
                  <a:gd name="connsiteY164" fmla="*/ 14461 h 336550"/>
                  <a:gd name="connsiteX165" fmla="*/ 276490 w 325438"/>
                  <a:gd name="connsiteY165" fmla="*/ 14461 h 336550"/>
                  <a:gd name="connsiteX166" fmla="*/ 325438 w 325438"/>
                  <a:gd name="connsiteY166" fmla="*/ 61789 h 336550"/>
                  <a:gd name="connsiteX167" fmla="*/ 325438 w 325438"/>
                  <a:gd name="connsiteY167" fmla="*/ 289223 h 336550"/>
                  <a:gd name="connsiteX168" fmla="*/ 276490 w 325438"/>
                  <a:gd name="connsiteY168" fmla="*/ 336550 h 336550"/>
                  <a:gd name="connsiteX169" fmla="*/ 48948 w 325438"/>
                  <a:gd name="connsiteY169" fmla="*/ 336550 h 336550"/>
                  <a:gd name="connsiteX170" fmla="*/ 0 w 325438"/>
                  <a:gd name="connsiteY170" fmla="*/ 289223 h 336550"/>
                  <a:gd name="connsiteX171" fmla="*/ 0 w 325438"/>
                  <a:gd name="connsiteY171" fmla="*/ 61789 h 336550"/>
                  <a:gd name="connsiteX172" fmla="*/ 48948 w 325438"/>
                  <a:gd name="connsiteY172" fmla="*/ 14461 h 336550"/>
                  <a:gd name="connsiteX173" fmla="*/ 55563 w 325438"/>
                  <a:gd name="connsiteY173" fmla="*/ 14461 h 336550"/>
                  <a:gd name="connsiteX174" fmla="*/ 55563 w 325438"/>
                  <a:gd name="connsiteY174" fmla="*/ 10517 h 336550"/>
                  <a:gd name="connsiteX175" fmla="*/ 64823 w 325438"/>
                  <a:gd name="connsiteY1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Lst>
                <a:rect l="l" t="t" r="r" b="b"/>
                <a:pathLst>
                  <a:path w="325438" h="336550">
                    <a:moveTo>
                      <a:pt x="233363" y="249238"/>
                    </a:moveTo>
                    <a:lnTo>
                      <a:pt x="279401" y="249238"/>
                    </a:lnTo>
                    <a:lnTo>
                      <a:pt x="279401" y="290513"/>
                    </a:lnTo>
                    <a:lnTo>
                      <a:pt x="233363" y="290513"/>
                    </a:lnTo>
                    <a:close/>
                    <a:moveTo>
                      <a:pt x="171450" y="249238"/>
                    </a:moveTo>
                    <a:lnTo>
                      <a:pt x="217488" y="249238"/>
                    </a:lnTo>
                    <a:lnTo>
                      <a:pt x="217488" y="290513"/>
                    </a:lnTo>
                    <a:lnTo>
                      <a:pt x="171450" y="290513"/>
                    </a:lnTo>
                    <a:close/>
                    <a:moveTo>
                      <a:pt x="107950" y="249238"/>
                    </a:moveTo>
                    <a:lnTo>
                      <a:pt x="155575" y="249238"/>
                    </a:lnTo>
                    <a:lnTo>
                      <a:pt x="155575" y="290513"/>
                    </a:lnTo>
                    <a:lnTo>
                      <a:pt x="107950" y="290513"/>
                    </a:lnTo>
                    <a:close/>
                    <a:moveTo>
                      <a:pt x="46038" y="249238"/>
                    </a:moveTo>
                    <a:lnTo>
                      <a:pt x="93663" y="249238"/>
                    </a:lnTo>
                    <a:lnTo>
                      <a:pt x="93663" y="290513"/>
                    </a:lnTo>
                    <a:lnTo>
                      <a:pt x="46038" y="290513"/>
                    </a:lnTo>
                    <a:close/>
                    <a:moveTo>
                      <a:pt x="233363" y="195263"/>
                    </a:moveTo>
                    <a:lnTo>
                      <a:pt x="279401" y="195263"/>
                    </a:lnTo>
                    <a:lnTo>
                      <a:pt x="279401" y="234951"/>
                    </a:lnTo>
                    <a:lnTo>
                      <a:pt x="233363" y="234951"/>
                    </a:lnTo>
                    <a:close/>
                    <a:moveTo>
                      <a:pt x="171450" y="195263"/>
                    </a:moveTo>
                    <a:lnTo>
                      <a:pt x="217488" y="195263"/>
                    </a:lnTo>
                    <a:lnTo>
                      <a:pt x="217488" y="234951"/>
                    </a:lnTo>
                    <a:lnTo>
                      <a:pt x="171450" y="234951"/>
                    </a:lnTo>
                    <a:close/>
                    <a:moveTo>
                      <a:pt x="107950" y="195263"/>
                    </a:moveTo>
                    <a:lnTo>
                      <a:pt x="155575" y="195263"/>
                    </a:lnTo>
                    <a:lnTo>
                      <a:pt x="155575" y="234951"/>
                    </a:lnTo>
                    <a:lnTo>
                      <a:pt x="107950" y="234951"/>
                    </a:lnTo>
                    <a:close/>
                    <a:moveTo>
                      <a:pt x="46038" y="195263"/>
                    </a:moveTo>
                    <a:lnTo>
                      <a:pt x="93663" y="195263"/>
                    </a:lnTo>
                    <a:lnTo>
                      <a:pt x="93663" y="234951"/>
                    </a:lnTo>
                    <a:lnTo>
                      <a:pt x="46038" y="234951"/>
                    </a:lnTo>
                    <a:close/>
                    <a:moveTo>
                      <a:pt x="233363" y="139700"/>
                    </a:moveTo>
                    <a:lnTo>
                      <a:pt x="279401" y="139700"/>
                    </a:lnTo>
                    <a:lnTo>
                      <a:pt x="279401" y="180975"/>
                    </a:lnTo>
                    <a:lnTo>
                      <a:pt x="233363" y="180975"/>
                    </a:lnTo>
                    <a:close/>
                    <a:moveTo>
                      <a:pt x="171450" y="139700"/>
                    </a:moveTo>
                    <a:lnTo>
                      <a:pt x="217488" y="139700"/>
                    </a:lnTo>
                    <a:lnTo>
                      <a:pt x="217488" y="180975"/>
                    </a:lnTo>
                    <a:lnTo>
                      <a:pt x="171450" y="180975"/>
                    </a:lnTo>
                    <a:close/>
                    <a:moveTo>
                      <a:pt x="107950" y="139700"/>
                    </a:moveTo>
                    <a:lnTo>
                      <a:pt x="155575" y="139700"/>
                    </a:lnTo>
                    <a:lnTo>
                      <a:pt x="155575" y="180975"/>
                    </a:lnTo>
                    <a:lnTo>
                      <a:pt x="107950" y="180975"/>
                    </a:lnTo>
                    <a:close/>
                    <a:moveTo>
                      <a:pt x="49167" y="38100"/>
                    </a:moveTo>
                    <a:cubicBezTo>
                      <a:pt x="35963" y="38100"/>
                      <a:pt x="25400" y="48613"/>
                      <a:pt x="25400" y="61753"/>
                    </a:cubicBezTo>
                    <a:cubicBezTo>
                      <a:pt x="25400" y="61753"/>
                      <a:pt x="25400" y="61753"/>
                      <a:pt x="25400" y="289085"/>
                    </a:cubicBezTo>
                    <a:cubicBezTo>
                      <a:pt x="25400" y="302226"/>
                      <a:pt x="35963" y="312738"/>
                      <a:pt x="49167" y="312738"/>
                    </a:cubicBezTo>
                    <a:cubicBezTo>
                      <a:pt x="49167" y="312738"/>
                      <a:pt x="49167" y="312738"/>
                      <a:pt x="276271" y="312738"/>
                    </a:cubicBezTo>
                    <a:cubicBezTo>
                      <a:pt x="289475" y="312738"/>
                      <a:pt x="300038" y="302226"/>
                      <a:pt x="300038" y="289085"/>
                    </a:cubicBezTo>
                    <a:cubicBezTo>
                      <a:pt x="300038" y="289085"/>
                      <a:pt x="300038" y="289085"/>
                      <a:pt x="300038" y="61753"/>
                    </a:cubicBezTo>
                    <a:cubicBezTo>
                      <a:pt x="300038" y="48613"/>
                      <a:pt x="289475" y="38100"/>
                      <a:pt x="276271" y="38100"/>
                    </a:cubicBezTo>
                    <a:cubicBezTo>
                      <a:pt x="276271" y="38100"/>
                      <a:pt x="276271" y="38100"/>
                      <a:pt x="269669" y="38100"/>
                    </a:cubicBezTo>
                    <a:cubicBezTo>
                      <a:pt x="269669" y="38100"/>
                      <a:pt x="269669" y="38100"/>
                      <a:pt x="269669" y="63067"/>
                    </a:cubicBezTo>
                    <a:cubicBezTo>
                      <a:pt x="273631" y="65695"/>
                      <a:pt x="276271" y="70951"/>
                      <a:pt x="276271" y="74894"/>
                    </a:cubicBezTo>
                    <a:cubicBezTo>
                      <a:pt x="276271" y="84092"/>
                      <a:pt x="268349" y="90662"/>
                      <a:pt x="260427" y="90662"/>
                    </a:cubicBezTo>
                    <a:cubicBezTo>
                      <a:pt x="251184" y="90662"/>
                      <a:pt x="244582" y="84092"/>
                      <a:pt x="244582" y="74894"/>
                    </a:cubicBezTo>
                    <a:cubicBezTo>
                      <a:pt x="244582" y="70951"/>
                      <a:pt x="245903" y="65695"/>
                      <a:pt x="249864" y="63067"/>
                    </a:cubicBezTo>
                    <a:cubicBezTo>
                      <a:pt x="249864" y="63067"/>
                      <a:pt x="249864" y="63067"/>
                      <a:pt x="249864" y="38100"/>
                    </a:cubicBezTo>
                    <a:cubicBezTo>
                      <a:pt x="249864" y="38100"/>
                      <a:pt x="249864" y="38100"/>
                      <a:pt x="231379" y="38100"/>
                    </a:cubicBezTo>
                    <a:cubicBezTo>
                      <a:pt x="231379" y="38100"/>
                      <a:pt x="231379" y="38100"/>
                      <a:pt x="231379" y="63067"/>
                    </a:cubicBezTo>
                    <a:cubicBezTo>
                      <a:pt x="234019" y="65695"/>
                      <a:pt x="236660" y="70951"/>
                      <a:pt x="236660" y="74894"/>
                    </a:cubicBezTo>
                    <a:cubicBezTo>
                      <a:pt x="236660" y="84092"/>
                      <a:pt x="230058" y="90662"/>
                      <a:pt x="220816" y="90662"/>
                    </a:cubicBezTo>
                    <a:cubicBezTo>
                      <a:pt x="212893" y="90662"/>
                      <a:pt x="204971" y="84092"/>
                      <a:pt x="204971" y="74894"/>
                    </a:cubicBezTo>
                    <a:cubicBezTo>
                      <a:pt x="204971" y="70951"/>
                      <a:pt x="207612" y="65695"/>
                      <a:pt x="210253" y="63067"/>
                    </a:cubicBezTo>
                    <a:cubicBezTo>
                      <a:pt x="210253" y="63067"/>
                      <a:pt x="210253" y="63067"/>
                      <a:pt x="210253" y="38100"/>
                    </a:cubicBezTo>
                    <a:cubicBezTo>
                      <a:pt x="210253" y="38100"/>
                      <a:pt x="210253" y="38100"/>
                      <a:pt x="191767" y="38100"/>
                    </a:cubicBezTo>
                    <a:cubicBezTo>
                      <a:pt x="191767" y="38100"/>
                      <a:pt x="191767" y="38100"/>
                      <a:pt x="191767" y="63067"/>
                    </a:cubicBezTo>
                    <a:cubicBezTo>
                      <a:pt x="195728" y="65695"/>
                      <a:pt x="198369" y="70951"/>
                      <a:pt x="198369" y="74894"/>
                    </a:cubicBezTo>
                    <a:cubicBezTo>
                      <a:pt x="198369" y="84092"/>
                      <a:pt x="190447" y="90662"/>
                      <a:pt x="182525" y="90662"/>
                    </a:cubicBezTo>
                    <a:cubicBezTo>
                      <a:pt x="173282" y="90662"/>
                      <a:pt x="166680" y="84092"/>
                      <a:pt x="166680" y="74894"/>
                    </a:cubicBezTo>
                    <a:cubicBezTo>
                      <a:pt x="166680" y="70951"/>
                      <a:pt x="168001" y="65695"/>
                      <a:pt x="171962" y="63067"/>
                    </a:cubicBezTo>
                    <a:cubicBezTo>
                      <a:pt x="171962" y="63067"/>
                      <a:pt x="171962" y="63067"/>
                      <a:pt x="171962" y="38100"/>
                    </a:cubicBezTo>
                    <a:cubicBezTo>
                      <a:pt x="171962" y="38100"/>
                      <a:pt x="171962" y="38100"/>
                      <a:pt x="153476" y="38100"/>
                    </a:cubicBezTo>
                    <a:cubicBezTo>
                      <a:pt x="153476" y="38100"/>
                      <a:pt x="153476" y="38100"/>
                      <a:pt x="153476" y="63067"/>
                    </a:cubicBezTo>
                    <a:cubicBezTo>
                      <a:pt x="157438" y="65695"/>
                      <a:pt x="158758" y="70951"/>
                      <a:pt x="158758" y="74894"/>
                    </a:cubicBezTo>
                    <a:cubicBezTo>
                      <a:pt x="158758" y="84092"/>
                      <a:pt x="152156" y="90662"/>
                      <a:pt x="142913" y="90662"/>
                    </a:cubicBezTo>
                    <a:cubicBezTo>
                      <a:pt x="134991" y="90662"/>
                      <a:pt x="127069" y="84092"/>
                      <a:pt x="127069" y="74894"/>
                    </a:cubicBezTo>
                    <a:cubicBezTo>
                      <a:pt x="127069" y="70951"/>
                      <a:pt x="129710" y="65695"/>
                      <a:pt x="133671" y="63067"/>
                    </a:cubicBezTo>
                    <a:cubicBezTo>
                      <a:pt x="133671" y="63067"/>
                      <a:pt x="133671" y="63067"/>
                      <a:pt x="133671" y="38100"/>
                    </a:cubicBezTo>
                    <a:cubicBezTo>
                      <a:pt x="133671" y="38100"/>
                      <a:pt x="133671" y="38100"/>
                      <a:pt x="115186" y="38100"/>
                    </a:cubicBezTo>
                    <a:cubicBezTo>
                      <a:pt x="115186" y="38100"/>
                      <a:pt x="115186" y="38100"/>
                      <a:pt x="115186" y="63067"/>
                    </a:cubicBezTo>
                    <a:cubicBezTo>
                      <a:pt x="117826" y="65695"/>
                      <a:pt x="120467" y="70951"/>
                      <a:pt x="120467" y="74894"/>
                    </a:cubicBezTo>
                    <a:cubicBezTo>
                      <a:pt x="120467" y="84092"/>
                      <a:pt x="112545" y="90662"/>
                      <a:pt x="104623" y="90662"/>
                    </a:cubicBezTo>
                    <a:cubicBezTo>
                      <a:pt x="95380" y="90662"/>
                      <a:pt x="88778" y="84092"/>
                      <a:pt x="88778" y="74894"/>
                    </a:cubicBezTo>
                    <a:cubicBezTo>
                      <a:pt x="88778" y="70951"/>
                      <a:pt x="91419" y="65695"/>
                      <a:pt x="94060" y="63067"/>
                    </a:cubicBezTo>
                    <a:cubicBezTo>
                      <a:pt x="94060" y="63067"/>
                      <a:pt x="94060" y="63067"/>
                      <a:pt x="94060" y="38100"/>
                    </a:cubicBezTo>
                    <a:cubicBezTo>
                      <a:pt x="94060" y="38100"/>
                      <a:pt x="94060" y="38100"/>
                      <a:pt x="75574" y="38100"/>
                    </a:cubicBezTo>
                    <a:cubicBezTo>
                      <a:pt x="75574" y="38100"/>
                      <a:pt x="75574" y="38100"/>
                      <a:pt x="75574" y="63067"/>
                    </a:cubicBezTo>
                    <a:cubicBezTo>
                      <a:pt x="79535" y="65695"/>
                      <a:pt x="80856" y="70951"/>
                      <a:pt x="80856" y="74894"/>
                    </a:cubicBezTo>
                    <a:cubicBezTo>
                      <a:pt x="80856" y="84092"/>
                      <a:pt x="74254" y="90662"/>
                      <a:pt x="65011" y="90662"/>
                    </a:cubicBezTo>
                    <a:cubicBezTo>
                      <a:pt x="57089" y="90662"/>
                      <a:pt x="49167" y="84092"/>
                      <a:pt x="49167" y="74894"/>
                    </a:cubicBezTo>
                    <a:cubicBezTo>
                      <a:pt x="49167" y="70951"/>
                      <a:pt x="51808" y="65695"/>
                      <a:pt x="55769" y="63067"/>
                    </a:cubicBezTo>
                    <a:cubicBezTo>
                      <a:pt x="55769" y="63067"/>
                      <a:pt x="55769" y="63067"/>
                      <a:pt x="55769" y="38100"/>
                    </a:cubicBezTo>
                    <a:cubicBezTo>
                      <a:pt x="55769" y="38100"/>
                      <a:pt x="55769" y="38100"/>
                      <a:pt x="49167" y="38100"/>
                    </a:cubicBezTo>
                    <a:close/>
                    <a:moveTo>
                      <a:pt x="65315" y="4763"/>
                    </a:moveTo>
                    <a:cubicBezTo>
                      <a:pt x="63047" y="4763"/>
                      <a:pt x="61913" y="7437"/>
                      <a:pt x="61913" y="10110"/>
                    </a:cubicBezTo>
                    <a:lnTo>
                      <a:pt x="61913" y="75616"/>
                    </a:lnTo>
                    <a:cubicBezTo>
                      <a:pt x="61913" y="79626"/>
                      <a:pt x="63047" y="80963"/>
                      <a:pt x="65315" y="80963"/>
                    </a:cubicBezTo>
                    <a:cubicBezTo>
                      <a:pt x="68717" y="80963"/>
                      <a:pt x="69851" y="79626"/>
                      <a:pt x="69851" y="75616"/>
                    </a:cubicBezTo>
                    <a:cubicBezTo>
                      <a:pt x="69851" y="75616"/>
                      <a:pt x="69851" y="75616"/>
                      <a:pt x="69851" y="10110"/>
                    </a:cubicBezTo>
                    <a:cubicBezTo>
                      <a:pt x="69851" y="7437"/>
                      <a:pt x="68717" y="4763"/>
                      <a:pt x="65315" y="4763"/>
                    </a:cubicBezTo>
                    <a:close/>
                    <a:moveTo>
                      <a:pt x="104776" y="4763"/>
                    </a:moveTo>
                    <a:cubicBezTo>
                      <a:pt x="102394" y="4763"/>
                      <a:pt x="100013" y="7437"/>
                      <a:pt x="100013" y="10110"/>
                    </a:cubicBezTo>
                    <a:lnTo>
                      <a:pt x="100013" y="75616"/>
                    </a:lnTo>
                    <a:cubicBezTo>
                      <a:pt x="100013" y="79626"/>
                      <a:pt x="102394" y="80963"/>
                      <a:pt x="104776" y="80963"/>
                    </a:cubicBezTo>
                    <a:cubicBezTo>
                      <a:pt x="107157" y="80963"/>
                      <a:pt x="109538" y="79626"/>
                      <a:pt x="109538" y="75616"/>
                    </a:cubicBezTo>
                    <a:cubicBezTo>
                      <a:pt x="109538" y="75616"/>
                      <a:pt x="109538" y="75616"/>
                      <a:pt x="109538" y="10110"/>
                    </a:cubicBezTo>
                    <a:cubicBezTo>
                      <a:pt x="109538" y="7437"/>
                      <a:pt x="107157" y="4763"/>
                      <a:pt x="104776" y="4763"/>
                    </a:cubicBezTo>
                    <a:close/>
                    <a:moveTo>
                      <a:pt x="142876" y="4763"/>
                    </a:moveTo>
                    <a:cubicBezTo>
                      <a:pt x="140494" y="4763"/>
                      <a:pt x="138113" y="7437"/>
                      <a:pt x="138113" y="10110"/>
                    </a:cubicBezTo>
                    <a:lnTo>
                      <a:pt x="138113" y="75616"/>
                    </a:lnTo>
                    <a:cubicBezTo>
                      <a:pt x="138113" y="79626"/>
                      <a:pt x="140494" y="80963"/>
                      <a:pt x="142876" y="80963"/>
                    </a:cubicBezTo>
                    <a:cubicBezTo>
                      <a:pt x="145257" y="80963"/>
                      <a:pt x="147638" y="79626"/>
                      <a:pt x="147638" y="75616"/>
                    </a:cubicBezTo>
                    <a:cubicBezTo>
                      <a:pt x="147638" y="75616"/>
                      <a:pt x="147638" y="75616"/>
                      <a:pt x="147638" y="10110"/>
                    </a:cubicBezTo>
                    <a:cubicBezTo>
                      <a:pt x="147638" y="7437"/>
                      <a:pt x="145257" y="4763"/>
                      <a:pt x="142876" y="4763"/>
                    </a:cubicBezTo>
                    <a:close/>
                    <a:moveTo>
                      <a:pt x="182563" y="4763"/>
                    </a:moveTo>
                    <a:cubicBezTo>
                      <a:pt x="180181" y="4763"/>
                      <a:pt x="177800" y="7437"/>
                      <a:pt x="177800" y="10110"/>
                    </a:cubicBezTo>
                    <a:lnTo>
                      <a:pt x="177800" y="75616"/>
                    </a:lnTo>
                    <a:cubicBezTo>
                      <a:pt x="177800" y="79626"/>
                      <a:pt x="180181" y="80963"/>
                      <a:pt x="182563" y="80963"/>
                    </a:cubicBezTo>
                    <a:cubicBezTo>
                      <a:pt x="184944" y="80963"/>
                      <a:pt x="187325" y="79626"/>
                      <a:pt x="187325" y="75616"/>
                    </a:cubicBezTo>
                    <a:cubicBezTo>
                      <a:pt x="187325" y="75616"/>
                      <a:pt x="187325" y="75616"/>
                      <a:pt x="187325" y="10110"/>
                    </a:cubicBezTo>
                    <a:cubicBezTo>
                      <a:pt x="187325" y="7437"/>
                      <a:pt x="184944" y="4763"/>
                      <a:pt x="182563" y="4763"/>
                    </a:cubicBezTo>
                    <a:close/>
                    <a:moveTo>
                      <a:pt x="220663" y="4763"/>
                    </a:moveTo>
                    <a:cubicBezTo>
                      <a:pt x="218281" y="4763"/>
                      <a:pt x="215900" y="7437"/>
                      <a:pt x="215900" y="10110"/>
                    </a:cubicBezTo>
                    <a:lnTo>
                      <a:pt x="215900" y="75616"/>
                    </a:lnTo>
                    <a:cubicBezTo>
                      <a:pt x="215900" y="79626"/>
                      <a:pt x="218281" y="80963"/>
                      <a:pt x="220663" y="80963"/>
                    </a:cubicBezTo>
                    <a:cubicBezTo>
                      <a:pt x="223044" y="80963"/>
                      <a:pt x="225425" y="79626"/>
                      <a:pt x="225425" y="75616"/>
                    </a:cubicBezTo>
                    <a:cubicBezTo>
                      <a:pt x="225425" y="75616"/>
                      <a:pt x="225425" y="75616"/>
                      <a:pt x="225425" y="10110"/>
                    </a:cubicBezTo>
                    <a:cubicBezTo>
                      <a:pt x="225425" y="7437"/>
                      <a:pt x="223044" y="4763"/>
                      <a:pt x="220663" y="4763"/>
                    </a:cubicBezTo>
                    <a:close/>
                    <a:moveTo>
                      <a:pt x="260124" y="4763"/>
                    </a:moveTo>
                    <a:cubicBezTo>
                      <a:pt x="256722" y="4763"/>
                      <a:pt x="255588" y="7437"/>
                      <a:pt x="255588" y="10110"/>
                    </a:cubicBezTo>
                    <a:lnTo>
                      <a:pt x="255588" y="75616"/>
                    </a:lnTo>
                    <a:cubicBezTo>
                      <a:pt x="255588" y="79626"/>
                      <a:pt x="256722" y="80963"/>
                      <a:pt x="260124" y="80963"/>
                    </a:cubicBezTo>
                    <a:cubicBezTo>
                      <a:pt x="262392" y="80963"/>
                      <a:pt x="263526" y="79626"/>
                      <a:pt x="263526" y="75616"/>
                    </a:cubicBezTo>
                    <a:cubicBezTo>
                      <a:pt x="263526" y="75616"/>
                      <a:pt x="263526" y="75616"/>
                      <a:pt x="263526" y="10110"/>
                    </a:cubicBezTo>
                    <a:cubicBezTo>
                      <a:pt x="263526" y="7437"/>
                      <a:pt x="262392" y="4763"/>
                      <a:pt x="260124" y="4763"/>
                    </a:cubicBezTo>
                    <a:close/>
                    <a:moveTo>
                      <a:pt x="64823" y="0"/>
                    </a:moveTo>
                    <a:cubicBezTo>
                      <a:pt x="71438" y="0"/>
                      <a:pt x="75406" y="3944"/>
                      <a:pt x="75406" y="10517"/>
                    </a:cubicBezTo>
                    <a:cubicBezTo>
                      <a:pt x="75406" y="10517"/>
                      <a:pt x="75406" y="10517"/>
                      <a:pt x="75406" y="14461"/>
                    </a:cubicBezTo>
                    <a:cubicBezTo>
                      <a:pt x="75406" y="14461"/>
                      <a:pt x="75406" y="14461"/>
                      <a:pt x="93927" y="14461"/>
                    </a:cubicBezTo>
                    <a:cubicBezTo>
                      <a:pt x="93927" y="14461"/>
                      <a:pt x="93927" y="14461"/>
                      <a:pt x="93927" y="10517"/>
                    </a:cubicBezTo>
                    <a:cubicBezTo>
                      <a:pt x="93927" y="3944"/>
                      <a:pt x="99219" y="0"/>
                      <a:pt x="104511" y="0"/>
                    </a:cubicBezTo>
                    <a:cubicBezTo>
                      <a:pt x="109802" y="0"/>
                      <a:pt x="115094" y="3944"/>
                      <a:pt x="115094" y="10517"/>
                    </a:cubicBezTo>
                    <a:cubicBezTo>
                      <a:pt x="115094" y="10517"/>
                      <a:pt x="115094" y="10517"/>
                      <a:pt x="115094" y="14461"/>
                    </a:cubicBezTo>
                    <a:cubicBezTo>
                      <a:pt x="115094" y="14461"/>
                      <a:pt x="115094" y="14461"/>
                      <a:pt x="133615" y="14461"/>
                    </a:cubicBezTo>
                    <a:cubicBezTo>
                      <a:pt x="133615" y="14461"/>
                      <a:pt x="133615" y="14461"/>
                      <a:pt x="133615" y="10517"/>
                    </a:cubicBezTo>
                    <a:cubicBezTo>
                      <a:pt x="133615" y="3944"/>
                      <a:pt x="137584" y="0"/>
                      <a:pt x="142875" y="0"/>
                    </a:cubicBezTo>
                    <a:cubicBezTo>
                      <a:pt x="149490" y="0"/>
                      <a:pt x="153459" y="3944"/>
                      <a:pt x="153459" y="10517"/>
                    </a:cubicBezTo>
                    <a:cubicBezTo>
                      <a:pt x="153459" y="10517"/>
                      <a:pt x="153459" y="10517"/>
                      <a:pt x="153459" y="14461"/>
                    </a:cubicBezTo>
                    <a:cubicBezTo>
                      <a:pt x="153459" y="14461"/>
                      <a:pt x="153459" y="14461"/>
                      <a:pt x="171980" y="14461"/>
                    </a:cubicBezTo>
                    <a:cubicBezTo>
                      <a:pt x="171980" y="14461"/>
                      <a:pt x="171980" y="14461"/>
                      <a:pt x="171980" y="10517"/>
                    </a:cubicBezTo>
                    <a:cubicBezTo>
                      <a:pt x="171980" y="3944"/>
                      <a:pt x="175948" y="0"/>
                      <a:pt x="182563" y="0"/>
                    </a:cubicBezTo>
                    <a:cubicBezTo>
                      <a:pt x="187855" y="0"/>
                      <a:pt x="191823" y="3944"/>
                      <a:pt x="191823" y="10517"/>
                    </a:cubicBezTo>
                    <a:cubicBezTo>
                      <a:pt x="191823" y="10517"/>
                      <a:pt x="191823" y="10517"/>
                      <a:pt x="191823" y="14461"/>
                    </a:cubicBezTo>
                    <a:cubicBezTo>
                      <a:pt x="191823" y="14461"/>
                      <a:pt x="191823" y="14461"/>
                      <a:pt x="210344" y="14461"/>
                    </a:cubicBezTo>
                    <a:cubicBezTo>
                      <a:pt x="210344" y="14461"/>
                      <a:pt x="210344" y="14461"/>
                      <a:pt x="210344" y="10517"/>
                    </a:cubicBezTo>
                    <a:cubicBezTo>
                      <a:pt x="210344" y="3944"/>
                      <a:pt x="215636" y="0"/>
                      <a:pt x="220927" y="0"/>
                    </a:cubicBezTo>
                    <a:cubicBezTo>
                      <a:pt x="226219" y="0"/>
                      <a:pt x="231511" y="3944"/>
                      <a:pt x="231511" y="10517"/>
                    </a:cubicBezTo>
                    <a:cubicBezTo>
                      <a:pt x="231511" y="10517"/>
                      <a:pt x="231511" y="10517"/>
                      <a:pt x="231511" y="14461"/>
                    </a:cubicBezTo>
                    <a:cubicBezTo>
                      <a:pt x="231511" y="14461"/>
                      <a:pt x="231511" y="14461"/>
                      <a:pt x="250032" y="14461"/>
                    </a:cubicBezTo>
                    <a:cubicBezTo>
                      <a:pt x="250032" y="14461"/>
                      <a:pt x="250032" y="14461"/>
                      <a:pt x="250032" y="10517"/>
                    </a:cubicBezTo>
                    <a:cubicBezTo>
                      <a:pt x="250032" y="3944"/>
                      <a:pt x="254000" y="0"/>
                      <a:pt x="260615" y="0"/>
                    </a:cubicBezTo>
                    <a:cubicBezTo>
                      <a:pt x="265907" y="0"/>
                      <a:pt x="269875" y="3944"/>
                      <a:pt x="269875" y="10517"/>
                    </a:cubicBezTo>
                    <a:cubicBezTo>
                      <a:pt x="269875" y="10517"/>
                      <a:pt x="269875" y="10517"/>
                      <a:pt x="269875" y="14461"/>
                    </a:cubicBezTo>
                    <a:cubicBezTo>
                      <a:pt x="269875" y="14461"/>
                      <a:pt x="269875" y="14461"/>
                      <a:pt x="276490" y="14461"/>
                    </a:cubicBezTo>
                    <a:cubicBezTo>
                      <a:pt x="302948" y="14461"/>
                      <a:pt x="325438" y="35496"/>
                      <a:pt x="325438" y="61789"/>
                    </a:cubicBezTo>
                    <a:cubicBezTo>
                      <a:pt x="325438" y="61789"/>
                      <a:pt x="325438" y="61789"/>
                      <a:pt x="325438" y="289223"/>
                    </a:cubicBezTo>
                    <a:cubicBezTo>
                      <a:pt x="325438" y="315516"/>
                      <a:pt x="302948" y="336550"/>
                      <a:pt x="276490" y="336550"/>
                    </a:cubicBezTo>
                    <a:cubicBezTo>
                      <a:pt x="276490" y="336550"/>
                      <a:pt x="276490" y="336550"/>
                      <a:pt x="48948" y="336550"/>
                    </a:cubicBezTo>
                    <a:cubicBezTo>
                      <a:pt x="22490" y="336550"/>
                      <a:pt x="0" y="315516"/>
                      <a:pt x="0" y="289223"/>
                    </a:cubicBezTo>
                    <a:cubicBezTo>
                      <a:pt x="0" y="289223"/>
                      <a:pt x="0" y="289223"/>
                      <a:pt x="0" y="61789"/>
                    </a:cubicBezTo>
                    <a:cubicBezTo>
                      <a:pt x="0" y="35496"/>
                      <a:pt x="22490" y="14461"/>
                      <a:pt x="48948" y="14461"/>
                    </a:cubicBezTo>
                    <a:cubicBezTo>
                      <a:pt x="48948" y="14461"/>
                      <a:pt x="48948" y="14461"/>
                      <a:pt x="55563" y="14461"/>
                    </a:cubicBezTo>
                    <a:cubicBezTo>
                      <a:pt x="55563" y="14461"/>
                      <a:pt x="55563" y="14461"/>
                      <a:pt x="55563" y="10517"/>
                    </a:cubicBezTo>
                    <a:cubicBezTo>
                      <a:pt x="55563" y="3944"/>
                      <a:pt x="59531" y="0"/>
                      <a:pt x="64823" y="0"/>
                    </a:cubicBezTo>
                    <a:close/>
                  </a:path>
                </a:pathLst>
              </a:custGeom>
              <a:solidFill>
                <a:srgbClr val="1C50A2"/>
              </a:solidFill>
              <a:ln>
                <a:noFill/>
              </a:ln>
            </p:spPr>
            <p:txBody>
              <a:bodyPr/>
              <a:lstStyle>
                <a:defPPr>
                  <a:defRPr lang="zh-CN"/>
                </a:defPPr>
                <a:lvl1pPr marL="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endParaRPr>
              </a:p>
            </p:txBody>
          </p:sp>
        </p:grpSp>
        <p:sp>
          <p:nvSpPr>
            <p:cNvPr id="54" name="文本框 27"/>
            <p:cNvSpPr txBox="1"/>
            <p:nvPr/>
          </p:nvSpPr>
          <p:spPr>
            <a:xfrm>
              <a:off x="6669040" y="4779208"/>
              <a:ext cx="1742936" cy="228997"/>
            </a:xfrm>
            <a:prstGeom prst="rect">
              <a:avLst/>
            </a:prstGeom>
            <a:noFill/>
          </p:spPr>
          <p:txBody>
            <a:bodyPr wrap="square" rtlCol="0">
              <a:spAutoFit/>
            </a:bodyPr>
            <a:lstStyle>
              <a:defPPr>
                <a:defRPr lang="zh-CN"/>
              </a:defPPr>
              <a:lvl1pPr marL="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sz="1400" b="1" dirty="0">
                  <a:solidFill>
                    <a:srgbClr val="1C50A2"/>
                  </a:solidFill>
                  <a:latin typeface="Arial" panose="020B0604020202020204"/>
                  <a:cs typeface="微软雅黑" panose="020B0503020204020204" charset="-122"/>
                  <a:sym typeface="Arial" panose="020B0604020202020204" pitchFamily="34" charset="0"/>
                </a:rPr>
                <a:t>Time</a:t>
              </a:r>
              <a:r>
                <a:rPr kumimoji="0" lang="zh-CN" altLang="en-US"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rPr>
                <a:t>：</a:t>
              </a:r>
              <a:r>
                <a:rPr kumimoji="0" lang="en-US" altLang="zh-CN"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rPr>
                <a:t>09/2023</a:t>
              </a:r>
              <a:endParaRPr kumimoji="0" lang="en-US" altLang="zh-CN"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endParaRPr>
            </a:p>
          </p:txBody>
        </p:sp>
      </p:grpSp>
      <p:grpSp>
        <p:nvGrpSpPr>
          <p:cNvPr id="2" name="组合 1"/>
          <p:cNvGrpSpPr/>
          <p:nvPr/>
        </p:nvGrpSpPr>
        <p:grpSpPr>
          <a:xfrm>
            <a:off x="1141965" y="5383385"/>
            <a:ext cx="3922396" cy="370845"/>
            <a:chOff x="4654427" y="4718860"/>
            <a:chExt cx="2929688" cy="277030"/>
          </a:xfrm>
        </p:grpSpPr>
        <p:grpSp>
          <p:nvGrpSpPr>
            <p:cNvPr id="3" name="组合 2"/>
            <p:cNvGrpSpPr/>
            <p:nvPr/>
          </p:nvGrpSpPr>
          <p:grpSpPr>
            <a:xfrm>
              <a:off x="4654427" y="4718860"/>
              <a:ext cx="276971" cy="276971"/>
              <a:chOff x="3725237" y="4930504"/>
              <a:chExt cx="531780" cy="531780"/>
            </a:xfrm>
          </p:grpSpPr>
          <p:sp>
            <p:nvSpPr>
              <p:cNvPr id="5" name="圆角矩形 2"/>
              <p:cNvSpPr/>
              <p:nvPr>
                <p:custDataLst>
                  <p:tags r:id="rId1"/>
                </p:custDataLst>
              </p:nvPr>
            </p:nvSpPr>
            <p:spPr>
              <a:xfrm>
                <a:off x="3725237" y="4930504"/>
                <a:ext cx="531780" cy="531780"/>
              </a:xfrm>
              <a:prstGeom prst="ellipse">
                <a:avLst/>
              </a:prstGeom>
              <a:solidFill>
                <a:schemeClr val="bg1"/>
              </a:solidFill>
              <a:ln w="25400" cap="flat" cmpd="sng" algn="ctr">
                <a:noFill/>
                <a:prstDash val="solid"/>
                <a:miter lim="800000"/>
              </a:ln>
              <a:effectLst>
                <a:outerShdw blurRad="177800" dist="101600" dir="8100000" algn="tr" rotWithShape="0">
                  <a:prstClr val="black">
                    <a:alpha val="30000"/>
                  </a:prstClr>
                </a:outerShdw>
              </a:effectLst>
            </p:spPr>
            <p:txBody>
              <a:bodyPr rtlCol="0" anchor="ctr"/>
              <a:lstStyle>
                <a:defPPr>
                  <a:defRPr lang="zh-CN"/>
                </a:defPPr>
                <a:lvl1pPr marL="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endParaRPr>
              </a:p>
            </p:txBody>
          </p:sp>
          <p:sp>
            <p:nvSpPr>
              <p:cNvPr id="6" name="student-graduation-cap-shape_52041"/>
              <p:cNvSpPr>
                <a:spLocks noChangeAspect="1"/>
              </p:cNvSpPr>
              <p:nvPr>
                <p:custDataLst>
                  <p:tags r:id="rId2"/>
                </p:custDataLst>
              </p:nvPr>
            </p:nvSpPr>
            <p:spPr bwMode="auto">
              <a:xfrm>
                <a:off x="3875605" y="5127439"/>
                <a:ext cx="219840" cy="264806"/>
              </a:xfrm>
              <a:custGeom>
                <a:avLst/>
                <a:gdLst>
                  <a:gd name="connsiteX0" fmla="*/ 56671 w 279400"/>
                  <a:gd name="connsiteY0" fmla="*/ 192087 h 336550"/>
                  <a:gd name="connsiteX1" fmla="*/ 224047 w 279400"/>
                  <a:gd name="connsiteY1" fmla="*/ 192087 h 336550"/>
                  <a:gd name="connsiteX2" fmla="*/ 279400 w 279400"/>
                  <a:gd name="connsiteY2" fmla="*/ 247752 h 336550"/>
                  <a:gd name="connsiteX3" fmla="*/ 279400 w 279400"/>
                  <a:gd name="connsiteY3" fmla="*/ 336550 h 336550"/>
                  <a:gd name="connsiteX4" fmla="*/ 176602 w 279400"/>
                  <a:gd name="connsiteY4" fmla="*/ 336550 h 336550"/>
                  <a:gd name="connsiteX5" fmla="*/ 158151 w 279400"/>
                  <a:gd name="connsiteY5" fmla="*/ 245101 h 336550"/>
                  <a:gd name="connsiteX6" fmla="*/ 151562 w 279400"/>
                  <a:gd name="connsiteY6" fmla="*/ 239800 h 336550"/>
                  <a:gd name="connsiteX7" fmla="*/ 167377 w 279400"/>
                  <a:gd name="connsiteY7" fmla="*/ 213293 h 336550"/>
                  <a:gd name="connsiteX8" fmla="*/ 167377 w 279400"/>
                  <a:gd name="connsiteY8" fmla="*/ 209317 h 336550"/>
                  <a:gd name="connsiteX9" fmla="*/ 163423 w 279400"/>
                  <a:gd name="connsiteY9" fmla="*/ 207991 h 336550"/>
                  <a:gd name="connsiteX10" fmla="*/ 121249 w 279400"/>
                  <a:gd name="connsiteY10" fmla="*/ 207991 h 336550"/>
                  <a:gd name="connsiteX11" fmla="*/ 118613 w 279400"/>
                  <a:gd name="connsiteY11" fmla="*/ 209317 h 336550"/>
                  <a:gd name="connsiteX12" fmla="*/ 118613 w 279400"/>
                  <a:gd name="connsiteY12" fmla="*/ 213293 h 336550"/>
                  <a:gd name="connsiteX13" fmla="*/ 134429 w 279400"/>
                  <a:gd name="connsiteY13" fmla="*/ 239800 h 336550"/>
                  <a:gd name="connsiteX14" fmla="*/ 126521 w 279400"/>
                  <a:gd name="connsiteY14" fmla="*/ 245101 h 336550"/>
                  <a:gd name="connsiteX15" fmla="*/ 110706 w 279400"/>
                  <a:gd name="connsiteY15" fmla="*/ 336550 h 336550"/>
                  <a:gd name="connsiteX16" fmla="*/ 0 w 279400"/>
                  <a:gd name="connsiteY16" fmla="*/ 336550 h 336550"/>
                  <a:gd name="connsiteX17" fmla="*/ 0 w 279400"/>
                  <a:gd name="connsiteY17" fmla="*/ 247752 h 336550"/>
                  <a:gd name="connsiteX18" fmla="*/ 56671 w 279400"/>
                  <a:gd name="connsiteY18" fmla="*/ 192087 h 336550"/>
                  <a:gd name="connsiteX19" fmla="*/ 138907 w 279400"/>
                  <a:gd name="connsiteY19" fmla="*/ 0 h 336550"/>
                  <a:gd name="connsiteX20" fmla="*/ 219076 w 279400"/>
                  <a:gd name="connsiteY20" fmla="*/ 80169 h 336550"/>
                  <a:gd name="connsiteX21" fmla="*/ 138907 w 279400"/>
                  <a:gd name="connsiteY21" fmla="*/ 160338 h 336550"/>
                  <a:gd name="connsiteX22" fmla="*/ 58738 w 279400"/>
                  <a:gd name="connsiteY22" fmla="*/ 80169 h 336550"/>
                  <a:gd name="connsiteX23" fmla="*/ 138907 w 279400"/>
                  <a:gd name="connsiteY23"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79400" h="336550">
                    <a:moveTo>
                      <a:pt x="56671" y="192087"/>
                    </a:moveTo>
                    <a:cubicBezTo>
                      <a:pt x="56671" y="192087"/>
                      <a:pt x="56671" y="192087"/>
                      <a:pt x="224047" y="192087"/>
                    </a:cubicBezTo>
                    <a:cubicBezTo>
                      <a:pt x="254360" y="192087"/>
                      <a:pt x="279400" y="217269"/>
                      <a:pt x="279400" y="247752"/>
                    </a:cubicBezTo>
                    <a:cubicBezTo>
                      <a:pt x="279400" y="247752"/>
                      <a:pt x="279400" y="247752"/>
                      <a:pt x="279400" y="336550"/>
                    </a:cubicBezTo>
                    <a:cubicBezTo>
                      <a:pt x="279400" y="336550"/>
                      <a:pt x="279400" y="336550"/>
                      <a:pt x="176602" y="336550"/>
                    </a:cubicBezTo>
                    <a:cubicBezTo>
                      <a:pt x="176602" y="336550"/>
                      <a:pt x="176602" y="336550"/>
                      <a:pt x="158151" y="245101"/>
                    </a:cubicBezTo>
                    <a:cubicBezTo>
                      <a:pt x="158151" y="242450"/>
                      <a:pt x="154197" y="239800"/>
                      <a:pt x="151562" y="239800"/>
                    </a:cubicBezTo>
                    <a:cubicBezTo>
                      <a:pt x="151562" y="239800"/>
                      <a:pt x="151562" y="239800"/>
                      <a:pt x="167377" y="213293"/>
                    </a:cubicBezTo>
                    <a:cubicBezTo>
                      <a:pt x="167377" y="211967"/>
                      <a:pt x="167377" y="210642"/>
                      <a:pt x="167377" y="209317"/>
                    </a:cubicBezTo>
                    <a:cubicBezTo>
                      <a:pt x="166059" y="207991"/>
                      <a:pt x="164741" y="207991"/>
                      <a:pt x="163423" y="207991"/>
                    </a:cubicBezTo>
                    <a:cubicBezTo>
                      <a:pt x="163423" y="207991"/>
                      <a:pt x="163423" y="207991"/>
                      <a:pt x="121249" y="207991"/>
                    </a:cubicBezTo>
                    <a:cubicBezTo>
                      <a:pt x="119931" y="207991"/>
                      <a:pt x="118613" y="207991"/>
                      <a:pt x="118613" y="209317"/>
                    </a:cubicBezTo>
                    <a:cubicBezTo>
                      <a:pt x="117296" y="210642"/>
                      <a:pt x="117296" y="211967"/>
                      <a:pt x="118613" y="213293"/>
                    </a:cubicBezTo>
                    <a:cubicBezTo>
                      <a:pt x="118613" y="213293"/>
                      <a:pt x="118613" y="213293"/>
                      <a:pt x="134429" y="239800"/>
                    </a:cubicBezTo>
                    <a:cubicBezTo>
                      <a:pt x="130475" y="239800"/>
                      <a:pt x="127839" y="242450"/>
                      <a:pt x="126521" y="245101"/>
                    </a:cubicBezTo>
                    <a:cubicBezTo>
                      <a:pt x="126521" y="245101"/>
                      <a:pt x="126521" y="245101"/>
                      <a:pt x="110706" y="336550"/>
                    </a:cubicBezTo>
                    <a:cubicBezTo>
                      <a:pt x="110706" y="336550"/>
                      <a:pt x="110706" y="336550"/>
                      <a:pt x="0" y="336550"/>
                    </a:cubicBezTo>
                    <a:cubicBezTo>
                      <a:pt x="0" y="336550"/>
                      <a:pt x="0" y="336550"/>
                      <a:pt x="0" y="247752"/>
                    </a:cubicBezTo>
                    <a:cubicBezTo>
                      <a:pt x="0" y="217269"/>
                      <a:pt x="25040" y="192087"/>
                      <a:pt x="56671" y="192087"/>
                    </a:cubicBezTo>
                    <a:close/>
                    <a:moveTo>
                      <a:pt x="138907" y="0"/>
                    </a:moveTo>
                    <a:cubicBezTo>
                      <a:pt x="183183" y="0"/>
                      <a:pt x="219076" y="35893"/>
                      <a:pt x="219076" y="80169"/>
                    </a:cubicBezTo>
                    <a:cubicBezTo>
                      <a:pt x="219076" y="124445"/>
                      <a:pt x="183183" y="160338"/>
                      <a:pt x="138907" y="160338"/>
                    </a:cubicBezTo>
                    <a:cubicBezTo>
                      <a:pt x="94631" y="160338"/>
                      <a:pt x="58738" y="124445"/>
                      <a:pt x="58738" y="80169"/>
                    </a:cubicBezTo>
                    <a:cubicBezTo>
                      <a:pt x="58738" y="35893"/>
                      <a:pt x="94631" y="0"/>
                      <a:pt x="138907" y="0"/>
                    </a:cubicBezTo>
                    <a:close/>
                  </a:path>
                </a:pathLst>
              </a:custGeom>
              <a:solidFill>
                <a:srgbClr val="1C50A2"/>
              </a:solidFill>
              <a:ln>
                <a:noFill/>
              </a:ln>
            </p:spPr>
            <p:txBody>
              <a:bodyPr/>
              <a:lstStyle>
                <a:defPPr>
                  <a:defRPr lang="zh-CN"/>
                </a:defPPr>
                <a:lvl1pPr marL="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endParaRPr>
              </a:p>
            </p:txBody>
          </p:sp>
        </p:grpSp>
        <p:sp>
          <p:nvSpPr>
            <p:cNvPr id="7" name="文本框 22"/>
            <p:cNvSpPr txBox="1"/>
            <p:nvPr>
              <p:custDataLst>
                <p:tags r:id="rId3"/>
              </p:custDataLst>
            </p:nvPr>
          </p:nvSpPr>
          <p:spPr>
            <a:xfrm>
              <a:off x="4925721" y="4766774"/>
              <a:ext cx="2658394" cy="229116"/>
            </a:xfrm>
            <a:prstGeom prst="rect">
              <a:avLst/>
            </a:prstGeom>
            <a:noFill/>
          </p:spPr>
          <p:txBody>
            <a:bodyPr wrap="square" rtlCol="0">
              <a:spAutoFit/>
            </a:bodyPr>
            <a:lstStyle>
              <a:defPPr>
                <a:defRPr lang="zh-CN"/>
              </a:defPPr>
              <a:lvl1pPr marL="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en-GB"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rPr>
                <a:t>R</a:t>
              </a:r>
              <a:r>
                <a:rPr kumimoji="0" lang="en-GB" altLang="zh-CN"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rPr>
                <a:t>eporting </a:t>
              </a:r>
              <a:r>
                <a:rPr kumimoji="0" lang="en-US" altLang="en-GB"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rPr>
                <a:t>P</a:t>
              </a:r>
              <a:r>
                <a:rPr kumimoji="0" lang="en-GB" altLang="zh-CN"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rPr>
                <a:t>erson</a:t>
              </a:r>
              <a:r>
                <a:rPr kumimoji="0" lang="zh-CN" altLang="en-US"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rPr>
                <a:t>：</a:t>
              </a:r>
              <a:r>
                <a:rPr kumimoji="0" lang="en-US" altLang="zh-CN"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rPr>
                <a:t>HongLiang </a:t>
              </a:r>
              <a:r>
                <a:rPr lang="en-US" altLang="zh-CN" sz="1400" b="1" noProof="0" dirty="0">
                  <a:ln>
                    <a:noFill/>
                  </a:ln>
                  <a:solidFill>
                    <a:srgbClr val="1C50A2"/>
                  </a:solidFill>
                  <a:effectLst/>
                  <a:uLnTx/>
                  <a:uFillTx/>
                  <a:latin typeface="Arial" panose="020B0604020202020204"/>
                  <a:cs typeface="微软雅黑" panose="020B0503020204020204" charset="-122"/>
                  <a:sym typeface="Arial" panose="020B0604020202020204" pitchFamily="34" charset="0"/>
                </a:rPr>
                <a:t>Yu</a:t>
              </a:r>
              <a:endParaRPr kumimoji="0" lang="en-US" altLang="zh-CN"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endParaRPr>
            </a:p>
          </p:txBody>
        </p:sp>
      </p:grpSp>
      <p:pic>
        <p:nvPicPr>
          <p:cNvPr id="4" name="Picture 1"/>
          <p:cNvPicPr>
            <a:picLocks noChangeAspect="1"/>
          </p:cNvPicPr>
          <p:nvPr>
            <p:custDataLst>
              <p:tags r:id="rId4"/>
            </p:custDataLst>
          </p:nvPr>
        </p:nvPicPr>
        <p:blipFill>
          <a:blip r:embed="rId5" cstate="print">
            <a:extLst>
              <a:ext uri="{28A0092B-C50C-407E-A947-70E740481C1C}">
                <a14:useLocalDpi xmlns:a14="http://schemas.microsoft.com/office/drawing/2010/main" val="0"/>
              </a:ext>
            </a:extLst>
          </a:blip>
          <a:stretch>
            <a:fillRect/>
          </a:stretch>
        </p:blipFill>
        <p:spPr>
          <a:xfrm>
            <a:off x="8620760" y="76200"/>
            <a:ext cx="3489960" cy="1220470"/>
          </a:xfrm>
          <a:prstGeom prst="rect">
            <a:avLst/>
          </a:prstGeom>
        </p:spPr>
      </p:pic>
      <p:grpSp>
        <p:nvGrpSpPr>
          <p:cNvPr id="9" name="组合 8"/>
          <p:cNvGrpSpPr/>
          <p:nvPr/>
        </p:nvGrpSpPr>
        <p:grpSpPr>
          <a:xfrm>
            <a:off x="1127995" y="4892530"/>
            <a:ext cx="3922396" cy="370766"/>
            <a:chOff x="4654427" y="4718860"/>
            <a:chExt cx="2929688" cy="276971"/>
          </a:xfrm>
        </p:grpSpPr>
        <p:grpSp>
          <p:nvGrpSpPr>
            <p:cNvPr id="10" name="组合 9"/>
            <p:cNvGrpSpPr/>
            <p:nvPr/>
          </p:nvGrpSpPr>
          <p:grpSpPr>
            <a:xfrm>
              <a:off x="4654427" y="4718860"/>
              <a:ext cx="276971" cy="276971"/>
              <a:chOff x="3725237" y="4930504"/>
              <a:chExt cx="531780" cy="531780"/>
            </a:xfrm>
          </p:grpSpPr>
          <p:sp>
            <p:nvSpPr>
              <p:cNvPr id="11" name="圆角矩形 2"/>
              <p:cNvSpPr/>
              <p:nvPr>
                <p:custDataLst>
                  <p:tags r:id="rId6"/>
                </p:custDataLst>
              </p:nvPr>
            </p:nvSpPr>
            <p:spPr>
              <a:xfrm>
                <a:off x="3725237" y="4930504"/>
                <a:ext cx="531780" cy="531780"/>
              </a:xfrm>
              <a:prstGeom prst="ellipse">
                <a:avLst/>
              </a:prstGeom>
              <a:solidFill>
                <a:schemeClr val="bg1"/>
              </a:solidFill>
              <a:ln w="25400" cap="flat" cmpd="sng" algn="ctr">
                <a:noFill/>
                <a:prstDash val="solid"/>
                <a:miter lim="800000"/>
              </a:ln>
              <a:effectLst>
                <a:outerShdw blurRad="177800" dist="101600" dir="8100000" algn="tr" rotWithShape="0">
                  <a:prstClr val="black">
                    <a:alpha val="30000"/>
                  </a:prstClr>
                </a:outerShdw>
              </a:effectLst>
            </p:spPr>
            <p:txBody>
              <a:bodyPr rtlCol="0" anchor="ctr"/>
              <a:lstStyle>
                <a:defPPr>
                  <a:defRPr lang="zh-CN"/>
                </a:defPPr>
                <a:lvl1pPr marL="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endParaRPr>
              </a:p>
            </p:txBody>
          </p:sp>
          <p:sp>
            <p:nvSpPr>
              <p:cNvPr id="12" name="student-graduation-cap-shape_52041"/>
              <p:cNvSpPr>
                <a:spLocks noChangeAspect="1"/>
              </p:cNvSpPr>
              <p:nvPr>
                <p:custDataLst>
                  <p:tags r:id="rId7"/>
                </p:custDataLst>
              </p:nvPr>
            </p:nvSpPr>
            <p:spPr bwMode="auto">
              <a:xfrm>
                <a:off x="3875605" y="5054575"/>
                <a:ext cx="219840" cy="264806"/>
              </a:xfrm>
              <a:custGeom>
                <a:avLst/>
                <a:gdLst>
                  <a:gd name="connsiteX0" fmla="*/ 56671 w 279400"/>
                  <a:gd name="connsiteY0" fmla="*/ 192087 h 336550"/>
                  <a:gd name="connsiteX1" fmla="*/ 224047 w 279400"/>
                  <a:gd name="connsiteY1" fmla="*/ 192087 h 336550"/>
                  <a:gd name="connsiteX2" fmla="*/ 279400 w 279400"/>
                  <a:gd name="connsiteY2" fmla="*/ 247752 h 336550"/>
                  <a:gd name="connsiteX3" fmla="*/ 279400 w 279400"/>
                  <a:gd name="connsiteY3" fmla="*/ 336550 h 336550"/>
                  <a:gd name="connsiteX4" fmla="*/ 176602 w 279400"/>
                  <a:gd name="connsiteY4" fmla="*/ 336550 h 336550"/>
                  <a:gd name="connsiteX5" fmla="*/ 158151 w 279400"/>
                  <a:gd name="connsiteY5" fmla="*/ 245101 h 336550"/>
                  <a:gd name="connsiteX6" fmla="*/ 151562 w 279400"/>
                  <a:gd name="connsiteY6" fmla="*/ 239800 h 336550"/>
                  <a:gd name="connsiteX7" fmla="*/ 167377 w 279400"/>
                  <a:gd name="connsiteY7" fmla="*/ 213293 h 336550"/>
                  <a:gd name="connsiteX8" fmla="*/ 167377 w 279400"/>
                  <a:gd name="connsiteY8" fmla="*/ 209317 h 336550"/>
                  <a:gd name="connsiteX9" fmla="*/ 163423 w 279400"/>
                  <a:gd name="connsiteY9" fmla="*/ 207991 h 336550"/>
                  <a:gd name="connsiteX10" fmla="*/ 121249 w 279400"/>
                  <a:gd name="connsiteY10" fmla="*/ 207991 h 336550"/>
                  <a:gd name="connsiteX11" fmla="*/ 118613 w 279400"/>
                  <a:gd name="connsiteY11" fmla="*/ 209317 h 336550"/>
                  <a:gd name="connsiteX12" fmla="*/ 118613 w 279400"/>
                  <a:gd name="connsiteY12" fmla="*/ 213293 h 336550"/>
                  <a:gd name="connsiteX13" fmla="*/ 134429 w 279400"/>
                  <a:gd name="connsiteY13" fmla="*/ 239800 h 336550"/>
                  <a:gd name="connsiteX14" fmla="*/ 126521 w 279400"/>
                  <a:gd name="connsiteY14" fmla="*/ 245101 h 336550"/>
                  <a:gd name="connsiteX15" fmla="*/ 110706 w 279400"/>
                  <a:gd name="connsiteY15" fmla="*/ 336550 h 336550"/>
                  <a:gd name="connsiteX16" fmla="*/ 0 w 279400"/>
                  <a:gd name="connsiteY16" fmla="*/ 336550 h 336550"/>
                  <a:gd name="connsiteX17" fmla="*/ 0 w 279400"/>
                  <a:gd name="connsiteY17" fmla="*/ 247752 h 336550"/>
                  <a:gd name="connsiteX18" fmla="*/ 56671 w 279400"/>
                  <a:gd name="connsiteY18" fmla="*/ 192087 h 336550"/>
                  <a:gd name="connsiteX19" fmla="*/ 138907 w 279400"/>
                  <a:gd name="connsiteY19" fmla="*/ 0 h 336550"/>
                  <a:gd name="connsiteX20" fmla="*/ 219076 w 279400"/>
                  <a:gd name="connsiteY20" fmla="*/ 80169 h 336550"/>
                  <a:gd name="connsiteX21" fmla="*/ 138907 w 279400"/>
                  <a:gd name="connsiteY21" fmla="*/ 160338 h 336550"/>
                  <a:gd name="connsiteX22" fmla="*/ 58738 w 279400"/>
                  <a:gd name="connsiteY22" fmla="*/ 80169 h 336550"/>
                  <a:gd name="connsiteX23" fmla="*/ 138907 w 279400"/>
                  <a:gd name="connsiteY23"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79400" h="336550">
                    <a:moveTo>
                      <a:pt x="56671" y="192087"/>
                    </a:moveTo>
                    <a:cubicBezTo>
                      <a:pt x="56671" y="192087"/>
                      <a:pt x="56671" y="192087"/>
                      <a:pt x="224047" y="192087"/>
                    </a:cubicBezTo>
                    <a:cubicBezTo>
                      <a:pt x="254360" y="192087"/>
                      <a:pt x="279400" y="217269"/>
                      <a:pt x="279400" y="247752"/>
                    </a:cubicBezTo>
                    <a:cubicBezTo>
                      <a:pt x="279400" y="247752"/>
                      <a:pt x="279400" y="247752"/>
                      <a:pt x="279400" y="336550"/>
                    </a:cubicBezTo>
                    <a:cubicBezTo>
                      <a:pt x="279400" y="336550"/>
                      <a:pt x="279400" y="336550"/>
                      <a:pt x="176602" y="336550"/>
                    </a:cubicBezTo>
                    <a:cubicBezTo>
                      <a:pt x="176602" y="336550"/>
                      <a:pt x="176602" y="336550"/>
                      <a:pt x="158151" y="245101"/>
                    </a:cubicBezTo>
                    <a:cubicBezTo>
                      <a:pt x="158151" y="242450"/>
                      <a:pt x="154197" y="239800"/>
                      <a:pt x="151562" y="239800"/>
                    </a:cubicBezTo>
                    <a:cubicBezTo>
                      <a:pt x="151562" y="239800"/>
                      <a:pt x="151562" y="239800"/>
                      <a:pt x="167377" y="213293"/>
                    </a:cubicBezTo>
                    <a:cubicBezTo>
                      <a:pt x="167377" y="211967"/>
                      <a:pt x="167377" y="210642"/>
                      <a:pt x="167377" y="209317"/>
                    </a:cubicBezTo>
                    <a:cubicBezTo>
                      <a:pt x="166059" y="207991"/>
                      <a:pt x="164741" y="207991"/>
                      <a:pt x="163423" y="207991"/>
                    </a:cubicBezTo>
                    <a:cubicBezTo>
                      <a:pt x="163423" y="207991"/>
                      <a:pt x="163423" y="207991"/>
                      <a:pt x="121249" y="207991"/>
                    </a:cubicBezTo>
                    <a:cubicBezTo>
                      <a:pt x="119931" y="207991"/>
                      <a:pt x="118613" y="207991"/>
                      <a:pt x="118613" y="209317"/>
                    </a:cubicBezTo>
                    <a:cubicBezTo>
                      <a:pt x="117296" y="210642"/>
                      <a:pt x="117296" y="211967"/>
                      <a:pt x="118613" y="213293"/>
                    </a:cubicBezTo>
                    <a:cubicBezTo>
                      <a:pt x="118613" y="213293"/>
                      <a:pt x="118613" y="213293"/>
                      <a:pt x="134429" y="239800"/>
                    </a:cubicBezTo>
                    <a:cubicBezTo>
                      <a:pt x="130475" y="239800"/>
                      <a:pt x="127839" y="242450"/>
                      <a:pt x="126521" y="245101"/>
                    </a:cubicBezTo>
                    <a:cubicBezTo>
                      <a:pt x="126521" y="245101"/>
                      <a:pt x="126521" y="245101"/>
                      <a:pt x="110706" y="336550"/>
                    </a:cubicBezTo>
                    <a:cubicBezTo>
                      <a:pt x="110706" y="336550"/>
                      <a:pt x="110706" y="336550"/>
                      <a:pt x="0" y="336550"/>
                    </a:cubicBezTo>
                    <a:cubicBezTo>
                      <a:pt x="0" y="336550"/>
                      <a:pt x="0" y="336550"/>
                      <a:pt x="0" y="247752"/>
                    </a:cubicBezTo>
                    <a:cubicBezTo>
                      <a:pt x="0" y="217269"/>
                      <a:pt x="25040" y="192087"/>
                      <a:pt x="56671" y="192087"/>
                    </a:cubicBezTo>
                    <a:close/>
                    <a:moveTo>
                      <a:pt x="138907" y="0"/>
                    </a:moveTo>
                    <a:cubicBezTo>
                      <a:pt x="183183" y="0"/>
                      <a:pt x="219076" y="35893"/>
                      <a:pt x="219076" y="80169"/>
                    </a:cubicBezTo>
                    <a:cubicBezTo>
                      <a:pt x="219076" y="124445"/>
                      <a:pt x="183183" y="160338"/>
                      <a:pt x="138907" y="160338"/>
                    </a:cubicBezTo>
                    <a:cubicBezTo>
                      <a:pt x="94631" y="160338"/>
                      <a:pt x="58738" y="124445"/>
                      <a:pt x="58738" y="80169"/>
                    </a:cubicBezTo>
                    <a:cubicBezTo>
                      <a:pt x="58738" y="35893"/>
                      <a:pt x="94631" y="0"/>
                      <a:pt x="138907" y="0"/>
                    </a:cubicBezTo>
                    <a:close/>
                  </a:path>
                </a:pathLst>
              </a:custGeom>
              <a:solidFill>
                <a:srgbClr val="1C50A2"/>
              </a:solidFill>
              <a:ln>
                <a:noFill/>
              </a:ln>
            </p:spPr>
            <p:txBody>
              <a:bodyPr/>
              <a:lstStyle>
                <a:defPPr>
                  <a:defRPr lang="zh-CN"/>
                </a:defPPr>
                <a:lvl1pPr marL="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400" b="1" i="0" u="none" strike="noStrike" kern="1200" cap="none" spc="0" normalizeH="0" baseline="0" noProof="0" dirty="0">
                  <a:ln>
                    <a:noFill/>
                  </a:ln>
                  <a:solidFill>
                    <a:srgbClr val="1C50A2"/>
                  </a:solidFill>
                  <a:effectLst/>
                  <a:uLnTx/>
                  <a:uFillTx/>
                  <a:latin typeface="Arial" panose="020B0604020202020204"/>
                  <a:ea typeface="微软雅黑" panose="020B0503020204020204" charset="-122"/>
                  <a:cs typeface="微软雅黑" panose="020B0503020204020204" charset="-122"/>
                  <a:sym typeface="Arial" panose="020B0604020202020204" pitchFamily="34" charset="0"/>
                </a:endParaRPr>
              </a:p>
            </p:txBody>
          </p:sp>
        </p:grpSp>
        <p:sp>
          <p:nvSpPr>
            <p:cNvPr id="13" name="文本框 22"/>
            <p:cNvSpPr txBox="1"/>
            <p:nvPr>
              <p:custDataLst>
                <p:tags r:id="rId8"/>
              </p:custDataLst>
            </p:nvPr>
          </p:nvSpPr>
          <p:spPr>
            <a:xfrm>
              <a:off x="4925721" y="4757286"/>
              <a:ext cx="2658394" cy="229116"/>
            </a:xfrm>
            <a:prstGeom prst="rect">
              <a:avLst/>
            </a:prstGeom>
            <a:noFill/>
          </p:spPr>
          <p:txBody>
            <a:bodyPr wrap="square" rtlCol="0">
              <a:spAutoFit/>
            </a:bodyPr>
            <a:lstStyle>
              <a:defPPr>
                <a:defRPr lang="zh-CN"/>
              </a:defPPr>
              <a:lvl1pPr marL="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4400"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marR="0" lvl="0" indent="0" algn="l" defTabSz="914400" rtl="0" eaLnBrk="1" fontAlgn="auto" latinLnBrk="0" hangingPunct="1">
                <a:lnSpc>
                  <a:spcPct val="100000"/>
                </a:lnSpc>
                <a:spcBef>
                  <a:spcPts val="0"/>
                </a:spcBef>
                <a:spcAft>
                  <a:spcPts val="0"/>
                </a:spcAft>
                <a:buClrTx/>
                <a:buSzTx/>
                <a:buFontTx/>
                <a:buNone/>
                <a:defRPr/>
              </a:pPr>
              <a:r>
                <a:rPr kumimoji="0" sz="1400" b="1" i="0" u="none" strike="noStrike" cap="none" spc="0" normalizeH="0" baseline="0" noProof="0" dirty="0">
                  <a:ln>
                    <a:noFill/>
                  </a:ln>
                  <a:solidFill>
                    <a:srgbClr val="1C50A2"/>
                  </a:solidFill>
                  <a:effectLst/>
                  <a:uLnTx/>
                  <a:uFillTx/>
                  <a:latin typeface="Arial" panose="020B0604020202020204"/>
                  <a:cs typeface="微软雅黑" panose="020B0503020204020204" charset="-122"/>
                  <a:sym typeface="Arial" panose="020B0604020202020204" pitchFamily="34" charset="0"/>
                </a:rPr>
                <a:t>Supervisor: Michael Dacey</a:t>
              </a:r>
              <a:endParaRPr kumimoji="0" sz="1400" b="1" i="0" u="none" strike="noStrike" cap="none" spc="0" normalizeH="0" baseline="0" noProof="0" dirty="0">
                <a:ln>
                  <a:noFill/>
                </a:ln>
                <a:solidFill>
                  <a:srgbClr val="1C50A2"/>
                </a:solidFill>
                <a:effectLst/>
                <a:uLnTx/>
                <a:uFillTx/>
                <a:latin typeface="Arial" panose="020B0604020202020204"/>
                <a:cs typeface="微软雅黑" panose="020B0503020204020204" charset="-122"/>
                <a:sym typeface="Arial" panose="020B0604020202020204" pitchFamily="34" charset="0"/>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57"/>
          <p:cNvSpPr txBox="1">
            <a:spLocks noChangeArrowheads="1"/>
          </p:cNvSpPr>
          <p:nvPr/>
        </p:nvSpPr>
        <p:spPr bwMode="auto">
          <a:xfrm>
            <a:off x="448949" y="277812"/>
            <a:ext cx="265780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3600" dirty="0">
                <a:solidFill>
                  <a:srgbClr val="1C50A2"/>
                </a:solidFill>
                <a:latin typeface="微软雅黑" panose="020B0503020204020204" charset="-122"/>
                <a:ea typeface="微软雅黑" panose="020B0503020204020204" charset="-122"/>
              </a:rPr>
              <a:t>CONTENTS</a:t>
            </a:r>
            <a:endParaRPr lang="en-US" altLang="zh-CN" sz="3600" dirty="0">
              <a:solidFill>
                <a:srgbClr val="1C50A2"/>
              </a:solidFill>
              <a:latin typeface="微软雅黑" panose="020B0503020204020204" charset="-122"/>
              <a:ea typeface="微软雅黑" panose="020B0503020204020204" charset="-122"/>
            </a:endParaRPr>
          </a:p>
        </p:txBody>
      </p:sp>
      <p:grpSp>
        <p:nvGrpSpPr>
          <p:cNvPr id="16" name="组合 15"/>
          <p:cNvGrpSpPr/>
          <p:nvPr/>
        </p:nvGrpSpPr>
        <p:grpSpPr>
          <a:xfrm>
            <a:off x="1504492" y="3126059"/>
            <a:ext cx="586410" cy="586409"/>
            <a:chOff x="1926461" y="2842591"/>
            <a:chExt cx="586410" cy="586409"/>
          </a:xfrm>
        </p:grpSpPr>
        <p:sp>
          <p:nvSpPr>
            <p:cNvPr id="6" name="矩形 5"/>
            <p:cNvSpPr/>
            <p:nvPr/>
          </p:nvSpPr>
          <p:spPr>
            <a:xfrm>
              <a:off x="1926461" y="2842591"/>
              <a:ext cx="487018" cy="487018"/>
            </a:xfrm>
            <a:prstGeom prst="rect">
              <a:avLst/>
            </a:prstGeom>
            <a:solidFill>
              <a:schemeClr val="bg1"/>
            </a:solidFill>
            <a:ln>
              <a:solidFill>
                <a:srgbClr val="1C50A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b="1">
                <a:latin typeface="微软雅黑" panose="020B0503020204020204" charset="-122"/>
                <a:ea typeface="微软雅黑" panose="020B0503020204020204" charset="-122"/>
              </a:endParaRPr>
            </a:p>
          </p:txBody>
        </p:sp>
        <p:sp>
          <p:nvSpPr>
            <p:cNvPr id="5" name="矩形 4"/>
            <p:cNvSpPr/>
            <p:nvPr/>
          </p:nvSpPr>
          <p:spPr>
            <a:xfrm>
              <a:off x="2025853" y="2941982"/>
              <a:ext cx="487018" cy="487018"/>
            </a:xfrm>
            <a:prstGeom prst="rect">
              <a:avLst/>
            </a:prstGeom>
            <a:solidFill>
              <a:srgbClr val="1C50A2"/>
            </a:solidFill>
            <a:ln>
              <a:solidFill>
                <a:srgbClr val="1C50A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altLang="zh-CN" sz="2000" b="1" dirty="0">
                  <a:latin typeface="微软雅黑" panose="020B0503020204020204" charset="-122"/>
                  <a:ea typeface="微软雅黑" panose="020B0503020204020204" charset="-122"/>
                </a:rPr>
                <a:t>1</a:t>
              </a:r>
              <a:endParaRPr lang="zh-CN" altLang="en-US" sz="2000" b="1" dirty="0">
                <a:latin typeface="微软雅黑" panose="020B0503020204020204" charset="-122"/>
                <a:ea typeface="微软雅黑" panose="020B0503020204020204" charset="-122"/>
              </a:endParaRPr>
            </a:p>
          </p:txBody>
        </p:sp>
      </p:grpSp>
      <p:grpSp>
        <p:nvGrpSpPr>
          <p:cNvPr id="13" name="组合 12"/>
          <p:cNvGrpSpPr/>
          <p:nvPr/>
        </p:nvGrpSpPr>
        <p:grpSpPr>
          <a:xfrm>
            <a:off x="7305324" y="3126059"/>
            <a:ext cx="586410" cy="586409"/>
            <a:chOff x="7228209" y="2858764"/>
            <a:chExt cx="586410" cy="586409"/>
          </a:xfrm>
        </p:grpSpPr>
        <p:sp>
          <p:nvSpPr>
            <p:cNvPr id="7" name="矩形 6"/>
            <p:cNvSpPr/>
            <p:nvPr/>
          </p:nvSpPr>
          <p:spPr>
            <a:xfrm>
              <a:off x="7228209" y="2858764"/>
              <a:ext cx="487018" cy="487018"/>
            </a:xfrm>
            <a:prstGeom prst="rect">
              <a:avLst/>
            </a:prstGeom>
            <a:solidFill>
              <a:schemeClr val="bg1"/>
            </a:solidFill>
            <a:ln>
              <a:solidFill>
                <a:srgbClr val="1C50A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b="1">
                <a:latin typeface="微软雅黑" panose="020B0503020204020204" charset="-122"/>
                <a:ea typeface="微软雅黑" panose="020B0503020204020204" charset="-122"/>
              </a:endParaRPr>
            </a:p>
          </p:txBody>
        </p:sp>
        <p:sp>
          <p:nvSpPr>
            <p:cNvPr id="8" name="矩形 7"/>
            <p:cNvSpPr/>
            <p:nvPr/>
          </p:nvSpPr>
          <p:spPr>
            <a:xfrm>
              <a:off x="7327601" y="2958155"/>
              <a:ext cx="487018" cy="487018"/>
            </a:xfrm>
            <a:prstGeom prst="rect">
              <a:avLst/>
            </a:prstGeom>
            <a:solidFill>
              <a:srgbClr val="1C50A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altLang="zh-CN" sz="2000" b="1" dirty="0">
                  <a:latin typeface="微软雅黑" panose="020B0503020204020204" charset="-122"/>
                  <a:ea typeface="微软雅黑" panose="020B0503020204020204" charset="-122"/>
                </a:rPr>
                <a:t>3</a:t>
              </a:r>
              <a:endParaRPr lang="zh-CN" altLang="en-US" sz="2000" b="1" dirty="0">
                <a:latin typeface="微软雅黑" panose="020B0503020204020204" charset="-122"/>
                <a:ea typeface="微软雅黑" panose="020B0503020204020204" charset="-122"/>
              </a:endParaRPr>
            </a:p>
          </p:txBody>
        </p:sp>
      </p:grpSp>
      <p:grpSp>
        <p:nvGrpSpPr>
          <p:cNvPr id="15" name="组合 14"/>
          <p:cNvGrpSpPr/>
          <p:nvPr/>
        </p:nvGrpSpPr>
        <p:grpSpPr>
          <a:xfrm>
            <a:off x="4454604" y="3126059"/>
            <a:ext cx="586410" cy="586409"/>
            <a:chOff x="4268659" y="2836979"/>
            <a:chExt cx="586410" cy="586409"/>
          </a:xfrm>
        </p:grpSpPr>
        <p:sp>
          <p:nvSpPr>
            <p:cNvPr id="9" name="矩形 8"/>
            <p:cNvSpPr/>
            <p:nvPr/>
          </p:nvSpPr>
          <p:spPr>
            <a:xfrm>
              <a:off x="4268659" y="2836979"/>
              <a:ext cx="487018" cy="487018"/>
            </a:xfrm>
            <a:prstGeom prst="rect">
              <a:avLst/>
            </a:prstGeom>
            <a:solidFill>
              <a:schemeClr val="bg1"/>
            </a:solidFill>
            <a:ln>
              <a:solidFill>
                <a:srgbClr val="1C50A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b="1">
                <a:latin typeface="微软雅黑" panose="020B0503020204020204" charset="-122"/>
                <a:ea typeface="微软雅黑" panose="020B0503020204020204" charset="-122"/>
              </a:endParaRPr>
            </a:p>
          </p:txBody>
        </p:sp>
        <p:sp>
          <p:nvSpPr>
            <p:cNvPr id="10" name="矩形 9"/>
            <p:cNvSpPr/>
            <p:nvPr/>
          </p:nvSpPr>
          <p:spPr>
            <a:xfrm>
              <a:off x="4368051" y="2936370"/>
              <a:ext cx="487018" cy="487018"/>
            </a:xfrm>
            <a:prstGeom prst="rect">
              <a:avLst/>
            </a:prstGeom>
            <a:solidFill>
              <a:srgbClr val="1C50A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altLang="zh-CN" sz="2000" b="1" dirty="0">
                  <a:latin typeface="微软雅黑" panose="020B0503020204020204" charset="-122"/>
                  <a:ea typeface="微软雅黑" panose="020B0503020204020204" charset="-122"/>
                </a:rPr>
                <a:t>2</a:t>
              </a:r>
              <a:endParaRPr lang="zh-CN" altLang="en-US" sz="2000" b="1" dirty="0">
                <a:latin typeface="微软雅黑" panose="020B0503020204020204" charset="-122"/>
                <a:ea typeface="微软雅黑" panose="020B0503020204020204" charset="-122"/>
              </a:endParaRPr>
            </a:p>
          </p:txBody>
        </p:sp>
      </p:grpSp>
      <p:grpSp>
        <p:nvGrpSpPr>
          <p:cNvPr id="14" name="组合 13"/>
          <p:cNvGrpSpPr/>
          <p:nvPr/>
        </p:nvGrpSpPr>
        <p:grpSpPr>
          <a:xfrm>
            <a:off x="10056652" y="3126059"/>
            <a:ext cx="586410" cy="586409"/>
            <a:chOff x="9535276" y="2859150"/>
            <a:chExt cx="586410" cy="586409"/>
          </a:xfrm>
        </p:grpSpPr>
        <p:sp>
          <p:nvSpPr>
            <p:cNvPr id="19" name="矩形 18"/>
            <p:cNvSpPr/>
            <p:nvPr/>
          </p:nvSpPr>
          <p:spPr>
            <a:xfrm>
              <a:off x="9535276" y="2859150"/>
              <a:ext cx="487018" cy="487018"/>
            </a:xfrm>
            <a:prstGeom prst="rect">
              <a:avLst/>
            </a:prstGeom>
            <a:solidFill>
              <a:schemeClr val="bg1"/>
            </a:solidFill>
            <a:ln>
              <a:solidFill>
                <a:srgbClr val="1C50A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000" b="1">
                <a:latin typeface="微软雅黑" panose="020B0503020204020204" charset="-122"/>
                <a:ea typeface="微软雅黑" panose="020B0503020204020204" charset="-122"/>
              </a:endParaRPr>
            </a:p>
          </p:txBody>
        </p:sp>
        <p:sp>
          <p:nvSpPr>
            <p:cNvPr id="20" name="矩形 19"/>
            <p:cNvSpPr/>
            <p:nvPr/>
          </p:nvSpPr>
          <p:spPr>
            <a:xfrm>
              <a:off x="9634668" y="2958541"/>
              <a:ext cx="487018" cy="487018"/>
            </a:xfrm>
            <a:prstGeom prst="rect">
              <a:avLst/>
            </a:prstGeom>
            <a:solidFill>
              <a:srgbClr val="1C50A2"/>
            </a:solidFill>
            <a:ln>
              <a:solidFill>
                <a:srgbClr val="1C50A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en-US" altLang="zh-CN" sz="2000" b="1" dirty="0">
                  <a:latin typeface="微软雅黑" panose="020B0503020204020204" charset="-122"/>
                  <a:ea typeface="微软雅黑" panose="020B0503020204020204" charset="-122"/>
                </a:rPr>
                <a:t>4</a:t>
              </a:r>
              <a:endParaRPr lang="zh-CN" altLang="en-US" sz="2000" b="1" dirty="0">
                <a:latin typeface="微软雅黑" panose="020B0503020204020204" charset="-122"/>
                <a:ea typeface="微软雅黑" panose="020B0503020204020204" charset="-122"/>
              </a:endParaRPr>
            </a:p>
          </p:txBody>
        </p:sp>
      </p:grpSp>
      <p:sp>
        <p:nvSpPr>
          <p:cNvPr id="32" name="矩形 31"/>
          <p:cNvSpPr/>
          <p:nvPr/>
        </p:nvSpPr>
        <p:spPr>
          <a:xfrm>
            <a:off x="9731447" y="3976327"/>
            <a:ext cx="1336212" cy="9233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defTabSz="342900">
              <a:spcBef>
                <a:spcPct val="0"/>
              </a:spcBef>
              <a:defRPr/>
            </a:pPr>
            <a:r>
              <a:rPr lang="en-GB" altLang="zh-CN" b="1" dirty="0">
                <a:solidFill>
                  <a:srgbClr val="1C50A2"/>
                </a:solidFill>
                <a:latin typeface="微软雅黑" panose="020B0503020204020204" charset="-122"/>
                <a:sym typeface="微软雅黑" panose="020B0503020204020204" charset="-122"/>
              </a:rPr>
              <a:t>Summary and outlook</a:t>
            </a:r>
            <a:endParaRPr lang="zh-CN" altLang="en-US" b="1" dirty="0">
              <a:solidFill>
                <a:srgbClr val="1C50A2"/>
              </a:solidFill>
              <a:latin typeface="微软雅黑" panose="020B0503020204020204" charset="-122"/>
              <a:sym typeface="微软雅黑" panose="020B0503020204020204" charset="-122"/>
            </a:endParaRPr>
          </a:p>
        </p:txBody>
      </p:sp>
      <p:sp>
        <p:nvSpPr>
          <p:cNvPr id="33" name="矩形 32"/>
          <p:cNvSpPr/>
          <p:nvPr/>
        </p:nvSpPr>
        <p:spPr>
          <a:xfrm>
            <a:off x="3873062" y="3976327"/>
            <a:ext cx="1848885" cy="9233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defTabSz="342900">
              <a:spcBef>
                <a:spcPct val="0"/>
              </a:spcBef>
              <a:defRPr/>
            </a:pPr>
            <a:r>
              <a:rPr lang="en-GB" altLang="zh-CN" b="1" dirty="0">
                <a:solidFill>
                  <a:srgbClr val="1C50A2"/>
                </a:solidFill>
                <a:latin typeface="微软雅黑" panose="020B0503020204020204" charset="-122"/>
                <a:sym typeface="微软雅黑" panose="020B0503020204020204" charset="-122"/>
              </a:rPr>
              <a:t>white box attack algorithm</a:t>
            </a:r>
            <a:endParaRPr lang="zh-CN" altLang="en-US" b="1" dirty="0">
              <a:solidFill>
                <a:srgbClr val="1C50A2"/>
              </a:solidFill>
              <a:latin typeface="微软雅黑" panose="020B0503020204020204" charset="-122"/>
              <a:sym typeface="微软雅黑" panose="020B0503020204020204" charset="-122"/>
            </a:endParaRPr>
          </a:p>
        </p:txBody>
      </p:sp>
      <p:sp>
        <p:nvSpPr>
          <p:cNvPr id="34" name="矩形 33"/>
          <p:cNvSpPr/>
          <p:nvPr/>
        </p:nvSpPr>
        <p:spPr>
          <a:xfrm>
            <a:off x="6722044" y="3976327"/>
            <a:ext cx="1848885" cy="9233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defTabSz="342900">
              <a:spcBef>
                <a:spcPct val="0"/>
              </a:spcBef>
              <a:defRPr/>
            </a:pPr>
            <a:r>
              <a:rPr lang="en-GB" altLang="zh-CN" b="1" dirty="0">
                <a:solidFill>
                  <a:srgbClr val="1C50A2"/>
                </a:solidFill>
                <a:latin typeface="微软雅黑" panose="020B0503020204020204" charset="-122"/>
                <a:sym typeface="微软雅黑" panose="020B0503020204020204" charset="-122"/>
              </a:rPr>
              <a:t>black box defense algorithm</a:t>
            </a:r>
            <a:endParaRPr lang="zh-CN" altLang="en-US" b="1" dirty="0">
              <a:solidFill>
                <a:srgbClr val="1C50A2"/>
              </a:solidFill>
              <a:latin typeface="微软雅黑" panose="020B0503020204020204" charset="-122"/>
              <a:sym typeface="微软雅黑" panose="020B0503020204020204" charset="-122"/>
            </a:endParaRPr>
          </a:p>
        </p:txBody>
      </p:sp>
      <p:sp>
        <p:nvSpPr>
          <p:cNvPr id="35" name="矩形 34"/>
          <p:cNvSpPr/>
          <p:nvPr/>
        </p:nvSpPr>
        <p:spPr>
          <a:xfrm>
            <a:off x="821820" y="3976327"/>
            <a:ext cx="2051145" cy="92333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en-GB" altLang="zh-CN" b="1" kern="0" dirty="0">
                <a:solidFill>
                  <a:srgbClr val="1C50A2"/>
                </a:solidFill>
                <a:latin typeface="微软雅黑" panose="020B0503020204020204" charset="-122"/>
              </a:rPr>
              <a:t>Background and significance of the study</a:t>
            </a:r>
            <a:endParaRPr lang="zh-CN" altLang="en-US" b="1" kern="0" dirty="0">
              <a:solidFill>
                <a:srgbClr val="1C50A2"/>
              </a:solidFill>
              <a:latin typeface="微软雅黑" panose="020B0503020204020204"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243"/>
          <p:cNvSpPr/>
          <p:nvPr userDrawn="1"/>
        </p:nvSpPr>
        <p:spPr bwMode="auto">
          <a:xfrm>
            <a:off x="1566368" y="4764"/>
            <a:ext cx="2762015" cy="1865444"/>
          </a:xfrm>
          <a:custGeom>
            <a:avLst/>
            <a:gdLst>
              <a:gd name="T0" fmla="*/ 1233 w 2101"/>
              <a:gd name="T1" fmla="*/ 1234 h 1421"/>
              <a:gd name="T2" fmla="*/ 1913 w 2101"/>
              <a:gd name="T3" fmla="*/ 1234 h 1421"/>
              <a:gd name="T4" fmla="*/ 1913 w 2101"/>
              <a:gd name="T5" fmla="*/ 1234 h 1421"/>
              <a:gd name="T6" fmla="*/ 1913 w 2101"/>
              <a:gd name="T7" fmla="*/ 554 h 1421"/>
              <a:gd name="T8" fmla="*/ 1360 w 2101"/>
              <a:gd name="T9" fmla="*/ 0 h 1421"/>
              <a:gd name="T10" fmla="*/ 0 w 2101"/>
              <a:gd name="T11" fmla="*/ 0 h 1421"/>
              <a:gd name="T12" fmla="*/ 1233 w 2101"/>
              <a:gd name="T13" fmla="*/ 1234 h 1421"/>
            </a:gdLst>
            <a:ahLst/>
            <a:cxnLst>
              <a:cxn ang="0">
                <a:pos x="T0" y="T1"/>
              </a:cxn>
              <a:cxn ang="0">
                <a:pos x="T2" y="T3"/>
              </a:cxn>
              <a:cxn ang="0">
                <a:pos x="T4" y="T5"/>
              </a:cxn>
              <a:cxn ang="0">
                <a:pos x="T6" y="T7"/>
              </a:cxn>
              <a:cxn ang="0">
                <a:pos x="T8" y="T9"/>
              </a:cxn>
              <a:cxn ang="0">
                <a:pos x="T10" y="T11"/>
              </a:cxn>
              <a:cxn ang="0">
                <a:pos x="T12" y="T13"/>
              </a:cxn>
            </a:cxnLst>
            <a:rect l="0" t="0" r="r" b="b"/>
            <a:pathLst>
              <a:path w="2101" h="1421">
                <a:moveTo>
                  <a:pt x="1233" y="1234"/>
                </a:moveTo>
                <a:cubicBezTo>
                  <a:pt x="1421" y="1421"/>
                  <a:pt x="1726" y="1421"/>
                  <a:pt x="1913" y="1234"/>
                </a:cubicBezTo>
                <a:cubicBezTo>
                  <a:pt x="1913" y="1234"/>
                  <a:pt x="1913" y="1234"/>
                  <a:pt x="1913" y="1234"/>
                </a:cubicBezTo>
                <a:cubicBezTo>
                  <a:pt x="2101" y="1046"/>
                  <a:pt x="2101" y="741"/>
                  <a:pt x="1913" y="554"/>
                </a:cubicBezTo>
                <a:cubicBezTo>
                  <a:pt x="1360" y="0"/>
                  <a:pt x="1360" y="0"/>
                  <a:pt x="1360" y="0"/>
                </a:cubicBezTo>
                <a:cubicBezTo>
                  <a:pt x="0" y="0"/>
                  <a:pt x="0" y="0"/>
                  <a:pt x="0" y="0"/>
                </a:cubicBezTo>
                <a:lnTo>
                  <a:pt x="1233" y="1234"/>
                </a:lnTo>
                <a:close/>
              </a:path>
            </a:pathLst>
          </a:custGeom>
          <a:solidFill>
            <a:srgbClr val="1C50A2">
              <a:alpha val="15000"/>
            </a:srgb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27" name="Freeform 244"/>
          <p:cNvSpPr/>
          <p:nvPr userDrawn="1"/>
        </p:nvSpPr>
        <p:spPr bwMode="auto">
          <a:xfrm>
            <a:off x="1769477" y="4764"/>
            <a:ext cx="1599892" cy="1105595"/>
          </a:xfrm>
          <a:custGeom>
            <a:avLst/>
            <a:gdLst>
              <a:gd name="T0" fmla="*/ 738 w 1217"/>
              <a:gd name="T1" fmla="*/ 738 h 842"/>
              <a:gd name="T2" fmla="*/ 1114 w 1217"/>
              <a:gd name="T3" fmla="*/ 738 h 842"/>
              <a:gd name="T4" fmla="*/ 1114 w 1217"/>
              <a:gd name="T5" fmla="*/ 738 h 842"/>
              <a:gd name="T6" fmla="*/ 1114 w 1217"/>
              <a:gd name="T7" fmla="*/ 362 h 842"/>
              <a:gd name="T8" fmla="*/ 752 w 1217"/>
              <a:gd name="T9" fmla="*/ 0 h 842"/>
              <a:gd name="T10" fmla="*/ 0 w 1217"/>
              <a:gd name="T11" fmla="*/ 0 h 842"/>
              <a:gd name="T12" fmla="*/ 738 w 1217"/>
              <a:gd name="T13" fmla="*/ 738 h 842"/>
            </a:gdLst>
            <a:ahLst/>
            <a:cxnLst>
              <a:cxn ang="0">
                <a:pos x="T0" y="T1"/>
              </a:cxn>
              <a:cxn ang="0">
                <a:pos x="T2" y="T3"/>
              </a:cxn>
              <a:cxn ang="0">
                <a:pos x="T4" y="T5"/>
              </a:cxn>
              <a:cxn ang="0">
                <a:pos x="T6" y="T7"/>
              </a:cxn>
              <a:cxn ang="0">
                <a:pos x="T8" y="T9"/>
              </a:cxn>
              <a:cxn ang="0">
                <a:pos x="T10" y="T11"/>
              </a:cxn>
              <a:cxn ang="0">
                <a:pos x="T12" y="T13"/>
              </a:cxn>
            </a:cxnLst>
            <a:rect l="0" t="0" r="r" b="b"/>
            <a:pathLst>
              <a:path w="1217" h="842">
                <a:moveTo>
                  <a:pt x="738" y="738"/>
                </a:moveTo>
                <a:cubicBezTo>
                  <a:pt x="841" y="842"/>
                  <a:pt x="1011" y="842"/>
                  <a:pt x="1114" y="738"/>
                </a:cubicBezTo>
                <a:cubicBezTo>
                  <a:pt x="1114" y="738"/>
                  <a:pt x="1114" y="738"/>
                  <a:pt x="1114" y="738"/>
                </a:cubicBezTo>
                <a:cubicBezTo>
                  <a:pt x="1217" y="635"/>
                  <a:pt x="1217" y="465"/>
                  <a:pt x="1114" y="362"/>
                </a:cubicBezTo>
                <a:cubicBezTo>
                  <a:pt x="752" y="0"/>
                  <a:pt x="752" y="0"/>
                  <a:pt x="752" y="0"/>
                </a:cubicBezTo>
                <a:cubicBezTo>
                  <a:pt x="0" y="0"/>
                  <a:pt x="0" y="0"/>
                  <a:pt x="0" y="0"/>
                </a:cubicBezTo>
                <a:lnTo>
                  <a:pt x="738" y="738"/>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28" name="Freeform 246"/>
          <p:cNvSpPr/>
          <p:nvPr userDrawn="1"/>
        </p:nvSpPr>
        <p:spPr bwMode="auto">
          <a:xfrm>
            <a:off x="0" y="4764"/>
            <a:ext cx="3566561" cy="3290491"/>
          </a:xfrm>
          <a:custGeom>
            <a:avLst/>
            <a:gdLst>
              <a:gd name="T0" fmla="*/ 0 w 2713"/>
              <a:gd name="T1" fmla="*/ 730 h 2506"/>
              <a:gd name="T2" fmla="*/ 1518 w 2713"/>
              <a:gd name="T3" fmla="*/ 2249 h 2506"/>
              <a:gd name="T4" fmla="*/ 2455 w 2713"/>
              <a:gd name="T5" fmla="*/ 2249 h 2506"/>
              <a:gd name="T6" fmla="*/ 2455 w 2713"/>
              <a:gd name="T7" fmla="*/ 2249 h 2506"/>
              <a:gd name="T8" fmla="*/ 2455 w 2713"/>
              <a:gd name="T9" fmla="*/ 1312 h 2506"/>
              <a:gd name="T10" fmla="*/ 1143 w 2713"/>
              <a:gd name="T11" fmla="*/ 0 h 2506"/>
              <a:gd name="T12" fmla="*/ 0 w 2713"/>
              <a:gd name="T13" fmla="*/ 0 h 2506"/>
              <a:gd name="T14" fmla="*/ 0 w 2713"/>
              <a:gd name="T15" fmla="*/ 730 h 2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3" h="2506">
                <a:moveTo>
                  <a:pt x="0" y="730"/>
                </a:moveTo>
                <a:cubicBezTo>
                  <a:pt x="1518" y="2249"/>
                  <a:pt x="1518" y="2249"/>
                  <a:pt x="1518" y="2249"/>
                </a:cubicBezTo>
                <a:cubicBezTo>
                  <a:pt x="1776" y="2506"/>
                  <a:pt x="2197" y="2506"/>
                  <a:pt x="2455" y="2249"/>
                </a:cubicBezTo>
                <a:cubicBezTo>
                  <a:pt x="2455" y="2249"/>
                  <a:pt x="2455" y="2249"/>
                  <a:pt x="2455" y="2249"/>
                </a:cubicBezTo>
                <a:cubicBezTo>
                  <a:pt x="2713" y="1991"/>
                  <a:pt x="2713" y="1570"/>
                  <a:pt x="2455" y="1312"/>
                </a:cubicBezTo>
                <a:cubicBezTo>
                  <a:pt x="1143" y="0"/>
                  <a:pt x="1143" y="0"/>
                  <a:pt x="1143" y="0"/>
                </a:cubicBezTo>
                <a:cubicBezTo>
                  <a:pt x="0" y="0"/>
                  <a:pt x="0" y="0"/>
                  <a:pt x="0" y="0"/>
                </a:cubicBezTo>
                <a:lnTo>
                  <a:pt x="0" y="730"/>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00000"/>
              </a:solidFill>
              <a:effectLst/>
              <a:uLnTx/>
              <a:uFillTx/>
              <a:latin typeface="Arial" panose="020B0604020202020204"/>
            </a:endParaRPr>
          </a:p>
        </p:txBody>
      </p:sp>
      <p:sp>
        <p:nvSpPr>
          <p:cNvPr id="29" name="Freeform 248"/>
          <p:cNvSpPr/>
          <p:nvPr userDrawn="1"/>
        </p:nvSpPr>
        <p:spPr bwMode="auto">
          <a:xfrm>
            <a:off x="0" y="4764"/>
            <a:ext cx="1845725" cy="3014421"/>
          </a:xfrm>
          <a:custGeom>
            <a:avLst/>
            <a:gdLst>
              <a:gd name="T0" fmla="*/ 0 w 1404"/>
              <a:gd name="T1" fmla="*/ 231 h 2296"/>
              <a:gd name="T2" fmla="*/ 200 w 1404"/>
              <a:gd name="T3" fmla="*/ 208 h 2296"/>
              <a:gd name="T4" fmla="*/ 825 w 1404"/>
              <a:gd name="T5" fmla="*/ 467 h 2296"/>
              <a:gd name="T6" fmla="*/ 1084 w 1404"/>
              <a:gd name="T7" fmla="*/ 1092 h 2296"/>
              <a:gd name="T8" fmla="*/ 825 w 1404"/>
              <a:gd name="T9" fmla="*/ 1717 h 2296"/>
              <a:gd name="T10" fmla="*/ 200 w 1404"/>
              <a:gd name="T11" fmla="*/ 1976 h 2296"/>
              <a:gd name="T12" fmla="*/ 0 w 1404"/>
              <a:gd name="T13" fmla="*/ 1953 h 2296"/>
              <a:gd name="T14" fmla="*/ 0 w 1404"/>
              <a:gd name="T15" fmla="*/ 2279 h 2296"/>
              <a:gd name="T16" fmla="*/ 200 w 1404"/>
              <a:gd name="T17" fmla="*/ 2296 h 2296"/>
              <a:gd name="T18" fmla="*/ 1051 w 1404"/>
              <a:gd name="T19" fmla="*/ 1943 h 2296"/>
              <a:gd name="T20" fmla="*/ 1404 w 1404"/>
              <a:gd name="T21" fmla="*/ 1092 h 2296"/>
              <a:gd name="T22" fmla="*/ 1051 w 1404"/>
              <a:gd name="T23" fmla="*/ 241 h 2296"/>
              <a:gd name="T24" fmla="*/ 708 w 1404"/>
              <a:gd name="T25" fmla="*/ 0 h 2296"/>
              <a:gd name="T26" fmla="*/ 0 w 1404"/>
              <a:gd name="T27" fmla="*/ 0 h 2296"/>
              <a:gd name="T28" fmla="*/ 0 w 1404"/>
              <a:gd name="T29" fmla="*/ 231 h 2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4" h="2296">
                <a:moveTo>
                  <a:pt x="0" y="231"/>
                </a:moveTo>
                <a:cubicBezTo>
                  <a:pt x="65" y="216"/>
                  <a:pt x="132" y="208"/>
                  <a:pt x="200" y="208"/>
                </a:cubicBezTo>
                <a:cubicBezTo>
                  <a:pt x="436" y="208"/>
                  <a:pt x="658" y="300"/>
                  <a:pt x="825" y="467"/>
                </a:cubicBezTo>
                <a:cubicBezTo>
                  <a:pt x="992" y="634"/>
                  <a:pt x="1084" y="856"/>
                  <a:pt x="1084" y="1092"/>
                </a:cubicBezTo>
                <a:cubicBezTo>
                  <a:pt x="1084" y="1328"/>
                  <a:pt x="992" y="1550"/>
                  <a:pt x="825" y="1717"/>
                </a:cubicBezTo>
                <a:cubicBezTo>
                  <a:pt x="658" y="1884"/>
                  <a:pt x="436" y="1976"/>
                  <a:pt x="200" y="1976"/>
                </a:cubicBezTo>
                <a:cubicBezTo>
                  <a:pt x="132" y="1976"/>
                  <a:pt x="65" y="1968"/>
                  <a:pt x="0" y="1953"/>
                </a:cubicBezTo>
                <a:cubicBezTo>
                  <a:pt x="0" y="2279"/>
                  <a:pt x="0" y="2279"/>
                  <a:pt x="0" y="2279"/>
                </a:cubicBezTo>
                <a:cubicBezTo>
                  <a:pt x="65" y="2290"/>
                  <a:pt x="132" y="2296"/>
                  <a:pt x="200" y="2296"/>
                </a:cubicBezTo>
                <a:cubicBezTo>
                  <a:pt x="521" y="2296"/>
                  <a:pt x="824" y="2171"/>
                  <a:pt x="1051" y="1943"/>
                </a:cubicBezTo>
                <a:cubicBezTo>
                  <a:pt x="1279" y="1716"/>
                  <a:pt x="1404" y="1414"/>
                  <a:pt x="1404" y="1092"/>
                </a:cubicBezTo>
                <a:cubicBezTo>
                  <a:pt x="1404" y="770"/>
                  <a:pt x="1279" y="468"/>
                  <a:pt x="1051" y="241"/>
                </a:cubicBezTo>
                <a:cubicBezTo>
                  <a:pt x="950" y="140"/>
                  <a:pt x="834" y="59"/>
                  <a:pt x="708" y="0"/>
                </a:cubicBezTo>
                <a:cubicBezTo>
                  <a:pt x="0" y="0"/>
                  <a:pt x="0" y="0"/>
                  <a:pt x="0" y="0"/>
                </a:cubicBezTo>
                <a:lnTo>
                  <a:pt x="0" y="231"/>
                </a:lnTo>
                <a:close/>
              </a:path>
            </a:pathLst>
          </a:cu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0" name="Oval 251"/>
          <p:cNvSpPr>
            <a:spLocks noChangeArrowheads="1"/>
          </p:cNvSpPr>
          <p:nvPr userDrawn="1"/>
        </p:nvSpPr>
        <p:spPr bwMode="auto">
          <a:xfrm>
            <a:off x="3566561" y="595685"/>
            <a:ext cx="341801" cy="341801"/>
          </a:xfrm>
          <a:prstGeom prst="ellipse">
            <a:avLst/>
          </a:pr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1" name="Oval 252"/>
          <p:cNvSpPr>
            <a:spLocks noChangeArrowheads="1"/>
          </p:cNvSpPr>
          <p:nvPr userDrawn="1"/>
        </p:nvSpPr>
        <p:spPr bwMode="auto">
          <a:xfrm>
            <a:off x="419362" y="3230283"/>
            <a:ext cx="168271" cy="168271"/>
          </a:xfrm>
          <a:prstGeom prst="ellipse">
            <a:avLst/>
          </a:pr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2" name="Oval 253"/>
          <p:cNvSpPr>
            <a:spLocks noChangeArrowheads="1"/>
          </p:cNvSpPr>
          <p:nvPr userDrawn="1"/>
        </p:nvSpPr>
        <p:spPr bwMode="auto">
          <a:xfrm>
            <a:off x="2371572" y="2221211"/>
            <a:ext cx="168271" cy="166957"/>
          </a:xfrm>
          <a:prstGeom prst="ellipse">
            <a:avLst/>
          </a:pr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3" name="Freeform 261"/>
          <p:cNvSpPr/>
          <p:nvPr userDrawn="1"/>
        </p:nvSpPr>
        <p:spPr bwMode="auto">
          <a:xfrm>
            <a:off x="922862" y="2925517"/>
            <a:ext cx="503499" cy="435139"/>
          </a:xfrm>
          <a:custGeom>
            <a:avLst/>
            <a:gdLst>
              <a:gd name="T0" fmla="*/ 0 w 383"/>
              <a:gd name="T1" fmla="*/ 113 h 331"/>
              <a:gd name="T2" fmla="*/ 321 w 383"/>
              <a:gd name="T3" fmla="*/ 0 h 331"/>
              <a:gd name="T4" fmla="*/ 383 w 383"/>
              <a:gd name="T5" fmla="*/ 331 h 331"/>
              <a:gd name="T6" fmla="*/ 0 w 383"/>
              <a:gd name="T7" fmla="*/ 113 h 331"/>
            </a:gdLst>
            <a:ahLst/>
            <a:cxnLst>
              <a:cxn ang="0">
                <a:pos x="T0" y="T1"/>
              </a:cxn>
              <a:cxn ang="0">
                <a:pos x="T2" y="T3"/>
              </a:cxn>
              <a:cxn ang="0">
                <a:pos x="T4" y="T5"/>
              </a:cxn>
              <a:cxn ang="0">
                <a:pos x="T6" y="T7"/>
              </a:cxn>
            </a:cxnLst>
            <a:rect l="0" t="0" r="r" b="b"/>
            <a:pathLst>
              <a:path w="383" h="331">
                <a:moveTo>
                  <a:pt x="0" y="113"/>
                </a:moveTo>
                <a:lnTo>
                  <a:pt x="321" y="0"/>
                </a:lnTo>
                <a:lnTo>
                  <a:pt x="383" y="331"/>
                </a:lnTo>
                <a:lnTo>
                  <a:pt x="0" y="113"/>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grpSp>
        <p:nvGrpSpPr>
          <p:cNvPr id="10" name="PA-淘宝网Chenying0907出品 1"/>
          <p:cNvGrpSpPr/>
          <p:nvPr/>
        </p:nvGrpSpPr>
        <p:grpSpPr>
          <a:xfrm>
            <a:off x="3985923" y="2829747"/>
            <a:ext cx="1551568" cy="1375145"/>
            <a:chOff x="3295850" y="2263222"/>
            <a:chExt cx="2643765" cy="2343151"/>
          </a:xfrm>
        </p:grpSpPr>
        <p:sp>
          <p:nvSpPr>
            <p:cNvPr id="13" name="PA-淘宝网Chenying0907出品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25400">
              <a:gradFill flip="none" rotWithShape="1">
                <a:gsLst>
                  <a:gs pos="29000">
                    <a:srgbClr val="E0E0E0"/>
                  </a:gs>
                  <a:gs pos="0">
                    <a:srgbClr val="999999"/>
                  </a:gs>
                  <a:gs pos="83000">
                    <a:sysClr val="window" lastClr="FFFFFF"/>
                  </a:gs>
                </a:gsLst>
                <a:lin ang="2700000" scaled="1"/>
                <a:tileRect/>
              </a:gradFill>
            </a:ln>
            <a:effectLst>
              <a:outerShdw blurRad="355600" dist="88900" dir="2700000" algn="tl" rotWithShape="0">
                <a:prstClr val="black">
                  <a:alpha val="28000"/>
                </a:prstClr>
              </a:outerShdw>
            </a:effectLst>
          </p:spPr>
          <p:txBody>
            <a:bodyPr vert="horz" wrap="square" lIns="72576" tIns="36288" rIns="72576" bIns="36288" numCol="1" anchor="t" anchorCtr="0" compatLnSpc="1"/>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
          <p:nvSpPr>
            <p:cNvPr id="14" name="PA-淘宝网Chenying0907出品 5"/>
            <p:cNvSpPr/>
            <p:nvPr/>
          </p:nvSpPr>
          <p:spPr bwMode="auto">
            <a:xfrm>
              <a:off x="3589408" y="2523401"/>
              <a:ext cx="2056648" cy="182279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5">
                <a:lumMod val="75000"/>
              </a:schemeClr>
            </a:solidFill>
            <a:ln w="25400" cap="flat" cmpd="sng" algn="ctr">
              <a:noFill/>
              <a:prstDash val="solid"/>
            </a:ln>
            <a:effectLst/>
          </p:spPr>
          <p:txBody>
            <a:bodyPr vert="horz" wrap="square" lIns="72576" tIns="36288" rIns="72576" bIns="36288" numCol="1" anchor="t" anchorCtr="0" compatLnSpc="1"/>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grpSp>
      <p:sp>
        <p:nvSpPr>
          <p:cNvPr id="11" name="PA-淘宝网Chenying0907出品 40"/>
          <p:cNvSpPr txBox="1"/>
          <p:nvPr/>
        </p:nvSpPr>
        <p:spPr>
          <a:xfrm>
            <a:off x="5500494" y="3635523"/>
            <a:ext cx="6691506" cy="461665"/>
          </a:xfrm>
          <a:prstGeom prst="rect">
            <a:avLst/>
          </a:prstGeom>
          <a:noFill/>
        </p:spPr>
        <p:txBody>
          <a:bodyPr wrap="square" rtlCol="0">
            <a:spAutoFit/>
          </a:bodyPr>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algn="ctr"/>
            <a:r>
              <a:rPr lang="en-GB" altLang="zh-CN" sz="2400" b="1" kern="0" dirty="0">
                <a:solidFill>
                  <a:srgbClr val="1C50A2"/>
                </a:solidFill>
                <a:latin typeface="+mj-ea"/>
                <a:ea typeface="+mj-ea"/>
              </a:rPr>
              <a:t>Background and significance of the study</a:t>
            </a:r>
            <a:endParaRPr lang="zh-CN" altLang="en-US" sz="2400" b="1" kern="0" dirty="0">
              <a:solidFill>
                <a:srgbClr val="1C50A2"/>
              </a:solidFill>
              <a:latin typeface="+mj-ea"/>
              <a:ea typeface="+mj-ea"/>
            </a:endParaRPr>
          </a:p>
        </p:txBody>
      </p:sp>
      <p:sp>
        <p:nvSpPr>
          <p:cNvPr id="12" name="文本框 3"/>
          <p:cNvSpPr txBox="1"/>
          <p:nvPr/>
        </p:nvSpPr>
        <p:spPr>
          <a:xfrm>
            <a:off x="4471315" y="3066155"/>
            <a:ext cx="1222349"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5400" b="1" dirty="0">
                <a:solidFill>
                  <a:schemeClr val="bg1"/>
                </a:solidFill>
                <a:latin typeface="+mn-ea"/>
              </a:rPr>
              <a:t>1</a:t>
            </a:r>
            <a:endParaRPr lang="zh-CN" altLang="en-US" sz="5400" b="1" dirty="0">
              <a:solidFill>
                <a:schemeClr val="bg1"/>
              </a:solidFill>
              <a:latin typeface="+mn-e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4689530" y="-835532"/>
            <a:ext cx="7114251" cy="323165"/>
          </a:xfrm>
          <a:prstGeom prst="rect">
            <a:avLst/>
          </a:prstGeom>
        </p:spPr>
        <p:txBody>
          <a:bodyPr wrap="square">
            <a:spAutoFit/>
          </a:bodyPr>
          <a:lstStyle/>
          <a:p>
            <a:pPr marL="214630" indent="-214630">
              <a:buFont typeface="Arial" panose="020B0604020202020204" pitchFamily="34" charset="0"/>
              <a:buChar char="•"/>
            </a:pPr>
            <a:endParaRPr lang="zh-CN" altLang="en-US" sz="1500" dirty="0"/>
          </a:p>
        </p:txBody>
      </p:sp>
      <p:grpSp>
        <p:nvGrpSpPr>
          <p:cNvPr id="2" name="组合 1"/>
          <p:cNvGrpSpPr/>
          <p:nvPr/>
        </p:nvGrpSpPr>
        <p:grpSpPr>
          <a:xfrm>
            <a:off x="407438" y="171919"/>
            <a:ext cx="670385" cy="604428"/>
            <a:chOff x="5424755" y="1340768"/>
            <a:chExt cx="670560" cy="604586"/>
          </a:xfrm>
        </p:grpSpPr>
        <p:grpSp>
          <p:nvGrpSpPr>
            <p:cNvPr id="3" name="组合 2"/>
            <p:cNvGrpSpPr/>
            <p:nvPr/>
          </p:nvGrpSpPr>
          <p:grpSpPr>
            <a:xfrm>
              <a:off x="5424755" y="1340768"/>
              <a:ext cx="670560" cy="604586"/>
              <a:chOff x="3720691" y="2824413"/>
              <a:chExt cx="1341120" cy="1209172"/>
            </a:xfrm>
          </p:grpSpPr>
          <p:sp>
            <p:nvSpPr>
              <p:cNvPr id="10"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8"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2" name="文本框 9"/>
          <p:cNvSpPr txBox="1"/>
          <p:nvPr/>
        </p:nvSpPr>
        <p:spPr>
          <a:xfrm>
            <a:off x="1124440" y="290670"/>
            <a:ext cx="4417043" cy="623227"/>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GB" altLang="zh-CN" sz="1800" dirty="0">
                <a:solidFill>
                  <a:srgbClr val="325B7F"/>
                </a:solidFill>
                <a:sym typeface="微软雅黑" panose="020B0503020204020204" charset="-122"/>
              </a:rPr>
              <a:t>1.1 Background and significance of the study - Background of the study</a:t>
            </a:r>
            <a:endParaRPr lang="zh-CN" altLang="en-US" sz="1800" dirty="0">
              <a:solidFill>
                <a:srgbClr val="325B7F"/>
              </a:solidFill>
              <a:sym typeface="微软雅黑" panose="020B0503020204020204" charset="-122"/>
            </a:endParaRPr>
          </a:p>
        </p:txBody>
      </p:sp>
      <p:sp>
        <p:nvSpPr>
          <p:cNvPr id="26"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nvGrpSpPr>
          <p:cNvPr id="27" name="组合 26"/>
          <p:cNvGrpSpPr/>
          <p:nvPr/>
        </p:nvGrpSpPr>
        <p:grpSpPr>
          <a:xfrm>
            <a:off x="1684638" y="1946189"/>
            <a:ext cx="8822724" cy="2570205"/>
            <a:chOff x="1977081" y="1927654"/>
            <a:chExt cx="8822724" cy="2570205"/>
          </a:xfrm>
        </p:grpSpPr>
        <p:sp>
          <p:nvSpPr>
            <p:cNvPr id="28" name="矩形 27"/>
            <p:cNvSpPr/>
            <p:nvPr/>
          </p:nvSpPr>
          <p:spPr>
            <a:xfrm>
              <a:off x="1977081" y="1927654"/>
              <a:ext cx="8822724" cy="2570205"/>
            </a:xfrm>
            <a:prstGeom prst="rect">
              <a:avLst/>
            </a:prstGeom>
            <a:solidFill>
              <a:schemeClr val="bg1"/>
            </a:solidFill>
            <a:ln w="19050">
              <a:solidFill>
                <a:schemeClr val="tx1"/>
              </a:soli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a:spLocks noChangeAspect="1"/>
            </p:cNvSpPr>
            <p:nvPr/>
          </p:nvSpPr>
          <p:spPr>
            <a:xfrm>
              <a:off x="2196475" y="2133388"/>
              <a:ext cx="1633098" cy="1633098"/>
            </a:xfrm>
            <a:prstGeom prst="rect">
              <a:avLst/>
            </a:prstGeom>
            <a:blipFill dpi="0" rotWithShape="1">
              <a:blip r:embed="rId1"/>
              <a:srcRect/>
              <a:stretch>
                <a:fillRect l="-50000"/>
              </a:stretch>
            </a:blipFill>
            <a:ln w="12700" cap="flat" cmpd="sng" algn="ctr">
              <a:noFill/>
              <a:prstDash val="solid"/>
              <a:miter lim="800000"/>
            </a:ln>
            <a:effectLst/>
            <a:extLst>
              <a:ext uri="{91240B29-F687-4F45-9708-019B960494DF}">
                <a14:hiddenLine xmlns:a14="http://schemas.microsoft.com/office/drawing/2010/main" w="12700">
                  <a:solidFill>
                    <a:schemeClr val="dk1"/>
                  </a:solidFill>
                  <a:prstDash val="solid"/>
                  <a:miter lim="800000"/>
                  <a:headEnd/>
                  <a:tailEnd/>
                </a14:hiddenLine>
              </a:ext>
            </a:ex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dirty="0"/>
            </a:p>
          </p:txBody>
        </p:sp>
        <p:sp>
          <p:nvSpPr>
            <p:cNvPr id="30" name="矩形 29"/>
            <p:cNvSpPr/>
            <p:nvPr/>
          </p:nvSpPr>
          <p:spPr>
            <a:xfrm>
              <a:off x="4443013" y="2133388"/>
              <a:ext cx="1634400" cy="1634400"/>
            </a:xfrm>
            <a:prstGeom prst="rect">
              <a:avLst/>
            </a:prstGeom>
            <a:blipFill dpi="0" rotWithShape="1">
              <a:blip r:embed="rId2"/>
              <a:srcRect/>
              <a:stretch>
                <a:fillRect l="-80113" t="-160956" r="-38501" b="-128743"/>
              </a:stretch>
            </a:blipFill>
            <a:ln w="12700" cap="flat" cmpd="sng" algn="ctr">
              <a:noFill/>
              <a:prstDash val="solid"/>
              <a:miter lim="800000"/>
            </a:ln>
            <a:effectLst/>
            <a:extLst>
              <a:ext uri="{91240B29-F687-4F45-9708-019B960494DF}">
                <a14:hiddenLine xmlns:a14="http://schemas.microsoft.com/office/drawing/2010/main" w="12700">
                  <a:solidFill>
                    <a:schemeClr val="dk1"/>
                  </a:solidFill>
                  <a:prstDash val="solid"/>
                  <a:miter lim="800000"/>
                  <a:headEnd/>
                  <a:tailEnd/>
                </a14:hiddenLine>
              </a:ext>
            </a:ex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31" name="矩形 30"/>
            <p:cNvSpPr/>
            <p:nvPr/>
          </p:nvSpPr>
          <p:spPr>
            <a:xfrm>
              <a:off x="6690853" y="2132086"/>
              <a:ext cx="1634400" cy="1634400"/>
            </a:xfrm>
            <a:prstGeom prst="rect">
              <a:avLst/>
            </a:prstGeom>
            <a:blipFill dpi="0" rotWithShape="1">
              <a:blip r:embed="rId3"/>
              <a:srcRect/>
              <a:stretch>
                <a:fillRect l="-21622" r="-21194"/>
              </a:stretch>
            </a:blipFill>
            <a:ln w="12700" cap="flat" cmpd="sng" algn="ctr">
              <a:noFill/>
              <a:prstDash val="solid"/>
              <a:miter lim="800000"/>
            </a:ln>
            <a:effectLst/>
            <a:extLst>
              <a:ext uri="{91240B29-F687-4F45-9708-019B960494DF}">
                <a14:hiddenLine xmlns:a14="http://schemas.microsoft.com/office/drawing/2010/main" w="12700">
                  <a:solidFill>
                    <a:schemeClr val="dk1"/>
                  </a:solidFill>
                  <a:prstDash val="solid"/>
                  <a:miter lim="800000"/>
                  <a:headEnd/>
                  <a:tailEnd/>
                </a14:hiddenLine>
              </a:ext>
            </a:ex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32" name="矩形 31"/>
            <p:cNvSpPr/>
            <p:nvPr/>
          </p:nvSpPr>
          <p:spPr>
            <a:xfrm>
              <a:off x="8938693" y="2132086"/>
              <a:ext cx="1634400" cy="1634400"/>
            </a:xfrm>
            <a:prstGeom prst="rect">
              <a:avLst/>
            </a:prstGeom>
            <a:blipFill dpi="0" rotWithShape="1">
              <a:blip r:embed="rId4"/>
              <a:srcRect/>
              <a:stretch>
                <a:fillRect l="-46489" r="3"/>
              </a:stretch>
            </a:blipFill>
            <a:ln w="12700" cap="flat" cmpd="sng" algn="ctr">
              <a:noFill/>
              <a:prstDash val="solid"/>
              <a:miter lim="800000"/>
            </a:ln>
            <a:effectLst/>
            <a:extLst>
              <a:ext uri="{91240B29-F687-4F45-9708-019B960494DF}">
                <a14:hiddenLine xmlns:a14="http://schemas.microsoft.com/office/drawing/2010/main" w="12700">
                  <a:solidFill>
                    <a:schemeClr val="dk1"/>
                  </a:solidFill>
                  <a:prstDash val="solid"/>
                  <a:miter lim="800000"/>
                  <a:headEnd/>
                  <a:tailEnd/>
                </a14:hiddenLine>
              </a:ext>
            </a:extLst>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sp>
          <p:nvSpPr>
            <p:cNvPr id="33" name="文本框 32"/>
            <p:cNvSpPr txBox="1"/>
            <p:nvPr/>
          </p:nvSpPr>
          <p:spPr>
            <a:xfrm>
              <a:off x="2053716" y="3844766"/>
              <a:ext cx="2062960" cy="362728"/>
            </a:xfrm>
            <a:prstGeom prst="rect">
              <a:avLst/>
            </a:prstGeom>
            <a:noFill/>
          </p:spPr>
          <p:txBody>
            <a:bodyPr wrap="square" rtlCol="0">
              <a:spAutoFit/>
            </a:bodyPr>
            <a:lstStyle/>
            <a:p>
              <a:pPr algn="ctr" defTabSz="914400">
                <a:lnSpc>
                  <a:spcPct val="120000"/>
                </a:lnSpc>
              </a:pPr>
              <a:r>
                <a:rPr lang="en-GB" altLang="zh-CN" sz="1600" dirty="0">
                  <a:latin typeface="微软雅黑" panose="020B0503020204020204" charset="-122"/>
                  <a:ea typeface="微软雅黑" panose="020B0503020204020204" charset="-122"/>
                </a:rPr>
                <a:t>medical diagnosis</a:t>
              </a:r>
              <a:endParaRPr lang="zh-CN" altLang="en-US" sz="1600" dirty="0">
                <a:latin typeface="微软雅黑" panose="020B0503020204020204" charset="-122"/>
                <a:ea typeface="微软雅黑" panose="020B0503020204020204" charset="-122"/>
              </a:endParaRPr>
            </a:p>
          </p:txBody>
        </p:sp>
        <p:sp>
          <p:nvSpPr>
            <p:cNvPr id="34" name="文本框 33"/>
            <p:cNvSpPr txBox="1"/>
            <p:nvPr/>
          </p:nvSpPr>
          <p:spPr>
            <a:xfrm>
              <a:off x="4228733" y="3844766"/>
              <a:ext cx="2062960" cy="362728"/>
            </a:xfrm>
            <a:prstGeom prst="rect">
              <a:avLst/>
            </a:prstGeom>
            <a:noFill/>
          </p:spPr>
          <p:txBody>
            <a:bodyPr wrap="square" rtlCol="0">
              <a:spAutoFit/>
            </a:bodyPr>
            <a:lstStyle/>
            <a:p>
              <a:pPr algn="ctr" defTabSz="914400">
                <a:lnSpc>
                  <a:spcPct val="120000"/>
                </a:lnSpc>
              </a:pPr>
              <a:r>
                <a:rPr lang="en-GB" altLang="zh-CN" sz="1600" dirty="0">
                  <a:latin typeface="微软雅黑" panose="020B0503020204020204" charset="-122"/>
                  <a:ea typeface="微软雅黑" panose="020B0503020204020204" charset="-122"/>
                </a:rPr>
                <a:t>automatic driving</a:t>
              </a:r>
              <a:endParaRPr lang="zh-CN" altLang="en-US" sz="1600" dirty="0">
                <a:latin typeface="微软雅黑" panose="020B0503020204020204" charset="-122"/>
                <a:ea typeface="微软雅黑" panose="020B0503020204020204" charset="-122"/>
              </a:endParaRPr>
            </a:p>
          </p:txBody>
        </p:sp>
        <p:sp>
          <p:nvSpPr>
            <p:cNvPr id="35" name="文本框 34"/>
            <p:cNvSpPr txBox="1"/>
            <p:nvPr/>
          </p:nvSpPr>
          <p:spPr>
            <a:xfrm>
              <a:off x="6384458" y="3844766"/>
              <a:ext cx="2247189" cy="362728"/>
            </a:xfrm>
            <a:prstGeom prst="rect">
              <a:avLst/>
            </a:prstGeom>
            <a:noFill/>
          </p:spPr>
          <p:txBody>
            <a:bodyPr wrap="square" rtlCol="0">
              <a:spAutoFit/>
            </a:bodyPr>
            <a:lstStyle/>
            <a:p>
              <a:pPr algn="ctr" defTabSz="914400">
                <a:lnSpc>
                  <a:spcPct val="120000"/>
                </a:lnSpc>
              </a:pPr>
              <a:r>
                <a:rPr lang="en-GB" altLang="zh-CN" sz="1600" dirty="0">
                  <a:latin typeface="微软雅黑" panose="020B0503020204020204" charset="-122"/>
                  <a:ea typeface="微软雅黑" panose="020B0503020204020204" charset="-122"/>
                </a:rPr>
                <a:t>banking supervision</a:t>
              </a:r>
              <a:endParaRPr lang="zh-CN" altLang="en-US" sz="1600" dirty="0">
                <a:latin typeface="微软雅黑" panose="020B0503020204020204" charset="-122"/>
                <a:ea typeface="微软雅黑" panose="020B0503020204020204" charset="-122"/>
              </a:endParaRPr>
            </a:p>
          </p:txBody>
        </p:sp>
        <p:sp>
          <p:nvSpPr>
            <p:cNvPr id="36" name="文本框 35"/>
            <p:cNvSpPr txBox="1"/>
            <p:nvPr/>
          </p:nvSpPr>
          <p:spPr>
            <a:xfrm>
              <a:off x="8852225" y="3844766"/>
              <a:ext cx="1807336" cy="362728"/>
            </a:xfrm>
            <a:prstGeom prst="rect">
              <a:avLst/>
            </a:prstGeom>
            <a:noFill/>
          </p:spPr>
          <p:txBody>
            <a:bodyPr wrap="square" rtlCol="0">
              <a:spAutoFit/>
            </a:bodyPr>
            <a:lstStyle/>
            <a:p>
              <a:pPr algn="ctr" defTabSz="914400">
                <a:lnSpc>
                  <a:spcPct val="120000"/>
                </a:lnSpc>
              </a:pPr>
              <a:r>
                <a:rPr lang="en-GB" altLang="zh-CN" sz="1600" dirty="0">
                  <a:latin typeface="微软雅黑" panose="020B0503020204020204" charset="-122"/>
                  <a:ea typeface="微软雅黑" panose="020B0503020204020204" charset="-122"/>
                </a:rPr>
                <a:t>network security</a:t>
              </a:r>
              <a:endParaRPr lang="zh-CN" altLang="en-US" sz="1600" dirty="0">
                <a:latin typeface="微软雅黑" panose="020B0503020204020204" charset="-122"/>
                <a:ea typeface="微软雅黑" panose="020B0503020204020204" charset="-122"/>
              </a:endParaRPr>
            </a:p>
          </p:txBody>
        </p:sp>
      </p:grpSp>
      <p:sp>
        <p:nvSpPr>
          <p:cNvPr id="37" name="文本框 36"/>
          <p:cNvSpPr txBox="1"/>
          <p:nvPr/>
        </p:nvSpPr>
        <p:spPr>
          <a:xfrm>
            <a:off x="1061324" y="864650"/>
            <a:ext cx="10195681" cy="892552"/>
          </a:xfrm>
          <a:prstGeom prst="rect">
            <a:avLst/>
          </a:prstGeom>
          <a:noFill/>
        </p:spPr>
        <p:txBody>
          <a:bodyPr wrap="square" rtlCol="0">
            <a:spAutoFit/>
          </a:bodyPr>
          <a:lstStyle>
            <a:defPPr>
              <a:defRPr lang="zh-CN"/>
            </a:defPPr>
            <a:lvl1pPr>
              <a:defRPr sz="3200" b="1">
                <a:latin typeface="Times New Roman" panose="02020603050405020304" pitchFamily="18" charset="0"/>
                <a:ea typeface="Adobe 楷体 Std R" panose="02020400000000000000" pitchFamily="18" charset="-122"/>
              </a:defRPr>
            </a:lvl1pPr>
          </a:lstStyle>
          <a:p>
            <a:r>
              <a:rPr lang="en-GB" altLang="zh-CN" sz="1800" b="0" spc="100" dirty="0">
                <a:solidFill>
                  <a:srgbClr val="0070C0"/>
                </a:solidFill>
                <a:latin typeface="+mn-ea"/>
                <a:ea typeface="+mn-ea"/>
              </a:rPr>
              <a:t>Adversarial example </a:t>
            </a:r>
            <a:r>
              <a:rPr lang="zh-CN" altLang="en-US" sz="2000" b="0" spc="100" dirty="0"/>
              <a:t>：</a:t>
            </a:r>
            <a:r>
              <a:rPr lang="en-GB" altLang="zh-CN" sz="1600" b="0" spc="100" dirty="0">
                <a:latin typeface="+mn-ea"/>
                <a:ea typeface="+mn-ea"/>
              </a:rPr>
              <a:t>A kind of fake data that can deceive deep neural network models.</a:t>
            </a:r>
            <a:endParaRPr lang="en-GB" altLang="zh-CN" sz="1600" b="0" spc="100" dirty="0">
              <a:latin typeface="+mn-ea"/>
              <a:ea typeface="+mn-ea"/>
            </a:endParaRPr>
          </a:p>
          <a:p>
            <a:r>
              <a:rPr lang="en-GB" altLang="zh-CN" sz="1600" b="0" spc="100" dirty="0">
                <a:latin typeface="+mn-ea"/>
                <a:ea typeface="+mn-ea"/>
              </a:rPr>
              <a:t>It poses a huge threat in a number of fields, including computer vision, autonomous driving, and natural language processing.</a:t>
            </a:r>
            <a:endParaRPr lang="en-US" altLang="zh-CN" sz="1600" b="0" spc="100" dirty="0">
              <a:latin typeface="+mn-ea"/>
              <a:ea typeface="+mn-ea"/>
            </a:endParaRPr>
          </a:p>
        </p:txBody>
      </p:sp>
      <p:grpSp>
        <p:nvGrpSpPr>
          <p:cNvPr id="38" name="组合 37"/>
          <p:cNvGrpSpPr/>
          <p:nvPr/>
        </p:nvGrpSpPr>
        <p:grpSpPr>
          <a:xfrm rot="10800000">
            <a:off x="2692734" y="4965330"/>
            <a:ext cx="1450493" cy="1456538"/>
            <a:chOff x="3180463" y="5412204"/>
            <a:chExt cx="1450493" cy="1456538"/>
          </a:xfrm>
        </p:grpSpPr>
        <p:sp>
          <p:nvSpPr>
            <p:cNvPr id="39" name="五角星 12"/>
            <p:cNvSpPr/>
            <p:nvPr/>
          </p:nvSpPr>
          <p:spPr>
            <a:xfrm>
              <a:off x="3432694" y="5669625"/>
              <a:ext cx="951319" cy="951319"/>
            </a:xfrm>
            <a:prstGeom prst="star5">
              <a:avLst>
                <a:gd name="adj" fmla="val 36913"/>
                <a:gd name="hf" fmla="val 105146"/>
                <a:gd name="vf" fmla="val 110557"/>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50000" t="50000" r="50000" b="5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tx1"/>
                </a:solidFill>
                <a:latin typeface="楷体" panose="02010609060101010101" pitchFamily="49" charset="-122"/>
                <a:ea typeface="楷体" panose="02010609060101010101" pitchFamily="49" charset="-122"/>
              </a:endParaRPr>
            </a:p>
          </p:txBody>
        </p:sp>
        <p:sp>
          <p:nvSpPr>
            <p:cNvPr id="40" name="燕尾形箭头 15"/>
            <p:cNvSpPr/>
            <p:nvPr/>
          </p:nvSpPr>
          <p:spPr>
            <a:xfrm rot="20637678">
              <a:off x="4274657" y="5791623"/>
              <a:ext cx="356299" cy="461962"/>
            </a:xfrm>
            <a:prstGeom prst="notchedRightArrow">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50000" t="50000" r="50000" b="5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燕尾形箭头 20"/>
            <p:cNvSpPr/>
            <p:nvPr/>
          </p:nvSpPr>
          <p:spPr>
            <a:xfrm rot="16200000">
              <a:off x="3721854" y="5359373"/>
              <a:ext cx="356299" cy="461962"/>
            </a:xfrm>
            <a:prstGeom prst="notchedRightArrow">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50000" t="50000" r="50000" b="5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燕尾形箭头 21"/>
            <p:cNvSpPr/>
            <p:nvPr/>
          </p:nvSpPr>
          <p:spPr>
            <a:xfrm rot="7477351">
              <a:off x="3402722" y="6459612"/>
              <a:ext cx="356299" cy="461962"/>
            </a:xfrm>
            <a:prstGeom prst="notchedRightArrow">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50000" t="50000" r="50000" b="5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燕尾形箭头 22"/>
            <p:cNvSpPr/>
            <p:nvPr/>
          </p:nvSpPr>
          <p:spPr>
            <a:xfrm rot="962322" flipH="1">
              <a:off x="3180463" y="5791622"/>
              <a:ext cx="356299" cy="461962"/>
            </a:xfrm>
            <a:prstGeom prst="notchedRightArrow">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50000" t="50000" r="50000" b="5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燕尾形箭头 23"/>
            <p:cNvSpPr/>
            <p:nvPr/>
          </p:nvSpPr>
          <p:spPr>
            <a:xfrm rot="14122649" flipH="1">
              <a:off x="4061491" y="6443148"/>
              <a:ext cx="356299" cy="461962"/>
            </a:xfrm>
            <a:prstGeom prst="notchedRightArrow">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50000" t="50000" r="50000" b="50000"/>
              </a:path>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cxnSp>
        <p:nvCxnSpPr>
          <p:cNvPr id="45" name="直接连接符 30"/>
          <p:cNvCxnSpPr/>
          <p:nvPr/>
        </p:nvCxnSpPr>
        <p:spPr>
          <a:xfrm>
            <a:off x="3967196" y="4991643"/>
            <a:ext cx="1638178" cy="3264"/>
          </a:xfrm>
          <a:prstGeom prst="line">
            <a:avLst/>
          </a:prstGeom>
          <a:ln w="19050">
            <a:solidFill>
              <a:schemeClr val="accent5"/>
            </a:solidFill>
            <a:prstDash val="solid"/>
            <a:tailEnd type="diamond" w="lg" len="lg"/>
          </a:ln>
        </p:spPr>
        <p:style>
          <a:lnRef idx="1">
            <a:schemeClr val="accent1"/>
          </a:lnRef>
          <a:fillRef idx="0">
            <a:schemeClr val="accent1"/>
          </a:fillRef>
          <a:effectRef idx="0">
            <a:schemeClr val="accent1"/>
          </a:effectRef>
          <a:fontRef idx="minor">
            <a:schemeClr val="tx1"/>
          </a:fontRef>
        </p:style>
      </p:cxnSp>
      <p:sp>
        <p:nvSpPr>
          <p:cNvPr id="46" name="文本框 45"/>
          <p:cNvSpPr txBox="1"/>
          <p:nvPr/>
        </p:nvSpPr>
        <p:spPr>
          <a:xfrm>
            <a:off x="3845405" y="4545525"/>
            <a:ext cx="2674057" cy="400110"/>
          </a:xfrm>
          <a:prstGeom prst="rect">
            <a:avLst/>
          </a:prstGeom>
          <a:noFill/>
        </p:spPr>
        <p:txBody>
          <a:bodyPr wrap="square" rtlCol="0">
            <a:spAutoFit/>
          </a:bodyPr>
          <a:lstStyle/>
          <a:p>
            <a:pPr algn="ctr"/>
            <a:r>
              <a:rPr lang="en-GB" altLang="zh-CN" sz="2000" dirty="0">
                <a:latin typeface="+mn-ea"/>
              </a:rPr>
              <a:t>Attack success rate</a:t>
            </a:r>
            <a:endParaRPr lang="zh-CN" altLang="en-US" sz="2000" dirty="0">
              <a:latin typeface="+mn-ea"/>
            </a:endParaRPr>
          </a:p>
        </p:txBody>
      </p:sp>
      <p:cxnSp>
        <p:nvCxnSpPr>
          <p:cNvPr id="47" name="直接连接符 34"/>
          <p:cNvCxnSpPr/>
          <p:nvPr/>
        </p:nvCxnSpPr>
        <p:spPr>
          <a:xfrm>
            <a:off x="4190385" y="5864182"/>
            <a:ext cx="1129238" cy="0"/>
          </a:xfrm>
          <a:prstGeom prst="line">
            <a:avLst/>
          </a:prstGeom>
          <a:ln w="19050">
            <a:solidFill>
              <a:schemeClr val="accent5"/>
            </a:solidFill>
            <a:prstDash val="solid"/>
            <a:tailEnd type="diamond" w="lg" len="lg"/>
          </a:ln>
        </p:spPr>
        <p:style>
          <a:lnRef idx="1">
            <a:schemeClr val="accent1"/>
          </a:lnRef>
          <a:fillRef idx="0">
            <a:schemeClr val="accent1"/>
          </a:fillRef>
          <a:effectRef idx="0">
            <a:schemeClr val="accent1"/>
          </a:effectRef>
          <a:fontRef idx="minor">
            <a:schemeClr val="tx1"/>
          </a:fontRef>
        </p:style>
      </p:cxnSp>
      <p:sp>
        <p:nvSpPr>
          <p:cNvPr id="48" name="文本框 47"/>
          <p:cNvSpPr txBox="1"/>
          <p:nvPr/>
        </p:nvSpPr>
        <p:spPr>
          <a:xfrm>
            <a:off x="3713137" y="6076940"/>
            <a:ext cx="2859493" cy="400110"/>
          </a:xfrm>
          <a:prstGeom prst="rect">
            <a:avLst/>
          </a:prstGeom>
          <a:noFill/>
        </p:spPr>
        <p:txBody>
          <a:bodyPr wrap="square" rtlCol="0">
            <a:spAutoFit/>
          </a:bodyPr>
          <a:lstStyle/>
          <a:p>
            <a:r>
              <a:rPr lang="en-GB" altLang="zh-CN" sz="2000" dirty="0">
                <a:latin typeface="+mn-ea"/>
              </a:rPr>
              <a:t>Defense Success Rate</a:t>
            </a:r>
            <a:endParaRPr lang="zh-CN" altLang="en-US" sz="2000" dirty="0">
              <a:latin typeface="+mn-ea"/>
            </a:endParaRPr>
          </a:p>
        </p:txBody>
      </p:sp>
      <p:cxnSp>
        <p:nvCxnSpPr>
          <p:cNvPr id="49" name="直接连接符 37"/>
          <p:cNvCxnSpPr/>
          <p:nvPr/>
        </p:nvCxnSpPr>
        <p:spPr>
          <a:xfrm>
            <a:off x="1447706" y="5872779"/>
            <a:ext cx="1173524" cy="0"/>
          </a:xfrm>
          <a:prstGeom prst="line">
            <a:avLst/>
          </a:prstGeom>
          <a:ln w="19050">
            <a:solidFill>
              <a:schemeClr val="accent5"/>
            </a:solidFill>
            <a:prstDash val="solid"/>
            <a:headEnd type="diamond" w="lg" len="lg"/>
            <a:tailEnd type="none" w="lg" len="lg"/>
          </a:ln>
        </p:spPr>
        <p:style>
          <a:lnRef idx="1">
            <a:schemeClr val="accent1"/>
          </a:lnRef>
          <a:fillRef idx="0">
            <a:schemeClr val="accent1"/>
          </a:fillRef>
          <a:effectRef idx="0">
            <a:schemeClr val="accent1"/>
          </a:effectRef>
          <a:fontRef idx="minor">
            <a:schemeClr val="tx1"/>
          </a:fontRef>
        </p:style>
      </p:cxnSp>
      <p:sp>
        <p:nvSpPr>
          <p:cNvPr id="50" name="文本框 49"/>
          <p:cNvSpPr txBox="1"/>
          <p:nvPr/>
        </p:nvSpPr>
        <p:spPr>
          <a:xfrm>
            <a:off x="1445543" y="5465347"/>
            <a:ext cx="1204267" cy="400110"/>
          </a:xfrm>
          <a:prstGeom prst="rect">
            <a:avLst/>
          </a:prstGeom>
          <a:noFill/>
        </p:spPr>
        <p:txBody>
          <a:bodyPr wrap="square" rtlCol="0">
            <a:spAutoFit/>
          </a:bodyPr>
          <a:lstStyle/>
          <a:p>
            <a:pPr algn="ctr"/>
            <a:r>
              <a:rPr lang="en-US" altLang="zh-CN" sz="2000" dirty="0">
                <a:latin typeface="微软雅黑" panose="020B0503020204020204" charset="-122"/>
                <a:ea typeface="微软雅黑" panose="020B0503020204020204" charset="-122"/>
              </a:rPr>
              <a:t>…</a:t>
            </a:r>
            <a:endParaRPr lang="zh-CN" altLang="en-US" sz="2000" dirty="0">
              <a:latin typeface="微软雅黑" panose="020B0503020204020204" charset="-122"/>
              <a:ea typeface="微软雅黑" panose="020B0503020204020204" charset="-122"/>
            </a:endParaRPr>
          </a:p>
        </p:txBody>
      </p:sp>
      <p:cxnSp>
        <p:nvCxnSpPr>
          <p:cNvPr id="51" name="直接连接符 41"/>
          <p:cNvCxnSpPr/>
          <p:nvPr/>
        </p:nvCxnSpPr>
        <p:spPr>
          <a:xfrm>
            <a:off x="1921153" y="5002229"/>
            <a:ext cx="952500" cy="0"/>
          </a:xfrm>
          <a:prstGeom prst="line">
            <a:avLst/>
          </a:prstGeom>
          <a:ln w="19050">
            <a:solidFill>
              <a:schemeClr val="accent5"/>
            </a:solidFill>
            <a:prstDash val="solid"/>
            <a:headEnd type="diamond" w="lg" len="lg"/>
            <a:tailEnd type="none" w="lg" len="lg"/>
          </a:ln>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1925020" y="4547654"/>
            <a:ext cx="1095555" cy="400110"/>
          </a:xfrm>
          <a:prstGeom prst="rect">
            <a:avLst/>
          </a:prstGeom>
          <a:noFill/>
        </p:spPr>
        <p:txBody>
          <a:bodyPr wrap="square" rtlCol="0">
            <a:spAutoFit/>
          </a:bodyPr>
          <a:lstStyle/>
          <a:p>
            <a:r>
              <a:rPr lang="en-GB" altLang="zh-CN" sz="2000" dirty="0">
                <a:latin typeface="+mn-ea"/>
              </a:rPr>
              <a:t>Covert</a:t>
            </a:r>
            <a:endParaRPr lang="zh-CN" altLang="en-US" sz="2000" dirty="0">
              <a:latin typeface="+mn-ea"/>
            </a:endParaRPr>
          </a:p>
        </p:txBody>
      </p:sp>
      <p:cxnSp>
        <p:nvCxnSpPr>
          <p:cNvPr id="68" name="直接连接符 43"/>
          <p:cNvCxnSpPr/>
          <p:nvPr/>
        </p:nvCxnSpPr>
        <p:spPr>
          <a:xfrm>
            <a:off x="3714134" y="6527163"/>
            <a:ext cx="952500" cy="0"/>
          </a:xfrm>
          <a:prstGeom prst="line">
            <a:avLst/>
          </a:prstGeom>
          <a:ln w="19050">
            <a:solidFill>
              <a:schemeClr val="accent5"/>
            </a:solidFill>
            <a:prstDash val="solid"/>
            <a:tailEnd type="diamond" w="lg" len="lg"/>
          </a:ln>
        </p:spPr>
        <p:style>
          <a:lnRef idx="1">
            <a:schemeClr val="accent1"/>
          </a:lnRef>
          <a:fillRef idx="0">
            <a:schemeClr val="accent1"/>
          </a:fillRef>
          <a:effectRef idx="0">
            <a:schemeClr val="accent1"/>
          </a:effectRef>
          <a:fontRef idx="minor">
            <a:schemeClr val="tx1"/>
          </a:fontRef>
        </p:style>
      </p:cxnSp>
      <p:sp>
        <p:nvSpPr>
          <p:cNvPr id="69" name="文本框 68"/>
          <p:cNvSpPr txBox="1"/>
          <p:nvPr/>
        </p:nvSpPr>
        <p:spPr>
          <a:xfrm>
            <a:off x="4190384" y="5476359"/>
            <a:ext cx="952500" cy="400110"/>
          </a:xfrm>
          <a:prstGeom prst="rect">
            <a:avLst/>
          </a:prstGeom>
          <a:noFill/>
        </p:spPr>
        <p:txBody>
          <a:bodyPr wrap="square" rtlCol="0">
            <a:spAutoFit/>
          </a:bodyPr>
          <a:lstStyle/>
          <a:p>
            <a:pPr algn="ctr"/>
            <a:r>
              <a:rPr lang="en-US" altLang="zh-CN" sz="2000" dirty="0">
                <a:latin typeface="微软雅黑" panose="020B0503020204020204" charset="-122"/>
                <a:ea typeface="微软雅黑" panose="020B0503020204020204" charset="-122"/>
              </a:rPr>
              <a:t>…</a:t>
            </a:r>
            <a:endParaRPr lang="zh-CN" altLang="en-US" sz="2000" dirty="0">
              <a:latin typeface="微软雅黑" panose="020B0503020204020204" charset="-122"/>
              <a:ea typeface="微软雅黑" panose="020B0503020204020204" charset="-122"/>
            </a:endParaRPr>
          </a:p>
        </p:txBody>
      </p:sp>
      <p:sp>
        <p:nvSpPr>
          <p:cNvPr id="70" name="文本框 69"/>
          <p:cNvSpPr txBox="1"/>
          <p:nvPr/>
        </p:nvSpPr>
        <p:spPr>
          <a:xfrm>
            <a:off x="3039687" y="5299656"/>
            <a:ext cx="784694" cy="646331"/>
          </a:xfrm>
          <a:prstGeom prst="rect">
            <a:avLst/>
          </a:prstGeom>
          <a:noFill/>
        </p:spPr>
        <p:txBody>
          <a:bodyPr wrap="square" rtlCol="0">
            <a:spAutoFit/>
          </a:bodyPr>
          <a:lstStyle/>
          <a:p>
            <a:r>
              <a:rPr lang="en-GB" altLang="zh-CN" dirty="0">
                <a:solidFill>
                  <a:schemeClr val="accent2">
                    <a:lumMod val="75000"/>
                  </a:schemeClr>
                </a:solidFill>
                <a:latin typeface="+mn-ea"/>
              </a:rPr>
              <a:t>indicators</a:t>
            </a:r>
            <a:endParaRPr lang="zh-CN" altLang="en-US" dirty="0">
              <a:solidFill>
                <a:schemeClr val="accent2">
                  <a:lumMod val="75000"/>
                </a:schemeClr>
              </a:solidFill>
              <a:latin typeface="+mn-ea"/>
            </a:endParaRPr>
          </a:p>
        </p:txBody>
      </p:sp>
      <p:grpSp>
        <p:nvGrpSpPr>
          <p:cNvPr id="71" name="组合 70"/>
          <p:cNvGrpSpPr/>
          <p:nvPr/>
        </p:nvGrpSpPr>
        <p:grpSpPr>
          <a:xfrm>
            <a:off x="5864836" y="5397624"/>
            <a:ext cx="6133706" cy="637039"/>
            <a:chOff x="5252236" y="5783476"/>
            <a:chExt cx="5123467" cy="637039"/>
          </a:xfrm>
        </p:grpSpPr>
        <p:sp>
          <p:nvSpPr>
            <p:cNvPr id="72" name="矩形 71"/>
            <p:cNvSpPr/>
            <p:nvPr/>
          </p:nvSpPr>
          <p:spPr>
            <a:xfrm>
              <a:off x="5787887" y="5818386"/>
              <a:ext cx="4587816" cy="567218"/>
            </a:xfrm>
            <a:prstGeom prst="rect">
              <a:avLst/>
            </a:prstGeom>
            <a:noFill/>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zh-CN" sz="2000" b="1" u="sng" dirty="0">
                  <a:solidFill>
                    <a:srgbClr val="C00000"/>
                  </a:solidFill>
                  <a:latin typeface="楷体" panose="02010609060101010101" pitchFamily="49" charset="-122"/>
                  <a:ea typeface="楷体" panose="02010609060101010101" pitchFamily="49" charset="-122"/>
                </a:rPr>
                <a:t>Simultaneously achieving high concealment and high attack success rates</a:t>
              </a:r>
              <a:endParaRPr lang="zh-CN" altLang="en-US" sz="2000" b="1" u="sng" dirty="0">
                <a:latin typeface="楷体" panose="02010609060101010101" pitchFamily="49" charset="-122"/>
                <a:ea typeface="楷体" panose="02010609060101010101" pitchFamily="49" charset="-122"/>
              </a:endParaRPr>
            </a:p>
          </p:txBody>
        </p:sp>
        <p:grpSp>
          <p:nvGrpSpPr>
            <p:cNvPr id="73" name="组合 72"/>
            <p:cNvGrpSpPr/>
            <p:nvPr/>
          </p:nvGrpSpPr>
          <p:grpSpPr>
            <a:xfrm>
              <a:off x="5252236" y="5783476"/>
              <a:ext cx="637039" cy="637039"/>
              <a:chOff x="6588251" y="4671053"/>
              <a:chExt cx="637039" cy="637039"/>
            </a:xfrm>
          </p:grpSpPr>
          <p:sp>
            <p:nvSpPr>
              <p:cNvPr id="74" name="椭圆 73"/>
              <p:cNvSpPr/>
              <p:nvPr/>
            </p:nvSpPr>
            <p:spPr>
              <a:xfrm>
                <a:off x="6588251" y="4671053"/>
                <a:ext cx="637039" cy="637039"/>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rot="20150601">
                <a:off x="6647688" y="4736592"/>
                <a:ext cx="521208" cy="521208"/>
              </a:xfrm>
              <a:prstGeom prst="ellipse">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rgbClr val="C00000"/>
                    </a:solidFill>
                  </a:rPr>
                  <a:t>?</a:t>
                </a:r>
                <a:endParaRPr lang="zh-CN" altLang="en-US" sz="2800" dirty="0">
                  <a:solidFill>
                    <a:srgbClr val="C00000"/>
                  </a:solidFill>
                </a:endParaRPr>
              </a:p>
            </p:txBody>
          </p:sp>
        </p:grpSp>
      </p:gr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4689530" y="-835532"/>
            <a:ext cx="7114251" cy="323165"/>
          </a:xfrm>
          <a:prstGeom prst="rect">
            <a:avLst/>
          </a:prstGeom>
        </p:spPr>
        <p:txBody>
          <a:bodyPr wrap="square">
            <a:spAutoFit/>
          </a:bodyPr>
          <a:lstStyle/>
          <a:p>
            <a:pPr marL="214630" indent="-214630">
              <a:buFont typeface="Arial" panose="020B0604020202020204" pitchFamily="34" charset="0"/>
              <a:buChar char="•"/>
            </a:pPr>
            <a:endParaRPr lang="zh-CN" altLang="en-US" sz="1500" dirty="0"/>
          </a:p>
        </p:txBody>
      </p:sp>
      <p:grpSp>
        <p:nvGrpSpPr>
          <p:cNvPr id="4" name="组合 3"/>
          <p:cNvGrpSpPr/>
          <p:nvPr/>
        </p:nvGrpSpPr>
        <p:grpSpPr>
          <a:xfrm>
            <a:off x="407438" y="171919"/>
            <a:ext cx="670385" cy="604428"/>
            <a:chOff x="5424755" y="1340768"/>
            <a:chExt cx="670560" cy="604586"/>
          </a:xfrm>
        </p:grpSpPr>
        <p:grpSp>
          <p:nvGrpSpPr>
            <p:cNvPr id="5" name="组合 4"/>
            <p:cNvGrpSpPr/>
            <p:nvPr/>
          </p:nvGrpSpPr>
          <p:grpSpPr>
            <a:xfrm>
              <a:off x="5424755" y="1340768"/>
              <a:ext cx="670560" cy="604586"/>
              <a:chOff x="3720691" y="2824413"/>
              <a:chExt cx="1341120" cy="1209172"/>
            </a:xfrm>
          </p:grpSpPr>
          <p:sp>
            <p:nvSpPr>
              <p:cNvPr id="7"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6"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3"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
        <p:nvSpPr>
          <p:cNvPr id="14" name="文本框 9"/>
          <p:cNvSpPr txBox="1"/>
          <p:nvPr/>
        </p:nvSpPr>
        <p:spPr>
          <a:xfrm>
            <a:off x="1124440" y="290670"/>
            <a:ext cx="4417043" cy="623227"/>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GB" altLang="zh-CN" sz="1800" dirty="0">
                <a:solidFill>
                  <a:srgbClr val="325B7F"/>
                </a:solidFill>
                <a:sym typeface="微软雅黑" panose="020B0503020204020204" charset="-122"/>
              </a:rPr>
              <a:t>1.1 Background and significance of the study - Research status</a:t>
            </a:r>
            <a:endParaRPr lang="zh-CN" altLang="en-US" sz="1800" dirty="0">
              <a:solidFill>
                <a:srgbClr val="325B7F"/>
              </a:solidFill>
              <a:sym typeface="微软雅黑" panose="020B0503020204020204" charset="-122"/>
            </a:endParaRPr>
          </a:p>
        </p:txBody>
      </p:sp>
      <p:sp>
        <p:nvSpPr>
          <p:cNvPr id="15" name="标题1"/>
          <p:cNvSpPr>
            <a:spLocks noChangeArrowheads="1"/>
          </p:cNvSpPr>
          <p:nvPr/>
        </p:nvSpPr>
        <p:spPr bwMode="auto">
          <a:xfrm>
            <a:off x="2680535" y="2085492"/>
            <a:ext cx="1698402" cy="909901"/>
          </a:xfrm>
          <a:prstGeom prst="roundRect">
            <a:avLst>
              <a:gd name="adj" fmla="val 11921"/>
            </a:avLst>
          </a:prstGeom>
          <a:solidFill>
            <a:srgbClr val="11599A"/>
          </a:solidFill>
          <a:ln>
            <a:noFill/>
          </a:ln>
        </p:spPr>
        <p:txBody>
          <a:bodyPr lIns="82824" tIns="41411" rIns="82824" bIns="41411" anchor="ctr"/>
          <a:lstStyle/>
          <a:p>
            <a:pPr algn="ctr" eaLnBrk="1" hangingPunct="1">
              <a:lnSpc>
                <a:spcPct val="120000"/>
              </a:lnSpc>
            </a:pPr>
            <a:r>
              <a:rPr lang="en-US" altLang="zh-CN" sz="2000" b="1" dirty="0">
                <a:solidFill>
                  <a:schemeClr val="bg1"/>
                </a:solidFill>
                <a:latin typeface="微软雅黑" panose="020B0503020204020204" charset="-122"/>
                <a:ea typeface="微软雅黑" panose="020B0503020204020204" charset="-122"/>
              </a:rPr>
              <a:t>Adversarial</a:t>
            </a:r>
            <a:endParaRPr lang="en-US" altLang="zh-CN" sz="2000" b="1" dirty="0">
              <a:solidFill>
                <a:schemeClr val="bg1"/>
              </a:solidFill>
              <a:latin typeface="微软雅黑" panose="020B0503020204020204" charset="-122"/>
              <a:ea typeface="微软雅黑" panose="020B0503020204020204" charset="-122"/>
            </a:endParaRPr>
          </a:p>
          <a:p>
            <a:pPr algn="ctr" eaLnBrk="1" hangingPunct="1">
              <a:lnSpc>
                <a:spcPct val="120000"/>
              </a:lnSpc>
            </a:pPr>
            <a:r>
              <a:rPr lang="en-US" altLang="zh-CN" sz="2000" b="1" dirty="0">
                <a:solidFill>
                  <a:schemeClr val="bg1"/>
                </a:solidFill>
                <a:latin typeface="微软雅黑" panose="020B0503020204020204" charset="-122"/>
                <a:ea typeface="微软雅黑" panose="020B0503020204020204" charset="-122"/>
              </a:rPr>
              <a:t>attack</a:t>
            </a:r>
            <a:endParaRPr lang="zh-CN" altLang="zh-CN" sz="2000" b="1" dirty="0">
              <a:solidFill>
                <a:schemeClr val="bg1"/>
              </a:solidFill>
              <a:latin typeface="微软雅黑" panose="020B0503020204020204" charset="-122"/>
              <a:ea typeface="微软雅黑" panose="020B0503020204020204" charset="-122"/>
            </a:endParaRPr>
          </a:p>
        </p:txBody>
      </p:sp>
      <p:sp>
        <p:nvSpPr>
          <p:cNvPr id="16" name="Oval 19"/>
          <p:cNvSpPr>
            <a:spLocks noChangeArrowheads="1"/>
          </p:cNvSpPr>
          <p:nvPr/>
        </p:nvSpPr>
        <p:spPr bwMode="auto">
          <a:xfrm>
            <a:off x="741155" y="3039546"/>
            <a:ext cx="1627685" cy="1193800"/>
          </a:xfrm>
          <a:prstGeom prst="ellipse">
            <a:avLst/>
          </a:prstGeom>
          <a:solidFill>
            <a:srgbClr val="11599A"/>
          </a:solidFill>
          <a:ln>
            <a:noFill/>
          </a:ln>
        </p:spPr>
        <p:txBody>
          <a:bodyPr lIns="82824" tIns="41411" rIns="82824" bIns="41411" anchor="ctr"/>
          <a:lstStyle/>
          <a:p>
            <a:pPr algn="ctr" eaLnBrk="1" hangingPunct="1">
              <a:lnSpc>
                <a:spcPct val="120000"/>
              </a:lnSpc>
            </a:pPr>
            <a:r>
              <a:rPr lang="en-US" altLang="zh-CN" sz="1600" b="1" dirty="0">
                <a:solidFill>
                  <a:schemeClr val="bg1"/>
                </a:solidFill>
                <a:latin typeface="+mn-ea"/>
              </a:rPr>
              <a:t>Research status</a:t>
            </a:r>
            <a:endParaRPr lang="zh-CN" altLang="en-US" sz="1600" b="1" dirty="0">
              <a:solidFill>
                <a:schemeClr val="bg1"/>
              </a:solidFill>
              <a:latin typeface="+mn-ea"/>
            </a:endParaRPr>
          </a:p>
        </p:txBody>
      </p:sp>
      <p:sp>
        <p:nvSpPr>
          <p:cNvPr id="17" name="箭头: 上 26"/>
          <p:cNvSpPr/>
          <p:nvPr/>
        </p:nvSpPr>
        <p:spPr>
          <a:xfrm rot="3748325">
            <a:off x="1976011" y="2279368"/>
            <a:ext cx="466862" cy="819150"/>
          </a:xfrm>
          <a:prstGeom prst="upArrow">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1"/>
                </a:solidFill>
              </a:ln>
            </a:endParaRPr>
          </a:p>
        </p:txBody>
      </p:sp>
      <p:sp>
        <p:nvSpPr>
          <p:cNvPr id="18" name="箭头: 上 30"/>
          <p:cNvSpPr/>
          <p:nvPr/>
        </p:nvSpPr>
        <p:spPr>
          <a:xfrm rot="17851675" flipV="1">
            <a:off x="1974385" y="4200227"/>
            <a:ext cx="472909" cy="819150"/>
          </a:xfrm>
          <a:prstGeom prst="upArrow">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1"/>
                </a:solidFill>
              </a:ln>
            </a:endParaRPr>
          </a:p>
        </p:txBody>
      </p:sp>
      <p:sp>
        <p:nvSpPr>
          <p:cNvPr id="19" name="矩形 46"/>
          <p:cNvSpPr>
            <a:spLocks noChangeArrowheads="1"/>
          </p:cNvSpPr>
          <p:nvPr/>
        </p:nvSpPr>
        <p:spPr bwMode="auto">
          <a:xfrm>
            <a:off x="5021822" y="1274408"/>
            <a:ext cx="1698402" cy="617235"/>
          </a:xfrm>
          <a:prstGeom prst="rect">
            <a:avLst/>
          </a:prstGeom>
          <a:solidFill>
            <a:srgbClr val="11599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r>
              <a:rPr lang="en-GB" altLang="zh-CN" sz="2000" b="1" dirty="0">
                <a:solidFill>
                  <a:schemeClr val="bg1"/>
                </a:solidFill>
                <a:latin typeface="微软雅黑" panose="020B0503020204020204" charset="-122"/>
                <a:ea typeface="微软雅黑" panose="020B0503020204020204" charset="-122"/>
                <a:sym typeface="方正兰亭细黑_GBK" charset="-122"/>
              </a:rPr>
              <a:t>gradient method</a:t>
            </a:r>
            <a:endParaRPr lang="zh-CN" altLang="zh-CN" sz="2000" dirty="0">
              <a:solidFill>
                <a:srgbClr val="FFFFFF"/>
              </a:solidFill>
              <a:latin typeface="微软雅黑" panose="020B0503020204020204" charset="-122"/>
              <a:ea typeface="微软雅黑" panose="020B0503020204020204" charset="-122"/>
              <a:sym typeface="宋体" panose="02010600030101010101" pitchFamily="2" charset="-122"/>
            </a:endParaRPr>
          </a:p>
        </p:txBody>
      </p:sp>
      <p:sp>
        <p:nvSpPr>
          <p:cNvPr id="20" name="矩形 46"/>
          <p:cNvSpPr>
            <a:spLocks noChangeArrowheads="1"/>
          </p:cNvSpPr>
          <p:nvPr/>
        </p:nvSpPr>
        <p:spPr bwMode="auto">
          <a:xfrm>
            <a:off x="5021822" y="2462881"/>
            <a:ext cx="1698402" cy="622363"/>
          </a:xfrm>
          <a:prstGeom prst="rect">
            <a:avLst/>
          </a:prstGeom>
          <a:solidFill>
            <a:srgbClr val="11599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r>
              <a:rPr lang="en-GB" altLang="zh-CN" sz="2000" b="1" dirty="0">
                <a:solidFill>
                  <a:schemeClr val="bg1"/>
                </a:solidFill>
                <a:latin typeface="微软雅黑" panose="020B0503020204020204" charset="-122"/>
                <a:ea typeface="微软雅黑" panose="020B0503020204020204" charset="-122"/>
                <a:sym typeface="方正兰亭细黑_GBK" charset="-122"/>
              </a:rPr>
              <a:t>heuristic approach</a:t>
            </a:r>
            <a:endParaRPr lang="zh-CN" altLang="zh-CN" sz="2000" dirty="0">
              <a:solidFill>
                <a:srgbClr val="FFFFFF"/>
              </a:solidFill>
              <a:latin typeface="微软雅黑" panose="020B0503020204020204" charset="-122"/>
              <a:ea typeface="微软雅黑" panose="020B0503020204020204" charset="-122"/>
              <a:sym typeface="宋体" panose="02010600030101010101" pitchFamily="2" charset="-122"/>
            </a:endParaRPr>
          </a:p>
        </p:txBody>
      </p:sp>
      <p:sp>
        <p:nvSpPr>
          <p:cNvPr id="22" name="矩形 60"/>
          <p:cNvSpPr>
            <a:spLocks noChangeArrowheads="1"/>
          </p:cNvSpPr>
          <p:nvPr/>
        </p:nvSpPr>
        <p:spPr bwMode="auto">
          <a:xfrm>
            <a:off x="7619547" y="1266809"/>
            <a:ext cx="2519779" cy="576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23" tIns="41409" rIns="82823" bIns="41409">
            <a:spAutoFit/>
          </a:bodyPr>
          <a:lstStyle/>
          <a:p>
            <a:r>
              <a:rPr lang="en-US" altLang="zh-CN" sz="1600" dirty="0">
                <a:latin typeface="微软雅黑" panose="020B0503020204020204" charset="-122"/>
                <a:ea typeface="微软雅黑" panose="020B0503020204020204" charset="-122"/>
              </a:rPr>
              <a:t>FGSM,FGM,PGD, BIM,……</a:t>
            </a:r>
            <a:endParaRPr lang="en-US" altLang="zh-CN" sz="1600" dirty="0">
              <a:latin typeface="微软雅黑" panose="020B0503020204020204" charset="-122"/>
              <a:ea typeface="微软雅黑" panose="020B0503020204020204" charset="-122"/>
            </a:endParaRPr>
          </a:p>
        </p:txBody>
      </p:sp>
      <p:sp>
        <p:nvSpPr>
          <p:cNvPr id="23" name="矩形 60"/>
          <p:cNvSpPr>
            <a:spLocks noChangeArrowheads="1"/>
          </p:cNvSpPr>
          <p:nvPr/>
        </p:nvSpPr>
        <p:spPr bwMode="auto">
          <a:xfrm>
            <a:off x="7616981" y="2515901"/>
            <a:ext cx="2633907" cy="576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23" tIns="41409" rIns="82823" bIns="41409">
            <a:spAutoFit/>
          </a:bodyPr>
          <a:lstStyle/>
          <a:p>
            <a:r>
              <a:rPr lang="en-US" altLang="zh-CN" sz="1600" dirty="0">
                <a:latin typeface="微软雅黑" panose="020B0503020204020204" charset="-122"/>
                <a:ea typeface="微软雅黑" panose="020B0503020204020204" charset="-122"/>
              </a:rPr>
              <a:t>GAN</a:t>
            </a:r>
            <a:r>
              <a:rPr lang="zh-CN" altLang="en-US" sz="1600" dirty="0">
                <a:latin typeface="微软雅黑" panose="020B0503020204020204" charset="-122"/>
                <a:ea typeface="微软雅黑" panose="020B0503020204020204" charset="-122"/>
              </a:rPr>
              <a:t>、</a:t>
            </a:r>
            <a:r>
              <a:rPr lang="en-GB" altLang="zh-CN" sz="1600" dirty="0">
                <a:latin typeface="微软雅黑" panose="020B0503020204020204" charset="-122"/>
                <a:ea typeface="微软雅黑" panose="020B0503020204020204" charset="-122"/>
              </a:rPr>
              <a:t> non-P-paradigm constraints,</a:t>
            </a:r>
            <a:r>
              <a:rPr lang="en-US" altLang="zh-CN" sz="1600" dirty="0">
                <a:latin typeface="微软雅黑" panose="020B0503020204020204" charset="-122"/>
                <a:ea typeface="微软雅黑" panose="020B0503020204020204" charset="-122"/>
              </a:rPr>
              <a:t>……</a:t>
            </a:r>
            <a:endParaRPr lang="zh-CN" altLang="en-US" sz="1600" dirty="0">
              <a:latin typeface="微软雅黑" panose="020B0503020204020204" charset="-122"/>
              <a:ea typeface="微软雅黑" panose="020B0503020204020204" charset="-122"/>
            </a:endParaRPr>
          </a:p>
        </p:txBody>
      </p:sp>
      <p:sp>
        <p:nvSpPr>
          <p:cNvPr id="24" name="矩形 60"/>
          <p:cNvSpPr>
            <a:spLocks noChangeArrowheads="1"/>
          </p:cNvSpPr>
          <p:nvPr/>
        </p:nvSpPr>
        <p:spPr bwMode="auto">
          <a:xfrm>
            <a:off x="7502854" y="4232724"/>
            <a:ext cx="2950797" cy="576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23" tIns="41409" rIns="82823" bIns="41409">
            <a:spAutoFit/>
          </a:bodyPr>
          <a:lstStyle/>
          <a:p>
            <a:r>
              <a:rPr lang="en-US" altLang="zh-CN" sz="1600" dirty="0" err="1">
                <a:solidFill>
                  <a:srgbClr val="000000"/>
                </a:solidFill>
                <a:latin typeface="微软雅黑" panose="020B0503020204020204" charset="-122"/>
                <a:ea typeface="微软雅黑" panose="020B0503020204020204" charset="-122"/>
              </a:rPr>
              <a:t>CNN,Based</a:t>
            </a:r>
            <a:r>
              <a:rPr lang="en-US" altLang="zh-CN" sz="1600" dirty="0">
                <a:solidFill>
                  <a:srgbClr val="000000"/>
                </a:solidFill>
                <a:latin typeface="微软雅黑" panose="020B0503020204020204" charset="-122"/>
                <a:ea typeface="微软雅黑" panose="020B0503020204020204" charset="-122"/>
              </a:rPr>
              <a:t> on and density</a:t>
            </a:r>
            <a:endParaRPr lang="en-US" altLang="zh-CN" sz="1600" dirty="0">
              <a:solidFill>
                <a:srgbClr val="000000"/>
              </a:solidFill>
              <a:latin typeface="微软雅黑" panose="020B0503020204020204" charset="-122"/>
              <a:ea typeface="微软雅黑" panose="020B0503020204020204" charset="-122"/>
            </a:endParaRPr>
          </a:p>
          <a:p>
            <a:r>
              <a:rPr lang="en-GB" altLang="zh-CN" sz="1600" dirty="0">
                <a:latin typeface="微软雅黑" panose="020B0503020204020204" charset="-122"/>
                <a:ea typeface="微软雅黑" panose="020B0503020204020204" charset="-122"/>
              </a:rPr>
              <a:t>,</a:t>
            </a:r>
            <a:r>
              <a:rPr lang="en-US" altLang="zh-CN" sz="1600" dirty="0">
                <a:latin typeface="微软雅黑" panose="020B0503020204020204" charset="-122"/>
                <a:ea typeface="微软雅黑" panose="020B0503020204020204" charset="-122"/>
              </a:rPr>
              <a:t>……</a:t>
            </a:r>
            <a:endParaRPr lang="en-US" altLang="zh-CN" sz="1600" dirty="0">
              <a:solidFill>
                <a:srgbClr val="000000"/>
              </a:solidFill>
              <a:latin typeface="微软雅黑" panose="020B0503020204020204" charset="-122"/>
              <a:ea typeface="微软雅黑" panose="020B0503020204020204" charset="-122"/>
            </a:endParaRPr>
          </a:p>
        </p:txBody>
      </p:sp>
      <p:sp>
        <p:nvSpPr>
          <p:cNvPr id="25" name="矩形 60"/>
          <p:cNvSpPr>
            <a:spLocks noChangeArrowheads="1"/>
          </p:cNvSpPr>
          <p:nvPr/>
        </p:nvSpPr>
        <p:spPr bwMode="auto">
          <a:xfrm>
            <a:off x="7505420" y="5439914"/>
            <a:ext cx="2743810" cy="576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23" tIns="41409" rIns="82823" bIns="41409">
            <a:spAutoFit/>
          </a:bodyPr>
          <a:lstStyle/>
          <a:p>
            <a:r>
              <a:rPr lang="en-GB" altLang="zh-CN" sz="1600" dirty="0">
                <a:solidFill>
                  <a:srgbClr val="000000"/>
                </a:solidFill>
                <a:latin typeface="微软雅黑" panose="020B0503020204020204" charset="-122"/>
                <a:ea typeface="微软雅黑" panose="020B0503020204020204" charset="-122"/>
              </a:rPr>
              <a:t>input reconstruction</a:t>
            </a:r>
            <a:r>
              <a:rPr lang="en-US" altLang="zh-CN" sz="1600" dirty="0">
                <a:solidFill>
                  <a:srgbClr val="000000"/>
                </a:solidFill>
                <a:latin typeface="微软雅黑" panose="020B0503020204020204" charset="-122"/>
                <a:ea typeface="微软雅黑" panose="020B0503020204020204" charset="-122"/>
              </a:rPr>
              <a:t>, data compression,</a:t>
            </a:r>
            <a:r>
              <a:rPr lang="en-US" altLang="zh-CN" sz="1600" dirty="0">
                <a:latin typeface="微软雅黑" panose="020B0503020204020204" charset="-122"/>
                <a:ea typeface="微软雅黑" panose="020B0503020204020204" charset="-122"/>
              </a:rPr>
              <a:t>……</a:t>
            </a:r>
            <a:endParaRPr lang="zh-CN" altLang="en-US" sz="1600" dirty="0">
              <a:solidFill>
                <a:srgbClr val="000000"/>
              </a:solidFill>
              <a:latin typeface="微软雅黑" panose="020B0503020204020204" charset="-122"/>
              <a:ea typeface="微软雅黑" panose="020B0503020204020204" charset="-122"/>
            </a:endParaRPr>
          </a:p>
        </p:txBody>
      </p:sp>
      <p:sp>
        <p:nvSpPr>
          <p:cNvPr id="53" name="Rectangle 70"/>
          <p:cNvSpPr/>
          <p:nvPr/>
        </p:nvSpPr>
        <p:spPr>
          <a:xfrm>
            <a:off x="7505420" y="1182692"/>
            <a:ext cx="2633907" cy="744304"/>
          </a:xfrm>
          <a:prstGeom prst="rect">
            <a:avLst/>
          </a:prstGeom>
          <a:noFill/>
          <a:ln w="19050">
            <a:solidFill>
              <a:srgbClr val="0070C0"/>
            </a:solidFill>
          </a:ln>
          <a:effectLst>
            <a:outerShdw blurRad="177800" dist="63500" dir="2700000" algn="tl" rotWithShape="0">
              <a:schemeClr val="accent3">
                <a:alpha val="1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465" noProof="1">
              <a:latin typeface="微软雅黑" panose="020B0503020204020204" charset="-122"/>
              <a:ea typeface="微软雅黑" panose="020B0503020204020204" charset="-122"/>
            </a:endParaRPr>
          </a:p>
        </p:txBody>
      </p:sp>
      <p:sp>
        <p:nvSpPr>
          <p:cNvPr id="54" name="Rectangle 70"/>
          <p:cNvSpPr/>
          <p:nvPr/>
        </p:nvSpPr>
        <p:spPr>
          <a:xfrm>
            <a:off x="7502854" y="2406276"/>
            <a:ext cx="2633907" cy="744304"/>
          </a:xfrm>
          <a:prstGeom prst="rect">
            <a:avLst/>
          </a:prstGeom>
          <a:noFill/>
          <a:ln w="19050">
            <a:solidFill>
              <a:srgbClr val="0070C0"/>
            </a:solidFill>
          </a:ln>
          <a:effectLst>
            <a:outerShdw blurRad="177800" dist="63500" dir="2700000" algn="tl" rotWithShape="0">
              <a:schemeClr val="accent3">
                <a:alpha val="1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465" noProof="1">
              <a:latin typeface="微软雅黑" panose="020B0503020204020204" charset="-122"/>
              <a:ea typeface="微软雅黑" panose="020B0503020204020204" charset="-122"/>
            </a:endParaRPr>
          </a:p>
        </p:txBody>
      </p:sp>
      <p:sp>
        <p:nvSpPr>
          <p:cNvPr id="55" name="Rectangle 70"/>
          <p:cNvSpPr/>
          <p:nvPr/>
        </p:nvSpPr>
        <p:spPr>
          <a:xfrm>
            <a:off x="7502854" y="4140623"/>
            <a:ext cx="2743810" cy="744304"/>
          </a:xfrm>
          <a:prstGeom prst="rect">
            <a:avLst/>
          </a:prstGeom>
          <a:noFill/>
          <a:ln w="19050">
            <a:solidFill>
              <a:srgbClr val="0070C0"/>
            </a:solidFill>
          </a:ln>
          <a:effectLst>
            <a:outerShdw blurRad="177800" dist="63500" dir="2700000" algn="tl" rotWithShape="0">
              <a:schemeClr val="accent3">
                <a:alpha val="1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465" noProof="1">
              <a:latin typeface="微软雅黑" panose="020B0503020204020204" charset="-122"/>
              <a:ea typeface="微软雅黑" panose="020B0503020204020204" charset="-122"/>
            </a:endParaRPr>
          </a:p>
        </p:txBody>
      </p:sp>
      <p:sp>
        <p:nvSpPr>
          <p:cNvPr id="56" name="Rectangle 70"/>
          <p:cNvSpPr/>
          <p:nvPr/>
        </p:nvSpPr>
        <p:spPr>
          <a:xfrm>
            <a:off x="7505419" y="5372191"/>
            <a:ext cx="2743810" cy="744304"/>
          </a:xfrm>
          <a:prstGeom prst="rect">
            <a:avLst/>
          </a:prstGeom>
          <a:noFill/>
          <a:ln w="19050">
            <a:solidFill>
              <a:srgbClr val="0070C0"/>
            </a:solidFill>
          </a:ln>
          <a:effectLst>
            <a:outerShdw blurRad="177800" dist="63500" dir="2700000" algn="tl" rotWithShape="0">
              <a:schemeClr val="accent3">
                <a:alpha val="1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defRPr/>
            </a:pPr>
            <a:endParaRPr lang="id-ID" sz="1465" noProof="1">
              <a:latin typeface="微软雅黑" panose="020B0503020204020204" charset="-122"/>
              <a:ea typeface="微软雅黑" panose="020B0503020204020204" charset="-122"/>
            </a:endParaRPr>
          </a:p>
        </p:txBody>
      </p:sp>
      <p:sp>
        <p:nvSpPr>
          <p:cNvPr id="57" name="标题1"/>
          <p:cNvSpPr>
            <a:spLocks noChangeArrowheads="1"/>
          </p:cNvSpPr>
          <p:nvPr/>
        </p:nvSpPr>
        <p:spPr bwMode="auto">
          <a:xfrm>
            <a:off x="2680535" y="4316312"/>
            <a:ext cx="1698402" cy="909901"/>
          </a:xfrm>
          <a:prstGeom prst="roundRect">
            <a:avLst>
              <a:gd name="adj" fmla="val 11921"/>
            </a:avLst>
          </a:prstGeom>
          <a:solidFill>
            <a:srgbClr val="11599A"/>
          </a:solidFill>
          <a:ln>
            <a:noFill/>
          </a:ln>
        </p:spPr>
        <p:txBody>
          <a:bodyPr lIns="82824" tIns="41411" rIns="82824" bIns="41411" anchor="ctr"/>
          <a:lstStyle/>
          <a:p>
            <a:pPr algn="ctr" eaLnBrk="1" hangingPunct="1">
              <a:lnSpc>
                <a:spcPct val="120000"/>
              </a:lnSpc>
            </a:pPr>
            <a:r>
              <a:rPr lang="en-US" altLang="zh-CN" sz="2000" b="1" dirty="0">
                <a:solidFill>
                  <a:schemeClr val="bg1"/>
                </a:solidFill>
                <a:latin typeface="微软雅黑" panose="020B0503020204020204" charset="-122"/>
                <a:ea typeface="微软雅黑" panose="020B0503020204020204" charset="-122"/>
              </a:rPr>
              <a:t>Adversarial</a:t>
            </a:r>
            <a:endParaRPr lang="en-US" altLang="zh-CN" sz="2000" b="1" dirty="0">
              <a:solidFill>
                <a:schemeClr val="bg1"/>
              </a:solidFill>
              <a:latin typeface="微软雅黑" panose="020B0503020204020204" charset="-122"/>
              <a:ea typeface="微软雅黑" panose="020B0503020204020204" charset="-122"/>
            </a:endParaRPr>
          </a:p>
          <a:p>
            <a:pPr algn="ctr" eaLnBrk="1" hangingPunct="1">
              <a:lnSpc>
                <a:spcPct val="120000"/>
              </a:lnSpc>
            </a:pPr>
            <a:r>
              <a:rPr lang="en-US" altLang="zh-CN" sz="2000" b="1" dirty="0">
                <a:solidFill>
                  <a:schemeClr val="bg1"/>
                </a:solidFill>
                <a:latin typeface="微软雅黑" panose="020B0503020204020204" charset="-122"/>
                <a:ea typeface="微软雅黑" panose="020B0503020204020204" charset="-122"/>
              </a:rPr>
              <a:t>defense</a:t>
            </a:r>
            <a:endParaRPr lang="zh-CN" altLang="zh-CN" sz="2000" b="1" dirty="0">
              <a:solidFill>
                <a:schemeClr val="bg1"/>
              </a:solidFill>
              <a:latin typeface="微软雅黑" panose="020B0503020204020204" charset="-122"/>
              <a:ea typeface="微软雅黑" panose="020B0503020204020204" charset="-122"/>
            </a:endParaRPr>
          </a:p>
        </p:txBody>
      </p:sp>
      <p:sp>
        <p:nvSpPr>
          <p:cNvPr id="58" name="矩形 46"/>
          <p:cNvSpPr>
            <a:spLocks noChangeArrowheads="1"/>
          </p:cNvSpPr>
          <p:nvPr/>
        </p:nvSpPr>
        <p:spPr bwMode="auto">
          <a:xfrm>
            <a:off x="5021822" y="4214181"/>
            <a:ext cx="1698402" cy="617235"/>
          </a:xfrm>
          <a:prstGeom prst="rect">
            <a:avLst/>
          </a:prstGeom>
          <a:solidFill>
            <a:srgbClr val="11599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r>
              <a:rPr lang="en-GB" altLang="zh-CN" sz="2000" b="1" dirty="0">
                <a:solidFill>
                  <a:schemeClr val="bg1"/>
                </a:solidFill>
                <a:latin typeface="微软雅黑" panose="020B0503020204020204" charset="-122"/>
                <a:ea typeface="微软雅黑" panose="020B0503020204020204" charset="-122"/>
                <a:sym typeface="方正兰亭细黑_GBK" charset="-122"/>
              </a:rPr>
              <a:t>Detection Methods</a:t>
            </a:r>
            <a:endParaRPr lang="zh-CN" altLang="zh-CN" sz="2000" dirty="0">
              <a:solidFill>
                <a:srgbClr val="FFFFFF"/>
              </a:solidFill>
              <a:latin typeface="微软雅黑" panose="020B0503020204020204" charset="-122"/>
              <a:ea typeface="微软雅黑" panose="020B0503020204020204" charset="-122"/>
              <a:sym typeface="宋体" panose="02010600030101010101" pitchFamily="2" charset="-122"/>
            </a:endParaRPr>
          </a:p>
        </p:txBody>
      </p:sp>
      <p:sp>
        <p:nvSpPr>
          <p:cNvPr id="59" name="矩形 46"/>
          <p:cNvSpPr>
            <a:spLocks noChangeArrowheads="1"/>
          </p:cNvSpPr>
          <p:nvPr/>
        </p:nvSpPr>
        <p:spPr bwMode="auto">
          <a:xfrm>
            <a:off x="5021822" y="5402654"/>
            <a:ext cx="1698402" cy="622363"/>
          </a:xfrm>
          <a:prstGeom prst="rect">
            <a:avLst/>
          </a:prstGeom>
          <a:solidFill>
            <a:srgbClr val="11599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r>
              <a:rPr lang="en-GB" altLang="zh-CN" sz="2000" b="1" dirty="0">
                <a:solidFill>
                  <a:schemeClr val="bg1"/>
                </a:solidFill>
                <a:latin typeface="微软雅黑" panose="020B0503020204020204" charset="-122"/>
                <a:ea typeface="微软雅黑" panose="020B0503020204020204" charset="-122"/>
                <a:sym typeface="方正兰亭细黑_GBK" charset="-122"/>
              </a:rPr>
              <a:t>Methods of defense</a:t>
            </a:r>
            <a:endParaRPr lang="zh-CN" altLang="zh-CN" sz="2000" dirty="0">
              <a:solidFill>
                <a:srgbClr val="FFFFFF"/>
              </a:solidFill>
              <a:latin typeface="微软雅黑" panose="020B0503020204020204" charset="-122"/>
              <a:ea typeface="微软雅黑" panose="020B0503020204020204" charset="-122"/>
              <a:sym typeface="宋体" panose="02010600030101010101" pitchFamily="2" charset="-122"/>
            </a:endParaRPr>
          </a:p>
        </p:txBody>
      </p:sp>
      <p:sp>
        <p:nvSpPr>
          <p:cNvPr id="60" name="右箭头 59"/>
          <p:cNvSpPr/>
          <p:nvPr/>
        </p:nvSpPr>
        <p:spPr>
          <a:xfrm rot="19973514">
            <a:off x="4475902" y="1838537"/>
            <a:ext cx="421359" cy="252421"/>
          </a:xfrm>
          <a:prstGeom prst="rightArrow">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1"/>
                </a:solidFill>
              </a:ln>
            </a:endParaRPr>
          </a:p>
        </p:txBody>
      </p:sp>
      <p:sp>
        <p:nvSpPr>
          <p:cNvPr id="61" name="右箭头 60"/>
          <p:cNvSpPr/>
          <p:nvPr/>
        </p:nvSpPr>
        <p:spPr>
          <a:xfrm rot="1626486" flipV="1">
            <a:off x="4475902" y="2545018"/>
            <a:ext cx="421359" cy="252421"/>
          </a:xfrm>
          <a:prstGeom prst="rightArrow">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1"/>
                </a:solidFill>
              </a:ln>
            </a:endParaRPr>
          </a:p>
        </p:txBody>
      </p:sp>
      <p:sp>
        <p:nvSpPr>
          <p:cNvPr id="62" name="右箭头 61"/>
          <p:cNvSpPr/>
          <p:nvPr/>
        </p:nvSpPr>
        <p:spPr>
          <a:xfrm rot="19973514">
            <a:off x="4475902" y="4511461"/>
            <a:ext cx="421359" cy="252421"/>
          </a:xfrm>
          <a:prstGeom prst="rightArrow">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1"/>
                </a:solidFill>
              </a:ln>
            </a:endParaRPr>
          </a:p>
        </p:txBody>
      </p:sp>
      <p:sp>
        <p:nvSpPr>
          <p:cNvPr id="63" name="右箭头 62"/>
          <p:cNvSpPr/>
          <p:nvPr/>
        </p:nvSpPr>
        <p:spPr>
          <a:xfrm rot="1626486" flipV="1">
            <a:off x="4475901" y="5276442"/>
            <a:ext cx="421359" cy="252421"/>
          </a:xfrm>
          <a:prstGeom prst="rightArrow">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1"/>
                </a:solidFill>
              </a:ln>
            </a:endParaRPr>
          </a:p>
        </p:txBody>
      </p:sp>
      <p:sp>
        <p:nvSpPr>
          <p:cNvPr id="64" name="右箭头 63"/>
          <p:cNvSpPr/>
          <p:nvPr/>
        </p:nvSpPr>
        <p:spPr>
          <a:xfrm flipV="1">
            <a:off x="6902142" y="1386930"/>
            <a:ext cx="421359" cy="335826"/>
          </a:xfrm>
          <a:prstGeom prst="rightArrow">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1"/>
                </a:solidFill>
              </a:ln>
            </a:endParaRPr>
          </a:p>
        </p:txBody>
      </p:sp>
      <p:sp>
        <p:nvSpPr>
          <p:cNvPr id="65" name="右箭头 64"/>
          <p:cNvSpPr/>
          <p:nvPr/>
        </p:nvSpPr>
        <p:spPr>
          <a:xfrm flipV="1">
            <a:off x="6898143" y="2601079"/>
            <a:ext cx="421359" cy="335826"/>
          </a:xfrm>
          <a:prstGeom prst="rightArrow">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1"/>
                </a:solidFill>
              </a:ln>
            </a:endParaRPr>
          </a:p>
        </p:txBody>
      </p:sp>
      <p:sp>
        <p:nvSpPr>
          <p:cNvPr id="66" name="右箭头 65"/>
          <p:cNvSpPr/>
          <p:nvPr/>
        </p:nvSpPr>
        <p:spPr>
          <a:xfrm flipV="1">
            <a:off x="6898143" y="4353487"/>
            <a:ext cx="421359" cy="335826"/>
          </a:xfrm>
          <a:prstGeom prst="rightArrow">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1"/>
                </a:solidFill>
              </a:ln>
            </a:endParaRPr>
          </a:p>
        </p:txBody>
      </p:sp>
      <p:sp>
        <p:nvSpPr>
          <p:cNvPr id="67" name="右箭头 66"/>
          <p:cNvSpPr/>
          <p:nvPr/>
        </p:nvSpPr>
        <p:spPr>
          <a:xfrm flipV="1">
            <a:off x="6901696" y="5545922"/>
            <a:ext cx="421359" cy="335826"/>
          </a:xfrm>
          <a:prstGeom prst="rightArrow">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1"/>
                </a:solidFill>
              </a:ln>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243"/>
          <p:cNvSpPr/>
          <p:nvPr userDrawn="1"/>
        </p:nvSpPr>
        <p:spPr bwMode="auto">
          <a:xfrm>
            <a:off x="1566368" y="4764"/>
            <a:ext cx="2762015" cy="1865444"/>
          </a:xfrm>
          <a:custGeom>
            <a:avLst/>
            <a:gdLst>
              <a:gd name="T0" fmla="*/ 1233 w 2101"/>
              <a:gd name="T1" fmla="*/ 1234 h 1421"/>
              <a:gd name="T2" fmla="*/ 1913 w 2101"/>
              <a:gd name="T3" fmla="*/ 1234 h 1421"/>
              <a:gd name="T4" fmla="*/ 1913 w 2101"/>
              <a:gd name="T5" fmla="*/ 1234 h 1421"/>
              <a:gd name="T6" fmla="*/ 1913 w 2101"/>
              <a:gd name="T7" fmla="*/ 554 h 1421"/>
              <a:gd name="T8" fmla="*/ 1360 w 2101"/>
              <a:gd name="T9" fmla="*/ 0 h 1421"/>
              <a:gd name="T10" fmla="*/ 0 w 2101"/>
              <a:gd name="T11" fmla="*/ 0 h 1421"/>
              <a:gd name="T12" fmla="*/ 1233 w 2101"/>
              <a:gd name="T13" fmla="*/ 1234 h 1421"/>
            </a:gdLst>
            <a:ahLst/>
            <a:cxnLst>
              <a:cxn ang="0">
                <a:pos x="T0" y="T1"/>
              </a:cxn>
              <a:cxn ang="0">
                <a:pos x="T2" y="T3"/>
              </a:cxn>
              <a:cxn ang="0">
                <a:pos x="T4" y="T5"/>
              </a:cxn>
              <a:cxn ang="0">
                <a:pos x="T6" y="T7"/>
              </a:cxn>
              <a:cxn ang="0">
                <a:pos x="T8" y="T9"/>
              </a:cxn>
              <a:cxn ang="0">
                <a:pos x="T10" y="T11"/>
              </a:cxn>
              <a:cxn ang="0">
                <a:pos x="T12" y="T13"/>
              </a:cxn>
            </a:cxnLst>
            <a:rect l="0" t="0" r="r" b="b"/>
            <a:pathLst>
              <a:path w="2101" h="1421">
                <a:moveTo>
                  <a:pt x="1233" y="1234"/>
                </a:moveTo>
                <a:cubicBezTo>
                  <a:pt x="1421" y="1421"/>
                  <a:pt x="1726" y="1421"/>
                  <a:pt x="1913" y="1234"/>
                </a:cubicBezTo>
                <a:cubicBezTo>
                  <a:pt x="1913" y="1234"/>
                  <a:pt x="1913" y="1234"/>
                  <a:pt x="1913" y="1234"/>
                </a:cubicBezTo>
                <a:cubicBezTo>
                  <a:pt x="2101" y="1046"/>
                  <a:pt x="2101" y="741"/>
                  <a:pt x="1913" y="554"/>
                </a:cubicBezTo>
                <a:cubicBezTo>
                  <a:pt x="1360" y="0"/>
                  <a:pt x="1360" y="0"/>
                  <a:pt x="1360" y="0"/>
                </a:cubicBezTo>
                <a:cubicBezTo>
                  <a:pt x="0" y="0"/>
                  <a:pt x="0" y="0"/>
                  <a:pt x="0" y="0"/>
                </a:cubicBezTo>
                <a:lnTo>
                  <a:pt x="1233" y="1234"/>
                </a:lnTo>
                <a:close/>
              </a:path>
            </a:pathLst>
          </a:custGeom>
          <a:solidFill>
            <a:srgbClr val="1C50A2">
              <a:alpha val="15000"/>
            </a:srgb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27" name="Freeform 244"/>
          <p:cNvSpPr/>
          <p:nvPr userDrawn="1"/>
        </p:nvSpPr>
        <p:spPr bwMode="auto">
          <a:xfrm>
            <a:off x="1769477" y="4764"/>
            <a:ext cx="1599892" cy="1105595"/>
          </a:xfrm>
          <a:custGeom>
            <a:avLst/>
            <a:gdLst>
              <a:gd name="T0" fmla="*/ 738 w 1217"/>
              <a:gd name="T1" fmla="*/ 738 h 842"/>
              <a:gd name="T2" fmla="*/ 1114 w 1217"/>
              <a:gd name="T3" fmla="*/ 738 h 842"/>
              <a:gd name="T4" fmla="*/ 1114 w 1217"/>
              <a:gd name="T5" fmla="*/ 738 h 842"/>
              <a:gd name="T6" fmla="*/ 1114 w 1217"/>
              <a:gd name="T7" fmla="*/ 362 h 842"/>
              <a:gd name="T8" fmla="*/ 752 w 1217"/>
              <a:gd name="T9" fmla="*/ 0 h 842"/>
              <a:gd name="T10" fmla="*/ 0 w 1217"/>
              <a:gd name="T11" fmla="*/ 0 h 842"/>
              <a:gd name="T12" fmla="*/ 738 w 1217"/>
              <a:gd name="T13" fmla="*/ 738 h 842"/>
            </a:gdLst>
            <a:ahLst/>
            <a:cxnLst>
              <a:cxn ang="0">
                <a:pos x="T0" y="T1"/>
              </a:cxn>
              <a:cxn ang="0">
                <a:pos x="T2" y="T3"/>
              </a:cxn>
              <a:cxn ang="0">
                <a:pos x="T4" y="T5"/>
              </a:cxn>
              <a:cxn ang="0">
                <a:pos x="T6" y="T7"/>
              </a:cxn>
              <a:cxn ang="0">
                <a:pos x="T8" y="T9"/>
              </a:cxn>
              <a:cxn ang="0">
                <a:pos x="T10" y="T11"/>
              </a:cxn>
              <a:cxn ang="0">
                <a:pos x="T12" y="T13"/>
              </a:cxn>
            </a:cxnLst>
            <a:rect l="0" t="0" r="r" b="b"/>
            <a:pathLst>
              <a:path w="1217" h="842">
                <a:moveTo>
                  <a:pt x="738" y="738"/>
                </a:moveTo>
                <a:cubicBezTo>
                  <a:pt x="841" y="842"/>
                  <a:pt x="1011" y="842"/>
                  <a:pt x="1114" y="738"/>
                </a:cubicBezTo>
                <a:cubicBezTo>
                  <a:pt x="1114" y="738"/>
                  <a:pt x="1114" y="738"/>
                  <a:pt x="1114" y="738"/>
                </a:cubicBezTo>
                <a:cubicBezTo>
                  <a:pt x="1217" y="635"/>
                  <a:pt x="1217" y="465"/>
                  <a:pt x="1114" y="362"/>
                </a:cubicBezTo>
                <a:cubicBezTo>
                  <a:pt x="752" y="0"/>
                  <a:pt x="752" y="0"/>
                  <a:pt x="752" y="0"/>
                </a:cubicBezTo>
                <a:cubicBezTo>
                  <a:pt x="0" y="0"/>
                  <a:pt x="0" y="0"/>
                  <a:pt x="0" y="0"/>
                </a:cubicBezTo>
                <a:lnTo>
                  <a:pt x="738" y="738"/>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28" name="Freeform 246"/>
          <p:cNvSpPr/>
          <p:nvPr userDrawn="1"/>
        </p:nvSpPr>
        <p:spPr bwMode="auto">
          <a:xfrm>
            <a:off x="0" y="4764"/>
            <a:ext cx="3566561" cy="3290491"/>
          </a:xfrm>
          <a:custGeom>
            <a:avLst/>
            <a:gdLst>
              <a:gd name="T0" fmla="*/ 0 w 2713"/>
              <a:gd name="T1" fmla="*/ 730 h 2506"/>
              <a:gd name="T2" fmla="*/ 1518 w 2713"/>
              <a:gd name="T3" fmla="*/ 2249 h 2506"/>
              <a:gd name="T4" fmla="*/ 2455 w 2713"/>
              <a:gd name="T5" fmla="*/ 2249 h 2506"/>
              <a:gd name="T6" fmla="*/ 2455 w 2713"/>
              <a:gd name="T7" fmla="*/ 2249 h 2506"/>
              <a:gd name="T8" fmla="*/ 2455 w 2713"/>
              <a:gd name="T9" fmla="*/ 1312 h 2506"/>
              <a:gd name="T10" fmla="*/ 1143 w 2713"/>
              <a:gd name="T11" fmla="*/ 0 h 2506"/>
              <a:gd name="T12" fmla="*/ 0 w 2713"/>
              <a:gd name="T13" fmla="*/ 0 h 2506"/>
              <a:gd name="T14" fmla="*/ 0 w 2713"/>
              <a:gd name="T15" fmla="*/ 730 h 2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3" h="2506">
                <a:moveTo>
                  <a:pt x="0" y="730"/>
                </a:moveTo>
                <a:cubicBezTo>
                  <a:pt x="1518" y="2249"/>
                  <a:pt x="1518" y="2249"/>
                  <a:pt x="1518" y="2249"/>
                </a:cubicBezTo>
                <a:cubicBezTo>
                  <a:pt x="1776" y="2506"/>
                  <a:pt x="2197" y="2506"/>
                  <a:pt x="2455" y="2249"/>
                </a:cubicBezTo>
                <a:cubicBezTo>
                  <a:pt x="2455" y="2249"/>
                  <a:pt x="2455" y="2249"/>
                  <a:pt x="2455" y="2249"/>
                </a:cubicBezTo>
                <a:cubicBezTo>
                  <a:pt x="2713" y="1991"/>
                  <a:pt x="2713" y="1570"/>
                  <a:pt x="2455" y="1312"/>
                </a:cubicBezTo>
                <a:cubicBezTo>
                  <a:pt x="1143" y="0"/>
                  <a:pt x="1143" y="0"/>
                  <a:pt x="1143" y="0"/>
                </a:cubicBezTo>
                <a:cubicBezTo>
                  <a:pt x="0" y="0"/>
                  <a:pt x="0" y="0"/>
                  <a:pt x="0" y="0"/>
                </a:cubicBezTo>
                <a:lnTo>
                  <a:pt x="0" y="730"/>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00000"/>
              </a:solidFill>
              <a:effectLst/>
              <a:uLnTx/>
              <a:uFillTx/>
              <a:latin typeface="Arial" panose="020B0604020202020204"/>
            </a:endParaRPr>
          </a:p>
        </p:txBody>
      </p:sp>
      <p:sp>
        <p:nvSpPr>
          <p:cNvPr id="29" name="Freeform 248"/>
          <p:cNvSpPr/>
          <p:nvPr userDrawn="1"/>
        </p:nvSpPr>
        <p:spPr bwMode="auto">
          <a:xfrm>
            <a:off x="0" y="4764"/>
            <a:ext cx="1845725" cy="3014421"/>
          </a:xfrm>
          <a:custGeom>
            <a:avLst/>
            <a:gdLst>
              <a:gd name="T0" fmla="*/ 0 w 1404"/>
              <a:gd name="T1" fmla="*/ 231 h 2296"/>
              <a:gd name="T2" fmla="*/ 200 w 1404"/>
              <a:gd name="T3" fmla="*/ 208 h 2296"/>
              <a:gd name="T4" fmla="*/ 825 w 1404"/>
              <a:gd name="T5" fmla="*/ 467 h 2296"/>
              <a:gd name="T6" fmla="*/ 1084 w 1404"/>
              <a:gd name="T7" fmla="*/ 1092 h 2296"/>
              <a:gd name="T8" fmla="*/ 825 w 1404"/>
              <a:gd name="T9" fmla="*/ 1717 h 2296"/>
              <a:gd name="T10" fmla="*/ 200 w 1404"/>
              <a:gd name="T11" fmla="*/ 1976 h 2296"/>
              <a:gd name="T12" fmla="*/ 0 w 1404"/>
              <a:gd name="T13" fmla="*/ 1953 h 2296"/>
              <a:gd name="T14" fmla="*/ 0 w 1404"/>
              <a:gd name="T15" fmla="*/ 2279 h 2296"/>
              <a:gd name="T16" fmla="*/ 200 w 1404"/>
              <a:gd name="T17" fmla="*/ 2296 h 2296"/>
              <a:gd name="T18" fmla="*/ 1051 w 1404"/>
              <a:gd name="T19" fmla="*/ 1943 h 2296"/>
              <a:gd name="T20" fmla="*/ 1404 w 1404"/>
              <a:gd name="T21" fmla="*/ 1092 h 2296"/>
              <a:gd name="T22" fmla="*/ 1051 w 1404"/>
              <a:gd name="T23" fmla="*/ 241 h 2296"/>
              <a:gd name="T24" fmla="*/ 708 w 1404"/>
              <a:gd name="T25" fmla="*/ 0 h 2296"/>
              <a:gd name="T26" fmla="*/ 0 w 1404"/>
              <a:gd name="T27" fmla="*/ 0 h 2296"/>
              <a:gd name="T28" fmla="*/ 0 w 1404"/>
              <a:gd name="T29" fmla="*/ 231 h 2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4" h="2296">
                <a:moveTo>
                  <a:pt x="0" y="231"/>
                </a:moveTo>
                <a:cubicBezTo>
                  <a:pt x="65" y="216"/>
                  <a:pt x="132" y="208"/>
                  <a:pt x="200" y="208"/>
                </a:cubicBezTo>
                <a:cubicBezTo>
                  <a:pt x="436" y="208"/>
                  <a:pt x="658" y="300"/>
                  <a:pt x="825" y="467"/>
                </a:cubicBezTo>
                <a:cubicBezTo>
                  <a:pt x="992" y="634"/>
                  <a:pt x="1084" y="856"/>
                  <a:pt x="1084" y="1092"/>
                </a:cubicBezTo>
                <a:cubicBezTo>
                  <a:pt x="1084" y="1328"/>
                  <a:pt x="992" y="1550"/>
                  <a:pt x="825" y="1717"/>
                </a:cubicBezTo>
                <a:cubicBezTo>
                  <a:pt x="658" y="1884"/>
                  <a:pt x="436" y="1976"/>
                  <a:pt x="200" y="1976"/>
                </a:cubicBezTo>
                <a:cubicBezTo>
                  <a:pt x="132" y="1976"/>
                  <a:pt x="65" y="1968"/>
                  <a:pt x="0" y="1953"/>
                </a:cubicBezTo>
                <a:cubicBezTo>
                  <a:pt x="0" y="2279"/>
                  <a:pt x="0" y="2279"/>
                  <a:pt x="0" y="2279"/>
                </a:cubicBezTo>
                <a:cubicBezTo>
                  <a:pt x="65" y="2290"/>
                  <a:pt x="132" y="2296"/>
                  <a:pt x="200" y="2296"/>
                </a:cubicBezTo>
                <a:cubicBezTo>
                  <a:pt x="521" y="2296"/>
                  <a:pt x="824" y="2171"/>
                  <a:pt x="1051" y="1943"/>
                </a:cubicBezTo>
                <a:cubicBezTo>
                  <a:pt x="1279" y="1716"/>
                  <a:pt x="1404" y="1414"/>
                  <a:pt x="1404" y="1092"/>
                </a:cubicBezTo>
                <a:cubicBezTo>
                  <a:pt x="1404" y="770"/>
                  <a:pt x="1279" y="468"/>
                  <a:pt x="1051" y="241"/>
                </a:cubicBezTo>
                <a:cubicBezTo>
                  <a:pt x="950" y="140"/>
                  <a:pt x="834" y="59"/>
                  <a:pt x="708" y="0"/>
                </a:cubicBezTo>
                <a:cubicBezTo>
                  <a:pt x="0" y="0"/>
                  <a:pt x="0" y="0"/>
                  <a:pt x="0" y="0"/>
                </a:cubicBezTo>
                <a:lnTo>
                  <a:pt x="0" y="231"/>
                </a:lnTo>
                <a:close/>
              </a:path>
            </a:pathLst>
          </a:cu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0" name="Oval 251"/>
          <p:cNvSpPr>
            <a:spLocks noChangeArrowheads="1"/>
          </p:cNvSpPr>
          <p:nvPr userDrawn="1"/>
        </p:nvSpPr>
        <p:spPr bwMode="auto">
          <a:xfrm>
            <a:off x="3566561" y="595685"/>
            <a:ext cx="341801" cy="341801"/>
          </a:xfrm>
          <a:prstGeom prst="ellipse">
            <a:avLst/>
          </a:pr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1" name="Oval 252"/>
          <p:cNvSpPr>
            <a:spLocks noChangeArrowheads="1"/>
          </p:cNvSpPr>
          <p:nvPr userDrawn="1"/>
        </p:nvSpPr>
        <p:spPr bwMode="auto">
          <a:xfrm>
            <a:off x="419362" y="3230283"/>
            <a:ext cx="168271" cy="168271"/>
          </a:xfrm>
          <a:prstGeom prst="ellipse">
            <a:avLst/>
          </a:pr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2" name="Oval 253"/>
          <p:cNvSpPr>
            <a:spLocks noChangeArrowheads="1"/>
          </p:cNvSpPr>
          <p:nvPr userDrawn="1"/>
        </p:nvSpPr>
        <p:spPr bwMode="auto">
          <a:xfrm>
            <a:off x="2371572" y="2221211"/>
            <a:ext cx="168271" cy="166957"/>
          </a:xfrm>
          <a:prstGeom prst="ellipse">
            <a:avLst/>
          </a:pr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3" name="Freeform 261"/>
          <p:cNvSpPr/>
          <p:nvPr userDrawn="1"/>
        </p:nvSpPr>
        <p:spPr bwMode="auto">
          <a:xfrm>
            <a:off x="922862" y="2925517"/>
            <a:ext cx="503499" cy="435139"/>
          </a:xfrm>
          <a:custGeom>
            <a:avLst/>
            <a:gdLst>
              <a:gd name="T0" fmla="*/ 0 w 383"/>
              <a:gd name="T1" fmla="*/ 113 h 331"/>
              <a:gd name="T2" fmla="*/ 321 w 383"/>
              <a:gd name="T3" fmla="*/ 0 h 331"/>
              <a:gd name="T4" fmla="*/ 383 w 383"/>
              <a:gd name="T5" fmla="*/ 331 h 331"/>
              <a:gd name="T6" fmla="*/ 0 w 383"/>
              <a:gd name="T7" fmla="*/ 113 h 331"/>
            </a:gdLst>
            <a:ahLst/>
            <a:cxnLst>
              <a:cxn ang="0">
                <a:pos x="T0" y="T1"/>
              </a:cxn>
              <a:cxn ang="0">
                <a:pos x="T2" y="T3"/>
              </a:cxn>
              <a:cxn ang="0">
                <a:pos x="T4" y="T5"/>
              </a:cxn>
              <a:cxn ang="0">
                <a:pos x="T6" y="T7"/>
              </a:cxn>
            </a:cxnLst>
            <a:rect l="0" t="0" r="r" b="b"/>
            <a:pathLst>
              <a:path w="383" h="331">
                <a:moveTo>
                  <a:pt x="0" y="113"/>
                </a:moveTo>
                <a:lnTo>
                  <a:pt x="321" y="0"/>
                </a:lnTo>
                <a:lnTo>
                  <a:pt x="383" y="331"/>
                </a:lnTo>
                <a:lnTo>
                  <a:pt x="0" y="113"/>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grpSp>
        <p:nvGrpSpPr>
          <p:cNvPr id="10" name="PA-淘宝网Chenying0907出品 1"/>
          <p:cNvGrpSpPr/>
          <p:nvPr/>
        </p:nvGrpSpPr>
        <p:grpSpPr>
          <a:xfrm>
            <a:off x="3985923" y="2829747"/>
            <a:ext cx="1551568" cy="1375145"/>
            <a:chOff x="3295850" y="2263222"/>
            <a:chExt cx="2643765" cy="2343151"/>
          </a:xfrm>
        </p:grpSpPr>
        <p:sp>
          <p:nvSpPr>
            <p:cNvPr id="13" name="PA-淘宝网Chenying0907出品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25400">
              <a:gradFill flip="none" rotWithShape="1">
                <a:gsLst>
                  <a:gs pos="29000">
                    <a:srgbClr val="E0E0E0"/>
                  </a:gs>
                  <a:gs pos="0">
                    <a:srgbClr val="999999"/>
                  </a:gs>
                  <a:gs pos="83000">
                    <a:sysClr val="window" lastClr="FFFFFF"/>
                  </a:gs>
                </a:gsLst>
                <a:lin ang="2700000" scaled="1"/>
                <a:tileRect/>
              </a:gradFill>
            </a:ln>
            <a:effectLst>
              <a:outerShdw blurRad="355600" dist="88900" dir="2700000" algn="tl" rotWithShape="0">
                <a:prstClr val="black">
                  <a:alpha val="28000"/>
                </a:prstClr>
              </a:outerShdw>
            </a:effectLst>
          </p:spPr>
          <p:txBody>
            <a:bodyPr vert="horz" wrap="square" lIns="72576" tIns="36288" rIns="72576" bIns="36288" numCol="1" anchor="t" anchorCtr="0" compatLnSpc="1"/>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
          <p:nvSpPr>
            <p:cNvPr id="14" name="PA-淘宝网Chenying0907出品 5"/>
            <p:cNvSpPr/>
            <p:nvPr/>
          </p:nvSpPr>
          <p:spPr bwMode="auto">
            <a:xfrm>
              <a:off x="3589408" y="2523401"/>
              <a:ext cx="2056648" cy="182279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5">
                <a:lumMod val="75000"/>
              </a:schemeClr>
            </a:solidFill>
            <a:ln w="25400" cap="flat" cmpd="sng" algn="ctr">
              <a:noFill/>
              <a:prstDash val="solid"/>
            </a:ln>
            <a:effectLst/>
          </p:spPr>
          <p:txBody>
            <a:bodyPr vert="horz" wrap="square" lIns="72576" tIns="36288" rIns="72576" bIns="36288" numCol="1" anchor="t" anchorCtr="0" compatLnSpc="1"/>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grpSp>
      <p:sp>
        <p:nvSpPr>
          <p:cNvPr id="12" name="文本框 3"/>
          <p:cNvSpPr txBox="1"/>
          <p:nvPr/>
        </p:nvSpPr>
        <p:spPr>
          <a:xfrm>
            <a:off x="4471315" y="3066155"/>
            <a:ext cx="1222349"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5400" b="1" dirty="0">
                <a:solidFill>
                  <a:schemeClr val="bg1"/>
                </a:solidFill>
                <a:latin typeface="+mn-ea"/>
              </a:rPr>
              <a:t>1</a:t>
            </a:r>
            <a:endParaRPr lang="zh-CN" altLang="en-US" sz="5400" b="1" dirty="0">
              <a:solidFill>
                <a:schemeClr val="bg1"/>
              </a:solidFill>
              <a:latin typeface="+mn-ea"/>
            </a:endParaRPr>
          </a:p>
        </p:txBody>
      </p:sp>
      <p:grpSp>
        <p:nvGrpSpPr>
          <p:cNvPr id="2" name="PA-淘宝网Chenying0907出品 1"/>
          <p:cNvGrpSpPr/>
          <p:nvPr/>
        </p:nvGrpSpPr>
        <p:grpSpPr>
          <a:xfrm>
            <a:off x="3992471" y="2829747"/>
            <a:ext cx="1551568" cy="1375145"/>
            <a:chOff x="3295850" y="2263222"/>
            <a:chExt cx="2643765" cy="2343151"/>
          </a:xfrm>
        </p:grpSpPr>
        <p:sp>
          <p:nvSpPr>
            <p:cNvPr id="3" name="PA-淘宝网Chenying0907出品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25400">
              <a:gradFill flip="none" rotWithShape="1">
                <a:gsLst>
                  <a:gs pos="29000">
                    <a:srgbClr val="E0E0E0"/>
                  </a:gs>
                  <a:gs pos="0">
                    <a:srgbClr val="999999"/>
                  </a:gs>
                  <a:gs pos="83000">
                    <a:sysClr val="window" lastClr="FFFFFF"/>
                  </a:gs>
                </a:gsLst>
                <a:lin ang="2700000" scaled="1"/>
                <a:tileRect/>
              </a:gradFill>
            </a:ln>
            <a:effectLst>
              <a:outerShdw blurRad="355600" dist="88900" dir="2700000" algn="tl" rotWithShape="0">
                <a:prstClr val="black">
                  <a:alpha val="28000"/>
                </a:prstClr>
              </a:outerShdw>
            </a:effectLst>
          </p:spPr>
          <p:txBody>
            <a:bodyPr vert="horz" wrap="square" lIns="72576" tIns="36288" rIns="72576" bIns="36288" numCol="1" anchor="t" anchorCtr="0" compatLnSpc="1"/>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
          <p:nvSpPr>
            <p:cNvPr id="4" name="PA-淘宝网Chenying0907出品 5"/>
            <p:cNvSpPr/>
            <p:nvPr/>
          </p:nvSpPr>
          <p:spPr bwMode="auto">
            <a:xfrm>
              <a:off x="3589408" y="2523401"/>
              <a:ext cx="2056648" cy="182279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C50A2"/>
            </a:solidFill>
            <a:ln w="25400" cap="flat" cmpd="sng" algn="ctr">
              <a:noFill/>
              <a:prstDash val="solid"/>
            </a:ln>
            <a:effectLst/>
          </p:spPr>
          <p:txBody>
            <a:bodyPr vert="horz" wrap="square" lIns="72576" tIns="36288" rIns="72576" bIns="36288" numCol="1" anchor="t" anchorCtr="0" compatLnSpc="1"/>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grpSp>
      <p:sp>
        <p:nvSpPr>
          <p:cNvPr id="5" name="文本框 3"/>
          <p:cNvSpPr txBox="1"/>
          <p:nvPr/>
        </p:nvSpPr>
        <p:spPr>
          <a:xfrm>
            <a:off x="4477863" y="3066155"/>
            <a:ext cx="1222349"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5400" b="1" dirty="0">
                <a:solidFill>
                  <a:schemeClr val="bg1"/>
                </a:solidFill>
                <a:latin typeface="+mn-ea"/>
              </a:rPr>
              <a:t>2</a:t>
            </a:r>
            <a:endParaRPr lang="zh-CN" altLang="en-US" sz="5400" b="1" dirty="0">
              <a:solidFill>
                <a:schemeClr val="bg1"/>
              </a:solidFill>
              <a:latin typeface="+mn-ea"/>
            </a:endParaRPr>
          </a:p>
        </p:txBody>
      </p:sp>
      <p:sp>
        <p:nvSpPr>
          <p:cNvPr id="6" name="PA-淘宝网Chenying0907出品 40"/>
          <p:cNvSpPr txBox="1"/>
          <p:nvPr/>
        </p:nvSpPr>
        <p:spPr>
          <a:xfrm>
            <a:off x="5844052" y="3338793"/>
            <a:ext cx="6065182" cy="1384995"/>
          </a:xfrm>
          <a:prstGeom prst="rect">
            <a:avLst/>
          </a:prstGeom>
          <a:noFill/>
        </p:spPr>
        <p:txBody>
          <a:bodyPr wrap="square" rtlCol="0">
            <a:spAutoFit/>
          </a:bodyPr>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r>
              <a:rPr lang="en-US" altLang="zh-CN" sz="2800" b="1" dirty="0">
                <a:solidFill>
                  <a:srgbClr val="1C50A2"/>
                </a:solidFill>
                <a:latin typeface="微软雅黑" panose="020B0503020204020204" charset="-122"/>
              </a:rPr>
              <a:t>Color space based algorithm for white box adversarial sample generation</a:t>
            </a:r>
            <a:endParaRPr lang="zh-CN" altLang="zh-CN" sz="2800" b="1" dirty="0">
              <a:solidFill>
                <a:srgbClr val="1C50A2"/>
              </a:solidFill>
              <a:latin typeface="微软雅黑" panose="020B0503020204020204"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4689530" y="-835532"/>
            <a:ext cx="7114251" cy="323165"/>
          </a:xfrm>
          <a:prstGeom prst="rect">
            <a:avLst/>
          </a:prstGeom>
        </p:spPr>
        <p:txBody>
          <a:bodyPr wrap="square">
            <a:spAutoFit/>
          </a:bodyPr>
          <a:lstStyle/>
          <a:p>
            <a:pPr marL="214630" indent="-214630">
              <a:buFont typeface="Arial" panose="020B0604020202020204" pitchFamily="34" charset="0"/>
              <a:buChar char="•"/>
            </a:pPr>
            <a:endParaRPr lang="zh-CN" altLang="en-US" sz="1500" dirty="0"/>
          </a:p>
        </p:txBody>
      </p:sp>
      <p:grpSp>
        <p:nvGrpSpPr>
          <p:cNvPr id="2" name="组合 1"/>
          <p:cNvGrpSpPr/>
          <p:nvPr/>
        </p:nvGrpSpPr>
        <p:grpSpPr>
          <a:xfrm>
            <a:off x="407438" y="171919"/>
            <a:ext cx="670385" cy="604428"/>
            <a:chOff x="5424755" y="1340768"/>
            <a:chExt cx="670560" cy="604586"/>
          </a:xfrm>
        </p:grpSpPr>
        <p:grpSp>
          <p:nvGrpSpPr>
            <p:cNvPr id="3" name="组合 2"/>
            <p:cNvGrpSpPr/>
            <p:nvPr/>
          </p:nvGrpSpPr>
          <p:grpSpPr>
            <a:xfrm>
              <a:off x="5424755" y="1340768"/>
              <a:ext cx="670560" cy="604586"/>
              <a:chOff x="3720691" y="2824413"/>
              <a:chExt cx="1341120" cy="1209172"/>
            </a:xfrm>
          </p:grpSpPr>
          <p:sp>
            <p:nvSpPr>
              <p:cNvPr id="10"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8"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2"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nvGrpSpPr>
          <p:cNvPr id="26" name="组合 25"/>
          <p:cNvGrpSpPr/>
          <p:nvPr/>
        </p:nvGrpSpPr>
        <p:grpSpPr>
          <a:xfrm>
            <a:off x="773038" y="890620"/>
            <a:ext cx="9919364" cy="1192450"/>
            <a:chOff x="-235597" y="219706"/>
            <a:chExt cx="9771320" cy="2418806"/>
          </a:xfrm>
        </p:grpSpPr>
        <p:sp>
          <p:nvSpPr>
            <p:cNvPr id="27" name="MH_SubTitle_1"/>
            <p:cNvSpPr txBox="1"/>
            <p:nvPr>
              <p:custDataLst>
                <p:tags r:id="rId1"/>
              </p:custDataLst>
            </p:nvPr>
          </p:nvSpPr>
          <p:spPr>
            <a:xfrm>
              <a:off x="-235597" y="219706"/>
              <a:ext cx="5833136" cy="634999"/>
            </a:xfrm>
            <a:prstGeom prst="rect">
              <a:avLst/>
            </a:prstGeom>
            <a:noFill/>
          </p:spPr>
          <p:txBody>
            <a:bodyPr anchor="ctr">
              <a:noAutofit/>
            </a:bodyPr>
            <a:lstStyle/>
            <a:p>
              <a:pPr marL="457200" indent="-457200" defTabSz="914400">
                <a:lnSpc>
                  <a:spcPct val="120000"/>
                </a:lnSpc>
                <a:spcBef>
                  <a:spcPts val="1200"/>
                </a:spcBef>
                <a:spcAft>
                  <a:spcPts val="600"/>
                </a:spcAft>
                <a:buFont typeface="Wingdings" panose="05000000000000000000" pitchFamily="2" charset="2"/>
                <a:buChar char="Ø"/>
                <a:defRPr/>
              </a:pPr>
              <a:r>
                <a:rPr lang="en-US" altLang="zh-CN" sz="2400" b="1" dirty="0">
                  <a:solidFill>
                    <a:srgbClr val="0070C0"/>
                  </a:solidFill>
                  <a:latin typeface="微软雅黑" panose="020B0503020204020204" charset="-122"/>
                  <a:ea typeface="微软雅黑" panose="020B0503020204020204" charset="-122"/>
                </a:rPr>
                <a:t>Intention</a:t>
              </a:r>
              <a:endParaRPr lang="zh-CN" altLang="en-US" sz="2400" b="1" dirty="0">
                <a:solidFill>
                  <a:srgbClr val="0070C0"/>
                </a:solidFill>
                <a:latin typeface="微软雅黑" panose="020B0503020204020204" charset="-122"/>
                <a:ea typeface="微软雅黑" panose="020B0503020204020204" charset="-122"/>
                <a:sym typeface="+mn-lt"/>
              </a:endParaRPr>
            </a:p>
          </p:txBody>
        </p:sp>
        <p:sp>
          <p:nvSpPr>
            <p:cNvPr id="28" name="矩形 27"/>
            <p:cNvSpPr/>
            <p:nvPr/>
          </p:nvSpPr>
          <p:spPr>
            <a:xfrm>
              <a:off x="692795" y="921544"/>
              <a:ext cx="8842928" cy="1716968"/>
            </a:xfrm>
            <a:prstGeom prst="rect">
              <a:avLst/>
            </a:prstGeom>
          </p:spPr>
          <p:txBody>
            <a:bodyPr wrap="square">
              <a:spAutoFit/>
            </a:bodyPr>
            <a:lstStyle/>
            <a:p>
              <a:pPr marL="285750" indent="-285750">
                <a:lnSpc>
                  <a:spcPts val="2000"/>
                </a:lnSpc>
                <a:spcBef>
                  <a:spcPts val="1000"/>
                </a:spcBef>
                <a:buFont typeface="Wingdings" panose="05000000000000000000" pitchFamily="2" charset="2"/>
                <a:buChar char="l"/>
              </a:pPr>
              <a:r>
                <a:rPr lang="en-GB" altLang="zh-CN" sz="1600" dirty="0">
                  <a:latin typeface="微软雅黑" panose="020B0503020204020204" charset="-122"/>
                  <a:ea typeface="微软雅黑" panose="020B0503020204020204" charset="-122"/>
                </a:rPr>
                <a:t>Global perturbation brings a large number of inefficient pixels, which can lead to </a:t>
              </a:r>
              <a:r>
                <a:rPr lang="en-GB" altLang="zh-CN" sz="1600" dirty="0">
                  <a:solidFill>
                    <a:srgbClr val="FF0000"/>
                  </a:solidFill>
                  <a:latin typeface="微软雅黑" panose="020B0503020204020204" charset="-122"/>
                  <a:ea typeface="微软雅黑" panose="020B0503020204020204" charset="-122"/>
                </a:rPr>
                <a:t>large changes</a:t>
              </a:r>
              <a:r>
                <a:rPr lang="en-GB" altLang="zh-CN" sz="1600" dirty="0">
                  <a:latin typeface="微软雅黑" panose="020B0503020204020204" charset="-122"/>
                  <a:ea typeface="微软雅黑" panose="020B0503020204020204" charset="-122"/>
                </a:rPr>
                <a:t> in the image structure and is more easily detected by the human eye's visual system</a:t>
              </a:r>
              <a:endParaRPr lang="en-GB" altLang="zh-CN" sz="1600" dirty="0">
                <a:latin typeface="微软雅黑" panose="020B0503020204020204" charset="-122"/>
                <a:ea typeface="微软雅黑" panose="020B0503020204020204" charset="-122"/>
              </a:endParaRPr>
            </a:p>
          </p:txBody>
        </p:sp>
      </p:grpSp>
      <p:sp>
        <p:nvSpPr>
          <p:cNvPr id="29" name="文本框 9"/>
          <p:cNvSpPr txBox="1"/>
          <p:nvPr/>
        </p:nvSpPr>
        <p:spPr>
          <a:xfrm>
            <a:off x="1124440" y="290670"/>
            <a:ext cx="9567962" cy="623227"/>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GB" altLang="zh-CN" dirty="0">
                <a:solidFill>
                  <a:srgbClr val="325B7F"/>
                </a:solidFill>
                <a:sym typeface="微软雅黑" panose="020B0503020204020204" charset="-122"/>
              </a:rPr>
              <a:t>2 </a:t>
            </a:r>
            <a:r>
              <a:rPr lang="en-US" altLang="zh-CN" dirty="0">
                <a:solidFill>
                  <a:srgbClr val="325B7F"/>
                </a:solidFill>
              </a:rPr>
              <a:t>Color space based algorithm for white box adversarial sample generation</a:t>
            </a:r>
            <a:endParaRPr lang="zh-CN" altLang="zh-CN" dirty="0">
              <a:solidFill>
                <a:srgbClr val="325B7F"/>
              </a:solidFill>
            </a:endParaRPr>
          </a:p>
          <a:p>
            <a:pPr marL="0" lvl="1"/>
            <a:r>
              <a:rPr lang="en-GB" altLang="zh-CN" dirty="0">
                <a:solidFill>
                  <a:srgbClr val="325B7F"/>
                </a:solidFill>
                <a:sym typeface="微软雅黑" panose="020B0503020204020204" charset="-122"/>
              </a:rPr>
              <a:t>- Research motivation</a:t>
            </a:r>
            <a:endParaRPr lang="zh-CN" altLang="en-US" dirty="0">
              <a:solidFill>
                <a:srgbClr val="325B7F"/>
              </a:solidFill>
              <a:sym typeface="微软雅黑" panose="020B0503020204020204" charset="-122"/>
            </a:endParaRPr>
          </a:p>
        </p:txBody>
      </p:sp>
      <p:grpSp>
        <p:nvGrpSpPr>
          <p:cNvPr id="30" name="组合 29"/>
          <p:cNvGrpSpPr/>
          <p:nvPr/>
        </p:nvGrpSpPr>
        <p:grpSpPr>
          <a:xfrm>
            <a:off x="611535" y="2381696"/>
            <a:ext cx="3784613" cy="3561587"/>
            <a:chOff x="532414" y="2405793"/>
            <a:chExt cx="3784613" cy="3561587"/>
          </a:xfrm>
        </p:grpSpPr>
        <p:pic>
          <p:nvPicPr>
            <p:cNvPr id="31" name="图片 3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2414" y="2474001"/>
              <a:ext cx="3784613" cy="3493379"/>
            </a:xfrm>
            <a:prstGeom prst="rect">
              <a:avLst/>
            </a:prstGeom>
          </p:spPr>
        </p:pic>
        <p:sp>
          <p:nvSpPr>
            <p:cNvPr id="32" name="矩形 31"/>
            <p:cNvSpPr/>
            <p:nvPr/>
          </p:nvSpPr>
          <p:spPr>
            <a:xfrm>
              <a:off x="2137273" y="2405793"/>
              <a:ext cx="951123" cy="236148"/>
            </a:xfrm>
            <a:prstGeom prst="rect">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zh-CN" altLang="en-US"/>
            </a:p>
          </p:txBody>
        </p:sp>
        <p:sp>
          <p:nvSpPr>
            <p:cNvPr id="33" name="矩形 32"/>
            <p:cNvSpPr/>
            <p:nvPr/>
          </p:nvSpPr>
          <p:spPr>
            <a:xfrm>
              <a:off x="2612834" y="2695815"/>
              <a:ext cx="530645" cy="152400"/>
            </a:xfrm>
            <a:prstGeom prst="rect">
              <a:avLst/>
            </a:prstGeom>
            <a:solidFill>
              <a:schemeClr val="bg1"/>
            </a:solidFill>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kumimoji="1" lang="zh-CN" altLang="en-US"/>
            </a:p>
          </p:txBody>
        </p:sp>
      </p:grpSp>
      <p:sp>
        <p:nvSpPr>
          <p:cNvPr id="34" name="矩形 33"/>
          <p:cNvSpPr/>
          <p:nvPr/>
        </p:nvSpPr>
        <p:spPr>
          <a:xfrm>
            <a:off x="4063553" y="5871852"/>
            <a:ext cx="506948" cy="2518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35" name="组合 34"/>
          <p:cNvGrpSpPr/>
          <p:nvPr/>
        </p:nvGrpSpPr>
        <p:grpSpPr>
          <a:xfrm>
            <a:off x="4564432" y="2333542"/>
            <a:ext cx="4105091" cy="3958342"/>
            <a:chOff x="4998515" y="2187562"/>
            <a:chExt cx="4105091" cy="3958342"/>
          </a:xfrm>
        </p:grpSpPr>
        <p:pic>
          <p:nvPicPr>
            <p:cNvPr id="36" name="图片 3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12250" y="2506666"/>
              <a:ext cx="3991356" cy="3352800"/>
            </a:xfrm>
            <a:prstGeom prst="rect">
              <a:avLst/>
            </a:prstGeom>
          </p:spPr>
        </p:pic>
        <p:sp>
          <p:nvSpPr>
            <p:cNvPr id="37" name="矩形 36"/>
            <p:cNvSpPr/>
            <p:nvPr/>
          </p:nvSpPr>
          <p:spPr>
            <a:xfrm>
              <a:off x="6259033" y="2275338"/>
              <a:ext cx="506948" cy="5728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8" name="矩形 37"/>
            <p:cNvSpPr/>
            <p:nvPr/>
          </p:nvSpPr>
          <p:spPr>
            <a:xfrm>
              <a:off x="7936250" y="2330423"/>
              <a:ext cx="506948" cy="5728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9" name="矩形 38"/>
            <p:cNvSpPr/>
            <p:nvPr/>
          </p:nvSpPr>
          <p:spPr>
            <a:xfrm>
              <a:off x="6887552" y="2187562"/>
              <a:ext cx="934423" cy="5728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0" name="矩形 39"/>
            <p:cNvSpPr/>
            <p:nvPr/>
          </p:nvSpPr>
          <p:spPr>
            <a:xfrm>
              <a:off x="4998515" y="4011086"/>
              <a:ext cx="2031381" cy="198114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1" name="矩形 40"/>
            <p:cNvSpPr/>
            <p:nvPr/>
          </p:nvSpPr>
          <p:spPr>
            <a:xfrm>
              <a:off x="8364876" y="3910988"/>
              <a:ext cx="506948" cy="5728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42" name="组合 41"/>
            <p:cNvGrpSpPr/>
            <p:nvPr/>
          </p:nvGrpSpPr>
          <p:grpSpPr>
            <a:xfrm>
              <a:off x="5753161" y="4164761"/>
              <a:ext cx="2785253" cy="1981143"/>
              <a:chOff x="5614298" y="4187021"/>
              <a:chExt cx="2785253" cy="1981143"/>
            </a:xfrm>
          </p:grpSpPr>
          <p:sp>
            <p:nvSpPr>
              <p:cNvPr id="45" name="矩形 44"/>
              <p:cNvSpPr/>
              <p:nvPr/>
            </p:nvSpPr>
            <p:spPr>
              <a:xfrm>
                <a:off x="5762070" y="4418375"/>
                <a:ext cx="506948" cy="5728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6" name="矩形 45"/>
              <p:cNvSpPr/>
              <p:nvPr/>
            </p:nvSpPr>
            <p:spPr>
              <a:xfrm>
                <a:off x="6368170" y="4187021"/>
                <a:ext cx="2031381" cy="198114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7" name="图片 46"/>
              <p:cNvPicPr>
                <a:picLocks noChangeAspect="1"/>
              </p:cNvPicPr>
              <p:nvPr/>
            </p:nvPicPr>
            <p:blipFill rotWithShape="1">
              <a:blip r:embed="rId4">
                <a:extLst>
                  <a:ext uri="{28A0092B-C50C-407E-A947-70E740481C1C}">
                    <a14:useLocalDpi xmlns:a14="http://schemas.microsoft.com/office/drawing/2010/main" val="0"/>
                  </a:ext>
                </a:extLst>
              </a:blip>
              <a:srcRect l="37076"/>
              <a:stretch>
                <a:fillRect/>
              </a:stretch>
            </p:blipFill>
            <p:spPr>
              <a:xfrm>
                <a:off x="6056039" y="4242388"/>
                <a:ext cx="1812892" cy="1852643"/>
              </a:xfrm>
              <a:prstGeom prst="rect">
                <a:avLst/>
              </a:prstGeom>
            </p:spPr>
          </p:pic>
          <p:sp>
            <p:nvSpPr>
              <p:cNvPr id="48" name="矩形 47"/>
              <p:cNvSpPr/>
              <p:nvPr/>
            </p:nvSpPr>
            <p:spPr>
              <a:xfrm>
                <a:off x="5614298" y="4483201"/>
                <a:ext cx="587246" cy="127767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cxnSp>
          <p:nvCxnSpPr>
            <p:cNvPr id="43" name="直线连接符 42"/>
            <p:cNvCxnSpPr/>
            <p:nvPr/>
          </p:nvCxnSpPr>
          <p:spPr>
            <a:xfrm>
              <a:off x="6259033" y="3910988"/>
              <a:ext cx="506948" cy="1090669"/>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44" name="直线连接符 43"/>
            <p:cNvCxnSpPr>
              <a:endCxn id="47" idx="3"/>
            </p:cNvCxnSpPr>
            <p:nvPr/>
          </p:nvCxnSpPr>
          <p:spPr>
            <a:xfrm flipH="1">
              <a:off x="8007794" y="4011086"/>
              <a:ext cx="494169" cy="1135364"/>
            </a:xfrm>
            <a:prstGeom prst="line">
              <a:avLst/>
            </a:prstGeom>
            <a:ln w="12700">
              <a:prstDash val="dash"/>
            </a:ln>
          </p:spPr>
          <p:style>
            <a:lnRef idx="1">
              <a:schemeClr val="dk1"/>
            </a:lnRef>
            <a:fillRef idx="0">
              <a:schemeClr val="dk1"/>
            </a:fillRef>
            <a:effectRef idx="0">
              <a:schemeClr val="dk1"/>
            </a:effectRef>
            <a:fontRef idx="minor">
              <a:schemeClr val="tx1"/>
            </a:fontRef>
          </p:style>
        </p:cxnSp>
      </p:grpSp>
      <p:sp>
        <p:nvSpPr>
          <p:cNvPr id="49" name="MH_SubTitle_1"/>
          <p:cNvSpPr txBox="1"/>
          <p:nvPr>
            <p:custDataLst>
              <p:tags r:id="rId5"/>
            </p:custDataLst>
          </p:nvPr>
        </p:nvSpPr>
        <p:spPr>
          <a:xfrm>
            <a:off x="8807856" y="4638723"/>
            <a:ext cx="3137150" cy="476249"/>
          </a:xfrm>
          <a:prstGeom prst="rect">
            <a:avLst/>
          </a:prstGeom>
          <a:noFill/>
        </p:spPr>
        <p:txBody>
          <a:bodyPr anchor="ctr">
            <a:noAutofit/>
          </a:bodyPr>
          <a:lstStyle/>
          <a:p>
            <a:pPr marL="457200" indent="-457200" defTabSz="914400">
              <a:lnSpc>
                <a:spcPct val="120000"/>
              </a:lnSpc>
              <a:spcBef>
                <a:spcPts val="1200"/>
              </a:spcBef>
              <a:spcAft>
                <a:spcPts val="600"/>
              </a:spcAft>
              <a:buFont typeface="Wingdings" panose="05000000000000000000" pitchFamily="2" charset="2"/>
              <a:buChar char="Ø"/>
              <a:defRPr/>
            </a:pPr>
            <a:r>
              <a:rPr lang="en-GB" altLang="zh-CN" sz="2400" b="1" dirty="0">
                <a:solidFill>
                  <a:srgbClr val="0070C0"/>
                </a:solidFill>
                <a:latin typeface="微软雅黑" panose="020B0503020204020204" charset="-122"/>
                <a:ea typeface="微软雅黑" panose="020B0503020204020204" charset="-122"/>
                <a:sym typeface="+mn-lt"/>
              </a:rPr>
              <a:t>Methods of use</a:t>
            </a:r>
            <a:endParaRPr lang="zh-CN" altLang="en-US" sz="2400" b="1" dirty="0">
              <a:solidFill>
                <a:srgbClr val="0070C0"/>
              </a:solidFill>
              <a:latin typeface="微软雅黑" panose="020B0503020204020204" charset="-122"/>
              <a:ea typeface="微软雅黑" panose="020B0503020204020204" charset="-122"/>
              <a:sym typeface="+mn-lt"/>
            </a:endParaRPr>
          </a:p>
        </p:txBody>
      </p:sp>
      <p:sp>
        <p:nvSpPr>
          <p:cNvPr id="50" name="MH_SubTitle_1"/>
          <p:cNvSpPr txBox="1"/>
          <p:nvPr>
            <p:custDataLst>
              <p:tags r:id="rId6"/>
            </p:custDataLst>
          </p:nvPr>
        </p:nvSpPr>
        <p:spPr>
          <a:xfrm>
            <a:off x="8798817" y="2671718"/>
            <a:ext cx="3360915" cy="476249"/>
          </a:xfrm>
          <a:prstGeom prst="rect">
            <a:avLst/>
          </a:prstGeom>
          <a:noFill/>
        </p:spPr>
        <p:txBody>
          <a:bodyPr anchor="ctr">
            <a:noAutofit/>
          </a:bodyPr>
          <a:lstStyle/>
          <a:p>
            <a:pPr marL="457200" indent="-457200" defTabSz="914400">
              <a:lnSpc>
                <a:spcPct val="120000"/>
              </a:lnSpc>
              <a:spcBef>
                <a:spcPts val="1200"/>
              </a:spcBef>
              <a:spcAft>
                <a:spcPts val="600"/>
              </a:spcAft>
              <a:buFont typeface="Wingdings" panose="05000000000000000000" pitchFamily="2" charset="2"/>
              <a:buChar char="Ø"/>
              <a:defRPr/>
            </a:pPr>
            <a:r>
              <a:rPr lang="en-GB" altLang="zh-CN" sz="2400" b="1" dirty="0">
                <a:solidFill>
                  <a:srgbClr val="0070C0"/>
                </a:solidFill>
                <a:latin typeface="微软雅黑" panose="020B0503020204020204" charset="-122"/>
                <a:ea typeface="微软雅黑" panose="020B0503020204020204" charset="-122"/>
                <a:sym typeface="+mn-lt"/>
              </a:rPr>
              <a:t>Problems solved</a:t>
            </a:r>
            <a:endParaRPr lang="zh-CN" altLang="en-US" sz="2400" b="1" dirty="0">
              <a:solidFill>
                <a:srgbClr val="0070C0"/>
              </a:solidFill>
              <a:latin typeface="微软雅黑" panose="020B0503020204020204" charset="-122"/>
              <a:ea typeface="微软雅黑" panose="020B0503020204020204" charset="-122"/>
              <a:sym typeface="+mn-lt"/>
            </a:endParaRPr>
          </a:p>
        </p:txBody>
      </p:sp>
      <p:sp>
        <p:nvSpPr>
          <p:cNvPr id="51" name="矩形 50"/>
          <p:cNvSpPr/>
          <p:nvPr/>
        </p:nvSpPr>
        <p:spPr>
          <a:xfrm>
            <a:off x="8816895" y="5190737"/>
            <a:ext cx="3119073" cy="974690"/>
          </a:xfrm>
          <a:prstGeom prst="rect">
            <a:avLst/>
          </a:prstGeom>
        </p:spPr>
        <p:txBody>
          <a:bodyPr wrap="square">
            <a:spAutoFit/>
          </a:bodyPr>
          <a:lstStyle/>
          <a:p>
            <a:pPr marL="285750" indent="-285750">
              <a:lnSpc>
                <a:spcPts val="2000"/>
              </a:lnSpc>
              <a:spcBef>
                <a:spcPts val="1000"/>
              </a:spcBef>
              <a:buFont typeface="Wingdings" panose="05000000000000000000" pitchFamily="2" charset="2"/>
              <a:buChar char="l"/>
              <a:defRPr/>
            </a:pPr>
            <a:r>
              <a:rPr lang="en-GB" altLang="zh-CN" sz="1600" dirty="0">
                <a:latin typeface="微软雅黑" panose="020B0503020204020204" charset="-122"/>
                <a:ea typeface="微软雅黑" panose="020B0503020204020204" charset="-122"/>
              </a:rPr>
              <a:t>Pixel value mapping function</a:t>
            </a:r>
            <a:endParaRPr lang="en-GB" altLang="zh-CN" sz="1600" dirty="0">
              <a:latin typeface="微软雅黑" panose="020B0503020204020204" charset="-122"/>
              <a:ea typeface="微软雅黑" panose="020B0503020204020204" charset="-122"/>
            </a:endParaRPr>
          </a:p>
          <a:p>
            <a:pPr marL="285750" indent="-285750">
              <a:lnSpc>
                <a:spcPts val="2000"/>
              </a:lnSpc>
              <a:spcBef>
                <a:spcPts val="1000"/>
              </a:spcBef>
              <a:buFont typeface="Wingdings" panose="05000000000000000000" pitchFamily="2" charset="2"/>
              <a:buChar char="l"/>
              <a:defRPr/>
            </a:pPr>
            <a:r>
              <a:rPr lang="en-GB" altLang="zh-CN" sz="1600" dirty="0">
                <a:latin typeface="微软雅黑" panose="020B0503020204020204" charset="-122"/>
              </a:rPr>
              <a:t>Eigen ternary loss function</a:t>
            </a:r>
            <a:endParaRPr lang="en-US" altLang="zh-CN" sz="1600" dirty="0">
              <a:latin typeface="微软雅黑" panose="020B0503020204020204" charset="-122"/>
            </a:endParaRPr>
          </a:p>
        </p:txBody>
      </p:sp>
      <p:sp>
        <p:nvSpPr>
          <p:cNvPr id="52" name="矩形 51"/>
          <p:cNvSpPr/>
          <p:nvPr/>
        </p:nvSpPr>
        <p:spPr>
          <a:xfrm>
            <a:off x="8798818" y="3147967"/>
            <a:ext cx="3393182" cy="1615892"/>
          </a:xfrm>
          <a:prstGeom prst="rect">
            <a:avLst/>
          </a:prstGeom>
        </p:spPr>
        <p:txBody>
          <a:bodyPr wrap="square">
            <a:spAutoFit/>
          </a:bodyPr>
          <a:lstStyle/>
          <a:p>
            <a:pPr marL="285750" indent="-285750">
              <a:lnSpc>
                <a:spcPts val="2000"/>
              </a:lnSpc>
              <a:spcBef>
                <a:spcPts val="1000"/>
              </a:spcBef>
              <a:buFont typeface="Wingdings" panose="05000000000000000000" pitchFamily="2" charset="2"/>
              <a:buChar char="l"/>
              <a:defRPr/>
            </a:pPr>
            <a:r>
              <a:rPr lang="en-GB" altLang="zh-CN" sz="1600" dirty="0">
                <a:latin typeface="微软雅黑" panose="020B0503020204020204" charset="-122"/>
                <a:ea typeface="微软雅黑" panose="020B0503020204020204" charset="-122"/>
              </a:rPr>
              <a:t>Reduce the distortion of perturbed images by selecting antagonistic samples that conform to the visual system of the human eye</a:t>
            </a:r>
            <a:endParaRPr lang="en-US" altLang="zh-CN" sz="1600" dirty="0">
              <a:latin typeface="微软雅黑" panose="020B0503020204020204" charset="-122"/>
              <a:ea typeface="微软雅黑" panose="020B0503020204020204" charset="-122"/>
            </a:endParaRPr>
          </a:p>
        </p:txBody>
      </p:sp>
      <p:sp>
        <p:nvSpPr>
          <p:cNvPr id="53" name="矩形 52"/>
          <p:cNvSpPr/>
          <p:nvPr/>
        </p:nvSpPr>
        <p:spPr>
          <a:xfrm>
            <a:off x="3917115" y="2201113"/>
            <a:ext cx="3391171" cy="333489"/>
          </a:xfrm>
          <a:prstGeom prst="rect">
            <a:avLst/>
          </a:prstGeom>
        </p:spPr>
        <p:txBody>
          <a:bodyPr wrap="square">
            <a:spAutoFit/>
          </a:bodyPr>
          <a:lstStyle/>
          <a:p>
            <a:pPr>
              <a:lnSpc>
                <a:spcPts val="2000"/>
              </a:lnSpc>
              <a:spcBef>
                <a:spcPts val="1000"/>
              </a:spcBef>
            </a:pPr>
            <a:r>
              <a:rPr lang="en-GB" altLang="zh-CN" sz="1600" b="1" dirty="0">
                <a:latin typeface="微软雅黑" panose="020B0503020204020204" charset="-122"/>
                <a:ea typeface="微软雅黑" panose="020B0503020204020204" charset="-122"/>
              </a:rPr>
              <a:t>Traditional gradient methods</a:t>
            </a:r>
            <a:endParaRPr lang="zh-CN" altLang="en-US" sz="1600" b="1" dirty="0">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4689530" y="-835532"/>
            <a:ext cx="7114251" cy="323165"/>
          </a:xfrm>
          <a:prstGeom prst="rect">
            <a:avLst/>
          </a:prstGeom>
        </p:spPr>
        <p:txBody>
          <a:bodyPr wrap="square">
            <a:spAutoFit/>
          </a:bodyPr>
          <a:lstStyle/>
          <a:p>
            <a:pPr marL="214630" indent="-214630">
              <a:buFont typeface="Arial" panose="020B0604020202020204" pitchFamily="34" charset="0"/>
              <a:buChar char="•"/>
            </a:pPr>
            <a:endParaRPr lang="zh-CN" altLang="en-US" sz="1500" dirty="0"/>
          </a:p>
        </p:txBody>
      </p:sp>
      <p:grpSp>
        <p:nvGrpSpPr>
          <p:cNvPr id="2" name="组合 1"/>
          <p:cNvGrpSpPr/>
          <p:nvPr/>
        </p:nvGrpSpPr>
        <p:grpSpPr>
          <a:xfrm>
            <a:off x="407438" y="171919"/>
            <a:ext cx="670385" cy="604428"/>
            <a:chOff x="5424755" y="1340768"/>
            <a:chExt cx="670560" cy="604586"/>
          </a:xfrm>
        </p:grpSpPr>
        <p:grpSp>
          <p:nvGrpSpPr>
            <p:cNvPr id="3" name="组合 2"/>
            <p:cNvGrpSpPr/>
            <p:nvPr/>
          </p:nvGrpSpPr>
          <p:grpSpPr>
            <a:xfrm>
              <a:off x="5424755" y="1340768"/>
              <a:ext cx="670560" cy="604586"/>
              <a:chOff x="3720691" y="2824413"/>
              <a:chExt cx="1341120" cy="1209172"/>
            </a:xfrm>
          </p:grpSpPr>
          <p:sp>
            <p:nvSpPr>
              <p:cNvPr id="10"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8"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2"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
        <p:nvSpPr>
          <p:cNvPr id="29" name="文本框 9"/>
          <p:cNvSpPr txBox="1"/>
          <p:nvPr/>
        </p:nvSpPr>
        <p:spPr>
          <a:xfrm>
            <a:off x="1124440" y="290670"/>
            <a:ext cx="9567962" cy="623227"/>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GB" altLang="zh-CN" dirty="0">
                <a:solidFill>
                  <a:srgbClr val="325B7F"/>
                </a:solidFill>
                <a:sym typeface="微软雅黑" panose="020B0503020204020204" charset="-122"/>
              </a:rPr>
              <a:t>2 </a:t>
            </a:r>
            <a:r>
              <a:rPr lang="en-US" altLang="zh-CN" dirty="0">
                <a:solidFill>
                  <a:srgbClr val="325B7F"/>
                </a:solidFill>
              </a:rPr>
              <a:t>Color space based algorithm for white box adversarial sample generation</a:t>
            </a:r>
            <a:endParaRPr lang="zh-CN" altLang="zh-CN" dirty="0">
              <a:solidFill>
                <a:srgbClr val="325B7F"/>
              </a:solidFill>
            </a:endParaRPr>
          </a:p>
          <a:p>
            <a:pPr marL="0" lvl="1"/>
            <a:r>
              <a:rPr lang="en-GB" altLang="zh-CN" dirty="0">
                <a:solidFill>
                  <a:srgbClr val="325B7F"/>
                </a:solidFill>
                <a:sym typeface="微软雅黑" panose="020B0503020204020204" charset="-122"/>
              </a:rPr>
              <a:t>- Algorithmic structure</a:t>
            </a:r>
            <a:endParaRPr lang="zh-CN" altLang="en-US" dirty="0">
              <a:solidFill>
                <a:srgbClr val="325B7F"/>
              </a:solidFill>
              <a:sym typeface="微软雅黑" panose="020B0503020204020204" charset="-122"/>
            </a:endParaRPr>
          </a:p>
        </p:txBody>
      </p:sp>
      <p:sp>
        <p:nvSpPr>
          <p:cNvPr id="34" name="矩形 33"/>
          <p:cNvSpPr/>
          <p:nvPr/>
        </p:nvSpPr>
        <p:spPr>
          <a:xfrm>
            <a:off x="4566217" y="5969388"/>
            <a:ext cx="506948" cy="2518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076124" y="3387055"/>
            <a:ext cx="6472285" cy="1516698"/>
          </a:xfrm>
          <a:prstGeom prst="rect">
            <a:avLst/>
          </a:prstGeom>
        </p:spPr>
      </p:pic>
      <p:sp>
        <p:nvSpPr>
          <p:cNvPr id="5" name="MH_SubTitle_1"/>
          <p:cNvSpPr txBox="1"/>
          <p:nvPr>
            <p:custDataLst>
              <p:tags r:id="rId2"/>
            </p:custDataLst>
          </p:nvPr>
        </p:nvSpPr>
        <p:spPr>
          <a:xfrm>
            <a:off x="978152" y="1419358"/>
            <a:ext cx="6221687" cy="863044"/>
          </a:xfrm>
          <a:prstGeom prst="rect">
            <a:avLst/>
          </a:prstGeom>
          <a:noFill/>
        </p:spPr>
        <p:txBody>
          <a:bodyPr anchor="ctr">
            <a:noAutofit/>
          </a:bodyPr>
          <a:lstStyle/>
          <a:p>
            <a:pPr marL="457200" indent="-457200" defTabSz="914400">
              <a:lnSpc>
                <a:spcPct val="120000"/>
              </a:lnSpc>
              <a:spcBef>
                <a:spcPts val="1200"/>
              </a:spcBef>
              <a:spcAft>
                <a:spcPts val="600"/>
              </a:spcAft>
              <a:buFont typeface="Wingdings" panose="05000000000000000000" pitchFamily="2" charset="2"/>
              <a:buChar char="Ø"/>
              <a:defRPr/>
            </a:pPr>
            <a:r>
              <a:rPr lang="en-GB" altLang="zh-CN" sz="2400" b="1" dirty="0">
                <a:solidFill>
                  <a:srgbClr val="0070C0"/>
                </a:solidFill>
                <a:latin typeface="微软雅黑" panose="020B0503020204020204" charset="-122"/>
                <a:ea typeface="微软雅黑" panose="020B0503020204020204" charset="-122"/>
                <a:sym typeface="+mn-lt"/>
              </a:rPr>
              <a:t>Block diagram of the overall structure of the algorithm</a:t>
            </a:r>
            <a:endParaRPr lang="zh-CN" altLang="en-US" sz="2400" b="1" dirty="0">
              <a:solidFill>
                <a:srgbClr val="0070C0"/>
              </a:solidFill>
              <a:latin typeface="微软雅黑" panose="020B0503020204020204" charset="-122"/>
              <a:ea typeface="微软雅黑" panose="020B0503020204020204" charset="-122"/>
              <a:sym typeface="+mn-lt"/>
            </a:endParaRPr>
          </a:p>
        </p:txBody>
      </p:sp>
      <p:sp>
        <p:nvSpPr>
          <p:cNvPr id="67" name="文本框 66"/>
          <p:cNvSpPr txBox="1"/>
          <p:nvPr/>
        </p:nvSpPr>
        <p:spPr>
          <a:xfrm>
            <a:off x="7677060" y="2718590"/>
            <a:ext cx="3735507" cy="1615892"/>
          </a:xfrm>
          <a:prstGeom prst="rect">
            <a:avLst/>
          </a:prstGeom>
          <a:noFill/>
        </p:spPr>
        <p:txBody>
          <a:bodyPr wrap="square" rtlCol="0">
            <a:spAutoFit/>
          </a:bodyPr>
          <a:lstStyle/>
          <a:p>
            <a:pPr marL="285750" indent="-285750" algn="just">
              <a:lnSpc>
                <a:spcPts val="2000"/>
              </a:lnSpc>
              <a:buFont typeface="Wingdings" panose="05000000000000000000" pitchFamily="2" charset="2"/>
              <a:buChar char="l"/>
            </a:pPr>
            <a:r>
              <a:rPr lang="en-GB" altLang="zh-CN" sz="1600" dirty="0">
                <a:solidFill>
                  <a:srgbClr val="000000"/>
                </a:solidFill>
                <a:latin typeface="微软雅黑" panose="020B0503020204020204" charset="-122"/>
                <a:ea typeface="微软雅黑" panose="020B0503020204020204" charset="-122"/>
                <a:cs typeface="Arial" panose="020B0604020202020204"/>
              </a:rPr>
              <a:t>Color domain mapping: a fixed-pixel adjustment function that obtains a two-by-two mapping relationship between pixel values, sufficient to modify the pixel values of the sample substantially.</a:t>
            </a:r>
            <a:endParaRPr lang="zh-CN" altLang="en-US" sz="1600" dirty="0">
              <a:solidFill>
                <a:srgbClr val="000000"/>
              </a:solidFill>
              <a:latin typeface="微软雅黑" panose="020B0503020204020204" charset="-122"/>
              <a:ea typeface="微软雅黑" panose="020B0503020204020204" charset="-122"/>
              <a:cs typeface="Arial" panose="020B0604020202020204"/>
            </a:endParaRPr>
          </a:p>
        </p:txBody>
      </p:sp>
      <p:sp>
        <p:nvSpPr>
          <p:cNvPr id="68" name="文本框 67"/>
          <p:cNvSpPr txBox="1"/>
          <p:nvPr/>
        </p:nvSpPr>
        <p:spPr>
          <a:xfrm>
            <a:off x="7677060" y="4622074"/>
            <a:ext cx="3735507" cy="846450"/>
          </a:xfrm>
          <a:prstGeom prst="rect">
            <a:avLst/>
          </a:prstGeom>
          <a:noFill/>
        </p:spPr>
        <p:txBody>
          <a:bodyPr wrap="square" rtlCol="0">
            <a:spAutoFit/>
          </a:bodyPr>
          <a:lstStyle/>
          <a:p>
            <a:pPr marL="285750" indent="-285750" algn="just">
              <a:lnSpc>
                <a:spcPts val="2000"/>
              </a:lnSpc>
              <a:buFont typeface="Wingdings" panose="05000000000000000000" pitchFamily="2" charset="2"/>
              <a:buChar char="l"/>
            </a:pPr>
            <a:r>
              <a:rPr lang="en-GB" altLang="zh-CN" sz="1600" dirty="0">
                <a:solidFill>
                  <a:srgbClr val="000000"/>
                </a:solidFill>
                <a:latin typeface="微软雅黑" panose="020B0503020204020204" charset="-122"/>
                <a:ea typeface="微软雅黑" panose="020B0503020204020204" charset="-122"/>
                <a:cs typeface="Arial" panose="020B0604020202020204"/>
              </a:rPr>
              <a:t>Feature similarity editing: finding semantically aware adversarial samples from the feature space.</a:t>
            </a:r>
            <a:endParaRPr lang="zh-CN" altLang="en-US" sz="1600" dirty="0">
              <a:solidFill>
                <a:srgbClr val="000000"/>
              </a:solidFill>
              <a:latin typeface="微软雅黑" panose="020B0503020204020204" charset="-122"/>
              <a:ea typeface="微软雅黑" panose="020B0503020204020204" charset="-122"/>
              <a:cs typeface="Arial" panose="020B0604020202020204"/>
            </a:endParaRPr>
          </a:p>
        </p:txBody>
      </p:sp>
      <p:sp>
        <p:nvSpPr>
          <p:cNvPr id="69" name="MH_SubTitle_1"/>
          <p:cNvSpPr txBox="1"/>
          <p:nvPr>
            <p:custDataLst>
              <p:tags r:id="rId3"/>
            </p:custDataLst>
          </p:nvPr>
        </p:nvSpPr>
        <p:spPr>
          <a:xfrm>
            <a:off x="7316055" y="1317823"/>
            <a:ext cx="3998976" cy="634999"/>
          </a:xfrm>
          <a:prstGeom prst="rect">
            <a:avLst/>
          </a:prstGeom>
          <a:noFill/>
        </p:spPr>
        <p:txBody>
          <a:bodyPr anchor="ctr">
            <a:noAutofit/>
          </a:bodyPr>
          <a:lstStyle/>
          <a:p>
            <a:pPr marL="457200" indent="-457200" defTabSz="914400">
              <a:lnSpc>
                <a:spcPct val="120000"/>
              </a:lnSpc>
              <a:spcBef>
                <a:spcPts val="1200"/>
              </a:spcBef>
              <a:spcAft>
                <a:spcPts val="600"/>
              </a:spcAft>
              <a:buFont typeface="Wingdings" panose="05000000000000000000" pitchFamily="2" charset="2"/>
              <a:buChar char="Ø"/>
              <a:defRPr/>
            </a:pPr>
            <a:r>
              <a:rPr lang="en-GB" altLang="zh-CN" sz="2400" b="1" dirty="0">
                <a:solidFill>
                  <a:srgbClr val="0070C0"/>
                </a:solidFill>
                <a:latin typeface="微软雅黑" panose="020B0503020204020204" charset="-122"/>
                <a:ea typeface="微软雅黑" panose="020B0503020204020204" charset="-122"/>
                <a:sym typeface="+mn-lt"/>
              </a:rPr>
              <a:t>substructure function</a:t>
            </a:r>
            <a:endParaRPr lang="zh-CN" altLang="en-US" sz="2400" b="1" dirty="0">
              <a:solidFill>
                <a:srgbClr val="0070C0"/>
              </a:solidFill>
              <a:latin typeface="微软雅黑" panose="020B0503020204020204" charset="-122"/>
              <a:ea typeface="微软雅黑" panose="020B0503020204020204" charset="-122"/>
              <a:sym typeface="+mn-lt"/>
            </a:endParaRPr>
          </a:p>
        </p:txBody>
      </p:sp>
      <p:sp>
        <p:nvSpPr>
          <p:cNvPr id="70" name="矩形 69"/>
          <p:cNvSpPr/>
          <p:nvPr/>
        </p:nvSpPr>
        <p:spPr>
          <a:xfrm>
            <a:off x="978152" y="2532253"/>
            <a:ext cx="10434415" cy="3137268"/>
          </a:xfrm>
          <a:prstGeom prst="rect">
            <a:avLst/>
          </a:prstGeom>
          <a:noFill/>
          <a:ln w="25400">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4689530" y="-835532"/>
            <a:ext cx="7114251" cy="323165"/>
          </a:xfrm>
          <a:prstGeom prst="rect">
            <a:avLst/>
          </a:prstGeom>
        </p:spPr>
        <p:txBody>
          <a:bodyPr wrap="square">
            <a:spAutoFit/>
          </a:bodyPr>
          <a:lstStyle/>
          <a:p>
            <a:pPr marL="214630" indent="-214630">
              <a:buFont typeface="Arial" panose="020B0604020202020204" pitchFamily="34" charset="0"/>
              <a:buChar char="•"/>
            </a:pPr>
            <a:endParaRPr lang="zh-CN" altLang="en-US" sz="1500" dirty="0"/>
          </a:p>
        </p:txBody>
      </p:sp>
      <p:grpSp>
        <p:nvGrpSpPr>
          <p:cNvPr id="2" name="组合 1"/>
          <p:cNvGrpSpPr/>
          <p:nvPr/>
        </p:nvGrpSpPr>
        <p:grpSpPr>
          <a:xfrm>
            <a:off x="407438" y="171919"/>
            <a:ext cx="670385" cy="604428"/>
            <a:chOff x="5424755" y="1340768"/>
            <a:chExt cx="670560" cy="604586"/>
          </a:xfrm>
        </p:grpSpPr>
        <p:grpSp>
          <p:nvGrpSpPr>
            <p:cNvPr id="3" name="组合 2"/>
            <p:cNvGrpSpPr/>
            <p:nvPr/>
          </p:nvGrpSpPr>
          <p:grpSpPr>
            <a:xfrm>
              <a:off x="5424755" y="1340768"/>
              <a:ext cx="670560" cy="604586"/>
              <a:chOff x="3720691" y="2824413"/>
              <a:chExt cx="1341120" cy="1209172"/>
            </a:xfrm>
          </p:grpSpPr>
          <p:sp>
            <p:nvSpPr>
              <p:cNvPr id="10"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8"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2"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
        <p:nvSpPr>
          <p:cNvPr id="29" name="文本框 9"/>
          <p:cNvSpPr txBox="1"/>
          <p:nvPr/>
        </p:nvSpPr>
        <p:spPr>
          <a:xfrm>
            <a:off x="1124440" y="290670"/>
            <a:ext cx="9567962" cy="623227"/>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GB" altLang="zh-CN" sz="1800" dirty="0">
                <a:solidFill>
                  <a:srgbClr val="325B7F"/>
                </a:solidFill>
                <a:sym typeface="微软雅黑" panose="020B0503020204020204" charset="-122"/>
              </a:rPr>
              <a:t>2.2 </a:t>
            </a:r>
            <a:r>
              <a:rPr lang="en-US" altLang="zh-CN" dirty="0">
                <a:solidFill>
                  <a:srgbClr val="325B7F"/>
                </a:solidFill>
              </a:rPr>
              <a:t>Color space based algorithm for white box adversarial sample generation</a:t>
            </a:r>
            <a:endParaRPr lang="en-US" altLang="zh-CN" dirty="0">
              <a:solidFill>
                <a:srgbClr val="325B7F"/>
              </a:solidFill>
            </a:endParaRPr>
          </a:p>
          <a:p>
            <a:pPr marL="0" lvl="1"/>
            <a:r>
              <a:rPr lang="en-GB" altLang="zh-CN" dirty="0">
                <a:solidFill>
                  <a:srgbClr val="325B7F"/>
                </a:solidFill>
                <a:sym typeface="微软雅黑" panose="020B0503020204020204" charset="-122"/>
              </a:rPr>
              <a:t>- Algorithmic workflows</a:t>
            </a:r>
            <a:endParaRPr lang="zh-CN" altLang="en-US" dirty="0">
              <a:solidFill>
                <a:srgbClr val="325B7F"/>
              </a:solidFill>
              <a:sym typeface="微软雅黑" panose="020B0503020204020204" charset="-122"/>
            </a:endParaRPr>
          </a:p>
        </p:txBody>
      </p:sp>
      <p:sp>
        <p:nvSpPr>
          <p:cNvPr id="6" name="矩形 5"/>
          <p:cNvSpPr/>
          <p:nvPr/>
        </p:nvSpPr>
        <p:spPr>
          <a:xfrm>
            <a:off x="674830" y="1016207"/>
            <a:ext cx="5213905" cy="941155"/>
          </a:xfrm>
          <a:prstGeom prst="rect">
            <a:avLst/>
          </a:prstGeom>
        </p:spPr>
        <p:txBody>
          <a:bodyPr wrap="square">
            <a:spAutoFit/>
          </a:bodyPr>
          <a:lstStyle/>
          <a:p>
            <a:pPr marL="457200" indent="-457200" defTabSz="914400">
              <a:lnSpc>
                <a:spcPct val="120000"/>
              </a:lnSpc>
              <a:spcBef>
                <a:spcPts val="1200"/>
              </a:spcBef>
              <a:spcAft>
                <a:spcPts val="600"/>
              </a:spcAft>
              <a:buFont typeface="Wingdings" panose="05000000000000000000" pitchFamily="2" charset="2"/>
              <a:buChar char="Ø"/>
              <a:defRPr/>
            </a:pPr>
            <a:r>
              <a:rPr lang="en-GB" altLang="zh-CN" sz="2400" b="1" dirty="0">
                <a:solidFill>
                  <a:srgbClr val="0070C0"/>
                </a:solidFill>
                <a:latin typeface="微软雅黑" panose="020B0503020204020204" charset="-122"/>
                <a:ea typeface="微软雅黑" panose="020B0503020204020204" charset="-122"/>
              </a:rPr>
              <a:t>Color Field Mapping Algorithm</a:t>
            </a:r>
            <a:endParaRPr lang="en-US" altLang="zh-CN" sz="2400" b="1" dirty="0">
              <a:solidFill>
                <a:srgbClr val="0070C0"/>
              </a:solidFill>
              <a:latin typeface="微软雅黑" panose="020B0503020204020204" charset="-122"/>
              <a:ea typeface="微软雅黑" panose="020B0503020204020204" charset="-122"/>
            </a:endParaRPr>
          </a:p>
        </p:txBody>
      </p:sp>
      <p:grpSp>
        <p:nvGrpSpPr>
          <p:cNvPr id="7" name="组合 6"/>
          <p:cNvGrpSpPr>
            <a:grpSpLocks noChangeAspect="1"/>
          </p:cNvGrpSpPr>
          <p:nvPr/>
        </p:nvGrpSpPr>
        <p:grpSpPr>
          <a:xfrm>
            <a:off x="7937614" y="3478053"/>
            <a:ext cx="3030264" cy="2965648"/>
            <a:chOff x="1569005" y="1701037"/>
            <a:chExt cx="3183540" cy="3115656"/>
          </a:xfrm>
        </p:grpSpPr>
        <p:cxnSp>
          <p:nvCxnSpPr>
            <p:cNvPr id="9" name="直线箭头连接符 4"/>
            <p:cNvCxnSpPr/>
            <p:nvPr/>
          </p:nvCxnSpPr>
          <p:spPr>
            <a:xfrm>
              <a:off x="1807029" y="4508554"/>
              <a:ext cx="2520000" cy="0"/>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cxnSp>
          <p:nvCxnSpPr>
            <p:cNvPr id="13" name="直线箭头连接符 10"/>
            <p:cNvCxnSpPr/>
            <p:nvPr/>
          </p:nvCxnSpPr>
          <p:spPr>
            <a:xfrm rot="16200000">
              <a:off x="547029" y="3248554"/>
              <a:ext cx="2520000" cy="0"/>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cxnSp>
          <p:nvCxnSpPr>
            <p:cNvPr id="14" name="直线连接符 12"/>
            <p:cNvCxnSpPr/>
            <p:nvPr/>
          </p:nvCxnSpPr>
          <p:spPr>
            <a:xfrm>
              <a:off x="1807028" y="2349445"/>
              <a:ext cx="2159109" cy="0"/>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15" name="直线连接符 13"/>
            <p:cNvCxnSpPr/>
            <p:nvPr/>
          </p:nvCxnSpPr>
          <p:spPr>
            <a:xfrm rot="5400000">
              <a:off x="2886582" y="3429000"/>
              <a:ext cx="2159109" cy="0"/>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16" name="直线连接符 14"/>
            <p:cNvCxnSpPr/>
            <p:nvPr/>
          </p:nvCxnSpPr>
          <p:spPr>
            <a:xfrm rot="5400000">
              <a:off x="1264773" y="3429000"/>
              <a:ext cx="2159109" cy="0"/>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17" name="直线连接符 15"/>
            <p:cNvCxnSpPr/>
            <p:nvPr/>
          </p:nvCxnSpPr>
          <p:spPr>
            <a:xfrm rot="5400000">
              <a:off x="1803860" y="3429000"/>
              <a:ext cx="2159109" cy="0"/>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18" name="直线连接符 16"/>
            <p:cNvCxnSpPr/>
            <p:nvPr/>
          </p:nvCxnSpPr>
          <p:spPr>
            <a:xfrm rot="5400000">
              <a:off x="2342949" y="3429000"/>
              <a:ext cx="2159109" cy="0"/>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19" name="直线连接符 17"/>
            <p:cNvCxnSpPr/>
            <p:nvPr/>
          </p:nvCxnSpPr>
          <p:spPr>
            <a:xfrm flipH="1">
              <a:off x="1807028" y="2349444"/>
              <a:ext cx="2154564" cy="2159109"/>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20" name="直线连接符 21"/>
            <p:cNvCxnSpPr/>
            <p:nvPr/>
          </p:nvCxnSpPr>
          <p:spPr>
            <a:xfrm flipV="1">
              <a:off x="1807028" y="4184420"/>
              <a:ext cx="537299" cy="324133"/>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直线连接符 23"/>
            <p:cNvCxnSpPr/>
            <p:nvPr/>
          </p:nvCxnSpPr>
          <p:spPr>
            <a:xfrm flipV="1">
              <a:off x="2346976" y="3194795"/>
              <a:ext cx="539263" cy="9896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3" name="直线连接符 25"/>
            <p:cNvCxnSpPr/>
            <p:nvPr/>
          </p:nvCxnSpPr>
          <p:spPr>
            <a:xfrm flipV="1">
              <a:off x="2884310" y="2983417"/>
              <a:ext cx="542737" cy="211378"/>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 name="直线连接符 27"/>
            <p:cNvCxnSpPr/>
            <p:nvPr/>
          </p:nvCxnSpPr>
          <p:spPr>
            <a:xfrm flipV="1">
              <a:off x="3427047" y="2349443"/>
              <a:ext cx="533856" cy="633973"/>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1720173" y="4508916"/>
              <a:ext cx="352338" cy="307777"/>
            </a:xfrm>
            <a:prstGeom prst="rect">
              <a:avLst/>
            </a:prstGeom>
            <a:noFill/>
          </p:spPr>
          <p:txBody>
            <a:bodyPr wrap="square" rtlCol="0">
              <a:spAutoFit/>
            </a:bodyPr>
            <a:lstStyle/>
            <a:p>
              <a:r>
                <a:rPr kumimoji="1" lang="en-US" altLang="zh-CN" sz="1400" dirty="0">
                  <a:latin typeface="Times New Roman" panose="02020603050405020304" pitchFamily="18" charset="0"/>
                  <a:cs typeface="Times New Roman" panose="02020603050405020304" pitchFamily="18" charset="0"/>
                </a:rPr>
                <a:t>0</a:t>
              </a:r>
              <a:endParaRPr kumimoji="1" lang="zh-CN" altLang="en-US" sz="1400" dirty="0">
                <a:latin typeface="Times New Roman" panose="02020603050405020304" pitchFamily="18" charset="0"/>
                <a:cs typeface="Times New Roman" panose="02020603050405020304" pitchFamily="18" charset="0"/>
              </a:endParaRPr>
            </a:p>
          </p:txBody>
        </p:sp>
        <p:sp>
          <p:nvSpPr>
            <p:cNvPr id="26" name="文本框 25"/>
            <p:cNvSpPr txBox="1"/>
            <p:nvPr/>
          </p:nvSpPr>
          <p:spPr>
            <a:xfrm>
              <a:off x="2170033" y="4489380"/>
              <a:ext cx="435519" cy="307777"/>
            </a:xfrm>
            <a:prstGeom prst="rect">
              <a:avLst/>
            </a:prstGeom>
            <a:noFill/>
          </p:spPr>
          <p:txBody>
            <a:bodyPr wrap="square" rtlCol="0">
              <a:spAutoFit/>
            </a:bodyPr>
            <a:lstStyle/>
            <a:p>
              <a:r>
                <a:rPr kumimoji="1" lang="en-US" altLang="zh-CN" sz="1400" dirty="0">
                  <a:latin typeface="Times New Roman" panose="02020603050405020304" pitchFamily="18" charset="0"/>
                  <a:cs typeface="Times New Roman" panose="02020603050405020304" pitchFamily="18" charset="0"/>
                </a:rPr>
                <a:t>1/4</a:t>
              </a:r>
              <a:endParaRPr kumimoji="1" lang="zh-CN" altLang="en-US" sz="1400" dirty="0">
                <a:latin typeface="Times New Roman" panose="02020603050405020304" pitchFamily="18" charset="0"/>
                <a:cs typeface="Times New Roman" panose="02020603050405020304" pitchFamily="18" charset="0"/>
              </a:endParaRPr>
            </a:p>
          </p:txBody>
        </p:sp>
        <p:sp>
          <p:nvSpPr>
            <p:cNvPr id="27" name="文本框 26"/>
            <p:cNvSpPr txBox="1"/>
            <p:nvPr/>
          </p:nvSpPr>
          <p:spPr>
            <a:xfrm>
              <a:off x="2717014" y="4494230"/>
              <a:ext cx="435519" cy="307777"/>
            </a:xfrm>
            <a:prstGeom prst="rect">
              <a:avLst/>
            </a:prstGeom>
            <a:noFill/>
          </p:spPr>
          <p:txBody>
            <a:bodyPr wrap="square" rtlCol="0">
              <a:spAutoFit/>
            </a:bodyPr>
            <a:lstStyle/>
            <a:p>
              <a:r>
                <a:rPr kumimoji="1" lang="en-US" altLang="zh-CN" sz="1400" dirty="0">
                  <a:latin typeface="Times New Roman" panose="02020603050405020304" pitchFamily="18" charset="0"/>
                  <a:cs typeface="Times New Roman" panose="02020603050405020304" pitchFamily="18" charset="0"/>
                </a:rPr>
                <a:t>2/4</a:t>
              </a:r>
              <a:endParaRPr kumimoji="1" lang="zh-CN" altLang="en-US" sz="1400" dirty="0">
                <a:latin typeface="Times New Roman" panose="02020603050405020304" pitchFamily="18" charset="0"/>
                <a:cs typeface="Times New Roman" panose="02020603050405020304" pitchFamily="18" charset="0"/>
              </a:endParaRPr>
            </a:p>
          </p:txBody>
        </p:sp>
        <p:sp>
          <p:nvSpPr>
            <p:cNvPr id="28" name="文本框 27"/>
            <p:cNvSpPr txBox="1"/>
            <p:nvPr/>
          </p:nvSpPr>
          <p:spPr>
            <a:xfrm>
              <a:off x="3242089" y="4492981"/>
              <a:ext cx="526914" cy="307777"/>
            </a:xfrm>
            <a:prstGeom prst="rect">
              <a:avLst/>
            </a:prstGeom>
            <a:noFill/>
          </p:spPr>
          <p:txBody>
            <a:bodyPr wrap="square" rtlCol="0">
              <a:spAutoFit/>
            </a:bodyPr>
            <a:lstStyle/>
            <a:p>
              <a:r>
                <a:rPr kumimoji="1" lang="en-US" altLang="zh-CN" sz="1400" dirty="0">
                  <a:latin typeface="Times New Roman" panose="02020603050405020304" pitchFamily="18" charset="0"/>
                  <a:cs typeface="Times New Roman" panose="02020603050405020304" pitchFamily="18" charset="0"/>
                </a:rPr>
                <a:t>3/4</a:t>
              </a:r>
              <a:endParaRPr kumimoji="1" lang="zh-CN" altLang="en-US" sz="1400" dirty="0">
                <a:latin typeface="Times New Roman" panose="02020603050405020304" pitchFamily="18" charset="0"/>
                <a:cs typeface="Times New Roman" panose="02020603050405020304" pitchFamily="18" charset="0"/>
              </a:endParaRPr>
            </a:p>
          </p:txBody>
        </p:sp>
        <p:sp>
          <p:nvSpPr>
            <p:cNvPr id="30" name="文本框 29"/>
            <p:cNvSpPr txBox="1"/>
            <p:nvPr/>
          </p:nvSpPr>
          <p:spPr>
            <a:xfrm>
              <a:off x="3820460" y="4470209"/>
              <a:ext cx="352338" cy="307777"/>
            </a:xfrm>
            <a:prstGeom prst="rect">
              <a:avLst/>
            </a:prstGeom>
            <a:noFill/>
          </p:spPr>
          <p:txBody>
            <a:bodyPr wrap="square" rtlCol="0">
              <a:spAutoFit/>
            </a:bodyPr>
            <a:lstStyle/>
            <a:p>
              <a:r>
                <a:rPr kumimoji="1" lang="en-US" altLang="zh-CN" sz="1400" dirty="0">
                  <a:latin typeface="Times New Roman" panose="02020603050405020304" pitchFamily="18" charset="0"/>
                  <a:ea typeface="宋体" panose="02010600030101010101" pitchFamily="2" charset="-122"/>
                  <a:cs typeface="Times New Roman" panose="02020603050405020304" pitchFamily="18" charset="0"/>
                </a:rPr>
                <a:t>1</a:t>
              </a:r>
              <a:endParaRPr kumimoji="1" lang="zh-CN" altLang="en-US" sz="1400" dirty="0">
                <a:latin typeface="Times New Roman" panose="02020603050405020304" pitchFamily="18" charset="0"/>
                <a:ea typeface="宋体" panose="02010600030101010101" pitchFamily="2" charset="-122"/>
                <a:cs typeface="Times New Roman" panose="02020603050405020304" pitchFamily="18" charset="0"/>
              </a:endParaRPr>
            </a:p>
          </p:txBody>
        </p:sp>
        <p:sp>
          <p:nvSpPr>
            <p:cNvPr id="31" name="文本框 30"/>
            <p:cNvSpPr txBox="1"/>
            <p:nvPr/>
          </p:nvSpPr>
          <p:spPr>
            <a:xfrm>
              <a:off x="1586538" y="2233847"/>
              <a:ext cx="352338" cy="307777"/>
            </a:xfrm>
            <a:prstGeom prst="rect">
              <a:avLst/>
            </a:prstGeom>
            <a:noFill/>
          </p:spPr>
          <p:txBody>
            <a:bodyPr wrap="square" rtlCol="0">
              <a:spAutoFit/>
            </a:bodyPr>
            <a:lstStyle/>
            <a:p>
              <a:r>
                <a:rPr kumimoji="1" lang="en-US" altLang="zh-CN" sz="1400" dirty="0">
                  <a:latin typeface="Times New Roman" panose="02020603050405020304" pitchFamily="18" charset="0"/>
                  <a:cs typeface="Times New Roman" panose="02020603050405020304" pitchFamily="18" charset="0"/>
                </a:rPr>
                <a:t>1</a:t>
              </a:r>
              <a:endParaRPr kumimoji="1" lang="zh-CN" altLang="en-US" sz="1400"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32" name="文本框 31"/>
                <p:cNvSpPr txBox="1"/>
                <p:nvPr/>
              </p:nvSpPr>
              <p:spPr>
                <a:xfrm>
                  <a:off x="3924584" y="4172239"/>
                  <a:ext cx="352338" cy="307777"/>
                </a:xfrm>
                <a:prstGeom prst="rect">
                  <a:avLst/>
                </a:prstGeom>
                <a:noFill/>
              </p:spPr>
              <p:txBody>
                <a:bodyPr wrap="square" rtlCol="0">
                  <a:spAutoFit/>
                </a:bodyPr>
                <a:lstStyle/>
                <a:p>
                  <a14:m>
                    <m:oMathPara xmlns:m="http://schemas.openxmlformats.org/officeDocument/2006/math">
                      <m:oMathParaPr>
                        <m:jc m:val="centerGroup"/>
                      </m:oMathParaPr>
                      <m:oMath xmlns:m="http://schemas.openxmlformats.org/officeDocument/2006/math">
                        <m:sSub>
                          <m:sSubPr>
                            <m:ctrlPr>
                              <a:rPr kumimoji="1" lang="en-US" altLang="zh-CN" sz="1400" i="1" dirty="0" smtClean="0">
                                <a:latin typeface="Cambria Math" panose="02040503050406030204" pitchFamily="18" charset="0"/>
                                <a:cs typeface="Times New Roman" panose="02020603050405020304" pitchFamily="18" charset="0"/>
                              </a:rPr>
                            </m:ctrlPr>
                          </m:sSubPr>
                          <m:e>
                            <m:r>
                              <m:rPr>
                                <m:nor/>
                              </m:rPr>
                              <a:rPr kumimoji="1" lang="el-GR" altLang="zh-CN" sz="1400" i="1">
                                <a:latin typeface="Times New Roman" panose="02020603050405020304" pitchFamily="18" charset="0"/>
                                <a:cs typeface="Times New Roman" panose="02020603050405020304" pitchFamily="18" charset="0"/>
                              </a:rPr>
                              <m:t>φ</m:t>
                            </m:r>
                          </m:e>
                          <m:sub>
                            <m:r>
                              <a:rPr kumimoji="1" lang="en-US" altLang="zh-CN" sz="1400" i="1" dirty="0">
                                <a:latin typeface="Cambria Math" panose="02040503050406030204" pitchFamily="18" charset="0"/>
                                <a:cs typeface="Times New Roman" panose="02020603050405020304" pitchFamily="18" charset="0"/>
                              </a:rPr>
                              <m:t>1</m:t>
                            </m:r>
                          </m:sub>
                        </m:sSub>
                      </m:oMath>
                    </m:oMathPara>
                  </a14:m>
                  <a:endParaRPr kumimoji="1" lang="zh-CN" altLang="en-US" sz="1400" i="1" dirty="0">
                    <a:latin typeface="Times New Roman" panose="02020603050405020304" pitchFamily="18" charset="0"/>
                    <a:cs typeface="Times New Roman" panose="02020603050405020304" pitchFamily="18" charset="0"/>
                  </a:endParaRPr>
                </a:p>
              </p:txBody>
            </p:sp>
          </mc:Choice>
          <mc:Fallback>
            <p:sp>
              <p:nvSpPr>
                <p:cNvPr id="32" name="文本框 31"/>
                <p:cNvSpPr txBox="1">
                  <a:spLocks noRot="1" noChangeAspect="1" noMove="1" noResize="1" noEditPoints="1" noAdjustHandles="1" noChangeArrowheads="1" noChangeShapeType="1" noTextEdit="1"/>
                </p:cNvSpPr>
                <p:nvPr/>
              </p:nvSpPr>
              <p:spPr>
                <a:xfrm>
                  <a:off x="3924584" y="4172239"/>
                  <a:ext cx="352338" cy="307777"/>
                </a:xfrm>
                <a:prstGeom prst="rect">
                  <a:avLst/>
                </a:prstGeom>
                <a:blipFill rotWithShape="1">
                  <a:blip r:embed="rId1"/>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33" name="文本框 32"/>
                <p:cNvSpPr txBox="1"/>
                <p:nvPr/>
              </p:nvSpPr>
              <p:spPr>
                <a:xfrm>
                  <a:off x="3910393" y="3544871"/>
                  <a:ext cx="352338" cy="307777"/>
                </a:xfrm>
                <a:prstGeom prst="rect">
                  <a:avLst/>
                </a:prstGeom>
                <a:noFill/>
              </p:spPr>
              <p:txBody>
                <a:bodyPr wrap="square" rtlCol="0">
                  <a:spAutoFit/>
                </a:bodyPr>
                <a:lstStyle/>
                <a:p>
                  <a14:m>
                    <m:oMathPara xmlns:m="http://schemas.openxmlformats.org/officeDocument/2006/math">
                      <m:oMathParaPr>
                        <m:jc m:val="centerGroup"/>
                      </m:oMathParaPr>
                      <m:oMath xmlns:m="http://schemas.openxmlformats.org/officeDocument/2006/math">
                        <m:sSub>
                          <m:sSubPr>
                            <m:ctrlPr>
                              <a:rPr kumimoji="1" lang="en-US" altLang="zh-CN" sz="1400" i="1" dirty="0">
                                <a:latin typeface="Cambria Math" panose="02040503050406030204" pitchFamily="18" charset="0"/>
                                <a:cs typeface="Times New Roman" panose="02020603050405020304" pitchFamily="18" charset="0"/>
                              </a:rPr>
                            </m:ctrlPr>
                          </m:sSubPr>
                          <m:e>
                            <m:r>
                              <m:rPr>
                                <m:nor/>
                              </m:rPr>
                              <a:rPr kumimoji="1" lang="el-GR" altLang="zh-CN" sz="1400" i="1">
                                <a:latin typeface="Times New Roman" panose="02020603050405020304" pitchFamily="18" charset="0"/>
                                <a:cs typeface="Times New Roman" panose="02020603050405020304" pitchFamily="18" charset="0"/>
                              </a:rPr>
                              <m:t>φ</m:t>
                            </m:r>
                          </m:e>
                          <m:sub>
                            <m:r>
                              <a:rPr kumimoji="1" lang="en-US" altLang="zh-CN" sz="1400" i="1" dirty="0">
                                <a:latin typeface="Cambria Math" panose="02040503050406030204" pitchFamily="18" charset="0"/>
                                <a:cs typeface="Times New Roman" panose="02020603050405020304" pitchFamily="18" charset="0"/>
                              </a:rPr>
                              <m:t>2</m:t>
                            </m:r>
                          </m:sub>
                        </m:sSub>
                      </m:oMath>
                    </m:oMathPara>
                  </a14:m>
                  <a:endParaRPr kumimoji="1" lang="zh-CN" altLang="en-US" sz="1400" i="1" dirty="0">
                    <a:latin typeface="Times New Roman" panose="02020603050405020304" pitchFamily="18" charset="0"/>
                    <a:cs typeface="Times New Roman" panose="02020603050405020304" pitchFamily="18" charset="0"/>
                  </a:endParaRPr>
                </a:p>
              </p:txBody>
            </p:sp>
          </mc:Choice>
          <mc:Fallback>
            <p:sp>
              <p:nvSpPr>
                <p:cNvPr id="33" name="文本框 32"/>
                <p:cNvSpPr txBox="1">
                  <a:spLocks noRot="1" noChangeAspect="1" noMove="1" noResize="1" noEditPoints="1" noAdjustHandles="1" noChangeArrowheads="1" noChangeShapeType="1" noTextEdit="1"/>
                </p:cNvSpPr>
                <p:nvPr/>
              </p:nvSpPr>
              <p:spPr>
                <a:xfrm>
                  <a:off x="3910393" y="3544871"/>
                  <a:ext cx="352338" cy="307777"/>
                </a:xfrm>
                <a:prstGeom prst="rect">
                  <a:avLst/>
                </a:prstGeom>
                <a:blipFill rotWithShape="1">
                  <a:blip r:embed="rId2"/>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35" name="文本框 34"/>
                <p:cNvSpPr txBox="1"/>
                <p:nvPr/>
              </p:nvSpPr>
              <p:spPr>
                <a:xfrm>
                  <a:off x="3910393" y="2895918"/>
                  <a:ext cx="352338" cy="307777"/>
                </a:xfrm>
                <a:prstGeom prst="rect">
                  <a:avLst/>
                </a:prstGeom>
                <a:noFill/>
              </p:spPr>
              <p:txBody>
                <a:bodyPr wrap="square" rtlCol="0">
                  <a:spAutoFit/>
                </a:bodyPr>
                <a:lstStyle/>
                <a:p>
                  <a14:m>
                    <m:oMathPara xmlns:m="http://schemas.openxmlformats.org/officeDocument/2006/math">
                      <m:oMathParaPr>
                        <m:jc m:val="centerGroup"/>
                      </m:oMathParaPr>
                      <m:oMath xmlns:m="http://schemas.openxmlformats.org/officeDocument/2006/math">
                        <m:sSub>
                          <m:sSubPr>
                            <m:ctrlPr>
                              <a:rPr kumimoji="1" lang="en-US" altLang="zh-CN" sz="1400" i="1" dirty="0">
                                <a:latin typeface="Cambria Math" panose="02040503050406030204" pitchFamily="18" charset="0"/>
                                <a:cs typeface="Times New Roman" panose="02020603050405020304" pitchFamily="18" charset="0"/>
                              </a:rPr>
                            </m:ctrlPr>
                          </m:sSubPr>
                          <m:e>
                            <m:r>
                              <m:rPr>
                                <m:nor/>
                              </m:rPr>
                              <a:rPr kumimoji="1" lang="el-GR" altLang="zh-CN" sz="1400" i="1">
                                <a:latin typeface="Times New Roman" panose="02020603050405020304" pitchFamily="18" charset="0"/>
                                <a:cs typeface="Times New Roman" panose="02020603050405020304" pitchFamily="18" charset="0"/>
                              </a:rPr>
                              <m:t>φ</m:t>
                            </m:r>
                          </m:e>
                          <m:sub>
                            <m:r>
                              <a:rPr kumimoji="1" lang="en-US" altLang="zh-CN" sz="1400" i="1" dirty="0">
                                <a:latin typeface="Cambria Math" panose="02040503050406030204" pitchFamily="18" charset="0"/>
                                <a:cs typeface="Times New Roman" panose="02020603050405020304" pitchFamily="18" charset="0"/>
                              </a:rPr>
                              <m:t>3</m:t>
                            </m:r>
                          </m:sub>
                        </m:sSub>
                      </m:oMath>
                    </m:oMathPara>
                  </a14:m>
                  <a:endParaRPr kumimoji="1" lang="zh-CN" altLang="en-US" sz="1400" i="1" dirty="0">
                    <a:latin typeface="Times New Roman" panose="02020603050405020304" pitchFamily="18" charset="0"/>
                    <a:cs typeface="Times New Roman" panose="02020603050405020304" pitchFamily="18" charset="0"/>
                  </a:endParaRPr>
                </a:p>
              </p:txBody>
            </p:sp>
          </mc:Choice>
          <mc:Fallback>
            <p:sp>
              <p:nvSpPr>
                <p:cNvPr id="35" name="文本框 34"/>
                <p:cNvSpPr txBox="1">
                  <a:spLocks noRot="1" noChangeAspect="1" noMove="1" noResize="1" noEditPoints="1" noAdjustHandles="1" noChangeArrowheads="1" noChangeShapeType="1" noTextEdit="1"/>
                </p:cNvSpPr>
                <p:nvPr/>
              </p:nvSpPr>
              <p:spPr>
                <a:xfrm>
                  <a:off x="3910393" y="2895918"/>
                  <a:ext cx="352338" cy="307777"/>
                </a:xfrm>
                <a:prstGeom prst="rect">
                  <a:avLst/>
                </a:prstGeom>
                <a:blipFill rotWithShape="1">
                  <a:blip r:embed="rId3"/>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36" name="文本框 35"/>
                <p:cNvSpPr txBox="1"/>
                <p:nvPr/>
              </p:nvSpPr>
              <p:spPr>
                <a:xfrm>
                  <a:off x="3924584" y="2493527"/>
                  <a:ext cx="352338" cy="307777"/>
                </a:xfrm>
                <a:prstGeom prst="rect">
                  <a:avLst/>
                </a:prstGeom>
                <a:noFill/>
              </p:spPr>
              <p:txBody>
                <a:bodyPr wrap="square" rtlCol="0">
                  <a:spAutoFit/>
                </a:bodyPr>
                <a:lstStyle/>
                <a:p>
                  <a14:m>
                    <m:oMathPara xmlns:m="http://schemas.openxmlformats.org/officeDocument/2006/math">
                      <m:oMathParaPr>
                        <m:jc m:val="centerGroup"/>
                      </m:oMathParaPr>
                      <m:oMath xmlns:m="http://schemas.openxmlformats.org/officeDocument/2006/math">
                        <m:sSub>
                          <m:sSubPr>
                            <m:ctrlPr>
                              <a:rPr kumimoji="1" lang="en-US" altLang="zh-CN" sz="1400" i="1" dirty="0">
                                <a:latin typeface="Cambria Math" panose="02040503050406030204" pitchFamily="18" charset="0"/>
                                <a:cs typeface="Times New Roman" panose="02020603050405020304" pitchFamily="18" charset="0"/>
                              </a:rPr>
                            </m:ctrlPr>
                          </m:sSubPr>
                          <m:e>
                            <m:r>
                              <m:rPr>
                                <m:nor/>
                              </m:rPr>
                              <a:rPr kumimoji="1" lang="el-GR" altLang="zh-CN" sz="1400" i="1">
                                <a:latin typeface="Times New Roman" panose="02020603050405020304" pitchFamily="18" charset="0"/>
                                <a:cs typeface="Times New Roman" panose="02020603050405020304" pitchFamily="18" charset="0"/>
                              </a:rPr>
                              <m:t>φ</m:t>
                            </m:r>
                          </m:e>
                          <m:sub>
                            <m:r>
                              <a:rPr kumimoji="1" lang="en-US" altLang="zh-CN" sz="1400" i="1" dirty="0">
                                <a:latin typeface="Cambria Math" panose="02040503050406030204" pitchFamily="18" charset="0"/>
                                <a:cs typeface="Times New Roman" panose="02020603050405020304" pitchFamily="18" charset="0"/>
                              </a:rPr>
                              <m:t>4</m:t>
                            </m:r>
                          </m:sub>
                        </m:sSub>
                      </m:oMath>
                    </m:oMathPara>
                  </a14:m>
                  <a:endParaRPr kumimoji="1" lang="zh-CN" altLang="en-US" sz="1400" i="1" dirty="0">
                    <a:latin typeface="Times New Roman" panose="02020603050405020304" pitchFamily="18" charset="0"/>
                    <a:cs typeface="Times New Roman" panose="02020603050405020304" pitchFamily="18" charset="0"/>
                  </a:endParaRPr>
                </a:p>
              </p:txBody>
            </p:sp>
          </mc:Choice>
          <mc:Fallback>
            <p:sp>
              <p:nvSpPr>
                <p:cNvPr id="36" name="文本框 35"/>
                <p:cNvSpPr txBox="1">
                  <a:spLocks noRot="1" noChangeAspect="1" noMove="1" noResize="1" noEditPoints="1" noAdjustHandles="1" noChangeArrowheads="1" noChangeShapeType="1" noTextEdit="1"/>
                </p:cNvSpPr>
                <p:nvPr/>
              </p:nvSpPr>
              <p:spPr>
                <a:xfrm>
                  <a:off x="3924584" y="2493527"/>
                  <a:ext cx="352338" cy="307777"/>
                </a:xfrm>
                <a:prstGeom prst="rect">
                  <a:avLst/>
                </a:prstGeom>
                <a:blipFill rotWithShape="1">
                  <a:blip r:embed="rId4"/>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37" name="文本框 36"/>
                <p:cNvSpPr txBox="1"/>
                <p:nvPr/>
              </p:nvSpPr>
              <p:spPr>
                <a:xfrm>
                  <a:off x="1569005" y="1701037"/>
                  <a:ext cx="575502" cy="337978"/>
                </a:xfrm>
                <a:prstGeom prst="rect">
                  <a:avLst/>
                </a:prstGeom>
                <a:noFill/>
              </p:spPr>
              <p:txBody>
                <a:bodyPr wrap="square" rtlCol="0">
                  <a:spAutoFit/>
                </a:bodyPr>
                <a:lstStyle/>
                <a:p>
                  <a14:m>
                    <m:oMathPara xmlns:m="http://schemas.openxmlformats.org/officeDocument/2006/math">
                      <m:oMathParaPr>
                        <m:jc m:val="centerGroup"/>
                      </m:oMathParaPr>
                      <m:oMath xmlns:m="http://schemas.openxmlformats.org/officeDocument/2006/math">
                        <m:sSub>
                          <m:sSubPr>
                            <m:ctrlPr>
                              <a:rPr kumimoji="1" lang="en-US" altLang="zh-CN" sz="1400" i="1">
                                <a:latin typeface="Cambria Math" panose="02040503050406030204" pitchFamily="18" charset="0"/>
                                <a:cs typeface="Times New Roman" panose="02020603050405020304" pitchFamily="18" charset="0"/>
                              </a:rPr>
                            </m:ctrlPr>
                          </m:sSubPr>
                          <m:e>
                            <m:r>
                              <m:rPr>
                                <m:sty m:val="p"/>
                              </m:rPr>
                              <a:rPr kumimoji="1" lang="en-US" altLang="zh-CN" sz="1400" i="1">
                                <a:latin typeface="Cambria Math" panose="02040503050406030204" pitchFamily="18" charset="0"/>
                                <a:cs typeface="Times New Roman" panose="02020603050405020304" pitchFamily="18" charset="0"/>
                              </a:rPr>
                              <m:t>E</m:t>
                            </m:r>
                          </m:e>
                          <m:sub>
                            <m:r>
                              <m:rPr>
                                <m:nor/>
                              </m:rPr>
                              <a:rPr kumimoji="1" lang="el-GR" altLang="zh-CN" sz="1400" i="1">
                                <a:latin typeface="Times New Roman" panose="02020603050405020304" pitchFamily="18" charset="0"/>
                                <a:cs typeface="Times New Roman" panose="02020603050405020304" pitchFamily="18" charset="0"/>
                              </a:rPr>
                              <m:t>φ</m:t>
                            </m:r>
                          </m:sub>
                        </m:sSub>
                        <m:r>
                          <a:rPr kumimoji="1" lang="en-US" altLang="zh-CN" sz="1400" i="1">
                            <a:latin typeface="Cambria Math" panose="02040503050406030204" pitchFamily="18" charset="0"/>
                            <a:cs typeface="Times New Roman" panose="02020603050405020304" pitchFamily="18" charset="0"/>
                          </a:rPr>
                          <m:t>(</m:t>
                        </m:r>
                        <m:r>
                          <a:rPr kumimoji="1" lang="en-US" altLang="zh-CN" sz="1400" i="1">
                            <a:latin typeface="Cambria Math" panose="02040503050406030204" pitchFamily="18" charset="0"/>
                            <a:cs typeface="Times New Roman" panose="02020603050405020304" pitchFamily="18" charset="0"/>
                          </a:rPr>
                          <m:t>𝑥</m:t>
                        </m:r>
                        <m:r>
                          <a:rPr kumimoji="1" lang="en-US" altLang="zh-CN" sz="1400" i="1">
                            <a:latin typeface="Cambria Math" panose="02040503050406030204" pitchFamily="18" charset="0"/>
                            <a:cs typeface="Times New Roman" panose="02020603050405020304" pitchFamily="18" charset="0"/>
                          </a:rPr>
                          <m:t>)</m:t>
                        </m:r>
                      </m:oMath>
                    </m:oMathPara>
                  </a14:m>
                  <a:endParaRPr kumimoji="1" lang="zh-CN" altLang="en-US" sz="1400" i="1" dirty="0">
                    <a:latin typeface="Times New Roman" panose="02020603050405020304" pitchFamily="18" charset="0"/>
                    <a:cs typeface="Times New Roman" panose="02020603050405020304" pitchFamily="18" charset="0"/>
                  </a:endParaRPr>
                </a:p>
              </p:txBody>
            </p:sp>
          </mc:Choice>
          <mc:Fallback>
            <p:sp>
              <p:nvSpPr>
                <p:cNvPr id="37" name="文本框 36"/>
                <p:cNvSpPr txBox="1">
                  <a:spLocks noRot="1" noChangeAspect="1" noMove="1" noResize="1" noEditPoints="1" noAdjustHandles="1" noChangeArrowheads="1" noChangeShapeType="1" noTextEdit="1"/>
                </p:cNvSpPr>
                <p:nvPr/>
              </p:nvSpPr>
              <p:spPr>
                <a:xfrm>
                  <a:off x="1569005" y="1701037"/>
                  <a:ext cx="575502" cy="337978"/>
                </a:xfrm>
                <a:prstGeom prst="rect">
                  <a:avLst/>
                </a:prstGeom>
                <a:blipFill rotWithShape="1">
                  <a:blip r:embed="rId5"/>
                </a:blipFill>
              </p:spPr>
              <p:txBody>
                <a:bodyPr/>
                <a:lstStyle/>
                <a:p>
                  <a:r>
                    <a:rPr lang="zh-CN" altLang="en-US">
                      <a:noFill/>
                    </a:rPr>
                    <a:t> </a:t>
                  </a:r>
                </a:p>
              </p:txBody>
            </p:sp>
          </mc:Fallback>
        </mc:AlternateContent>
        <p:sp>
          <p:nvSpPr>
            <p:cNvPr id="38" name="文本框 37"/>
            <p:cNvSpPr txBox="1"/>
            <p:nvPr/>
          </p:nvSpPr>
          <p:spPr>
            <a:xfrm>
              <a:off x="4177043" y="4500988"/>
              <a:ext cx="575502" cy="307777"/>
            </a:xfrm>
            <a:prstGeom prst="rect">
              <a:avLst/>
            </a:prstGeom>
            <a:noFill/>
          </p:spPr>
          <p:txBody>
            <a:bodyPr wrap="square" rtlCol="0">
              <a:spAutoFit/>
            </a:bodyPr>
            <a:lstStyle/>
            <a:p>
              <a:r>
                <a:rPr kumimoji="1" lang="en-US" altLang="zh-CN" sz="1400" i="1" dirty="0">
                  <a:latin typeface="Times New Roman" panose="02020603050405020304" pitchFamily="18" charset="0"/>
                  <a:cs typeface="Times New Roman" panose="02020603050405020304" pitchFamily="18" charset="0"/>
                </a:rPr>
                <a:t>x</a:t>
              </a:r>
              <a:endParaRPr kumimoji="1" lang="zh-CN" altLang="en-US" sz="1400" i="1" dirty="0">
                <a:latin typeface="Times New Roman" panose="02020603050405020304" pitchFamily="18" charset="0"/>
                <a:cs typeface="Times New Roman" panose="02020603050405020304" pitchFamily="18" charset="0"/>
              </a:endParaRPr>
            </a:p>
          </p:txBody>
        </p:sp>
        <p:cxnSp>
          <p:nvCxnSpPr>
            <p:cNvPr id="39" name="直线连接符 51"/>
            <p:cNvCxnSpPr/>
            <p:nvPr/>
          </p:nvCxnSpPr>
          <p:spPr>
            <a:xfrm>
              <a:off x="2344327" y="4184420"/>
              <a:ext cx="1616576" cy="0"/>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40" name="直线连接符 54"/>
            <p:cNvCxnSpPr/>
            <p:nvPr/>
          </p:nvCxnSpPr>
          <p:spPr>
            <a:xfrm>
              <a:off x="2883414" y="3187002"/>
              <a:ext cx="1077489" cy="0"/>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41" name="直线连接符 58"/>
            <p:cNvCxnSpPr/>
            <p:nvPr/>
          </p:nvCxnSpPr>
          <p:spPr>
            <a:xfrm>
              <a:off x="3422503" y="2983416"/>
              <a:ext cx="538400" cy="0"/>
            </a:xfrm>
            <a:prstGeom prst="line">
              <a:avLst/>
            </a:prstGeom>
            <a:ln w="12700">
              <a:prstDash val="dash"/>
            </a:ln>
          </p:spPr>
          <p:style>
            <a:lnRef idx="1">
              <a:schemeClr val="dk1"/>
            </a:lnRef>
            <a:fillRef idx="0">
              <a:schemeClr val="dk1"/>
            </a:fillRef>
            <a:effectRef idx="0">
              <a:schemeClr val="dk1"/>
            </a:effectRef>
            <a:fontRef idx="minor">
              <a:schemeClr val="tx1"/>
            </a:fontRef>
          </p:style>
        </p:cxnSp>
      </p:grpSp>
      <mc:AlternateContent xmlns:mc="http://schemas.openxmlformats.org/markup-compatibility/2006">
        <mc:Choice xmlns:a14="http://schemas.microsoft.com/office/drawing/2010/main" Requires="a14">
          <p:sp>
            <p:nvSpPr>
              <p:cNvPr id="42" name="文本框 41"/>
              <p:cNvSpPr txBox="1"/>
              <p:nvPr/>
            </p:nvSpPr>
            <p:spPr>
              <a:xfrm>
                <a:off x="5023979" y="1074843"/>
                <a:ext cx="6115050" cy="1958806"/>
              </a:xfrm>
              <a:prstGeom prst="rect">
                <a:avLst/>
              </a:prstGeom>
              <a:noFill/>
            </p:spPr>
            <p:txBody>
              <a:bodyPr wrap="square">
                <a:spAutoFit/>
              </a:bodyPr>
              <a:lstStyle/>
              <a:p>
                <a14:m>
                  <m:oMathPara xmlns:m="http://schemas.openxmlformats.org/officeDocument/2006/math">
                    <m:oMathParaPr>
                      <m:jc m:val="centerGroup"/>
                    </m:oMathParaPr>
                    <m:oMath xmlns:m="http://schemas.openxmlformats.org/officeDocument/2006/math">
                      <m:m>
                        <m:mPr>
                          <m:mcs>
                            <m:mc>
                              <m:mcPr>
                                <m:count m:val="1"/>
                                <m:mcJc m:val="center"/>
                              </m:mcPr>
                            </m:mc>
                          </m:mcs>
                          <m:ctrlPr>
                            <a:rPr lang="zh-CN" altLang="zh-CN" i="1" smtClean="0">
                              <a:effectLst/>
                              <a:latin typeface="Cambria Math" panose="02040503050406030204" pitchFamily="18" charset="0"/>
                              <a:ea typeface="Cambria Math" panose="02040503050406030204" pitchFamily="18" charset="0"/>
                            </a:rPr>
                          </m:ctrlPr>
                        </m:mPr>
                        <m:mr>
                          <m:e>
                            <m:sSub>
                              <m:sSubPr>
                                <m:ctrlPr>
                                  <a:rPr lang="zh-CN" altLang="zh-CN" i="1">
                                    <a:effectLst/>
                                    <a:latin typeface="Cambria Math" panose="02040503050406030204" pitchFamily="18" charset="0"/>
                                    <a:ea typeface="Cambria Math" panose="02040503050406030204" pitchFamily="18" charset="0"/>
                                  </a:rPr>
                                </m:ctrlPr>
                              </m:sSubPr>
                              <m:e>
                                <m:r>
                                  <a:rPr lang="en-US" altLang="zh-CN" sz="1800" i="1">
                                    <a:effectLst/>
                                    <a:latin typeface="Cambria Math" panose="02040503050406030204" pitchFamily="18" charset="0"/>
                                    <a:ea typeface="宋体" panose="02010600030101010101" pitchFamily="2" charset="-122"/>
                                    <a:cs typeface="宋体" panose="02010600030101010101" pitchFamily="2" charset="-122"/>
                                  </a:rPr>
                                  <m:t>𝐸</m:t>
                                </m:r>
                              </m:e>
                              <m:sub>
                                <m:r>
                                  <m:rPr>
                                    <m:nor/>
                                  </m:rPr>
                                  <a:rPr lang="en-US" altLang="zh-CN" sz="1800" i="1">
                                    <a:effectLst/>
                                    <a:latin typeface="Times New Roman" panose="02020603050405020304" pitchFamily="18" charset="0"/>
                                    <a:ea typeface="微软雅黑" panose="020B0503020204020204" charset="-122"/>
                                    <a:cs typeface="Times New Roman" panose="02020603050405020304" pitchFamily="18" charset="0"/>
                                  </a:rPr>
                                  <m:t>φ</m:t>
                                </m:r>
                              </m:sub>
                            </m:sSub>
                            <m:d>
                              <m:dPr>
                                <m:ctrlPr>
                                  <a:rPr lang="zh-CN" altLang="zh-CN" i="1">
                                    <a:effectLst/>
                                    <a:latin typeface="Cambria Math" panose="02040503050406030204" pitchFamily="18" charset="0"/>
                                    <a:ea typeface="Cambria Math" panose="02040503050406030204" pitchFamily="18" charset="0"/>
                                  </a:rPr>
                                </m:ctrlPr>
                              </m:dPr>
                              <m:e>
                                <m:sSub>
                                  <m:sSubPr>
                                    <m:ctrlPr>
                                      <a:rPr lang="zh-CN" altLang="zh-CN" i="1">
                                        <a:effectLst/>
                                        <a:latin typeface="Cambria Math" panose="02040503050406030204" pitchFamily="18" charset="0"/>
                                        <a:ea typeface="Cambria Math" panose="02040503050406030204" pitchFamily="18" charset="0"/>
                                      </a:rPr>
                                    </m:ctrlPr>
                                  </m:sSubPr>
                                  <m:e>
                                    <m:r>
                                      <m:rPr>
                                        <m:nor/>
                                      </m:rPr>
                                      <a:rPr lang="en-US" altLang="zh-CN" sz="1800" i="1">
                                        <a:effectLst/>
                                        <a:latin typeface="Times New Roman" panose="02020603050405020304" pitchFamily="18" charset="0"/>
                                        <a:ea typeface="微软雅黑" panose="020B0503020204020204" charset="-122"/>
                                        <a:cs typeface="Times New Roman" panose="02020603050405020304" pitchFamily="18" charset="0"/>
                                      </a:rPr>
                                      <m:t>x</m:t>
                                    </m:r>
                                  </m:e>
                                  <m:sub>
                                    <m:r>
                                      <a:rPr lang="en-US" altLang="zh-CN" sz="1800" i="1">
                                        <a:effectLst/>
                                        <a:latin typeface="Cambria Math" panose="02040503050406030204" pitchFamily="18" charset="0"/>
                                        <a:ea typeface="宋体" panose="02010600030101010101" pitchFamily="2" charset="-122"/>
                                        <a:cs typeface="宋体" panose="02010600030101010101" pitchFamily="2" charset="-122"/>
                                      </a:rPr>
                                      <m:t>𝑘</m:t>
                                    </m:r>
                                  </m:sub>
                                </m:sSub>
                              </m:e>
                            </m:d>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sSub>
                              <m:sSubPr>
                                <m:ctrlPr>
                                  <a:rPr lang="zh-CN" altLang="zh-CN" i="1">
                                    <a:effectLst/>
                                    <a:latin typeface="Cambria Math" panose="02040503050406030204" pitchFamily="18" charset="0"/>
                                    <a:ea typeface="Cambria Math" panose="02040503050406030204" pitchFamily="18" charset="0"/>
                                  </a:rPr>
                                </m:ctrlPr>
                              </m:sSubPr>
                              <m:e>
                                <m:r>
                                  <m:rPr>
                                    <m:nor/>
                                  </m:rPr>
                                  <a:rPr lang="en-US" altLang="zh-CN" sz="1800">
                                    <a:effectLst/>
                                    <a:latin typeface="Times New Roman" panose="02020603050405020304" pitchFamily="18" charset="0"/>
                                    <a:ea typeface="微软雅黑" panose="020B0503020204020204" charset="-122"/>
                                    <a:cs typeface="Times New Roman" panose="02020603050405020304" pitchFamily="18" charset="0"/>
                                  </a:rPr>
                                  <m:t>k</m:t>
                                </m:r>
                              </m:e>
                              <m:sub>
                                <m:r>
                                  <a:rPr lang="en-US" altLang="zh-CN" sz="1800">
                                    <a:effectLst/>
                                    <a:latin typeface="Cambria Math" panose="02040503050406030204" pitchFamily="18" charset="0"/>
                                    <a:ea typeface="宋体" panose="02010600030101010101" pitchFamily="2" charset="-122"/>
                                    <a:cs typeface="宋体" panose="02010600030101010101" pitchFamily="2" charset="-122"/>
                                  </a:rPr>
                                  <m:t>1</m:t>
                                </m:r>
                              </m:sub>
                            </m:sSub>
                            <m:r>
                              <a:rPr lang="en-US" altLang="zh-CN" sz="1800">
                                <a:effectLst/>
                                <a:latin typeface="Cambria Math" panose="02040503050406030204" pitchFamily="18" charset="0"/>
                                <a:ea typeface="宋体" panose="02010600030101010101" pitchFamily="2" charset="-122"/>
                                <a:cs typeface="宋体" panose="02010600030101010101" pitchFamily="2" charset="-122"/>
                              </a:rPr>
                              <m:t>·</m:t>
                            </m:r>
                            <m:sSub>
                              <m:sSubPr>
                                <m:ctrlPr>
                                  <a:rPr lang="zh-CN" altLang="zh-CN" i="1">
                                    <a:effectLst/>
                                    <a:latin typeface="Cambria Math" panose="02040503050406030204" pitchFamily="18" charset="0"/>
                                    <a:ea typeface="Cambria Math" panose="02040503050406030204" pitchFamily="18" charset="0"/>
                                  </a:rPr>
                                </m:ctrlPr>
                              </m:sSubPr>
                              <m:e>
                                <m:r>
                                  <m:rPr>
                                    <m:nor/>
                                  </m:rPr>
                                  <a:rPr lang="en-US" altLang="zh-CN" sz="1800">
                                    <a:effectLst/>
                                    <a:latin typeface="Times New Roman" panose="02020603050405020304" pitchFamily="18" charset="0"/>
                                    <a:ea typeface="微软雅黑" panose="020B0503020204020204" charset="-122"/>
                                    <a:cs typeface="Times New Roman" panose="02020603050405020304" pitchFamily="18" charset="0"/>
                                  </a:rPr>
                                  <m:t>x</m:t>
                                </m:r>
                              </m:e>
                              <m:sub>
                                <m:r>
                                  <a:rPr lang="en-US" altLang="zh-CN" sz="1800">
                                    <a:effectLst/>
                                    <a:latin typeface="Cambria Math" panose="02040503050406030204" pitchFamily="18" charset="0"/>
                                    <a:ea typeface="宋体" panose="02010600030101010101" pitchFamily="2" charset="-122"/>
                                    <a:cs typeface="宋体" panose="02010600030101010101" pitchFamily="2" charset="-122"/>
                                  </a:rPr>
                                  <m:t>1</m:t>
                                </m:r>
                              </m:sub>
                            </m:sSub>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sSub>
                              <m:sSubPr>
                                <m:ctrlPr>
                                  <a:rPr lang="zh-CN" altLang="zh-CN" i="1">
                                    <a:effectLst/>
                                    <a:latin typeface="Cambria Math" panose="02040503050406030204" pitchFamily="18" charset="0"/>
                                    <a:ea typeface="Cambria Math" panose="02040503050406030204" pitchFamily="18" charset="0"/>
                                  </a:rPr>
                                </m:ctrlPr>
                              </m:sSubPr>
                              <m:e>
                                <m:r>
                                  <m:rPr>
                                    <m:nor/>
                                  </m:rPr>
                                  <a:rPr lang="en-US" altLang="zh-CN" sz="1800">
                                    <a:effectLst/>
                                    <a:latin typeface="Times New Roman" panose="02020603050405020304" pitchFamily="18" charset="0"/>
                                    <a:ea typeface="微软雅黑" panose="020B0503020204020204" charset="-122"/>
                                    <a:cs typeface="Times New Roman" panose="02020603050405020304" pitchFamily="18" charset="0"/>
                                  </a:rPr>
                                  <m:t>k</m:t>
                                </m:r>
                              </m:e>
                              <m:sub>
                                <m:r>
                                  <a:rPr lang="en-US" altLang="zh-CN" sz="1800">
                                    <a:effectLst/>
                                    <a:latin typeface="Cambria Math" panose="02040503050406030204" pitchFamily="18" charset="0"/>
                                    <a:ea typeface="宋体" panose="02010600030101010101" pitchFamily="2" charset="-122"/>
                                    <a:cs typeface="宋体" panose="02010600030101010101" pitchFamily="2" charset="-122"/>
                                  </a:rPr>
                                  <m:t>2</m:t>
                                </m:r>
                              </m:sub>
                            </m:sSub>
                            <m:r>
                              <a:rPr lang="zh-CN" altLang="zh-CN" sz="1800">
                                <a:effectLst/>
                                <a:latin typeface="Cambria Math" panose="02040503050406030204" pitchFamily="18" charset="0"/>
                                <a:ea typeface="宋体" panose="02010600030101010101" pitchFamily="2" charset="-122"/>
                                <a:cs typeface="宋体" panose="02010600030101010101" pitchFamily="2" charset="-122"/>
                              </a:rPr>
                              <m:t>·</m:t>
                            </m:r>
                            <m:d>
                              <m:dPr>
                                <m:ctrlPr>
                                  <a:rPr lang="zh-CN" altLang="zh-CN" i="1">
                                    <a:effectLst/>
                                    <a:latin typeface="Cambria Math" panose="02040503050406030204" pitchFamily="18" charset="0"/>
                                    <a:ea typeface="Cambria Math" panose="02040503050406030204" pitchFamily="18" charset="0"/>
                                  </a:rPr>
                                </m:ctrlPr>
                              </m:dPr>
                              <m:e>
                                <m:sSub>
                                  <m:sSubPr>
                                    <m:ctrlPr>
                                      <a:rPr lang="zh-CN" altLang="zh-CN" i="1">
                                        <a:effectLst/>
                                        <a:latin typeface="Cambria Math" panose="02040503050406030204" pitchFamily="18" charset="0"/>
                                        <a:ea typeface="Cambria Math" panose="02040503050406030204" pitchFamily="18" charset="0"/>
                                      </a:rPr>
                                    </m:ctrlPr>
                                  </m:sSubPr>
                                  <m:e>
                                    <m:r>
                                      <m:rPr>
                                        <m:nor/>
                                      </m:rPr>
                                      <a:rPr lang="en-US" altLang="zh-CN" sz="1800">
                                        <a:effectLst/>
                                        <a:latin typeface="Times New Roman" panose="02020603050405020304" pitchFamily="18" charset="0"/>
                                        <a:ea typeface="微软雅黑" panose="020B0503020204020204" charset="-122"/>
                                        <a:cs typeface="Times New Roman" panose="02020603050405020304" pitchFamily="18" charset="0"/>
                                      </a:rPr>
                                      <m:t>x</m:t>
                                    </m:r>
                                  </m:e>
                                  <m:sub>
                                    <m:r>
                                      <a:rPr lang="en-US" altLang="zh-CN" sz="1800">
                                        <a:effectLst/>
                                        <a:latin typeface="Cambria Math" panose="02040503050406030204" pitchFamily="18" charset="0"/>
                                        <a:ea typeface="宋体" panose="02010600030101010101" pitchFamily="2" charset="-122"/>
                                        <a:cs typeface="宋体" panose="02010600030101010101" pitchFamily="2" charset="-122"/>
                                      </a:rPr>
                                      <m:t>2</m:t>
                                    </m:r>
                                  </m:sub>
                                </m:sSub>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sSub>
                                  <m:sSubPr>
                                    <m:ctrlPr>
                                      <a:rPr lang="zh-CN" altLang="zh-CN" i="1">
                                        <a:effectLst/>
                                        <a:latin typeface="Cambria Math" panose="02040503050406030204" pitchFamily="18" charset="0"/>
                                        <a:ea typeface="Cambria Math" panose="02040503050406030204" pitchFamily="18" charset="0"/>
                                      </a:rPr>
                                    </m:ctrlPr>
                                  </m:sSubPr>
                                  <m:e>
                                    <m:r>
                                      <m:rPr>
                                        <m:nor/>
                                      </m:rPr>
                                      <a:rPr lang="en-US" altLang="zh-CN" sz="1800">
                                        <a:effectLst/>
                                        <a:latin typeface="Times New Roman" panose="02020603050405020304" pitchFamily="18" charset="0"/>
                                        <a:ea typeface="微软雅黑" panose="020B0503020204020204" charset="-122"/>
                                        <a:cs typeface="Times New Roman" panose="02020603050405020304" pitchFamily="18" charset="0"/>
                                      </a:rPr>
                                      <m:t>x</m:t>
                                    </m:r>
                                  </m:e>
                                  <m:sub>
                                    <m:r>
                                      <a:rPr lang="en-US" altLang="zh-CN" sz="1800">
                                        <a:effectLst/>
                                        <a:latin typeface="Cambria Math" panose="02040503050406030204" pitchFamily="18" charset="0"/>
                                        <a:ea typeface="宋体" panose="02010600030101010101" pitchFamily="2" charset="-122"/>
                                        <a:cs typeface="宋体" panose="02010600030101010101" pitchFamily="2" charset="-122"/>
                                      </a:rPr>
                                      <m:t>1</m:t>
                                    </m:r>
                                  </m:sub>
                                </m:sSub>
                              </m:e>
                            </m:d>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r>
                              <a:rPr lang="en-US" altLang="zh-CN" sz="1800">
                                <a:effectLst/>
                                <a:latin typeface="Cambria Math" panose="02040503050406030204" pitchFamily="18" charset="0"/>
                                <a:ea typeface="宋体" panose="02010600030101010101" pitchFamily="2" charset="-122"/>
                                <a:cs typeface="宋体" panose="02010600030101010101" pitchFamily="2" charset="-122"/>
                              </a:rPr>
                              <m:t>…+</m:t>
                            </m:r>
                            <m:sSub>
                              <m:sSubPr>
                                <m:ctrlPr>
                                  <a:rPr lang="zh-CN" altLang="zh-CN" i="1">
                                    <a:effectLst/>
                                    <a:latin typeface="Cambria Math" panose="02040503050406030204" pitchFamily="18" charset="0"/>
                                    <a:ea typeface="Cambria Math" panose="02040503050406030204" pitchFamily="18" charset="0"/>
                                  </a:rPr>
                                </m:ctrlPr>
                              </m:sSubPr>
                              <m:e>
                                <m:r>
                                  <m:rPr>
                                    <m:nor/>
                                  </m:rPr>
                                  <a:rPr lang="en-US" altLang="zh-CN" sz="1800">
                                    <a:effectLst/>
                                    <a:latin typeface="Times New Roman" panose="02020603050405020304" pitchFamily="18" charset="0"/>
                                    <a:ea typeface="微软雅黑" panose="020B0503020204020204" charset="-122"/>
                                    <a:cs typeface="Times New Roman" panose="02020603050405020304" pitchFamily="18" charset="0"/>
                                  </a:rPr>
                                  <m:t>k</m:t>
                                </m:r>
                              </m:e>
                              <m:sub>
                                <m:r>
                                  <m:rPr>
                                    <m:sty m:val="p"/>
                                  </m:rPr>
                                  <a:rPr lang="en-US" altLang="zh-CN" sz="1800">
                                    <a:effectLst/>
                                    <a:latin typeface="Cambria Math" panose="02040503050406030204" pitchFamily="18" charset="0"/>
                                    <a:ea typeface="宋体" panose="02010600030101010101" pitchFamily="2" charset="-122"/>
                                    <a:cs typeface="宋体" panose="02010600030101010101" pitchFamily="2" charset="-122"/>
                                  </a:rPr>
                                  <m:t>k</m:t>
                                </m:r>
                              </m:sub>
                            </m:sSub>
                            <m:r>
                              <a:rPr lang="zh-CN" altLang="zh-CN" sz="1800">
                                <a:effectLst/>
                                <a:latin typeface="Cambria Math" panose="02040503050406030204" pitchFamily="18" charset="0"/>
                                <a:ea typeface="宋体" panose="02010600030101010101" pitchFamily="2" charset="-122"/>
                                <a:cs typeface="宋体" panose="02010600030101010101" pitchFamily="2" charset="-122"/>
                              </a:rPr>
                              <m:t>·</m:t>
                            </m:r>
                            <m:sSub>
                              <m:sSubPr>
                                <m:ctrlPr>
                                  <a:rPr lang="zh-CN" altLang="zh-CN" i="1">
                                    <a:effectLst/>
                                    <a:latin typeface="Cambria Math" panose="02040503050406030204" pitchFamily="18" charset="0"/>
                                    <a:ea typeface="Cambria Math" panose="02040503050406030204" pitchFamily="18" charset="0"/>
                                  </a:rPr>
                                </m:ctrlPr>
                              </m:sSubPr>
                              <m:e>
                                <m:r>
                                  <m:rPr>
                                    <m:nor/>
                                  </m:rPr>
                                  <a:rPr lang="en-US" altLang="zh-CN" sz="1800">
                                    <a:effectLst/>
                                    <a:latin typeface="Times New Roman" panose="02020603050405020304" pitchFamily="18" charset="0"/>
                                    <a:ea typeface="微软雅黑" panose="020B0503020204020204" charset="-122"/>
                                    <a:cs typeface="Times New Roman" panose="02020603050405020304" pitchFamily="18" charset="0"/>
                                  </a:rPr>
                                  <m:t>(</m:t>
                                </m:r>
                                <m:r>
                                  <m:rPr>
                                    <m:nor/>
                                  </m:rPr>
                                  <a:rPr lang="en-US" altLang="zh-CN" sz="1800">
                                    <a:effectLst/>
                                    <a:latin typeface="Times New Roman" panose="02020603050405020304" pitchFamily="18" charset="0"/>
                                    <a:ea typeface="微软雅黑" panose="020B0503020204020204" charset="-122"/>
                                    <a:cs typeface="Times New Roman" panose="02020603050405020304" pitchFamily="18" charset="0"/>
                                  </a:rPr>
                                  <m:t>x</m:t>
                                </m:r>
                              </m:e>
                              <m:sub>
                                <m:r>
                                  <m:rPr>
                                    <m:sty m:val="p"/>
                                  </m:rPr>
                                  <a:rPr lang="en-US" altLang="zh-CN" sz="1800">
                                    <a:effectLst/>
                                    <a:latin typeface="Cambria Math" panose="02040503050406030204" pitchFamily="18" charset="0"/>
                                    <a:ea typeface="宋体" panose="02010600030101010101" pitchFamily="2" charset="-122"/>
                                    <a:cs typeface="宋体" panose="02010600030101010101" pitchFamily="2" charset="-122"/>
                                  </a:rPr>
                                  <m:t>k</m:t>
                                </m:r>
                              </m:sub>
                            </m:sSub>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sSub>
                              <m:sSubPr>
                                <m:ctrlPr>
                                  <a:rPr lang="zh-CN" altLang="zh-CN" i="1">
                                    <a:effectLst/>
                                    <a:latin typeface="Cambria Math" panose="02040503050406030204" pitchFamily="18" charset="0"/>
                                    <a:ea typeface="Cambria Math" panose="02040503050406030204" pitchFamily="18" charset="0"/>
                                  </a:rPr>
                                </m:ctrlPr>
                              </m:sSubPr>
                              <m:e>
                                <m:r>
                                  <m:rPr>
                                    <m:nor/>
                                  </m:rPr>
                                  <a:rPr lang="en-US" altLang="zh-CN" sz="1800">
                                    <a:effectLst/>
                                    <a:latin typeface="Times New Roman" panose="02020603050405020304" pitchFamily="18" charset="0"/>
                                    <a:ea typeface="微软雅黑" panose="020B0503020204020204" charset="-122"/>
                                    <a:cs typeface="Times New Roman" panose="02020603050405020304" pitchFamily="18" charset="0"/>
                                  </a:rPr>
                                  <m:t>x</m:t>
                                </m:r>
                              </m:e>
                              <m:sub>
                                <m:r>
                                  <m:rPr>
                                    <m:sty m:val="p"/>
                                  </m:rPr>
                                  <a:rPr lang="en-US" altLang="zh-CN" sz="1800">
                                    <a:effectLst/>
                                    <a:latin typeface="Cambria Math" panose="02040503050406030204" pitchFamily="18" charset="0"/>
                                    <a:ea typeface="宋体" panose="02010600030101010101" pitchFamily="2" charset="-122"/>
                                    <a:cs typeface="宋体" panose="02010600030101010101" pitchFamily="2" charset="-122"/>
                                  </a:rPr>
                                  <m:t>k</m:t>
                                </m:r>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r>
                                  <a:rPr lang="en-US" altLang="zh-CN" sz="1800">
                                    <a:effectLst/>
                                    <a:latin typeface="Cambria Math" panose="02040503050406030204" pitchFamily="18" charset="0"/>
                                    <a:ea typeface="宋体" panose="02010600030101010101" pitchFamily="2" charset="-122"/>
                                    <a:cs typeface="宋体" panose="02010600030101010101" pitchFamily="2" charset="-122"/>
                                  </a:rPr>
                                  <m:t>1</m:t>
                                </m:r>
                              </m:sub>
                            </m:sSub>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e>
                        </m:mr>
                        <m:mr>
                          <m:e>
                            <m:m>
                              <m:mPr>
                                <m:mcs>
                                  <m:mc>
                                    <m:mcPr>
                                      <m:count m:val="1"/>
                                      <m:mcJc m:val="center"/>
                                    </m:mcPr>
                                  </m:mc>
                                </m:mcs>
                                <m:ctrlPr>
                                  <a:rPr lang="zh-CN" altLang="zh-CN" i="1">
                                    <a:effectLst/>
                                    <a:latin typeface="Cambria Math" panose="02040503050406030204" pitchFamily="18" charset="0"/>
                                    <a:ea typeface="Cambria Math" panose="02040503050406030204" pitchFamily="18" charset="0"/>
                                  </a:rPr>
                                </m:ctrlPr>
                              </m:mPr>
                              <m:mr>
                                <m:e>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nary>
                                    <m:naryPr>
                                      <m:chr m:val="∑"/>
                                      <m:limLoc m:val="undOvr"/>
                                      <m:ctrlPr>
                                        <a:rPr lang="zh-CN" altLang="zh-CN" i="1">
                                          <a:effectLst/>
                                          <a:latin typeface="Cambria Math" panose="02040503050406030204" pitchFamily="18" charset="0"/>
                                          <a:ea typeface="Cambria Math" panose="02040503050406030204" pitchFamily="18" charset="0"/>
                                        </a:rPr>
                                      </m:ctrlPr>
                                    </m:naryPr>
                                    <m:sub>
                                      <m:r>
                                        <m:rPr>
                                          <m:sty m:val="p"/>
                                        </m:rPr>
                                        <a:rPr lang="en-US" altLang="zh-CN" sz="1800">
                                          <a:effectLst/>
                                          <a:latin typeface="Cambria Math" panose="02040503050406030204" pitchFamily="18" charset="0"/>
                                          <a:ea typeface="宋体" panose="02010600030101010101" pitchFamily="2" charset="-122"/>
                                          <a:cs typeface="宋体" panose="02010600030101010101" pitchFamily="2" charset="-122"/>
                                        </a:rPr>
                                        <m:t>i</m:t>
                                      </m:r>
                                      <m:r>
                                        <a:rPr lang="en-US" altLang="zh-CN" sz="1800">
                                          <a:effectLst/>
                                          <a:latin typeface="Cambria Math" panose="02040503050406030204" pitchFamily="18" charset="0"/>
                                          <a:ea typeface="宋体" panose="02010600030101010101" pitchFamily="2" charset="-122"/>
                                          <a:cs typeface="宋体" panose="02010600030101010101" pitchFamily="2" charset="-122"/>
                                        </a:rPr>
                                        <m:t>=</m:t>
                                      </m:r>
                                      <m:r>
                                        <a:rPr lang="en-US" altLang="zh-CN" sz="1800">
                                          <a:effectLst/>
                                          <a:latin typeface="Cambria Math" panose="02040503050406030204" pitchFamily="18" charset="0"/>
                                          <a:ea typeface="宋体" panose="02010600030101010101" pitchFamily="2" charset="-122"/>
                                          <a:cs typeface="宋体" panose="02010600030101010101" pitchFamily="2" charset="-122"/>
                                        </a:rPr>
                                        <m:t>1</m:t>
                                      </m:r>
                                    </m:sub>
                                    <m:sup>
                                      <m:r>
                                        <m:rPr>
                                          <m:sty m:val="p"/>
                                        </m:rPr>
                                        <a:rPr lang="en-US" altLang="zh-CN" sz="1800">
                                          <a:effectLst/>
                                          <a:latin typeface="Cambria Math" panose="02040503050406030204" pitchFamily="18" charset="0"/>
                                          <a:ea typeface="宋体" panose="02010600030101010101" pitchFamily="2" charset="-122"/>
                                          <a:cs typeface="宋体" panose="02010600030101010101" pitchFamily="2" charset="-122"/>
                                        </a:rPr>
                                        <m:t>k</m:t>
                                      </m:r>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r>
                                        <a:rPr lang="en-US" altLang="zh-CN" sz="1800">
                                          <a:effectLst/>
                                          <a:latin typeface="Cambria Math" panose="02040503050406030204" pitchFamily="18" charset="0"/>
                                          <a:ea typeface="宋体" panose="02010600030101010101" pitchFamily="2" charset="-122"/>
                                          <a:cs typeface="宋体" panose="02010600030101010101" pitchFamily="2" charset="-122"/>
                                        </a:rPr>
                                        <m:t>1</m:t>
                                      </m:r>
                                    </m:sup>
                                    <m:e>
                                      <m:sSub>
                                        <m:sSubPr>
                                          <m:ctrlPr>
                                            <a:rPr lang="zh-CN" altLang="zh-CN" i="1">
                                              <a:effectLst/>
                                              <a:latin typeface="Cambria Math" panose="02040503050406030204" pitchFamily="18" charset="0"/>
                                              <a:ea typeface="Cambria Math" panose="02040503050406030204" pitchFamily="18" charset="0"/>
                                            </a:rPr>
                                          </m:ctrlPr>
                                        </m:sSubPr>
                                        <m:e>
                                          <m:r>
                                            <m:rPr>
                                              <m:sty m:val="p"/>
                                            </m:rPr>
                                            <a:rPr lang="en-US" altLang="zh-CN" sz="1800">
                                              <a:effectLst/>
                                              <a:latin typeface="Cambria Math" panose="02040503050406030204" pitchFamily="18" charset="0"/>
                                              <a:ea typeface="宋体" panose="02010600030101010101" pitchFamily="2" charset="-122"/>
                                              <a:cs typeface="宋体" panose="02010600030101010101" pitchFamily="2" charset="-122"/>
                                            </a:rPr>
                                            <m:t>φ</m:t>
                                          </m:r>
                                        </m:e>
                                        <m:sub>
                                          <m:r>
                                            <m:rPr>
                                              <m:sty m:val="p"/>
                                            </m:rPr>
                                            <a:rPr lang="en-US" altLang="zh-CN" sz="1800">
                                              <a:effectLst/>
                                              <a:latin typeface="Cambria Math" panose="02040503050406030204" pitchFamily="18" charset="0"/>
                                              <a:ea typeface="宋体" panose="02010600030101010101" pitchFamily="2" charset="-122"/>
                                              <a:cs typeface="宋体" panose="02010600030101010101" pitchFamily="2" charset="-122"/>
                                            </a:rPr>
                                            <m:t>i</m:t>
                                          </m:r>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r>
                                            <a:rPr lang="en-US" altLang="zh-CN" sz="1800">
                                              <a:effectLst/>
                                              <a:latin typeface="Cambria Math" panose="02040503050406030204" pitchFamily="18" charset="0"/>
                                              <a:ea typeface="宋体" panose="02010600030101010101" pitchFamily="2" charset="-122"/>
                                              <a:cs typeface="宋体" panose="02010600030101010101" pitchFamily="2" charset="-122"/>
                                            </a:rPr>
                                            <m:t>1</m:t>
                                          </m:r>
                                        </m:sub>
                                      </m:sSub>
                                    </m:e>
                                  </m:nary>
                                  <m:r>
                                    <a:rPr lang="en-US" altLang="zh-CN" sz="1800">
                                      <a:effectLst/>
                                      <a:latin typeface="Cambria Math" panose="02040503050406030204" pitchFamily="18" charset="0"/>
                                      <a:ea typeface="宋体" panose="02010600030101010101" pitchFamily="2" charset="-122"/>
                                      <a:cs typeface="宋体" panose="02010600030101010101" pitchFamily="2" charset="-122"/>
                                    </a:rPr>
                                    <m:t>+</m:t>
                                  </m:r>
                                  <m:r>
                                    <m:rPr>
                                      <m:sty m:val="p"/>
                                    </m:rPr>
                                    <a:rPr lang="en-US" altLang="zh-CN" sz="1800">
                                      <a:effectLst/>
                                      <a:latin typeface="Cambria Math" panose="02040503050406030204" pitchFamily="18" charset="0"/>
                                      <a:ea typeface="宋体" panose="02010600030101010101" pitchFamily="2" charset="-122"/>
                                      <a:cs typeface="Times New Roman" panose="02020603050405020304" pitchFamily="18" charset="0"/>
                                    </a:rPr>
                                    <m:t>L</m:t>
                                  </m:r>
                                  <m:r>
                                    <a:rPr lang="en-US" altLang="zh-CN" sz="1800">
                                      <a:effectLst/>
                                      <a:latin typeface="Cambria Math" panose="02040503050406030204" pitchFamily="18" charset="0"/>
                                      <a:ea typeface="宋体" panose="02010600030101010101" pitchFamily="2" charset="-122"/>
                                      <a:cs typeface="宋体" panose="02010600030101010101" pitchFamily="2" charset="-122"/>
                                    </a:rPr>
                                    <m:t>·</m:t>
                                  </m:r>
                                  <m:sSub>
                                    <m:sSubPr>
                                      <m:ctrlPr>
                                        <a:rPr lang="zh-CN" altLang="zh-CN" i="1">
                                          <a:effectLst/>
                                          <a:latin typeface="Cambria Math" panose="02040503050406030204" pitchFamily="18" charset="0"/>
                                          <a:ea typeface="Cambria Math" panose="02040503050406030204" pitchFamily="18" charset="0"/>
                                        </a:rPr>
                                      </m:ctrlPr>
                                    </m:sSubPr>
                                    <m:e>
                                      <m:r>
                                        <m:rPr>
                                          <m:sty m:val="p"/>
                                        </m:rPr>
                                        <a:rPr lang="en-US" altLang="zh-CN" sz="1800">
                                          <a:effectLst/>
                                          <a:latin typeface="Cambria Math" panose="02040503050406030204" pitchFamily="18" charset="0"/>
                                          <a:ea typeface="宋体" panose="02010600030101010101" pitchFamily="2" charset="-122"/>
                                          <a:cs typeface="宋体" panose="02010600030101010101" pitchFamily="2" charset="-122"/>
                                        </a:rPr>
                                        <m:t>φ</m:t>
                                      </m:r>
                                    </m:e>
                                    <m:sub>
                                      <m:r>
                                        <m:rPr>
                                          <m:sty m:val="p"/>
                                        </m:rPr>
                                        <a:rPr lang="en-US" altLang="zh-CN" sz="1800">
                                          <a:effectLst/>
                                          <a:latin typeface="Cambria Math" panose="02040503050406030204" pitchFamily="18" charset="0"/>
                                          <a:ea typeface="宋体" panose="02010600030101010101" pitchFamily="2" charset="-122"/>
                                          <a:cs typeface="宋体" panose="02010600030101010101" pitchFamily="2" charset="-122"/>
                                        </a:rPr>
                                        <m:t>k</m:t>
                                      </m:r>
                                    </m:sub>
                                  </m:sSub>
                                  <m:r>
                                    <a:rPr lang="en-US" altLang="zh-CN" sz="1800">
                                      <a:effectLst/>
                                      <a:latin typeface="Cambria Math" panose="02040503050406030204" pitchFamily="18" charset="0"/>
                                      <a:ea typeface="宋体" panose="02010600030101010101" pitchFamily="2" charset="-122"/>
                                      <a:cs typeface="宋体" panose="02010600030101010101" pitchFamily="2" charset="-122"/>
                                    </a:rPr>
                                    <m:t>·</m:t>
                                  </m:r>
                                  <m:d>
                                    <m:dPr>
                                      <m:ctrlPr>
                                        <a:rPr lang="zh-CN" altLang="zh-CN" i="1">
                                          <a:effectLst/>
                                          <a:latin typeface="Cambria Math" panose="02040503050406030204" pitchFamily="18" charset="0"/>
                                          <a:ea typeface="Cambria Math" panose="02040503050406030204" pitchFamily="18" charset="0"/>
                                        </a:rPr>
                                      </m:ctrlPr>
                                    </m:dPr>
                                    <m:e>
                                      <m:sSub>
                                        <m:sSubPr>
                                          <m:ctrlPr>
                                            <a:rPr lang="zh-CN" altLang="zh-CN" i="1">
                                              <a:effectLst/>
                                              <a:latin typeface="Cambria Math" panose="02040503050406030204" pitchFamily="18" charset="0"/>
                                              <a:ea typeface="Cambria Math" panose="02040503050406030204" pitchFamily="18" charset="0"/>
                                            </a:rPr>
                                          </m:ctrlPr>
                                        </m:sSubPr>
                                        <m:e>
                                          <m:r>
                                            <m:rPr>
                                              <m:sty m:val="p"/>
                                            </m:rPr>
                                            <a:rPr lang="en-US" altLang="zh-CN" sz="1800">
                                              <a:effectLst/>
                                              <a:latin typeface="Cambria Math" panose="02040503050406030204" pitchFamily="18" charset="0"/>
                                              <a:ea typeface="宋体" panose="02010600030101010101" pitchFamily="2" charset="-122"/>
                                              <a:cs typeface="宋体" panose="02010600030101010101" pitchFamily="2" charset="-122"/>
                                            </a:rPr>
                                            <m:t>x</m:t>
                                          </m:r>
                                        </m:e>
                                        <m:sub>
                                          <m:r>
                                            <m:rPr>
                                              <m:sty m:val="p"/>
                                            </m:rPr>
                                            <a:rPr lang="en-US" altLang="zh-CN" sz="1800">
                                              <a:effectLst/>
                                              <a:latin typeface="Cambria Math" panose="02040503050406030204" pitchFamily="18" charset="0"/>
                                              <a:ea typeface="宋体" panose="02010600030101010101" pitchFamily="2" charset="-122"/>
                                              <a:cs typeface="宋体" panose="02010600030101010101" pitchFamily="2" charset="-122"/>
                                            </a:rPr>
                                            <m:t>k</m:t>
                                          </m:r>
                                        </m:sub>
                                      </m:sSub>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f>
                                        <m:fPr>
                                          <m:ctrlPr>
                                            <a:rPr lang="zh-CN" altLang="zh-CN" i="1">
                                              <a:effectLst/>
                                              <a:latin typeface="Cambria Math" panose="02040503050406030204" pitchFamily="18" charset="0"/>
                                              <a:ea typeface="Cambria Math" panose="02040503050406030204" pitchFamily="18" charset="0"/>
                                            </a:rPr>
                                          </m:ctrlPr>
                                        </m:fPr>
                                        <m:num>
                                          <m:r>
                                            <m:rPr>
                                              <m:sty m:val="p"/>
                                            </m:rPr>
                                            <a:rPr lang="en-US" altLang="zh-CN" sz="1800">
                                              <a:effectLst/>
                                              <a:latin typeface="Cambria Math" panose="02040503050406030204" pitchFamily="18" charset="0"/>
                                              <a:ea typeface="宋体" panose="02010600030101010101" pitchFamily="2" charset="-122"/>
                                              <a:cs typeface="宋体" panose="02010600030101010101" pitchFamily="2" charset="-122"/>
                                            </a:rPr>
                                            <m:t>k</m:t>
                                          </m:r>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r>
                                            <a:rPr lang="en-US" altLang="zh-CN" sz="1800">
                                              <a:effectLst/>
                                              <a:latin typeface="Cambria Math" panose="02040503050406030204" pitchFamily="18" charset="0"/>
                                              <a:ea typeface="宋体" panose="02010600030101010101" pitchFamily="2" charset="-122"/>
                                              <a:cs typeface="宋体" panose="02010600030101010101" pitchFamily="2" charset="-122"/>
                                            </a:rPr>
                                            <m:t>1</m:t>
                                          </m:r>
                                        </m:num>
                                        <m:den>
                                          <m:r>
                                            <m:rPr>
                                              <m:sty m:val="p"/>
                                            </m:rPr>
                                            <a:rPr lang="en-US" altLang="zh-CN" sz="1800">
                                              <a:effectLst/>
                                              <a:latin typeface="Cambria Math" panose="02040503050406030204" pitchFamily="18" charset="0"/>
                                              <a:ea typeface="宋体" panose="02010600030101010101" pitchFamily="2" charset="-122"/>
                                              <a:cs typeface="Times New Roman" panose="02020603050405020304" pitchFamily="18" charset="0"/>
                                            </a:rPr>
                                            <m:t>L</m:t>
                                          </m:r>
                                        </m:den>
                                      </m:f>
                                    </m:e>
                                  </m:d>
                                </m:e>
                              </m:mr>
                              <m:mr>
                                <m:e>
                                  <m:r>
                                    <a:rPr lang="en-US" altLang="zh-CN" sz="1800" i="1">
                                      <a:effectLst/>
                                      <a:latin typeface="Cambria Math" panose="02040503050406030204" pitchFamily="18" charset="0"/>
                                      <a:ea typeface="宋体" panose="02010600030101010101" pitchFamily="2" charset="-122"/>
                                      <a:cs typeface="宋体" panose="02010600030101010101" pitchFamily="2" charset="-122"/>
                                    </a:rPr>
                                    <m:t>𝑠</m:t>
                                  </m:r>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r>
                                    <a:rPr lang="en-US" altLang="zh-CN" sz="1800" i="1">
                                      <a:effectLst/>
                                      <a:latin typeface="Cambria Math" panose="02040503050406030204" pitchFamily="18" charset="0"/>
                                      <a:ea typeface="宋体" panose="02010600030101010101" pitchFamily="2" charset="-122"/>
                                      <a:cs typeface="宋体" panose="02010600030101010101" pitchFamily="2" charset="-122"/>
                                    </a:rPr>
                                    <m:t>𝑡</m:t>
                                  </m:r>
                                  <m:r>
                                    <a:rPr lang="en-US" altLang="zh-CN" sz="1800" i="1">
                                      <a:effectLst/>
                                      <a:latin typeface="Cambria Math" panose="02040503050406030204" pitchFamily="18" charset="0"/>
                                      <a:ea typeface="宋体" panose="02010600030101010101" pitchFamily="2" charset="-122"/>
                                      <a:cs typeface="宋体" panose="02010600030101010101" pitchFamily="2" charset="-122"/>
                                    </a:rPr>
                                    <m:t>.  </m:t>
                                  </m:r>
                                  <m:r>
                                    <a:rPr lang="en-US" altLang="zh-CN" sz="1800" i="1">
                                      <a:effectLst/>
                                      <a:latin typeface="Cambria Math" panose="02040503050406030204" pitchFamily="18" charset="0"/>
                                      <a:ea typeface="宋体" panose="02010600030101010101" pitchFamily="2" charset="-122"/>
                                      <a:cs typeface="宋体" panose="02010600030101010101" pitchFamily="2" charset="-122"/>
                                    </a:rPr>
                                    <m:t>0</m:t>
                                  </m:r>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sSub>
                                    <m:sSubPr>
                                      <m:ctrlPr>
                                        <a:rPr lang="zh-CN" altLang="zh-CN" i="1">
                                          <a:effectLst/>
                                          <a:latin typeface="Cambria Math" panose="02040503050406030204" pitchFamily="18" charset="0"/>
                                          <a:ea typeface="Cambria Math" panose="02040503050406030204" pitchFamily="18" charset="0"/>
                                        </a:rPr>
                                      </m:ctrlPr>
                                    </m:sSubPr>
                                    <m:e>
                                      <m:r>
                                        <m:rPr>
                                          <m:nor/>
                                        </m:rPr>
                                        <a:rPr lang="el-GR" altLang="zh-CN" sz="1800">
                                          <a:effectLst/>
                                          <a:latin typeface="Times New Roman" panose="02020603050405020304" pitchFamily="18" charset="0"/>
                                          <a:ea typeface="微软雅黑" panose="020B0503020204020204" charset="-122"/>
                                          <a:cs typeface="Times New Roman" panose="02020603050405020304" pitchFamily="18" charset="0"/>
                                        </a:rPr>
                                        <m:t>φ</m:t>
                                      </m:r>
                                    </m:e>
                                    <m:sub>
                                      <m:r>
                                        <a:rPr lang="en-US" altLang="zh-CN" sz="1800" i="1">
                                          <a:effectLst/>
                                          <a:latin typeface="Cambria Math" panose="02040503050406030204" pitchFamily="18" charset="0"/>
                                          <a:ea typeface="宋体" panose="02010600030101010101" pitchFamily="2" charset="-122"/>
                                          <a:cs typeface="宋体" panose="02010600030101010101" pitchFamily="2" charset="-122"/>
                                        </a:rPr>
                                        <m:t>𝑖</m:t>
                                      </m:r>
                                    </m:sub>
                                  </m:sSub>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r>
                                    <a:rPr lang="en-US" altLang="zh-CN" sz="1800" i="1">
                                      <a:effectLst/>
                                      <a:latin typeface="Cambria Math" panose="02040503050406030204" pitchFamily="18" charset="0"/>
                                      <a:ea typeface="宋体" panose="02010600030101010101" pitchFamily="2" charset="-122"/>
                                      <a:cs typeface="宋体" panose="02010600030101010101" pitchFamily="2" charset="-122"/>
                                    </a:rPr>
                                    <m:t>1</m:t>
                                  </m:r>
                                  <m:r>
                                    <m:rPr>
                                      <m:nor/>
                                    </m:rPr>
                                    <a:rPr lang="en-US" altLang="zh-CN" sz="1800">
                                      <a:effectLst/>
                                      <a:latin typeface="Times New Roman" panose="02020603050405020304" pitchFamily="18" charset="0"/>
                                      <a:ea typeface="微软雅黑" panose="020B0503020204020204" charset="-122"/>
                                      <a:cs typeface="Times New Roman" panose="02020603050405020304" pitchFamily="18" charset="0"/>
                                    </a:rPr>
                                    <m:t> </m:t>
                                  </m:r>
                                  <m:r>
                                    <m:rPr>
                                      <m:nor/>
                                    </m:rPr>
                                    <a:rPr lang="en-US" altLang="zh-CN" sz="1800">
                                      <a:effectLst/>
                                      <a:latin typeface="Times New Roman" panose="02020603050405020304" pitchFamily="18" charset="0"/>
                                      <a:ea typeface="微软雅黑" panose="020B0503020204020204" charset="-122"/>
                                      <a:cs typeface="Times New Roman" panose="02020603050405020304" pitchFamily="18" charset="0"/>
                                    </a:rPr>
                                    <m:t>and</m:t>
                                  </m:r>
                                  <m:r>
                                    <m:rPr>
                                      <m:nor/>
                                    </m:rPr>
                                    <a:rPr lang="en-US" altLang="zh-CN" sz="1800">
                                      <a:effectLst/>
                                      <a:latin typeface="Times New Roman" panose="02020603050405020304" pitchFamily="18" charset="0"/>
                                      <a:ea typeface="微软雅黑" panose="020B0503020204020204" charset="-122"/>
                                      <a:cs typeface="Times New Roman" panose="02020603050405020304" pitchFamily="18" charset="0"/>
                                    </a:rPr>
                                    <m:t> </m:t>
                                  </m:r>
                                  <m:nary>
                                    <m:naryPr>
                                      <m:chr m:val="∑"/>
                                      <m:grow m:val="on"/>
                                      <m:limLoc m:val="undOvr"/>
                                      <m:supHide m:val="on"/>
                                      <m:ctrlPr>
                                        <a:rPr lang="zh-CN" altLang="zh-CN" i="1">
                                          <a:effectLst/>
                                          <a:latin typeface="Cambria Math" panose="02040503050406030204" pitchFamily="18" charset="0"/>
                                          <a:ea typeface="Cambria Math" panose="02040503050406030204" pitchFamily="18" charset="0"/>
                                        </a:rPr>
                                      </m:ctrlPr>
                                    </m:naryPr>
                                    <m:sub>
                                      <m:r>
                                        <a:rPr lang="en-US" altLang="zh-CN" sz="1800" i="1">
                                          <a:effectLst/>
                                          <a:latin typeface="Cambria Math" panose="02040503050406030204" pitchFamily="18" charset="0"/>
                                          <a:ea typeface="宋体" panose="02010600030101010101" pitchFamily="2" charset="-122"/>
                                          <a:cs typeface="宋体" panose="02010600030101010101" pitchFamily="2" charset="-122"/>
                                        </a:rPr>
                                        <m:t>𝑖</m:t>
                                      </m:r>
                                    </m:sub>
                                    <m:sup/>
                                    <m:e>
                                      <m:r>
                                        <a:rPr lang="en-US" altLang="zh-CN" sz="1800" i="1">
                                          <a:effectLst/>
                                          <a:latin typeface="Cambria Math" panose="02040503050406030204" pitchFamily="18" charset="0"/>
                                          <a:ea typeface="宋体" panose="02010600030101010101" pitchFamily="2" charset="-122"/>
                                          <a:cs typeface="宋体" panose="02010600030101010101" pitchFamily="2" charset="-122"/>
                                        </a:rPr>
                                        <m:t> </m:t>
                                      </m:r>
                                    </m:e>
                                  </m:nary>
                                  <m:sSub>
                                    <m:sSubPr>
                                      <m:ctrlPr>
                                        <a:rPr lang="zh-CN" altLang="zh-CN" i="1">
                                          <a:effectLst/>
                                          <a:latin typeface="Cambria Math" panose="02040503050406030204" pitchFamily="18" charset="0"/>
                                          <a:ea typeface="Cambria Math" panose="02040503050406030204" pitchFamily="18" charset="0"/>
                                        </a:rPr>
                                      </m:ctrlPr>
                                    </m:sSubPr>
                                    <m:e>
                                      <m:r>
                                        <m:rPr>
                                          <m:nor/>
                                        </m:rPr>
                                        <a:rPr lang="el-GR" altLang="zh-CN" sz="1800">
                                          <a:effectLst/>
                                          <a:latin typeface="Times New Roman" panose="02020603050405020304" pitchFamily="18" charset="0"/>
                                          <a:ea typeface="微软雅黑" panose="020B0503020204020204" charset="-122"/>
                                          <a:cs typeface="Times New Roman" panose="02020603050405020304" pitchFamily="18" charset="0"/>
                                        </a:rPr>
                                        <m:t>φ</m:t>
                                      </m:r>
                                    </m:e>
                                    <m:sub>
                                      <m:r>
                                        <a:rPr lang="en-US" altLang="zh-CN" sz="1800" i="1">
                                          <a:effectLst/>
                                          <a:latin typeface="Cambria Math" panose="02040503050406030204" pitchFamily="18" charset="0"/>
                                          <a:ea typeface="宋体" panose="02010600030101010101" pitchFamily="2" charset="-122"/>
                                          <a:cs typeface="宋体" panose="02010600030101010101" pitchFamily="2" charset="-122"/>
                                        </a:rPr>
                                        <m:t>𝑖</m:t>
                                      </m:r>
                                    </m:sub>
                                  </m:sSub>
                                  <m:r>
                                    <a:rPr lang="en-US" altLang="zh-CN" sz="1800" i="1">
                                      <a:effectLst/>
                                      <a:latin typeface="Cambria Math" panose="02040503050406030204" pitchFamily="18" charset="0"/>
                                      <a:ea typeface="宋体" panose="02010600030101010101" pitchFamily="2" charset="-122"/>
                                      <a:cs typeface="宋体" panose="02010600030101010101" pitchFamily="2" charset="-122"/>
                                    </a:rPr>
                                    <m:t>=</m:t>
                                  </m:r>
                                  <m:r>
                                    <a:rPr lang="en-US" altLang="zh-CN" sz="1800" i="1">
                                      <a:effectLst/>
                                      <a:latin typeface="Cambria Math" panose="02040503050406030204" pitchFamily="18" charset="0"/>
                                      <a:ea typeface="宋体" panose="02010600030101010101" pitchFamily="2" charset="-122"/>
                                      <a:cs typeface="宋体" panose="02010600030101010101" pitchFamily="2" charset="-122"/>
                                    </a:rPr>
                                    <m:t>1</m:t>
                                  </m:r>
                                </m:e>
                              </m:mr>
                            </m:m>
                          </m:e>
                        </m:mr>
                      </m:m>
                    </m:oMath>
                  </m:oMathPara>
                </a14:m>
                <a:endParaRPr lang="zh-CN" altLang="en-US" dirty="0">
                  <a:latin typeface="Times New Roman" panose="02020603050405020304" pitchFamily="18" charset="0"/>
                  <a:ea typeface="微软雅黑" panose="020B0503020204020204" charset="-122"/>
                  <a:cs typeface="Times New Roman" panose="02020603050405020304" pitchFamily="18" charset="0"/>
                </a:endParaRPr>
              </a:p>
            </p:txBody>
          </p:sp>
        </mc:Choice>
        <mc:Fallback>
          <p:sp>
            <p:nvSpPr>
              <p:cNvPr id="42" name="文本框 41"/>
              <p:cNvSpPr txBox="1">
                <a:spLocks noRot="1" noChangeAspect="1" noMove="1" noResize="1" noEditPoints="1" noAdjustHandles="1" noChangeArrowheads="1" noChangeShapeType="1" noTextEdit="1"/>
              </p:cNvSpPr>
              <p:nvPr/>
            </p:nvSpPr>
            <p:spPr>
              <a:xfrm>
                <a:off x="5023979" y="1074843"/>
                <a:ext cx="6115050" cy="1958806"/>
              </a:xfrm>
              <a:prstGeom prst="rect">
                <a:avLst/>
              </a:prstGeom>
              <a:blipFill rotWithShape="1">
                <a:blip r:embed="rId6"/>
                <a:stretch>
                  <a:fillRect l="-8" t="-22" r="8" b="13"/>
                </a:stretch>
              </a:blipFill>
            </p:spPr>
            <p:txBody>
              <a:bodyPr/>
              <a:lstStyle/>
              <a:p>
                <a:r>
                  <a:rPr lang="zh-CN" altLang="en-US">
                    <a:noFill/>
                  </a:rPr>
                  <a:t> </a:t>
                </a:r>
              </a:p>
            </p:txBody>
          </p:sp>
        </mc:Fallback>
      </mc:AlternateContent>
      <p:sp>
        <p:nvSpPr>
          <p:cNvPr id="43" name="矩形 42"/>
          <p:cNvSpPr/>
          <p:nvPr/>
        </p:nvSpPr>
        <p:spPr>
          <a:xfrm>
            <a:off x="668533" y="1853993"/>
            <a:ext cx="3811876" cy="1569660"/>
          </a:xfrm>
          <a:prstGeom prst="rect">
            <a:avLst/>
          </a:prstGeom>
        </p:spPr>
        <p:txBody>
          <a:bodyPr wrap="square">
            <a:spAutoFit/>
          </a:bodyPr>
          <a:lstStyle/>
          <a:p>
            <a:pPr marL="213995" indent="-213995" algn="just">
              <a:buFont typeface="Wingdings" panose="05000000000000000000" pitchFamily="2" charset="2"/>
              <a:buChar char="l"/>
            </a:pPr>
            <a:r>
              <a:rPr lang="en-GB" altLang="zh-CN" sz="1600" dirty="0">
                <a:effectLst/>
                <a:latin typeface="微软雅黑" panose="020B0503020204020204" charset="-122"/>
                <a:ea typeface="微软雅黑" panose="020B0503020204020204" charset="-122"/>
                <a:cs typeface="宋体" panose="02010600030101010101" pitchFamily="2" charset="-122"/>
              </a:rPr>
              <a:t>Using a mapping algorithm, a </a:t>
            </a:r>
            <a:r>
              <a:rPr lang="en-GB" altLang="zh-CN" sz="1600" dirty="0" err="1">
                <a:effectLst/>
                <a:latin typeface="微软雅黑" panose="020B0503020204020204" charset="-122"/>
                <a:ea typeface="微软雅黑" panose="020B0503020204020204" charset="-122"/>
                <a:cs typeface="宋体" panose="02010600030101010101" pitchFamily="2" charset="-122"/>
              </a:rPr>
              <a:t>hermitian</a:t>
            </a:r>
            <a:r>
              <a:rPr lang="en-GB" altLang="zh-CN" sz="1600" dirty="0">
                <a:effectLst/>
                <a:latin typeface="微软雅黑" panose="020B0503020204020204" charset="-122"/>
                <a:ea typeface="微软雅黑" panose="020B0503020204020204" charset="-122"/>
                <a:cs typeface="宋体" panose="02010600030101010101" pitchFamily="2" charset="-122"/>
              </a:rPr>
              <a:t> space model has been developed that enables the transformation of pixels in the image color space, and the relevant expressions are as follows:</a:t>
            </a:r>
            <a:endParaRPr lang="en-US" altLang="zh-CN" sz="1600" dirty="0"/>
          </a:p>
        </p:txBody>
      </p:sp>
      <p:grpSp>
        <p:nvGrpSpPr>
          <p:cNvPr id="44" name="组合 43"/>
          <p:cNvGrpSpPr>
            <a:grpSpLocks noChangeAspect="1"/>
          </p:cNvGrpSpPr>
          <p:nvPr/>
        </p:nvGrpSpPr>
        <p:grpSpPr>
          <a:xfrm>
            <a:off x="500747" y="4022284"/>
            <a:ext cx="6940423" cy="2201068"/>
            <a:chOff x="688736" y="3339494"/>
            <a:chExt cx="7977575" cy="2529988"/>
          </a:xfrm>
        </p:grpSpPr>
        <p:pic>
          <p:nvPicPr>
            <p:cNvPr id="45" name="图片 44"/>
            <p:cNvPicPr>
              <a:picLocks noChangeAspect="1"/>
            </p:cNvPicPr>
            <p:nvPr/>
          </p:nvPicPr>
          <p:blipFill>
            <a:blip r:embed="rId7"/>
            <a:stretch>
              <a:fillRect/>
            </a:stretch>
          </p:blipFill>
          <p:spPr>
            <a:xfrm>
              <a:off x="688736" y="3706638"/>
              <a:ext cx="1422400" cy="1422400"/>
            </a:xfrm>
            <a:prstGeom prst="rect">
              <a:avLst/>
            </a:prstGeom>
          </p:spPr>
        </p:pic>
        <p:pic>
          <p:nvPicPr>
            <p:cNvPr id="46" name="图片 45"/>
            <p:cNvPicPr>
              <a:picLocks noChangeAspect="1"/>
            </p:cNvPicPr>
            <p:nvPr/>
          </p:nvPicPr>
          <p:blipFill>
            <a:blip r:embed="rId8"/>
            <a:stretch>
              <a:fillRect/>
            </a:stretch>
          </p:blipFill>
          <p:spPr>
            <a:xfrm>
              <a:off x="7240711" y="3706638"/>
              <a:ext cx="1425600" cy="1425600"/>
            </a:xfrm>
            <a:prstGeom prst="rect">
              <a:avLst/>
            </a:prstGeom>
          </p:spPr>
        </p:pic>
        <p:grpSp>
          <p:nvGrpSpPr>
            <p:cNvPr id="47" name="组合 46"/>
            <p:cNvGrpSpPr/>
            <p:nvPr/>
          </p:nvGrpSpPr>
          <p:grpSpPr>
            <a:xfrm>
              <a:off x="3715080" y="3339494"/>
              <a:ext cx="2120662" cy="2332221"/>
              <a:chOff x="3501036" y="3480773"/>
              <a:chExt cx="2120662" cy="2332221"/>
            </a:xfrm>
          </p:grpSpPr>
          <p:cxnSp>
            <p:nvCxnSpPr>
              <p:cNvPr id="57" name="直线箭头连接符 119"/>
              <p:cNvCxnSpPr/>
              <p:nvPr/>
            </p:nvCxnSpPr>
            <p:spPr>
              <a:xfrm flipV="1">
                <a:off x="4072685" y="3480773"/>
                <a:ext cx="0" cy="148885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8" name="直线箭头连接符 121"/>
              <p:cNvCxnSpPr/>
              <p:nvPr/>
            </p:nvCxnSpPr>
            <p:spPr>
              <a:xfrm>
                <a:off x="3983172" y="5114576"/>
                <a:ext cx="1638526" cy="1446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9" name="直线箭头连接符 124"/>
              <p:cNvCxnSpPr/>
              <p:nvPr/>
            </p:nvCxnSpPr>
            <p:spPr>
              <a:xfrm flipH="1">
                <a:off x="3501036" y="5039296"/>
                <a:ext cx="618578" cy="77369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nvGrpSpPr>
              <p:cNvPr id="60" name="组合 59"/>
              <p:cNvGrpSpPr/>
              <p:nvPr/>
            </p:nvGrpSpPr>
            <p:grpSpPr>
              <a:xfrm>
                <a:off x="3816740" y="4225201"/>
                <a:ext cx="1255404" cy="1179150"/>
                <a:chOff x="4540390" y="3705506"/>
                <a:chExt cx="1255404" cy="1179150"/>
              </a:xfrm>
            </p:grpSpPr>
            <p:grpSp>
              <p:nvGrpSpPr>
                <p:cNvPr id="61" name="组合 60"/>
                <p:cNvGrpSpPr/>
                <p:nvPr/>
              </p:nvGrpSpPr>
              <p:grpSpPr>
                <a:xfrm>
                  <a:off x="4704386" y="4306318"/>
                  <a:ext cx="1091408" cy="393881"/>
                  <a:chOff x="9092456" y="3157705"/>
                  <a:chExt cx="849595" cy="283349"/>
                </a:xfrm>
              </p:grpSpPr>
              <p:sp>
                <p:nvSpPr>
                  <p:cNvPr id="98" name="立方体 97"/>
                  <p:cNvSpPr/>
                  <p:nvPr/>
                </p:nvSpPr>
                <p:spPr>
                  <a:xfrm>
                    <a:off x="9092456" y="3158042"/>
                    <a:ext cx="336181" cy="283011"/>
                  </a:xfrm>
                  <a:prstGeom prst="cube">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99" name="立方体 98"/>
                  <p:cNvSpPr/>
                  <p:nvPr/>
                </p:nvSpPr>
                <p:spPr>
                  <a:xfrm>
                    <a:off x="9348066" y="3158043"/>
                    <a:ext cx="336181" cy="283011"/>
                  </a:xfrm>
                  <a:prstGeom prst="cube">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100" name="立方体 99"/>
                  <p:cNvSpPr/>
                  <p:nvPr/>
                </p:nvSpPr>
                <p:spPr>
                  <a:xfrm>
                    <a:off x="9605870" y="3157705"/>
                    <a:ext cx="336181" cy="283011"/>
                  </a:xfrm>
                  <a:prstGeom prst="cube">
                    <a:avLst/>
                  </a:prstGeom>
                  <a:solidFill>
                    <a:schemeClr val="accent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grpSp>
            <p:grpSp>
              <p:nvGrpSpPr>
                <p:cNvPr id="62" name="组合 61"/>
                <p:cNvGrpSpPr/>
                <p:nvPr/>
              </p:nvGrpSpPr>
              <p:grpSpPr>
                <a:xfrm>
                  <a:off x="4624440" y="4402362"/>
                  <a:ext cx="1091408" cy="393881"/>
                  <a:chOff x="9092456" y="3157705"/>
                  <a:chExt cx="849595" cy="283349"/>
                </a:xfrm>
              </p:grpSpPr>
              <p:sp>
                <p:nvSpPr>
                  <p:cNvPr id="95" name="立方体 94"/>
                  <p:cNvSpPr/>
                  <p:nvPr/>
                </p:nvSpPr>
                <p:spPr>
                  <a:xfrm>
                    <a:off x="9092456" y="3158042"/>
                    <a:ext cx="336181" cy="283011"/>
                  </a:xfrm>
                  <a:prstGeom prst="cube">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96" name="立方体 95"/>
                  <p:cNvSpPr/>
                  <p:nvPr/>
                </p:nvSpPr>
                <p:spPr>
                  <a:xfrm>
                    <a:off x="9348066" y="3158043"/>
                    <a:ext cx="336181" cy="283011"/>
                  </a:xfrm>
                  <a:prstGeom prst="cube">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97" name="立方体 96"/>
                  <p:cNvSpPr/>
                  <p:nvPr/>
                </p:nvSpPr>
                <p:spPr>
                  <a:xfrm>
                    <a:off x="9605870" y="3157705"/>
                    <a:ext cx="336181" cy="283011"/>
                  </a:xfrm>
                  <a:prstGeom prst="cube">
                    <a:avLst/>
                  </a:prstGeom>
                  <a:solidFill>
                    <a:schemeClr val="accent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grpSp>
            <p:grpSp>
              <p:nvGrpSpPr>
                <p:cNvPr id="63" name="组合 62"/>
                <p:cNvGrpSpPr/>
                <p:nvPr/>
              </p:nvGrpSpPr>
              <p:grpSpPr>
                <a:xfrm>
                  <a:off x="4553095" y="4490775"/>
                  <a:ext cx="1091408" cy="393881"/>
                  <a:chOff x="9092456" y="3157705"/>
                  <a:chExt cx="849595" cy="283349"/>
                </a:xfrm>
              </p:grpSpPr>
              <p:sp>
                <p:nvSpPr>
                  <p:cNvPr id="92" name="立方体 91"/>
                  <p:cNvSpPr/>
                  <p:nvPr/>
                </p:nvSpPr>
                <p:spPr>
                  <a:xfrm>
                    <a:off x="9092456" y="3158042"/>
                    <a:ext cx="336181" cy="283011"/>
                  </a:xfrm>
                  <a:prstGeom prst="cube">
                    <a:avLst/>
                  </a:prstGeom>
                  <a:solidFill>
                    <a:schemeClr val="accent4"/>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93" name="立方体 92"/>
                  <p:cNvSpPr/>
                  <p:nvPr/>
                </p:nvSpPr>
                <p:spPr>
                  <a:xfrm>
                    <a:off x="9348066" y="3158043"/>
                    <a:ext cx="336181" cy="283011"/>
                  </a:xfrm>
                  <a:prstGeom prst="cube">
                    <a:avLst/>
                  </a:prstGeom>
                  <a:solidFill>
                    <a:schemeClr val="accent6">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94" name="立方体 93"/>
                  <p:cNvSpPr/>
                  <p:nvPr/>
                </p:nvSpPr>
                <p:spPr>
                  <a:xfrm>
                    <a:off x="9605870" y="3157705"/>
                    <a:ext cx="336181" cy="283011"/>
                  </a:xfrm>
                  <a:prstGeom prst="cube">
                    <a:avLst/>
                  </a:prstGeom>
                  <a:solidFill>
                    <a:schemeClr val="accent6">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grpSp>
            <p:grpSp>
              <p:nvGrpSpPr>
                <p:cNvPr id="64" name="组合 63"/>
                <p:cNvGrpSpPr/>
                <p:nvPr/>
              </p:nvGrpSpPr>
              <p:grpSpPr>
                <a:xfrm>
                  <a:off x="4702975" y="4003416"/>
                  <a:ext cx="1091408" cy="393881"/>
                  <a:chOff x="9092456" y="3157705"/>
                  <a:chExt cx="849595" cy="283349"/>
                </a:xfrm>
              </p:grpSpPr>
              <p:sp>
                <p:nvSpPr>
                  <p:cNvPr id="89" name="立方体 88"/>
                  <p:cNvSpPr/>
                  <p:nvPr/>
                </p:nvSpPr>
                <p:spPr>
                  <a:xfrm>
                    <a:off x="9092456" y="3158042"/>
                    <a:ext cx="336181" cy="283011"/>
                  </a:xfrm>
                  <a:prstGeom prst="cube">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90" name="立方体 89"/>
                  <p:cNvSpPr/>
                  <p:nvPr/>
                </p:nvSpPr>
                <p:spPr>
                  <a:xfrm>
                    <a:off x="9348066" y="3158043"/>
                    <a:ext cx="336181" cy="283011"/>
                  </a:xfrm>
                  <a:prstGeom prst="cube">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91" name="立方体 90"/>
                  <p:cNvSpPr/>
                  <p:nvPr/>
                </p:nvSpPr>
                <p:spPr>
                  <a:xfrm>
                    <a:off x="9605870" y="3157705"/>
                    <a:ext cx="336181" cy="283011"/>
                  </a:xfrm>
                  <a:prstGeom prst="cube">
                    <a:avLst/>
                  </a:prstGeom>
                  <a:solidFill>
                    <a:srgbClr val="4377C5"/>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grpSp>
            <p:grpSp>
              <p:nvGrpSpPr>
                <p:cNvPr id="65" name="组合 64"/>
                <p:cNvGrpSpPr/>
                <p:nvPr/>
              </p:nvGrpSpPr>
              <p:grpSpPr>
                <a:xfrm>
                  <a:off x="4624440" y="4101944"/>
                  <a:ext cx="1091408" cy="395342"/>
                  <a:chOff x="9092456" y="3157704"/>
                  <a:chExt cx="849595" cy="284400"/>
                </a:xfrm>
              </p:grpSpPr>
              <p:sp>
                <p:nvSpPr>
                  <p:cNvPr id="86" name="立方体 85"/>
                  <p:cNvSpPr/>
                  <p:nvPr/>
                </p:nvSpPr>
                <p:spPr>
                  <a:xfrm>
                    <a:off x="9092456" y="3158042"/>
                    <a:ext cx="336181" cy="283011"/>
                  </a:xfrm>
                  <a:prstGeom prst="cube">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87" name="立方体 86"/>
                  <p:cNvSpPr/>
                  <p:nvPr/>
                </p:nvSpPr>
                <p:spPr>
                  <a:xfrm>
                    <a:off x="9348066" y="3158043"/>
                    <a:ext cx="336181" cy="283011"/>
                  </a:xfrm>
                  <a:prstGeom prst="cube">
                    <a:avLst/>
                  </a:prstGeom>
                  <a:solidFill>
                    <a:schemeClr val="bg1">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88" name="立方体 87"/>
                  <p:cNvSpPr/>
                  <p:nvPr/>
                </p:nvSpPr>
                <p:spPr>
                  <a:xfrm>
                    <a:off x="9605870" y="3157704"/>
                    <a:ext cx="336181" cy="284400"/>
                  </a:xfrm>
                  <a:prstGeom prst="cube">
                    <a:avLst/>
                  </a:prstGeom>
                  <a:solidFill>
                    <a:srgbClr val="4945C6"/>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grpSp>
            <p:grpSp>
              <p:nvGrpSpPr>
                <p:cNvPr id="66" name="组合 65"/>
                <p:cNvGrpSpPr/>
                <p:nvPr/>
              </p:nvGrpSpPr>
              <p:grpSpPr>
                <a:xfrm>
                  <a:off x="4540390" y="4098912"/>
                  <a:ext cx="1091408" cy="484691"/>
                  <a:chOff x="9092456" y="3092378"/>
                  <a:chExt cx="849595" cy="348676"/>
                </a:xfrm>
              </p:grpSpPr>
              <p:sp>
                <p:nvSpPr>
                  <p:cNvPr id="83" name="立方体 82"/>
                  <p:cNvSpPr/>
                  <p:nvPr/>
                </p:nvSpPr>
                <p:spPr>
                  <a:xfrm>
                    <a:off x="9092456" y="3158042"/>
                    <a:ext cx="336181" cy="283011"/>
                  </a:xfrm>
                  <a:prstGeom prst="cube">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84" name="立方体 83"/>
                  <p:cNvSpPr/>
                  <p:nvPr/>
                </p:nvSpPr>
                <p:spPr>
                  <a:xfrm>
                    <a:off x="9348066" y="3158043"/>
                    <a:ext cx="336181" cy="283011"/>
                  </a:xfrm>
                  <a:prstGeom prst="cube">
                    <a:avLst/>
                  </a:prstGeom>
                  <a:solidFill>
                    <a:schemeClr val="accent2">
                      <a:lumMod val="75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85" name="立方体 84"/>
                  <p:cNvSpPr/>
                  <p:nvPr/>
                </p:nvSpPr>
                <p:spPr>
                  <a:xfrm>
                    <a:off x="9605870" y="3092378"/>
                    <a:ext cx="336181" cy="348338"/>
                  </a:xfrm>
                  <a:prstGeom prst="cube">
                    <a:avLst/>
                  </a:prstGeom>
                  <a:solidFill>
                    <a:srgbClr val="00C1C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grpSp>
            <p:grpSp>
              <p:nvGrpSpPr>
                <p:cNvPr id="71" name="组合 70"/>
                <p:cNvGrpSpPr/>
                <p:nvPr/>
              </p:nvGrpSpPr>
              <p:grpSpPr>
                <a:xfrm>
                  <a:off x="4702975" y="3705506"/>
                  <a:ext cx="1091408" cy="395810"/>
                  <a:chOff x="9092456" y="3157705"/>
                  <a:chExt cx="849595" cy="284737"/>
                </a:xfrm>
              </p:grpSpPr>
              <p:sp>
                <p:nvSpPr>
                  <p:cNvPr id="80" name="立方体 79"/>
                  <p:cNvSpPr/>
                  <p:nvPr/>
                </p:nvSpPr>
                <p:spPr>
                  <a:xfrm>
                    <a:off x="9092456" y="3158042"/>
                    <a:ext cx="336181" cy="283011"/>
                  </a:xfrm>
                  <a:prstGeom prst="cube">
                    <a:avLst/>
                  </a:prstGeom>
                  <a:solidFill>
                    <a:srgbClr val="697D1A"/>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81" name="立方体 80"/>
                  <p:cNvSpPr/>
                  <p:nvPr/>
                </p:nvSpPr>
                <p:spPr>
                  <a:xfrm>
                    <a:off x="9348066" y="3158042"/>
                    <a:ext cx="336181" cy="284400"/>
                  </a:xfrm>
                  <a:prstGeom prst="cube">
                    <a:avLst/>
                  </a:prstGeom>
                  <a:solidFill>
                    <a:srgbClr val="C4A9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82" name="立方体 81"/>
                  <p:cNvSpPr/>
                  <p:nvPr/>
                </p:nvSpPr>
                <p:spPr>
                  <a:xfrm>
                    <a:off x="9605870" y="3157705"/>
                    <a:ext cx="336181" cy="283011"/>
                  </a:xfrm>
                  <a:prstGeom prst="cube">
                    <a:avLst/>
                  </a:prstGeom>
                  <a:solidFill>
                    <a:srgbClr val="00C28B"/>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grpSp>
            <p:grpSp>
              <p:nvGrpSpPr>
                <p:cNvPr id="72" name="组合 71"/>
                <p:cNvGrpSpPr/>
                <p:nvPr/>
              </p:nvGrpSpPr>
              <p:grpSpPr>
                <a:xfrm>
                  <a:off x="4621037" y="3805965"/>
                  <a:ext cx="1091408" cy="395809"/>
                  <a:chOff x="9092456" y="3157705"/>
                  <a:chExt cx="849595" cy="284736"/>
                </a:xfrm>
              </p:grpSpPr>
              <p:sp>
                <p:nvSpPr>
                  <p:cNvPr id="77" name="立方体 76"/>
                  <p:cNvSpPr/>
                  <p:nvPr/>
                </p:nvSpPr>
                <p:spPr>
                  <a:xfrm>
                    <a:off x="9092456" y="3158041"/>
                    <a:ext cx="336181" cy="284400"/>
                  </a:xfrm>
                  <a:prstGeom prst="cube">
                    <a:avLst/>
                  </a:prstGeom>
                  <a:solidFill>
                    <a:srgbClr val="DEC37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78" name="立方体 77"/>
                  <p:cNvSpPr/>
                  <p:nvPr/>
                </p:nvSpPr>
                <p:spPr>
                  <a:xfrm>
                    <a:off x="9348066" y="3158043"/>
                    <a:ext cx="336181" cy="283011"/>
                  </a:xfrm>
                  <a:prstGeom prst="cube">
                    <a:avLst/>
                  </a:prstGeom>
                  <a:solidFill>
                    <a:srgbClr val="C3AB62"/>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79" name="立方体 78"/>
                  <p:cNvSpPr/>
                  <p:nvPr/>
                </p:nvSpPr>
                <p:spPr>
                  <a:xfrm>
                    <a:off x="9605870" y="3157705"/>
                    <a:ext cx="336181" cy="283011"/>
                  </a:xfrm>
                  <a:prstGeom prst="cube">
                    <a:avLst/>
                  </a:prstGeom>
                  <a:solidFill>
                    <a:srgbClr val="00C388"/>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grpSp>
            <p:grpSp>
              <p:nvGrpSpPr>
                <p:cNvPr id="73" name="组合 72"/>
                <p:cNvGrpSpPr/>
                <p:nvPr/>
              </p:nvGrpSpPr>
              <p:grpSpPr>
                <a:xfrm>
                  <a:off x="4540390" y="3891111"/>
                  <a:ext cx="1091408" cy="393881"/>
                  <a:chOff x="9092456" y="3157705"/>
                  <a:chExt cx="849595" cy="283349"/>
                </a:xfrm>
              </p:grpSpPr>
              <p:sp>
                <p:nvSpPr>
                  <p:cNvPr id="74" name="立方体 73"/>
                  <p:cNvSpPr/>
                  <p:nvPr/>
                </p:nvSpPr>
                <p:spPr>
                  <a:xfrm>
                    <a:off x="9092456" y="3158042"/>
                    <a:ext cx="336181" cy="283011"/>
                  </a:xfrm>
                  <a:prstGeom prst="cube">
                    <a:avLst/>
                  </a:prstGeom>
                  <a:solidFill>
                    <a:srgbClr val="C0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75" name="立方体 74"/>
                  <p:cNvSpPr/>
                  <p:nvPr/>
                </p:nvSpPr>
                <p:spPr>
                  <a:xfrm>
                    <a:off x="9348066" y="3158043"/>
                    <a:ext cx="336181" cy="283011"/>
                  </a:xfrm>
                  <a:prstGeom prst="cube">
                    <a:avLst/>
                  </a:prstGeom>
                  <a:solidFill>
                    <a:schemeClr val="accent2">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sp>
                <p:nvSpPr>
                  <p:cNvPr id="76" name="立方体 75"/>
                  <p:cNvSpPr/>
                  <p:nvPr/>
                </p:nvSpPr>
                <p:spPr>
                  <a:xfrm>
                    <a:off x="9605870" y="3157705"/>
                    <a:ext cx="336181" cy="283011"/>
                  </a:xfrm>
                  <a:prstGeom prst="cube">
                    <a:avLst/>
                  </a:prstGeom>
                  <a:solidFill>
                    <a:srgbClr val="0096C4"/>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dirty="0">
                      <a:cs typeface="+mn-ea"/>
                      <a:sym typeface="+mn-lt"/>
                    </a:endParaRPr>
                  </a:p>
                </p:txBody>
              </p:sp>
            </p:grpSp>
          </p:grpSp>
        </p:grpSp>
        <p:sp>
          <p:nvSpPr>
            <p:cNvPr id="48" name="矩形 47"/>
            <p:cNvSpPr/>
            <p:nvPr/>
          </p:nvSpPr>
          <p:spPr>
            <a:xfrm>
              <a:off x="1645448" y="3834515"/>
              <a:ext cx="360000" cy="3600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矩形 48"/>
            <p:cNvSpPr/>
            <p:nvPr/>
          </p:nvSpPr>
          <p:spPr>
            <a:xfrm>
              <a:off x="8182679" y="3819474"/>
              <a:ext cx="360000" cy="360000"/>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cxnSp>
          <p:nvCxnSpPr>
            <p:cNvPr id="50" name="直线连接符 130"/>
            <p:cNvCxnSpPr/>
            <p:nvPr/>
          </p:nvCxnSpPr>
          <p:spPr>
            <a:xfrm>
              <a:off x="1643014" y="4227993"/>
              <a:ext cx="2387770" cy="733556"/>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51" name="直线连接符 134"/>
            <p:cNvCxnSpPr/>
            <p:nvPr/>
          </p:nvCxnSpPr>
          <p:spPr>
            <a:xfrm flipV="1">
              <a:off x="4359146" y="3845547"/>
              <a:ext cx="3823533" cy="536286"/>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52" name="直线连接符 136"/>
            <p:cNvCxnSpPr/>
            <p:nvPr/>
          </p:nvCxnSpPr>
          <p:spPr>
            <a:xfrm flipV="1">
              <a:off x="4359146" y="4211308"/>
              <a:ext cx="3823533" cy="428395"/>
            </a:xfrm>
            <a:prstGeom prst="line">
              <a:avLst/>
            </a:prstGeom>
            <a:ln w="12700">
              <a:prstDash val="dash"/>
            </a:ln>
          </p:spPr>
          <p:style>
            <a:lnRef idx="1">
              <a:schemeClr val="dk1"/>
            </a:lnRef>
            <a:fillRef idx="0">
              <a:schemeClr val="dk1"/>
            </a:fillRef>
            <a:effectRef idx="0">
              <a:schemeClr val="dk1"/>
            </a:effectRef>
            <a:fontRef idx="minor">
              <a:schemeClr val="tx1"/>
            </a:fontRef>
          </p:style>
        </p:cxnSp>
        <p:cxnSp>
          <p:nvCxnSpPr>
            <p:cNvPr id="53" name="直线连接符 132"/>
            <p:cNvCxnSpPr/>
            <p:nvPr/>
          </p:nvCxnSpPr>
          <p:spPr>
            <a:xfrm>
              <a:off x="1639611" y="3830621"/>
              <a:ext cx="2367313" cy="829385"/>
            </a:xfrm>
            <a:prstGeom prst="line">
              <a:avLst/>
            </a:prstGeom>
            <a:ln w="12700">
              <a:prstDash val="dash"/>
            </a:ln>
          </p:spPr>
          <p:style>
            <a:lnRef idx="1">
              <a:schemeClr val="dk1"/>
            </a:lnRef>
            <a:fillRef idx="0">
              <a:schemeClr val="dk1"/>
            </a:fillRef>
            <a:effectRef idx="0">
              <a:schemeClr val="dk1"/>
            </a:effectRef>
            <a:fontRef idx="minor">
              <a:schemeClr val="tx1"/>
            </a:fontRef>
          </p:style>
        </p:cxnSp>
        <p:sp>
          <p:nvSpPr>
            <p:cNvPr id="54" name="右箭头 141"/>
            <p:cNvSpPr/>
            <p:nvPr/>
          </p:nvSpPr>
          <p:spPr>
            <a:xfrm rot="1504512">
              <a:off x="2424634" y="4740236"/>
              <a:ext cx="277982" cy="257908"/>
            </a:xfrm>
            <a:prstGeom prst="rightArrow">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5" name="右箭头 148"/>
            <p:cNvSpPr/>
            <p:nvPr/>
          </p:nvSpPr>
          <p:spPr>
            <a:xfrm rot="20715182" flipV="1">
              <a:off x="6323883" y="4769062"/>
              <a:ext cx="277982" cy="257908"/>
            </a:xfrm>
            <a:prstGeom prst="rightArrow">
              <a:avLst/>
            </a:prstGeom>
            <a:solidFill>
              <a:schemeClr val="accent1">
                <a:lumMod val="60000"/>
                <a:lumOff val="40000"/>
              </a:schemeClr>
            </a:solid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6" name="文本框 55"/>
            <p:cNvSpPr txBox="1"/>
            <p:nvPr/>
          </p:nvSpPr>
          <p:spPr>
            <a:xfrm>
              <a:off x="4767120" y="5387659"/>
              <a:ext cx="1939945" cy="481823"/>
            </a:xfrm>
            <a:prstGeom prst="rect">
              <a:avLst/>
            </a:prstGeom>
            <a:noFill/>
          </p:spPr>
          <p:txBody>
            <a:bodyPr wrap="square" rtlCol="0">
              <a:spAutoFit/>
            </a:bodyPr>
            <a:lstStyle/>
            <a:p>
              <a:r>
                <a:rPr kumimoji="1" lang="zh-CN" altLang="en-US" dirty="0">
                  <a:latin typeface="微软雅黑" panose="020B0503020204020204" charset="-122"/>
                  <a:ea typeface="微软雅黑" panose="020B0503020204020204" charset="-122"/>
                </a:rPr>
                <a:t>像素域映射</a:t>
              </a:r>
              <a:endParaRPr kumimoji="1" lang="zh-CN" altLang="en-US" dirty="0">
                <a:latin typeface="微软雅黑" panose="020B0503020204020204" charset="-122"/>
                <a:ea typeface="微软雅黑" panose="020B0503020204020204" charset="-122"/>
              </a:endParaRPr>
            </a:p>
          </p:txBody>
        </p:sp>
      </p:grpSp>
      <p:sp>
        <p:nvSpPr>
          <p:cNvPr id="102" name="文本框 101"/>
          <p:cNvSpPr txBox="1"/>
          <p:nvPr/>
        </p:nvSpPr>
        <p:spPr>
          <a:xfrm>
            <a:off x="668533" y="3481980"/>
            <a:ext cx="5921942" cy="461665"/>
          </a:xfrm>
          <a:prstGeom prst="rect">
            <a:avLst/>
          </a:prstGeom>
          <a:noFill/>
        </p:spPr>
        <p:txBody>
          <a:bodyPr wrap="none" rtlCol="0">
            <a:spAutoFit/>
          </a:bodyPr>
          <a:lstStyle>
            <a:defPPr>
              <a:defRPr lang="zh-CN"/>
            </a:defPPr>
            <a:lvl1pPr>
              <a:defRPr sz="3200" b="1">
                <a:latin typeface="Times New Roman" panose="02020603050405020304" pitchFamily="18" charset="0"/>
                <a:ea typeface="Adobe 楷体 Std R" panose="02020400000000000000" pitchFamily="18" charset="-122"/>
              </a:defRPr>
            </a:lvl1pPr>
          </a:lstStyle>
          <a:p>
            <a:pPr marL="342900" indent="-342900">
              <a:buFont typeface="Wingdings" panose="05000000000000000000" pitchFamily="2" charset="2"/>
              <a:buChar char="u"/>
            </a:pPr>
            <a:r>
              <a:rPr lang="en-GB" altLang="zh-CN" sz="2400" dirty="0">
                <a:solidFill>
                  <a:srgbClr val="0070C0"/>
                </a:solidFill>
                <a:latin typeface="微软雅黑" panose="020B0503020204020204" charset="-122"/>
                <a:ea typeface="微软雅黑" panose="020B0503020204020204" charset="-122"/>
              </a:rPr>
              <a:t>Principle of Pixel Domain Mapping</a:t>
            </a:r>
            <a:endParaRPr lang="zh-CN" altLang="en-US" sz="2400" dirty="0">
              <a:solidFill>
                <a:srgbClr val="0070C0"/>
              </a:solidFill>
              <a:latin typeface="微软雅黑" panose="020B0503020204020204" charset="-122"/>
              <a:ea typeface="微软雅黑" panose="020B0503020204020204" charset="-122"/>
            </a:endParaRPr>
          </a:p>
        </p:txBody>
      </p:sp>
      <p:sp>
        <p:nvSpPr>
          <p:cNvPr id="103" name="文本框 102"/>
          <p:cNvSpPr txBox="1"/>
          <p:nvPr/>
        </p:nvSpPr>
        <p:spPr>
          <a:xfrm>
            <a:off x="6590475" y="2994688"/>
            <a:ext cx="5409879" cy="461665"/>
          </a:xfrm>
          <a:prstGeom prst="rect">
            <a:avLst/>
          </a:prstGeom>
          <a:noFill/>
        </p:spPr>
        <p:txBody>
          <a:bodyPr wrap="none" rtlCol="0">
            <a:spAutoFit/>
          </a:bodyPr>
          <a:lstStyle>
            <a:defPPr>
              <a:defRPr lang="zh-CN"/>
            </a:defPPr>
            <a:lvl1pPr>
              <a:defRPr sz="3200" b="1">
                <a:latin typeface="Times New Roman" panose="02020603050405020304" pitchFamily="18" charset="0"/>
                <a:ea typeface="Adobe 楷体 Std R" panose="02020400000000000000" pitchFamily="18" charset="-122"/>
              </a:defRPr>
            </a:lvl1pPr>
          </a:lstStyle>
          <a:p>
            <a:pPr marL="342900" indent="-342900">
              <a:buFont typeface="Wingdings" panose="05000000000000000000" pitchFamily="2" charset="2"/>
              <a:buChar char="u"/>
            </a:pPr>
            <a:r>
              <a:rPr lang="en-GB" altLang="zh-CN" sz="2400" dirty="0">
                <a:solidFill>
                  <a:srgbClr val="0070C0"/>
                </a:solidFill>
                <a:latin typeface="微软雅黑" panose="020B0503020204020204" charset="-122"/>
                <a:ea typeface="微软雅黑" panose="020B0503020204020204" charset="-122"/>
              </a:rPr>
              <a:t>Pixel domain mapping function</a:t>
            </a:r>
            <a:endParaRPr lang="zh-CN" altLang="en-US" sz="2400" dirty="0">
              <a:solidFill>
                <a:srgbClr val="0070C0"/>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Text Placeholder 4"/>
          <p:cNvSpPr txBox="1"/>
          <p:nvPr/>
        </p:nvSpPr>
        <p:spPr>
          <a:xfrm>
            <a:off x="970661" y="1050581"/>
            <a:ext cx="4937760" cy="417088"/>
          </a:xfrm>
          <a:prstGeom prst="rect">
            <a:avLst/>
          </a:prstGeom>
        </p:spPr>
        <p:txBody>
          <a:bodyPr vert="horz" lIns="91440" tIns="45720" rIns="91440" bIns="45720" rtlCol="0" anchor="ctr">
            <a:normAutofit fontScale="70000" lnSpcReduction="20000"/>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mn-lt"/>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9pPr>
          </a:lstStyle>
          <a:p>
            <a:pPr algn="ctr">
              <a:buClr>
                <a:srgbClr val="E48312"/>
              </a:buClr>
            </a:pPr>
            <a:r>
              <a:rPr lang="en-GB" altLang="zh-CN" dirty="0">
                <a:solidFill>
                  <a:srgbClr val="637052"/>
                </a:solidFill>
                <a:latin typeface="微软雅黑" panose="020B0503020204020204" charset="-122"/>
                <a:ea typeface="微软雅黑" panose="020B0503020204020204" charset="-122"/>
              </a:rPr>
              <a:t>Experimental results of attack success rate</a:t>
            </a:r>
            <a:endParaRPr lang="zh-CN" altLang="en-US" dirty="0">
              <a:solidFill>
                <a:srgbClr val="637052"/>
              </a:solidFill>
              <a:latin typeface="微软雅黑" panose="020B0503020204020204" charset="-122"/>
              <a:ea typeface="微软雅黑" panose="020B0503020204020204" charset="-122"/>
            </a:endParaRPr>
          </a:p>
        </p:txBody>
      </p:sp>
      <p:sp>
        <p:nvSpPr>
          <p:cNvPr id="102" name="Text Placeholder 4"/>
          <p:cNvSpPr txBox="1"/>
          <p:nvPr/>
        </p:nvSpPr>
        <p:spPr>
          <a:xfrm>
            <a:off x="922769" y="3876759"/>
            <a:ext cx="4937760" cy="417088"/>
          </a:xfrm>
          <a:prstGeom prst="rect">
            <a:avLst/>
          </a:prstGeom>
        </p:spPr>
        <p:txBody>
          <a:bodyPr vert="horz" lIns="91440" tIns="45720" rIns="91440" bIns="45720" rtlCol="0" anchor="ctr">
            <a:normAutofit fontScale="70000" lnSpcReduction="20000"/>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mn-lt"/>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9pPr>
          </a:lstStyle>
          <a:p>
            <a:pPr algn="ctr">
              <a:buClr>
                <a:srgbClr val="E48312"/>
              </a:buClr>
            </a:pPr>
            <a:r>
              <a:rPr lang="en-GB" altLang="zh-CN" dirty="0">
                <a:solidFill>
                  <a:srgbClr val="637052"/>
                </a:solidFill>
                <a:latin typeface="微软雅黑" panose="020B0503020204020204" charset="-122"/>
                <a:ea typeface="微软雅黑" panose="020B0503020204020204" charset="-122"/>
              </a:rPr>
              <a:t>Experimental results on image structure similarity</a:t>
            </a:r>
            <a:endParaRPr lang="zh-CN" altLang="en-US" dirty="0">
              <a:solidFill>
                <a:srgbClr val="637052"/>
              </a:solidFill>
              <a:latin typeface="微软雅黑" panose="020B0503020204020204" charset="-122"/>
              <a:ea typeface="微软雅黑" panose="020B0503020204020204" charset="-122"/>
            </a:endParaRPr>
          </a:p>
        </p:txBody>
      </p:sp>
      <p:sp>
        <p:nvSpPr>
          <p:cNvPr id="115" name="Text Placeholder 4"/>
          <p:cNvSpPr txBox="1"/>
          <p:nvPr/>
        </p:nvSpPr>
        <p:spPr>
          <a:xfrm>
            <a:off x="6421260" y="1183140"/>
            <a:ext cx="4937760" cy="417088"/>
          </a:xfrm>
          <a:prstGeom prst="rect">
            <a:avLst/>
          </a:prstGeom>
        </p:spPr>
        <p:txBody>
          <a:bodyPr vert="horz" lIns="91440" tIns="45720" rIns="91440" bIns="45720" rtlCol="0" anchor="ctr">
            <a:normAutofit fontScale="85000" lnSpcReduction="10000"/>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mn-lt"/>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9pPr>
          </a:lstStyle>
          <a:p>
            <a:pPr marL="0" marR="0" lvl="0" indent="0" algn="ctr" defTabSz="914400" rtl="0" eaLnBrk="1" fontAlgn="auto" latinLnBrk="0" hangingPunct="1">
              <a:lnSpc>
                <a:spcPct val="90000"/>
              </a:lnSpc>
              <a:spcBef>
                <a:spcPts val="1200"/>
              </a:spcBef>
              <a:spcAft>
                <a:spcPts val="200"/>
              </a:spcAft>
              <a:buClr>
                <a:srgbClr val="E48312"/>
              </a:buClr>
              <a:buSzPct val="100000"/>
              <a:buFont typeface="Calibri" panose="020F0502020204030204" pitchFamily="34" charset="0"/>
              <a:buNone/>
              <a:defRPr/>
            </a:pPr>
            <a:r>
              <a:rPr lang="en-GB" altLang="zh-CN" dirty="0">
                <a:solidFill>
                  <a:srgbClr val="637052"/>
                </a:solidFill>
                <a:latin typeface="微软雅黑" panose="020B0503020204020204" charset="-122"/>
                <a:ea typeface="微软雅黑" panose="020B0503020204020204" charset="-122"/>
              </a:rPr>
              <a:t>CIFAR10 experimental results graph</a:t>
            </a:r>
            <a:endParaRPr lang="zh-CN" altLang="en-US" dirty="0">
              <a:solidFill>
                <a:srgbClr val="637052"/>
              </a:solidFill>
              <a:latin typeface="微软雅黑" panose="020B0503020204020204" charset="-122"/>
              <a:ea typeface="微软雅黑" panose="020B0503020204020204" charset="-122"/>
            </a:endParaRPr>
          </a:p>
        </p:txBody>
      </p:sp>
      <p:sp>
        <p:nvSpPr>
          <p:cNvPr id="2" name="文本框 9"/>
          <p:cNvSpPr txBox="1"/>
          <p:nvPr/>
        </p:nvSpPr>
        <p:spPr>
          <a:xfrm>
            <a:off x="1124440" y="290670"/>
            <a:ext cx="9567962" cy="623227"/>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GB" altLang="zh-CN" sz="1800" dirty="0">
                <a:solidFill>
                  <a:srgbClr val="325B7F"/>
                </a:solidFill>
                <a:sym typeface="微软雅黑" panose="020B0503020204020204" charset="-122"/>
              </a:rPr>
              <a:t>2.2 </a:t>
            </a:r>
            <a:r>
              <a:rPr lang="en-US" altLang="zh-CN" dirty="0">
                <a:solidFill>
                  <a:srgbClr val="325B7F"/>
                </a:solidFill>
              </a:rPr>
              <a:t>Color space based algorithm for white box adversarial sample generation</a:t>
            </a:r>
            <a:endParaRPr lang="en-US" altLang="zh-CN" dirty="0">
              <a:solidFill>
                <a:srgbClr val="325B7F"/>
              </a:solidFill>
            </a:endParaRPr>
          </a:p>
          <a:p>
            <a:pPr marL="0" lvl="1"/>
            <a:r>
              <a:rPr lang="en-GB" altLang="zh-CN" dirty="0">
                <a:solidFill>
                  <a:srgbClr val="325B7F"/>
                </a:solidFill>
                <a:sym typeface="微软雅黑" panose="020B0503020204020204" charset="-122"/>
              </a:rPr>
              <a:t>- Experimental results and analysis</a:t>
            </a:r>
            <a:endParaRPr lang="zh-CN" altLang="en-US" dirty="0">
              <a:solidFill>
                <a:srgbClr val="325B7F"/>
              </a:solidFill>
              <a:sym typeface="微软雅黑" panose="020B0503020204020204" charset="-122"/>
            </a:endParaRPr>
          </a:p>
        </p:txBody>
      </p:sp>
      <p:pic>
        <p:nvPicPr>
          <p:cNvPr id="12" name="图片 11"/>
          <p:cNvPicPr>
            <a:picLocks noChangeAspect="1"/>
          </p:cNvPicPr>
          <p:nvPr/>
        </p:nvPicPr>
        <p:blipFill>
          <a:blip r:embed="rId1"/>
          <a:stretch>
            <a:fillRect/>
          </a:stretch>
        </p:blipFill>
        <p:spPr>
          <a:xfrm>
            <a:off x="832980" y="1449380"/>
            <a:ext cx="4947484" cy="2277565"/>
          </a:xfrm>
          <a:prstGeom prst="rect">
            <a:avLst/>
          </a:prstGeom>
        </p:spPr>
      </p:pic>
      <p:pic>
        <p:nvPicPr>
          <p:cNvPr id="13" name="图片 12"/>
          <p:cNvPicPr>
            <a:picLocks noChangeAspect="1"/>
          </p:cNvPicPr>
          <p:nvPr/>
        </p:nvPicPr>
        <p:blipFill rotWithShape="1">
          <a:blip r:embed="rId2"/>
          <a:srcRect r="-402"/>
          <a:stretch>
            <a:fillRect/>
          </a:stretch>
        </p:blipFill>
        <p:spPr>
          <a:xfrm>
            <a:off x="832979" y="4437088"/>
            <a:ext cx="5027549" cy="1698947"/>
          </a:xfrm>
          <a:prstGeom prst="rect">
            <a:avLst/>
          </a:prstGeom>
        </p:spPr>
      </p:pic>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8720" y="1774909"/>
            <a:ext cx="4940300" cy="4203700"/>
          </a:xfrm>
          <a:prstGeom prst="rect">
            <a:avLst/>
          </a:prstGeom>
        </p:spPr>
      </p:pic>
      <p:grpSp>
        <p:nvGrpSpPr>
          <p:cNvPr id="23" name="组合 22"/>
          <p:cNvGrpSpPr/>
          <p:nvPr/>
        </p:nvGrpSpPr>
        <p:grpSpPr>
          <a:xfrm>
            <a:off x="407438" y="171919"/>
            <a:ext cx="670385" cy="604428"/>
            <a:chOff x="5424755" y="1340768"/>
            <a:chExt cx="670560" cy="604586"/>
          </a:xfrm>
        </p:grpSpPr>
        <p:grpSp>
          <p:nvGrpSpPr>
            <p:cNvPr id="24" name="组合 23"/>
            <p:cNvGrpSpPr/>
            <p:nvPr/>
          </p:nvGrpSpPr>
          <p:grpSpPr>
            <a:xfrm>
              <a:off x="5424755" y="1340768"/>
              <a:ext cx="670560" cy="604586"/>
              <a:chOff x="3720691" y="2824413"/>
              <a:chExt cx="1341120" cy="1209172"/>
            </a:xfrm>
          </p:grpSpPr>
          <p:sp>
            <p:nvSpPr>
              <p:cNvPr id="26"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7"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25"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28"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Text Placeholder 4"/>
          <p:cNvSpPr txBox="1"/>
          <p:nvPr/>
        </p:nvSpPr>
        <p:spPr>
          <a:xfrm>
            <a:off x="922769" y="987745"/>
            <a:ext cx="4937760" cy="417088"/>
          </a:xfrm>
          <a:prstGeom prst="rect">
            <a:avLst/>
          </a:prstGeom>
        </p:spPr>
        <p:txBody>
          <a:bodyPr vert="horz" lIns="91440" tIns="45720" rIns="91440" bIns="45720" rtlCol="0" anchor="ctr">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mn-lt"/>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9pPr>
          </a:lstStyle>
          <a:p>
            <a:pPr algn="ctr">
              <a:buClr>
                <a:srgbClr val="E48312"/>
              </a:buClr>
            </a:pPr>
            <a:r>
              <a:rPr lang="en-GB" altLang="zh-CN" sz="1400" dirty="0">
                <a:solidFill>
                  <a:srgbClr val="637052"/>
                </a:solidFill>
                <a:latin typeface="微软雅黑" panose="020B0503020204020204" charset="-122"/>
                <a:ea typeface="微软雅黑" panose="020B0503020204020204" charset="-122"/>
              </a:rPr>
              <a:t>L2 distance experiment results</a:t>
            </a:r>
            <a:endParaRPr lang="zh-CN" altLang="en-US" sz="1400" dirty="0">
              <a:solidFill>
                <a:srgbClr val="637052"/>
              </a:solidFill>
              <a:latin typeface="微软雅黑" panose="020B0503020204020204" charset="-122"/>
              <a:ea typeface="微软雅黑" panose="020B0503020204020204" charset="-122"/>
            </a:endParaRPr>
          </a:p>
        </p:txBody>
      </p:sp>
      <p:sp>
        <p:nvSpPr>
          <p:cNvPr id="115" name="Text Placeholder 4"/>
          <p:cNvSpPr txBox="1"/>
          <p:nvPr/>
        </p:nvSpPr>
        <p:spPr>
          <a:xfrm>
            <a:off x="6421260" y="1183140"/>
            <a:ext cx="4937760" cy="417088"/>
          </a:xfrm>
          <a:prstGeom prst="rect">
            <a:avLst/>
          </a:prstGeom>
        </p:spPr>
        <p:txBody>
          <a:bodyPr vert="horz" lIns="91440" tIns="45720" rIns="91440" bIns="45720" rtlCol="0" anchor="ctr">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mn-lt"/>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9pPr>
          </a:lstStyle>
          <a:p>
            <a:pPr algn="ctr">
              <a:lnSpc>
                <a:spcPct val="80000"/>
              </a:lnSpc>
              <a:buClr>
                <a:srgbClr val="E48312"/>
              </a:buClr>
              <a:defRPr/>
            </a:pPr>
            <a:r>
              <a:rPr lang="en-GB" altLang="zh-CN" sz="1700" dirty="0">
                <a:solidFill>
                  <a:srgbClr val="637052"/>
                </a:solidFill>
                <a:latin typeface="微软雅黑" panose="020B0503020204020204" charset="-122"/>
                <a:ea typeface="微软雅黑" panose="020B0503020204020204" charset="-122"/>
              </a:rPr>
              <a:t>GTSRB experimental results graph</a:t>
            </a:r>
            <a:endParaRPr lang="zh-CN" altLang="en-US" sz="1700" dirty="0">
              <a:solidFill>
                <a:srgbClr val="637052"/>
              </a:solidFill>
              <a:latin typeface="微软雅黑" panose="020B0503020204020204" charset="-122"/>
              <a:ea typeface="微软雅黑" panose="020B0503020204020204" charset="-122"/>
            </a:endParaRPr>
          </a:p>
        </p:txBody>
      </p:sp>
      <p:sp>
        <p:nvSpPr>
          <p:cNvPr id="2" name="文本框 9"/>
          <p:cNvSpPr txBox="1"/>
          <p:nvPr/>
        </p:nvSpPr>
        <p:spPr>
          <a:xfrm>
            <a:off x="1124440" y="290670"/>
            <a:ext cx="9567962" cy="623227"/>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GB" altLang="zh-CN" sz="1800" dirty="0">
                <a:solidFill>
                  <a:srgbClr val="325B7F"/>
                </a:solidFill>
                <a:sym typeface="微软雅黑" panose="020B0503020204020204" charset="-122"/>
              </a:rPr>
              <a:t>2.2 </a:t>
            </a:r>
            <a:r>
              <a:rPr lang="en-US" altLang="zh-CN" dirty="0">
                <a:solidFill>
                  <a:srgbClr val="325B7F"/>
                </a:solidFill>
              </a:rPr>
              <a:t>Color space based algorithm for white box adversarial sample generation</a:t>
            </a:r>
            <a:endParaRPr lang="en-US" altLang="zh-CN" dirty="0">
              <a:solidFill>
                <a:srgbClr val="325B7F"/>
              </a:solidFill>
            </a:endParaRPr>
          </a:p>
          <a:p>
            <a:pPr marL="0" lvl="1"/>
            <a:r>
              <a:rPr lang="en-GB" altLang="zh-CN" dirty="0">
                <a:solidFill>
                  <a:srgbClr val="325B7F"/>
                </a:solidFill>
                <a:sym typeface="微软雅黑" panose="020B0503020204020204" charset="-122"/>
              </a:rPr>
              <a:t>- Experimental results and analysis</a:t>
            </a:r>
            <a:endParaRPr lang="zh-CN" altLang="en-US" dirty="0">
              <a:solidFill>
                <a:srgbClr val="325B7F"/>
              </a:solidFill>
              <a:sym typeface="微软雅黑" panose="020B0503020204020204" charset="-122"/>
            </a:endParaRPr>
          </a:p>
        </p:txBody>
      </p:sp>
      <p:pic>
        <p:nvPicPr>
          <p:cNvPr id="15" name="图片 1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418720" y="1774909"/>
            <a:ext cx="4940300" cy="4203700"/>
          </a:xfrm>
          <a:prstGeom prst="rect">
            <a:avLst/>
          </a:prstGeom>
        </p:spPr>
      </p:pic>
      <p:pic>
        <p:nvPicPr>
          <p:cNvPr id="4" name="图片 3"/>
          <p:cNvPicPr>
            <a:picLocks noChangeAspect="1"/>
          </p:cNvPicPr>
          <p:nvPr/>
        </p:nvPicPr>
        <p:blipFill>
          <a:blip r:embed="rId2"/>
          <a:stretch>
            <a:fillRect/>
          </a:stretch>
        </p:blipFill>
        <p:spPr>
          <a:xfrm>
            <a:off x="922769" y="1404833"/>
            <a:ext cx="4990196" cy="1707710"/>
          </a:xfrm>
          <a:prstGeom prst="rect">
            <a:avLst/>
          </a:prstGeom>
        </p:spPr>
      </p:pic>
      <p:sp>
        <p:nvSpPr>
          <p:cNvPr id="9" name="文本框 8"/>
          <p:cNvSpPr txBox="1"/>
          <p:nvPr/>
        </p:nvSpPr>
        <p:spPr>
          <a:xfrm>
            <a:off x="922769" y="3429000"/>
            <a:ext cx="4850512" cy="2246769"/>
          </a:xfrm>
          <a:prstGeom prst="rect">
            <a:avLst/>
          </a:prstGeom>
          <a:noFill/>
        </p:spPr>
        <p:txBody>
          <a:bodyPr wrap="square" rtlCol="0">
            <a:spAutoFit/>
          </a:bodyPr>
          <a:lstStyle/>
          <a:p>
            <a:r>
              <a:rPr kumimoji="1" lang="en-US" altLang="zh-CN" sz="2000" dirty="0">
                <a:solidFill>
                  <a:srgbClr val="FF0000"/>
                </a:solidFill>
                <a:latin typeface="+mn-ea"/>
              </a:rPr>
              <a:t>Conclusion: The algorithm is able to outperform most algorithms in terms of attack success rate when the number of iterations and the paradigm distance are large enough, and generates clearer adversarial images.</a:t>
            </a:r>
            <a:endParaRPr kumimoji="1" lang="zh-CN" altLang="en-US" sz="2000" dirty="0">
              <a:solidFill>
                <a:srgbClr val="FF0000"/>
              </a:solidFill>
              <a:latin typeface="+mn-ea"/>
            </a:endParaRPr>
          </a:p>
        </p:txBody>
      </p:sp>
      <p:grpSp>
        <p:nvGrpSpPr>
          <p:cNvPr id="10" name="组合 9"/>
          <p:cNvGrpSpPr/>
          <p:nvPr/>
        </p:nvGrpSpPr>
        <p:grpSpPr>
          <a:xfrm>
            <a:off x="407438" y="171919"/>
            <a:ext cx="670385" cy="604428"/>
            <a:chOff x="5424755" y="1340768"/>
            <a:chExt cx="670560" cy="604586"/>
          </a:xfrm>
        </p:grpSpPr>
        <p:grpSp>
          <p:nvGrpSpPr>
            <p:cNvPr id="11" name="组合 10"/>
            <p:cNvGrpSpPr/>
            <p:nvPr/>
          </p:nvGrpSpPr>
          <p:grpSpPr>
            <a:xfrm>
              <a:off x="5424755" y="1340768"/>
              <a:ext cx="670560" cy="604586"/>
              <a:chOff x="3720691" y="2824413"/>
              <a:chExt cx="1341120" cy="1209172"/>
            </a:xfrm>
          </p:grpSpPr>
          <p:sp>
            <p:nvSpPr>
              <p:cNvPr id="16"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7"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4"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8"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9"/>
          <p:cNvSpPr txBox="1"/>
          <p:nvPr/>
        </p:nvSpPr>
        <p:spPr>
          <a:xfrm>
            <a:off x="1124440" y="290670"/>
            <a:ext cx="9567962" cy="623227"/>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GB" altLang="zh-CN" sz="1800" dirty="0">
                <a:solidFill>
                  <a:srgbClr val="325B7F"/>
                </a:solidFill>
                <a:sym typeface="微软雅黑" panose="020B0503020204020204" charset="-122"/>
              </a:rPr>
              <a:t>2.2 </a:t>
            </a:r>
            <a:r>
              <a:rPr lang="en-US" altLang="zh-CN" dirty="0">
                <a:solidFill>
                  <a:srgbClr val="325B7F"/>
                </a:solidFill>
              </a:rPr>
              <a:t>Color space based algorithm for white box adversarial sample generation</a:t>
            </a:r>
            <a:endParaRPr lang="en-US" altLang="zh-CN" dirty="0">
              <a:solidFill>
                <a:srgbClr val="325B7F"/>
              </a:solidFill>
            </a:endParaRPr>
          </a:p>
          <a:p>
            <a:pPr marL="0" lvl="1"/>
            <a:r>
              <a:rPr lang="en-GB" altLang="zh-CN" dirty="0">
                <a:solidFill>
                  <a:srgbClr val="325B7F"/>
                </a:solidFill>
                <a:sym typeface="微软雅黑" panose="020B0503020204020204" charset="-122"/>
              </a:rPr>
              <a:t>- Experimental results and analysis</a:t>
            </a:r>
            <a:endParaRPr lang="zh-CN" altLang="en-US" dirty="0">
              <a:solidFill>
                <a:srgbClr val="325B7F"/>
              </a:solidFill>
              <a:sym typeface="微软雅黑" panose="020B0503020204020204" charset="-122"/>
            </a:endParaRPr>
          </a:p>
        </p:txBody>
      </p:sp>
      <p:grpSp>
        <p:nvGrpSpPr>
          <p:cNvPr id="17" name="组合 16"/>
          <p:cNvGrpSpPr/>
          <p:nvPr/>
        </p:nvGrpSpPr>
        <p:grpSpPr>
          <a:xfrm>
            <a:off x="407438" y="171919"/>
            <a:ext cx="670385" cy="604428"/>
            <a:chOff x="5424755" y="1340768"/>
            <a:chExt cx="670560" cy="604586"/>
          </a:xfrm>
        </p:grpSpPr>
        <p:grpSp>
          <p:nvGrpSpPr>
            <p:cNvPr id="18" name="组合 17"/>
            <p:cNvGrpSpPr/>
            <p:nvPr/>
          </p:nvGrpSpPr>
          <p:grpSpPr>
            <a:xfrm>
              <a:off x="5424755" y="1340768"/>
              <a:ext cx="670560" cy="604586"/>
              <a:chOff x="3720691" y="2824413"/>
              <a:chExt cx="1341120" cy="1209172"/>
            </a:xfrm>
          </p:grpSpPr>
          <p:sp>
            <p:nvSpPr>
              <p:cNvPr id="20"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1"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9"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22"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
        <p:nvSpPr>
          <p:cNvPr id="23" name="矩形 22"/>
          <p:cNvSpPr/>
          <p:nvPr/>
        </p:nvSpPr>
        <p:spPr>
          <a:xfrm>
            <a:off x="762531" y="1035519"/>
            <a:ext cx="7899555" cy="1384353"/>
          </a:xfrm>
          <a:prstGeom prst="rect">
            <a:avLst/>
          </a:prstGeom>
        </p:spPr>
        <p:txBody>
          <a:bodyPr wrap="square">
            <a:spAutoFit/>
          </a:bodyPr>
          <a:lstStyle/>
          <a:p>
            <a:pPr marL="457200" indent="-457200" defTabSz="914400">
              <a:lnSpc>
                <a:spcPct val="120000"/>
              </a:lnSpc>
              <a:spcBef>
                <a:spcPts val="1200"/>
              </a:spcBef>
              <a:spcAft>
                <a:spcPts val="600"/>
              </a:spcAft>
              <a:buFont typeface="Wingdings" panose="05000000000000000000" pitchFamily="2" charset="2"/>
              <a:buChar char="Ø"/>
              <a:defRPr/>
            </a:pPr>
            <a:r>
              <a:rPr lang="en-GB" altLang="zh-CN" sz="2400" b="1" dirty="0">
                <a:solidFill>
                  <a:srgbClr val="0070C0"/>
                </a:solidFill>
                <a:latin typeface="微软雅黑" panose="020B0503020204020204" charset="-122"/>
                <a:ea typeface="微软雅黑" panose="020B0503020204020204" charset="-122"/>
              </a:rPr>
              <a:t>Attack effect of different segments of the pixel adjustment function, number of iterations vs. segments </a:t>
            </a:r>
            <a:r>
              <a:rPr lang="zh-CN" altLang="en-US" sz="2400" b="1" dirty="0">
                <a:solidFill>
                  <a:srgbClr val="0070C0"/>
                </a:solidFill>
                <a:latin typeface="微软雅黑" panose="020B0503020204020204" charset="-122"/>
                <a:ea typeface="微软雅黑" panose="020B0503020204020204" charset="-122"/>
              </a:rPr>
              <a:t>：</a:t>
            </a:r>
            <a:endParaRPr lang="en-US" altLang="zh-CN" sz="2400" b="1" dirty="0">
              <a:solidFill>
                <a:srgbClr val="0070C0"/>
              </a:solidFill>
              <a:latin typeface="微软雅黑" panose="020B0503020204020204" charset="-122"/>
              <a:ea typeface="微软雅黑" panose="020B0503020204020204" charset="-122"/>
            </a:endParaRPr>
          </a:p>
        </p:txBody>
      </p:sp>
      <p:pic>
        <p:nvPicPr>
          <p:cNvPr id="25" name="图片 2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885135" y="2481774"/>
            <a:ext cx="5608318" cy="2804159"/>
          </a:xfrm>
          <a:prstGeom prst="rect">
            <a:avLst/>
          </a:prstGeom>
        </p:spPr>
      </p:pic>
      <p:sp>
        <p:nvSpPr>
          <p:cNvPr id="27" name="文本框 26"/>
          <p:cNvSpPr txBox="1"/>
          <p:nvPr/>
        </p:nvSpPr>
        <p:spPr>
          <a:xfrm>
            <a:off x="1969414" y="5405140"/>
            <a:ext cx="7439760" cy="707886"/>
          </a:xfrm>
          <a:prstGeom prst="rect">
            <a:avLst/>
          </a:prstGeom>
          <a:noFill/>
        </p:spPr>
        <p:txBody>
          <a:bodyPr wrap="square" rtlCol="0">
            <a:spAutoFit/>
          </a:bodyPr>
          <a:lstStyle/>
          <a:p>
            <a:r>
              <a:rPr kumimoji="1" lang="en-GB" altLang="zh-CN" sz="2000" dirty="0">
                <a:solidFill>
                  <a:srgbClr val="FF0000"/>
                </a:solidFill>
                <a:latin typeface="+mn-ea"/>
              </a:rPr>
              <a:t>Conclusion: In the color domain mapping algorithm, the attack success rate is highest when the segmentation L=64.</a:t>
            </a:r>
            <a:endParaRPr kumimoji="1" lang="zh-CN" altLang="en-US" sz="2000" dirty="0">
              <a:solidFill>
                <a:srgbClr val="FF0000"/>
              </a:solidFill>
              <a:latin typeface="+mn-ea"/>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1"/>
          <a:stretch>
            <a:fillRect/>
          </a:stretch>
        </p:blipFill>
        <p:spPr>
          <a:xfrm>
            <a:off x="521021" y="2877539"/>
            <a:ext cx="5283200" cy="1485900"/>
          </a:xfrm>
          <a:prstGeom prst="rect">
            <a:avLst/>
          </a:prstGeom>
        </p:spPr>
      </p:pic>
      <p:sp>
        <p:nvSpPr>
          <p:cNvPr id="7" name="Text Placeholder 4"/>
          <p:cNvSpPr txBox="1"/>
          <p:nvPr/>
        </p:nvSpPr>
        <p:spPr>
          <a:xfrm>
            <a:off x="521021" y="2262251"/>
            <a:ext cx="5114927" cy="417088"/>
          </a:xfrm>
          <a:prstGeom prst="rect">
            <a:avLst/>
          </a:prstGeom>
        </p:spPr>
        <p:txBody>
          <a:bodyPr vert="horz" lIns="91440" tIns="45720" rIns="91440" bIns="45720" rtlCol="0" anchor="ctr">
            <a:no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mn-lt"/>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9pPr>
          </a:lstStyle>
          <a:p>
            <a:pPr marR="0" lvl="0" algn="ctr" fontAlgn="auto">
              <a:lnSpc>
                <a:spcPct val="100000"/>
              </a:lnSpc>
              <a:buClr>
                <a:srgbClr val="E48312"/>
              </a:buClr>
              <a:defRPr/>
            </a:pPr>
            <a:r>
              <a:rPr lang="en-GB" altLang="zh-CN" sz="1400" dirty="0">
                <a:solidFill>
                  <a:srgbClr val="637052"/>
                </a:solidFill>
                <a:latin typeface="微软雅黑" panose="020B0503020204020204" charset="-122"/>
                <a:ea typeface="微软雅黑" panose="020B0503020204020204" charset="-122"/>
              </a:rPr>
              <a:t>Attack performance of different algorithms on defense systems</a:t>
            </a:r>
            <a:endParaRPr lang="zh-CN" altLang="en-US" sz="1400" dirty="0">
              <a:solidFill>
                <a:srgbClr val="637052"/>
              </a:solidFill>
              <a:latin typeface="微软雅黑" panose="020B0503020204020204" charset="-122"/>
              <a:ea typeface="微软雅黑" panose="020B0503020204020204" charset="-122"/>
            </a:endParaRPr>
          </a:p>
        </p:txBody>
      </p:sp>
      <p:sp>
        <p:nvSpPr>
          <p:cNvPr id="8" name="文本框 9"/>
          <p:cNvSpPr txBox="1"/>
          <p:nvPr/>
        </p:nvSpPr>
        <p:spPr>
          <a:xfrm>
            <a:off x="1124440" y="290670"/>
            <a:ext cx="9567962" cy="623227"/>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GB" altLang="zh-CN" sz="1800" dirty="0">
                <a:solidFill>
                  <a:srgbClr val="325B7F"/>
                </a:solidFill>
                <a:sym typeface="微软雅黑" panose="020B0503020204020204" charset="-122"/>
              </a:rPr>
              <a:t>2.2 </a:t>
            </a:r>
            <a:r>
              <a:rPr lang="en-US" altLang="zh-CN" dirty="0">
                <a:solidFill>
                  <a:srgbClr val="325B7F"/>
                </a:solidFill>
              </a:rPr>
              <a:t>Color space based algorithm for white box adversarial sample generation</a:t>
            </a:r>
            <a:endParaRPr lang="en-US" altLang="zh-CN" dirty="0">
              <a:solidFill>
                <a:srgbClr val="325B7F"/>
              </a:solidFill>
            </a:endParaRPr>
          </a:p>
          <a:p>
            <a:pPr marL="0" lvl="1"/>
            <a:r>
              <a:rPr lang="en-GB" altLang="zh-CN" dirty="0">
                <a:solidFill>
                  <a:srgbClr val="325B7F"/>
                </a:solidFill>
                <a:sym typeface="微软雅黑" panose="020B0503020204020204" charset="-122"/>
              </a:rPr>
              <a:t>- Experimental results and analysis</a:t>
            </a:r>
            <a:endParaRPr lang="zh-CN" altLang="en-US" dirty="0">
              <a:solidFill>
                <a:srgbClr val="325B7F"/>
              </a:solidFill>
              <a:sym typeface="微软雅黑" panose="020B0503020204020204" charset="-122"/>
            </a:endParaRPr>
          </a:p>
        </p:txBody>
      </p:sp>
      <p:grpSp>
        <p:nvGrpSpPr>
          <p:cNvPr id="9" name="组合 8"/>
          <p:cNvGrpSpPr/>
          <p:nvPr/>
        </p:nvGrpSpPr>
        <p:grpSpPr>
          <a:xfrm>
            <a:off x="407438" y="171919"/>
            <a:ext cx="670385" cy="604428"/>
            <a:chOff x="5424755" y="1340768"/>
            <a:chExt cx="670560" cy="604586"/>
          </a:xfrm>
        </p:grpSpPr>
        <p:grpSp>
          <p:nvGrpSpPr>
            <p:cNvPr id="10" name="组合 9"/>
            <p:cNvGrpSpPr/>
            <p:nvPr/>
          </p:nvGrpSpPr>
          <p:grpSpPr>
            <a:xfrm>
              <a:off x="5424755" y="1340768"/>
              <a:ext cx="670560" cy="604586"/>
              <a:chOff x="3720691" y="2824413"/>
              <a:chExt cx="1341120" cy="1209172"/>
            </a:xfrm>
          </p:grpSpPr>
          <p:sp>
            <p:nvSpPr>
              <p:cNvPr id="12"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3"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1"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4"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pic>
        <p:nvPicPr>
          <p:cNvPr id="15" name="图片 1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97708" y="1556951"/>
            <a:ext cx="5572278" cy="2850270"/>
          </a:xfrm>
          <a:prstGeom prst="rect">
            <a:avLst/>
          </a:prstGeom>
        </p:spPr>
      </p:pic>
      <p:sp>
        <p:nvSpPr>
          <p:cNvPr id="16" name="文本框 15"/>
          <p:cNvSpPr txBox="1"/>
          <p:nvPr/>
        </p:nvSpPr>
        <p:spPr>
          <a:xfrm>
            <a:off x="3794318" y="4934944"/>
            <a:ext cx="4806779" cy="707886"/>
          </a:xfrm>
          <a:prstGeom prst="rect">
            <a:avLst/>
          </a:prstGeom>
          <a:noFill/>
        </p:spPr>
        <p:txBody>
          <a:bodyPr wrap="square" rtlCol="0">
            <a:spAutoFit/>
          </a:bodyPr>
          <a:lstStyle/>
          <a:p>
            <a:r>
              <a:rPr kumimoji="1" lang="en-GB" altLang="zh-CN" sz="2000" dirty="0">
                <a:solidFill>
                  <a:srgbClr val="FF0000"/>
                </a:solidFill>
                <a:latin typeface="+mn-ea"/>
              </a:rPr>
              <a:t>Conclusion: The best attack results were obtained on the defense model.</a:t>
            </a:r>
            <a:endParaRPr kumimoji="1" lang="zh-CN" altLang="en-US" sz="2000" dirty="0">
              <a:solidFill>
                <a:srgbClr val="FF0000"/>
              </a:solidFill>
              <a:latin typeface="+mn-ea"/>
            </a:endParaRPr>
          </a:p>
        </p:txBody>
      </p:sp>
      <p:sp>
        <p:nvSpPr>
          <p:cNvPr id="17" name="文本框 16"/>
          <p:cNvSpPr txBox="1"/>
          <p:nvPr/>
        </p:nvSpPr>
        <p:spPr>
          <a:xfrm>
            <a:off x="5908421" y="1054932"/>
            <a:ext cx="3446008" cy="461665"/>
          </a:xfrm>
          <a:prstGeom prst="rect">
            <a:avLst/>
          </a:prstGeom>
          <a:noFill/>
        </p:spPr>
        <p:txBody>
          <a:bodyPr wrap="none" rtlCol="0">
            <a:spAutoFit/>
          </a:bodyPr>
          <a:lstStyle>
            <a:defPPr>
              <a:defRPr lang="zh-CN"/>
            </a:defPPr>
            <a:lvl1pPr>
              <a:defRPr sz="3200" b="1">
                <a:latin typeface="Times New Roman" panose="02020603050405020304" pitchFamily="18" charset="0"/>
                <a:ea typeface="Adobe 楷体 Std R" panose="02020400000000000000" pitchFamily="18" charset="-122"/>
              </a:defRPr>
            </a:lvl1pPr>
          </a:lstStyle>
          <a:p>
            <a:pPr marL="342900" indent="-342900">
              <a:buFont typeface="Wingdings" panose="05000000000000000000" pitchFamily="2" charset="2"/>
              <a:buChar char="u"/>
            </a:pPr>
            <a:r>
              <a:rPr lang="en-GB" altLang="zh-CN" sz="2400" dirty="0">
                <a:solidFill>
                  <a:srgbClr val="0070C0"/>
                </a:solidFill>
              </a:rPr>
              <a:t>Spoiler effect diagram</a:t>
            </a:r>
            <a:endParaRPr lang="zh-CN" altLang="en-US" sz="2400" dirty="0">
              <a:solidFill>
                <a:srgbClr val="0070C0"/>
              </a:solidFill>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243"/>
          <p:cNvSpPr/>
          <p:nvPr userDrawn="1"/>
        </p:nvSpPr>
        <p:spPr bwMode="auto">
          <a:xfrm>
            <a:off x="1566368" y="4764"/>
            <a:ext cx="2762015" cy="1865444"/>
          </a:xfrm>
          <a:custGeom>
            <a:avLst/>
            <a:gdLst>
              <a:gd name="T0" fmla="*/ 1233 w 2101"/>
              <a:gd name="T1" fmla="*/ 1234 h 1421"/>
              <a:gd name="T2" fmla="*/ 1913 w 2101"/>
              <a:gd name="T3" fmla="*/ 1234 h 1421"/>
              <a:gd name="T4" fmla="*/ 1913 w 2101"/>
              <a:gd name="T5" fmla="*/ 1234 h 1421"/>
              <a:gd name="T6" fmla="*/ 1913 w 2101"/>
              <a:gd name="T7" fmla="*/ 554 h 1421"/>
              <a:gd name="T8" fmla="*/ 1360 w 2101"/>
              <a:gd name="T9" fmla="*/ 0 h 1421"/>
              <a:gd name="T10" fmla="*/ 0 w 2101"/>
              <a:gd name="T11" fmla="*/ 0 h 1421"/>
              <a:gd name="T12" fmla="*/ 1233 w 2101"/>
              <a:gd name="T13" fmla="*/ 1234 h 1421"/>
            </a:gdLst>
            <a:ahLst/>
            <a:cxnLst>
              <a:cxn ang="0">
                <a:pos x="T0" y="T1"/>
              </a:cxn>
              <a:cxn ang="0">
                <a:pos x="T2" y="T3"/>
              </a:cxn>
              <a:cxn ang="0">
                <a:pos x="T4" y="T5"/>
              </a:cxn>
              <a:cxn ang="0">
                <a:pos x="T6" y="T7"/>
              </a:cxn>
              <a:cxn ang="0">
                <a:pos x="T8" y="T9"/>
              </a:cxn>
              <a:cxn ang="0">
                <a:pos x="T10" y="T11"/>
              </a:cxn>
              <a:cxn ang="0">
                <a:pos x="T12" y="T13"/>
              </a:cxn>
            </a:cxnLst>
            <a:rect l="0" t="0" r="r" b="b"/>
            <a:pathLst>
              <a:path w="2101" h="1421">
                <a:moveTo>
                  <a:pt x="1233" y="1234"/>
                </a:moveTo>
                <a:cubicBezTo>
                  <a:pt x="1421" y="1421"/>
                  <a:pt x="1726" y="1421"/>
                  <a:pt x="1913" y="1234"/>
                </a:cubicBezTo>
                <a:cubicBezTo>
                  <a:pt x="1913" y="1234"/>
                  <a:pt x="1913" y="1234"/>
                  <a:pt x="1913" y="1234"/>
                </a:cubicBezTo>
                <a:cubicBezTo>
                  <a:pt x="2101" y="1046"/>
                  <a:pt x="2101" y="741"/>
                  <a:pt x="1913" y="554"/>
                </a:cubicBezTo>
                <a:cubicBezTo>
                  <a:pt x="1360" y="0"/>
                  <a:pt x="1360" y="0"/>
                  <a:pt x="1360" y="0"/>
                </a:cubicBezTo>
                <a:cubicBezTo>
                  <a:pt x="0" y="0"/>
                  <a:pt x="0" y="0"/>
                  <a:pt x="0" y="0"/>
                </a:cubicBezTo>
                <a:lnTo>
                  <a:pt x="1233" y="1234"/>
                </a:lnTo>
                <a:close/>
              </a:path>
            </a:pathLst>
          </a:custGeom>
          <a:solidFill>
            <a:srgbClr val="1C50A2">
              <a:alpha val="15000"/>
            </a:srgb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27" name="Freeform 244"/>
          <p:cNvSpPr/>
          <p:nvPr userDrawn="1"/>
        </p:nvSpPr>
        <p:spPr bwMode="auto">
          <a:xfrm>
            <a:off x="1769477" y="4764"/>
            <a:ext cx="1599892" cy="1105595"/>
          </a:xfrm>
          <a:custGeom>
            <a:avLst/>
            <a:gdLst>
              <a:gd name="T0" fmla="*/ 738 w 1217"/>
              <a:gd name="T1" fmla="*/ 738 h 842"/>
              <a:gd name="T2" fmla="*/ 1114 w 1217"/>
              <a:gd name="T3" fmla="*/ 738 h 842"/>
              <a:gd name="T4" fmla="*/ 1114 w 1217"/>
              <a:gd name="T5" fmla="*/ 738 h 842"/>
              <a:gd name="T6" fmla="*/ 1114 w 1217"/>
              <a:gd name="T7" fmla="*/ 362 h 842"/>
              <a:gd name="T8" fmla="*/ 752 w 1217"/>
              <a:gd name="T9" fmla="*/ 0 h 842"/>
              <a:gd name="T10" fmla="*/ 0 w 1217"/>
              <a:gd name="T11" fmla="*/ 0 h 842"/>
              <a:gd name="T12" fmla="*/ 738 w 1217"/>
              <a:gd name="T13" fmla="*/ 738 h 842"/>
            </a:gdLst>
            <a:ahLst/>
            <a:cxnLst>
              <a:cxn ang="0">
                <a:pos x="T0" y="T1"/>
              </a:cxn>
              <a:cxn ang="0">
                <a:pos x="T2" y="T3"/>
              </a:cxn>
              <a:cxn ang="0">
                <a:pos x="T4" y="T5"/>
              </a:cxn>
              <a:cxn ang="0">
                <a:pos x="T6" y="T7"/>
              </a:cxn>
              <a:cxn ang="0">
                <a:pos x="T8" y="T9"/>
              </a:cxn>
              <a:cxn ang="0">
                <a:pos x="T10" y="T11"/>
              </a:cxn>
              <a:cxn ang="0">
                <a:pos x="T12" y="T13"/>
              </a:cxn>
            </a:cxnLst>
            <a:rect l="0" t="0" r="r" b="b"/>
            <a:pathLst>
              <a:path w="1217" h="842">
                <a:moveTo>
                  <a:pt x="738" y="738"/>
                </a:moveTo>
                <a:cubicBezTo>
                  <a:pt x="841" y="842"/>
                  <a:pt x="1011" y="842"/>
                  <a:pt x="1114" y="738"/>
                </a:cubicBezTo>
                <a:cubicBezTo>
                  <a:pt x="1114" y="738"/>
                  <a:pt x="1114" y="738"/>
                  <a:pt x="1114" y="738"/>
                </a:cubicBezTo>
                <a:cubicBezTo>
                  <a:pt x="1217" y="635"/>
                  <a:pt x="1217" y="465"/>
                  <a:pt x="1114" y="362"/>
                </a:cubicBezTo>
                <a:cubicBezTo>
                  <a:pt x="752" y="0"/>
                  <a:pt x="752" y="0"/>
                  <a:pt x="752" y="0"/>
                </a:cubicBezTo>
                <a:cubicBezTo>
                  <a:pt x="0" y="0"/>
                  <a:pt x="0" y="0"/>
                  <a:pt x="0" y="0"/>
                </a:cubicBezTo>
                <a:lnTo>
                  <a:pt x="738" y="738"/>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28" name="Freeform 246"/>
          <p:cNvSpPr/>
          <p:nvPr userDrawn="1"/>
        </p:nvSpPr>
        <p:spPr bwMode="auto">
          <a:xfrm>
            <a:off x="0" y="4764"/>
            <a:ext cx="3566561" cy="3290491"/>
          </a:xfrm>
          <a:custGeom>
            <a:avLst/>
            <a:gdLst>
              <a:gd name="T0" fmla="*/ 0 w 2713"/>
              <a:gd name="T1" fmla="*/ 730 h 2506"/>
              <a:gd name="T2" fmla="*/ 1518 w 2713"/>
              <a:gd name="T3" fmla="*/ 2249 h 2506"/>
              <a:gd name="T4" fmla="*/ 2455 w 2713"/>
              <a:gd name="T5" fmla="*/ 2249 h 2506"/>
              <a:gd name="T6" fmla="*/ 2455 w 2713"/>
              <a:gd name="T7" fmla="*/ 2249 h 2506"/>
              <a:gd name="T8" fmla="*/ 2455 w 2713"/>
              <a:gd name="T9" fmla="*/ 1312 h 2506"/>
              <a:gd name="T10" fmla="*/ 1143 w 2713"/>
              <a:gd name="T11" fmla="*/ 0 h 2506"/>
              <a:gd name="T12" fmla="*/ 0 w 2713"/>
              <a:gd name="T13" fmla="*/ 0 h 2506"/>
              <a:gd name="T14" fmla="*/ 0 w 2713"/>
              <a:gd name="T15" fmla="*/ 730 h 2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3" h="2506">
                <a:moveTo>
                  <a:pt x="0" y="730"/>
                </a:moveTo>
                <a:cubicBezTo>
                  <a:pt x="1518" y="2249"/>
                  <a:pt x="1518" y="2249"/>
                  <a:pt x="1518" y="2249"/>
                </a:cubicBezTo>
                <a:cubicBezTo>
                  <a:pt x="1776" y="2506"/>
                  <a:pt x="2197" y="2506"/>
                  <a:pt x="2455" y="2249"/>
                </a:cubicBezTo>
                <a:cubicBezTo>
                  <a:pt x="2455" y="2249"/>
                  <a:pt x="2455" y="2249"/>
                  <a:pt x="2455" y="2249"/>
                </a:cubicBezTo>
                <a:cubicBezTo>
                  <a:pt x="2713" y="1991"/>
                  <a:pt x="2713" y="1570"/>
                  <a:pt x="2455" y="1312"/>
                </a:cubicBezTo>
                <a:cubicBezTo>
                  <a:pt x="1143" y="0"/>
                  <a:pt x="1143" y="0"/>
                  <a:pt x="1143" y="0"/>
                </a:cubicBezTo>
                <a:cubicBezTo>
                  <a:pt x="0" y="0"/>
                  <a:pt x="0" y="0"/>
                  <a:pt x="0" y="0"/>
                </a:cubicBezTo>
                <a:lnTo>
                  <a:pt x="0" y="730"/>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00000"/>
              </a:solidFill>
              <a:effectLst/>
              <a:uLnTx/>
              <a:uFillTx/>
              <a:latin typeface="Arial" panose="020B0604020202020204"/>
            </a:endParaRPr>
          </a:p>
        </p:txBody>
      </p:sp>
      <p:sp>
        <p:nvSpPr>
          <p:cNvPr id="29" name="Freeform 248"/>
          <p:cNvSpPr/>
          <p:nvPr userDrawn="1"/>
        </p:nvSpPr>
        <p:spPr bwMode="auto">
          <a:xfrm>
            <a:off x="0" y="4764"/>
            <a:ext cx="1845725" cy="3014421"/>
          </a:xfrm>
          <a:custGeom>
            <a:avLst/>
            <a:gdLst>
              <a:gd name="T0" fmla="*/ 0 w 1404"/>
              <a:gd name="T1" fmla="*/ 231 h 2296"/>
              <a:gd name="T2" fmla="*/ 200 w 1404"/>
              <a:gd name="T3" fmla="*/ 208 h 2296"/>
              <a:gd name="T4" fmla="*/ 825 w 1404"/>
              <a:gd name="T5" fmla="*/ 467 h 2296"/>
              <a:gd name="T6" fmla="*/ 1084 w 1404"/>
              <a:gd name="T7" fmla="*/ 1092 h 2296"/>
              <a:gd name="T8" fmla="*/ 825 w 1404"/>
              <a:gd name="T9" fmla="*/ 1717 h 2296"/>
              <a:gd name="T10" fmla="*/ 200 w 1404"/>
              <a:gd name="T11" fmla="*/ 1976 h 2296"/>
              <a:gd name="T12" fmla="*/ 0 w 1404"/>
              <a:gd name="T13" fmla="*/ 1953 h 2296"/>
              <a:gd name="T14" fmla="*/ 0 w 1404"/>
              <a:gd name="T15" fmla="*/ 2279 h 2296"/>
              <a:gd name="T16" fmla="*/ 200 w 1404"/>
              <a:gd name="T17" fmla="*/ 2296 h 2296"/>
              <a:gd name="T18" fmla="*/ 1051 w 1404"/>
              <a:gd name="T19" fmla="*/ 1943 h 2296"/>
              <a:gd name="T20" fmla="*/ 1404 w 1404"/>
              <a:gd name="T21" fmla="*/ 1092 h 2296"/>
              <a:gd name="T22" fmla="*/ 1051 w 1404"/>
              <a:gd name="T23" fmla="*/ 241 h 2296"/>
              <a:gd name="T24" fmla="*/ 708 w 1404"/>
              <a:gd name="T25" fmla="*/ 0 h 2296"/>
              <a:gd name="T26" fmla="*/ 0 w 1404"/>
              <a:gd name="T27" fmla="*/ 0 h 2296"/>
              <a:gd name="T28" fmla="*/ 0 w 1404"/>
              <a:gd name="T29" fmla="*/ 231 h 2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4" h="2296">
                <a:moveTo>
                  <a:pt x="0" y="231"/>
                </a:moveTo>
                <a:cubicBezTo>
                  <a:pt x="65" y="216"/>
                  <a:pt x="132" y="208"/>
                  <a:pt x="200" y="208"/>
                </a:cubicBezTo>
                <a:cubicBezTo>
                  <a:pt x="436" y="208"/>
                  <a:pt x="658" y="300"/>
                  <a:pt x="825" y="467"/>
                </a:cubicBezTo>
                <a:cubicBezTo>
                  <a:pt x="992" y="634"/>
                  <a:pt x="1084" y="856"/>
                  <a:pt x="1084" y="1092"/>
                </a:cubicBezTo>
                <a:cubicBezTo>
                  <a:pt x="1084" y="1328"/>
                  <a:pt x="992" y="1550"/>
                  <a:pt x="825" y="1717"/>
                </a:cubicBezTo>
                <a:cubicBezTo>
                  <a:pt x="658" y="1884"/>
                  <a:pt x="436" y="1976"/>
                  <a:pt x="200" y="1976"/>
                </a:cubicBezTo>
                <a:cubicBezTo>
                  <a:pt x="132" y="1976"/>
                  <a:pt x="65" y="1968"/>
                  <a:pt x="0" y="1953"/>
                </a:cubicBezTo>
                <a:cubicBezTo>
                  <a:pt x="0" y="2279"/>
                  <a:pt x="0" y="2279"/>
                  <a:pt x="0" y="2279"/>
                </a:cubicBezTo>
                <a:cubicBezTo>
                  <a:pt x="65" y="2290"/>
                  <a:pt x="132" y="2296"/>
                  <a:pt x="200" y="2296"/>
                </a:cubicBezTo>
                <a:cubicBezTo>
                  <a:pt x="521" y="2296"/>
                  <a:pt x="824" y="2171"/>
                  <a:pt x="1051" y="1943"/>
                </a:cubicBezTo>
                <a:cubicBezTo>
                  <a:pt x="1279" y="1716"/>
                  <a:pt x="1404" y="1414"/>
                  <a:pt x="1404" y="1092"/>
                </a:cubicBezTo>
                <a:cubicBezTo>
                  <a:pt x="1404" y="770"/>
                  <a:pt x="1279" y="468"/>
                  <a:pt x="1051" y="241"/>
                </a:cubicBezTo>
                <a:cubicBezTo>
                  <a:pt x="950" y="140"/>
                  <a:pt x="834" y="59"/>
                  <a:pt x="708" y="0"/>
                </a:cubicBezTo>
                <a:cubicBezTo>
                  <a:pt x="0" y="0"/>
                  <a:pt x="0" y="0"/>
                  <a:pt x="0" y="0"/>
                </a:cubicBezTo>
                <a:lnTo>
                  <a:pt x="0" y="231"/>
                </a:lnTo>
                <a:close/>
              </a:path>
            </a:pathLst>
          </a:cu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0" name="Oval 251"/>
          <p:cNvSpPr>
            <a:spLocks noChangeArrowheads="1"/>
          </p:cNvSpPr>
          <p:nvPr userDrawn="1"/>
        </p:nvSpPr>
        <p:spPr bwMode="auto">
          <a:xfrm>
            <a:off x="3566561" y="595685"/>
            <a:ext cx="341801" cy="341801"/>
          </a:xfrm>
          <a:prstGeom prst="ellipse">
            <a:avLst/>
          </a:pr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1" name="Oval 252"/>
          <p:cNvSpPr>
            <a:spLocks noChangeArrowheads="1"/>
          </p:cNvSpPr>
          <p:nvPr userDrawn="1"/>
        </p:nvSpPr>
        <p:spPr bwMode="auto">
          <a:xfrm>
            <a:off x="419362" y="3230283"/>
            <a:ext cx="168271" cy="168271"/>
          </a:xfrm>
          <a:prstGeom prst="ellipse">
            <a:avLst/>
          </a:pr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2" name="Oval 253"/>
          <p:cNvSpPr>
            <a:spLocks noChangeArrowheads="1"/>
          </p:cNvSpPr>
          <p:nvPr userDrawn="1"/>
        </p:nvSpPr>
        <p:spPr bwMode="auto">
          <a:xfrm>
            <a:off x="2371572" y="2221211"/>
            <a:ext cx="168271" cy="166957"/>
          </a:xfrm>
          <a:prstGeom prst="ellipse">
            <a:avLst/>
          </a:pr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3" name="Freeform 261"/>
          <p:cNvSpPr/>
          <p:nvPr userDrawn="1"/>
        </p:nvSpPr>
        <p:spPr bwMode="auto">
          <a:xfrm>
            <a:off x="922862" y="2925517"/>
            <a:ext cx="503499" cy="435139"/>
          </a:xfrm>
          <a:custGeom>
            <a:avLst/>
            <a:gdLst>
              <a:gd name="T0" fmla="*/ 0 w 383"/>
              <a:gd name="T1" fmla="*/ 113 h 331"/>
              <a:gd name="T2" fmla="*/ 321 w 383"/>
              <a:gd name="T3" fmla="*/ 0 h 331"/>
              <a:gd name="T4" fmla="*/ 383 w 383"/>
              <a:gd name="T5" fmla="*/ 331 h 331"/>
              <a:gd name="T6" fmla="*/ 0 w 383"/>
              <a:gd name="T7" fmla="*/ 113 h 331"/>
            </a:gdLst>
            <a:ahLst/>
            <a:cxnLst>
              <a:cxn ang="0">
                <a:pos x="T0" y="T1"/>
              </a:cxn>
              <a:cxn ang="0">
                <a:pos x="T2" y="T3"/>
              </a:cxn>
              <a:cxn ang="0">
                <a:pos x="T4" y="T5"/>
              </a:cxn>
              <a:cxn ang="0">
                <a:pos x="T6" y="T7"/>
              </a:cxn>
            </a:cxnLst>
            <a:rect l="0" t="0" r="r" b="b"/>
            <a:pathLst>
              <a:path w="383" h="331">
                <a:moveTo>
                  <a:pt x="0" y="113"/>
                </a:moveTo>
                <a:lnTo>
                  <a:pt x="321" y="0"/>
                </a:lnTo>
                <a:lnTo>
                  <a:pt x="383" y="331"/>
                </a:lnTo>
                <a:lnTo>
                  <a:pt x="0" y="113"/>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grpSp>
        <p:nvGrpSpPr>
          <p:cNvPr id="10" name="PA-淘宝网Chenying0907出品 1"/>
          <p:cNvGrpSpPr/>
          <p:nvPr/>
        </p:nvGrpSpPr>
        <p:grpSpPr>
          <a:xfrm>
            <a:off x="3985923" y="2829747"/>
            <a:ext cx="1551568" cy="1375145"/>
            <a:chOff x="3295850" y="2263222"/>
            <a:chExt cx="2643765" cy="2343151"/>
          </a:xfrm>
        </p:grpSpPr>
        <p:sp>
          <p:nvSpPr>
            <p:cNvPr id="13" name="PA-淘宝网Chenying0907出品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25400">
              <a:gradFill flip="none" rotWithShape="1">
                <a:gsLst>
                  <a:gs pos="29000">
                    <a:srgbClr val="E0E0E0"/>
                  </a:gs>
                  <a:gs pos="0">
                    <a:srgbClr val="999999"/>
                  </a:gs>
                  <a:gs pos="83000">
                    <a:sysClr val="window" lastClr="FFFFFF"/>
                  </a:gs>
                </a:gsLst>
                <a:lin ang="2700000" scaled="1"/>
                <a:tileRect/>
              </a:gradFill>
            </a:ln>
            <a:effectLst>
              <a:outerShdw blurRad="355600" dist="88900" dir="2700000" algn="tl" rotWithShape="0">
                <a:prstClr val="black">
                  <a:alpha val="28000"/>
                </a:prstClr>
              </a:outerShdw>
            </a:effectLst>
          </p:spPr>
          <p:txBody>
            <a:bodyPr vert="horz" wrap="square" lIns="72576" tIns="36288" rIns="72576" bIns="36288" numCol="1" anchor="t" anchorCtr="0" compatLnSpc="1"/>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
          <p:nvSpPr>
            <p:cNvPr id="14" name="PA-淘宝网Chenying0907出品 5"/>
            <p:cNvSpPr/>
            <p:nvPr/>
          </p:nvSpPr>
          <p:spPr bwMode="auto">
            <a:xfrm>
              <a:off x="3589408" y="2523401"/>
              <a:ext cx="2056648" cy="182279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5">
                <a:lumMod val="75000"/>
              </a:schemeClr>
            </a:solidFill>
            <a:ln w="25400" cap="flat" cmpd="sng" algn="ctr">
              <a:noFill/>
              <a:prstDash val="solid"/>
            </a:ln>
            <a:effectLst/>
          </p:spPr>
          <p:txBody>
            <a:bodyPr vert="horz" wrap="square" lIns="72576" tIns="36288" rIns="72576" bIns="36288" numCol="1" anchor="t" anchorCtr="0" compatLnSpc="1"/>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grpSp>
      <p:sp>
        <p:nvSpPr>
          <p:cNvPr id="12" name="文本框 3"/>
          <p:cNvSpPr txBox="1"/>
          <p:nvPr/>
        </p:nvSpPr>
        <p:spPr>
          <a:xfrm>
            <a:off x="4471315" y="3066155"/>
            <a:ext cx="1222349"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5400" b="1" dirty="0">
                <a:solidFill>
                  <a:schemeClr val="bg1"/>
                </a:solidFill>
                <a:latin typeface="+mn-ea"/>
              </a:rPr>
              <a:t>1</a:t>
            </a:r>
            <a:endParaRPr lang="zh-CN" altLang="en-US" sz="5400" b="1" dirty="0">
              <a:solidFill>
                <a:schemeClr val="bg1"/>
              </a:solidFill>
              <a:latin typeface="+mn-ea"/>
            </a:endParaRPr>
          </a:p>
        </p:txBody>
      </p:sp>
      <p:grpSp>
        <p:nvGrpSpPr>
          <p:cNvPr id="2" name="PA-淘宝网Chenying0907出品 1"/>
          <p:cNvGrpSpPr/>
          <p:nvPr/>
        </p:nvGrpSpPr>
        <p:grpSpPr>
          <a:xfrm>
            <a:off x="3992471" y="2829747"/>
            <a:ext cx="1551568" cy="1375145"/>
            <a:chOff x="3295850" y="2263222"/>
            <a:chExt cx="2643765" cy="2343151"/>
          </a:xfrm>
        </p:grpSpPr>
        <p:sp>
          <p:nvSpPr>
            <p:cNvPr id="3" name="PA-淘宝网Chenying0907出品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25400">
              <a:gradFill flip="none" rotWithShape="1">
                <a:gsLst>
                  <a:gs pos="29000">
                    <a:srgbClr val="E0E0E0"/>
                  </a:gs>
                  <a:gs pos="0">
                    <a:srgbClr val="999999"/>
                  </a:gs>
                  <a:gs pos="83000">
                    <a:sysClr val="window" lastClr="FFFFFF"/>
                  </a:gs>
                </a:gsLst>
                <a:lin ang="2700000" scaled="1"/>
                <a:tileRect/>
              </a:gradFill>
            </a:ln>
            <a:effectLst>
              <a:outerShdw blurRad="355600" dist="88900" dir="2700000" algn="tl" rotWithShape="0">
                <a:prstClr val="black">
                  <a:alpha val="28000"/>
                </a:prstClr>
              </a:outerShdw>
            </a:effectLst>
          </p:spPr>
          <p:txBody>
            <a:bodyPr vert="horz" wrap="square" lIns="72576" tIns="36288" rIns="72576" bIns="36288" numCol="1" anchor="t" anchorCtr="0" compatLnSpc="1"/>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
          <p:nvSpPr>
            <p:cNvPr id="4" name="PA-淘宝网Chenying0907出品 5"/>
            <p:cNvSpPr/>
            <p:nvPr/>
          </p:nvSpPr>
          <p:spPr bwMode="auto">
            <a:xfrm>
              <a:off x="3589408" y="2523401"/>
              <a:ext cx="2056648" cy="182279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C50A2"/>
            </a:solidFill>
            <a:ln w="25400" cap="flat" cmpd="sng" algn="ctr">
              <a:noFill/>
              <a:prstDash val="solid"/>
            </a:ln>
            <a:effectLst/>
          </p:spPr>
          <p:txBody>
            <a:bodyPr vert="horz" wrap="square" lIns="72576" tIns="36288" rIns="72576" bIns="36288" numCol="1" anchor="t" anchorCtr="0" compatLnSpc="1"/>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grpSp>
      <p:sp>
        <p:nvSpPr>
          <p:cNvPr id="5" name="文本框 3"/>
          <p:cNvSpPr txBox="1"/>
          <p:nvPr/>
        </p:nvSpPr>
        <p:spPr>
          <a:xfrm>
            <a:off x="4477863" y="3066155"/>
            <a:ext cx="1222349"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5400" b="1" dirty="0">
                <a:solidFill>
                  <a:schemeClr val="bg1"/>
                </a:solidFill>
                <a:latin typeface="+mn-ea"/>
              </a:rPr>
              <a:t>3</a:t>
            </a:r>
            <a:endParaRPr lang="zh-CN" altLang="en-US" sz="5400" b="1" dirty="0">
              <a:solidFill>
                <a:schemeClr val="bg1"/>
              </a:solidFill>
              <a:latin typeface="+mn-ea"/>
            </a:endParaRPr>
          </a:p>
        </p:txBody>
      </p:sp>
      <p:sp>
        <p:nvSpPr>
          <p:cNvPr id="6" name="PA-淘宝网Chenying0907出品 40"/>
          <p:cNvSpPr txBox="1"/>
          <p:nvPr/>
        </p:nvSpPr>
        <p:spPr>
          <a:xfrm>
            <a:off x="5844052" y="3338793"/>
            <a:ext cx="6065182" cy="1815882"/>
          </a:xfrm>
          <a:prstGeom prst="rect">
            <a:avLst/>
          </a:prstGeom>
          <a:noFill/>
        </p:spPr>
        <p:txBody>
          <a:bodyPr wrap="square" rtlCol="0">
            <a:spAutoFit/>
          </a:bodyPr>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r>
              <a:rPr lang="en-US" altLang="zh-CN" sz="2800" b="1" dirty="0">
                <a:solidFill>
                  <a:srgbClr val="1C50A2"/>
                </a:solidFill>
                <a:latin typeface="微软雅黑" panose="020B0503020204020204" charset="-122"/>
              </a:rPr>
              <a:t>Adversarial Sample Defense Algorithm Based on Feature Denoising</a:t>
            </a:r>
            <a:endParaRPr lang="zh-CN" altLang="zh-CN" sz="2800" b="1" dirty="0">
              <a:solidFill>
                <a:srgbClr val="1C50A2"/>
              </a:solidFill>
              <a:latin typeface="微软雅黑" panose="020B0503020204020204" charset="-122"/>
            </a:endParaRPr>
          </a:p>
          <a:p>
            <a:endParaRPr lang="zh-CN" altLang="zh-CN" sz="2800" b="1" dirty="0">
              <a:solidFill>
                <a:srgbClr val="1C50A2"/>
              </a:solidFill>
              <a:latin typeface="微软雅黑" panose="020B050302020402020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4689530" y="-835532"/>
            <a:ext cx="7114251" cy="323165"/>
          </a:xfrm>
          <a:prstGeom prst="rect">
            <a:avLst/>
          </a:prstGeom>
        </p:spPr>
        <p:txBody>
          <a:bodyPr wrap="square">
            <a:spAutoFit/>
          </a:bodyPr>
          <a:lstStyle/>
          <a:p>
            <a:pPr marL="214630" indent="-214630">
              <a:buFont typeface="Arial" panose="020B0604020202020204" pitchFamily="34" charset="0"/>
              <a:buChar char="•"/>
            </a:pPr>
            <a:endParaRPr lang="zh-CN" altLang="en-US" sz="1500" dirty="0"/>
          </a:p>
        </p:txBody>
      </p:sp>
      <p:grpSp>
        <p:nvGrpSpPr>
          <p:cNvPr id="2" name="组合 1"/>
          <p:cNvGrpSpPr/>
          <p:nvPr/>
        </p:nvGrpSpPr>
        <p:grpSpPr>
          <a:xfrm>
            <a:off x="407438" y="171919"/>
            <a:ext cx="670385" cy="604428"/>
            <a:chOff x="5424755" y="1340768"/>
            <a:chExt cx="670560" cy="604586"/>
          </a:xfrm>
        </p:grpSpPr>
        <p:grpSp>
          <p:nvGrpSpPr>
            <p:cNvPr id="3" name="组合 2"/>
            <p:cNvGrpSpPr/>
            <p:nvPr/>
          </p:nvGrpSpPr>
          <p:grpSpPr>
            <a:xfrm>
              <a:off x="5424755" y="1340768"/>
              <a:ext cx="670560" cy="604586"/>
              <a:chOff x="3720691" y="2824413"/>
              <a:chExt cx="1341120" cy="1209172"/>
            </a:xfrm>
          </p:grpSpPr>
          <p:sp>
            <p:nvSpPr>
              <p:cNvPr id="10"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8"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2"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grpSp>
        <p:nvGrpSpPr>
          <p:cNvPr id="26" name="组合 25"/>
          <p:cNvGrpSpPr/>
          <p:nvPr/>
        </p:nvGrpSpPr>
        <p:grpSpPr>
          <a:xfrm>
            <a:off x="773038" y="890620"/>
            <a:ext cx="9919364" cy="1448931"/>
            <a:chOff x="-235597" y="219706"/>
            <a:chExt cx="9771320" cy="2939060"/>
          </a:xfrm>
        </p:grpSpPr>
        <p:sp>
          <p:nvSpPr>
            <p:cNvPr id="27" name="MH_SubTitle_1"/>
            <p:cNvSpPr txBox="1"/>
            <p:nvPr>
              <p:custDataLst>
                <p:tags r:id="rId1"/>
              </p:custDataLst>
            </p:nvPr>
          </p:nvSpPr>
          <p:spPr>
            <a:xfrm>
              <a:off x="-235597" y="219706"/>
              <a:ext cx="5833136" cy="634999"/>
            </a:xfrm>
            <a:prstGeom prst="rect">
              <a:avLst/>
            </a:prstGeom>
            <a:noFill/>
          </p:spPr>
          <p:txBody>
            <a:bodyPr anchor="ctr">
              <a:noAutofit/>
            </a:bodyPr>
            <a:lstStyle/>
            <a:p>
              <a:pPr marL="457200" indent="-457200" defTabSz="914400">
                <a:lnSpc>
                  <a:spcPct val="120000"/>
                </a:lnSpc>
                <a:spcBef>
                  <a:spcPts val="1200"/>
                </a:spcBef>
                <a:spcAft>
                  <a:spcPts val="600"/>
                </a:spcAft>
                <a:buFont typeface="Wingdings" panose="05000000000000000000" pitchFamily="2" charset="2"/>
                <a:buChar char="Ø"/>
                <a:defRPr/>
              </a:pPr>
              <a:r>
                <a:rPr lang="en-US" altLang="zh-CN" sz="2400" b="1" dirty="0">
                  <a:solidFill>
                    <a:srgbClr val="0070C0"/>
                  </a:solidFill>
                  <a:latin typeface="微软雅黑" panose="020B0503020204020204" charset="-122"/>
                  <a:ea typeface="微软雅黑" panose="020B0503020204020204" charset="-122"/>
                </a:rPr>
                <a:t>Intention</a:t>
              </a:r>
              <a:endParaRPr lang="zh-CN" altLang="en-US" sz="2400" b="1" dirty="0">
                <a:solidFill>
                  <a:srgbClr val="0070C0"/>
                </a:solidFill>
                <a:latin typeface="微软雅黑" panose="020B0503020204020204" charset="-122"/>
                <a:ea typeface="微软雅黑" panose="020B0503020204020204" charset="-122"/>
                <a:sym typeface="+mn-lt"/>
              </a:endParaRPr>
            </a:p>
          </p:txBody>
        </p:sp>
        <p:sp>
          <p:nvSpPr>
            <p:cNvPr id="28" name="矩形 27"/>
            <p:cNvSpPr/>
            <p:nvPr/>
          </p:nvSpPr>
          <p:spPr>
            <a:xfrm>
              <a:off x="692795" y="921544"/>
              <a:ext cx="8842928" cy="2237222"/>
            </a:xfrm>
            <a:prstGeom prst="rect">
              <a:avLst/>
            </a:prstGeom>
          </p:spPr>
          <p:txBody>
            <a:bodyPr wrap="square">
              <a:spAutoFit/>
            </a:bodyPr>
            <a:lstStyle/>
            <a:p>
              <a:pPr marL="285750" indent="-285750">
                <a:lnSpc>
                  <a:spcPts val="2000"/>
                </a:lnSpc>
                <a:spcBef>
                  <a:spcPts val="1000"/>
                </a:spcBef>
                <a:buFont typeface="Wingdings" panose="05000000000000000000" pitchFamily="2" charset="2"/>
                <a:buChar char="l"/>
              </a:pPr>
              <a:r>
                <a:rPr lang="en-GB" altLang="zh-CN" sz="1600" dirty="0">
                  <a:latin typeface="微软雅黑" panose="020B0503020204020204" charset="-122"/>
                  <a:ea typeface="微软雅黑" panose="020B0503020204020204" charset="-122"/>
                </a:rPr>
                <a:t>Existing defense algorithms use the difference in pixel values between the denoised image and the original image as a loss function, and after noise reduction in this way there are </a:t>
              </a:r>
              <a:r>
                <a:rPr lang="en-GB" altLang="zh-CN" sz="1600" dirty="0">
                  <a:solidFill>
                    <a:srgbClr val="FF0000"/>
                  </a:solidFill>
                  <a:latin typeface="微软雅黑" panose="020B0503020204020204" charset="-122"/>
                  <a:ea typeface="微软雅黑" panose="020B0503020204020204" charset="-122"/>
                </a:rPr>
                <a:t>tiny residual noises </a:t>
              </a:r>
              <a:r>
                <a:rPr lang="en-GB" altLang="zh-CN" sz="1600" dirty="0">
                  <a:latin typeface="微软雅黑" panose="020B0503020204020204" charset="-122"/>
                  <a:ea typeface="微软雅黑" panose="020B0503020204020204" charset="-122"/>
                </a:rPr>
                <a:t>in the image, which are progressively amplified in each layer of computation of the classification network.</a:t>
              </a:r>
              <a:endParaRPr lang="en-GB" altLang="zh-CN" sz="1600" dirty="0">
                <a:latin typeface="微软雅黑" panose="020B0503020204020204" charset="-122"/>
                <a:ea typeface="微软雅黑" panose="020B0503020204020204" charset="-122"/>
              </a:endParaRPr>
            </a:p>
          </p:txBody>
        </p:sp>
      </p:grpSp>
      <p:sp>
        <p:nvSpPr>
          <p:cNvPr id="29" name="文本框 9"/>
          <p:cNvSpPr txBox="1"/>
          <p:nvPr/>
        </p:nvSpPr>
        <p:spPr>
          <a:xfrm>
            <a:off x="1124440" y="290670"/>
            <a:ext cx="9567962" cy="623227"/>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GB" altLang="zh-CN" dirty="0">
                <a:solidFill>
                  <a:srgbClr val="325B7F"/>
                </a:solidFill>
                <a:sym typeface="微软雅黑" panose="020B0503020204020204" charset="-122"/>
              </a:rPr>
              <a:t>3 </a:t>
            </a:r>
            <a:r>
              <a:rPr lang="en-US" altLang="zh-CN" dirty="0">
                <a:solidFill>
                  <a:srgbClr val="325B7F"/>
                </a:solidFill>
              </a:rPr>
              <a:t>Adversarial Sample Defense Algorithm Based on Feature Denoising</a:t>
            </a:r>
            <a:endParaRPr lang="zh-CN" altLang="zh-CN" dirty="0">
              <a:solidFill>
                <a:srgbClr val="325B7F"/>
              </a:solidFill>
            </a:endParaRPr>
          </a:p>
          <a:p>
            <a:pPr marL="0" lvl="1"/>
            <a:r>
              <a:rPr lang="en-GB" altLang="zh-CN" dirty="0">
                <a:solidFill>
                  <a:srgbClr val="325B7F"/>
                </a:solidFill>
                <a:sym typeface="微软雅黑" panose="020B0503020204020204" charset="-122"/>
              </a:rPr>
              <a:t>- Research motivation</a:t>
            </a:r>
            <a:endParaRPr lang="zh-CN" altLang="en-US" dirty="0">
              <a:solidFill>
                <a:srgbClr val="325B7F"/>
              </a:solidFill>
              <a:sym typeface="微软雅黑" panose="020B0503020204020204" charset="-122"/>
            </a:endParaRPr>
          </a:p>
        </p:txBody>
      </p:sp>
      <p:sp>
        <p:nvSpPr>
          <p:cNvPr id="34" name="矩形 33"/>
          <p:cNvSpPr/>
          <p:nvPr/>
        </p:nvSpPr>
        <p:spPr>
          <a:xfrm>
            <a:off x="4063553" y="5871852"/>
            <a:ext cx="506948" cy="2518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49" name="MH_SubTitle_1"/>
          <p:cNvSpPr txBox="1"/>
          <p:nvPr>
            <p:custDataLst>
              <p:tags r:id="rId2"/>
            </p:custDataLst>
          </p:nvPr>
        </p:nvSpPr>
        <p:spPr>
          <a:xfrm>
            <a:off x="8798817" y="3859247"/>
            <a:ext cx="3137150" cy="476249"/>
          </a:xfrm>
          <a:prstGeom prst="rect">
            <a:avLst/>
          </a:prstGeom>
          <a:noFill/>
        </p:spPr>
        <p:txBody>
          <a:bodyPr anchor="ctr">
            <a:noAutofit/>
          </a:bodyPr>
          <a:lstStyle/>
          <a:p>
            <a:pPr marL="457200" indent="-457200" defTabSz="914400">
              <a:lnSpc>
                <a:spcPct val="120000"/>
              </a:lnSpc>
              <a:spcBef>
                <a:spcPts val="1200"/>
              </a:spcBef>
              <a:spcAft>
                <a:spcPts val="600"/>
              </a:spcAft>
              <a:buFont typeface="Wingdings" panose="05000000000000000000" pitchFamily="2" charset="2"/>
              <a:buChar char="Ø"/>
              <a:defRPr/>
            </a:pPr>
            <a:r>
              <a:rPr lang="en-GB" altLang="zh-CN" sz="2400" b="1" dirty="0">
                <a:solidFill>
                  <a:srgbClr val="0070C0"/>
                </a:solidFill>
                <a:latin typeface="微软雅黑" panose="020B0503020204020204" charset="-122"/>
                <a:ea typeface="微软雅黑" panose="020B0503020204020204" charset="-122"/>
                <a:sym typeface="+mn-lt"/>
              </a:rPr>
              <a:t>Methods of use</a:t>
            </a:r>
            <a:endParaRPr lang="zh-CN" altLang="en-US" sz="2400" b="1" dirty="0">
              <a:solidFill>
                <a:srgbClr val="0070C0"/>
              </a:solidFill>
              <a:latin typeface="微软雅黑" panose="020B0503020204020204" charset="-122"/>
              <a:ea typeface="微软雅黑" panose="020B0503020204020204" charset="-122"/>
              <a:sym typeface="+mn-lt"/>
            </a:endParaRPr>
          </a:p>
        </p:txBody>
      </p:sp>
      <p:sp>
        <p:nvSpPr>
          <p:cNvPr id="50" name="MH_SubTitle_1"/>
          <p:cNvSpPr txBox="1"/>
          <p:nvPr>
            <p:custDataLst>
              <p:tags r:id="rId3"/>
            </p:custDataLst>
          </p:nvPr>
        </p:nvSpPr>
        <p:spPr>
          <a:xfrm>
            <a:off x="8798817" y="2671718"/>
            <a:ext cx="3360915" cy="476249"/>
          </a:xfrm>
          <a:prstGeom prst="rect">
            <a:avLst/>
          </a:prstGeom>
          <a:noFill/>
        </p:spPr>
        <p:txBody>
          <a:bodyPr anchor="ctr">
            <a:noAutofit/>
          </a:bodyPr>
          <a:lstStyle/>
          <a:p>
            <a:pPr marL="457200" indent="-457200" defTabSz="914400">
              <a:lnSpc>
                <a:spcPct val="120000"/>
              </a:lnSpc>
              <a:spcBef>
                <a:spcPts val="1200"/>
              </a:spcBef>
              <a:spcAft>
                <a:spcPts val="600"/>
              </a:spcAft>
              <a:buFont typeface="Wingdings" panose="05000000000000000000" pitchFamily="2" charset="2"/>
              <a:buChar char="Ø"/>
              <a:defRPr/>
            </a:pPr>
            <a:r>
              <a:rPr lang="en-GB" altLang="zh-CN" sz="2400" b="1" dirty="0">
                <a:solidFill>
                  <a:srgbClr val="0070C0"/>
                </a:solidFill>
                <a:latin typeface="微软雅黑" panose="020B0503020204020204" charset="-122"/>
                <a:ea typeface="微软雅黑" panose="020B0503020204020204" charset="-122"/>
                <a:sym typeface="+mn-lt"/>
              </a:rPr>
              <a:t>Problems solved</a:t>
            </a:r>
            <a:endParaRPr lang="zh-CN" altLang="en-US" sz="2400" b="1" dirty="0">
              <a:solidFill>
                <a:srgbClr val="0070C0"/>
              </a:solidFill>
              <a:latin typeface="微软雅黑" panose="020B0503020204020204" charset="-122"/>
              <a:ea typeface="微软雅黑" panose="020B0503020204020204" charset="-122"/>
              <a:sym typeface="+mn-lt"/>
            </a:endParaRPr>
          </a:p>
        </p:txBody>
      </p:sp>
      <p:sp>
        <p:nvSpPr>
          <p:cNvPr id="51" name="矩形 50"/>
          <p:cNvSpPr/>
          <p:nvPr/>
        </p:nvSpPr>
        <p:spPr>
          <a:xfrm>
            <a:off x="8807856" y="4411261"/>
            <a:ext cx="3137150" cy="1084271"/>
          </a:xfrm>
          <a:prstGeom prst="rect">
            <a:avLst/>
          </a:prstGeom>
        </p:spPr>
        <p:txBody>
          <a:bodyPr wrap="square">
            <a:spAutoFit/>
          </a:bodyPr>
          <a:lstStyle/>
          <a:p>
            <a:pPr marL="342900" lvl="0" indent="-342900">
              <a:lnSpc>
                <a:spcPct val="107000"/>
              </a:lnSpc>
              <a:spcAft>
                <a:spcPts val="800"/>
              </a:spcAft>
              <a:buFont typeface="Wingdings" panose="05000000000000000000" pitchFamily="2" charset="2"/>
              <a:buChar char=""/>
            </a:pPr>
            <a:r>
              <a:rPr lang="en-US" altLang="zh-CN" sz="1600" dirty="0">
                <a:latin typeface="微软雅黑" panose="020B0503020204020204" charset="-122"/>
                <a:ea typeface="微软雅黑" panose="020B0503020204020204" charset="-122"/>
              </a:rPr>
              <a:t>Perturbed dissolved layer</a:t>
            </a:r>
            <a:endParaRPr lang="zh-CN" altLang="zh-CN" sz="1600" dirty="0">
              <a:latin typeface="微软雅黑" panose="020B0503020204020204" charset="-122"/>
              <a:ea typeface="微软雅黑" panose="020B0503020204020204" charset="-122"/>
            </a:endParaRPr>
          </a:p>
          <a:p>
            <a:pPr marL="285750" indent="-285750">
              <a:lnSpc>
                <a:spcPts val="2000"/>
              </a:lnSpc>
              <a:spcBef>
                <a:spcPts val="1000"/>
              </a:spcBef>
              <a:buFont typeface="Wingdings" panose="05000000000000000000" pitchFamily="2" charset="2"/>
              <a:buChar char="l"/>
              <a:defRPr/>
            </a:pPr>
            <a:r>
              <a:rPr lang="en-GB" altLang="zh-CN" sz="1600" dirty="0">
                <a:latin typeface="微软雅黑" panose="020B0503020204020204" charset="-122"/>
              </a:rPr>
              <a:t>Advanced Perceptual Feature Extraction Network</a:t>
            </a:r>
            <a:endParaRPr lang="en-US" altLang="zh-CN" sz="1600" dirty="0">
              <a:latin typeface="微软雅黑" panose="020B0503020204020204" charset="-122"/>
            </a:endParaRPr>
          </a:p>
        </p:txBody>
      </p:sp>
      <p:sp>
        <p:nvSpPr>
          <p:cNvPr id="52" name="矩形 51"/>
          <p:cNvSpPr/>
          <p:nvPr/>
        </p:nvSpPr>
        <p:spPr>
          <a:xfrm>
            <a:off x="8798818" y="3147967"/>
            <a:ext cx="3393182" cy="589970"/>
          </a:xfrm>
          <a:prstGeom prst="rect">
            <a:avLst/>
          </a:prstGeom>
        </p:spPr>
        <p:txBody>
          <a:bodyPr wrap="square">
            <a:spAutoFit/>
          </a:bodyPr>
          <a:lstStyle/>
          <a:p>
            <a:pPr marL="285750" indent="-285750">
              <a:lnSpc>
                <a:spcPts val="2000"/>
              </a:lnSpc>
              <a:spcBef>
                <a:spcPts val="1000"/>
              </a:spcBef>
              <a:buFont typeface="Wingdings" panose="05000000000000000000" pitchFamily="2" charset="2"/>
              <a:buChar char="l"/>
              <a:defRPr/>
            </a:pPr>
            <a:r>
              <a:rPr lang="en-GB" altLang="zh-CN" sz="1600" dirty="0">
                <a:latin typeface="微软雅黑" panose="020B0503020204020204" charset="-122"/>
                <a:ea typeface="微软雅黑" panose="020B0503020204020204" charset="-122"/>
              </a:rPr>
              <a:t>Removing depth noise by more efficient means</a:t>
            </a:r>
            <a:endParaRPr lang="en-US" altLang="zh-CN" sz="1600" dirty="0">
              <a:latin typeface="微软雅黑" panose="020B0503020204020204" charset="-122"/>
              <a:ea typeface="微软雅黑" panose="020B0503020204020204" charset="-122"/>
            </a:endParaRPr>
          </a:p>
        </p:txBody>
      </p:sp>
      <p:grpSp>
        <p:nvGrpSpPr>
          <p:cNvPr id="4" name="组合 3"/>
          <p:cNvGrpSpPr/>
          <p:nvPr/>
        </p:nvGrpSpPr>
        <p:grpSpPr>
          <a:xfrm>
            <a:off x="1957895" y="2811400"/>
            <a:ext cx="5917190" cy="2287770"/>
            <a:chOff x="2796422" y="2231976"/>
            <a:chExt cx="5917190" cy="2287770"/>
          </a:xfrm>
        </p:grpSpPr>
        <p:grpSp>
          <p:nvGrpSpPr>
            <p:cNvPr id="5" name="组合 4"/>
            <p:cNvGrpSpPr/>
            <p:nvPr/>
          </p:nvGrpSpPr>
          <p:grpSpPr>
            <a:xfrm>
              <a:off x="2796422" y="2231976"/>
              <a:ext cx="4490167" cy="2287770"/>
              <a:chOff x="2796422" y="2231976"/>
              <a:chExt cx="4490167" cy="2287770"/>
            </a:xfrm>
          </p:grpSpPr>
          <p:grpSp>
            <p:nvGrpSpPr>
              <p:cNvPr id="15" name="组合 14"/>
              <p:cNvGrpSpPr/>
              <p:nvPr/>
            </p:nvGrpSpPr>
            <p:grpSpPr>
              <a:xfrm>
                <a:off x="2796422" y="2235777"/>
                <a:ext cx="1031629" cy="2283840"/>
                <a:chOff x="2796422" y="2235777"/>
                <a:chExt cx="1031629" cy="2283840"/>
              </a:xfrm>
            </p:grpSpPr>
            <p:grpSp>
              <p:nvGrpSpPr>
                <p:cNvPr id="74" name="组合 73"/>
                <p:cNvGrpSpPr/>
                <p:nvPr/>
              </p:nvGrpSpPr>
              <p:grpSpPr>
                <a:xfrm>
                  <a:off x="2796422" y="3247551"/>
                  <a:ext cx="1031629" cy="1272066"/>
                  <a:chOff x="2785955" y="2242346"/>
                  <a:chExt cx="1031629" cy="1272066"/>
                </a:xfrm>
              </p:grpSpPr>
              <p:sp>
                <p:nvSpPr>
                  <p:cNvPr id="82" name="立方体 81"/>
                  <p:cNvSpPr/>
                  <p:nvPr/>
                </p:nvSpPr>
                <p:spPr>
                  <a:xfrm>
                    <a:off x="3301769" y="2242346"/>
                    <a:ext cx="515815" cy="752924"/>
                  </a:xfrm>
                  <a:prstGeom prst="cube">
                    <a:avLst>
                      <a:gd name="adj" fmla="val 49349"/>
                    </a:avLst>
                  </a:prstGeom>
                  <a:solidFill>
                    <a:srgbClr val="4472C4">
                      <a:lumMod val="40000"/>
                      <a:lumOff val="6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83" name="立方体 82"/>
                  <p:cNvSpPr/>
                  <p:nvPr/>
                </p:nvSpPr>
                <p:spPr>
                  <a:xfrm>
                    <a:off x="3043862" y="2501917"/>
                    <a:ext cx="515815" cy="752924"/>
                  </a:xfrm>
                  <a:prstGeom prst="cube">
                    <a:avLst>
                      <a:gd name="adj" fmla="val 49349"/>
                    </a:avLst>
                  </a:prstGeom>
                  <a:solidFill>
                    <a:srgbClr val="4472C4">
                      <a:lumMod val="40000"/>
                      <a:lumOff val="6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84" name="立方体 83"/>
                  <p:cNvSpPr/>
                  <p:nvPr/>
                </p:nvSpPr>
                <p:spPr>
                  <a:xfrm>
                    <a:off x="2785955" y="2761488"/>
                    <a:ext cx="515815" cy="752924"/>
                  </a:xfrm>
                  <a:prstGeom prst="cube">
                    <a:avLst>
                      <a:gd name="adj" fmla="val 49349"/>
                    </a:avLst>
                  </a:prstGeom>
                  <a:solidFill>
                    <a:srgbClr val="4472C4">
                      <a:lumMod val="40000"/>
                      <a:lumOff val="6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grpSp>
            <p:grpSp>
              <p:nvGrpSpPr>
                <p:cNvPr id="75" name="组合 74"/>
                <p:cNvGrpSpPr/>
                <p:nvPr/>
              </p:nvGrpSpPr>
              <p:grpSpPr>
                <a:xfrm>
                  <a:off x="2796422" y="2741303"/>
                  <a:ext cx="1031629" cy="1272066"/>
                  <a:chOff x="2785955" y="2242346"/>
                  <a:chExt cx="1031629" cy="1272066"/>
                </a:xfrm>
              </p:grpSpPr>
              <p:sp>
                <p:nvSpPr>
                  <p:cNvPr id="79" name="立方体 78"/>
                  <p:cNvSpPr/>
                  <p:nvPr/>
                </p:nvSpPr>
                <p:spPr>
                  <a:xfrm>
                    <a:off x="3301769" y="2242346"/>
                    <a:ext cx="515815" cy="752924"/>
                  </a:xfrm>
                  <a:prstGeom prst="cube">
                    <a:avLst>
                      <a:gd name="adj" fmla="val 49349"/>
                    </a:avLst>
                  </a:prstGeom>
                  <a:solidFill>
                    <a:srgbClr val="4472C4">
                      <a:lumMod val="40000"/>
                      <a:lumOff val="6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80" name="立方体 79"/>
                  <p:cNvSpPr/>
                  <p:nvPr/>
                </p:nvSpPr>
                <p:spPr>
                  <a:xfrm>
                    <a:off x="3043862" y="2501917"/>
                    <a:ext cx="515815" cy="752924"/>
                  </a:xfrm>
                  <a:prstGeom prst="cube">
                    <a:avLst>
                      <a:gd name="adj" fmla="val 49349"/>
                    </a:avLst>
                  </a:prstGeom>
                  <a:solidFill>
                    <a:srgbClr val="4472C4">
                      <a:lumMod val="40000"/>
                      <a:lumOff val="6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81" name="立方体 80"/>
                  <p:cNvSpPr/>
                  <p:nvPr/>
                </p:nvSpPr>
                <p:spPr>
                  <a:xfrm>
                    <a:off x="2785955" y="2761488"/>
                    <a:ext cx="515815" cy="752924"/>
                  </a:xfrm>
                  <a:prstGeom prst="cube">
                    <a:avLst>
                      <a:gd name="adj" fmla="val 49349"/>
                    </a:avLst>
                  </a:prstGeom>
                  <a:solidFill>
                    <a:srgbClr val="4472C4">
                      <a:lumMod val="40000"/>
                      <a:lumOff val="6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grpSp>
            <p:sp>
              <p:nvSpPr>
                <p:cNvPr id="76" name="立方体 75"/>
                <p:cNvSpPr/>
                <p:nvPr/>
              </p:nvSpPr>
              <p:spPr>
                <a:xfrm>
                  <a:off x="3312236" y="2235777"/>
                  <a:ext cx="515815" cy="752924"/>
                </a:xfrm>
                <a:prstGeom prst="cube">
                  <a:avLst>
                    <a:gd name="adj" fmla="val 49349"/>
                  </a:avLst>
                </a:prstGeom>
                <a:solidFill>
                  <a:srgbClr val="4472C4">
                    <a:lumMod val="40000"/>
                    <a:lumOff val="6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77" name="立方体 76"/>
                <p:cNvSpPr/>
                <p:nvPr/>
              </p:nvSpPr>
              <p:spPr>
                <a:xfrm>
                  <a:off x="3054328" y="2494626"/>
                  <a:ext cx="515815" cy="752924"/>
                </a:xfrm>
                <a:prstGeom prst="cube">
                  <a:avLst>
                    <a:gd name="adj" fmla="val 49349"/>
                  </a:avLst>
                </a:prstGeom>
                <a:solidFill>
                  <a:srgbClr val="4472C4">
                    <a:lumMod val="40000"/>
                    <a:lumOff val="6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78" name="立方体 77"/>
                <p:cNvSpPr/>
                <p:nvPr/>
              </p:nvSpPr>
              <p:spPr>
                <a:xfrm>
                  <a:off x="2796422" y="2754919"/>
                  <a:ext cx="515815" cy="752924"/>
                </a:xfrm>
                <a:prstGeom prst="cube">
                  <a:avLst>
                    <a:gd name="adj" fmla="val 49349"/>
                  </a:avLst>
                </a:prstGeom>
                <a:solidFill>
                  <a:srgbClr val="4472C4">
                    <a:lumMod val="40000"/>
                    <a:lumOff val="6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grpSp>
          <p:grpSp>
            <p:nvGrpSpPr>
              <p:cNvPr id="16" name="组合 15"/>
              <p:cNvGrpSpPr/>
              <p:nvPr/>
            </p:nvGrpSpPr>
            <p:grpSpPr>
              <a:xfrm>
                <a:off x="4319129" y="2231976"/>
                <a:ext cx="833157" cy="2287641"/>
                <a:chOff x="4315065" y="723165"/>
                <a:chExt cx="833157" cy="2287641"/>
              </a:xfrm>
            </p:grpSpPr>
            <p:grpSp>
              <p:nvGrpSpPr>
                <p:cNvPr id="62" name="组合 61"/>
                <p:cNvGrpSpPr/>
                <p:nvPr/>
              </p:nvGrpSpPr>
              <p:grpSpPr>
                <a:xfrm>
                  <a:off x="4315065" y="1758255"/>
                  <a:ext cx="832731" cy="1252551"/>
                  <a:chOff x="4315491" y="723165"/>
                  <a:chExt cx="832731" cy="1252551"/>
                </a:xfrm>
              </p:grpSpPr>
              <p:sp>
                <p:nvSpPr>
                  <p:cNvPr id="71" name="立方体 70"/>
                  <p:cNvSpPr/>
                  <p:nvPr/>
                </p:nvSpPr>
                <p:spPr>
                  <a:xfrm>
                    <a:off x="4808385" y="723165"/>
                    <a:ext cx="339837" cy="761055"/>
                  </a:xfrm>
                  <a:prstGeom prst="cube">
                    <a:avLst>
                      <a:gd name="adj" fmla="val 71602"/>
                    </a:avLst>
                  </a:prstGeom>
                  <a:solidFill>
                    <a:sysClr val="window" lastClr="FFFFFF">
                      <a:lumMod val="65000"/>
                    </a:sys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72" name="立方体 71"/>
                  <p:cNvSpPr/>
                  <p:nvPr/>
                </p:nvSpPr>
                <p:spPr>
                  <a:xfrm>
                    <a:off x="4561938" y="968913"/>
                    <a:ext cx="339837" cy="761055"/>
                  </a:xfrm>
                  <a:prstGeom prst="cube">
                    <a:avLst>
                      <a:gd name="adj" fmla="val 71602"/>
                    </a:avLst>
                  </a:prstGeom>
                  <a:solidFill>
                    <a:sysClr val="window" lastClr="FFFFFF">
                      <a:lumMod val="65000"/>
                    </a:sys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73" name="立方体 72"/>
                  <p:cNvSpPr/>
                  <p:nvPr/>
                </p:nvSpPr>
                <p:spPr>
                  <a:xfrm>
                    <a:off x="4315491" y="1214661"/>
                    <a:ext cx="339837" cy="761055"/>
                  </a:xfrm>
                  <a:prstGeom prst="cube">
                    <a:avLst>
                      <a:gd name="adj" fmla="val 71602"/>
                    </a:avLst>
                  </a:prstGeom>
                  <a:solidFill>
                    <a:sysClr val="window" lastClr="FFFFFF">
                      <a:lumMod val="65000"/>
                    </a:sys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grpSp>
            <p:grpSp>
              <p:nvGrpSpPr>
                <p:cNvPr id="63" name="组合 62"/>
                <p:cNvGrpSpPr/>
                <p:nvPr/>
              </p:nvGrpSpPr>
              <p:grpSpPr>
                <a:xfrm>
                  <a:off x="4315066" y="1239250"/>
                  <a:ext cx="832731" cy="1252551"/>
                  <a:chOff x="4315491" y="723165"/>
                  <a:chExt cx="832731" cy="1252551"/>
                </a:xfrm>
              </p:grpSpPr>
              <p:sp>
                <p:nvSpPr>
                  <p:cNvPr id="68" name="立方体 67"/>
                  <p:cNvSpPr/>
                  <p:nvPr/>
                </p:nvSpPr>
                <p:spPr>
                  <a:xfrm>
                    <a:off x="4808385" y="723165"/>
                    <a:ext cx="339837" cy="761055"/>
                  </a:xfrm>
                  <a:prstGeom prst="cube">
                    <a:avLst>
                      <a:gd name="adj" fmla="val 71602"/>
                    </a:avLst>
                  </a:prstGeom>
                  <a:solidFill>
                    <a:srgbClr val="ED7D31">
                      <a:lumMod val="60000"/>
                      <a:lumOff val="4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69" name="立方体 68"/>
                  <p:cNvSpPr/>
                  <p:nvPr/>
                </p:nvSpPr>
                <p:spPr>
                  <a:xfrm>
                    <a:off x="4561938" y="968913"/>
                    <a:ext cx="339837" cy="761055"/>
                  </a:xfrm>
                  <a:prstGeom prst="cube">
                    <a:avLst>
                      <a:gd name="adj" fmla="val 71602"/>
                    </a:avLst>
                  </a:prstGeom>
                  <a:solidFill>
                    <a:sysClr val="window" lastClr="FFFFFF">
                      <a:lumMod val="65000"/>
                    </a:sys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70" name="立方体 69"/>
                  <p:cNvSpPr/>
                  <p:nvPr/>
                </p:nvSpPr>
                <p:spPr>
                  <a:xfrm>
                    <a:off x="4315491" y="1214661"/>
                    <a:ext cx="339837" cy="761055"/>
                  </a:xfrm>
                  <a:prstGeom prst="cube">
                    <a:avLst>
                      <a:gd name="adj" fmla="val 71602"/>
                    </a:avLst>
                  </a:prstGeom>
                  <a:solidFill>
                    <a:sysClr val="window" lastClr="FFFFFF">
                      <a:lumMod val="65000"/>
                    </a:sys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ea"/>
                    </a:endParaRPr>
                  </a:p>
                </p:txBody>
              </p:sp>
            </p:grpSp>
            <p:grpSp>
              <p:nvGrpSpPr>
                <p:cNvPr id="64" name="组合 63"/>
                <p:cNvGrpSpPr/>
                <p:nvPr/>
              </p:nvGrpSpPr>
              <p:grpSpPr>
                <a:xfrm>
                  <a:off x="4315491" y="723165"/>
                  <a:ext cx="832731" cy="1252551"/>
                  <a:chOff x="4315491" y="723165"/>
                  <a:chExt cx="832731" cy="1252551"/>
                </a:xfrm>
              </p:grpSpPr>
              <p:sp>
                <p:nvSpPr>
                  <p:cNvPr id="65" name="立方体 64"/>
                  <p:cNvSpPr/>
                  <p:nvPr/>
                </p:nvSpPr>
                <p:spPr>
                  <a:xfrm>
                    <a:off x="4808385" y="723165"/>
                    <a:ext cx="339837" cy="761055"/>
                  </a:xfrm>
                  <a:prstGeom prst="cube">
                    <a:avLst>
                      <a:gd name="adj" fmla="val 71602"/>
                    </a:avLst>
                  </a:prstGeom>
                  <a:solidFill>
                    <a:srgbClr val="ED7D31">
                      <a:lumMod val="60000"/>
                      <a:lumOff val="4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66" name="立方体 65"/>
                  <p:cNvSpPr/>
                  <p:nvPr/>
                </p:nvSpPr>
                <p:spPr>
                  <a:xfrm>
                    <a:off x="4561938" y="968913"/>
                    <a:ext cx="339837" cy="761055"/>
                  </a:xfrm>
                  <a:prstGeom prst="cube">
                    <a:avLst>
                      <a:gd name="adj" fmla="val 71602"/>
                    </a:avLst>
                  </a:prstGeom>
                  <a:solidFill>
                    <a:sysClr val="window" lastClr="FFFFFF">
                      <a:lumMod val="65000"/>
                    </a:sys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ea"/>
                    </a:endParaRPr>
                  </a:p>
                </p:txBody>
              </p:sp>
              <p:sp>
                <p:nvSpPr>
                  <p:cNvPr id="67" name="立方体 66"/>
                  <p:cNvSpPr/>
                  <p:nvPr/>
                </p:nvSpPr>
                <p:spPr>
                  <a:xfrm>
                    <a:off x="4315491" y="1214661"/>
                    <a:ext cx="339837" cy="761055"/>
                  </a:xfrm>
                  <a:prstGeom prst="cube">
                    <a:avLst>
                      <a:gd name="adj" fmla="val 71602"/>
                    </a:avLst>
                  </a:prstGeom>
                  <a:solidFill>
                    <a:srgbClr val="ED7D31">
                      <a:lumMod val="60000"/>
                      <a:lumOff val="4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grpSp>
          </p:grpSp>
          <p:grpSp>
            <p:nvGrpSpPr>
              <p:cNvPr id="17" name="组合 16"/>
              <p:cNvGrpSpPr/>
              <p:nvPr/>
            </p:nvGrpSpPr>
            <p:grpSpPr>
              <a:xfrm>
                <a:off x="3970968" y="3260445"/>
                <a:ext cx="216000" cy="216000"/>
                <a:chOff x="2796422" y="1150620"/>
                <a:chExt cx="216000" cy="216000"/>
              </a:xfrm>
            </p:grpSpPr>
            <p:sp>
              <p:nvSpPr>
                <p:cNvPr id="60" name="椭圆 59"/>
                <p:cNvSpPr/>
                <p:nvPr/>
              </p:nvSpPr>
              <p:spPr>
                <a:xfrm>
                  <a:off x="2796422" y="1150620"/>
                  <a:ext cx="216000" cy="216000"/>
                </a:xfrm>
                <a:prstGeom prst="ellipse">
                  <a:avLst/>
                </a:prstGeom>
                <a:solidFill>
                  <a:sysClr val="window" lastClr="FFFFFF"/>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61" name="椭圆 60"/>
                <p:cNvSpPr/>
                <p:nvPr/>
              </p:nvSpPr>
              <p:spPr>
                <a:xfrm>
                  <a:off x="2897784" y="1249620"/>
                  <a:ext cx="18000" cy="18000"/>
                </a:xfrm>
                <a:prstGeom prst="ellipse">
                  <a:avLst/>
                </a:prstGeom>
                <a:solidFill>
                  <a:sysClr val="windowText" lastClr="000000"/>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grpSp>
          <p:grpSp>
            <p:nvGrpSpPr>
              <p:cNvPr id="18" name="组合 17"/>
              <p:cNvGrpSpPr/>
              <p:nvPr/>
            </p:nvGrpSpPr>
            <p:grpSpPr>
              <a:xfrm>
                <a:off x="6254960" y="2235906"/>
                <a:ext cx="1031629" cy="2283840"/>
                <a:chOff x="2796422" y="2235777"/>
                <a:chExt cx="1031629" cy="2283840"/>
              </a:xfrm>
            </p:grpSpPr>
            <p:grpSp>
              <p:nvGrpSpPr>
                <p:cNvPr id="22" name="组合 21"/>
                <p:cNvGrpSpPr/>
                <p:nvPr/>
              </p:nvGrpSpPr>
              <p:grpSpPr>
                <a:xfrm>
                  <a:off x="2796422" y="3247551"/>
                  <a:ext cx="1031629" cy="1272066"/>
                  <a:chOff x="2785955" y="2242346"/>
                  <a:chExt cx="1031629" cy="1272066"/>
                </a:xfrm>
              </p:grpSpPr>
              <p:sp>
                <p:nvSpPr>
                  <p:cNvPr id="57" name="立方体 56"/>
                  <p:cNvSpPr/>
                  <p:nvPr/>
                </p:nvSpPr>
                <p:spPr>
                  <a:xfrm>
                    <a:off x="3301769" y="2242346"/>
                    <a:ext cx="515815" cy="752924"/>
                  </a:xfrm>
                  <a:prstGeom prst="cube">
                    <a:avLst>
                      <a:gd name="adj" fmla="val 49349"/>
                    </a:avLst>
                  </a:prstGeom>
                  <a:solidFill>
                    <a:sysClr val="window" lastClr="FFFFFF"/>
                  </a:solidFill>
                  <a:ln w="12700" cap="flat" cmpd="sng" algn="ctr">
                    <a:solidFill>
                      <a:sysClr val="windowText" lastClr="000000"/>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58" name="立方体 57"/>
                  <p:cNvSpPr/>
                  <p:nvPr/>
                </p:nvSpPr>
                <p:spPr>
                  <a:xfrm>
                    <a:off x="3043862" y="2501917"/>
                    <a:ext cx="515815" cy="752924"/>
                  </a:xfrm>
                  <a:prstGeom prst="cube">
                    <a:avLst>
                      <a:gd name="adj" fmla="val 49349"/>
                    </a:avLst>
                  </a:prstGeom>
                  <a:solidFill>
                    <a:sysClr val="window" lastClr="FFFFFF"/>
                  </a:solidFill>
                  <a:ln w="12700" cap="flat" cmpd="sng" algn="ctr">
                    <a:solidFill>
                      <a:sysClr val="windowText" lastClr="000000"/>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59" name="立方体 58"/>
                  <p:cNvSpPr/>
                  <p:nvPr/>
                </p:nvSpPr>
                <p:spPr>
                  <a:xfrm>
                    <a:off x="2785955" y="2761488"/>
                    <a:ext cx="515815" cy="752924"/>
                  </a:xfrm>
                  <a:prstGeom prst="cube">
                    <a:avLst>
                      <a:gd name="adj" fmla="val 49349"/>
                    </a:avLst>
                  </a:prstGeom>
                  <a:solidFill>
                    <a:sysClr val="window" lastClr="FFFFFF"/>
                  </a:solidFill>
                  <a:ln w="12700" cap="flat" cmpd="sng" algn="ctr">
                    <a:solidFill>
                      <a:sysClr val="windowText" lastClr="000000"/>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grpSp>
            <p:grpSp>
              <p:nvGrpSpPr>
                <p:cNvPr id="23" name="组合 22"/>
                <p:cNvGrpSpPr/>
                <p:nvPr/>
              </p:nvGrpSpPr>
              <p:grpSpPr>
                <a:xfrm>
                  <a:off x="2796422" y="2741303"/>
                  <a:ext cx="1031629" cy="1272066"/>
                  <a:chOff x="2785955" y="2242346"/>
                  <a:chExt cx="1031629" cy="1272066"/>
                </a:xfrm>
              </p:grpSpPr>
              <p:sp>
                <p:nvSpPr>
                  <p:cNvPr id="54" name="立方体 53"/>
                  <p:cNvSpPr/>
                  <p:nvPr/>
                </p:nvSpPr>
                <p:spPr>
                  <a:xfrm>
                    <a:off x="3301769" y="2242346"/>
                    <a:ext cx="515815" cy="752924"/>
                  </a:xfrm>
                  <a:prstGeom prst="cube">
                    <a:avLst>
                      <a:gd name="adj" fmla="val 49349"/>
                    </a:avLst>
                  </a:prstGeom>
                  <a:solidFill>
                    <a:srgbClr val="4472C4">
                      <a:lumMod val="40000"/>
                      <a:lumOff val="6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55" name="立方体 54"/>
                  <p:cNvSpPr/>
                  <p:nvPr/>
                </p:nvSpPr>
                <p:spPr>
                  <a:xfrm>
                    <a:off x="3043862" y="2501917"/>
                    <a:ext cx="515815" cy="752924"/>
                  </a:xfrm>
                  <a:prstGeom prst="cube">
                    <a:avLst>
                      <a:gd name="adj" fmla="val 49349"/>
                    </a:avLst>
                  </a:prstGeom>
                  <a:solidFill>
                    <a:sysClr val="window" lastClr="FFFFFF"/>
                  </a:solidFill>
                  <a:ln w="12700" cap="flat" cmpd="sng" algn="ctr">
                    <a:solidFill>
                      <a:sysClr val="windowText" lastClr="000000"/>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56" name="立方体 55"/>
                  <p:cNvSpPr/>
                  <p:nvPr/>
                </p:nvSpPr>
                <p:spPr>
                  <a:xfrm>
                    <a:off x="2785955" y="2761488"/>
                    <a:ext cx="515815" cy="752924"/>
                  </a:xfrm>
                  <a:prstGeom prst="cube">
                    <a:avLst>
                      <a:gd name="adj" fmla="val 49349"/>
                    </a:avLst>
                  </a:prstGeom>
                  <a:solidFill>
                    <a:sysClr val="window" lastClr="FFFFFF"/>
                  </a:solidFill>
                  <a:ln w="12700" cap="flat" cmpd="sng" algn="ctr">
                    <a:solidFill>
                      <a:sysClr val="windowText" lastClr="000000"/>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grpSp>
            <p:sp>
              <p:nvSpPr>
                <p:cNvPr id="24" name="立方体 23"/>
                <p:cNvSpPr/>
                <p:nvPr/>
              </p:nvSpPr>
              <p:spPr>
                <a:xfrm>
                  <a:off x="3312236" y="2235777"/>
                  <a:ext cx="515815" cy="752924"/>
                </a:xfrm>
                <a:prstGeom prst="cube">
                  <a:avLst>
                    <a:gd name="adj" fmla="val 49349"/>
                  </a:avLst>
                </a:prstGeom>
                <a:solidFill>
                  <a:srgbClr val="4472C4">
                    <a:lumMod val="40000"/>
                    <a:lumOff val="6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25" name="立方体 24"/>
                <p:cNvSpPr/>
                <p:nvPr/>
              </p:nvSpPr>
              <p:spPr>
                <a:xfrm>
                  <a:off x="3054328" y="2494626"/>
                  <a:ext cx="515815" cy="752924"/>
                </a:xfrm>
                <a:prstGeom prst="cube">
                  <a:avLst>
                    <a:gd name="adj" fmla="val 49349"/>
                  </a:avLst>
                </a:prstGeom>
                <a:solidFill>
                  <a:sysClr val="window" lastClr="FFFFFF"/>
                </a:solidFill>
                <a:ln w="12700" cap="flat" cmpd="sng" algn="ctr">
                  <a:solidFill>
                    <a:sysClr val="windowText" lastClr="000000"/>
                  </a:solidFill>
                  <a:prstDash val="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53" name="立方体 52"/>
                <p:cNvSpPr/>
                <p:nvPr/>
              </p:nvSpPr>
              <p:spPr>
                <a:xfrm>
                  <a:off x="2796422" y="2754919"/>
                  <a:ext cx="515815" cy="752924"/>
                </a:xfrm>
                <a:prstGeom prst="cube">
                  <a:avLst>
                    <a:gd name="adj" fmla="val 49349"/>
                  </a:avLst>
                </a:prstGeom>
                <a:solidFill>
                  <a:srgbClr val="4472C4">
                    <a:lumMod val="40000"/>
                    <a:lumOff val="6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prstClr val="white"/>
                    </a:solidFill>
                    <a:effectLst/>
                    <a:uLnTx/>
                    <a:uFillTx/>
                    <a:latin typeface="等线" panose="02010600030101010101" pitchFamily="2" charset="-122"/>
                    <a:ea typeface="等线" panose="02010600030101010101" pitchFamily="2" charset="-122"/>
                    <a:cs typeface="+mn-cs"/>
                  </a:endParaRPr>
                </a:p>
              </p:txBody>
            </p:sp>
          </p:grpSp>
          <p:sp>
            <p:nvSpPr>
              <p:cNvPr id="19" name="箭头: 右 29"/>
              <p:cNvSpPr/>
              <p:nvPr/>
            </p:nvSpPr>
            <p:spPr>
              <a:xfrm>
                <a:off x="5304492" y="3238779"/>
                <a:ext cx="839096" cy="333487"/>
              </a:xfrm>
              <a:prstGeom prst="rightArrow">
                <a:avLst/>
              </a:prstGeom>
              <a:solidFill>
                <a:sysClr val="window" lastClr="FFFFFF">
                  <a:lumMod val="75000"/>
                </a:sysClr>
              </a:solidFill>
              <a:ln w="12700" cap="flat" cmpd="sng" algn="ctr">
                <a:solidFill>
                  <a:sysClr val="window" lastClr="FFFFFF">
                    <a:lumMod val="75000"/>
                  </a:sys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20" name="文本框 19"/>
              <p:cNvSpPr txBox="1"/>
              <p:nvPr/>
            </p:nvSpPr>
            <p:spPr>
              <a:xfrm>
                <a:off x="5198290" y="2900224"/>
                <a:ext cx="1032735" cy="338554"/>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GB" altLang="zh-CN" sz="1600" b="0" i="0" u="none" strike="noStrike" kern="0" cap="none" spc="0" normalizeH="0" baseline="0" noProof="0" dirty="0">
                    <a:ln>
                      <a:noFill/>
                    </a:ln>
                    <a:solidFill>
                      <a:prstClr val="black"/>
                    </a:solidFill>
                    <a:effectLst/>
                    <a:uLnTx/>
                    <a:uFillTx/>
                    <a:latin typeface="微软雅黑" panose="020B0503020204020204" charset="-122"/>
                    <a:ea typeface="微软雅黑" panose="020B0503020204020204" charset="-122"/>
                  </a:rPr>
                  <a:t>denoise</a:t>
                </a:r>
                <a:endParaRPr kumimoji="0" lang="zh-CN" altLang="en-US" sz="1600" b="0" i="0" u="none" strike="noStrike" kern="0" cap="none" spc="0" normalizeH="0" baseline="0" noProof="0" dirty="0">
                  <a:ln>
                    <a:noFill/>
                  </a:ln>
                  <a:solidFill>
                    <a:prstClr val="black"/>
                  </a:solidFill>
                  <a:effectLst/>
                  <a:uLnTx/>
                  <a:uFillTx/>
                  <a:latin typeface="微软雅黑" panose="020B0503020204020204" charset="-122"/>
                  <a:ea typeface="微软雅黑" panose="020B0503020204020204" charset="-122"/>
                </a:endParaRPr>
              </a:p>
            </p:txBody>
          </p:sp>
        </p:grpSp>
        <p:grpSp>
          <p:nvGrpSpPr>
            <p:cNvPr id="6" name="组合 5"/>
            <p:cNvGrpSpPr/>
            <p:nvPr/>
          </p:nvGrpSpPr>
          <p:grpSpPr>
            <a:xfrm>
              <a:off x="7527031" y="3740513"/>
              <a:ext cx="1186581" cy="779104"/>
              <a:chOff x="5577378" y="4913484"/>
              <a:chExt cx="1186581" cy="779104"/>
            </a:xfrm>
          </p:grpSpPr>
          <p:sp>
            <p:nvSpPr>
              <p:cNvPr id="7" name="立方体 6"/>
              <p:cNvSpPr/>
              <p:nvPr/>
            </p:nvSpPr>
            <p:spPr>
              <a:xfrm>
                <a:off x="5583219" y="4927002"/>
                <a:ext cx="268942" cy="333487"/>
              </a:xfrm>
              <a:prstGeom prst="cube">
                <a:avLst>
                  <a:gd name="adj" fmla="val 40385"/>
                </a:avLst>
              </a:prstGeom>
              <a:solidFill>
                <a:srgbClr val="ED7D31">
                  <a:lumMod val="60000"/>
                  <a:lumOff val="40000"/>
                </a:srgb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9" name="立方体 8"/>
              <p:cNvSpPr/>
              <p:nvPr/>
            </p:nvSpPr>
            <p:spPr>
              <a:xfrm>
                <a:off x="5577378" y="5359101"/>
                <a:ext cx="268942" cy="333487"/>
              </a:xfrm>
              <a:prstGeom prst="cube">
                <a:avLst>
                  <a:gd name="adj" fmla="val 40385"/>
                </a:avLst>
              </a:prstGeom>
              <a:solidFill>
                <a:sysClr val="window" lastClr="FFFFFF">
                  <a:lumMod val="65000"/>
                </a:sysClr>
              </a:solidFill>
              <a:ln w="1270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pitchFamily="2" charset="-122"/>
                  <a:ea typeface="等线" panose="02010600030101010101" pitchFamily="2" charset="-122"/>
                  <a:cs typeface="+mn-cs"/>
                </a:endParaRPr>
              </a:p>
            </p:txBody>
          </p:sp>
          <p:sp>
            <p:nvSpPr>
              <p:cNvPr id="13" name="文本框 12"/>
              <p:cNvSpPr txBox="1"/>
              <p:nvPr/>
            </p:nvSpPr>
            <p:spPr>
              <a:xfrm>
                <a:off x="5898327" y="4913484"/>
                <a:ext cx="86563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Mask=1</a:t>
                </a:r>
                <a:endParaRPr kumimoji="0" lang="zh-CN" altLang="en-US" sz="1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4" name="文本框 13"/>
              <p:cNvSpPr txBox="1"/>
              <p:nvPr/>
            </p:nvSpPr>
            <p:spPr>
              <a:xfrm>
                <a:off x="5898327" y="5348146"/>
                <a:ext cx="86563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defRPr/>
                </a:pPr>
                <a:r>
                  <a:rPr kumimoji="0" lang="en-US" altLang="zh-CN" sz="1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Mask=0</a:t>
                </a:r>
                <a:endParaRPr kumimoji="0" lang="zh-CN" altLang="en-US" sz="1400" b="0" i="0" u="none" strike="noStrike" kern="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grpSp>
      </p:grpSp>
      <p:sp>
        <p:nvSpPr>
          <p:cNvPr id="86" name="文本框 85"/>
          <p:cNvSpPr txBox="1"/>
          <p:nvPr/>
        </p:nvSpPr>
        <p:spPr>
          <a:xfrm>
            <a:off x="1122067" y="5532661"/>
            <a:ext cx="8445842" cy="369332"/>
          </a:xfrm>
          <a:prstGeom prst="rect">
            <a:avLst/>
          </a:prstGeom>
          <a:noFill/>
        </p:spPr>
        <p:txBody>
          <a:bodyPr wrap="square">
            <a:spAutoFit/>
          </a:bodyPr>
          <a:lstStyle/>
          <a:p>
            <a:r>
              <a:rPr lang="en-GB" altLang="zh-CN" b="1" dirty="0"/>
              <a:t>Traditional denoising methods</a:t>
            </a:r>
            <a:endParaRPr lang="zh-CN" altLang="en-US" b="1" dirty="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圆角矩形 37"/>
          <p:cNvSpPr/>
          <p:nvPr/>
        </p:nvSpPr>
        <p:spPr>
          <a:xfrm>
            <a:off x="8056605" y="3428999"/>
            <a:ext cx="3249827" cy="2106827"/>
          </a:xfrm>
          <a:prstGeom prst="roundRect">
            <a:avLst/>
          </a:prstGeom>
          <a:solidFill>
            <a:schemeClr val="bg1"/>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1" name="矩形 20"/>
          <p:cNvSpPr/>
          <p:nvPr/>
        </p:nvSpPr>
        <p:spPr>
          <a:xfrm>
            <a:off x="-4689530" y="-835532"/>
            <a:ext cx="7114251" cy="323165"/>
          </a:xfrm>
          <a:prstGeom prst="rect">
            <a:avLst/>
          </a:prstGeom>
        </p:spPr>
        <p:txBody>
          <a:bodyPr wrap="square">
            <a:spAutoFit/>
          </a:bodyPr>
          <a:lstStyle/>
          <a:p>
            <a:pPr marL="214630" indent="-214630">
              <a:buFont typeface="Arial" panose="020B0604020202020204" pitchFamily="34" charset="0"/>
              <a:buChar char="•"/>
            </a:pPr>
            <a:endParaRPr lang="zh-CN" altLang="en-US" sz="1500" dirty="0"/>
          </a:p>
        </p:txBody>
      </p:sp>
      <p:grpSp>
        <p:nvGrpSpPr>
          <p:cNvPr id="2" name="组合 1"/>
          <p:cNvGrpSpPr/>
          <p:nvPr/>
        </p:nvGrpSpPr>
        <p:grpSpPr>
          <a:xfrm>
            <a:off x="407438" y="171919"/>
            <a:ext cx="670385" cy="604428"/>
            <a:chOff x="5424755" y="1340768"/>
            <a:chExt cx="670560" cy="604586"/>
          </a:xfrm>
        </p:grpSpPr>
        <p:grpSp>
          <p:nvGrpSpPr>
            <p:cNvPr id="3" name="组合 2"/>
            <p:cNvGrpSpPr/>
            <p:nvPr/>
          </p:nvGrpSpPr>
          <p:grpSpPr>
            <a:xfrm>
              <a:off x="5424755" y="1340768"/>
              <a:ext cx="670560" cy="604586"/>
              <a:chOff x="3720691" y="2824413"/>
              <a:chExt cx="1341120" cy="1209172"/>
            </a:xfrm>
          </p:grpSpPr>
          <p:sp>
            <p:nvSpPr>
              <p:cNvPr id="10"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8"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2"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
        <p:nvSpPr>
          <p:cNvPr id="29" name="文本框 9"/>
          <p:cNvSpPr txBox="1"/>
          <p:nvPr/>
        </p:nvSpPr>
        <p:spPr>
          <a:xfrm>
            <a:off x="1124440" y="290670"/>
            <a:ext cx="9567962" cy="623227"/>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GB" altLang="zh-CN" dirty="0">
                <a:solidFill>
                  <a:srgbClr val="325B7F"/>
                </a:solidFill>
                <a:sym typeface="微软雅黑" panose="020B0503020204020204" charset="-122"/>
              </a:rPr>
              <a:t>3 </a:t>
            </a:r>
            <a:r>
              <a:rPr lang="en-US" altLang="zh-CN" dirty="0">
                <a:solidFill>
                  <a:srgbClr val="325B7F"/>
                </a:solidFill>
              </a:rPr>
              <a:t>Adversarial Sample Defense Algorithm Based on Feature Denoising</a:t>
            </a:r>
            <a:endParaRPr lang="zh-CN" altLang="zh-CN" dirty="0">
              <a:solidFill>
                <a:srgbClr val="325B7F"/>
              </a:solidFill>
            </a:endParaRPr>
          </a:p>
          <a:p>
            <a:pPr marL="0" lvl="1"/>
            <a:r>
              <a:rPr lang="en-GB" altLang="zh-CN" dirty="0">
                <a:solidFill>
                  <a:srgbClr val="325B7F"/>
                </a:solidFill>
                <a:sym typeface="微软雅黑" panose="020B0503020204020204" charset="-122"/>
              </a:rPr>
              <a:t>- Algorithmic structure</a:t>
            </a:r>
            <a:endParaRPr lang="zh-CN" altLang="en-US" dirty="0">
              <a:solidFill>
                <a:srgbClr val="325B7F"/>
              </a:solidFill>
              <a:sym typeface="微软雅黑" panose="020B0503020204020204" charset="-122"/>
            </a:endParaRPr>
          </a:p>
        </p:txBody>
      </p:sp>
      <p:pic>
        <p:nvPicPr>
          <p:cNvPr id="30" name="图片 29"/>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967312" y="2139427"/>
            <a:ext cx="6408181" cy="3515460"/>
          </a:xfrm>
          <a:prstGeom prst="rect">
            <a:avLst/>
          </a:prstGeom>
        </p:spPr>
      </p:pic>
      <p:grpSp>
        <p:nvGrpSpPr>
          <p:cNvPr id="37" name="组合 36"/>
          <p:cNvGrpSpPr/>
          <p:nvPr/>
        </p:nvGrpSpPr>
        <p:grpSpPr>
          <a:xfrm>
            <a:off x="8237223" y="3669956"/>
            <a:ext cx="2946400" cy="1743676"/>
            <a:chOff x="8143346" y="3276256"/>
            <a:chExt cx="2946400" cy="1743676"/>
          </a:xfrm>
        </p:grpSpPr>
        <p:pic>
          <p:nvPicPr>
            <p:cNvPr id="33" name="图片 32"/>
            <p:cNvPicPr>
              <a:picLocks noChangeAspect="1"/>
            </p:cNvPicPr>
            <p:nvPr/>
          </p:nvPicPr>
          <p:blipFill rotWithShape="1">
            <a:blip r:embed="rId2"/>
            <a:srcRect l="5942" t="30602" r="13053"/>
            <a:stretch>
              <a:fillRect/>
            </a:stretch>
          </p:blipFill>
          <p:spPr>
            <a:xfrm>
              <a:off x="8143346" y="3276256"/>
              <a:ext cx="2458751" cy="546443"/>
            </a:xfrm>
            <a:prstGeom prst="rect">
              <a:avLst/>
            </a:prstGeom>
          </p:spPr>
        </p:pic>
        <p:pic>
          <p:nvPicPr>
            <p:cNvPr id="35" name="图片 34"/>
            <p:cNvPicPr>
              <a:picLocks noChangeAspect="1"/>
            </p:cNvPicPr>
            <p:nvPr/>
          </p:nvPicPr>
          <p:blipFill>
            <a:blip r:embed="rId3"/>
            <a:stretch>
              <a:fillRect/>
            </a:stretch>
          </p:blipFill>
          <p:spPr>
            <a:xfrm>
              <a:off x="8143346" y="3978532"/>
              <a:ext cx="2946400" cy="711200"/>
            </a:xfrm>
            <a:prstGeom prst="rect">
              <a:avLst/>
            </a:prstGeom>
          </p:spPr>
        </p:pic>
        <p:pic>
          <p:nvPicPr>
            <p:cNvPr id="36" name="图片 35"/>
            <p:cNvPicPr>
              <a:picLocks noChangeAspect="1"/>
            </p:cNvPicPr>
            <p:nvPr/>
          </p:nvPicPr>
          <p:blipFill>
            <a:blip r:embed="rId4"/>
            <a:stretch>
              <a:fillRect/>
            </a:stretch>
          </p:blipFill>
          <p:spPr>
            <a:xfrm>
              <a:off x="8143346" y="4689732"/>
              <a:ext cx="1524000" cy="330200"/>
            </a:xfrm>
            <a:prstGeom prst="rect">
              <a:avLst/>
            </a:prstGeom>
          </p:spPr>
        </p:pic>
      </p:grpSp>
      <p:sp>
        <p:nvSpPr>
          <p:cNvPr id="39" name="文本框 38"/>
          <p:cNvSpPr txBox="1"/>
          <p:nvPr/>
        </p:nvSpPr>
        <p:spPr>
          <a:xfrm>
            <a:off x="8027035" y="2105775"/>
            <a:ext cx="2879125" cy="1156792"/>
          </a:xfrm>
          <a:prstGeom prst="rect">
            <a:avLst/>
          </a:prstGeom>
          <a:noFill/>
        </p:spPr>
        <p:txBody>
          <a:bodyPr wrap="square" rtlCol="0">
            <a:spAutoFit/>
          </a:bodyPr>
          <a:lstStyle/>
          <a:p>
            <a:pPr marL="213995" indent="-213995" algn="just" defTabSz="457200">
              <a:lnSpc>
                <a:spcPct val="150000"/>
              </a:lnSpc>
              <a:buFont typeface="Wingdings" panose="05000000000000000000" pitchFamily="2" charset="2"/>
              <a:buChar char="l"/>
            </a:pPr>
            <a:r>
              <a:rPr lang="en-US" altLang="zh-CN" sz="1600" dirty="0">
                <a:solidFill>
                  <a:srgbClr val="000000"/>
                </a:solidFill>
                <a:latin typeface="微软雅黑" panose="020B0503020204020204" charset="-122"/>
                <a:ea typeface="微软雅黑" panose="020B0503020204020204" charset="-122"/>
              </a:rPr>
              <a:t>The total loss function of the generative network is as follows:</a:t>
            </a:r>
            <a:endParaRPr lang="zh-CN" altLang="zh-CN" sz="1600" dirty="0">
              <a:solidFill>
                <a:srgbClr val="000000"/>
              </a:solidFill>
              <a:latin typeface="微软雅黑" panose="020B0503020204020204" charset="-122"/>
              <a:ea typeface="微软雅黑" panose="020B0503020204020204" charset="-122"/>
            </a:endParaRPr>
          </a:p>
        </p:txBody>
      </p:sp>
      <p:sp>
        <p:nvSpPr>
          <p:cNvPr id="40" name="MH_SubTitle_1"/>
          <p:cNvSpPr txBox="1"/>
          <p:nvPr>
            <p:custDataLst>
              <p:tags r:id="rId5"/>
            </p:custDataLst>
          </p:nvPr>
        </p:nvSpPr>
        <p:spPr>
          <a:xfrm>
            <a:off x="728798" y="1276383"/>
            <a:ext cx="7078453" cy="863044"/>
          </a:xfrm>
          <a:prstGeom prst="rect">
            <a:avLst/>
          </a:prstGeom>
          <a:noFill/>
        </p:spPr>
        <p:txBody>
          <a:bodyPr anchor="ctr">
            <a:noAutofit/>
          </a:bodyPr>
          <a:lstStyle/>
          <a:p>
            <a:pPr marL="457200" indent="-457200" defTabSz="914400">
              <a:lnSpc>
                <a:spcPct val="120000"/>
              </a:lnSpc>
              <a:spcBef>
                <a:spcPts val="1200"/>
              </a:spcBef>
              <a:spcAft>
                <a:spcPts val="600"/>
              </a:spcAft>
              <a:buFont typeface="Wingdings" panose="05000000000000000000" pitchFamily="2" charset="2"/>
              <a:buChar char="Ø"/>
              <a:defRPr/>
            </a:pPr>
            <a:r>
              <a:rPr lang="en-GB" altLang="zh-CN" sz="2400" b="1" dirty="0">
                <a:solidFill>
                  <a:srgbClr val="0070C0"/>
                </a:solidFill>
                <a:latin typeface="微软雅黑" panose="020B0503020204020204" charset="-122"/>
                <a:ea typeface="微软雅黑" panose="020B0503020204020204" charset="-122"/>
                <a:sym typeface="+mn-lt"/>
              </a:rPr>
              <a:t>the overall structure of the algorithm</a:t>
            </a:r>
            <a:endParaRPr lang="zh-CN" altLang="en-US" sz="2400" b="1" dirty="0">
              <a:solidFill>
                <a:srgbClr val="0070C0"/>
              </a:solidFill>
              <a:latin typeface="微软雅黑" panose="020B0503020204020204" charset="-122"/>
              <a:ea typeface="微软雅黑" panose="020B0503020204020204" charset="-122"/>
              <a:sym typeface="+mn-lt"/>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4689530" y="-835532"/>
            <a:ext cx="7114251" cy="323165"/>
          </a:xfrm>
          <a:prstGeom prst="rect">
            <a:avLst/>
          </a:prstGeom>
        </p:spPr>
        <p:txBody>
          <a:bodyPr wrap="square">
            <a:spAutoFit/>
          </a:bodyPr>
          <a:lstStyle/>
          <a:p>
            <a:pPr marL="214630" indent="-214630">
              <a:buFont typeface="Arial" panose="020B0604020202020204" pitchFamily="34" charset="0"/>
              <a:buChar char="•"/>
            </a:pPr>
            <a:endParaRPr lang="zh-CN" altLang="en-US" sz="1500" dirty="0"/>
          </a:p>
        </p:txBody>
      </p:sp>
      <p:grpSp>
        <p:nvGrpSpPr>
          <p:cNvPr id="2" name="组合 1"/>
          <p:cNvGrpSpPr/>
          <p:nvPr/>
        </p:nvGrpSpPr>
        <p:grpSpPr>
          <a:xfrm>
            <a:off x="407438" y="171919"/>
            <a:ext cx="670385" cy="604428"/>
            <a:chOff x="5424755" y="1340768"/>
            <a:chExt cx="670560" cy="604586"/>
          </a:xfrm>
        </p:grpSpPr>
        <p:grpSp>
          <p:nvGrpSpPr>
            <p:cNvPr id="3" name="组合 2"/>
            <p:cNvGrpSpPr/>
            <p:nvPr/>
          </p:nvGrpSpPr>
          <p:grpSpPr>
            <a:xfrm>
              <a:off x="5424755" y="1340768"/>
              <a:ext cx="670560" cy="604586"/>
              <a:chOff x="3720691" y="2824413"/>
              <a:chExt cx="1341120" cy="1209172"/>
            </a:xfrm>
          </p:grpSpPr>
          <p:sp>
            <p:nvSpPr>
              <p:cNvPr id="10"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8"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2"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
        <p:nvSpPr>
          <p:cNvPr id="29" name="文本框 9"/>
          <p:cNvSpPr txBox="1"/>
          <p:nvPr/>
        </p:nvSpPr>
        <p:spPr>
          <a:xfrm>
            <a:off x="1124440" y="290670"/>
            <a:ext cx="9567962" cy="623227"/>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GB" altLang="zh-CN" dirty="0">
                <a:solidFill>
                  <a:srgbClr val="325B7F"/>
                </a:solidFill>
                <a:sym typeface="微软雅黑" panose="020B0503020204020204" charset="-122"/>
              </a:rPr>
              <a:t>3 </a:t>
            </a:r>
            <a:r>
              <a:rPr lang="en-US" altLang="zh-CN" dirty="0">
                <a:solidFill>
                  <a:srgbClr val="325B7F"/>
                </a:solidFill>
              </a:rPr>
              <a:t>Adversarial Sample Defense Algorithm Based on Feature Denoising</a:t>
            </a:r>
            <a:endParaRPr lang="zh-CN" altLang="zh-CN" dirty="0">
              <a:solidFill>
                <a:srgbClr val="325B7F"/>
              </a:solidFill>
            </a:endParaRPr>
          </a:p>
          <a:p>
            <a:pPr marL="0" lvl="1"/>
            <a:r>
              <a:rPr lang="en-GB" altLang="zh-CN" dirty="0">
                <a:solidFill>
                  <a:srgbClr val="325B7F"/>
                </a:solidFill>
                <a:sym typeface="微软雅黑" panose="020B0503020204020204" charset="-122"/>
              </a:rPr>
              <a:t>- Algorithmic workflows</a:t>
            </a:r>
            <a:endParaRPr lang="zh-CN" altLang="en-US" dirty="0">
              <a:solidFill>
                <a:srgbClr val="325B7F"/>
              </a:solidFill>
              <a:sym typeface="微软雅黑" panose="020B0503020204020204" charset="-122"/>
            </a:endParaRPr>
          </a:p>
        </p:txBody>
      </p:sp>
      <p:sp>
        <p:nvSpPr>
          <p:cNvPr id="4" name="矩形: 圆角 1"/>
          <p:cNvSpPr/>
          <p:nvPr/>
        </p:nvSpPr>
        <p:spPr>
          <a:xfrm>
            <a:off x="5340696" y="2323663"/>
            <a:ext cx="2213947" cy="2160116"/>
          </a:xfrm>
          <a:prstGeom prst="roundRect">
            <a:avLst/>
          </a:prstGeom>
          <a:noFill/>
          <a:ln>
            <a:prstDash val="dash"/>
          </a:ln>
        </p:spPr>
        <p:style>
          <a:lnRef idx="2">
            <a:schemeClr val="dk1"/>
          </a:lnRef>
          <a:fillRef idx="1">
            <a:schemeClr val="lt1"/>
          </a:fillRef>
          <a:effectRef idx="0">
            <a:schemeClr val="dk1"/>
          </a:effectRef>
          <a:fontRef idx="minor">
            <a:schemeClr val="dk1"/>
          </a:fontRef>
        </p:style>
        <p:txBody>
          <a:bodyPr rtlCol="0" anchor="ctr"/>
          <a:lstStyle/>
          <a:p>
            <a:pPr algn="ctr"/>
            <a:endParaRPr lang="zh-CN" altLang="en-US"/>
          </a:p>
        </p:txBody>
      </p:sp>
      <p:pic>
        <p:nvPicPr>
          <p:cNvPr id="5" name="图片 4"/>
          <p:cNvPicPr>
            <a:picLocks noChangeAspect="1"/>
          </p:cNvPicPr>
          <p:nvPr/>
        </p:nvPicPr>
        <p:blipFill>
          <a:blip r:embed="rId1"/>
          <a:stretch>
            <a:fillRect/>
          </a:stretch>
        </p:blipFill>
        <p:spPr>
          <a:xfrm>
            <a:off x="1483011" y="2411857"/>
            <a:ext cx="3649370" cy="3271685"/>
          </a:xfrm>
          <a:prstGeom prst="rect">
            <a:avLst/>
          </a:prstGeom>
        </p:spPr>
      </p:pic>
      <p:sp>
        <p:nvSpPr>
          <p:cNvPr id="6" name="矩形: 圆角 63"/>
          <p:cNvSpPr/>
          <p:nvPr/>
        </p:nvSpPr>
        <p:spPr>
          <a:xfrm>
            <a:off x="6656767" y="2854243"/>
            <a:ext cx="762498" cy="1205440"/>
          </a:xfrm>
          <a:prstGeom prst="roundRect">
            <a:avLst/>
          </a:prstGeom>
          <a:ln>
            <a:prstDash val="dash"/>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dirty="0"/>
          </a:p>
        </p:txBody>
      </p:sp>
      <p:sp>
        <p:nvSpPr>
          <p:cNvPr id="7" name="立方体 6"/>
          <p:cNvSpPr/>
          <p:nvPr/>
        </p:nvSpPr>
        <p:spPr>
          <a:xfrm>
            <a:off x="6689205" y="2908592"/>
            <a:ext cx="153536" cy="495058"/>
          </a:xfrm>
          <a:prstGeom prst="cube">
            <a:avLst>
              <a:gd name="adj" fmla="val 83147"/>
            </a:avLst>
          </a:prstGeom>
          <a:solidFill>
            <a:schemeClr val="accent1">
              <a:lumMod val="60000"/>
              <a:lumOff val="4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立方体 8"/>
          <p:cNvSpPr/>
          <p:nvPr/>
        </p:nvSpPr>
        <p:spPr>
          <a:xfrm>
            <a:off x="6796994" y="2908592"/>
            <a:ext cx="153536" cy="495058"/>
          </a:xfrm>
          <a:prstGeom prst="cube">
            <a:avLst>
              <a:gd name="adj" fmla="val 83147"/>
            </a:avLst>
          </a:prstGeom>
          <a:solidFill>
            <a:schemeClr val="accent1">
              <a:lumMod val="60000"/>
              <a:lumOff val="4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立方体 12"/>
          <p:cNvSpPr/>
          <p:nvPr/>
        </p:nvSpPr>
        <p:spPr>
          <a:xfrm>
            <a:off x="6692857" y="3484137"/>
            <a:ext cx="153536" cy="495058"/>
          </a:xfrm>
          <a:prstGeom prst="cube">
            <a:avLst>
              <a:gd name="adj" fmla="val 83147"/>
            </a:avLst>
          </a:prstGeom>
          <a:solidFill>
            <a:schemeClr val="accent1">
              <a:lumMod val="60000"/>
              <a:lumOff val="4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立方体 13"/>
          <p:cNvSpPr/>
          <p:nvPr/>
        </p:nvSpPr>
        <p:spPr>
          <a:xfrm>
            <a:off x="6800645" y="3484137"/>
            <a:ext cx="153536" cy="495058"/>
          </a:xfrm>
          <a:prstGeom prst="cube">
            <a:avLst>
              <a:gd name="adj" fmla="val 83147"/>
            </a:avLst>
          </a:prstGeom>
          <a:solidFill>
            <a:schemeClr val="accent1">
              <a:lumMod val="60000"/>
              <a:lumOff val="4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立方体 14"/>
          <p:cNvSpPr/>
          <p:nvPr/>
        </p:nvSpPr>
        <p:spPr>
          <a:xfrm>
            <a:off x="7040379" y="3236608"/>
            <a:ext cx="153536" cy="495058"/>
          </a:xfrm>
          <a:prstGeom prst="cube">
            <a:avLst>
              <a:gd name="adj" fmla="val 83147"/>
            </a:avLst>
          </a:prstGeom>
          <a:solidFill>
            <a:schemeClr val="accent1">
              <a:lumMod val="60000"/>
              <a:lumOff val="4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立方体 15"/>
          <p:cNvSpPr/>
          <p:nvPr/>
        </p:nvSpPr>
        <p:spPr>
          <a:xfrm>
            <a:off x="7148167" y="3236608"/>
            <a:ext cx="153536" cy="495058"/>
          </a:xfrm>
          <a:prstGeom prst="cube">
            <a:avLst>
              <a:gd name="adj" fmla="val 83147"/>
            </a:avLst>
          </a:prstGeom>
          <a:solidFill>
            <a:schemeClr val="accent1">
              <a:lumMod val="60000"/>
              <a:lumOff val="4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7" name="图片 16"/>
          <p:cNvPicPr>
            <a:picLocks noChangeAspect="1"/>
          </p:cNvPicPr>
          <p:nvPr/>
        </p:nvPicPr>
        <p:blipFill>
          <a:blip r:embed="rId2"/>
          <a:stretch>
            <a:fillRect/>
          </a:stretch>
        </p:blipFill>
        <p:spPr>
          <a:xfrm>
            <a:off x="5466411" y="2537105"/>
            <a:ext cx="720000" cy="720000"/>
          </a:xfrm>
          <a:prstGeom prst="rect">
            <a:avLst/>
          </a:prstGeom>
        </p:spPr>
      </p:pic>
      <p:pic>
        <p:nvPicPr>
          <p:cNvPr id="18" name="图片 17"/>
          <p:cNvPicPr>
            <a:picLocks noChangeAspect="1"/>
          </p:cNvPicPr>
          <p:nvPr/>
        </p:nvPicPr>
        <p:blipFill>
          <a:blip r:embed="rId3"/>
          <a:stretch>
            <a:fillRect/>
          </a:stretch>
        </p:blipFill>
        <p:spPr>
          <a:xfrm>
            <a:off x="5470737" y="3627887"/>
            <a:ext cx="719390" cy="719390"/>
          </a:xfrm>
          <a:prstGeom prst="rect">
            <a:avLst/>
          </a:prstGeom>
        </p:spPr>
      </p:pic>
      <p:cxnSp>
        <p:nvCxnSpPr>
          <p:cNvPr id="19" name="连接符: 肘形 72"/>
          <p:cNvCxnSpPr>
            <a:stCxn id="17" idx="3"/>
            <a:endCxn id="7" idx="2"/>
          </p:cNvCxnSpPr>
          <p:nvPr/>
        </p:nvCxnSpPr>
        <p:spPr>
          <a:xfrm>
            <a:off x="6186411" y="2897105"/>
            <a:ext cx="470356" cy="303409"/>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20" name="连接符: 肘形 73"/>
          <p:cNvCxnSpPr>
            <a:stCxn id="18" idx="3"/>
          </p:cNvCxnSpPr>
          <p:nvPr/>
        </p:nvCxnSpPr>
        <p:spPr>
          <a:xfrm flipV="1">
            <a:off x="6190127" y="3752164"/>
            <a:ext cx="437186" cy="235418"/>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22" name="直接连接符 75"/>
          <p:cNvCxnSpPr/>
          <p:nvPr/>
        </p:nvCxnSpPr>
        <p:spPr>
          <a:xfrm flipH="1">
            <a:off x="3283131" y="2328947"/>
            <a:ext cx="2316019" cy="208158"/>
          </a:xfrm>
          <a:prstGeom prst="line">
            <a:avLst/>
          </a:prstGeom>
        </p:spPr>
        <p:style>
          <a:lnRef idx="1">
            <a:schemeClr val="dk1"/>
          </a:lnRef>
          <a:fillRef idx="0">
            <a:schemeClr val="dk1"/>
          </a:fillRef>
          <a:effectRef idx="0">
            <a:schemeClr val="dk1"/>
          </a:effectRef>
          <a:fontRef idx="minor">
            <a:schemeClr val="tx1"/>
          </a:fontRef>
        </p:style>
      </p:cxnSp>
      <p:cxnSp>
        <p:nvCxnSpPr>
          <p:cNvPr id="23" name="直接连接符 77"/>
          <p:cNvCxnSpPr/>
          <p:nvPr/>
        </p:nvCxnSpPr>
        <p:spPr>
          <a:xfrm flipH="1">
            <a:off x="4676339" y="4438121"/>
            <a:ext cx="2625364" cy="1152444"/>
          </a:xfrm>
          <a:prstGeom prst="line">
            <a:avLst/>
          </a:prstGeom>
        </p:spPr>
        <p:style>
          <a:lnRef idx="1">
            <a:schemeClr val="dk1"/>
          </a:lnRef>
          <a:fillRef idx="0">
            <a:schemeClr val="dk1"/>
          </a:fillRef>
          <a:effectRef idx="0">
            <a:schemeClr val="dk1"/>
          </a:effectRef>
          <a:fontRef idx="minor">
            <a:schemeClr val="tx1"/>
          </a:fontRef>
        </p:style>
      </p:cxnSp>
      <p:sp>
        <p:nvSpPr>
          <p:cNvPr id="24" name="矩形: 圆角 81"/>
          <p:cNvSpPr/>
          <p:nvPr/>
        </p:nvSpPr>
        <p:spPr>
          <a:xfrm>
            <a:off x="8605940" y="3012301"/>
            <a:ext cx="1560787" cy="877523"/>
          </a:xfrm>
          <a:prstGeom prst="roundRect">
            <a:avLst/>
          </a:prstGeom>
          <a:ln>
            <a:prstDash val="dash"/>
          </a:ln>
        </p:spPr>
        <p:style>
          <a:lnRef idx="2">
            <a:schemeClr val="accent1"/>
          </a:lnRef>
          <a:fillRef idx="1">
            <a:schemeClr val="lt1"/>
          </a:fillRef>
          <a:effectRef idx="0">
            <a:schemeClr val="accent1"/>
          </a:effectRef>
          <a:fontRef idx="minor">
            <a:schemeClr val="dk1"/>
          </a:fontRef>
        </p:style>
        <p:txBody>
          <a:bodyPr rtlCol="0" anchor="ctr"/>
          <a:lstStyle/>
          <a:p>
            <a:pPr algn="ctr"/>
            <a:endParaRPr lang="zh-CN" altLang="en-US"/>
          </a:p>
        </p:txBody>
      </p:sp>
      <p:sp>
        <p:nvSpPr>
          <p:cNvPr id="25" name="立方体 24"/>
          <p:cNvSpPr/>
          <p:nvPr/>
        </p:nvSpPr>
        <p:spPr>
          <a:xfrm>
            <a:off x="8746567" y="3100444"/>
            <a:ext cx="210954" cy="701239"/>
          </a:xfrm>
          <a:prstGeom prst="cube">
            <a:avLst>
              <a:gd name="adj" fmla="val 83147"/>
            </a:avLst>
          </a:prstGeom>
          <a:solidFill>
            <a:schemeClr val="accent2">
              <a:lumMod val="40000"/>
              <a:lumOff val="6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立方体 25"/>
          <p:cNvSpPr/>
          <p:nvPr/>
        </p:nvSpPr>
        <p:spPr>
          <a:xfrm>
            <a:off x="8856815" y="3087323"/>
            <a:ext cx="210954" cy="701239"/>
          </a:xfrm>
          <a:prstGeom prst="cube">
            <a:avLst>
              <a:gd name="adj" fmla="val 83147"/>
            </a:avLst>
          </a:prstGeom>
          <a:solidFill>
            <a:schemeClr val="accent2">
              <a:lumMod val="40000"/>
              <a:lumOff val="6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立方体 26"/>
          <p:cNvSpPr/>
          <p:nvPr/>
        </p:nvSpPr>
        <p:spPr>
          <a:xfrm>
            <a:off x="8953635" y="3100444"/>
            <a:ext cx="210954" cy="701239"/>
          </a:xfrm>
          <a:prstGeom prst="cube">
            <a:avLst>
              <a:gd name="adj" fmla="val 83147"/>
            </a:avLst>
          </a:prstGeom>
          <a:solidFill>
            <a:schemeClr val="accent2">
              <a:lumMod val="40000"/>
              <a:lumOff val="60000"/>
            </a:schemeClr>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立方体 27"/>
          <p:cNvSpPr/>
          <p:nvPr/>
        </p:nvSpPr>
        <p:spPr>
          <a:xfrm>
            <a:off x="9226481" y="3149919"/>
            <a:ext cx="210954" cy="569323"/>
          </a:xfrm>
          <a:prstGeom prst="cube">
            <a:avLst>
              <a:gd name="adj" fmla="val 83147"/>
            </a:avLst>
          </a:prstGeom>
          <a:solidFill>
            <a:schemeClr val="accent6">
              <a:lumMod val="40000"/>
              <a:lumOff val="6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立方体 30"/>
          <p:cNvSpPr/>
          <p:nvPr/>
        </p:nvSpPr>
        <p:spPr>
          <a:xfrm>
            <a:off x="9331958" y="3149919"/>
            <a:ext cx="210954" cy="569323"/>
          </a:xfrm>
          <a:prstGeom prst="cube">
            <a:avLst>
              <a:gd name="adj" fmla="val 83147"/>
            </a:avLst>
          </a:prstGeom>
          <a:solidFill>
            <a:schemeClr val="accent6">
              <a:lumMod val="40000"/>
              <a:lumOff val="6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立方体 31"/>
          <p:cNvSpPr/>
          <p:nvPr/>
        </p:nvSpPr>
        <p:spPr>
          <a:xfrm>
            <a:off x="9437435" y="3149919"/>
            <a:ext cx="210954" cy="569323"/>
          </a:xfrm>
          <a:prstGeom prst="cube">
            <a:avLst>
              <a:gd name="adj" fmla="val 83147"/>
            </a:avLst>
          </a:prstGeom>
          <a:solidFill>
            <a:schemeClr val="accent6">
              <a:lumMod val="40000"/>
              <a:lumOff val="60000"/>
            </a:schemeClr>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立方体 33"/>
          <p:cNvSpPr/>
          <p:nvPr/>
        </p:nvSpPr>
        <p:spPr>
          <a:xfrm>
            <a:off x="9709320" y="3231445"/>
            <a:ext cx="178447" cy="399654"/>
          </a:xfrm>
          <a:prstGeom prst="cube">
            <a:avLst>
              <a:gd name="adj" fmla="val 83147"/>
            </a:avLst>
          </a:prstGeom>
          <a:solidFill>
            <a:schemeClr val="accent4">
              <a:lumMod val="40000"/>
              <a:lumOff val="60000"/>
            </a:schemeClr>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立方体 39"/>
          <p:cNvSpPr/>
          <p:nvPr/>
        </p:nvSpPr>
        <p:spPr>
          <a:xfrm>
            <a:off x="9878899" y="3231445"/>
            <a:ext cx="178447" cy="399654"/>
          </a:xfrm>
          <a:prstGeom prst="cube">
            <a:avLst>
              <a:gd name="adj" fmla="val 83147"/>
            </a:avLst>
          </a:prstGeom>
          <a:solidFill>
            <a:schemeClr val="accent4">
              <a:lumMod val="40000"/>
              <a:lumOff val="60000"/>
            </a:schemeClr>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1" name="图片 40"/>
          <p:cNvPicPr>
            <a:picLocks noChangeAspect="1"/>
          </p:cNvPicPr>
          <p:nvPr/>
        </p:nvPicPr>
        <p:blipFill>
          <a:blip r:embed="rId3"/>
          <a:stretch>
            <a:fillRect/>
          </a:stretch>
        </p:blipFill>
        <p:spPr>
          <a:xfrm>
            <a:off x="7694521" y="3096859"/>
            <a:ext cx="719390" cy="719390"/>
          </a:xfrm>
          <a:prstGeom prst="rect">
            <a:avLst/>
          </a:prstGeom>
        </p:spPr>
      </p:pic>
      <p:cxnSp>
        <p:nvCxnSpPr>
          <p:cNvPr id="42" name="直接箭头连接符 94"/>
          <p:cNvCxnSpPr>
            <a:stCxn id="6" idx="3"/>
            <a:endCxn id="41" idx="1"/>
          </p:cNvCxnSpPr>
          <p:nvPr/>
        </p:nvCxnSpPr>
        <p:spPr>
          <a:xfrm flipV="1">
            <a:off x="7419265" y="3456554"/>
            <a:ext cx="275256" cy="40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3" name="直接箭头连接符 98"/>
          <p:cNvCxnSpPr>
            <a:stCxn id="41" idx="3"/>
            <a:endCxn id="24" idx="1"/>
          </p:cNvCxnSpPr>
          <p:nvPr/>
        </p:nvCxnSpPr>
        <p:spPr>
          <a:xfrm flipV="1">
            <a:off x="8413911" y="3451063"/>
            <a:ext cx="192029" cy="549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45" name="文本框 44"/>
          <p:cNvSpPr txBox="1"/>
          <p:nvPr/>
        </p:nvSpPr>
        <p:spPr>
          <a:xfrm>
            <a:off x="705371" y="1481740"/>
            <a:ext cx="5749779" cy="461665"/>
          </a:xfrm>
          <a:prstGeom prst="rect">
            <a:avLst/>
          </a:prstGeom>
          <a:noFill/>
        </p:spPr>
        <p:txBody>
          <a:bodyPr wrap="none" rtlCol="0">
            <a:spAutoFit/>
          </a:bodyPr>
          <a:lstStyle>
            <a:defPPr>
              <a:defRPr lang="zh-CN"/>
            </a:defPPr>
            <a:lvl1pPr>
              <a:defRPr sz="3200" b="1">
                <a:latin typeface="Times New Roman" panose="02020603050405020304" pitchFamily="18" charset="0"/>
                <a:ea typeface="Adobe 楷体 Std R" panose="02020400000000000000" pitchFamily="18" charset="-122"/>
              </a:defRPr>
            </a:lvl1pPr>
          </a:lstStyle>
          <a:p>
            <a:pPr marL="342900" indent="-342900">
              <a:buFont typeface="Wingdings" panose="05000000000000000000" pitchFamily="2" charset="2"/>
              <a:buChar char="u"/>
            </a:pPr>
            <a:r>
              <a:rPr lang="en-GB" altLang="zh-CN" sz="2400" dirty="0">
                <a:solidFill>
                  <a:srgbClr val="0070C0"/>
                </a:solidFill>
                <a:latin typeface="微软雅黑" panose="020B0503020204020204" charset="-122"/>
                <a:ea typeface="微软雅黑" panose="020B0503020204020204" charset="-122"/>
              </a:rPr>
              <a:t>Generator design based on </a:t>
            </a:r>
            <a:r>
              <a:rPr lang="en-GB" altLang="zh-CN" sz="2400" dirty="0" err="1">
                <a:solidFill>
                  <a:srgbClr val="0070C0"/>
                </a:solidFill>
                <a:latin typeface="微软雅黑" panose="020B0503020204020204" charset="-122"/>
                <a:ea typeface="微软雅黑" panose="020B0503020204020204" charset="-122"/>
              </a:rPr>
              <a:t>cgan</a:t>
            </a:r>
            <a:endParaRPr lang="zh-CN" altLang="en-US" sz="2400" dirty="0">
              <a:solidFill>
                <a:srgbClr val="0070C0"/>
              </a:solidFill>
              <a:latin typeface="微软雅黑" panose="020B0503020204020204" charset="-122"/>
              <a:ea typeface="微软雅黑" panose="020B0503020204020204" charset="-122"/>
            </a:endParaRPr>
          </a:p>
        </p:txBody>
      </p:sp>
      <p:pic>
        <p:nvPicPr>
          <p:cNvPr id="47" name="图片 46"/>
          <p:cNvPicPr>
            <a:picLocks noChangeAspect="1"/>
          </p:cNvPicPr>
          <p:nvPr/>
        </p:nvPicPr>
        <p:blipFill>
          <a:blip r:embed="rId4"/>
          <a:stretch>
            <a:fillRect/>
          </a:stretch>
        </p:blipFill>
        <p:spPr>
          <a:xfrm>
            <a:off x="8852044" y="5290353"/>
            <a:ext cx="2768600" cy="660400"/>
          </a:xfrm>
          <a:prstGeom prst="rect">
            <a:avLst/>
          </a:prstGeom>
        </p:spPr>
      </p:pic>
      <p:sp>
        <p:nvSpPr>
          <p:cNvPr id="48" name="文本框 47"/>
          <p:cNvSpPr txBox="1"/>
          <p:nvPr/>
        </p:nvSpPr>
        <p:spPr>
          <a:xfrm>
            <a:off x="8325709" y="4347277"/>
            <a:ext cx="2879125" cy="787460"/>
          </a:xfrm>
          <a:prstGeom prst="rect">
            <a:avLst/>
          </a:prstGeom>
          <a:noFill/>
        </p:spPr>
        <p:txBody>
          <a:bodyPr wrap="square" rtlCol="0">
            <a:spAutoFit/>
          </a:bodyPr>
          <a:lstStyle/>
          <a:p>
            <a:pPr marL="213995" indent="-213995" algn="just" defTabSz="457200">
              <a:lnSpc>
                <a:spcPct val="150000"/>
              </a:lnSpc>
              <a:buFont typeface="Wingdings" panose="05000000000000000000" pitchFamily="2" charset="2"/>
              <a:buChar char="l"/>
            </a:pPr>
            <a:r>
              <a:rPr lang="en-US" altLang="zh-CN" sz="1600" dirty="0">
                <a:latin typeface="+mn-ea"/>
              </a:rPr>
              <a:t>the objective function of CRGAN</a:t>
            </a:r>
            <a:r>
              <a:rPr lang="zh-CN" altLang="zh-CN" sz="1600" dirty="0">
                <a:latin typeface="+mn-ea"/>
              </a:rPr>
              <a:t> </a:t>
            </a:r>
            <a:r>
              <a:rPr lang="en-US" altLang="zh-CN" sz="1600" dirty="0">
                <a:latin typeface="+mn-ea"/>
              </a:rPr>
              <a:t> is as follows:</a:t>
            </a:r>
            <a:endParaRPr lang="zh-CN" altLang="zh-CN" sz="1600" dirty="0">
              <a:latin typeface="+mn-ea"/>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4689530" y="-835532"/>
            <a:ext cx="7114251" cy="323165"/>
          </a:xfrm>
          <a:prstGeom prst="rect">
            <a:avLst/>
          </a:prstGeom>
        </p:spPr>
        <p:txBody>
          <a:bodyPr wrap="square">
            <a:spAutoFit/>
          </a:bodyPr>
          <a:lstStyle/>
          <a:p>
            <a:pPr marL="214630" indent="-214630">
              <a:buFont typeface="Arial" panose="020B0604020202020204" pitchFamily="34" charset="0"/>
              <a:buChar char="•"/>
            </a:pPr>
            <a:endParaRPr lang="zh-CN" altLang="en-US" sz="1500" dirty="0"/>
          </a:p>
        </p:txBody>
      </p:sp>
      <p:grpSp>
        <p:nvGrpSpPr>
          <p:cNvPr id="2" name="组合 1"/>
          <p:cNvGrpSpPr/>
          <p:nvPr/>
        </p:nvGrpSpPr>
        <p:grpSpPr>
          <a:xfrm>
            <a:off x="407438" y="171919"/>
            <a:ext cx="670385" cy="604428"/>
            <a:chOff x="5424755" y="1340768"/>
            <a:chExt cx="670560" cy="604586"/>
          </a:xfrm>
        </p:grpSpPr>
        <p:grpSp>
          <p:nvGrpSpPr>
            <p:cNvPr id="3" name="组合 2"/>
            <p:cNvGrpSpPr/>
            <p:nvPr/>
          </p:nvGrpSpPr>
          <p:grpSpPr>
            <a:xfrm>
              <a:off x="5424755" y="1340768"/>
              <a:ext cx="670560" cy="604586"/>
              <a:chOff x="3720691" y="2824413"/>
              <a:chExt cx="1341120" cy="1209172"/>
            </a:xfrm>
          </p:grpSpPr>
          <p:sp>
            <p:nvSpPr>
              <p:cNvPr id="10"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8"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2"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
        <p:nvSpPr>
          <p:cNvPr id="29" name="文本框 9"/>
          <p:cNvSpPr txBox="1"/>
          <p:nvPr/>
        </p:nvSpPr>
        <p:spPr>
          <a:xfrm>
            <a:off x="1124440" y="290670"/>
            <a:ext cx="9567962" cy="623227"/>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GB" altLang="zh-CN" dirty="0">
                <a:solidFill>
                  <a:srgbClr val="325B7F"/>
                </a:solidFill>
                <a:sym typeface="微软雅黑" panose="020B0503020204020204" charset="-122"/>
              </a:rPr>
              <a:t>3 </a:t>
            </a:r>
            <a:r>
              <a:rPr lang="en-US" altLang="zh-CN" dirty="0">
                <a:solidFill>
                  <a:srgbClr val="325B7F"/>
                </a:solidFill>
              </a:rPr>
              <a:t>Adversarial Sample Defense Algorithm Based on Feature Denoising</a:t>
            </a:r>
            <a:endParaRPr lang="zh-CN" altLang="zh-CN" dirty="0">
              <a:solidFill>
                <a:srgbClr val="325B7F"/>
              </a:solidFill>
            </a:endParaRPr>
          </a:p>
          <a:p>
            <a:pPr marL="0" lvl="1"/>
            <a:r>
              <a:rPr lang="en-GB" altLang="zh-CN" dirty="0">
                <a:solidFill>
                  <a:srgbClr val="325B7F"/>
                </a:solidFill>
                <a:sym typeface="微软雅黑" panose="020B0503020204020204" charset="-122"/>
              </a:rPr>
              <a:t>- Experimental results and analysis</a:t>
            </a:r>
            <a:endParaRPr lang="zh-CN" altLang="en-US" dirty="0">
              <a:solidFill>
                <a:srgbClr val="325B7F"/>
              </a:solidFill>
              <a:sym typeface="微软雅黑" panose="020B0503020204020204" charset="-122"/>
            </a:endParaRPr>
          </a:p>
        </p:txBody>
      </p:sp>
      <p:graphicFrame>
        <p:nvGraphicFramePr>
          <p:cNvPr id="30" name="表格 29"/>
          <p:cNvGraphicFramePr>
            <a:graphicFrameLocks noGrp="1"/>
          </p:cNvGraphicFramePr>
          <p:nvPr/>
        </p:nvGraphicFramePr>
        <p:xfrm>
          <a:off x="977703" y="1865215"/>
          <a:ext cx="6117562" cy="1370965"/>
        </p:xfrm>
        <a:graphic>
          <a:graphicData uri="http://schemas.openxmlformats.org/drawingml/2006/table">
            <a:tbl>
              <a:tblPr firstRow="1" firstCol="1" bandRow="1">
                <a:tableStyleId>{5940675A-B579-460E-94D1-54222C63F5DA}</a:tableStyleId>
              </a:tblPr>
              <a:tblGrid>
                <a:gridCol w="1434973"/>
                <a:gridCol w="759374"/>
                <a:gridCol w="924560"/>
                <a:gridCol w="903922"/>
                <a:gridCol w="924560"/>
                <a:gridCol w="1170173"/>
              </a:tblGrid>
              <a:tr h="310515">
                <a:tc>
                  <a:txBody>
                    <a:bodyPr/>
                    <a:lstStyle/>
                    <a:p>
                      <a:pPr indent="127000" algn="ctr"/>
                      <a:r>
                        <a:rPr lang="en-US" sz="1200" dirty="0">
                          <a:effectLst/>
                        </a:rPr>
                        <a:t>Defense Model</a:t>
                      </a:r>
                      <a:endParaRPr lang="zh-CN" sz="1200"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Clean</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FGSM</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PGD</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Deepfool</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C&amp;W</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r>
              <a:tr h="212090">
                <a:tc>
                  <a:txBody>
                    <a:bodyPr/>
                    <a:lstStyle/>
                    <a:p>
                      <a:pPr indent="127000" algn="ctr"/>
                      <a:r>
                        <a:rPr lang="en-US" sz="1200">
                          <a:effectLst/>
                        </a:rPr>
                        <a:t>Normal </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dirty="0">
                          <a:effectLst/>
                        </a:rPr>
                        <a:t>0.93</a:t>
                      </a:r>
                      <a:endParaRPr lang="zh-CN" sz="1200"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0.18/0.13</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0.00/0.00</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0.09/0/09</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0.00/0.00</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r>
              <a:tr h="212090">
                <a:tc>
                  <a:txBody>
                    <a:bodyPr/>
                    <a:lstStyle/>
                    <a:p>
                      <a:pPr indent="127000" algn="ctr"/>
                      <a:r>
                        <a:rPr lang="en-US" sz="1200">
                          <a:effectLst/>
                        </a:rPr>
                        <a:t>AT</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0.76</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0.26/0.16</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0.03/0.03</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0.80/0.79</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0.77/0.68</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r>
              <a:tr h="212090">
                <a:tc>
                  <a:txBody>
                    <a:bodyPr/>
                    <a:lstStyle/>
                    <a:p>
                      <a:pPr indent="127000" algn="ctr"/>
                      <a:r>
                        <a:rPr lang="en-US" sz="1200">
                          <a:effectLst/>
                        </a:rPr>
                        <a:t>ComDefend</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0.88</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0.59/0/48</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0.80/0.79</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0.80/0.80</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0.61/0.37</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r>
              <a:tr h="212090">
                <a:tc>
                  <a:txBody>
                    <a:bodyPr/>
                    <a:lstStyle/>
                    <a:p>
                      <a:pPr indent="127000" algn="ctr"/>
                      <a:r>
                        <a:rPr lang="en-US" sz="1200">
                          <a:effectLst/>
                        </a:rPr>
                        <a:t>Feature Squeezing</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0.83</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0.26/0.16</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0.03/0.01</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0.80/0.79</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0.45/0.33</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r>
              <a:tr h="212090">
                <a:tc>
                  <a:txBody>
                    <a:bodyPr/>
                    <a:lstStyle/>
                    <a:p>
                      <a:pPr indent="127000" algn="ctr"/>
                      <a:r>
                        <a:rPr lang="en-US" sz="1200">
                          <a:effectLst/>
                        </a:rPr>
                        <a:t>Ours</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0.93</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0.88/0.70</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0.93/0.91</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0.93/0.93</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dirty="0">
                          <a:effectLst/>
                        </a:rPr>
                        <a:t>0.93/0.93</a:t>
                      </a:r>
                      <a:endParaRPr lang="zh-CN" sz="1200"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r>
            </a:tbl>
          </a:graphicData>
        </a:graphic>
      </p:graphicFrame>
      <p:graphicFrame>
        <p:nvGraphicFramePr>
          <p:cNvPr id="33" name="表格 32"/>
          <p:cNvGraphicFramePr>
            <a:graphicFrameLocks noGrp="1"/>
          </p:cNvGraphicFramePr>
          <p:nvPr/>
        </p:nvGraphicFramePr>
        <p:xfrm>
          <a:off x="977703" y="4173697"/>
          <a:ext cx="6158549" cy="1370965"/>
        </p:xfrm>
        <a:graphic>
          <a:graphicData uri="http://schemas.openxmlformats.org/drawingml/2006/table">
            <a:tbl>
              <a:tblPr firstRow="1" firstCol="1" bandRow="1">
                <a:tableStyleId>{5940675A-B579-460E-94D1-54222C63F5DA}</a:tableStyleId>
              </a:tblPr>
              <a:tblGrid>
                <a:gridCol w="1498727"/>
                <a:gridCol w="672464"/>
                <a:gridCol w="928469"/>
                <a:gridCol w="928469"/>
                <a:gridCol w="928469"/>
                <a:gridCol w="1201951"/>
              </a:tblGrid>
              <a:tr h="310515">
                <a:tc>
                  <a:txBody>
                    <a:bodyPr/>
                    <a:lstStyle/>
                    <a:p>
                      <a:pPr indent="127000" algn="ctr"/>
                      <a:r>
                        <a:rPr lang="en-US" sz="1200">
                          <a:effectLst/>
                        </a:rPr>
                        <a:t>Defense Model</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Clean</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FGSM</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PGD</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Deepfool</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C&amp;W</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r>
              <a:tr h="212090">
                <a:tc>
                  <a:txBody>
                    <a:bodyPr/>
                    <a:lstStyle/>
                    <a:p>
                      <a:pPr indent="127000" algn="ctr"/>
                      <a:r>
                        <a:rPr lang="en-US" sz="1200">
                          <a:effectLst/>
                        </a:rPr>
                        <a:t>Normal </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0.98</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0.28/0.10</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0.69/0.36</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0.11/0.00</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0.98/0.94</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r>
              <a:tr h="212090">
                <a:tc>
                  <a:txBody>
                    <a:bodyPr/>
                    <a:lstStyle/>
                    <a:p>
                      <a:pPr indent="127000" algn="ctr"/>
                      <a:r>
                        <a:rPr lang="en-US" sz="1200">
                          <a:effectLst/>
                        </a:rPr>
                        <a:t>AT</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0.95</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0.88/0.71</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0.90/0.89</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0.95/0.93</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0.95/0.95</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r>
              <a:tr h="212090">
                <a:tc>
                  <a:txBody>
                    <a:bodyPr/>
                    <a:lstStyle/>
                    <a:p>
                      <a:pPr indent="127000" algn="ctr"/>
                      <a:r>
                        <a:rPr lang="en-US" sz="1200">
                          <a:effectLst/>
                        </a:rPr>
                        <a:t>ComDefend</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0.95</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0.88/0.86</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0.89/0.88</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0.95/0.95</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0.96/0.96</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r>
              <a:tr h="212090">
                <a:tc>
                  <a:txBody>
                    <a:bodyPr/>
                    <a:lstStyle/>
                    <a:p>
                      <a:pPr indent="127000" algn="ctr"/>
                      <a:r>
                        <a:rPr lang="en-US" sz="1200">
                          <a:effectLst/>
                        </a:rPr>
                        <a:t>Feature Squeezing</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0.51</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0.42/0.32</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0.50/0.44</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0.47/0.39</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0.51/0.51</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r>
              <a:tr h="212090">
                <a:tc>
                  <a:txBody>
                    <a:bodyPr/>
                    <a:lstStyle/>
                    <a:p>
                      <a:pPr indent="127000" algn="ctr"/>
                      <a:r>
                        <a:rPr lang="en-US" sz="1200">
                          <a:effectLst/>
                        </a:rPr>
                        <a:t>Ours</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0.98</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0.91/0.69</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0.97.0.96</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a:effectLst/>
                        </a:rPr>
                        <a:t>0.98/0.98</a:t>
                      </a:r>
                      <a:endParaRPr lang="zh-CN" sz="120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c>
                  <a:txBody>
                    <a:bodyPr/>
                    <a:lstStyle/>
                    <a:p>
                      <a:pPr indent="127000" algn="ctr"/>
                      <a:r>
                        <a:rPr lang="en-US" sz="1200" dirty="0">
                          <a:effectLst/>
                        </a:rPr>
                        <a:t>0.98/0.98</a:t>
                      </a:r>
                      <a:endParaRPr lang="zh-CN" sz="1200" dirty="0">
                        <a:solidFill>
                          <a:srgbClr val="000000"/>
                        </a:solidFill>
                        <a:effectLst/>
                        <a:latin typeface="Times New Roman" panose="02020603050405020304" pitchFamily="18" charset="0"/>
                        <a:ea typeface="宋体" panose="02010600030101010101" pitchFamily="2" charset="-122"/>
                        <a:cs typeface="宋体" panose="02010600030101010101" pitchFamily="2" charset="-122"/>
                      </a:endParaRPr>
                    </a:p>
                  </a:txBody>
                  <a:tcPr marL="68580" marR="68580" marT="0" marB="0" anchor="ctr"/>
                </a:tc>
              </a:tr>
            </a:tbl>
          </a:graphicData>
        </a:graphic>
      </p:graphicFrame>
      <p:sp>
        <p:nvSpPr>
          <p:cNvPr id="35" name="Text Placeholder 4"/>
          <p:cNvSpPr txBox="1"/>
          <p:nvPr/>
        </p:nvSpPr>
        <p:spPr>
          <a:xfrm>
            <a:off x="1242510" y="1327293"/>
            <a:ext cx="4937760" cy="417088"/>
          </a:xfrm>
          <a:prstGeom prst="rect">
            <a:avLst/>
          </a:prstGeom>
        </p:spPr>
        <p:txBody>
          <a:bodyPr vert="horz" lIns="91440" tIns="45720" rIns="91440" bIns="45720" rtlCol="0" anchor="ctr">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mn-lt"/>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9pPr>
          </a:lstStyle>
          <a:p>
            <a:pPr algn="ctr">
              <a:buClr>
                <a:srgbClr val="E48312"/>
              </a:buClr>
            </a:pPr>
            <a:r>
              <a:rPr lang="en-US" altLang="zh-CN" sz="1600" dirty="0">
                <a:solidFill>
                  <a:srgbClr val="637052"/>
                </a:solidFill>
                <a:latin typeface="微软雅黑" panose="020B0503020204020204" charset="-122"/>
                <a:ea typeface="微软雅黑" panose="020B0503020204020204" charset="-122"/>
              </a:rPr>
              <a:t>Experimental results on cifar10</a:t>
            </a:r>
            <a:r>
              <a:rPr lang="zh-CN" altLang="zh-CN" sz="1600" dirty="0">
                <a:solidFill>
                  <a:srgbClr val="637052"/>
                </a:solidFill>
                <a:latin typeface="微软雅黑" panose="020B0503020204020204" charset="-122"/>
                <a:ea typeface="微软雅黑" panose="020B0503020204020204" charset="-122"/>
              </a:rPr>
              <a:t> </a:t>
            </a:r>
            <a:endParaRPr lang="zh-CN" altLang="en-US" sz="1600" dirty="0">
              <a:solidFill>
                <a:srgbClr val="637052"/>
              </a:solidFill>
              <a:latin typeface="微软雅黑" panose="020B0503020204020204" charset="-122"/>
              <a:ea typeface="微软雅黑" panose="020B0503020204020204" charset="-122"/>
            </a:endParaRPr>
          </a:p>
        </p:txBody>
      </p:sp>
      <p:sp>
        <p:nvSpPr>
          <p:cNvPr id="36" name="Text Placeholder 4"/>
          <p:cNvSpPr txBox="1"/>
          <p:nvPr/>
        </p:nvSpPr>
        <p:spPr>
          <a:xfrm>
            <a:off x="1242510" y="3519830"/>
            <a:ext cx="4937760" cy="417088"/>
          </a:xfrm>
          <a:prstGeom prst="rect">
            <a:avLst/>
          </a:prstGeom>
        </p:spPr>
        <p:txBody>
          <a:bodyPr vert="horz" lIns="91440" tIns="45720" rIns="91440" bIns="45720" rtlCol="0" anchor="ctr">
            <a:normAutofit/>
          </a:bodyPr>
          <a:lstStyle>
            <a:lvl1pPr marL="0" indent="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None/>
              <a:defRPr sz="2000" b="0" kern="1200" cap="all" baseline="0">
                <a:solidFill>
                  <a:schemeClr val="tx2"/>
                </a:solidFill>
                <a:latin typeface="+mn-lt"/>
                <a:ea typeface="+mn-ea"/>
                <a:cs typeface="+mn-cs"/>
              </a:defRPr>
            </a:lvl1pPr>
            <a:lvl2pPr marL="457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2000" b="1" kern="1200">
                <a:solidFill>
                  <a:schemeClr val="tx1">
                    <a:lumMod val="75000"/>
                    <a:lumOff val="25000"/>
                  </a:schemeClr>
                </a:solidFill>
                <a:latin typeface="+mn-lt"/>
                <a:ea typeface="+mn-ea"/>
                <a:cs typeface="+mn-cs"/>
              </a:defRPr>
            </a:lvl2pPr>
            <a:lvl3pPr marL="914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800" b="1" kern="1200">
                <a:solidFill>
                  <a:schemeClr val="tx1">
                    <a:lumMod val="75000"/>
                    <a:lumOff val="25000"/>
                  </a:schemeClr>
                </a:solidFill>
                <a:latin typeface="+mn-lt"/>
                <a:ea typeface="+mn-ea"/>
                <a:cs typeface="+mn-cs"/>
              </a:defRPr>
            </a:lvl3pPr>
            <a:lvl4pPr marL="1371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4pPr>
            <a:lvl5pPr marL="18288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5pPr>
            <a:lvl6pPr marL="22860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6pPr>
            <a:lvl7pPr marL="27432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7pPr>
            <a:lvl8pPr marL="32004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8pPr>
            <a:lvl9pPr marL="3657600" indent="0" algn="l" defTabSz="914400" rtl="0" eaLnBrk="1" latinLnBrk="0" hangingPunct="1">
              <a:lnSpc>
                <a:spcPct val="90000"/>
              </a:lnSpc>
              <a:spcBef>
                <a:spcPts val="200"/>
              </a:spcBef>
              <a:spcAft>
                <a:spcPts val="400"/>
              </a:spcAft>
              <a:buClr>
                <a:schemeClr val="accent1"/>
              </a:buClr>
              <a:buFont typeface="Calibri" panose="020F0502020204030204" pitchFamily="34" charset="0"/>
              <a:buNone/>
              <a:defRPr sz="1600" b="1" kern="1200">
                <a:solidFill>
                  <a:schemeClr val="tx1">
                    <a:lumMod val="75000"/>
                    <a:lumOff val="25000"/>
                  </a:schemeClr>
                </a:solidFill>
                <a:latin typeface="+mn-lt"/>
                <a:ea typeface="+mn-ea"/>
                <a:cs typeface="+mn-cs"/>
              </a:defRPr>
            </a:lvl9pPr>
          </a:lstStyle>
          <a:p>
            <a:pPr algn="ctr">
              <a:buClr>
                <a:srgbClr val="E48312"/>
              </a:buClr>
            </a:pPr>
            <a:r>
              <a:rPr lang="en-US" altLang="zh-CN" sz="1700" dirty="0">
                <a:solidFill>
                  <a:srgbClr val="637052"/>
                </a:solidFill>
                <a:latin typeface="微软雅黑" panose="020B0503020204020204" charset="-122"/>
                <a:ea typeface="微软雅黑" panose="020B0503020204020204" charset="-122"/>
              </a:rPr>
              <a:t>Experimental results on GTSRB</a:t>
            </a:r>
            <a:r>
              <a:rPr lang="zh-CN" altLang="zh-CN" sz="1700" dirty="0">
                <a:solidFill>
                  <a:srgbClr val="637052"/>
                </a:solidFill>
                <a:latin typeface="微软雅黑" panose="020B0503020204020204" charset="-122"/>
                <a:ea typeface="微软雅黑" panose="020B0503020204020204" charset="-122"/>
              </a:rPr>
              <a:t> </a:t>
            </a:r>
            <a:endParaRPr lang="zh-CN" altLang="en-US" sz="1700" dirty="0">
              <a:solidFill>
                <a:srgbClr val="637052"/>
              </a:solidFill>
              <a:latin typeface="微软雅黑" panose="020B0503020204020204" charset="-122"/>
              <a:ea typeface="微软雅黑" panose="020B0503020204020204" charset="-122"/>
            </a:endParaRPr>
          </a:p>
        </p:txBody>
      </p:sp>
      <p:sp>
        <p:nvSpPr>
          <p:cNvPr id="51" name="文本框 50"/>
          <p:cNvSpPr txBox="1"/>
          <p:nvPr/>
        </p:nvSpPr>
        <p:spPr>
          <a:xfrm>
            <a:off x="8625810" y="4528999"/>
            <a:ext cx="3347888" cy="1015663"/>
          </a:xfrm>
          <a:prstGeom prst="rect">
            <a:avLst/>
          </a:prstGeom>
          <a:noFill/>
        </p:spPr>
        <p:txBody>
          <a:bodyPr wrap="square" rtlCol="0">
            <a:spAutoFit/>
          </a:bodyPr>
          <a:lstStyle/>
          <a:p>
            <a:r>
              <a:rPr kumimoji="1" lang="en-GB" altLang="zh-CN" sz="2000" dirty="0">
                <a:solidFill>
                  <a:srgbClr val="FF0000"/>
                </a:solidFill>
                <a:latin typeface="+mn-ea"/>
              </a:rPr>
              <a:t>Conclusion: Our proposed algorithm has better defense.</a:t>
            </a:r>
            <a:endParaRPr kumimoji="1" lang="zh-CN" altLang="en-US" sz="2000" dirty="0">
              <a:solidFill>
                <a:srgbClr val="FF0000"/>
              </a:solidFill>
              <a:latin typeface="+mn-ea"/>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4689530" y="-835532"/>
            <a:ext cx="7114251" cy="323165"/>
          </a:xfrm>
          <a:prstGeom prst="rect">
            <a:avLst/>
          </a:prstGeom>
        </p:spPr>
        <p:txBody>
          <a:bodyPr wrap="square">
            <a:spAutoFit/>
          </a:bodyPr>
          <a:lstStyle/>
          <a:p>
            <a:pPr marL="214630" indent="-214630">
              <a:buFont typeface="Arial" panose="020B0604020202020204" pitchFamily="34" charset="0"/>
              <a:buChar char="•"/>
            </a:pPr>
            <a:endParaRPr lang="zh-CN" altLang="en-US" sz="1500" dirty="0"/>
          </a:p>
        </p:txBody>
      </p:sp>
      <p:grpSp>
        <p:nvGrpSpPr>
          <p:cNvPr id="2" name="组合 1"/>
          <p:cNvGrpSpPr/>
          <p:nvPr/>
        </p:nvGrpSpPr>
        <p:grpSpPr>
          <a:xfrm>
            <a:off x="407438" y="171919"/>
            <a:ext cx="670385" cy="604428"/>
            <a:chOff x="5424755" y="1340768"/>
            <a:chExt cx="670560" cy="604586"/>
          </a:xfrm>
        </p:grpSpPr>
        <p:grpSp>
          <p:nvGrpSpPr>
            <p:cNvPr id="3" name="组合 2"/>
            <p:cNvGrpSpPr/>
            <p:nvPr/>
          </p:nvGrpSpPr>
          <p:grpSpPr>
            <a:xfrm>
              <a:off x="5424755" y="1340768"/>
              <a:ext cx="670560" cy="604586"/>
              <a:chOff x="3720691" y="2824413"/>
              <a:chExt cx="1341120" cy="1209172"/>
            </a:xfrm>
          </p:grpSpPr>
          <p:sp>
            <p:nvSpPr>
              <p:cNvPr id="10"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8"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2"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
        <p:nvSpPr>
          <p:cNvPr id="29" name="文本框 9"/>
          <p:cNvSpPr txBox="1"/>
          <p:nvPr/>
        </p:nvSpPr>
        <p:spPr>
          <a:xfrm>
            <a:off x="1124440" y="290670"/>
            <a:ext cx="9567962" cy="623227"/>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GB" altLang="zh-CN" dirty="0">
                <a:solidFill>
                  <a:srgbClr val="325B7F"/>
                </a:solidFill>
                <a:sym typeface="微软雅黑" panose="020B0503020204020204" charset="-122"/>
              </a:rPr>
              <a:t>3 </a:t>
            </a:r>
            <a:r>
              <a:rPr lang="en-US" altLang="zh-CN" dirty="0">
                <a:solidFill>
                  <a:srgbClr val="325B7F"/>
                </a:solidFill>
              </a:rPr>
              <a:t>Adversarial Sample Defense Algorithm Based on Feature Denoising</a:t>
            </a:r>
            <a:endParaRPr lang="zh-CN" altLang="zh-CN" dirty="0">
              <a:solidFill>
                <a:srgbClr val="325B7F"/>
              </a:solidFill>
            </a:endParaRPr>
          </a:p>
          <a:p>
            <a:pPr marL="0" lvl="1"/>
            <a:r>
              <a:rPr lang="en-GB" altLang="zh-CN" dirty="0">
                <a:solidFill>
                  <a:srgbClr val="325B7F"/>
                </a:solidFill>
                <a:sym typeface="微软雅黑" panose="020B0503020204020204" charset="-122"/>
              </a:rPr>
              <a:t>- Experimental results and analysis</a:t>
            </a:r>
            <a:endParaRPr lang="zh-CN" altLang="en-US" dirty="0">
              <a:solidFill>
                <a:srgbClr val="325B7F"/>
              </a:solidFill>
              <a:sym typeface="微软雅黑" panose="020B0503020204020204" charset="-122"/>
            </a:endParaRPr>
          </a:p>
        </p:txBody>
      </p:sp>
      <p:grpSp>
        <p:nvGrpSpPr>
          <p:cNvPr id="4" name="组合 3"/>
          <p:cNvGrpSpPr/>
          <p:nvPr/>
        </p:nvGrpSpPr>
        <p:grpSpPr>
          <a:xfrm>
            <a:off x="611535" y="2303185"/>
            <a:ext cx="5270500" cy="3130538"/>
            <a:chOff x="0" y="0"/>
            <a:chExt cx="5659927" cy="3362790"/>
          </a:xfrm>
        </p:grpSpPr>
        <p:pic>
          <p:nvPicPr>
            <p:cNvPr id="5" name="图片 4"/>
            <p:cNvPicPr>
              <a:picLocks noChangeAspect="1"/>
            </p:cNvPicPr>
            <p:nvPr/>
          </p:nvPicPr>
          <p:blipFill>
            <a:blip r:embed="rId1"/>
            <a:stretch>
              <a:fillRect/>
            </a:stretch>
          </p:blipFill>
          <p:spPr>
            <a:xfrm>
              <a:off x="0" y="0"/>
              <a:ext cx="2752725" cy="2774950"/>
            </a:xfrm>
            <a:prstGeom prst="rect">
              <a:avLst/>
            </a:prstGeom>
          </p:spPr>
        </p:pic>
        <p:pic>
          <p:nvPicPr>
            <p:cNvPr id="6" name="图片 5"/>
            <p:cNvPicPr>
              <a:picLocks noChangeAspect="1"/>
            </p:cNvPicPr>
            <p:nvPr/>
          </p:nvPicPr>
          <p:blipFill>
            <a:blip r:embed="rId2"/>
            <a:stretch>
              <a:fillRect/>
            </a:stretch>
          </p:blipFill>
          <p:spPr>
            <a:xfrm>
              <a:off x="2907202" y="0"/>
              <a:ext cx="2752725" cy="2777085"/>
            </a:xfrm>
            <a:prstGeom prst="rect">
              <a:avLst/>
            </a:prstGeom>
          </p:spPr>
        </p:pic>
        <p:grpSp>
          <p:nvGrpSpPr>
            <p:cNvPr id="7" name="组合 6"/>
            <p:cNvGrpSpPr/>
            <p:nvPr/>
          </p:nvGrpSpPr>
          <p:grpSpPr>
            <a:xfrm>
              <a:off x="942580" y="2895715"/>
              <a:ext cx="4501692" cy="467075"/>
              <a:chOff x="942593" y="2896165"/>
              <a:chExt cx="2437978" cy="246701"/>
            </a:xfrm>
          </p:grpSpPr>
          <p:sp>
            <p:nvSpPr>
              <p:cNvPr id="9" name="矩形 8"/>
              <p:cNvSpPr/>
              <p:nvPr/>
            </p:nvSpPr>
            <p:spPr>
              <a:xfrm>
                <a:off x="1036513" y="2948647"/>
                <a:ext cx="2344058" cy="19421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a:p>
            </p:txBody>
          </p:sp>
          <p:sp>
            <p:nvSpPr>
              <p:cNvPr id="13" name="文本框 8"/>
              <p:cNvSpPr txBox="1"/>
              <p:nvPr/>
            </p:nvSpPr>
            <p:spPr>
              <a:xfrm>
                <a:off x="942593" y="2896165"/>
                <a:ext cx="626713" cy="164287"/>
              </a:xfrm>
              <a:prstGeom prst="rect">
                <a:avLst/>
              </a:prstGeom>
              <a:noFill/>
            </p:spPr>
            <p:txBody>
              <a:bodyPr wrap="square" rtlCol="0">
                <a:spAutoFit/>
              </a:bodyPr>
              <a:lstStyle/>
              <a:p>
                <a:pPr algn="just"/>
                <a:r>
                  <a:rPr lang="en-US" sz="1000" kern="1200">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rPr>
                  <a:t>Orignal</a:t>
                </a:r>
                <a:endParaRPr lang="zh-CN" sz="1050" kern="10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14" name="文本框 10"/>
              <p:cNvSpPr txBox="1"/>
              <p:nvPr/>
            </p:nvSpPr>
            <p:spPr>
              <a:xfrm>
                <a:off x="2633676" y="2896170"/>
                <a:ext cx="746737" cy="164287"/>
              </a:xfrm>
              <a:prstGeom prst="rect">
                <a:avLst/>
              </a:prstGeom>
              <a:noFill/>
            </p:spPr>
            <p:txBody>
              <a:bodyPr wrap="square" rtlCol="0">
                <a:spAutoFit/>
              </a:bodyPr>
              <a:lstStyle/>
              <a:p>
                <a:pPr algn="just"/>
                <a:r>
                  <a:rPr lang="en-US" sz="1000" kern="1200">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rPr>
                  <a:t>Ours</a:t>
                </a:r>
                <a:endParaRPr lang="zh-CN" sz="1050" kern="100">
                  <a:effectLst/>
                  <a:latin typeface="等线" panose="02010600030101010101" pitchFamily="2" charset="-122"/>
                  <a:ea typeface="等线" panose="02010600030101010101" pitchFamily="2" charset="-122"/>
                  <a:cs typeface="Times New Roman" panose="02020603050405020304" pitchFamily="18" charset="0"/>
                </a:endParaRPr>
              </a:p>
            </p:txBody>
          </p:sp>
        </p:grpSp>
      </p:grpSp>
      <p:grpSp>
        <p:nvGrpSpPr>
          <p:cNvPr id="15" name="组合 14"/>
          <p:cNvGrpSpPr/>
          <p:nvPr/>
        </p:nvGrpSpPr>
        <p:grpSpPr>
          <a:xfrm>
            <a:off x="6243307" y="2303185"/>
            <a:ext cx="5270499" cy="3011804"/>
            <a:chOff x="0" y="0"/>
            <a:chExt cx="5652942" cy="3231492"/>
          </a:xfrm>
        </p:grpSpPr>
        <p:pic>
          <p:nvPicPr>
            <p:cNvPr id="16" name="图片 15"/>
            <p:cNvPicPr>
              <a:picLocks noChangeAspect="1"/>
            </p:cNvPicPr>
            <p:nvPr/>
          </p:nvPicPr>
          <p:blipFill>
            <a:blip r:embed="rId3"/>
            <a:stretch>
              <a:fillRect/>
            </a:stretch>
          </p:blipFill>
          <p:spPr>
            <a:xfrm>
              <a:off x="0" y="7571"/>
              <a:ext cx="2752724" cy="2752724"/>
            </a:xfrm>
            <a:prstGeom prst="rect">
              <a:avLst/>
            </a:prstGeom>
          </p:spPr>
        </p:pic>
        <p:pic>
          <p:nvPicPr>
            <p:cNvPr id="17" name="图片 16"/>
            <p:cNvPicPr>
              <a:picLocks noChangeAspect="1"/>
            </p:cNvPicPr>
            <p:nvPr/>
          </p:nvPicPr>
          <p:blipFill>
            <a:blip r:embed="rId4"/>
            <a:stretch>
              <a:fillRect/>
            </a:stretch>
          </p:blipFill>
          <p:spPr>
            <a:xfrm>
              <a:off x="2907202" y="0"/>
              <a:ext cx="2745740" cy="2745740"/>
            </a:xfrm>
            <a:prstGeom prst="rect">
              <a:avLst/>
            </a:prstGeom>
          </p:spPr>
        </p:pic>
        <p:sp>
          <p:nvSpPr>
            <p:cNvPr id="18" name="文本框 14"/>
            <p:cNvSpPr txBox="1"/>
            <p:nvPr/>
          </p:nvSpPr>
          <p:spPr>
            <a:xfrm>
              <a:off x="942580" y="2920872"/>
              <a:ext cx="1157150" cy="310620"/>
            </a:xfrm>
            <a:prstGeom prst="rect">
              <a:avLst/>
            </a:prstGeom>
            <a:noFill/>
          </p:spPr>
          <p:txBody>
            <a:bodyPr wrap="square" rtlCol="0">
              <a:spAutoFit/>
            </a:bodyPr>
            <a:lstStyle/>
            <a:p>
              <a:pPr algn="just"/>
              <a:r>
                <a:rPr lang="en-US" sz="1000" kern="1200">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rPr>
                <a:t>Orignal</a:t>
              </a:r>
              <a:endParaRPr lang="zh-CN" sz="1050" kern="10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19" name="文本框 15"/>
            <p:cNvSpPr txBox="1"/>
            <p:nvPr/>
          </p:nvSpPr>
          <p:spPr>
            <a:xfrm>
              <a:off x="4065140" y="2916544"/>
              <a:ext cx="1378501" cy="310620"/>
            </a:xfrm>
            <a:prstGeom prst="rect">
              <a:avLst/>
            </a:prstGeom>
            <a:noFill/>
          </p:spPr>
          <p:txBody>
            <a:bodyPr wrap="square" rtlCol="0">
              <a:spAutoFit/>
            </a:bodyPr>
            <a:lstStyle/>
            <a:p>
              <a:pPr algn="just"/>
              <a:r>
                <a:rPr lang="en-US" sz="1000" kern="1200">
                  <a:solidFill>
                    <a:srgbClr val="000000"/>
                  </a:solidFill>
                  <a:effectLst/>
                  <a:latin typeface="Times New Roman" panose="02020603050405020304" pitchFamily="18" charset="0"/>
                  <a:ea typeface="等线" panose="02010600030101010101" pitchFamily="2" charset="-122"/>
                  <a:cs typeface="Times New Roman" panose="02020603050405020304" pitchFamily="18" charset="0"/>
                </a:rPr>
                <a:t>Ours</a:t>
              </a:r>
              <a:endParaRPr lang="zh-CN" sz="1050" kern="100">
                <a:effectLst/>
                <a:latin typeface="等线" panose="02010600030101010101" pitchFamily="2" charset="-122"/>
                <a:ea typeface="等线" panose="02010600030101010101" pitchFamily="2" charset="-122"/>
                <a:cs typeface="Times New Roman" panose="02020603050405020304" pitchFamily="18" charset="0"/>
              </a:endParaRPr>
            </a:p>
          </p:txBody>
        </p:sp>
      </p:grpSp>
      <p:sp>
        <p:nvSpPr>
          <p:cNvPr id="22" name="文本框 21"/>
          <p:cNvSpPr txBox="1"/>
          <p:nvPr/>
        </p:nvSpPr>
        <p:spPr>
          <a:xfrm>
            <a:off x="611535" y="1535759"/>
            <a:ext cx="5267532" cy="461665"/>
          </a:xfrm>
          <a:prstGeom prst="rect">
            <a:avLst/>
          </a:prstGeom>
          <a:noFill/>
        </p:spPr>
        <p:txBody>
          <a:bodyPr wrap="none" rtlCol="0">
            <a:spAutoFit/>
          </a:bodyPr>
          <a:lstStyle>
            <a:defPPr>
              <a:defRPr lang="zh-CN"/>
            </a:defPPr>
            <a:lvl1pPr>
              <a:defRPr sz="3200" b="1">
                <a:latin typeface="Times New Roman" panose="02020603050405020304" pitchFamily="18" charset="0"/>
                <a:ea typeface="Adobe 楷体 Std R" panose="02020400000000000000" pitchFamily="18" charset="-122"/>
              </a:defRPr>
            </a:lvl1pPr>
          </a:lstStyle>
          <a:p>
            <a:pPr marL="342900" indent="-342900">
              <a:buFont typeface="Wingdings" panose="05000000000000000000" pitchFamily="2" charset="2"/>
              <a:buChar char="u"/>
            </a:pPr>
            <a:r>
              <a:rPr lang="en-GB" altLang="zh-CN" sz="2400" b="1" dirty="0">
                <a:solidFill>
                  <a:srgbClr val="0070C0"/>
                </a:solidFill>
                <a:latin typeface="微软雅黑" panose="020B0503020204020204" charset="-122"/>
                <a:ea typeface="微软雅黑" panose="020B0503020204020204" charset="-122"/>
              </a:rPr>
              <a:t>Image after defense algorithm</a:t>
            </a:r>
            <a:endParaRPr lang="zh-CN" altLang="en-US" sz="2400" b="1" dirty="0">
              <a:solidFill>
                <a:srgbClr val="0070C0"/>
              </a:solidFill>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243"/>
          <p:cNvSpPr/>
          <p:nvPr userDrawn="1"/>
        </p:nvSpPr>
        <p:spPr bwMode="auto">
          <a:xfrm>
            <a:off x="1566368" y="4764"/>
            <a:ext cx="2762015" cy="1865444"/>
          </a:xfrm>
          <a:custGeom>
            <a:avLst/>
            <a:gdLst>
              <a:gd name="T0" fmla="*/ 1233 w 2101"/>
              <a:gd name="T1" fmla="*/ 1234 h 1421"/>
              <a:gd name="T2" fmla="*/ 1913 w 2101"/>
              <a:gd name="T3" fmla="*/ 1234 h 1421"/>
              <a:gd name="T4" fmla="*/ 1913 w 2101"/>
              <a:gd name="T5" fmla="*/ 1234 h 1421"/>
              <a:gd name="T6" fmla="*/ 1913 w 2101"/>
              <a:gd name="T7" fmla="*/ 554 h 1421"/>
              <a:gd name="T8" fmla="*/ 1360 w 2101"/>
              <a:gd name="T9" fmla="*/ 0 h 1421"/>
              <a:gd name="T10" fmla="*/ 0 w 2101"/>
              <a:gd name="T11" fmla="*/ 0 h 1421"/>
              <a:gd name="T12" fmla="*/ 1233 w 2101"/>
              <a:gd name="T13" fmla="*/ 1234 h 1421"/>
            </a:gdLst>
            <a:ahLst/>
            <a:cxnLst>
              <a:cxn ang="0">
                <a:pos x="T0" y="T1"/>
              </a:cxn>
              <a:cxn ang="0">
                <a:pos x="T2" y="T3"/>
              </a:cxn>
              <a:cxn ang="0">
                <a:pos x="T4" y="T5"/>
              </a:cxn>
              <a:cxn ang="0">
                <a:pos x="T6" y="T7"/>
              </a:cxn>
              <a:cxn ang="0">
                <a:pos x="T8" y="T9"/>
              </a:cxn>
              <a:cxn ang="0">
                <a:pos x="T10" y="T11"/>
              </a:cxn>
              <a:cxn ang="0">
                <a:pos x="T12" y="T13"/>
              </a:cxn>
            </a:cxnLst>
            <a:rect l="0" t="0" r="r" b="b"/>
            <a:pathLst>
              <a:path w="2101" h="1421">
                <a:moveTo>
                  <a:pt x="1233" y="1234"/>
                </a:moveTo>
                <a:cubicBezTo>
                  <a:pt x="1421" y="1421"/>
                  <a:pt x="1726" y="1421"/>
                  <a:pt x="1913" y="1234"/>
                </a:cubicBezTo>
                <a:cubicBezTo>
                  <a:pt x="1913" y="1234"/>
                  <a:pt x="1913" y="1234"/>
                  <a:pt x="1913" y="1234"/>
                </a:cubicBezTo>
                <a:cubicBezTo>
                  <a:pt x="2101" y="1046"/>
                  <a:pt x="2101" y="741"/>
                  <a:pt x="1913" y="554"/>
                </a:cubicBezTo>
                <a:cubicBezTo>
                  <a:pt x="1360" y="0"/>
                  <a:pt x="1360" y="0"/>
                  <a:pt x="1360" y="0"/>
                </a:cubicBezTo>
                <a:cubicBezTo>
                  <a:pt x="0" y="0"/>
                  <a:pt x="0" y="0"/>
                  <a:pt x="0" y="0"/>
                </a:cubicBezTo>
                <a:lnTo>
                  <a:pt x="1233" y="1234"/>
                </a:lnTo>
                <a:close/>
              </a:path>
            </a:pathLst>
          </a:custGeom>
          <a:solidFill>
            <a:srgbClr val="1C50A2">
              <a:alpha val="15000"/>
            </a:srgb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27" name="Freeform 244"/>
          <p:cNvSpPr/>
          <p:nvPr userDrawn="1"/>
        </p:nvSpPr>
        <p:spPr bwMode="auto">
          <a:xfrm>
            <a:off x="1769477" y="4764"/>
            <a:ext cx="1599892" cy="1105595"/>
          </a:xfrm>
          <a:custGeom>
            <a:avLst/>
            <a:gdLst>
              <a:gd name="T0" fmla="*/ 738 w 1217"/>
              <a:gd name="T1" fmla="*/ 738 h 842"/>
              <a:gd name="T2" fmla="*/ 1114 w 1217"/>
              <a:gd name="T3" fmla="*/ 738 h 842"/>
              <a:gd name="T4" fmla="*/ 1114 w 1217"/>
              <a:gd name="T5" fmla="*/ 738 h 842"/>
              <a:gd name="T6" fmla="*/ 1114 w 1217"/>
              <a:gd name="T7" fmla="*/ 362 h 842"/>
              <a:gd name="T8" fmla="*/ 752 w 1217"/>
              <a:gd name="T9" fmla="*/ 0 h 842"/>
              <a:gd name="T10" fmla="*/ 0 w 1217"/>
              <a:gd name="T11" fmla="*/ 0 h 842"/>
              <a:gd name="T12" fmla="*/ 738 w 1217"/>
              <a:gd name="T13" fmla="*/ 738 h 842"/>
            </a:gdLst>
            <a:ahLst/>
            <a:cxnLst>
              <a:cxn ang="0">
                <a:pos x="T0" y="T1"/>
              </a:cxn>
              <a:cxn ang="0">
                <a:pos x="T2" y="T3"/>
              </a:cxn>
              <a:cxn ang="0">
                <a:pos x="T4" y="T5"/>
              </a:cxn>
              <a:cxn ang="0">
                <a:pos x="T6" y="T7"/>
              </a:cxn>
              <a:cxn ang="0">
                <a:pos x="T8" y="T9"/>
              </a:cxn>
              <a:cxn ang="0">
                <a:pos x="T10" y="T11"/>
              </a:cxn>
              <a:cxn ang="0">
                <a:pos x="T12" y="T13"/>
              </a:cxn>
            </a:cxnLst>
            <a:rect l="0" t="0" r="r" b="b"/>
            <a:pathLst>
              <a:path w="1217" h="842">
                <a:moveTo>
                  <a:pt x="738" y="738"/>
                </a:moveTo>
                <a:cubicBezTo>
                  <a:pt x="841" y="842"/>
                  <a:pt x="1011" y="842"/>
                  <a:pt x="1114" y="738"/>
                </a:cubicBezTo>
                <a:cubicBezTo>
                  <a:pt x="1114" y="738"/>
                  <a:pt x="1114" y="738"/>
                  <a:pt x="1114" y="738"/>
                </a:cubicBezTo>
                <a:cubicBezTo>
                  <a:pt x="1217" y="635"/>
                  <a:pt x="1217" y="465"/>
                  <a:pt x="1114" y="362"/>
                </a:cubicBezTo>
                <a:cubicBezTo>
                  <a:pt x="752" y="0"/>
                  <a:pt x="752" y="0"/>
                  <a:pt x="752" y="0"/>
                </a:cubicBezTo>
                <a:cubicBezTo>
                  <a:pt x="0" y="0"/>
                  <a:pt x="0" y="0"/>
                  <a:pt x="0" y="0"/>
                </a:cubicBezTo>
                <a:lnTo>
                  <a:pt x="738" y="738"/>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28" name="Freeform 246"/>
          <p:cNvSpPr/>
          <p:nvPr userDrawn="1"/>
        </p:nvSpPr>
        <p:spPr bwMode="auto">
          <a:xfrm>
            <a:off x="0" y="4764"/>
            <a:ext cx="3566561" cy="3290491"/>
          </a:xfrm>
          <a:custGeom>
            <a:avLst/>
            <a:gdLst>
              <a:gd name="T0" fmla="*/ 0 w 2713"/>
              <a:gd name="T1" fmla="*/ 730 h 2506"/>
              <a:gd name="T2" fmla="*/ 1518 w 2713"/>
              <a:gd name="T3" fmla="*/ 2249 h 2506"/>
              <a:gd name="T4" fmla="*/ 2455 w 2713"/>
              <a:gd name="T5" fmla="*/ 2249 h 2506"/>
              <a:gd name="T6" fmla="*/ 2455 w 2713"/>
              <a:gd name="T7" fmla="*/ 2249 h 2506"/>
              <a:gd name="T8" fmla="*/ 2455 w 2713"/>
              <a:gd name="T9" fmla="*/ 1312 h 2506"/>
              <a:gd name="T10" fmla="*/ 1143 w 2713"/>
              <a:gd name="T11" fmla="*/ 0 h 2506"/>
              <a:gd name="T12" fmla="*/ 0 w 2713"/>
              <a:gd name="T13" fmla="*/ 0 h 2506"/>
              <a:gd name="T14" fmla="*/ 0 w 2713"/>
              <a:gd name="T15" fmla="*/ 730 h 2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3" h="2506">
                <a:moveTo>
                  <a:pt x="0" y="730"/>
                </a:moveTo>
                <a:cubicBezTo>
                  <a:pt x="1518" y="2249"/>
                  <a:pt x="1518" y="2249"/>
                  <a:pt x="1518" y="2249"/>
                </a:cubicBezTo>
                <a:cubicBezTo>
                  <a:pt x="1776" y="2506"/>
                  <a:pt x="2197" y="2506"/>
                  <a:pt x="2455" y="2249"/>
                </a:cubicBezTo>
                <a:cubicBezTo>
                  <a:pt x="2455" y="2249"/>
                  <a:pt x="2455" y="2249"/>
                  <a:pt x="2455" y="2249"/>
                </a:cubicBezTo>
                <a:cubicBezTo>
                  <a:pt x="2713" y="1991"/>
                  <a:pt x="2713" y="1570"/>
                  <a:pt x="2455" y="1312"/>
                </a:cubicBezTo>
                <a:cubicBezTo>
                  <a:pt x="1143" y="0"/>
                  <a:pt x="1143" y="0"/>
                  <a:pt x="1143" y="0"/>
                </a:cubicBezTo>
                <a:cubicBezTo>
                  <a:pt x="0" y="0"/>
                  <a:pt x="0" y="0"/>
                  <a:pt x="0" y="0"/>
                </a:cubicBezTo>
                <a:lnTo>
                  <a:pt x="0" y="730"/>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dirty="0">
              <a:ln>
                <a:noFill/>
              </a:ln>
              <a:solidFill>
                <a:srgbClr val="000000"/>
              </a:solidFill>
              <a:effectLst/>
              <a:uLnTx/>
              <a:uFillTx/>
              <a:latin typeface="Arial" panose="020B0604020202020204"/>
            </a:endParaRPr>
          </a:p>
        </p:txBody>
      </p:sp>
      <p:sp>
        <p:nvSpPr>
          <p:cNvPr id="29" name="Freeform 248"/>
          <p:cNvSpPr/>
          <p:nvPr userDrawn="1"/>
        </p:nvSpPr>
        <p:spPr bwMode="auto">
          <a:xfrm>
            <a:off x="0" y="4764"/>
            <a:ext cx="1845725" cy="3014421"/>
          </a:xfrm>
          <a:custGeom>
            <a:avLst/>
            <a:gdLst>
              <a:gd name="T0" fmla="*/ 0 w 1404"/>
              <a:gd name="T1" fmla="*/ 231 h 2296"/>
              <a:gd name="T2" fmla="*/ 200 w 1404"/>
              <a:gd name="T3" fmla="*/ 208 h 2296"/>
              <a:gd name="T4" fmla="*/ 825 w 1404"/>
              <a:gd name="T5" fmla="*/ 467 h 2296"/>
              <a:gd name="T6" fmla="*/ 1084 w 1404"/>
              <a:gd name="T7" fmla="*/ 1092 h 2296"/>
              <a:gd name="T8" fmla="*/ 825 w 1404"/>
              <a:gd name="T9" fmla="*/ 1717 h 2296"/>
              <a:gd name="T10" fmla="*/ 200 w 1404"/>
              <a:gd name="T11" fmla="*/ 1976 h 2296"/>
              <a:gd name="T12" fmla="*/ 0 w 1404"/>
              <a:gd name="T13" fmla="*/ 1953 h 2296"/>
              <a:gd name="T14" fmla="*/ 0 w 1404"/>
              <a:gd name="T15" fmla="*/ 2279 h 2296"/>
              <a:gd name="T16" fmla="*/ 200 w 1404"/>
              <a:gd name="T17" fmla="*/ 2296 h 2296"/>
              <a:gd name="T18" fmla="*/ 1051 w 1404"/>
              <a:gd name="T19" fmla="*/ 1943 h 2296"/>
              <a:gd name="T20" fmla="*/ 1404 w 1404"/>
              <a:gd name="T21" fmla="*/ 1092 h 2296"/>
              <a:gd name="T22" fmla="*/ 1051 w 1404"/>
              <a:gd name="T23" fmla="*/ 241 h 2296"/>
              <a:gd name="T24" fmla="*/ 708 w 1404"/>
              <a:gd name="T25" fmla="*/ 0 h 2296"/>
              <a:gd name="T26" fmla="*/ 0 w 1404"/>
              <a:gd name="T27" fmla="*/ 0 h 2296"/>
              <a:gd name="T28" fmla="*/ 0 w 1404"/>
              <a:gd name="T29" fmla="*/ 231 h 2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4" h="2296">
                <a:moveTo>
                  <a:pt x="0" y="231"/>
                </a:moveTo>
                <a:cubicBezTo>
                  <a:pt x="65" y="216"/>
                  <a:pt x="132" y="208"/>
                  <a:pt x="200" y="208"/>
                </a:cubicBezTo>
                <a:cubicBezTo>
                  <a:pt x="436" y="208"/>
                  <a:pt x="658" y="300"/>
                  <a:pt x="825" y="467"/>
                </a:cubicBezTo>
                <a:cubicBezTo>
                  <a:pt x="992" y="634"/>
                  <a:pt x="1084" y="856"/>
                  <a:pt x="1084" y="1092"/>
                </a:cubicBezTo>
                <a:cubicBezTo>
                  <a:pt x="1084" y="1328"/>
                  <a:pt x="992" y="1550"/>
                  <a:pt x="825" y="1717"/>
                </a:cubicBezTo>
                <a:cubicBezTo>
                  <a:pt x="658" y="1884"/>
                  <a:pt x="436" y="1976"/>
                  <a:pt x="200" y="1976"/>
                </a:cubicBezTo>
                <a:cubicBezTo>
                  <a:pt x="132" y="1976"/>
                  <a:pt x="65" y="1968"/>
                  <a:pt x="0" y="1953"/>
                </a:cubicBezTo>
                <a:cubicBezTo>
                  <a:pt x="0" y="2279"/>
                  <a:pt x="0" y="2279"/>
                  <a:pt x="0" y="2279"/>
                </a:cubicBezTo>
                <a:cubicBezTo>
                  <a:pt x="65" y="2290"/>
                  <a:pt x="132" y="2296"/>
                  <a:pt x="200" y="2296"/>
                </a:cubicBezTo>
                <a:cubicBezTo>
                  <a:pt x="521" y="2296"/>
                  <a:pt x="824" y="2171"/>
                  <a:pt x="1051" y="1943"/>
                </a:cubicBezTo>
                <a:cubicBezTo>
                  <a:pt x="1279" y="1716"/>
                  <a:pt x="1404" y="1414"/>
                  <a:pt x="1404" y="1092"/>
                </a:cubicBezTo>
                <a:cubicBezTo>
                  <a:pt x="1404" y="770"/>
                  <a:pt x="1279" y="468"/>
                  <a:pt x="1051" y="241"/>
                </a:cubicBezTo>
                <a:cubicBezTo>
                  <a:pt x="950" y="140"/>
                  <a:pt x="834" y="59"/>
                  <a:pt x="708" y="0"/>
                </a:cubicBezTo>
                <a:cubicBezTo>
                  <a:pt x="0" y="0"/>
                  <a:pt x="0" y="0"/>
                  <a:pt x="0" y="0"/>
                </a:cubicBezTo>
                <a:lnTo>
                  <a:pt x="0" y="231"/>
                </a:lnTo>
                <a:close/>
              </a:path>
            </a:pathLst>
          </a:cu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0" name="Oval 251"/>
          <p:cNvSpPr>
            <a:spLocks noChangeArrowheads="1"/>
          </p:cNvSpPr>
          <p:nvPr userDrawn="1"/>
        </p:nvSpPr>
        <p:spPr bwMode="auto">
          <a:xfrm>
            <a:off x="3566561" y="595685"/>
            <a:ext cx="341801" cy="341801"/>
          </a:xfrm>
          <a:prstGeom prst="ellipse">
            <a:avLst/>
          </a:pr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1" name="Oval 252"/>
          <p:cNvSpPr>
            <a:spLocks noChangeArrowheads="1"/>
          </p:cNvSpPr>
          <p:nvPr userDrawn="1"/>
        </p:nvSpPr>
        <p:spPr bwMode="auto">
          <a:xfrm>
            <a:off x="419362" y="3230283"/>
            <a:ext cx="168271" cy="168271"/>
          </a:xfrm>
          <a:prstGeom prst="ellipse">
            <a:avLst/>
          </a:pr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2" name="Oval 253"/>
          <p:cNvSpPr>
            <a:spLocks noChangeArrowheads="1"/>
          </p:cNvSpPr>
          <p:nvPr userDrawn="1"/>
        </p:nvSpPr>
        <p:spPr bwMode="auto">
          <a:xfrm>
            <a:off x="2371572" y="2221211"/>
            <a:ext cx="168271" cy="166957"/>
          </a:xfrm>
          <a:prstGeom prst="ellipse">
            <a:avLst/>
          </a:pr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3" name="Freeform 261"/>
          <p:cNvSpPr/>
          <p:nvPr userDrawn="1"/>
        </p:nvSpPr>
        <p:spPr bwMode="auto">
          <a:xfrm>
            <a:off x="922862" y="2925517"/>
            <a:ext cx="503499" cy="435139"/>
          </a:xfrm>
          <a:custGeom>
            <a:avLst/>
            <a:gdLst>
              <a:gd name="T0" fmla="*/ 0 w 383"/>
              <a:gd name="T1" fmla="*/ 113 h 331"/>
              <a:gd name="T2" fmla="*/ 321 w 383"/>
              <a:gd name="T3" fmla="*/ 0 h 331"/>
              <a:gd name="T4" fmla="*/ 383 w 383"/>
              <a:gd name="T5" fmla="*/ 331 h 331"/>
              <a:gd name="T6" fmla="*/ 0 w 383"/>
              <a:gd name="T7" fmla="*/ 113 h 331"/>
            </a:gdLst>
            <a:ahLst/>
            <a:cxnLst>
              <a:cxn ang="0">
                <a:pos x="T0" y="T1"/>
              </a:cxn>
              <a:cxn ang="0">
                <a:pos x="T2" y="T3"/>
              </a:cxn>
              <a:cxn ang="0">
                <a:pos x="T4" y="T5"/>
              </a:cxn>
              <a:cxn ang="0">
                <a:pos x="T6" y="T7"/>
              </a:cxn>
            </a:cxnLst>
            <a:rect l="0" t="0" r="r" b="b"/>
            <a:pathLst>
              <a:path w="383" h="331">
                <a:moveTo>
                  <a:pt x="0" y="113"/>
                </a:moveTo>
                <a:lnTo>
                  <a:pt x="321" y="0"/>
                </a:lnTo>
                <a:lnTo>
                  <a:pt x="383" y="331"/>
                </a:lnTo>
                <a:lnTo>
                  <a:pt x="0" y="113"/>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grpSp>
        <p:nvGrpSpPr>
          <p:cNvPr id="10" name="PA-淘宝网Chenying0907出品 1"/>
          <p:cNvGrpSpPr/>
          <p:nvPr/>
        </p:nvGrpSpPr>
        <p:grpSpPr>
          <a:xfrm>
            <a:off x="3985923" y="2829747"/>
            <a:ext cx="1551568" cy="1375145"/>
            <a:chOff x="3295850" y="2263222"/>
            <a:chExt cx="2643765" cy="2343151"/>
          </a:xfrm>
        </p:grpSpPr>
        <p:sp>
          <p:nvSpPr>
            <p:cNvPr id="13" name="PA-淘宝网Chenying0907出品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25400">
              <a:gradFill flip="none" rotWithShape="1">
                <a:gsLst>
                  <a:gs pos="29000">
                    <a:srgbClr val="E0E0E0"/>
                  </a:gs>
                  <a:gs pos="0">
                    <a:srgbClr val="999999"/>
                  </a:gs>
                  <a:gs pos="83000">
                    <a:sysClr val="window" lastClr="FFFFFF"/>
                  </a:gs>
                </a:gsLst>
                <a:lin ang="2700000" scaled="1"/>
                <a:tileRect/>
              </a:gradFill>
            </a:ln>
            <a:effectLst>
              <a:outerShdw blurRad="355600" dist="88900" dir="2700000" algn="tl" rotWithShape="0">
                <a:prstClr val="black">
                  <a:alpha val="28000"/>
                </a:prstClr>
              </a:outerShdw>
            </a:effectLst>
          </p:spPr>
          <p:txBody>
            <a:bodyPr vert="horz" wrap="square" lIns="72576" tIns="36288" rIns="72576" bIns="36288" numCol="1" anchor="t" anchorCtr="0" compatLnSpc="1"/>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
          <p:nvSpPr>
            <p:cNvPr id="14" name="PA-淘宝网Chenying0907出品 5"/>
            <p:cNvSpPr/>
            <p:nvPr/>
          </p:nvSpPr>
          <p:spPr bwMode="auto">
            <a:xfrm>
              <a:off x="3589408" y="2523401"/>
              <a:ext cx="2056648" cy="182279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5">
                <a:lumMod val="75000"/>
              </a:schemeClr>
            </a:solidFill>
            <a:ln w="25400" cap="flat" cmpd="sng" algn="ctr">
              <a:noFill/>
              <a:prstDash val="solid"/>
            </a:ln>
            <a:effectLst/>
          </p:spPr>
          <p:txBody>
            <a:bodyPr vert="horz" wrap="square" lIns="72576" tIns="36288" rIns="72576" bIns="36288" numCol="1" anchor="t" anchorCtr="0" compatLnSpc="1"/>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grpSp>
      <p:sp>
        <p:nvSpPr>
          <p:cNvPr id="12" name="文本框 3"/>
          <p:cNvSpPr txBox="1"/>
          <p:nvPr/>
        </p:nvSpPr>
        <p:spPr>
          <a:xfrm>
            <a:off x="4471315" y="3066155"/>
            <a:ext cx="1222349"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5400" b="1" dirty="0">
                <a:solidFill>
                  <a:schemeClr val="bg1"/>
                </a:solidFill>
                <a:latin typeface="+mn-ea"/>
              </a:rPr>
              <a:t>1</a:t>
            </a:r>
            <a:endParaRPr lang="zh-CN" altLang="en-US" sz="5400" b="1" dirty="0">
              <a:solidFill>
                <a:schemeClr val="bg1"/>
              </a:solidFill>
              <a:latin typeface="+mn-ea"/>
            </a:endParaRPr>
          </a:p>
        </p:txBody>
      </p:sp>
      <p:grpSp>
        <p:nvGrpSpPr>
          <p:cNvPr id="2" name="PA-淘宝网Chenying0907出品 1"/>
          <p:cNvGrpSpPr/>
          <p:nvPr/>
        </p:nvGrpSpPr>
        <p:grpSpPr>
          <a:xfrm>
            <a:off x="3992471" y="2829747"/>
            <a:ext cx="1551568" cy="1375145"/>
            <a:chOff x="3295850" y="2263222"/>
            <a:chExt cx="2643765" cy="2343151"/>
          </a:xfrm>
        </p:grpSpPr>
        <p:sp>
          <p:nvSpPr>
            <p:cNvPr id="3" name="PA-淘宝网Chenying0907出品 5"/>
            <p:cNvSpPr/>
            <p:nvPr/>
          </p:nvSpPr>
          <p:spPr bwMode="auto">
            <a:xfrm rot="10800000">
              <a:off x="3295850" y="2263222"/>
              <a:ext cx="2643765" cy="234315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flip="none" rotWithShape="1">
              <a:gsLst>
                <a:gs pos="0">
                  <a:sysClr val="window" lastClr="FFFFFF"/>
                </a:gs>
                <a:gs pos="73000">
                  <a:srgbClr val="ECECEC"/>
                </a:gs>
                <a:gs pos="100000">
                  <a:srgbClr val="D9D9D9"/>
                </a:gs>
              </a:gsLst>
              <a:lin ang="2700000" scaled="1"/>
              <a:tileRect/>
            </a:gradFill>
            <a:ln w="25400">
              <a:gradFill flip="none" rotWithShape="1">
                <a:gsLst>
                  <a:gs pos="29000">
                    <a:srgbClr val="E0E0E0"/>
                  </a:gs>
                  <a:gs pos="0">
                    <a:srgbClr val="999999"/>
                  </a:gs>
                  <a:gs pos="83000">
                    <a:sysClr val="window" lastClr="FFFFFF"/>
                  </a:gs>
                </a:gsLst>
                <a:lin ang="2700000" scaled="1"/>
                <a:tileRect/>
              </a:gradFill>
            </a:ln>
            <a:effectLst>
              <a:outerShdw blurRad="355600" dist="88900" dir="2700000" algn="tl" rotWithShape="0">
                <a:prstClr val="black">
                  <a:alpha val="28000"/>
                </a:prstClr>
              </a:outerShdw>
            </a:effectLst>
          </p:spPr>
          <p:txBody>
            <a:bodyPr vert="horz" wrap="square" lIns="72576" tIns="36288" rIns="72576" bIns="36288" numCol="1" anchor="t" anchorCtr="0" compatLnSpc="1"/>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
          <p:nvSpPr>
            <p:cNvPr id="4" name="PA-淘宝网Chenying0907出品 5"/>
            <p:cNvSpPr/>
            <p:nvPr/>
          </p:nvSpPr>
          <p:spPr bwMode="auto">
            <a:xfrm>
              <a:off x="3589408" y="2523401"/>
              <a:ext cx="2056648" cy="1822793"/>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1C50A2"/>
            </a:solidFill>
            <a:ln w="25400" cap="flat" cmpd="sng" algn="ctr">
              <a:noFill/>
              <a:prstDash val="solid"/>
            </a:ln>
            <a:effectLst/>
          </p:spPr>
          <p:txBody>
            <a:bodyPr vert="horz" wrap="square" lIns="72576" tIns="36288" rIns="72576" bIns="36288" numCol="1" anchor="t" anchorCtr="0" compatLnSpc="1"/>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430" b="0" i="0" u="none" strike="noStrike" kern="0" cap="none" spc="0" normalizeH="0" baseline="0" noProof="0" dirty="0">
                <a:ln>
                  <a:noFill/>
                </a:ln>
                <a:solidFill>
                  <a:prstClr val="black"/>
                </a:solidFill>
                <a:effectLst/>
                <a:uLnTx/>
                <a:uFillTx/>
                <a:latin typeface="Calibri" panose="020F0502020204030204"/>
                <a:ea typeface="宋体" panose="02010600030101010101" pitchFamily="2" charset="-122"/>
                <a:cs typeface="+mn-cs"/>
              </a:endParaRPr>
            </a:p>
          </p:txBody>
        </p:sp>
      </p:grpSp>
      <p:sp>
        <p:nvSpPr>
          <p:cNvPr id="5" name="文本框 3"/>
          <p:cNvSpPr txBox="1"/>
          <p:nvPr/>
        </p:nvSpPr>
        <p:spPr>
          <a:xfrm>
            <a:off x="4477863" y="3066155"/>
            <a:ext cx="1222349"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5400" b="1" dirty="0">
                <a:solidFill>
                  <a:schemeClr val="bg1"/>
                </a:solidFill>
                <a:latin typeface="+mn-ea"/>
              </a:rPr>
              <a:t>4</a:t>
            </a:r>
            <a:endParaRPr lang="zh-CN" altLang="en-US" sz="5400" b="1" dirty="0">
              <a:solidFill>
                <a:schemeClr val="bg1"/>
              </a:solidFill>
              <a:latin typeface="+mn-ea"/>
            </a:endParaRPr>
          </a:p>
        </p:txBody>
      </p:sp>
      <p:sp>
        <p:nvSpPr>
          <p:cNvPr id="6" name="PA-淘宝网Chenying0907出品 40"/>
          <p:cNvSpPr txBox="1"/>
          <p:nvPr/>
        </p:nvSpPr>
        <p:spPr>
          <a:xfrm>
            <a:off x="5844052" y="3338793"/>
            <a:ext cx="6065182" cy="523220"/>
          </a:xfrm>
          <a:prstGeom prst="rect">
            <a:avLst/>
          </a:prstGeom>
          <a:noFill/>
        </p:spPr>
        <p:txBody>
          <a:bodyPr wrap="square" rtlCol="0">
            <a:spAutoFit/>
          </a:bodyPr>
          <a:lstStyle>
            <a:defPPr>
              <a:defRPr lang="zh-CN"/>
            </a:defPPr>
            <a:lvl1pPr marL="0" algn="l" defTabSz="914400" rtl="0" eaLnBrk="1" latinLnBrk="0" hangingPunct="1">
              <a:defRPr sz="1825" kern="1200">
                <a:solidFill>
                  <a:schemeClr val="tx1"/>
                </a:solidFill>
                <a:latin typeface="+mn-lt"/>
                <a:ea typeface="+mn-ea"/>
                <a:cs typeface="+mn-cs"/>
              </a:defRPr>
            </a:lvl1pPr>
            <a:lvl2pPr marL="457200" algn="l" defTabSz="914400" rtl="0" eaLnBrk="1" latinLnBrk="0" hangingPunct="1">
              <a:defRPr sz="1825" kern="1200">
                <a:solidFill>
                  <a:schemeClr val="tx1"/>
                </a:solidFill>
                <a:latin typeface="+mn-lt"/>
                <a:ea typeface="+mn-ea"/>
                <a:cs typeface="+mn-cs"/>
              </a:defRPr>
            </a:lvl2pPr>
            <a:lvl3pPr marL="914400" algn="l" defTabSz="914400" rtl="0" eaLnBrk="1" latinLnBrk="0" hangingPunct="1">
              <a:defRPr sz="1825" kern="1200">
                <a:solidFill>
                  <a:schemeClr val="tx1"/>
                </a:solidFill>
                <a:latin typeface="+mn-lt"/>
                <a:ea typeface="+mn-ea"/>
                <a:cs typeface="+mn-cs"/>
              </a:defRPr>
            </a:lvl3pPr>
            <a:lvl4pPr marL="1371600" algn="l" defTabSz="914400" rtl="0" eaLnBrk="1" latinLnBrk="0" hangingPunct="1">
              <a:defRPr sz="1825" kern="1200">
                <a:solidFill>
                  <a:schemeClr val="tx1"/>
                </a:solidFill>
                <a:latin typeface="+mn-lt"/>
                <a:ea typeface="+mn-ea"/>
                <a:cs typeface="+mn-cs"/>
              </a:defRPr>
            </a:lvl4pPr>
            <a:lvl5pPr marL="1828800" algn="l" defTabSz="914400" rtl="0" eaLnBrk="1" latinLnBrk="0" hangingPunct="1">
              <a:defRPr sz="1825" kern="1200">
                <a:solidFill>
                  <a:schemeClr val="tx1"/>
                </a:solidFill>
                <a:latin typeface="+mn-lt"/>
                <a:ea typeface="+mn-ea"/>
                <a:cs typeface="+mn-cs"/>
              </a:defRPr>
            </a:lvl5pPr>
            <a:lvl6pPr marL="2286000" algn="l" defTabSz="914400" rtl="0" eaLnBrk="1" latinLnBrk="0" hangingPunct="1">
              <a:defRPr sz="1825" kern="1200">
                <a:solidFill>
                  <a:schemeClr val="tx1"/>
                </a:solidFill>
                <a:latin typeface="+mn-lt"/>
                <a:ea typeface="+mn-ea"/>
                <a:cs typeface="+mn-cs"/>
              </a:defRPr>
            </a:lvl6pPr>
            <a:lvl7pPr marL="2743200" algn="l" defTabSz="914400" rtl="0" eaLnBrk="1" latinLnBrk="0" hangingPunct="1">
              <a:defRPr sz="1825" kern="1200">
                <a:solidFill>
                  <a:schemeClr val="tx1"/>
                </a:solidFill>
                <a:latin typeface="+mn-lt"/>
                <a:ea typeface="+mn-ea"/>
                <a:cs typeface="+mn-cs"/>
              </a:defRPr>
            </a:lvl7pPr>
            <a:lvl8pPr marL="3200400" algn="l" defTabSz="914400" rtl="0" eaLnBrk="1" latinLnBrk="0" hangingPunct="1">
              <a:defRPr sz="1825" kern="1200">
                <a:solidFill>
                  <a:schemeClr val="tx1"/>
                </a:solidFill>
                <a:latin typeface="+mn-lt"/>
                <a:ea typeface="+mn-ea"/>
                <a:cs typeface="+mn-cs"/>
              </a:defRPr>
            </a:lvl8pPr>
            <a:lvl9pPr marL="3658235" algn="l" defTabSz="914400" rtl="0" eaLnBrk="1" latinLnBrk="0" hangingPunct="1">
              <a:defRPr sz="1825" kern="1200">
                <a:solidFill>
                  <a:schemeClr val="tx1"/>
                </a:solidFill>
                <a:latin typeface="+mn-lt"/>
                <a:ea typeface="+mn-ea"/>
                <a:cs typeface="+mn-cs"/>
              </a:defRPr>
            </a:lvl9pPr>
          </a:lstStyle>
          <a:p>
            <a:r>
              <a:rPr lang="en-US" altLang="zh-CN" sz="2800" b="1" dirty="0">
                <a:solidFill>
                  <a:srgbClr val="1C50A2"/>
                </a:solidFill>
                <a:latin typeface="微软雅黑" panose="020B0503020204020204" charset="-122"/>
              </a:rPr>
              <a:t>Summary and outlook</a:t>
            </a:r>
            <a:endParaRPr lang="zh-CN" altLang="zh-CN" sz="2800" b="1" dirty="0">
              <a:solidFill>
                <a:srgbClr val="1C50A2"/>
              </a:solidFill>
              <a:latin typeface="微软雅黑" panose="020B0503020204020204"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4689530" y="-835532"/>
            <a:ext cx="7114251" cy="323165"/>
          </a:xfrm>
          <a:prstGeom prst="rect">
            <a:avLst/>
          </a:prstGeom>
        </p:spPr>
        <p:txBody>
          <a:bodyPr wrap="square">
            <a:spAutoFit/>
          </a:bodyPr>
          <a:lstStyle/>
          <a:p>
            <a:pPr marL="214630" indent="-214630">
              <a:buFont typeface="Arial" panose="020B0604020202020204" pitchFamily="34" charset="0"/>
              <a:buChar char="•"/>
            </a:pPr>
            <a:endParaRPr lang="zh-CN" altLang="en-US" sz="1500" dirty="0"/>
          </a:p>
        </p:txBody>
      </p:sp>
      <p:grpSp>
        <p:nvGrpSpPr>
          <p:cNvPr id="2" name="组合 1"/>
          <p:cNvGrpSpPr/>
          <p:nvPr/>
        </p:nvGrpSpPr>
        <p:grpSpPr>
          <a:xfrm>
            <a:off x="407438" y="171919"/>
            <a:ext cx="670385" cy="604428"/>
            <a:chOff x="5424755" y="1340768"/>
            <a:chExt cx="670560" cy="604586"/>
          </a:xfrm>
        </p:grpSpPr>
        <p:grpSp>
          <p:nvGrpSpPr>
            <p:cNvPr id="3" name="组合 2"/>
            <p:cNvGrpSpPr/>
            <p:nvPr/>
          </p:nvGrpSpPr>
          <p:grpSpPr>
            <a:xfrm>
              <a:off x="5424755" y="1340768"/>
              <a:ext cx="670560" cy="604586"/>
              <a:chOff x="3720691" y="2824413"/>
              <a:chExt cx="1341120" cy="1209172"/>
            </a:xfrm>
          </p:grpSpPr>
          <p:sp>
            <p:nvSpPr>
              <p:cNvPr id="10" name="Freeform 5"/>
              <p:cNvSpPr/>
              <p:nvPr/>
            </p:nvSpPr>
            <p:spPr bwMode="auto">
              <a:xfrm rot="1855731">
                <a:off x="3720691" y="2824413"/>
                <a:ext cx="1341120" cy="120917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16200000" scaled="0"/>
              </a:gradFill>
              <a:ln w="12700" cap="flat">
                <a:noFill/>
                <a:prstDash val="solid"/>
                <a:miter lim="800000"/>
              </a:ln>
              <a:effectLst>
                <a:outerShdw blurRad="190500" dist="1143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1" name="Freeform 5"/>
              <p:cNvSpPr/>
              <p:nvPr/>
            </p:nvSpPr>
            <p:spPr bwMode="auto">
              <a:xfrm rot="1855731">
                <a:off x="3764581" y="2863367"/>
                <a:ext cx="1264630" cy="1140208"/>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gradFill>
                <a:gsLst>
                  <a:gs pos="0">
                    <a:srgbClr val="D3D3D3"/>
                  </a:gs>
                  <a:gs pos="100000">
                    <a:srgbClr val="F9F9F9"/>
                  </a:gs>
                </a:gsLst>
                <a:lin ang="21594000" scaled="0"/>
              </a:gradFill>
              <a:ln w="12700" cap="flat">
                <a:noFill/>
                <a:prstDash val="solid"/>
                <a:miter lim="800000"/>
              </a:ln>
              <a:effectLst>
                <a:outerShdw blurRad="50800" dist="38100" dir="2700000" algn="tl" rotWithShape="0">
                  <a:prstClr val="black">
                    <a:alpha val="40000"/>
                  </a:prstClr>
                </a:outerShdw>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8" name="Freeform 5"/>
            <p:cNvSpPr/>
            <p:nvPr/>
          </p:nvSpPr>
          <p:spPr bwMode="auto">
            <a:xfrm rot="1855731">
              <a:off x="5470180" y="1383052"/>
              <a:ext cx="576760" cy="52001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rgbClr val="414455"/>
              </a:solidFill>
              <a:prstDash val="sysDash"/>
              <a:miter lim="800000"/>
            </a:ln>
            <a:effectLst/>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2" name="Freeform 126"/>
          <p:cNvSpPr>
            <a:spLocks noChangeAspect="1" noEditPoints="1"/>
          </p:cNvSpPr>
          <p:nvPr/>
        </p:nvSpPr>
        <p:spPr bwMode="auto">
          <a:xfrm>
            <a:off x="611535" y="332909"/>
            <a:ext cx="267832" cy="335140"/>
          </a:xfrm>
          <a:custGeom>
            <a:avLst/>
            <a:gdLst>
              <a:gd name="T0" fmla="*/ 48 w 81"/>
              <a:gd name="T1" fmla="*/ 27 h 101"/>
              <a:gd name="T2" fmla="*/ 4 w 81"/>
              <a:gd name="T3" fmla="*/ 48 h 101"/>
              <a:gd name="T4" fmla="*/ 0 w 81"/>
              <a:gd name="T5" fmla="*/ 31 h 101"/>
              <a:gd name="T6" fmla="*/ 58 w 81"/>
              <a:gd name="T7" fmla="*/ 90 h 101"/>
              <a:gd name="T8" fmla="*/ 81 w 81"/>
              <a:gd name="T9" fmla="*/ 98 h 101"/>
              <a:gd name="T10" fmla="*/ 58 w 81"/>
              <a:gd name="T11" fmla="*/ 90 h 101"/>
              <a:gd name="T12" fmla="*/ 53 w 81"/>
              <a:gd name="T13" fmla="*/ 101 h 101"/>
              <a:gd name="T14" fmla="*/ 29 w 81"/>
              <a:gd name="T15" fmla="*/ 98 h 101"/>
              <a:gd name="T16" fmla="*/ 0 w 81"/>
              <a:gd name="T17" fmla="*/ 90 h 101"/>
              <a:gd name="T18" fmla="*/ 29 w 81"/>
              <a:gd name="T19" fmla="*/ 87 h 101"/>
              <a:gd name="T20" fmla="*/ 38 w 81"/>
              <a:gd name="T21" fmla="*/ 76 h 101"/>
              <a:gd name="T22" fmla="*/ 0 w 81"/>
              <a:gd name="T23" fmla="*/ 72 h 101"/>
              <a:gd name="T24" fmla="*/ 4 w 81"/>
              <a:gd name="T25" fmla="*/ 54 h 101"/>
              <a:gd name="T26" fmla="*/ 48 w 81"/>
              <a:gd name="T27" fmla="*/ 76 h 101"/>
              <a:gd name="T28" fmla="*/ 44 w 81"/>
              <a:gd name="T29" fmla="*/ 87 h 101"/>
              <a:gd name="T30" fmla="*/ 53 w 81"/>
              <a:gd name="T31" fmla="*/ 90 h 101"/>
              <a:gd name="T32" fmla="*/ 4 w 81"/>
              <a:gd name="T33" fmla="*/ 0 h 101"/>
              <a:gd name="T34" fmla="*/ 48 w 81"/>
              <a:gd name="T35" fmla="*/ 21 h 101"/>
              <a:gd name="T36" fmla="*/ 0 w 81"/>
              <a:gd name="T37" fmla="*/ 17 h 101"/>
              <a:gd name="T38" fmla="*/ 4 w 81"/>
              <a:gd name="T39" fmla="*/ 0 h 101"/>
              <a:gd name="T40" fmla="*/ 53 w 81"/>
              <a:gd name="T41" fmla="*/ 76 h 101"/>
              <a:gd name="T42" fmla="*/ 81 w 81"/>
              <a:gd name="T43" fmla="*/ 72 h 101"/>
              <a:gd name="T44" fmla="*/ 77 w 81"/>
              <a:gd name="T45" fmla="*/ 54 h 101"/>
              <a:gd name="T46" fmla="*/ 59 w 81"/>
              <a:gd name="T47" fmla="*/ 8 h 101"/>
              <a:gd name="T48" fmla="*/ 69 w 81"/>
              <a:gd name="T49" fmla="*/ 13 h 101"/>
              <a:gd name="T50" fmla="*/ 59 w 81"/>
              <a:gd name="T51" fmla="*/ 8 h 101"/>
              <a:gd name="T52" fmla="*/ 69 w 81"/>
              <a:gd name="T53" fmla="*/ 63 h 101"/>
              <a:gd name="T54" fmla="*/ 59 w 81"/>
              <a:gd name="T55" fmla="*/ 67 h 101"/>
              <a:gd name="T56" fmla="*/ 59 w 81"/>
              <a:gd name="T57" fmla="*/ 35 h 101"/>
              <a:gd name="T58" fmla="*/ 69 w 81"/>
              <a:gd name="T59" fmla="*/ 40 h 101"/>
              <a:gd name="T60" fmla="*/ 59 w 81"/>
              <a:gd name="T61" fmla="*/ 35 h 101"/>
              <a:gd name="T62" fmla="*/ 53 w 81"/>
              <a:gd name="T63" fmla="*/ 21 h 101"/>
              <a:gd name="T64" fmla="*/ 81 w 81"/>
              <a:gd name="T65" fmla="*/ 17 h 101"/>
              <a:gd name="T66" fmla="*/ 77 w 81"/>
              <a:gd name="T67" fmla="*/ 0 h 101"/>
              <a:gd name="T68" fmla="*/ 53 w 81"/>
              <a:gd name="T69" fmla="*/ 27 h 101"/>
              <a:gd name="T70" fmla="*/ 77 w 81"/>
              <a:gd name="T71" fmla="*/ 48 h 101"/>
              <a:gd name="T72" fmla="*/ 81 w 81"/>
              <a:gd name="T73" fmla="*/ 31 h 101"/>
              <a:gd name="T74" fmla="*/ 53 w 81"/>
              <a:gd name="T75" fmla="*/ 2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1" h="101">
                <a:moveTo>
                  <a:pt x="4" y="27"/>
                </a:moveTo>
                <a:cubicBezTo>
                  <a:pt x="48" y="27"/>
                  <a:pt x="48" y="27"/>
                  <a:pt x="48" y="27"/>
                </a:cubicBezTo>
                <a:cubicBezTo>
                  <a:pt x="48" y="48"/>
                  <a:pt x="48" y="48"/>
                  <a:pt x="48" y="48"/>
                </a:cubicBezTo>
                <a:cubicBezTo>
                  <a:pt x="4" y="48"/>
                  <a:pt x="4" y="48"/>
                  <a:pt x="4" y="48"/>
                </a:cubicBezTo>
                <a:cubicBezTo>
                  <a:pt x="2" y="48"/>
                  <a:pt x="0" y="46"/>
                  <a:pt x="0" y="44"/>
                </a:cubicBezTo>
                <a:cubicBezTo>
                  <a:pt x="0" y="31"/>
                  <a:pt x="0" y="31"/>
                  <a:pt x="0" y="31"/>
                </a:cubicBezTo>
                <a:cubicBezTo>
                  <a:pt x="0" y="29"/>
                  <a:pt x="2" y="27"/>
                  <a:pt x="4" y="27"/>
                </a:cubicBezTo>
                <a:close/>
                <a:moveTo>
                  <a:pt x="58" y="90"/>
                </a:moveTo>
                <a:cubicBezTo>
                  <a:pt x="81" y="90"/>
                  <a:pt x="81" y="90"/>
                  <a:pt x="81" y="90"/>
                </a:cubicBezTo>
                <a:cubicBezTo>
                  <a:pt x="81" y="98"/>
                  <a:pt x="81" y="98"/>
                  <a:pt x="81" y="98"/>
                </a:cubicBezTo>
                <a:cubicBezTo>
                  <a:pt x="58" y="98"/>
                  <a:pt x="58" y="98"/>
                  <a:pt x="58" y="98"/>
                </a:cubicBezTo>
                <a:cubicBezTo>
                  <a:pt x="58" y="90"/>
                  <a:pt x="58" y="90"/>
                  <a:pt x="58" y="90"/>
                </a:cubicBezTo>
                <a:close/>
                <a:moveTo>
                  <a:pt x="53" y="98"/>
                </a:moveTo>
                <a:cubicBezTo>
                  <a:pt x="53" y="101"/>
                  <a:pt x="53" y="101"/>
                  <a:pt x="53" y="101"/>
                </a:cubicBezTo>
                <a:cubicBezTo>
                  <a:pt x="29" y="101"/>
                  <a:pt x="29" y="101"/>
                  <a:pt x="29" y="101"/>
                </a:cubicBezTo>
                <a:cubicBezTo>
                  <a:pt x="29" y="98"/>
                  <a:pt x="29" y="98"/>
                  <a:pt x="29" y="98"/>
                </a:cubicBezTo>
                <a:cubicBezTo>
                  <a:pt x="0" y="98"/>
                  <a:pt x="0" y="98"/>
                  <a:pt x="0" y="98"/>
                </a:cubicBezTo>
                <a:cubicBezTo>
                  <a:pt x="0" y="90"/>
                  <a:pt x="0" y="90"/>
                  <a:pt x="0" y="90"/>
                </a:cubicBezTo>
                <a:cubicBezTo>
                  <a:pt x="29" y="90"/>
                  <a:pt x="29" y="90"/>
                  <a:pt x="29" y="90"/>
                </a:cubicBezTo>
                <a:cubicBezTo>
                  <a:pt x="29" y="87"/>
                  <a:pt x="29" y="87"/>
                  <a:pt x="29" y="87"/>
                </a:cubicBezTo>
                <a:cubicBezTo>
                  <a:pt x="38" y="87"/>
                  <a:pt x="38" y="87"/>
                  <a:pt x="38" y="87"/>
                </a:cubicBezTo>
                <a:cubicBezTo>
                  <a:pt x="38" y="76"/>
                  <a:pt x="38" y="76"/>
                  <a:pt x="38" y="76"/>
                </a:cubicBezTo>
                <a:cubicBezTo>
                  <a:pt x="4" y="76"/>
                  <a:pt x="4" y="76"/>
                  <a:pt x="4" y="76"/>
                </a:cubicBezTo>
                <a:cubicBezTo>
                  <a:pt x="2" y="76"/>
                  <a:pt x="0" y="74"/>
                  <a:pt x="0" y="72"/>
                </a:cubicBezTo>
                <a:cubicBezTo>
                  <a:pt x="0" y="58"/>
                  <a:pt x="0" y="58"/>
                  <a:pt x="0" y="58"/>
                </a:cubicBezTo>
                <a:cubicBezTo>
                  <a:pt x="0" y="56"/>
                  <a:pt x="2" y="54"/>
                  <a:pt x="4" y="54"/>
                </a:cubicBezTo>
                <a:cubicBezTo>
                  <a:pt x="48" y="54"/>
                  <a:pt x="48" y="54"/>
                  <a:pt x="48" y="54"/>
                </a:cubicBezTo>
                <a:cubicBezTo>
                  <a:pt x="48" y="76"/>
                  <a:pt x="48" y="76"/>
                  <a:pt x="48" y="76"/>
                </a:cubicBezTo>
                <a:cubicBezTo>
                  <a:pt x="44" y="76"/>
                  <a:pt x="44" y="76"/>
                  <a:pt x="44" y="76"/>
                </a:cubicBezTo>
                <a:cubicBezTo>
                  <a:pt x="44" y="87"/>
                  <a:pt x="44" y="87"/>
                  <a:pt x="44" y="87"/>
                </a:cubicBezTo>
                <a:cubicBezTo>
                  <a:pt x="53" y="87"/>
                  <a:pt x="53" y="87"/>
                  <a:pt x="53" y="87"/>
                </a:cubicBezTo>
                <a:cubicBezTo>
                  <a:pt x="53" y="90"/>
                  <a:pt x="53" y="90"/>
                  <a:pt x="53" y="90"/>
                </a:cubicBezTo>
                <a:cubicBezTo>
                  <a:pt x="53" y="98"/>
                  <a:pt x="53" y="98"/>
                  <a:pt x="53" y="98"/>
                </a:cubicBezTo>
                <a:close/>
                <a:moveTo>
                  <a:pt x="4" y="0"/>
                </a:moveTo>
                <a:cubicBezTo>
                  <a:pt x="48" y="0"/>
                  <a:pt x="48" y="0"/>
                  <a:pt x="48" y="0"/>
                </a:cubicBezTo>
                <a:cubicBezTo>
                  <a:pt x="48" y="21"/>
                  <a:pt x="48" y="21"/>
                  <a:pt x="48" y="21"/>
                </a:cubicBezTo>
                <a:cubicBezTo>
                  <a:pt x="4" y="21"/>
                  <a:pt x="4" y="21"/>
                  <a:pt x="4" y="21"/>
                </a:cubicBezTo>
                <a:cubicBezTo>
                  <a:pt x="2" y="21"/>
                  <a:pt x="0" y="19"/>
                  <a:pt x="0" y="17"/>
                </a:cubicBezTo>
                <a:cubicBezTo>
                  <a:pt x="0" y="4"/>
                  <a:pt x="0" y="4"/>
                  <a:pt x="0" y="4"/>
                </a:cubicBezTo>
                <a:cubicBezTo>
                  <a:pt x="0" y="2"/>
                  <a:pt x="2" y="0"/>
                  <a:pt x="4" y="0"/>
                </a:cubicBezTo>
                <a:close/>
                <a:moveTo>
                  <a:pt x="53" y="54"/>
                </a:moveTo>
                <a:cubicBezTo>
                  <a:pt x="53" y="76"/>
                  <a:pt x="53" y="76"/>
                  <a:pt x="53" y="76"/>
                </a:cubicBezTo>
                <a:cubicBezTo>
                  <a:pt x="77" y="76"/>
                  <a:pt x="77" y="76"/>
                  <a:pt x="77" y="76"/>
                </a:cubicBezTo>
                <a:cubicBezTo>
                  <a:pt x="79" y="76"/>
                  <a:pt x="81" y="74"/>
                  <a:pt x="81" y="72"/>
                </a:cubicBezTo>
                <a:cubicBezTo>
                  <a:pt x="81" y="58"/>
                  <a:pt x="81" y="58"/>
                  <a:pt x="81" y="58"/>
                </a:cubicBezTo>
                <a:cubicBezTo>
                  <a:pt x="81" y="56"/>
                  <a:pt x="79" y="54"/>
                  <a:pt x="77" y="54"/>
                </a:cubicBezTo>
                <a:cubicBezTo>
                  <a:pt x="53" y="54"/>
                  <a:pt x="53" y="54"/>
                  <a:pt x="53" y="54"/>
                </a:cubicBezTo>
                <a:close/>
                <a:moveTo>
                  <a:pt x="59" y="8"/>
                </a:moveTo>
                <a:cubicBezTo>
                  <a:pt x="69" y="8"/>
                  <a:pt x="69" y="8"/>
                  <a:pt x="69" y="8"/>
                </a:cubicBezTo>
                <a:cubicBezTo>
                  <a:pt x="69" y="13"/>
                  <a:pt x="69" y="13"/>
                  <a:pt x="69" y="13"/>
                </a:cubicBezTo>
                <a:cubicBezTo>
                  <a:pt x="59" y="13"/>
                  <a:pt x="59" y="13"/>
                  <a:pt x="59" y="13"/>
                </a:cubicBezTo>
                <a:cubicBezTo>
                  <a:pt x="59" y="8"/>
                  <a:pt x="59" y="8"/>
                  <a:pt x="59" y="8"/>
                </a:cubicBezTo>
                <a:close/>
                <a:moveTo>
                  <a:pt x="59" y="63"/>
                </a:moveTo>
                <a:cubicBezTo>
                  <a:pt x="69" y="63"/>
                  <a:pt x="69" y="63"/>
                  <a:pt x="69" y="63"/>
                </a:cubicBezTo>
                <a:cubicBezTo>
                  <a:pt x="69" y="67"/>
                  <a:pt x="69" y="67"/>
                  <a:pt x="69" y="67"/>
                </a:cubicBezTo>
                <a:cubicBezTo>
                  <a:pt x="59" y="67"/>
                  <a:pt x="59" y="67"/>
                  <a:pt x="59" y="67"/>
                </a:cubicBezTo>
                <a:cubicBezTo>
                  <a:pt x="59" y="63"/>
                  <a:pt x="59" y="63"/>
                  <a:pt x="59" y="63"/>
                </a:cubicBezTo>
                <a:close/>
                <a:moveTo>
                  <a:pt x="59" y="35"/>
                </a:moveTo>
                <a:cubicBezTo>
                  <a:pt x="69" y="35"/>
                  <a:pt x="69" y="35"/>
                  <a:pt x="69" y="35"/>
                </a:cubicBezTo>
                <a:cubicBezTo>
                  <a:pt x="69" y="40"/>
                  <a:pt x="69" y="40"/>
                  <a:pt x="69" y="40"/>
                </a:cubicBezTo>
                <a:cubicBezTo>
                  <a:pt x="59" y="40"/>
                  <a:pt x="59" y="40"/>
                  <a:pt x="59" y="40"/>
                </a:cubicBezTo>
                <a:cubicBezTo>
                  <a:pt x="59" y="35"/>
                  <a:pt x="59" y="35"/>
                  <a:pt x="59" y="35"/>
                </a:cubicBezTo>
                <a:close/>
                <a:moveTo>
                  <a:pt x="53" y="0"/>
                </a:moveTo>
                <a:cubicBezTo>
                  <a:pt x="53" y="21"/>
                  <a:pt x="53" y="21"/>
                  <a:pt x="53" y="21"/>
                </a:cubicBezTo>
                <a:cubicBezTo>
                  <a:pt x="77" y="21"/>
                  <a:pt x="77" y="21"/>
                  <a:pt x="77" y="21"/>
                </a:cubicBezTo>
                <a:cubicBezTo>
                  <a:pt x="79" y="21"/>
                  <a:pt x="81" y="19"/>
                  <a:pt x="81" y="17"/>
                </a:cubicBezTo>
                <a:cubicBezTo>
                  <a:pt x="81" y="4"/>
                  <a:pt x="81" y="4"/>
                  <a:pt x="81" y="4"/>
                </a:cubicBezTo>
                <a:cubicBezTo>
                  <a:pt x="81" y="2"/>
                  <a:pt x="79" y="0"/>
                  <a:pt x="77" y="0"/>
                </a:cubicBezTo>
                <a:cubicBezTo>
                  <a:pt x="53" y="0"/>
                  <a:pt x="53" y="0"/>
                  <a:pt x="53" y="0"/>
                </a:cubicBezTo>
                <a:close/>
                <a:moveTo>
                  <a:pt x="53" y="27"/>
                </a:moveTo>
                <a:cubicBezTo>
                  <a:pt x="53" y="48"/>
                  <a:pt x="53" y="48"/>
                  <a:pt x="53" y="48"/>
                </a:cubicBezTo>
                <a:cubicBezTo>
                  <a:pt x="77" y="48"/>
                  <a:pt x="77" y="48"/>
                  <a:pt x="77" y="48"/>
                </a:cubicBezTo>
                <a:cubicBezTo>
                  <a:pt x="79" y="48"/>
                  <a:pt x="81" y="46"/>
                  <a:pt x="81" y="44"/>
                </a:cubicBezTo>
                <a:cubicBezTo>
                  <a:pt x="81" y="31"/>
                  <a:pt x="81" y="31"/>
                  <a:pt x="81" y="31"/>
                </a:cubicBezTo>
                <a:cubicBezTo>
                  <a:pt x="81" y="29"/>
                  <a:pt x="79" y="27"/>
                  <a:pt x="77" y="27"/>
                </a:cubicBezTo>
                <a:lnTo>
                  <a:pt x="53" y="27"/>
                </a:lnTo>
                <a:close/>
              </a:path>
            </a:pathLst>
          </a:custGeom>
          <a:solidFill>
            <a:srgbClr val="1C50A2"/>
          </a:solidFill>
          <a:ln>
            <a:noFill/>
          </a:ln>
        </p:spPr>
        <p:txBody>
          <a:bodyPr vert="horz" wrap="square" lIns="91416" tIns="45708" rIns="91416" bIns="4570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latin typeface="Arial" panose="020B0604020202020204" pitchFamily="34" charset="0"/>
              <a:cs typeface="Arial" panose="020B0604020202020204" pitchFamily="34" charset="0"/>
            </a:endParaRPr>
          </a:p>
        </p:txBody>
      </p:sp>
      <p:sp>
        <p:nvSpPr>
          <p:cNvPr id="29" name="文本框 9"/>
          <p:cNvSpPr txBox="1"/>
          <p:nvPr/>
        </p:nvSpPr>
        <p:spPr>
          <a:xfrm>
            <a:off x="1124440" y="290670"/>
            <a:ext cx="9567962" cy="346228"/>
          </a:xfrm>
          <a:prstGeom prst="rect">
            <a:avLst/>
          </a:prstGeom>
          <a:noFill/>
        </p:spPr>
        <p:txBody>
          <a:bodyPr wrap="square" lIns="68561" tIns="34280" rIns="68561" bIns="3428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lvl="1"/>
            <a:r>
              <a:rPr lang="en-US" altLang="zh-CN" dirty="0">
                <a:solidFill>
                  <a:srgbClr val="325B7F"/>
                </a:solidFill>
                <a:sym typeface="微软雅黑" panose="020B0503020204020204" charset="-122"/>
              </a:rPr>
              <a:t>4</a:t>
            </a:r>
            <a:r>
              <a:rPr lang="en-GB" altLang="zh-CN" dirty="0">
                <a:solidFill>
                  <a:srgbClr val="325B7F"/>
                </a:solidFill>
                <a:sym typeface="微软雅黑" panose="020B0503020204020204" charset="-122"/>
              </a:rPr>
              <a:t> </a:t>
            </a:r>
            <a:r>
              <a:rPr lang="en-US" altLang="zh-CN" dirty="0">
                <a:solidFill>
                  <a:srgbClr val="325B7F"/>
                </a:solidFill>
              </a:rPr>
              <a:t>Summary and outlook</a:t>
            </a:r>
            <a:endParaRPr lang="zh-CN" altLang="zh-CN" dirty="0">
              <a:solidFill>
                <a:srgbClr val="325B7F"/>
              </a:solidFill>
            </a:endParaRPr>
          </a:p>
        </p:txBody>
      </p:sp>
      <p:sp>
        <p:nvSpPr>
          <p:cNvPr id="20" name="Freeform 5"/>
          <p:cNvSpPr/>
          <p:nvPr/>
        </p:nvSpPr>
        <p:spPr bwMode="auto">
          <a:xfrm>
            <a:off x="832485" y="1464945"/>
            <a:ext cx="1725930" cy="159385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1D50A2"/>
          </a:solidFill>
          <a:ln w="12700" cap="flat" cmpd="sng" algn="ctr">
            <a:noFill/>
            <a:prstDash val="solid"/>
            <a:miter lim="800000"/>
          </a:ln>
          <a:effectLst/>
        </p:spPr>
        <p:txBody>
          <a:bodyPr rtlCol="0" anchor="ctr"/>
          <a:lstStyle/>
          <a:p>
            <a:pPr algn="ctr"/>
            <a:r>
              <a:rPr lang="en-US" altLang="zh-CN" sz="2400" dirty="0">
                <a:solidFill>
                  <a:schemeClr val="bg1"/>
                </a:solidFill>
              </a:rPr>
              <a:t>Summary</a:t>
            </a:r>
            <a:endParaRPr lang="zh-CN" altLang="en-US" sz="2400" dirty="0">
              <a:solidFill>
                <a:schemeClr val="bg1"/>
              </a:solidFill>
            </a:endParaRPr>
          </a:p>
        </p:txBody>
      </p:sp>
      <p:sp>
        <p:nvSpPr>
          <p:cNvPr id="23" name="圆角矩形 22"/>
          <p:cNvSpPr/>
          <p:nvPr/>
        </p:nvSpPr>
        <p:spPr>
          <a:xfrm>
            <a:off x="3249930" y="1247775"/>
            <a:ext cx="7131685" cy="846455"/>
          </a:xfrm>
          <a:prstGeom prst="roundRect">
            <a:avLst>
              <a:gd name="adj" fmla="val 50000"/>
            </a:avLst>
          </a:prstGeom>
          <a:solidFill>
            <a:srgbClr val="1C50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t>1</a:t>
            </a:r>
            <a:r>
              <a:rPr lang="zh-CN" altLang="en-US" sz="2000" dirty="0"/>
              <a:t>、</a:t>
            </a:r>
            <a:r>
              <a:rPr lang="en-GB" altLang="zh-CN" sz="2000" dirty="0"/>
              <a:t>Color space based algorithm for white box adversarial sample generation is proposed, and its effectiveness and feasibility are verified by experiments.</a:t>
            </a:r>
            <a:endParaRPr lang="zh-CN" altLang="en-US" sz="2000" dirty="0"/>
          </a:p>
        </p:txBody>
      </p:sp>
      <p:sp>
        <p:nvSpPr>
          <p:cNvPr id="24" name="Freeform 5"/>
          <p:cNvSpPr/>
          <p:nvPr/>
        </p:nvSpPr>
        <p:spPr bwMode="auto">
          <a:xfrm>
            <a:off x="2700020" y="1322705"/>
            <a:ext cx="408305" cy="1878965"/>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accent2"/>
          </a:solidFill>
          <a:ln>
            <a:noFill/>
          </a:ln>
        </p:spPr>
        <p:txBody>
          <a:bodyPr vert="horz" wrap="square" lIns="121920" tIns="60960" rIns="121920" bIns="60960" numCol="1" anchor="t" anchorCtr="0" compatLnSpc="1"/>
          <a:lstStyle/>
          <a:p>
            <a:endParaRPr lang="zh-CN" altLang="en-US" sz="2400"/>
          </a:p>
        </p:txBody>
      </p:sp>
      <p:sp>
        <p:nvSpPr>
          <p:cNvPr id="25" name="TextBox 28"/>
          <p:cNvSpPr txBox="1"/>
          <p:nvPr/>
        </p:nvSpPr>
        <p:spPr>
          <a:xfrm>
            <a:off x="4220760" y="2885271"/>
            <a:ext cx="5689253" cy="173894"/>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r>
              <a:rPr lang="zh-CN" altLang="en-US" sz="1600" dirty="0">
                <a:solidFill>
                  <a:schemeClr val="bg1"/>
                </a:solidFill>
              </a:rPr>
              <a:t>请在这里添加相应的文字内容，请在这里添加相应的文字内容。</a:t>
            </a:r>
            <a:endParaRPr lang="en-US" altLang="zh-CN" sz="1600" dirty="0">
              <a:solidFill>
                <a:schemeClr val="bg1"/>
              </a:solidFill>
            </a:endParaRPr>
          </a:p>
        </p:txBody>
      </p:sp>
      <p:sp>
        <p:nvSpPr>
          <p:cNvPr id="26" name="圆角矩形 22"/>
          <p:cNvSpPr/>
          <p:nvPr/>
        </p:nvSpPr>
        <p:spPr>
          <a:xfrm>
            <a:off x="3249930" y="2355215"/>
            <a:ext cx="7132320" cy="846455"/>
          </a:xfrm>
          <a:prstGeom prst="roundRect">
            <a:avLst>
              <a:gd name="adj" fmla="val 50000"/>
            </a:avLst>
          </a:prstGeom>
          <a:solidFill>
            <a:srgbClr val="1C50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t>    </a:t>
            </a:r>
            <a:r>
              <a:rPr lang="en-US" altLang="zh-CN" sz="2000" dirty="0"/>
              <a:t>2</a:t>
            </a:r>
            <a:r>
              <a:rPr lang="zh-CN" altLang="en-US" sz="2000" dirty="0"/>
              <a:t>、</a:t>
            </a:r>
            <a:r>
              <a:rPr lang="en-GB" altLang="zh-CN" sz="2000" dirty="0">
                <a:sym typeface="Arial" panose="020B0604020202020204" pitchFamily="34" charset="0"/>
              </a:rPr>
              <a:t>Adversarial Sample Defense Algorithm Based on Feature Denoising is proposed and its effectiveness and feasibility are verified through experiments.</a:t>
            </a:r>
            <a:endParaRPr lang="zh-CN" altLang="en-US" sz="2400" dirty="0"/>
          </a:p>
        </p:txBody>
      </p:sp>
      <p:sp>
        <p:nvSpPr>
          <p:cNvPr id="27" name="Freeform 5"/>
          <p:cNvSpPr/>
          <p:nvPr/>
        </p:nvSpPr>
        <p:spPr bwMode="auto">
          <a:xfrm>
            <a:off x="831850" y="3954661"/>
            <a:ext cx="1725930" cy="1593850"/>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1C50A2"/>
          </a:solidFill>
          <a:ln w="9525" cap="flat">
            <a:noFill/>
            <a:prstDash val="solid"/>
            <a:miter lim="800000"/>
          </a:ln>
        </p:spPr>
        <p:txBody>
          <a:bodyPr vert="horz" wrap="square" lIns="121920" tIns="60960" rIns="121920" bIns="60960" numCol="1" anchor="t" anchorCtr="0" compatLnSpc="1"/>
          <a:lstStyle/>
          <a:p>
            <a:pPr algn="ctr"/>
            <a:endParaRPr lang="zh-CN" altLang="en-US" sz="2400" dirty="0">
              <a:solidFill>
                <a:schemeClr val="bg1"/>
              </a:solidFill>
            </a:endParaRPr>
          </a:p>
          <a:p>
            <a:pPr algn="ctr">
              <a:lnSpc>
                <a:spcPct val="150000"/>
              </a:lnSpc>
            </a:pPr>
            <a:r>
              <a:rPr lang="en-US" altLang="zh-CN" sz="2400" dirty="0">
                <a:solidFill>
                  <a:schemeClr val="bg1"/>
                </a:solidFill>
              </a:rPr>
              <a:t>outlook</a:t>
            </a:r>
            <a:endParaRPr lang="zh-CN" altLang="en-US" sz="2400" dirty="0">
              <a:solidFill>
                <a:schemeClr val="bg1"/>
              </a:solidFill>
            </a:endParaRPr>
          </a:p>
        </p:txBody>
      </p:sp>
      <p:sp>
        <p:nvSpPr>
          <p:cNvPr id="28" name="圆角矩形 22"/>
          <p:cNvSpPr/>
          <p:nvPr/>
        </p:nvSpPr>
        <p:spPr>
          <a:xfrm>
            <a:off x="3249295" y="3737491"/>
            <a:ext cx="7131685" cy="846455"/>
          </a:xfrm>
          <a:prstGeom prst="roundRect">
            <a:avLst>
              <a:gd name="adj" fmla="val 50000"/>
            </a:avLst>
          </a:prstGeom>
          <a:solidFill>
            <a:srgbClr val="1C50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t>1</a:t>
            </a:r>
            <a:r>
              <a:rPr lang="zh-CN" altLang="en-US" sz="2000" dirty="0"/>
              <a:t>、</a:t>
            </a:r>
            <a:r>
              <a:rPr lang="en-GB" altLang="zh-CN" dirty="0"/>
              <a:t>Other denoising techniques that do not require large-scale training and at the same time map the image to the appropriate hidden space will be explored in the future.</a:t>
            </a:r>
            <a:endParaRPr lang="zh-CN" altLang="en-US" sz="2000" dirty="0"/>
          </a:p>
        </p:txBody>
      </p:sp>
      <p:sp>
        <p:nvSpPr>
          <p:cNvPr id="30" name="Freeform 5"/>
          <p:cNvSpPr/>
          <p:nvPr/>
        </p:nvSpPr>
        <p:spPr bwMode="auto">
          <a:xfrm>
            <a:off x="2699385" y="3812421"/>
            <a:ext cx="408305" cy="1878965"/>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accent2"/>
          </a:solidFill>
          <a:ln>
            <a:noFill/>
          </a:ln>
        </p:spPr>
        <p:txBody>
          <a:bodyPr vert="horz" wrap="square" lIns="121920" tIns="60960" rIns="121920" bIns="60960" numCol="1" anchor="t" anchorCtr="0" compatLnSpc="1"/>
          <a:lstStyle/>
          <a:p>
            <a:endParaRPr lang="zh-CN" altLang="en-US" sz="2400"/>
          </a:p>
        </p:txBody>
      </p:sp>
      <p:sp>
        <p:nvSpPr>
          <p:cNvPr id="31" name="TextBox 28"/>
          <p:cNvSpPr txBox="1"/>
          <p:nvPr/>
        </p:nvSpPr>
        <p:spPr>
          <a:xfrm>
            <a:off x="4220125" y="5374987"/>
            <a:ext cx="5689253" cy="173894"/>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anose="020B0503020204020204" charset="-122"/>
                <a:ea typeface="微软雅黑" panose="020B0503020204020204" charset="-122"/>
              </a:defRPr>
            </a:lvl1pPr>
          </a:lstStyle>
          <a:p>
            <a:r>
              <a:rPr lang="zh-CN" altLang="en-US" sz="1600" dirty="0">
                <a:solidFill>
                  <a:schemeClr val="bg1"/>
                </a:solidFill>
              </a:rPr>
              <a:t>请在这里添加相应的文字内容，请在这里添加相应的文字内容。</a:t>
            </a:r>
            <a:endParaRPr lang="en-US" altLang="zh-CN" sz="1600" dirty="0">
              <a:solidFill>
                <a:schemeClr val="bg1"/>
              </a:solidFill>
            </a:endParaRPr>
          </a:p>
        </p:txBody>
      </p:sp>
      <p:sp>
        <p:nvSpPr>
          <p:cNvPr id="32" name="圆角矩形 22"/>
          <p:cNvSpPr/>
          <p:nvPr/>
        </p:nvSpPr>
        <p:spPr>
          <a:xfrm>
            <a:off x="3249295" y="4844931"/>
            <a:ext cx="7132320" cy="846455"/>
          </a:xfrm>
          <a:prstGeom prst="roundRect">
            <a:avLst>
              <a:gd name="adj" fmla="val 50000"/>
            </a:avLst>
          </a:prstGeom>
          <a:solidFill>
            <a:srgbClr val="1C50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dirty="0"/>
              <a:t>2</a:t>
            </a:r>
            <a:r>
              <a:rPr lang="zh-CN" altLang="en-US" sz="2000" dirty="0"/>
              <a:t>、</a:t>
            </a:r>
            <a:r>
              <a:rPr lang="en-GB" altLang="zh-CN" dirty="0"/>
              <a:t>A more practical approach to black-box counterattacks, going for a cross-domain approach to approximate the problem of attacks in real-world scenarios.</a:t>
            </a:r>
            <a:endParaRPr lang="zh-CN" altLang="en-US" sz="2400" dirty="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243"/>
          <p:cNvSpPr/>
          <p:nvPr userDrawn="1"/>
        </p:nvSpPr>
        <p:spPr bwMode="auto">
          <a:xfrm>
            <a:off x="1566368" y="4764"/>
            <a:ext cx="2762015" cy="1865444"/>
          </a:xfrm>
          <a:custGeom>
            <a:avLst/>
            <a:gdLst>
              <a:gd name="T0" fmla="*/ 1233 w 2101"/>
              <a:gd name="T1" fmla="*/ 1234 h 1421"/>
              <a:gd name="T2" fmla="*/ 1913 w 2101"/>
              <a:gd name="T3" fmla="*/ 1234 h 1421"/>
              <a:gd name="T4" fmla="*/ 1913 w 2101"/>
              <a:gd name="T5" fmla="*/ 1234 h 1421"/>
              <a:gd name="T6" fmla="*/ 1913 w 2101"/>
              <a:gd name="T7" fmla="*/ 554 h 1421"/>
              <a:gd name="T8" fmla="*/ 1360 w 2101"/>
              <a:gd name="T9" fmla="*/ 0 h 1421"/>
              <a:gd name="T10" fmla="*/ 0 w 2101"/>
              <a:gd name="T11" fmla="*/ 0 h 1421"/>
              <a:gd name="T12" fmla="*/ 1233 w 2101"/>
              <a:gd name="T13" fmla="*/ 1234 h 1421"/>
            </a:gdLst>
            <a:ahLst/>
            <a:cxnLst>
              <a:cxn ang="0">
                <a:pos x="T0" y="T1"/>
              </a:cxn>
              <a:cxn ang="0">
                <a:pos x="T2" y="T3"/>
              </a:cxn>
              <a:cxn ang="0">
                <a:pos x="T4" y="T5"/>
              </a:cxn>
              <a:cxn ang="0">
                <a:pos x="T6" y="T7"/>
              </a:cxn>
              <a:cxn ang="0">
                <a:pos x="T8" y="T9"/>
              </a:cxn>
              <a:cxn ang="0">
                <a:pos x="T10" y="T11"/>
              </a:cxn>
              <a:cxn ang="0">
                <a:pos x="T12" y="T13"/>
              </a:cxn>
            </a:cxnLst>
            <a:rect l="0" t="0" r="r" b="b"/>
            <a:pathLst>
              <a:path w="2101" h="1421">
                <a:moveTo>
                  <a:pt x="1233" y="1234"/>
                </a:moveTo>
                <a:cubicBezTo>
                  <a:pt x="1421" y="1421"/>
                  <a:pt x="1726" y="1421"/>
                  <a:pt x="1913" y="1234"/>
                </a:cubicBezTo>
                <a:cubicBezTo>
                  <a:pt x="1913" y="1234"/>
                  <a:pt x="1913" y="1234"/>
                  <a:pt x="1913" y="1234"/>
                </a:cubicBezTo>
                <a:cubicBezTo>
                  <a:pt x="2101" y="1046"/>
                  <a:pt x="2101" y="741"/>
                  <a:pt x="1913" y="554"/>
                </a:cubicBezTo>
                <a:cubicBezTo>
                  <a:pt x="1360" y="0"/>
                  <a:pt x="1360" y="0"/>
                  <a:pt x="1360" y="0"/>
                </a:cubicBezTo>
                <a:cubicBezTo>
                  <a:pt x="0" y="0"/>
                  <a:pt x="0" y="0"/>
                  <a:pt x="0" y="0"/>
                </a:cubicBezTo>
                <a:lnTo>
                  <a:pt x="1233" y="1234"/>
                </a:lnTo>
                <a:close/>
              </a:path>
            </a:pathLst>
          </a:custGeom>
          <a:solidFill>
            <a:srgbClr val="1C50A2">
              <a:alpha val="15000"/>
            </a:srgb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27" name="Freeform 244"/>
          <p:cNvSpPr/>
          <p:nvPr userDrawn="1"/>
        </p:nvSpPr>
        <p:spPr bwMode="auto">
          <a:xfrm>
            <a:off x="1769477" y="4764"/>
            <a:ext cx="1599892" cy="1105595"/>
          </a:xfrm>
          <a:custGeom>
            <a:avLst/>
            <a:gdLst>
              <a:gd name="T0" fmla="*/ 738 w 1217"/>
              <a:gd name="T1" fmla="*/ 738 h 842"/>
              <a:gd name="T2" fmla="*/ 1114 w 1217"/>
              <a:gd name="T3" fmla="*/ 738 h 842"/>
              <a:gd name="T4" fmla="*/ 1114 w 1217"/>
              <a:gd name="T5" fmla="*/ 738 h 842"/>
              <a:gd name="T6" fmla="*/ 1114 w 1217"/>
              <a:gd name="T7" fmla="*/ 362 h 842"/>
              <a:gd name="T8" fmla="*/ 752 w 1217"/>
              <a:gd name="T9" fmla="*/ 0 h 842"/>
              <a:gd name="T10" fmla="*/ 0 w 1217"/>
              <a:gd name="T11" fmla="*/ 0 h 842"/>
              <a:gd name="T12" fmla="*/ 738 w 1217"/>
              <a:gd name="T13" fmla="*/ 738 h 842"/>
            </a:gdLst>
            <a:ahLst/>
            <a:cxnLst>
              <a:cxn ang="0">
                <a:pos x="T0" y="T1"/>
              </a:cxn>
              <a:cxn ang="0">
                <a:pos x="T2" y="T3"/>
              </a:cxn>
              <a:cxn ang="0">
                <a:pos x="T4" y="T5"/>
              </a:cxn>
              <a:cxn ang="0">
                <a:pos x="T6" y="T7"/>
              </a:cxn>
              <a:cxn ang="0">
                <a:pos x="T8" y="T9"/>
              </a:cxn>
              <a:cxn ang="0">
                <a:pos x="T10" y="T11"/>
              </a:cxn>
              <a:cxn ang="0">
                <a:pos x="T12" y="T13"/>
              </a:cxn>
            </a:cxnLst>
            <a:rect l="0" t="0" r="r" b="b"/>
            <a:pathLst>
              <a:path w="1217" h="842">
                <a:moveTo>
                  <a:pt x="738" y="738"/>
                </a:moveTo>
                <a:cubicBezTo>
                  <a:pt x="841" y="842"/>
                  <a:pt x="1011" y="842"/>
                  <a:pt x="1114" y="738"/>
                </a:cubicBezTo>
                <a:cubicBezTo>
                  <a:pt x="1114" y="738"/>
                  <a:pt x="1114" y="738"/>
                  <a:pt x="1114" y="738"/>
                </a:cubicBezTo>
                <a:cubicBezTo>
                  <a:pt x="1217" y="635"/>
                  <a:pt x="1217" y="465"/>
                  <a:pt x="1114" y="362"/>
                </a:cubicBezTo>
                <a:cubicBezTo>
                  <a:pt x="752" y="0"/>
                  <a:pt x="752" y="0"/>
                  <a:pt x="752" y="0"/>
                </a:cubicBezTo>
                <a:cubicBezTo>
                  <a:pt x="0" y="0"/>
                  <a:pt x="0" y="0"/>
                  <a:pt x="0" y="0"/>
                </a:cubicBezTo>
                <a:lnTo>
                  <a:pt x="738" y="738"/>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28" name="Freeform 246"/>
          <p:cNvSpPr/>
          <p:nvPr userDrawn="1"/>
        </p:nvSpPr>
        <p:spPr bwMode="auto">
          <a:xfrm>
            <a:off x="0" y="4764"/>
            <a:ext cx="3566561" cy="3290491"/>
          </a:xfrm>
          <a:custGeom>
            <a:avLst/>
            <a:gdLst>
              <a:gd name="T0" fmla="*/ 0 w 2713"/>
              <a:gd name="T1" fmla="*/ 730 h 2506"/>
              <a:gd name="T2" fmla="*/ 1518 w 2713"/>
              <a:gd name="T3" fmla="*/ 2249 h 2506"/>
              <a:gd name="T4" fmla="*/ 2455 w 2713"/>
              <a:gd name="T5" fmla="*/ 2249 h 2506"/>
              <a:gd name="T6" fmla="*/ 2455 w 2713"/>
              <a:gd name="T7" fmla="*/ 2249 h 2506"/>
              <a:gd name="T8" fmla="*/ 2455 w 2713"/>
              <a:gd name="T9" fmla="*/ 1312 h 2506"/>
              <a:gd name="T10" fmla="*/ 1143 w 2713"/>
              <a:gd name="T11" fmla="*/ 0 h 2506"/>
              <a:gd name="T12" fmla="*/ 0 w 2713"/>
              <a:gd name="T13" fmla="*/ 0 h 2506"/>
              <a:gd name="T14" fmla="*/ 0 w 2713"/>
              <a:gd name="T15" fmla="*/ 730 h 25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3" h="2506">
                <a:moveTo>
                  <a:pt x="0" y="730"/>
                </a:moveTo>
                <a:cubicBezTo>
                  <a:pt x="1518" y="2249"/>
                  <a:pt x="1518" y="2249"/>
                  <a:pt x="1518" y="2249"/>
                </a:cubicBezTo>
                <a:cubicBezTo>
                  <a:pt x="1776" y="2506"/>
                  <a:pt x="2197" y="2506"/>
                  <a:pt x="2455" y="2249"/>
                </a:cubicBezTo>
                <a:cubicBezTo>
                  <a:pt x="2455" y="2249"/>
                  <a:pt x="2455" y="2249"/>
                  <a:pt x="2455" y="2249"/>
                </a:cubicBezTo>
                <a:cubicBezTo>
                  <a:pt x="2713" y="1991"/>
                  <a:pt x="2713" y="1570"/>
                  <a:pt x="2455" y="1312"/>
                </a:cubicBezTo>
                <a:cubicBezTo>
                  <a:pt x="1143" y="0"/>
                  <a:pt x="1143" y="0"/>
                  <a:pt x="1143" y="0"/>
                </a:cubicBezTo>
                <a:cubicBezTo>
                  <a:pt x="0" y="0"/>
                  <a:pt x="0" y="0"/>
                  <a:pt x="0" y="0"/>
                </a:cubicBezTo>
                <a:lnTo>
                  <a:pt x="0" y="730"/>
                </a:lnTo>
                <a:close/>
              </a:path>
            </a:pathLst>
          </a:custGeom>
          <a:solidFill>
            <a:schemeClr val="accent5">
              <a:lumMod val="75000"/>
            </a:schemeClr>
          </a:solidFill>
          <a:ln>
            <a:solidFill>
              <a:schemeClr val="accent1">
                <a:lumMod val="75000"/>
              </a:schemeClr>
            </a:solid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29" name="Freeform 248"/>
          <p:cNvSpPr/>
          <p:nvPr userDrawn="1"/>
        </p:nvSpPr>
        <p:spPr bwMode="auto">
          <a:xfrm>
            <a:off x="0" y="4764"/>
            <a:ext cx="1845725" cy="3014421"/>
          </a:xfrm>
          <a:custGeom>
            <a:avLst/>
            <a:gdLst>
              <a:gd name="T0" fmla="*/ 0 w 1404"/>
              <a:gd name="T1" fmla="*/ 231 h 2296"/>
              <a:gd name="T2" fmla="*/ 200 w 1404"/>
              <a:gd name="T3" fmla="*/ 208 h 2296"/>
              <a:gd name="T4" fmla="*/ 825 w 1404"/>
              <a:gd name="T5" fmla="*/ 467 h 2296"/>
              <a:gd name="T6" fmla="*/ 1084 w 1404"/>
              <a:gd name="T7" fmla="*/ 1092 h 2296"/>
              <a:gd name="T8" fmla="*/ 825 w 1404"/>
              <a:gd name="T9" fmla="*/ 1717 h 2296"/>
              <a:gd name="T10" fmla="*/ 200 w 1404"/>
              <a:gd name="T11" fmla="*/ 1976 h 2296"/>
              <a:gd name="T12" fmla="*/ 0 w 1404"/>
              <a:gd name="T13" fmla="*/ 1953 h 2296"/>
              <a:gd name="T14" fmla="*/ 0 w 1404"/>
              <a:gd name="T15" fmla="*/ 2279 h 2296"/>
              <a:gd name="T16" fmla="*/ 200 w 1404"/>
              <a:gd name="T17" fmla="*/ 2296 h 2296"/>
              <a:gd name="T18" fmla="*/ 1051 w 1404"/>
              <a:gd name="T19" fmla="*/ 1943 h 2296"/>
              <a:gd name="T20" fmla="*/ 1404 w 1404"/>
              <a:gd name="T21" fmla="*/ 1092 h 2296"/>
              <a:gd name="T22" fmla="*/ 1051 w 1404"/>
              <a:gd name="T23" fmla="*/ 241 h 2296"/>
              <a:gd name="T24" fmla="*/ 708 w 1404"/>
              <a:gd name="T25" fmla="*/ 0 h 2296"/>
              <a:gd name="T26" fmla="*/ 0 w 1404"/>
              <a:gd name="T27" fmla="*/ 0 h 2296"/>
              <a:gd name="T28" fmla="*/ 0 w 1404"/>
              <a:gd name="T29" fmla="*/ 231 h 2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04" h="2296">
                <a:moveTo>
                  <a:pt x="0" y="231"/>
                </a:moveTo>
                <a:cubicBezTo>
                  <a:pt x="65" y="216"/>
                  <a:pt x="132" y="208"/>
                  <a:pt x="200" y="208"/>
                </a:cubicBezTo>
                <a:cubicBezTo>
                  <a:pt x="436" y="208"/>
                  <a:pt x="658" y="300"/>
                  <a:pt x="825" y="467"/>
                </a:cubicBezTo>
                <a:cubicBezTo>
                  <a:pt x="992" y="634"/>
                  <a:pt x="1084" y="856"/>
                  <a:pt x="1084" y="1092"/>
                </a:cubicBezTo>
                <a:cubicBezTo>
                  <a:pt x="1084" y="1328"/>
                  <a:pt x="992" y="1550"/>
                  <a:pt x="825" y="1717"/>
                </a:cubicBezTo>
                <a:cubicBezTo>
                  <a:pt x="658" y="1884"/>
                  <a:pt x="436" y="1976"/>
                  <a:pt x="200" y="1976"/>
                </a:cubicBezTo>
                <a:cubicBezTo>
                  <a:pt x="132" y="1976"/>
                  <a:pt x="65" y="1968"/>
                  <a:pt x="0" y="1953"/>
                </a:cubicBezTo>
                <a:cubicBezTo>
                  <a:pt x="0" y="2279"/>
                  <a:pt x="0" y="2279"/>
                  <a:pt x="0" y="2279"/>
                </a:cubicBezTo>
                <a:cubicBezTo>
                  <a:pt x="65" y="2290"/>
                  <a:pt x="132" y="2296"/>
                  <a:pt x="200" y="2296"/>
                </a:cubicBezTo>
                <a:cubicBezTo>
                  <a:pt x="521" y="2296"/>
                  <a:pt x="824" y="2171"/>
                  <a:pt x="1051" y="1943"/>
                </a:cubicBezTo>
                <a:cubicBezTo>
                  <a:pt x="1279" y="1716"/>
                  <a:pt x="1404" y="1414"/>
                  <a:pt x="1404" y="1092"/>
                </a:cubicBezTo>
                <a:cubicBezTo>
                  <a:pt x="1404" y="770"/>
                  <a:pt x="1279" y="468"/>
                  <a:pt x="1051" y="241"/>
                </a:cubicBezTo>
                <a:cubicBezTo>
                  <a:pt x="950" y="140"/>
                  <a:pt x="834" y="59"/>
                  <a:pt x="708" y="0"/>
                </a:cubicBezTo>
                <a:cubicBezTo>
                  <a:pt x="0" y="0"/>
                  <a:pt x="0" y="0"/>
                  <a:pt x="0" y="0"/>
                </a:cubicBezTo>
                <a:lnTo>
                  <a:pt x="0" y="231"/>
                </a:lnTo>
                <a:close/>
              </a:path>
            </a:pathLst>
          </a:cu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0" name="Oval 251"/>
          <p:cNvSpPr>
            <a:spLocks noChangeArrowheads="1"/>
          </p:cNvSpPr>
          <p:nvPr userDrawn="1"/>
        </p:nvSpPr>
        <p:spPr bwMode="auto">
          <a:xfrm>
            <a:off x="3582336" y="595685"/>
            <a:ext cx="341801" cy="341801"/>
          </a:xfrm>
          <a:prstGeom prst="ellipse">
            <a:avLst/>
          </a:pr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1" name="Oval 252"/>
          <p:cNvSpPr>
            <a:spLocks noChangeArrowheads="1"/>
          </p:cNvSpPr>
          <p:nvPr userDrawn="1"/>
        </p:nvSpPr>
        <p:spPr bwMode="auto">
          <a:xfrm>
            <a:off x="419362" y="3230283"/>
            <a:ext cx="168271" cy="168271"/>
          </a:xfrm>
          <a:prstGeom prst="ellipse">
            <a:avLst/>
          </a:prstGeom>
          <a:solidFill>
            <a:srgbClr val="1C50A2"/>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2" name="Oval 253"/>
          <p:cNvSpPr>
            <a:spLocks noChangeArrowheads="1"/>
          </p:cNvSpPr>
          <p:nvPr userDrawn="1"/>
        </p:nvSpPr>
        <p:spPr bwMode="auto">
          <a:xfrm>
            <a:off x="2371572" y="2221211"/>
            <a:ext cx="168271" cy="166957"/>
          </a:xfrm>
          <a:prstGeom prst="ellipse">
            <a:avLst/>
          </a:pr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3" name="Freeform 261"/>
          <p:cNvSpPr/>
          <p:nvPr userDrawn="1"/>
        </p:nvSpPr>
        <p:spPr bwMode="auto">
          <a:xfrm>
            <a:off x="922862" y="2925517"/>
            <a:ext cx="503499" cy="435139"/>
          </a:xfrm>
          <a:custGeom>
            <a:avLst/>
            <a:gdLst>
              <a:gd name="T0" fmla="*/ 0 w 383"/>
              <a:gd name="T1" fmla="*/ 113 h 331"/>
              <a:gd name="T2" fmla="*/ 321 w 383"/>
              <a:gd name="T3" fmla="*/ 0 h 331"/>
              <a:gd name="T4" fmla="*/ 383 w 383"/>
              <a:gd name="T5" fmla="*/ 331 h 331"/>
              <a:gd name="T6" fmla="*/ 0 w 383"/>
              <a:gd name="T7" fmla="*/ 113 h 331"/>
            </a:gdLst>
            <a:ahLst/>
            <a:cxnLst>
              <a:cxn ang="0">
                <a:pos x="T0" y="T1"/>
              </a:cxn>
              <a:cxn ang="0">
                <a:pos x="T2" y="T3"/>
              </a:cxn>
              <a:cxn ang="0">
                <a:pos x="T4" y="T5"/>
              </a:cxn>
              <a:cxn ang="0">
                <a:pos x="T6" y="T7"/>
              </a:cxn>
            </a:cxnLst>
            <a:rect l="0" t="0" r="r" b="b"/>
            <a:pathLst>
              <a:path w="383" h="331">
                <a:moveTo>
                  <a:pt x="0" y="113"/>
                </a:moveTo>
                <a:lnTo>
                  <a:pt x="321" y="0"/>
                </a:lnTo>
                <a:lnTo>
                  <a:pt x="383" y="331"/>
                </a:lnTo>
                <a:lnTo>
                  <a:pt x="0" y="113"/>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5" name="Freeform 245"/>
          <p:cNvSpPr/>
          <p:nvPr userDrawn="1"/>
        </p:nvSpPr>
        <p:spPr bwMode="auto">
          <a:xfrm>
            <a:off x="8122189" y="5714791"/>
            <a:ext cx="1656798" cy="1138447"/>
          </a:xfrm>
          <a:custGeom>
            <a:avLst/>
            <a:gdLst>
              <a:gd name="T0" fmla="*/ 480 w 1205"/>
              <a:gd name="T1" fmla="*/ 104 h 829"/>
              <a:gd name="T2" fmla="*/ 104 w 1205"/>
              <a:gd name="T3" fmla="*/ 104 h 829"/>
              <a:gd name="T4" fmla="*/ 104 w 1205"/>
              <a:gd name="T5" fmla="*/ 104 h 829"/>
              <a:gd name="T6" fmla="*/ 104 w 1205"/>
              <a:gd name="T7" fmla="*/ 480 h 829"/>
              <a:gd name="T8" fmla="*/ 453 w 1205"/>
              <a:gd name="T9" fmla="*/ 829 h 829"/>
              <a:gd name="T10" fmla="*/ 1205 w 1205"/>
              <a:gd name="T11" fmla="*/ 829 h 829"/>
              <a:gd name="T12" fmla="*/ 480 w 1205"/>
              <a:gd name="T13" fmla="*/ 104 h 829"/>
            </a:gdLst>
            <a:ahLst/>
            <a:cxnLst>
              <a:cxn ang="0">
                <a:pos x="T0" y="T1"/>
              </a:cxn>
              <a:cxn ang="0">
                <a:pos x="T2" y="T3"/>
              </a:cxn>
              <a:cxn ang="0">
                <a:pos x="T4" y="T5"/>
              </a:cxn>
              <a:cxn ang="0">
                <a:pos x="T6" y="T7"/>
              </a:cxn>
              <a:cxn ang="0">
                <a:pos x="T8" y="T9"/>
              </a:cxn>
              <a:cxn ang="0">
                <a:pos x="T10" y="T11"/>
              </a:cxn>
              <a:cxn ang="0">
                <a:pos x="T12" y="T13"/>
              </a:cxn>
            </a:cxnLst>
            <a:rect l="0" t="0" r="r" b="b"/>
            <a:pathLst>
              <a:path w="1205" h="829">
                <a:moveTo>
                  <a:pt x="480" y="104"/>
                </a:moveTo>
                <a:cubicBezTo>
                  <a:pt x="376" y="0"/>
                  <a:pt x="207" y="0"/>
                  <a:pt x="104" y="104"/>
                </a:cubicBezTo>
                <a:cubicBezTo>
                  <a:pt x="104" y="104"/>
                  <a:pt x="104" y="104"/>
                  <a:pt x="104" y="104"/>
                </a:cubicBezTo>
                <a:cubicBezTo>
                  <a:pt x="0" y="207"/>
                  <a:pt x="0" y="377"/>
                  <a:pt x="104" y="480"/>
                </a:cubicBezTo>
                <a:cubicBezTo>
                  <a:pt x="453" y="829"/>
                  <a:pt x="453" y="829"/>
                  <a:pt x="453" y="829"/>
                </a:cubicBezTo>
                <a:cubicBezTo>
                  <a:pt x="1205" y="829"/>
                  <a:pt x="1205" y="829"/>
                  <a:pt x="1205" y="829"/>
                </a:cubicBezTo>
                <a:lnTo>
                  <a:pt x="480" y="104"/>
                </a:lnTo>
                <a:close/>
              </a:path>
            </a:pathLst>
          </a:custGeom>
          <a:solidFill>
            <a:srgbClr val="1C50A2"/>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6" name="Freeform 247"/>
          <p:cNvSpPr/>
          <p:nvPr userDrawn="1"/>
        </p:nvSpPr>
        <p:spPr bwMode="auto">
          <a:xfrm>
            <a:off x="8689975" y="3794760"/>
            <a:ext cx="3502025" cy="3071495"/>
          </a:xfrm>
          <a:custGeom>
            <a:avLst/>
            <a:gdLst>
              <a:gd name="T0" fmla="*/ 1358 w 2998"/>
              <a:gd name="T1" fmla="*/ 293 h 2668"/>
              <a:gd name="T2" fmla="*/ 293 w 2998"/>
              <a:gd name="T3" fmla="*/ 293 h 2668"/>
              <a:gd name="T4" fmla="*/ 293 w 2998"/>
              <a:gd name="T5" fmla="*/ 293 h 2668"/>
              <a:gd name="T6" fmla="*/ 293 w 2998"/>
              <a:gd name="T7" fmla="*/ 1357 h 2668"/>
              <a:gd name="T8" fmla="*/ 1604 w 2998"/>
              <a:gd name="T9" fmla="*/ 2668 h 2668"/>
              <a:gd name="T10" fmla="*/ 2998 w 2998"/>
              <a:gd name="T11" fmla="*/ 2668 h 2668"/>
              <a:gd name="T12" fmla="*/ 2998 w 2998"/>
              <a:gd name="T13" fmla="*/ 1933 h 2668"/>
              <a:gd name="T14" fmla="*/ 1358 w 2998"/>
              <a:gd name="T15" fmla="*/ 293 h 266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98" h="2668">
                <a:moveTo>
                  <a:pt x="1358" y="293"/>
                </a:moveTo>
                <a:cubicBezTo>
                  <a:pt x="1065" y="0"/>
                  <a:pt x="586" y="0"/>
                  <a:pt x="293" y="293"/>
                </a:cubicBezTo>
                <a:cubicBezTo>
                  <a:pt x="293" y="293"/>
                  <a:pt x="293" y="293"/>
                  <a:pt x="293" y="293"/>
                </a:cubicBezTo>
                <a:cubicBezTo>
                  <a:pt x="0" y="586"/>
                  <a:pt x="0" y="1065"/>
                  <a:pt x="293" y="1357"/>
                </a:cubicBezTo>
                <a:cubicBezTo>
                  <a:pt x="1604" y="2668"/>
                  <a:pt x="1604" y="2668"/>
                  <a:pt x="1604" y="2668"/>
                </a:cubicBezTo>
                <a:cubicBezTo>
                  <a:pt x="2998" y="2668"/>
                  <a:pt x="2998" y="2668"/>
                  <a:pt x="2998" y="2668"/>
                </a:cubicBezTo>
                <a:cubicBezTo>
                  <a:pt x="2998" y="1933"/>
                  <a:pt x="2998" y="1933"/>
                  <a:pt x="2998" y="1933"/>
                </a:cubicBezTo>
                <a:lnTo>
                  <a:pt x="1358" y="293"/>
                </a:lnTo>
                <a:close/>
              </a:path>
            </a:pathLst>
          </a:custGeom>
          <a:solidFill>
            <a:schemeClr val="accent5">
              <a:lumMod val="75000"/>
            </a:schemeClr>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7" name="Freeform 249"/>
          <p:cNvSpPr/>
          <p:nvPr userDrawn="1"/>
        </p:nvSpPr>
        <p:spPr bwMode="auto">
          <a:xfrm>
            <a:off x="9778986" y="4066545"/>
            <a:ext cx="2139400" cy="2789746"/>
          </a:xfrm>
          <a:custGeom>
            <a:avLst/>
            <a:gdLst>
              <a:gd name="T0" fmla="*/ 1556 w 1556"/>
              <a:gd name="T1" fmla="*/ 1661 h 2032"/>
              <a:gd name="T2" fmla="*/ 1046 w 1556"/>
              <a:gd name="T3" fmla="*/ 1845 h 2032"/>
              <a:gd name="T4" fmla="*/ 481 w 1556"/>
              <a:gd name="T5" fmla="*/ 1611 h 2032"/>
              <a:gd name="T6" fmla="*/ 247 w 1556"/>
              <a:gd name="T7" fmla="*/ 1046 h 2032"/>
              <a:gd name="T8" fmla="*/ 481 w 1556"/>
              <a:gd name="T9" fmla="*/ 481 h 2032"/>
              <a:gd name="T10" fmla="*/ 1046 w 1556"/>
              <a:gd name="T11" fmla="*/ 247 h 2032"/>
              <a:gd name="T12" fmla="*/ 1556 w 1556"/>
              <a:gd name="T13" fmla="*/ 431 h 2032"/>
              <a:gd name="T14" fmla="*/ 1556 w 1556"/>
              <a:gd name="T15" fmla="*/ 133 h 2032"/>
              <a:gd name="T16" fmla="*/ 1453 w 1556"/>
              <a:gd name="T17" fmla="*/ 82 h 2032"/>
              <a:gd name="T18" fmla="*/ 1046 w 1556"/>
              <a:gd name="T19" fmla="*/ 0 h 2032"/>
              <a:gd name="T20" fmla="*/ 639 w 1556"/>
              <a:gd name="T21" fmla="*/ 82 h 2032"/>
              <a:gd name="T22" fmla="*/ 306 w 1556"/>
              <a:gd name="T23" fmla="*/ 306 h 2032"/>
              <a:gd name="T24" fmla="*/ 82 w 1556"/>
              <a:gd name="T25" fmla="*/ 639 h 2032"/>
              <a:gd name="T26" fmla="*/ 0 w 1556"/>
              <a:gd name="T27" fmla="*/ 1046 h 2032"/>
              <a:gd name="T28" fmla="*/ 82 w 1556"/>
              <a:gd name="T29" fmla="*/ 1453 h 2032"/>
              <a:gd name="T30" fmla="*/ 306 w 1556"/>
              <a:gd name="T31" fmla="*/ 1786 h 2032"/>
              <a:gd name="T32" fmla="*/ 639 w 1556"/>
              <a:gd name="T33" fmla="*/ 2010 h 2032"/>
              <a:gd name="T34" fmla="*/ 696 w 1556"/>
              <a:gd name="T35" fmla="*/ 2032 h 2032"/>
              <a:gd name="T36" fmla="*/ 1396 w 1556"/>
              <a:gd name="T37" fmla="*/ 2032 h 2032"/>
              <a:gd name="T38" fmla="*/ 1453 w 1556"/>
              <a:gd name="T39" fmla="*/ 2010 h 2032"/>
              <a:gd name="T40" fmla="*/ 1556 w 1556"/>
              <a:gd name="T41" fmla="*/ 1959 h 2032"/>
              <a:gd name="T42" fmla="*/ 1556 w 1556"/>
              <a:gd name="T43" fmla="*/ 1661 h 20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56" h="2032">
                <a:moveTo>
                  <a:pt x="1556" y="1661"/>
                </a:moveTo>
                <a:cubicBezTo>
                  <a:pt x="1413" y="1780"/>
                  <a:pt x="1234" y="1845"/>
                  <a:pt x="1046" y="1845"/>
                </a:cubicBezTo>
                <a:cubicBezTo>
                  <a:pt x="832" y="1845"/>
                  <a:pt x="632" y="1762"/>
                  <a:pt x="481" y="1611"/>
                </a:cubicBezTo>
                <a:cubicBezTo>
                  <a:pt x="330" y="1460"/>
                  <a:pt x="247" y="1259"/>
                  <a:pt x="247" y="1046"/>
                </a:cubicBezTo>
                <a:cubicBezTo>
                  <a:pt x="247" y="833"/>
                  <a:pt x="330" y="632"/>
                  <a:pt x="481" y="481"/>
                </a:cubicBezTo>
                <a:cubicBezTo>
                  <a:pt x="632" y="330"/>
                  <a:pt x="832" y="247"/>
                  <a:pt x="1046" y="247"/>
                </a:cubicBezTo>
                <a:cubicBezTo>
                  <a:pt x="1234" y="247"/>
                  <a:pt x="1413" y="312"/>
                  <a:pt x="1556" y="431"/>
                </a:cubicBezTo>
                <a:cubicBezTo>
                  <a:pt x="1556" y="133"/>
                  <a:pt x="1556" y="133"/>
                  <a:pt x="1556" y="133"/>
                </a:cubicBezTo>
                <a:cubicBezTo>
                  <a:pt x="1523" y="114"/>
                  <a:pt x="1488" y="97"/>
                  <a:pt x="1453" y="82"/>
                </a:cubicBezTo>
                <a:cubicBezTo>
                  <a:pt x="1324" y="28"/>
                  <a:pt x="1187" y="0"/>
                  <a:pt x="1046" y="0"/>
                </a:cubicBezTo>
                <a:cubicBezTo>
                  <a:pt x="905" y="0"/>
                  <a:pt x="768" y="28"/>
                  <a:pt x="639" y="82"/>
                </a:cubicBezTo>
                <a:cubicBezTo>
                  <a:pt x="514" y="135"/>
                  <a:pt x="402" y="210"/>
                  <a:pt x="306" y="306"/>
                </a:cubicBezTo>
                <a:cubicBezTo>
                  <a:pt x="210" y="402"/>
                  <a:pt x="135" y="514"/>
                  <a:pt x="82" y="639"/>
                </a:cubicBezTo>
                <a:cubicBezTo>
                  <a:pt x="27" y="768"/>
                  <a:pt x="0" y="905"/>
                  <a:pt x="0" y="1046"/>
                </a:cubicBezTo>
                <a:cubicBezTo>
                  <a:pt x="0" y="1187"/>
                  <a:pt x="27" y="1324"/>
                  <a:pt x="82" y="1453"/>
                </a:cubicBezTo>
                <a:cubicBezTo>
                  <a:pt x="135" y="1578"/>
                  <a:pt x="210" y="1690"/>
                  <a:pt x="306" y="1786"/>
                </a:cubicBezTo>
                <a:cubicBezTo>
                  <a:pt x="402" y="1882"/>
                  <a:pt x="514" y="1957"/>
                  <a:pt x="639" y="2010"/>
                </a:cubicBezTo>
                <a:cubicBezTo>
                  <a:pt x="658" y="2018"/>
                  <a:pt x="677" y="2025"/>
                  <a:pt x="696" y="2032"/>
                </a:cubicBezTo>
                <a:cubicBezTo>
                  <a:pt x="1396" y="2032"/>
                  <a:pt x="1396" y="2032"/>
                  <a:pt x="1396" y="2032"/>
                </a:cubicBezTo>
                <a:cubicBezTo>
                  <a:pt x="1415" y="2025"/>
                  <a:pt x="1434" y="2018"/>
                  <a:pt x="1453" y="2010"/>
                </a:cubicBezTo>
                <a:cubicBezTo>
                  <a:pt x="1488" y="1995"/>
                  <a:pt x="1523" y="1978"/>
                  <a:pt x="1556" y="1959"/>
                </a:cubicBezTo>
                <a:lnTo>
                  <a:pt x="1556" y="1661"/>
                </a:lnTo>
                <a:close/>
              </a:path>
            </a:pathLst>
          </a:cu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8" name="Freeform 250"/>
          <p:cNvSpPr>
            <a:spLocks noEditPoints="1"/>
          </p:cNvSpPr>
          <p:nvPr userDrawn="1"/>
        </p:nvSpPr>
        <p:spPr bwMode="auto">
          <a:xfrm>
            <a:off x="10426070" y="4933115"/>
            <a:ext cx="1458807" cy="1513805"/>
          </a:xfrm>
          <a:custGeom>
            <a:avLst/>
            <a:gdLst>
              <a:gd name="T0" fmla="*/ 1061 w 1061"/>
              <a:gd name="T1" fmla="*/ 343 h 1102"/>
              <a:gd name="T2" fmla="*/ 551 w 1061"/>
              <a:gd name="T3" fmla="*/ 0 h 1102"/>
              <a:gd name="T4" fmla="*/ 0 w 1061"/>
              <a:gd name="T5" fmla="*/ 551 h 1102"/>
              <a:gd name="T6" fmla="*/ 551 w 1061"/>
              <a:gd name="T7" fmla="*/ 1102 h 1102"/>
              <a:gd name="T8" fmla="*/ 1061 w 1061"/>
              <a:gd name="T9" fmla="*/ 759 h 1102"/>
              <a:gd name="T10" fmla="*/ 1061 w 1061"/>
              <a:gd name="T11" fmla="*/ 343 h 1102"/>
              <a:gd name="T12" fmla="*/ 551 w 1061"/>
              <a:gd name="T13" fmla="*/ 855 h 1102"/>
              <a:gd name="T14" fmla="*/ 247 w 1061"/>
              <a:gd name="T15" fmla="*/ 551 h 1102"/>
              <a:gd name="T16" fmla="*/ 551 w 1061"/>
              <a:gd name="T17" fmla="*/ 247 h 1102"/>
              <a:gd name="T18" fmla="*/ 855 w 1061"/>
              <a:gd name="T19" fmla="*/ 551 h 1102"/>
              <a:gd name="T20" fmla="*/ 551 w 1061"/>
              <a:gd name="T21" fmla="*/ 855 h 1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1" h="1102">
                <a:moveTo>
                  <a:pt x="1061" y="343"/>
                </a:moveTo>
                <a:cubicBezTo>
                  <a:pt x="979" y="142"/>
                  <a:pt x="781" y="0"/>
                  <a:pt x="551" y="0"/>
                </a:cubicBezTo>
                <a:cubicBezTo>
                  <a:pt x="247" y="0"/>
                  <a:pt x="0" y="247"/>
                  <a:pt x="0" y="551"/>
                </a:cubicBezTo>
                <a:cubicBezTo>
                  <a:pt x="0" y="855"/>
                  <a:pt x="247" y="1102"/>
                  <a:pt x="551" y="1102"/>
                </a:cubicBezTo>
                <a:cubicBezTo>
                  <a:pt x="781" y="1102"/>
                  <a:pt x="979" y="960"/>
                  <a:pt x="1061" y="759"/>
                </a:cubicBezTo>
                <a:lnTo>
                  <a:pt x="1061" y="343"/>
                </a:lnTo>
                <a:close/>
                <a:moveTo>
                  <a:pt x="551" y="855"/>
                </a:moveTo>
                <a:cubicBezTo>
                  <a:pt x="383" y="855"/>
                  <a:pt x="247" y="719"/>
                  <a:pt x="247" y="551"/>
                </a:cubicBezTo>
                <a:cubicBezTo>
                  <a:pt x="247" y="383"/>
                  <a:pt x="383" y="247"/>
                  <a:pt x="551" y="247"/>
                </a:cubicBezTo>
                <a:cubicBezTo>
                  <a:pt x="718" y="247"/>
                  <a:pt x="855" y="383"/>
                  <a:pt x="855" y="551"/>
                </a:cubicBezTo>
                <a:cubicBezTo>
                  <a:pt x="855" y="719"/>
                  <a:pt x="718" y="855"/>
                  <a:pt x="551" y="855"/>
                </a:cubicBezTo>
                <a:close/>
              </a:path>
            </a:pathLst>
          </a:cu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39" name="Oval 254"/>
          <p:cNvSpPr>
            <a:spLocks noChangeArrowheads="1"/>
          </p:cNvSpPr>
          <p:nvPr userDrawn="1"/>
        </p:nvSpPr>
        <p:spPr bwMode="auto">
          <a:xfrm>
            <a:off x="9066771" y="4441601"/>
            <a:ext cx="269487" cy="269487"/>
          </a:xfrm>
          <a:prstGeom prst="ellipse">
            <a:avLst/>
          </a:pr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40" name="Oval 255"/>
          <p:cNvSpPr>
            <a:spLocks noChangeArrowheads="1"/>
          </p:cNvSpPr>
          <p:nvPr userDrawn="1"/>
        </p:nvSpPr>
        <p:spPr bwMode="auto">
          <a:xfrm>
            <a:off x="8952651" y="5101570"/>
            <a:ext cx="104495" cy="104495"/>
          </a:xfrm>
          <a:prstGeom prst="ellipse">
            <a:avLst/>
          </a:pr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41" name="Oval 256"/>
          <p:cNvSpPr>
            <a:spLocks noChangeArrowheads="1"/>
          </p:cNvSpPr>
          <p:nvPr userDrawn="1"/>
        </p:nvSpPr>
        <p:spPr bwMode="auto">
          <a:xfrm>
            <a:off x="11545779" y="3565767"/>
            <a:ext cx="104495" cy="104495"/>
          </a:xfrm>
          <a:prstGeom prst="ellipse">
            <a:avLst/>
          </a:prstGeom>
          <a:solidFill>
            <a:srgbClr val="1C50A2"/>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42" name="Oval 257"/>
          <p:cNvSpPr>
            <a:spLocks noChangeArrowheads="1"/>
          </p:cNvSpPr>
          <p:nvPr userDrawn="1"/>
        </p:nvSpPr>
        <p:spPr bwMode="auto">
          <a:xfrm>
            <a:off x="11284541" y="3151911"/>
            <a:ext cx="104495" cy="104495"/>
          </a:xfrm>
          <a:prstGeom prst="ellipse">
            <a:avLst/>
          </a:prstGeom>
          <a:solidFill>
            <a:srgbClr val="1C50A2"/>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43" name="Oval 259"/>
          <p:cNvSpPr>
            <a:spLocks noChangeArrowheads="1"/>
          </p:cNvSpPr>
          <p:nvPr userDrawn="1"/>
        </p:nvSpPr>
        <p:spPr bwMode="auto">
          <a:xfrm>
            <a:off x="9420129" y="5233564"/>
            <a:ext cx="104495" cy="104495"/>
          </a:xfrm>
          <a:prstGeom prst="ellipse">
            <a:avLst/>
          </a:prstGeom>
          <a:solidFill>
            <a:schemeClr val="bg1"/>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45" name="Freeform 262"/>
          <p:cNvSpPr/>
          <p:nvPr userDrawn="1"/>
        </p:nvSpPr>
        <p:spPr bwMode="auto">
          <a:xfrm>
            <a:off x="10422457" y="3230282"/>
            <a:ext cx="526601" cy="455104"/>
          </a:xfrm>
          <a:custGeom>
            <a:avLst/>
            <a:gdLst>
              <a:gd name="T0" fmla="*/ 0 w 383"/>
              <a:gd name="T1" fmla="*/ 114 h 331"/>
              <a:gd name="T2" fmla="*/ 321 w 383"/>
              <a:gd name="T3" fmla="*/ 0 h 331"/>
              <a:gd name="T4" fmla="*/ 383 w 383"/>
              <a:gd name="T5" fmla="*/ 331 h 331"/>
              <a:gd name="T6" fmla="*/ 0 w 383"/>
              <a:gd name="T7" fmla="*/ 114 h 331"/>
            </a:gdLst>
            <a:ahLst/>
            <a:cxnLst>
              <a:cxn ang="0">
                <a:pos x="T0" y="T1"/>
              </a:cxn>
              <a:cxn ang="0">
                <a:pos x="T2" y="T3"/>
              </a:cxn>
              <a:cxn ang="0">
                <a:pos x="T4" y="T5"/>
              </a:cxn>
              <a:cxn ang="0">
                <a:pos x="T6" y="T7"/>
              </a:cxn>
            </a:cxnLst>
            <a:rect l="0" t="0" r="r" b="b"/>
            <a:pathLst>
              <a:path w="383" h="331">
                <a:moveTo>
                  <a:pt x="0" y="114"/>
                </a:moveTo>
                <a:lnTo>
                  <a:pt x="321" y="0"/>
                </a:lnTo>
                <a:lnTo>
                  <a:pt x="383" y="331"/>
                </a:lnTo>
                <a:lnTo>
                  <a:pt x="0" y="114"/>
                </a:lnTo>
                <a:close/>
              </a:path>
            </a:pathLst>
          </a:custGeom>
          <a:solidFill>
            <a:srgbClr val="1C50A2"/>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000000"/>
              </a:solidFill>
              <a:effectLst/>
              <a:uLnTx/>
              <a:uFillTx/>
              <a:latin typeface="Arial" panose="020B0604020202020204"/>
            </a:endParaRPr>
          </a:p>
        </p:txBody>
      </p:sp>
      <p:sp>
        <p:nvSpPr>
          <p:cNvPr id="46" name="TextBox 1"/>
          <p:cNvSpPr txBox="1"/>
          <p:nvPr/>
        </p:nvSpPr>
        <p:spPr>
          <a:xfrm>
            <a:off x="2398323" y="2819338"/>
            <a:ext cx="7472051" cy="1013460"/>
          </a:xfrm>
          <a:prstGeom prst="rect">
            <a:avLst/>
          </a:prstGeom>
          <a:noFill/>
        </p:spPr>
        <p:txBody>
          <a:bodyPr wrap="square" lIns="91413" tIns="45706" rIns="91413" bIns="45706" rtlCol="0">
            <a:spAutoFit/>
          </a:bodyPr>
          <a:ls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algn="ctr"/>
            <a:r>
              <a:rPr lang="en-US" altLang="zh-CN" sz="6000" b="1" dirty="0">
                <a:solidFill>
                  <a:srgbClr val="1C50A2"/>
                </a:solidFill>
                <a:latin typeface="微软雅黑" panose="020B0503020204020204" charset="-122"/>
                <a:ea typeface="微软雅黑" panose="020B0503020204020204" charset="-122"/>
              </a:rPr>
              <a:t>Thanks</a:t>
            </a:r>
            <a:endParaRPr lang="en-US" altLang="zh-CN" sz="6000" b="1" dirty="0">
              <a:solidFill>
                <a:srgbClr val="1C50A2"/>
              </a:solidFill>
              <a:latin typeface="微软雅黑" panose="020B0503020204020204" charset="-122"/>
              <a:ea typeface="微软雅黑" panose="020B0503020204020204" charset="-122"/>
            </a:endParaRPr>
          </a:p>
        </p:txBody>
      </p:sp>
      <p:pic>
        <p:nvPicPr>
          <p:cNvPr id="8" name="图片 7" descr="微信图片_20230912162947"/>
          <p:cNvPicPr>
            <a:picLocks noChangeAspect="1"/>
          </p:cNvPicPr>
          <p:nvPr>
            <p:custDataLst>
              <p:tags r:id="rId1"/>
            </p:custDataLst>
          </p:nvPr>
        </p:nvPicPr>
        <p:blipFill>
          <a:blip r:embed="rId2"/>
          <a:stretch>
            <a:fillRect/>
          </a:stretch>
        </p:blipFill>
        <p:spPr>
          <a:xfrm>
            <a:off x="0" y="5206365"/>
            <a:ext cx="4577715" cy="1633220"/>
          </a:xfrm>
          <a:prstGeom prst="rect">
            <a:avLst/>
          </a:prstGeom>
        </p:spPr>
      </p:pic>
      <p:pic>
        <p:nvPicPr>
          <p:cNvPr id="4" name="Picture 1"/>
          <p:cNvPicPr>
            <a:picLocks noChangeAspect="1"/>
          </p:cNvPicPr>
          <p:nvPr>
            <p:custDataLst>
              <p:tags r:id="rId3"/>
            </p:custDataLst>
          </p:nvPr>
        </p:nvPicPr>
        <p:blipFill>
          <a:blip r:embed="rId4" cstate="print">
            <a:extLst>
              <a:ext uri="{28A0092B-C50C-407E-A947-70E740481C1C}">
                <a14:useLocalDpi xmlns:a14="http://schemas.microsoft.com/office/drawing/2010/main" val="0"/>
              </a:ext>
            </a:extLst>
          </a:blip>
          <a:stretch>
            <a:fillRect/>
          </a:stretch>
        </p:blipFill>
        <p:spPr>
          <a:xfrm>
            <a:off x="8686800" y="5080"/>
            <a:ext cx="3489960" cy="1220470"/>
          </a:xfrm>
          <a:prstGeom prst="rect">
            <a:avLst/>
          </a:prstGeom>
        </p:spPr>
      </p:pic>
    </p:spTree>
  </p:cSld>
  <p:clrMapOvr>
    <a:masterClrMapping/>
  </p:clrMapOvr>
</p:sld>
</file>

<file path=ppt/tags/tag1.xml><?xml version="1.0" encoding="utf-8"?>
<p:tagLst xmlns:p="http://schemas.openxmlformats.org/presentationml/2006/main">
  <p:tag name="KSO_WM_BEAUTIFY_FLAG" val=""/>
</p:tagLst>
</file>

<file path=ppt/tags/tag2.xml><?xml version="1.0" encoding="utf-8"?>
<p:tagLst xmlns:p="http://schemas.openxmlformats.org/presentationml/2006/main">
  <p:tag name="KSO_WM_BEAUTIFY_FLAG" val=""/>
</p:tagLst>
</file>

<file path=ppt/tags/tag3.xml><?xml version="1.0" encoding="utf-8"?>
<p:tagLst xmlns:p="http://schemas.openxmlformats.org/presentationml/2006/main">
  <p:tag name="KSO_WM_BEAUTIFY_FLAG" val=""/>
</p:tagLst>
</file>

<file path=ppt/tags/tag4.xml><?xml version="1.0" encoding="utf-8"?>
<p:tagLst xmlns:p="http://schemas.openxmlformats.org/presentationml/2006/main">
  <p:tag name="KSO_WM_BEAUTIFY_FLAG" val=""/>
</p:tagLst>
</file>

<file path=ppt/tags/tag5.xml><?xml version="1.0" encoding="utf-8"?>
<p:tagLst xmlns:p="http://schemas.openxmlformats.org/presentationml/2006/main">
  <p:tag name="KSO_WM_BEAUTIFY_FLAG" val=""/>
</p:tagLst>
</file>

<file path=ppt/tags/tag6.xml><?xml version="1.0" encoding="utf-8"?>
<p:tagLst xmlns:p="http://schemas.openxmlformats.org/presentationml/2006/main">
  <p:tag name="KSO_WM_BEAUTIFY_FLAG" val=""/>
</p:tagLst>
</file>

<file path=ppt/tags/tag7.xml><?xml version="1.0" encoding="utf-8"?>
<p:tagLst xmlns:p="http://schemas.openxmlformats.org/presentationml/2006/main">
  <p:tag name="KSO_WM_BEAUTIFY_FLAG" val=""/>
</p:tagLst>
</file>

<file path=ppt/tags/tag8.xml><?xml version="1.0" encoding="utf-8"?>
<p:tagLst xmlns:p="http://schemas.openxmlformats.org/presentationml/2006/main">
  <p:tag name="MH" val="20170516091829"/>
  <p:tag name="MH_LIBRARY" val="GRAPHIC"/>
  <p:tag name="MH_TYPE" val="SubTitle"/>
  <p:tag name="MH_ORDER" val="1"/>
</p:tagLst>
</file>

<file path=ppt/tags/tag9.xml><?xml version="1.0" encoding="utf-8"?>
<p:tagLst xmlns:p="http://schemas.openxmlformats.org/presentationml/2006/main">
  <p:tag name="MH" val="20170516091829"/>
  <p:tag name="MH_LIBRARY" val="GRAPHIC"/>
  <p:tag name="MH_TYPE" val="SubTitle"/>
  <p:tag name="MH_ORDER" val="1"/>
</p:tagLst>
</file>

<file path=ppt/tags/tag10.xml><?xml version="1.0" encoding="utf-8"?>
<p:tagLst xmlns:p="http://schemas.openxmlformats.org/presentationml/2006/main">
  <p:tag name="MH" val="20170516091829"/>
  <p:tag name="MH_LIBRARY" val="GRAPHIC"/>
  <p:tag name="MH_TYPE" val="SubTitle"/>
  <p:tag name="MH_ORDER" val="1"/>
</p:tagLst>
</file>

<file path=ppt/tags/tag11.xml><?xml version="1.0" encoding="utf-8"?>
<p:tagLst xmlns:p="http://schemas.openxmlformats.org/presentationml/2006/main">
  <p:tag name="MH" val="20170516091829"/>
  <p:tag name="MH_LIBRARY" val="GRAPHIC"/>
  <p:tag name="MH_TYPE" val="SubTitle"/>
  <p:tag name="MH_ORDER" val="1"/>
</p:tagLst>
</file>

<file path=ppt/tags/tag12.xml><?xml version="1.0" encoding="utf-8"?>
<p:tagLst xmlns:p="http://schemas.openxmlformats.org/presentationml/2006/main">
  <p:tag name="MH" val="20170516091829"/>
  <p:tag name="MH_LIBRARY" val="GRAPHIC"/>
  <p:tag name="MH_TYPE" val="SubTitle"/>
  <p:tag name="MH_ORDER" val="1"/>
</p:tagLst>
</file>

<file path=ppt/tags/tag13.xml><?xml version="1.0" encoding="utf-8"?>
<p:tagLst xmlns:p="http://schemas.openxmlformats.org/presentationml/2006/main">
  <p:tag name="MH" val="20170516091829"/>
  <p:tag name="MH_LIBRARY" val="GRAPHIC"/>
  <p:tag name="MH_TYPE" val="SubTitle"/>
  <p:tag name="MH_ORDER" val="1"/>
</p:tagLst>
</file>

<file path=ppt/tags/tag14.xml><?xml version="1.0" encoding="utf-8"?>
<p:tagLst xmlns:p="http://schemas.openxmlformats.org/presentationml/2006/main">
  <p:tag name="MH" val="20170516091829"/>
  <p:tag name="MH_LIBRARY" val="GRAPHIC"/>
  <p:tag name="MH_TYPE" val="SubTitle"/>
  <p:tag name="MH_ORDER" val="1"/>
</p:tagLst>
</file>

<file path=ppt/tags/tag15.xml><?xml version="1.0" encoding="utf-8"?>
<p:tagLst xmlns:p="http://schemas.openxmlformats.org/presentationml/2006/main">
  <p:tag name="MH" val="20170516091829"/>
  <p:tag name="MH_LIBRARY" val="GRAPHIC"/>
  <p:tag name="MH_TYPE" val="SubTitle"/>
  <p:tag name="MH_ORDER" val="1"/>
</p:tagLst>
</file>

<file path=ppt/tags/tag16.xml><?xml version="1.0" encoding="utf-8"?>
<p:tagLst xmlns:p="http://schemas.openxmlformats.org/presentationml/2006/main">
  <p:tag name="MH" val="20170516091829"/>
  <p:tag name="MH_LIBRARY" val="GRAPHIC"/>
  <p:tag name="MH_TYPE" val="SubTitle"/>
  <p:tag name="MH_ORDER" val="1"/>
</p:tagLst>
</file>

<file path=ppt/tags/tag17.xml><?xml version="1.0" encoding="utf-8"?>
<p:tagLst xmlns:p="http://schemas.openxmlformats.org/presentationml/2006/main">
  <p:tag name="KSO_WM_BEAUTIFY_FLAG" val=""/>
</p:tagLst>
</file>

<file path=ppt/tags/tag18.xml><?xml version="1.0" encoding="utf-8"?>
<p:tagLst xmlns:p="http://schemas.openxmlformats.org/presentationml/2006/main">
  <p:tag name="KSO_WM_BEAUTIFY_FLAG" val=""/>
</p:tagLst>
</file>

<file path=ppt/tags/tag19.xml><?xml version="1.0" encoding="utf-8"?>
<p:tagLst xmlns:p="http://schemas.openxmlformats.org/presentationml/2006/main">
  <p:tag name="COMMONDATA" val="eyJoZGlkIjoiNmZlZjQ4NDMzZWUyMDhlMGJiM2E0ZjQ3ZWFjY2Y5MmU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6677</Words>
  <Application>WPS 演示</Application>
  <PresentationFormat>宽屏</PresentationFormat>
  <Paragraphs>434</Paragraphs>
  <Slides>22</Slides>
  <Notes>22</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22</vt:i4>
      </vt:variant>
    </vt:vector>
  </HeadingPairs>
  <TitlesOfParts>
    <vt:vector size="40" baseType="lpstr">
      <vt:lpstr>Arial</vt:lpstr>
      <vt:lpstr>宋体</vt:lpstr>
      <vt:lpstr>Wingdings</vt:lpstr>
      <vt:lpstr>Arial</vt:lpstr>
      <vt:lpstr>微软雅黑</vt:lpstr>
      <vt:lpstr>Calibri</vt:lpstr>
      <vt:lpstr>Calibri</vt:lpstr>
      <vt:lpstr>Times New Roman</vt:lpstr>
      <vt:lpstr>Adobe 楷体 Std R</vt:lpstr>
      <vt:lpstr>楷体</vt:lpstr>
      <vt:lpstr>方正兰亭细黑_GBK</vt:lpstr>
      <vt:lpstr>黑体</vt:lpstr>
      <vt:lpstr>等线</vt:lpstr>
      <vt:lpstr>Cambria Math</vt:lpstr>
      <vt:lpstr>Arial Unicode MS</vt:lpstr>
      <vt:lpstr>BatangChe</vt:lpstr>
      <vt:lpstr>Segoe Print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XYY</cp:lastModifiedBy>
  <cp:revision>126</cp:revision>
  <dcterms:created xsi:type="dcterms:W3CDTF">2019-03-14T11:29:00Z</dcterms:created>
  <dcterms:modified xsi:type="dcterms:W3CDTF">2023-09-12T15:18:25Z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07715AF9310E40BE9C7174386C2EEC0C_12</vt:lpwstr>
  </property>
  <property fmtid="{D5CDD505-2E9C-101B-9397-08002B2CF9AE}" pid="3" name="KSOProductBuildVer">
    <vt:lpwstr>2052-12.1.0.15398</vt:lpwstr>
  </property>
</Properties>
</file>