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64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588" autoAdjust="0"/>
    <p:restoredTop sz="66308" autoAdjust="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9BD99B-6D23-4D51-9EC9-66FBE6E55579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F21F7-F19B-4B4B-B65E-56890B5100E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400" dirty="0">
              <a:latin typeface="Arial Rounded MT Bold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F21F7-F19B-4B4B-B65E-56890B5100E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C9026-F8B0-48E2-92D0-952F44478045}" type="datetimeFigureOut">
              <a:rPr lang="en-US" smtClean="0"/>
              <a:pPr/>
              <a:t>7/19/2024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D41D5-B86B-4188-BDFF-36A9A60443E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" TargetMode="External"/><Relationship Id="rId2" Type="http://schemas.openxmlformats.org/officeDocument/2006/relationships/hyperlink" Target="https://www.legislation.gov.uk/ukpga/1980/43/section/133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lus-lexis-com/" TargetMode="External"/><Relationship Id="rId2" Type="http://schemas.openxmlformats.org/officeDocument/2006/relationships/hyperlink" Target="https://www.uwtsd.ac.uk/library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gsi.berkeley.edu/gsi-guide-contents/academic-misconduct-intro/definitions" TargetMode="External"/><Relationship Id="rId7" Type="http://schemas.openxmlformats.org/officeDocument/2006/relationships/hyperlink" Target="https://plus-lexis-com/" TargetMode="External"/><Relationship Id="rId2" Type="http://schemas.openxmlformats.org/officeDocument/2006/relationships/hyperlink" Target="https://gsi.berkeley.edu/gsi-guide-contents/academic-misconduct-intro/definition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lus-lexis-com.ezproxy.uwtsd.ac.uk/uk/xhome/?identityprofileid=R6VFST67341&amp;cbc=0&amp;crid=f0f364ef-e51f-4330-851b-Accessed:%2015%20July%202024)" TargetMode="External"/><Relationship Id="rId5" Type="http://schemas.openxmlformats.org/officeDocument/2006/relationships/hyperlink" Target="https://www.uwtsd.ac.uk/library" TargetMode="External"/><Relationship Id="rId4" Type="http://schemas.openxmlformats.org/officeDocument/2006/relationships/hyperlink" Target="https://webwriterspotlight.com/importance-of-critical-thinking-when-writ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i="1" dirty="0" smtClean="0">
                <a:solidFill>
                  <a:srgbClr val="FF0000"/>
                </a:solidFill>
              </a:rPr>
              <a:t>The importance of writing academically</a:t>
            </a:r>
            <a:endParaRPr lang="en-US" b="1" i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sz="2400" dirty="0" smtClean="0"/>
          </a:p>
          <a:p>
            <a:r>
              <a:rPr lang="en-US" sz="2400" dirty="0" smtClean="0">
                <a:solidFill>
                  <a:srgbClr val="0070C0"/>
                </a:solidFill>
              </a:rPr>
              <a:t>Writing academically takes your writings to a higher level of expression.</a:t>
            </a:r>
            <a:endParaRPr lang="en-US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083313">
            <a:off x="245701" y="737026"/>
            <a:ext cx="4362892" cy="55690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lvl="0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</a:t>
            </a:r>
            <a:r>
              <a:rPr lang="en-GB" sz="2700" dirty="0" smtClean="0"/>
              <a:t>Referencing </a:t>
            </a:r>
            <a:r>
              <a:rPr lang="en-GB" sz="2700" dirty="0"/>
              <a:t>(Harvard)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62200" y="1905000"/>
            <a:ext cx="3719987" cy="60960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lvl="0" algn="ctr">
              <a:buNone/>
            </a:pPr>
            <a:r>
              <a:rPr lang="en-GB" dirty="0">
                <a:solidFill>
                  <a:srgbClr val="FFC000"/>
                </a:solidFill>
              </a:rPr>
              <a:t>Academic </a:t>
            </a:r>
            <a:r>
              <a:rPr lang="en-GB" dirty="0" smtClean="0">
                <a:solidFill>
                  <a:srgbClr val="FFC000"/>
                </a:solidFill>
              </a:rPr>
              <a:t>misconduct</a:t>
            </a:r>
            <a:endParaRPr lang="en-US" dirty="0">
              <a:solidFill>
                <a:srgbClr val="FFC000"/>
              </a:solidFill>
            </a:endParaRP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73952" y="3322785"/>
            <a:ext cx="4586702" cy="56817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lvl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Critical thinking</a:t>
            </a:r>
            <a:endParaRPr lang="en-US" dirty="0" smtClean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2667000" y="4648200"/>
            <a:ext cx="33528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Academic sources of learning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smtClean="0"/>
              <a:t>Harvard referencing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38200" y="1600200"/>
            <a:ext cx="799343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Harvard referencing includes referencing in the main text. </a:t>
            </a:r>
          </a:p>
          <a:p>
            <a:r>
              <a:rPr lang="en-US" dirty="0" smtClean="0"/>
              <a:t>Example.: According to Macdonald (2018) </a:t>
            </a:r>
            <a:r>
              <a:rPr lang="en-US" dirty="0" err="1" smtClean="0"/>
              <a:t>mens</a:t>
            </a:r>
            <a:r>
              <a:rPr lang="en-US" dirty="0" smtClean="0"/>
              <a:t> </a:t>
            </a:r>
            <a:r>
              <a:rPr lang="en-US" dirty="0" err="1" smtClean="0"/>
              <a:t>rea</a:t>
            </a:r>
            <a:r>
              <a:rPr lang="en-US" dirty="0" smtClean="0"/>
              <a:t> can be very easy identify if we can identify the intention of the act(Beverly, 2022).</a:t>
            </a:r>
          </a:p>
          <a:p>
            <a:endParaRPr lang="en-US" dirty="0" smtClean="0"/>
          </a:p>
          <a:p>
            <a:r>
              <a:rPr lang="en-US" dirty="0" smtClean="0"/>
              <a:t>Harvard referencing asks for references list at the end of the text, with extra information about the referencing used in the main text. </a:t>
            </a:r>
          </a:p>
          <a:p>
            <a:r>
              <a:rPr lang="en-US" dirty="0" smtClean="0"/>
              <a:t>Example: Herring, J.(2022), Criminal law: text, cases, and materials, Tenth edition, Oxford: Oxford University Press</a:t>
            </a:r>
          </a:p>
          <a:p>
            <a:r>
              <a:rPr lang="en-US" u="sng" dirty="0" smtClean="0">
                <a:hlinkClick r:id="rId2"/>
              </a:rPr>
              <a:t>Magistrates</a:t>
            </a:r>
            <a:r>
              <a:rPr lang="en-US" u="sng" dirty="0">
                <a:hlinkClick r:id="rId2"/>
              </a:rPr>
              <a:t>’ Courts Act 1980 </a:t>
            </a:r>
            <a:r>
              <a:rPr lang="en-US" dirty="0"/>
              <a:t> Available at:</a:t>
            </a:r>
            <a:r>
              <a:rPr lang="en-US" dirty="0" smtClean="0"/>
              <a:t> </a:t>
            </a:r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www.legislation.gov.uk</a:t>
            </a:r>
            <a:r>
              <a:rPr lang="en-US" dirty="0" smtClean="0"/>
              <a:t> (Accessed: 15 March 2024)                                      </a:t>
            </a:r>
          </a:p>
          <a:p>
            <a:r>
              <a:rPr lang="en-US" dirty="0" smtClean="0"/>
              <a:t>                                  </a:t>
            </a:r>
          </a:p>
          <a:p>
            <a:endParaRPr lang="en-US" dirty="0" smtClean="0"/>
          </a:p>
          <a:p>
            <a:r>
              <a:rPr lang="en-US" dirty="0" smtClean="0"/>
              <a:t>                                 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209800"/>
            <a:ext cx="7961313" cy="3559175"/>
          </a:xfrm>
        </p:spPr>
        <p:txBody>
          <a:bodyPr>
            <a:normAutofit/>
          </a:bodyPr>
          <a:lstStyle/>
          <a:p>
            <a:r>
              <a:rPr lang="en-US" sz="3600" i="1" dirty="0" smtClean="0"/>
              <a:t>Academic misconduct:</a:t>
            </a:r>
            <a:br>
              <a:rPr lang="en-US" sz="3600" i="1" dirty="0" smtClean="0"/>
            </a:br>
            <a:r>
              <a:rPr lang="en-US" sz="3600" i="1" dirty="0" smtClean="0"/>
              <a:t>~ </a:t>
            </a:r>
            <a:r>
              <a:rPr lang="en-US" sz="2000" i="1" dirty="0" smtClean="0"/>
              <a:t>academic malpractice: plagiarism, collusion(hidden contribution of others) or falsification</a:t>
            </a:r>
            <a:br>
              <a:rPr lang="en-US" sz="2000" i="1" dirty="0" smtClean="0"/>
            </a:br>
            <a:r>
              <a:rPr lang="en-US" sz="3600" i="1" dirty="0"/>
              <a:t/>
            </a:r>
            <a:br>
              <a:rPr lang="en-US" sz="3600" i="1" dirty="0"/>
            </a:br>
            <a:r>
              <a:rPr lang="en-US" sz="3600" i="1" dirty="0" smtClean="0"/>
              <a:t>~ </a:t>
            </a:r>
            <a:r>
              <a:rPr lang="en-US" sz="2000" i="1" dirty="0" smtClean="0"/>
              <a:t>stilling other people work, disturbing the courses, providing false information on regard to an </a:t>
            </a:r>
            <a:r>
              <a:rPr lang="en-US" sz="2000" i="1" dirty="0" err="1" smtClean="0"/>
              <a:t>assigNment</a:t>
            </a:r>
            <a:r>
              <a:rPr lang="en-US" sz="2000" i="1" dirty="0" smtClean="0"/>
              <a:t> </a:t>
            </a:r>
            <a:endParaRPr lang="en-US" sz="2000" i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609601"/>
            <a:ext cx="6821487" cy="761999"/>
          </a:xfrm>
        </p:spPr>
        <p:txBody>
          <a:bodyPr>
            <a:noAutofit/>
          </a:bodyPr>
          <a:lstStyle/>
          <a:p>
            <a:pPr algn="just"/>
            <a:r>
              <a:rPr lang="en-US" sz="4400" dirty="0" smtClean="0">
                <a:solidFill>
                  <a:srgbClr val="0070C0"/>
                </a:solidFill>
              </a:rPr>
              <a:t>Be kind, authentic and fair.</a:t>
            </a:r>
            <a:endParaRPr lang="en-US" sz="4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smtClean="0"/>
              <a:t>Critical thinking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762000" y="1447800"/>
            <a:ext cx="7848600" cy="9510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To present information effectively you can:</a:t>
            </a:r>
          </a:p>
          <a:p>
            <a:endParaRPr lang="en-US" b="1" dirty="0" smtClean="0"/>
          </a:p>
          <a:p>
            <a:pPr marL="342900" indent="-342900">
              <a:buAutoNum type="arabicPeriod"/>
            </a:pPr>
            <a:r>
              <a:rPr lang="en-US" b="1" dirty="0" smtClean="0"/>
              <a:t>Question every assumption </a:t>
            </a:r>
          </a:p>
          <a:p>
            <a:pPr marL="342900" indent="-342900">
              <a:buAutoNum type="arabicPeriod"/>
            </a:pPr>
            <a:r>
              <a:rPr lang="en-US" b="1" dirty="0" smtClean="0"/>
              <a:t>Ensure your sources are trustworthy </a:t>
            </a:r>
          </a:p>
          <a:p>
            <a:pPr marL="342900" indent="-342900">
              <a:buAutoNum type="arabicPeriod"/>
            </a:pPr>
            <a:r>
              <a:rPr lang="en-US" b="1" dirty="0" smtClean="0"/>
              <a:t>Present facts accurately without distortion. </a:t>
            </a:r>
            <a:endParaRPr lang="en-US" dirty="0" smtClean="0"/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Avoid stating obvious truths and repetitive statements</a:t>
            </a:r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Maintain necessary complexity to build the full picture</a:t>
            </a:r>
          </a:p>
          <a:p>
            <a:pPr marL="342900" indent="-342900">
              <a:buFontTx/>
              <a:buAutoNum type="arabicPeriod"/>
            </a:pPr>
            <a:r>
              <a:rPr lang="en-US" b="1" dirty="0" smtClean="0"/>
              <a:t>Clearly explain the methods and frameworks used</a:t>
            </a:r>
            <a:endParaRPr lang="en-US" dirty="0"/>
          </a:p>
          <a:p>
            <a:pPr marL="342900" indent="-342900">
              <a:buFontTx/>
              <a:buAutoNum type="arabicPeriod"/>
            </a:pPr>
            <a:endParaRPr lang="en-US" b="1" dirty="0" smtClean="0"/>
          </a:p>
          <a:p>
            <a:pPr marL="342900" indent="-342900">
              <a:buFontTx/>
              <a:buAutoNum type="arabicPeriod"/>
            </a:pPr>
            <a:endParaRPr lang="en-US" dirty="0"/>
          </a:p>
          <a:p>
            <a:pPr marL="342900" indent="-342900">
              <a:buFontTx/>
              <a:buAutoNum type="arabicPeriod"/>
            </a:pPr>
            <a:endParaRPr lang="en-US" b="1" dirty="0"/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24000" y="1066800"/>
            <a:ext cx="586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Academically sources of learning</a:t>
            </a:r>
            <a:endParaRPr lang="en-US" sz="2800" dirty="0"/>
          </a:p>
        </p:txBody>
      </p:sp>
      <p:sp>
        <p:nvSpPr>
          <p:cNvPr id="6" name="Teardrop 5"/>
          <p:cNvSpPr/>
          <p:nvPr/>
        </p:nvSpPr>
        <p:spPr>
          <a:xfrm>
            <a:off x="1828800" y="2057400"/>
            <a:ext cx="2514600" cy="1676400"/>
          </a:xfrm>
          <a:prstGeom prst="teardrop">
            <a:avLst>
              <a:gd name="adj" fmla="val 1147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Student </a:t>
            </a:r>
            <a:r>
              <a:rPr lang="en-US" dirty="0" err="1" smtClean="0"/>
              <a:t>hwb</a:t>
            </a:r>
            <a:endParaRPr lang="en-US" dirty="0" smtClean="0"/>
          </a:p>
          <a:p>
            <a:pPr algn="ctr"/>
            <a:r>
              <a:rPr lang="en-US" dirty="0" smtClean="0"/>
              <a:t>(hwb.uwtsd.ac.uk, 15.07.2024)</a:t>
            </a:r>
            <a:endParaRPr lang="en-US" dirty="0"/>
          </a:p>
        </p:txBody>
      </p:sp>
      <p:sp>
        <p:nvSpPr>
          <p:cNvPr id="7" name="Flowchart: Card 6"/>
          <p:cNvSpPr/>
          <p:nvPr/>
        </p:nvSpPr>
        <p:spPr>
          <a:xfrm>
            <a:off x="5867400" y="2819400"/>
            <a:ext cx="2362200" cy="1524000"/>
          </a:xfrm>
          <a:prstGeom prst="flowChartPunchedCa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On-line libraries</a:t>
            </a:r>
          </a:p>
          <a:p>
            <a:pPr algn="ctr"/>
            <a:r>
              <a:rPr lang="en-US" dirty="0" smtClean="0">
                <a:hlinkClick r:id="rId2"/>
              </a:rPr>
              <a:t>(uwtsd.ac.uk, </a:t>
            </a:r>
            <a:r>
              <a:rPr lang="en-US" dirty="0" smtClean="0">
                <a:hlinkClick r:id="rId3"/>
              </a:rPr>
              <a:t>plus-lexis-com</a:t>
            </a:r>
            <a:r>
              <a:rPr lang="en-US" dirty="0" smtClean="0"/>
              <a:t>, 19.07.2014)</a:t>
            </a:r>
            <a:endParaRPr lang="en-US" dirty="0" smtClean="0">
              <a:hlinkClick r:id="rId2"/>
            </a:endParaRPr>
          </a:p>
          <a:p>
            <a:pPr algn="ctr"/>
            <a:endParaRPr lang="en-US" dirty="0" smtClean="0"/>
          </a:p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0347" y="2967335"/>
            <a:ext cx="38546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GOOD LUCK!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228600"/>
            <a:ext cx="9144000" cy="6771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References: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en-US" sz="1400" b="0" i="0" u="none" strike="noStrike" cap="none" normalizeH="0" baseline="0" dirty="0" err="1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Bottomley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J.(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2020),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Academic writing and referencing for your policing degree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133 pages,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 Albans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: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Critical Publishing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Defining Academic Misconduct | GSI Teaching &amp; Resource Center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Available at :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https://gsi.berkeley.edu/gsi-guide-contents/academic-misconduct-intro/definitions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(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Accessed: 15 March 2024)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The Importance of Critical Thinking in Writing (And How to Apply It) | The Web Writer Spotlight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Available at : 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https://webwriterspotlight.com/importance-of-critical-thinking-when-writing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(</a:t>
            </a:r>
            <a:r>
              <a:rPr kumimoji="0" lang="en-US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Accesed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15 March 2024)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400" dirty="0">
              <a:latin typeface="Calibri" pitchFamily="34" charset="0"/>
              <a:cs typeface="Times New Roman" pitchFamily="18" charset="0"/>
            </a:endParaRPr>
          </a:p>
          <a:p>
            <a:r>
              <a:rPr lang="en-US" sz="1400" b="1" dirty="0" smtClean="0"/>
              <a:t>Harvard </a:t>
            </a:r>
            <a:r>
              <a:rPr lang="en-US" sz="1400" b="1" dirty="0"/>
              <a:t>referencing handbook September 2023 </a:t>
            </a:r>
            <a:r>
              <a:rPr lang="en-US" sz="1400" dirty="0"/>
              <a:t>Available at: https:/</a:t>
            </a:r>
            <a:r>
              <a:rPr lang="en-US" sz="1400" dirty="0" err="1"/>
              <a:t>moodle</a:t>
            </a:r>
            <a:r>
              <a:rPr lang="en-US" sz="1400" dirty="0"/>
              <a:t>/</a:t>
            </a:r>
            <a:r>
              <a:rPr lang="en-US" sz="1400" dirty="0" err="1"/>
              <a:t>uwtsd</a:t>
            </a:r>
            <a:r>
              <a:rPr lang="en-US" sz="1400" dirty="0"/>
              <a:t>/course/view/</a:t>
            </a:r>
            <a:r>
              <a:rPr lang="en-US" sz="1400" dirty="0" err="1"/>
              <a:t>php?id</a:t>
            </a:r>
            <a:r>
              <a:rPr lang="en-US" sz="1400" dirty="0"/>
              <a:t>=9944 </a:t>
            </a:r>
            <a:r>
              <a:rPr lang="en-US" sz="1400" dirty="0" smtClean="0"/>
              <a:t>(</a:t>
            </a:r>
            <a:r>
              <a:rPr lang="en-US" sz="1400" dirty="0"/>
              <a:t>Accessed: 15 March 2024)</a:t>
            </a:r>
            <a:r>
              <a:rPr lang="en-US" sz="1400" b="1" dirty="0"/>
              <a:t>  </a:t>
            </a:r>
          </a:p>
          <a:p>
            <a:r>
              <a:rPr lang="en-US" sz="1400" dirty="0"/>
              <a:t>https:// https://moodle.uwtsd.ac.uk/course/view.php?id=994 </a:t>
            </a:r>
            <a:endParaRPr lang="en-US" sz="1400" dirty="0" smtClean="0"/>
          </a:p>
          <a:p>
            <a:endParaRPr lang="en-US" sz="1400" dirty="0" smtClean="0"/>
          </a:p>
          <a:p>
            <a:r>
              <a:rPr lang="en-US" sz="1400" dirty="0" smtClean="0"/>
              <a:t>Student </a:t>
            </a:r>
            <a:r>
              <a:rPr lang="en-US" sz="1400" dirty="0" err="1" smtClean="0"/>
              <a:t>hwb</a:t>
            </a:r>
            <a:r>
              <a:rPr lang="en-US" sz="1400" dirty="0" smtClean="0"/>
              <a:t>  Available at://hwb.uwtsd.ac.uk/dashboard/student (</a:t>
            </a:r>
            <a:r>
              <a:rPr lang="en-US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Accessed: 15 July 2024)</a:t>
            </a:r>
          </a:p>
          <a:p>
            <a:endParaRPr lang="en-US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400" dirty="0" smtClean="0">
                <a:hlinkClick r:id="rId5"/>
              </a:rPr>
              <a:t>Library and Learning Resources | University of Wales Trinity Saint David (uwtsd.ac.uk)</a:t>
            </a:r>
            <a:r>
              <a:rPr lang="en-US" sz="1400" dirty="0" smtClean="0"/>
              <a:t> Available at: </a:t>
            </a:r>
            <a:r>
              <a:rPr lang="en-US" sz="1400" dirty="0" smtClean="0">
                <a:hlinkClick r:id="rId5"/>
              </a:rPr>
              <a:t>https://www.uwtsd.ac.uk/library</a:t>
            </a:r>
            <a:r>
              <a:rPr lang="en-US" sz="1400" dirty="0" smtClean="0"/>
              <a:t> (</a:t>
            </a:r>
            <a:r>
              <a:rPr lang="en-US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Accessed: 19 July 2024)</a:t>
            </a:r>
          </a:p>
          <a:p>
            <a:endParaRPr lang="en-US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400" dirty="0" smtClean="0">
                <a:hlinkClick r:id="rId6"/>
              </a:rPr>
              <a:t>Lexis+® UK | Legal Research (uwtsd.ac.uk)</a:t>
            </a:r>
            <a:r>
              <a:rPr lang="en-US" sz="1400" dirty="0" smtClean="0"/>
              <a:t> </a:t>
            </a:r>
            <a:r>
              <a:rPr lang="en-US" sz="1400" dirty="0" smtClean="0">
                <a:hlinkClick r:id="rId5"/>
              </a:rPr>
              <a:t>)</a:t>
            </a:r>
            <a:r>
              <a:rPr lang="en-US" sz="1400" dirty="0" smtClean="0"/>
              <a:t>Available at: </a:t>
            </a:r>
            <a:r>
              <a:rPr lang="en-US" sz="1400" dirty="0" smtClean="0">
                <a:hlinkClick r:id="rId7"/>
              </a:rPr>
              <a:t>https://plus-lexis-com</a:t>
            </a:r>
            <a:r>
              <a:rPr lang="en-US" sz="1400" dirty="0" smtClean="0"/>
              <a:t> (</a:t>
            </a:r>
            <a:r>
              <a:rPr lang="en-US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Accessed: 19 July 2024</a:t>
            </a:r>
            <a:r>
              <a:rPr lang="en-US" sz="14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</a:t>
            </a:r>
          </a:p>
          <a:p>
            <a:endParaRPr lang="en-US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400" dirty="0" smtClean="0">
                <a:solidFill>
                  <a:srgbClr val="FF0000"/>
                </a:solidFill>
              </a:rPr>
              <a:t>Link:</a:t>
            </a:r>
          </a:p>
          <a:p>
            <a:r>
              <a:rPr lang="en-US" sz="1400" dirty="0" smtClean="0"/>
              <a:t>https</a:t>
            </a:r>
            <a:r>
              <a:rPr lang="en-US" sz="1400" dirty="0" smtClean="0"/>
              <a:t>://uowtsd-my.sharepoint.com/:v:/g/personal/2322209_student_uwtsd_ac_uk/EZveNePMevJMoiyYj8YNDcMBq8yDUzU9MWoMmCmblisIqw?referrer=Teams.TEAMS-WEB&amp;referrerScenario=MeetingChicletGetLink.view.view</a:t>
            </a:r>
          </a:p>
          <a:p>
            <a:endParaRPr lang="en-US" sz="1400" dirty="0" smtClean="0"/>
          </a:p>
          <a:p>
            <a:endParaRPr kumimoji="0" 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endParaRPr lang="en-US" sz="1400" dirty="0" smtClean="0">
              <a:latin typeface="Arial" pitchFamily="34" charset="0"/>
              <a:cs typeface="Arial" pitchFamily="34" charset="0"/>
            </a:endParaRPr>
          </a:p>
          <a:p>
            <a:endParaRPr lang="en-US" sz="1400" dirty="0">
              <a:latin typeface="Arial" pitchFamily="34" charset="0"/>
              <a:cs typeface="Arial" pitchFamily="34" charset="0"/>
            </a:endParaRPr>
          </a:p>
          <a:p>
            <a:endParaRPr lang="en-US" sz="1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388</Words>
  <Application>Microsoft Office PowerPoint</Application>
  <PresentationFormat>On-screen Show (4:3)</PresentationFormat>
  <Paragraphs>84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The importance of writing academically</vt:lpstr>
      <vt:lpstr>    Referencing (Harvard) </vt:lpstr>
      <vt:lpstr>Harvard referencing</vt:lpstr>
      <vt:lpstr>Academic misconduct: ~ academic malpractice: plagiarism, collusion(hidden contribution of others) or falsification  ~ stilling other people work, disturbing the courses, providing false information on regard to an assigNment </vt:lpstr>
      <vt:lpstr>Critical thinking</vt:lpstr>
      <vt:lpstr>Slide 6</vt:lpstr>
      <vt:lpstr>Slide 7</vt:lpstr>
      <vt:lpstr>Slide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writing academically</dc:title>
  <dc:creator>Nicu Cristian</dc:creator>
  <cp:lastModifiedBy>Nicu Cristian</cp:lastModifiedBy>
  <cp:revision>39</cp:revision>
  <dcterms:created xsi:type="dcterms:W3CDTF">2024-03-15T22:29:19Z</dcterms:created>
  <dcterms:modified xsi:type="dcterms:W3CDTF">2024-07-19T21:11:52Z</dcterms:modified>
</cp:coreProperties>
</file>