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1" r:id="rId2"/>
    <p:sldId id="256"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BA049-32D8-495E-B181-24F0C65D2080}" type="datetimeFigureOut">
              <a:rPr lang="en-US" smtClean="0"/>
              <a:t>10/8/2025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2351F7-8767-493E-ACBE-5BCC3CBEB74D}" type="slidenum">
              <a:rPr lang="en-US" smtClean="0"/>
              <a:t>‹#›</a:t>
            </a:fld>
            <a:endParaRPr lang="en-US"/>
          </a:p>
        </p:txBody>
      </p:sp>
    </p:spTree>
    <p:extLst>
      <p:ext uri="{BB962C8B-B14F-4D97-AF65-F5344CB8AC3E}">
        <p14:creationId xmlns:p14="http://schemas.microsoft.com/office/powerpoint/2010/main" val="3850414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Sustainable development, health and well-being are becoming factors of concern in health and social care industry today. Health is not regarded as the absence of disease anymore, but the general physical, mental, and social well-being (Leonardi, 2018). Well-being is a wider quality of life and well-being (McCartney et al., 2019). Sustainable development makes sure that services can manage to provide the current demand without interfering with the resources available in future. These concepts are useful against the background of the increasing needs of ageing societies, disparities, and resource challenges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Schramme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The presentation tries to discuss how these concepts have been incorporated in UK within policy, governance and service delivery.</a:t>
            </a:r>
          </a:p>
        </p:txBody>
      </p:sp>
      <p:sp>
        <p:nvSpPr>
          <p:cNvPr id="4" name="Slide Number Placeholder 3"/>
          <p:cNvSpPr>
            <a:spLocks noGrp="1"/>
          </p:cNvSpPr>
          <p:nvPr>
            <p:ph type="sldNum" sz="quarter" idx="5"/>
          </p:nvPr>
        </p:nvSpPr>
        <p:spPr/>
        <p:txBody>
          <a:bodyPr/>
          <a:lstStyle/>
          <a:p>
            <a:fld id="{C72351F7-8767-493E-ACBE-5BCC3CBEB74D}" type="slidenum">
              <a:rPr lang="en-US" smtClean="0"/>
              <a:t>2</a:t>
            </a:fld>
            <a:endParaRPr lang="en-US"/>
          </a:p>
        </p:txBody>
      </p:sp>
    </p:spTree>
    <p:extLst>
      <p:ext uri="{BB962C8B-B14F-4D97-AF65-F5344CB8AC3E}">
        <p14:creationId xmlns:p14="http://schemas.microsoft.com/office/powerpoint/2010/main" val="3913840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the World Health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health is a state of total physical, mental, and social wellbeing and not simply the lack of a disease or infirmity (McCartney et al., 2019). The fact implies that health is not only the treatment of diseases, but the preservation of mental, physical and social health. The definition is core in health and social care context since it will assist in shifting towards preventive, holistic care and person-focused services. The UK is adopting this vision more through policy and practice, such as promotion and funding of mental health activities, prevention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 comprehensive approach to the social determinants of the health outcomes (Leonardi, 2018).</a:t>
            </a:r>
          </a:p>
        </p:txBody>
      </p:sp>
      <p:sp>
        <p:nvSpPr>
          <p:cNvPr id="4" name="Slide Number Placeholder 3"/>
          <p:cNvSpPr>
            <a:spLocks noGrp="1"/>
          </p:cNvSpPr>
          <p:nvPr>
            <p:ph type="sldNum" sz="quarter" idx="5"/>
          </p:nvPr>
        </p:nvSpPr>
        <p:spPr/>
        <p:txBody>
          <a:bodyPr/>
          <a:lstStyle/>
          <a:p>
            <a:fld id="{C72351F7-8767-493E-ACBE-5BCC3CBEB74D}" type="slidenum">
              <a:rPr lang="en-US" smtClean="0"/>
              <a:t>3</a:t>
            </a:fld>
            <a:endParaRPr lang="en-US"/>
          </a:p>
        </p:txBody>
      </p:sp>
    </p:spTree>
    <p:extLst>
      <p:ext uri="{BB962C8B-B14F-4D97-AF65-F5344CB8AC3E}">
        <p14:creationId xmlns:p14="http://schemas.microsoft.com/office/powerpoint/2010/main" val="1558378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concept of well-being is a crucial aspect of both health care and social care since it may be used to assess the quality of life of a person in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Schramme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Well-being may be viewed in two ways: subjective, on the level of satisfaction or happiness that people have with their life, or objective, which would be measured by certain quantifiable metrics, such as health, employment, or social connections. In reality, both views are significant in that they provide a more detailed view of what a person needs. Holistic care models place wellbeing at the core, as wellbeing can improve the long-term outcomes of emotional, mental, social, and physical, when these aspects are improved together (Jarden and Roache, 2023).</a:t>
            </a:r>
          </a:p>
        </p:txBody>
      </p:sp>
      <p:sp>
        <p:nvSpPr>
          <p:cNvPr id="4" name="Slide Number Placeholder 3"/>
          <p:cNvSpPr>
            <a:spLocks noGrp="1"/>
          </p:cNvSpPr>
          <p:nvPr>
            <p:ph type="sldNum" sz="quarter" idx="5"/>
          </p:nvPr>
        </p:nvSpPr>
        <p:spPr/>
        <p:txBody>
          <a:bodyPr/>
          <a:lstStyle/>
          <a:p>
            <a:fld id="{C72351F7-8767-493E-ACBE-5BCC3CBEB74D}" type="slidenum">
              <a:rPr lang="en-US" smtClean="0"/>
              <a:t>4</a:t>
            </a:fld>
            <a:endParaRPr lang="en-US"/>
          </a:p>
        </p:txBody>
      </p:sp>
    </p:spTree>
    <p:extLst>
      <p:ext uri="{BB962C8B-B14F-4D97-AF65-F5344CB8AC3E}">
        <p14:creationId xmlns:p14="http://schemas.microsoft.com/office/powerpoint/2010/main" val="1526244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Sustainable development entails having a balance between the present health demands and the obligation of looking after the resources and opportunities to secure the future generation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Ruggerio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When applied in the context of health and social care, it does not just involve the management of environmental impacts, but the establishment of systems that would be financially, socially,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sustainable. As an example, sustainable development entails having a robust healthcare workforce, greener practices,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inequalities. This 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emphasised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the United Nations Sustainable Development Goals, Goal 3 deals specifically with good health and wellbeing (Beckerman, 2017). Incorporating sustainability into practice assists in making sure that healthcare will be effective, equitable, and long-term resilient.</a:t>
            </a:r>
          </a:p>
        </p:txBody>
      </p:sp>
      <p:sp>
        <p:nvSpPr>
          <p:cNvPr id="4" name="Slide Number Placeholder 3"/>
          <p:cNvSpPr>
            <a:spLocks noGrp="1"/>
          </p:cNvSpPr>
          <p:nvPr>
            <p:ph type="sldNum" sz="quarter" idx="5"/>
          </p:nvPr>
        </p:nvSpPr>
        <p:spPr/>
        <p:txBody>
          <a:bodyPr/>
          <a:lstStyle/>
          <a:p>
            <a:fld id="{C72351F7-8767-493E-ACBE-5BCC3CBEB74D}" type="slidenum">
              <a:rPr lang="en-US" smtClean="0"/>
              <a:t>5</a:t>
            </a:fld>
            <a:endParaRPr lang="en-US"/>
          </a:p>
        </p:txBody>
      </p:sp>
    </p:spTree>
    <p:extLst>
      <p:ext uri="{BB962C8B-B14F-4D97-AF65-F5344CB8AC3E}">
        <p14:creationId xmlns:p14="http://schemas.microsoft.com/office/powerpoint/2010/main" val="3784466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Effective healthcare delivery should involve the integration of health, well-being, and sustainable development in the process. The UN Sustainable Development Goals 3 are designed to assist countries in making health promotion, disease prevention, and equitable access to services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Kandwal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2024). There are other things which have been done to show the benefits of prevention-based care, such as the Diabetes Prevention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UK, which shows that population health improvement can be achieved and long-term care costs reduced through prevention-based care (Nunes et al., 2016). On the same note, the approach of Health in All Policies makes sure that all sectors that make decisions take into consideration the outcomes of health and sustainability. Through their integration, healthcare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will be able to provide a service that both satisfies the needs of the present generation of patients and remains resilient in terms of resources and system stability to support future generations.</a:t>
            </a:r>
          </a:p>
        </p:txBody>
      </p:sp>
      <p:sp>
        <p:nvSpPr>
          <p:cNvPr id="4" name="Slide Number Placeholder 3"/>
          <p:cNvSpPr>
            <a:spLocks noGrp="1"/>
          </p:cNvSpPr>
          <p:nvPr>
            <p:ph type="sldNum" sz="quarter" idx="5"/>
          </p:nvPr>
        </p:nvSpPr>
        <p:spPr/>
        <p:txBody>
          <a:bodyPr/>
          <a:lstStyle/>
          <a:p>
            <a:fld id="{C72351F7-8767-493E-ACBE-5BCC3CBEB74D}" type="slidenum">
              <a:rPr lang="en-US" smtClean="0"/>
              <a:t>6</a:t>
            </a:fld>
            <a:endParaRPr lang="en-US"/>
          </a:p>
        </p:txBody>
      </p:sp>
    </p:spTree>
    <p:extLst>
      <p:ext uri="{BB962C8B-B14F-4D97-AF65-F5344CB8AC3E}">
        <p14:creationId xmlns:p14="http://schemas.microsoft.com/office/powerpoint/2010/main" val="1552045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theoretical models are a guideline that is critical in introducing the idea of health, well-being, and sustainability into the healthcare system. According to the Biopsychosocial Model, the determinants of health are biological, psychological and social, which promotes holistic care (Lehman et al., 2017). The Ecological Model aids us in appreciating that human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are determined by the environment of their family, community, and policy and thus, where we may have to intervene outside the clinic. The Holistic Model is people-</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as the attention is on a person as a whole and not on the symptoms (Mato-</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Juhasz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2016). With these models, healthcare services are able to develop interventions that enhance overall well-being, sustainable practices, and work on several determinants of health at once.</a:t>
            </a:r>
          </a:p>
        </p:txBody>
      </p:sp>
      <p:sp>
        <p:nvSpPr>
          <p:cNvPr id="4" name="Slide Number Placeholder 3"/>
          <p:cNvSpPr>
            <a:spLocks noGrp="1"/>
          </p:cNvSpPr>
          <p:nvPr>
            <p:ph type="sldNum" sz="quarter" idx="5"/>
          </p:nvPr>
        </p:nvSpPr>
        <p:spPr/>
        <p:txBody>
          <a:bodyPr/>
          <a:lstStyle/>
          <a:p>
            <a:fld id="{C72351F7-8767-493E-ACBE-5BCC3CBEB74D}" type="slidenum">
              <a:rPr lang="en-US" smtClean="0"/>
              <a:t>7</a:t>
            </a:fld>
            <a:endParaRPr lang="en-US"/>
          </a:p>
        </p:txBody>
      </p:sp>
    </p:spTree>
    <p:extLst>
      <p:ext uri="{BB962C8B-B14F-4D97-AF65-F5344CB8AC3E}">
        <p14:creationId xmlns:p14="http://schemas.microsoft.com/office/powerpoint/2010/main" val="887174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policy and governance are needed to promote the integration of health, well-being and sustainability within the healthcare systems. The WHO framework called Health in All Policies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need to address health impacts not only in the healthcare sector, but also in all other sectors (World Health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The NHS Long Term Plan and Mental Health Act in the UK offer guidelines in the delivery of services as well as prevention and mental health care (Cheater, 2019). There are, however, issues that persist, such as a lack of funds, regulatory barriers and shifting political focus. Good governance is thus crucial in order to achieve the successful implementation of policies, which will facilitate sustainable and fair healthcare delivery that satisfies both the individual as well as the community.</a:t>
            </a:r>
          </a:p>
        </p:txBody>
      </p:sp>
      <p:sp>
        <p:nvSpPr>
          <p:cNvPr id="4" name="Slide Number Placeholder 3"/>
          <p:cNvSpPr>
            <a:spLocks noGrp="1"/>
          </p:cNvSpPr>
          <p:nvPr>
            <p:ph type="sldNum" sz="quarter" idx="5"/>
          </p:nvPr>
        </p:nvSpPr>
        <p:spPr/>
        <p:txBody>
          <a:bodyPr/>
          <a:lstStyle/>
          <a:p>
            <a:fld id="{C72351F7-8767-493E-ACBE-5BCC3CBEB74D}" type="slidenum">
              <a:rPr lang="en-US" smtClean="0"/>
              <a:t>8</a:t>
            </a:fld>
            <a:endParaRPr lang="en-US"/>
          </a:p>
        </p:txBody>
      </p:sp>
    </p:spTree>
    <p:extLst>
      <p:ext uri="{BB962C8B-B14F-4D97-AF65-F5344CB8AC3E}">
        <p14:creationId xmlns:p14="http://schemas.microsoft.com/office/powerpoint/2010/main" val="3407583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integration of health, well-being and sustainability is one of the concerns of modern service delivery (Leonardi, 2018). The services offer the means of preventing and bringing holistic care through wellness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telehealth, and community initiatives, among others. Models in hospitals.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models presuppose the integration of the physical, mental and social needs and the overall support. The digital health technologies are introduced into vulnerable populations. Preventive measures such as screening and lifestyle change are kept to a minimum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strains in the health care system in the long-term (Cheater, 2019). </a:t>
            </a:r>
          </a:p>
        </p:txBody>
      </p:sp>
      <p:sp>
        <p:nvSpPr>
          <p:cNvPr id="4" name="Slide Number Placeholder 3"/>
          <p:cNvSpPr>
            <a:spLocks noGrp="1"/>
          </p:cNvSpPr>
          <p:nvPr>
            <p:ph type="sldNum" sz="quarter" idx="5"/>
          </p:nvPr>
        </p:nvSpPr>
        <p:spPr/>
        <p:txBody>
          <a:bodyPr/>
          <a:lstStyle/>
          <a:p>
            <a:fld id="{C72351F7-8767-493E-ACBE-5BCC3CBEB74D}" type="slidenum">
              <a:rPr lang="en-US" smtClean="0"/>
              <a:t>9</a:t>
            </a:fld>
            <a:endParaRPr lang="en-US"/>
          </a:p>
        </p:txBody>
      </p:sp>
    </p:spTree>
    <p:extLst>
      <p:ext uri="{BB962C8B-B14F-4D97-AF65-F5344CB8AC3E}">
        <p14:creationId xmlns:p14="http://schemas.microsoft.com/office/powerpoint/2010/main" val="599272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successful example of how the health, well-being, and sustainability could be implemented will be the Diabetes Prevention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Aroda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 It is also engaged in the typing of diabetes to be type 2 to the endangered population, through education and promotion of a healthy lifestyle and community support.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equally suited in the holistic care strategy that does not just focus on physical well-being, but on emotional and social wellness as well.. It also is place based and sustainable and long term diabetes prevention reduces the burden on health care resources. It is an effective public health intervention, as the Health Belief Model guides the design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through it, the participants know whether they are at risk, the health benefits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change, and how they are to counteract the barriers (Green et al., 2020).</a:t>
            </a:r>
          </a:p>
        </p:txBody>
      </p:sp>
      <p:sp>
        <p:nvSpPr>
          <p:cNvPr id="4" name="Slide Number Placeholder 3"/>
          <p:cNvSpPr>
            <a:spLocks noGrp="1"/>
          </p:cNvSpPr>
          <p:nvPr>
            <p:ph type="sldNum" sz="quarter" idx="5"/>
          </p:nvPr>
        </p:nvSpPr>
        <p:spPr/>
        <p:txBody>
          <a:bodyPr/>
          <a:lstStyle/>
          <a:p>
            <a:fld id="{C72351F7-8767-493E-ACBE-5BCC3CBEB74D}" type="slidenum">
              <a:rPr lang="en-US" smtClean="0"/>
              <a:t>10</a:t>
            </a:fld>
            <a:endParaRPr lang="en-US"/>
          </a:p>
        </p:txBody>
      </p:sp>
    </p:spTree>
    <p:extLst>
      <p:ext uri="{BB962C8B-B14F-4D97-AF65-F5344CB8AC3E}">
        <p14:creationId xmlns:p14="http://schemas.microsoft.com/office/powerpoint/2010/main" val="551882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role of public health programs in promoting health and sustainable healthcare is very critical (Bodkin and Hakimi, 2020). Examples of such things are smoking cessation campaigns, obesity prevention campaigns and vaccination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they all aim to assist in reducing the health of the population and help to reduce the risks of a disease that may be experienced later. These initiatives also contribute to the healthier environment and less burden on the healthcare in the long term (Cheater, 2019). The most crucial elements of these initiatives are communities, which educate the general population and influence their positive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change. The integrated approach can be applied to support the promotion of health, well-being and sustainability in the UK, which can be witnessed through the application of individual-based and the society-wide approaches.</a:t>
            </a:r>
          </a:p>
        </p:txBody>
      </p:sp>
      <p:sp>
        <p:nvSpPr>
          <p:cNvPr id="4" name="Slide Number Placeholder 3"/>
          <p:cNvSpPr>
            <a:spLocks noGrp="1"/>
          </p:cNvSpPr>
          <p:nvPr>
            <p:ph type="sldNum" sz="quarter" idx="5"/>
          </p:nvPr>
        </p:nvSpPr>
        <p:spPr/>
        <p:txBody>
          <a:bodyPr/>
          <a:lstStyle/>
          <a:p>
            <a:fld id="{C72351F7-8767-493E-ACBE-5BCC3CBEB74D}" type="slidenum">
              <a:rPr lang="en-US" smtClean="0"/>
              <a:t>11</a:t>
            </a:fld>
            <a:endParaRPr lang="en-US"/>
          </a:p>
        </p:txBody>
      </p:sp>
    </p:spTree>
    <p:extLst>
      <p:ext uri="{BB962C8B-B14F-4D97-AF65-F5344CB8AC3E}">
        <p14:creationId xmlns:p14="http://schemas.microsoft.com/office/powerpoint/2010/main" val="3568199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Access and equity play an important part in health and social care. Although it could be true that unlike in other countries the NHS could offer universal care, disparities exist, and they depend on income,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ethnicity,GPS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positions, and being out of digital devices (Cheater, 2019). Such impediments may be restricting the access to services, prevention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good health in general. To counter this, special screening, community outreach and policy that is sensitive to culture have been embraced so as to avert inequalities. Access based on fairness will provide all individuals with the health services, which will not only help the population to enjoy better health but also will make the outcome of healthcare services sustainable (Joshi et al., 2022). The action plans that will be adopted in the future should be formatted in such a way that they achieve the goal of eliminating and simplifying the structural inhibitions and developing new and robust health systems that are more equal.</a:t>
            </a:r>
          </a:p>
        </p:txBody>
      </p:sp>
      <p:sp>
        <p:nvSpPr>
          <p:cNvPr id="4" name="Slide Number Placeholder 3"/>
          <p:cNvSpPr>
            <a:spLocks noGrp="1"/>
          </p:cNvSpPr>
          <p:nvPr>
            <p:ph type="sldNum" sz="quarter" idx="5"/>
          </p:nvPr>
        </p:nvSpPr>
        <p:spPr/>
        <p:txBody>
          <a:bodyPr/>
          <a:lstStyle/>
          <a:p>
            <a:fld id="{C72351F7-8767-493E-ACBE-5BCC3CBEB74D}" type="slidenum">
              <a:rPr lang="en-US" smtClean="0"/>
              <a:t>12</a:t>
            </a:fld>
            <a:endParaRPr lang="en-US"/>
          </a:p>
        </p:txBody>
      </p:sp>
    </p:spTree>
    <p:extLst>
      <p:ext uri="{BB962C8B-B14F-4D97-AF65-F5344CB8AC3E}">
        <p14:creationId xmlns:p14="http://schemas.microsoft.com/office/powerpoint/2010/main" val="2122687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These are operational problems which need to be firmly connected to health, well-being and sustainable development and should be spawned to give birth to a healthy provision viable in health and social aspects. Such integration of thought aids in coming up with services that are holistic, humanistic and just as a way of making sure that the services can be sustainable in the long term. All these matters are overshadowed by the difficulties in inequality, financial allocation and regulatory limitations as different policies, trends of governance and population health initiatives support these priorities in the UK. </a:t>
            </a:r>
            <a:r>
              <a:rPr lang="en-US" sz="1800">
                <a:effectLst/>
                <a:latin typeface="Times New Roman" panose="02020603050405020304" pitchFamily="18" charset="0"/>
                <a:ea typeface="Calibri" panose="020F0502020204030204" pitchFamily="34" charset="0"/>
                <a:cs typeface="Times New Roman" panose="02020603050405020304" pitchFamily="18" charset="0"/>
              </a:rPr>
              <a:t>By practice the UN Sustainable Development Goals, inclusion, and working inclusively and holistically, the outcomes of the work will be decent and positive to the healthcare systems, boost the welfare of the current generation and the new one and provide high-quality and sustainable care.</a:t>
            </a:r>
          </a:p>
        </p:txBody>
      </p:sp>
      <p:sp>
        <p:nvSpPr>
          <p:cNvPr id="4" name="Slide Number Placeholder 3"/>
          <p:cNvSpPr>
            <a:spLocks noGrp="1"/>
          </p:cNvSpPr>
          <p:nvPr>
            <p:ph type="sldNum" sz="quarter" idx="5"/>
          </p:nvPr>
        </p:nvSpPr>
        <p:spPr/>
        <p:txBody>
          <a:bodyPr/>
          <a:lstStyle/>
          <a:p>
            <a:fld id="{C72351F7-8767-493E-ACBE-5BCC3CBEB74D}" type="slidenum">
              <a:rPr lang="en-US" smtClean="0"/>
              <a:t>13</a:t>
            </a:fld>
            <a:endParaRPr lang="en-US"/>
          </a:p>
        </p:txBody>
      </p:sp>
    </p:spTree>
    <p:extLst>
      <p:ext uri="{BB962C8B-B14F-4D97-AF65-F5344CB8AC3E}">
        <p14:creationId xmlns:p14="http://schemas.microsoft.com/office/powerpoint/2010/main" val="432190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4145060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1684722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305504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1615542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D532C8-D195-4992-9AF8-C06A1BCB091E}"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3979146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D532C8-D195-4992-9AF8-C06A1BCB091E}"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4124013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D532C8-D195-4992-9AF8-C06A1BCB091E}"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1966679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3260173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578433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52408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B26C38-5008-4130-85C6-65F4AB60979C}"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5409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664635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B26C38-5008-4130-85C6-65F4AB60979C}"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9416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0D532C8-D195-4992-9AF8-C06A1BCB091E}"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1713552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31176438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532C8-D195-4992-9AF8-C06A1BCB091E}"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B26C38-5008-4130-85C6-65F4AB60979C}" type="slidenum">
              <a:rPr lang="en-US" smtClean="0"/>
              <a:t>‹#›</a:t>
            </a:fld>
            <a:endParaRPr lang="en-US"/>
          </a:p>
        </p:txBody>
      </p:sp>
    </p:spTree>
    <p:extLst>
      <p:ext uri="{BB962C8B-B14F-4D97-AF65-F5344CB8AC3E}">
        <p14:creationId xmlns:p14="http://schemas.microsoft.com/office/powerpoint/2010/main" val="2587598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0D532C8-D195-4992-9AF8-C06A1BCB091E}" type="datetimeFigureOut">
              <a:rPr lang="en-US" smtClean="0"/>
              <a:t>10/8/2025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3B26C38-5008-4130-85C6-65F4AB60979C}" type="slidenum">
              <a:rPr lang="en-US" smtClean="0"/>
              <a:t>‹#›</a:t>
            </a:fld>
            <a:endParaRPr lang="en-US"/>
          </a:p>
        </p:txBody>
      </p:sp>
    </p:spTree>
    <p:extLst>
      <p:ext uri="{BB962C8B-B14F-4D97-AF65-F5344CB8AC3E}">
        <p14:creationId xmlns:p14="http://schemas.microsoft.com/office/powerpoint/2010/main" val="2767888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8C400A-AE2D-3109-31CF-B36992C31911}"/>
              </a:ext>
            </a:extLst>
          </p:cNvPr>
          <p:cNvSpPr txBox="1"/>
          <p:nvPr/>
        </p:nvSpPr>
        <p:spPr>
          <a:xfrm>
            <a:off x="1621971" y="2013858"/>
            <a:ext cx="9579429" cy="3077766"/>
          </a:xfrm>
          <a:prstGeom prst="rect">
            <a:avLst/>
          </a:prstGeom>
          <a:noFill/>
        </p:spPr>
        <p:txBody>
          <a:bodyPr wrap="square" rtlCol="0">
            <a:spAutoFit/>
          </a:bodyPr>
          <a:lstStyle/>
          <a:p>
            <a:pPr algn="ctr">
              <a:spcBef>
                <a:spcPts val="600"/>
              </a:spcBef>
              <a:spcAft>
                <a:spcPts val="600"/>
              </a:spcAft>
            </a:pPr>
            <a:r>
              <a:rPr lang="en-GB" sz="2400" b="1" dirty="0">
                <a:effectLst/>
                <a:latin typeface="Arial" panose="020B0604020202020204" pitchFamily="34" charset="0"/>
                <a:cs typeface="Arial" panose="020B0604020202020204" pitchFamily="34" charset="0"/>
              </a:rPr>
              <a:t>BMHP6030</a:t>
            </a:r>
            <a:r>
              <a:rPr lang="en-US" sz="2400" b="1" dirty="0">
                <a:latin typeface="Arial" panose="020B0604020202020204" pitchFamily="34" charset="0"/>
                <a:cs typeface="Arial" panose="020B0604020202020204" pitchFamily="34" charset="0"/>
              </a:rPr>
              <a:t> </a:t>
            </a:r>
            <a:r>
              <a:rPr lang="en-GB" sz="2400" b="1" dirty="0">
                <a:effectLst/>
                <a:latin typeface="Arial" panose="020B0604020202020204" pitchFamily="34" charset="0"/>
                <a:cs typeface="Arial" panose="020B0604020202020204" pitchFamily="34" charset="0"/>
              </a:rPr>
              <a:t>Health, Wellbeing and Sustainable Development</a:t>
            </a:r>
          </a:p>
          <a:p>
            <a:pPr algn="ctr">
              <a:spcBef>
                <a:spcPts val="600"/>
              </a:spcBef>
              <a:spcAft>
                <a:spcPts val="60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algn="ctr">
              <a:spcBef>
                <a:spcPts val="600"/>
              </a:spcBef>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Component 1: Presentation </a:t>
            </a:r>
          </a:p>
          <a:p>
            <a:pPr algn="ctr">
              <a:spcBef>
                <a:spcPts val="600"/>
              </a:spcBef>
              <a:spcAft>
                <a:spcPts val="60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algn="ctr">
              <a:spcBef>
                <a:spcPts val="600"/>
              </a:spcBef>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Student Name: </a:t>
            </a:r>
            <a:r>
              <a:rPr lang="en-GB" sz="2400" b="1" dirty="0">
                <a:effectLst/>
                <a:ea typeface="Calibri" panose="020F0502020204030204" pitchFamily="34" charset="0"/>
                <a:cs typeface="Arial" panose="020B0604020202020204" pitchFamily="34" charset="0"/>
              </a:rPr>
              <a:t>Suma Begum</a:t>
            </a:r>
            <a:r>
              <a:rPr lang="en-GB" sz="2400" dirty="0">
                <a:ea typeface="Calibri" panose="020F0502020204030204" pitchFamily="34" charset="0"/>
                <a:cs typeface="Arial" panose="020B0604020202020204" pitchFamily="34" charset="0"/>
              </a:rPr>
              <a:t>                     </a:t>
            </a:r>
          </a:p>
          <a:p>
            <a:pPr algn="ctr">
              <a:spcBef>
                <a:spcPts val="600"/>
              </a:spcBef>
              <a:spcAft>
                <a:spcPts val="600"/>
              </a:spcAft>
            </a:pPr>
            <a:r>
              <a:rPr lang="en-GB" sz="2400" b="1" dirty="0">
                <a:effectLst/>
                <a:ea typeface="Calibri" panose="020F0502020204030204" pitchFamily="34" charset="0"/>
                <a:cs typeface="Arial" panose="020B0604020202020204" pitchFamily="34" charset="0"/>
              </a:rPr>
              <a:t>Student ID: 2123484</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029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5E3767-41FB-979C-A451-EE151FA2AAF9}"/>
              </a:ext>
            </a:extLst>
          </p:cNvPr>
          <p:cNvSpPr txBox="1"/>
          <p:nvPr/>
        </p:nvSpPr>
        <p:spPr>
          <a:xfrm>
            <a:off x="1651000" y="1310640"/>
            <a:ext cx="7014029" cy="4708981"/>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The health and social care sector today is all about the health, wellbeing and sustainable development. Health is defined as the total physical, mental and social wellbeing and the wellbeing is a more holistic and broad definition of quality of life (Leonardi, 2018). Sustainable development is concerned with the realization of the present health needs without affecting the future generations. Such ideas are essential because more and more population, ageing, inequalities, and limited resources are putting pressure on health services (</a:t>
            </a:r>
            <a:r>
              <a:rPr lang="en-US" sz="2000" dirty="0" err="1">
                <a:latin typeface="Arial" panose="020B0604020202020204" pitchFamily="34" charset="0"/>
                <a:cs typeface="Arial" panose="020B0604020202020204" pitchFamily="34" charset="0"/>
              </a:rPr>
              <a:t>Schramme</a:t>
            </a:r>
            <a:r>
              <a:rPr lang="en-US" sz="2000" dirty="0">
                <a:latin typeface="Arial" panose="020B0604020202020204" pitchFamily="34" charset="0"/>
                <a:cs typeface="Arial" panose="020B0604020202020204" pitchFamily="34" charset="0"/>
              </a:rPr>
              <a:t>, 2023). With the United Nations Sustainable Development Goals, specifically Goal 3, this presentation seeks to critically analyze how these goals are integrated into policy and governance and service delivery, as well as how they emphasize equity and access and how they can be improved.</a:t>
            </a:r>
          </a:p>
        </p:txBody>
      </p:sp>
      <p:sp>
        <p:nvSpPr>
          <p:cNvPr id="5" name="TextBox 4">
            <a:extLst>
              <a:ext uri="{FF2B5EF4-FFF2-40B4-BE49-F238E27FC236}">
                <a16:creationId xmlns:a16="http://schemas.microsoft.com/office/drawing/2014/main" id="{17E6D5CD-D32F-7DAD-8050-4C6DF6DB0E84}"/>
              </a:ext>
            </a:extLst>
          </p:cNvPr>
          <p:cNvSpPr txBox="1"/>
          <p:nvPr/>
        </p:nvSpPr>
        <p:spPr>
          <a:xfrm>
            <a:off x="1651000" y="730656"/>
            <a:ext cx="4891314" cy="830997"/>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Introduction</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pic>
        <p:nvPicPr>
          <p:cNvPr id="3074" name="Picture 2" descr="4 Principles for Improving Health Care Around the World">
            <a:extLst>
              <a:ext uri="{FF2B5EF4-FFF2-40B4-BE49-F238E27FC236}">
                <a16:creationId xmlns:a16="http://schemas.microsoft.com/office/drawing/2014/main" id="{C87E50B5-7852-83BC-F40A-D4DEF2C075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6286" y="1470570"/>
            <a:ext cx="2966962" cy="19584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1DB92B-AD7D-BC41-6AF1-A864D09522D1}"/>
              </a:ext>
            </a:extLst>
          </p:cNvPr>
          <p:cNvSpPr txBox="1"/>
          <p:nvPr/>
        </p:nvSpPr>
        <p:spPr>
          <a:xfrm>
            <a:off x="9154886" y="3581400"/>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(McCartney et al., 2019) </a:t>
            </a:r>
          </a:p>
        </p:txBody>
      </p:sp>
    </p:spTree>
    <p:extLst>
      <p:ext uri="{BB962C8B-B14F-4D97-AF65-F5344CB8AC3E}">
        <p14:creationId xmlns:p14="http://schemas.microsoft.com/office/powerpoint/2010/main" val="3413860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6A7E35-CD31-93D0-FD1E-E69303A72214}"/>
              </a:ext>
            </a:extLst>
          </p:cNvPr>
          <p:cNvSpPr txBox="1"/>
          <p:nvPr/>
        </p:nvSpPr>
        <p:spPr>
          <a:xfrm>
            <a:off x="1531257" y="1332412"/>
            <a:ext cx="7612743" cy="3785652"/>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According to the World Health Organization, health is a total condition of bodily, psychological and interpersonal wellbeing, and not just the lack of illness or incapability (Leonardi, 2018). This expanded definition brings out the fact that health is not simply a question of medical care, but is also a matter of mental stability, physical capacity to perform tasks, and the capacity to lead a normal life in the society. Early intervention, prevention, and holistic care have become prevalent in the health and social care sector, which has been influenced by this definition (McCartney et al., 2019). The acknowledgment of the physical, psychological and social aspects of health enables services to provide more person based solutions that ensure long-term health.</a:t>
            </a:r>
          </a:p>
        </p:txBody>
      </p:sp>
      <p:sp>
        <p:nvSpPr>
          <p:cNvPr id="5" name="TextBox 4">
            <a:extLst>
              <a:ext uri="{FF2B5EF4-FFF2-40B4-BE49-F238E27FC236}">
                <a16:creationId xmlns:a16="http://schemas.microsoft.com/office/drawing/2014/main" id="{CC99E07D-0C7F-0F0A-DE87-64C5DD9DA692}"/>
              </a:ext>
            </a:extLst>
          </p:cNvPr>
          <p:cNvSpPr txBox="1"/>
          <p:nvPr/>
        </p:nvSpPr>
        <p:spPr>
          <a:xfrm>
            <a:off x="1531257" y="740228"/>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Key Concepts – Health</a:t>
            </a:r>
            <a:endParaRPr lang="en-US" sz="2400" dirty="0">
              <a:latin typeface="Arial" panose="020B0604020202020204" pitchFamily="34" charset="0"/>
              <a:cs typeface="Arial" panose="020B0604020202020204" pitchFamily="34" charset="0"/>
            </a:endParaRPr>
          </a:p>
        </p:txBody>
      </p:sp>
      <p:pic>
        <p:nvPicPr>
          <p:cNvPr id="4098" name="Picture 2" descr="Heart Health: Why It Matters &amp; How to Improve It | Alliance Homecare">
            <a:extLst>
              <a:ext uri="{FF2B5EF4-FFF2-40B4-BE49-F238E27FC236}">
                <a16:creationId xmlns:a16="http://schemas.microsoft.com/office/drawing/2014/main" id="{47802A9A-203D-5938-7335-5FF5C679D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5513" y="1332412"/>
            <a:ext cx="2659743" cy="20965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ED3297-A7DA-E211-CEE3-0C6566507C98}"/>
              </a:ext>
            </a:extLst>
          </p:cNvPr>
          <p:cNvSpPr txBox="1"/>
          <p:nvPr/>
        </p:nvSpPr>
        <p:spPr>
          <a:xfrm>
            <a:off x="9285513" y="3614057"/>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(Leonardi, 2018)</a:t>
            </a:r>
          </a:p>
        </p:txBody>
      </p:sp>
    </p:spTree>
    <p:extLst>
      <p:ext uri="{BB962C8B-B14F-4D97-AF65-F5344CB8AC3E}">
        <p14:creationId xmlns:p14="http://schemas.microsoft.com/office/powerpoint/2010/main" val="1612500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DA5953-2B3B-41DF-B2A6-A7A533DC547E}"/>
              </a:ext>
            </a:extLst>
          </p:cNvPr>
          <p:cNvSpPr txBox="1"/>
          <p:nvPr/>
        </p:nvSpPr>
        <p:spPr>
          <a:xfrm>
            <a:off x="1422400" y="1310640"/>
            <a:ext cx="7297057" cy="4093428"/>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Wellbeing is a generalized term that represents the overall quality of life of an individual, in terms of emotional, mental, social, and physical. It may be contemplated as subjective, based on individual feelings and happiness and life satisfaction, and objective, as determined by quantifiable variables, including health condition, wealth and social interactions. In health and social care, wellbeing is closely associated with holistic approaches, where effective care is not just a treatment of an illness, but the treatment of a person (</a:t>
            </a:r>
            <a:r>
              <a:rPr lang="en-US" sz="2000" dirty="0" err="1">
                <a:latin typeface="Arial" panose="020B0604020202020204" pitchFamily="34" charset="0"/>
                <a:cs typeface="Arial" panose="020B0604020202020204" pitchFamily="34" charset="0"/>
              </a:rPr>
              <a:t>Schramme</a:t>
            </a:r>
            <a:r>
              <a:rPr lang="en-US" sz="2000" dirty="0">
                <a:latin typeface="Arial" panose="020B0604020202020204" pitchFamily="34" charset="0"/>
                <a:cs typeface="Arial" panose="020B0604020202020204" pitchFamily="34" charset="0"/>
              </a:rPr>
              <a:t>, 2023). Resilience can be improved with the inclusion of mental health, emotional support, social inclusion, and physical health, leading to better quality of life in the long term.</a:t>
            </a:r>
          </a:p>
        </p:txBody>
      </p:sp>
      <p:sp>
        <p:nvSpPr>
          <p:cNvPr id="5" name="TextBox 4">
            <a:extLst>
              <a:ext uri="{FF2B5EF4-FFF2-40B4-BE49-F238E27FC236}">
                <a16:creationId xmlns:a16="http://schemas.microsoft.com/office/drawing/2014/main" id="{D160BB99-3D24-D2BC-67E5-C49883BCA15E}"/>
              </a:ext>
            </a:extLst>
          </p:cNvPr>
          <p:cNvSpPr txBox="1"/>
          <p:nvPr/>
        </p:nvSpPr>
        <p:spPr>
          <a:xfrm>
            <a:off x="1520372" y="740228"/>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Key Concepts – Wellbeing</a:t>
            </a:r>
            <a:endParaRPr lang="en-US" sz="2400" dirty="0">
              <a:latin typeface="Arial" panose="020B0604020202020204" pitchFamily="34" charset="0"/>
              <a:cs typeface="Arial" panose="020B0604020202020204" pitchFamily="34" charset="0"/>
            </a:endParaRPr>
          </a:p>
        </p:txBody>
      </p:sp>
      <p:pic>
        <p:nvPicPr>
          <p:cNvPr id="5122" name="Picture 2" descr="Navigating the difference between wellbeing and wellness at work | LDN">
            <a:extLst>
              <a:ext uri="{FF2B5EF4-FFF2-40B4-BE49-F238E27FC236}">
                <a16:creationId xmlns:a16="http://schemas.microsoft.com/office/drawing/2014/main" id="{FE9ED24E-45B6-5105-3DC4-3F124F4F54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6914" y="1201893"/>
            <a:ext cx="2471057" cy="24710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8722-2DAB-5968-7467-7B6702DC60F6}"/>
              </a:ext>
            </a:extLst>
          </p:cNvPr>
          <p:cNvSpPr txBox="1"/>
          <p:nvPr/>
        </p:nvSpPr>
        <p:spPr>
          <a:xfrm>
            <a:off x="9154886" y="3742729"/>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a:t>
            </a:r>
            <a:r>
              <a:rPr lang="en-US" sz="2000" dirty="0" err="1">
                <a:latin typeface="Arial" panose="020B0604020202020204" pitchFamily="34" charset="0"/>
                <a:cs typeface="Arial" panose="020B0604020202020204" pitchFamily="34" charset="0"/>
              </a:rPr>
              <a:t>Schramme</a:t>
            </a:r>
            <a:r>
              <a:rPr lang="en-US" sz="20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1527469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E27AB13-F707-488C-BAF0-F4ACA7F4BE5F}"/>
              </a:ext>
            </a:extLst>
          </p:cNvPr>
          <p:cNvSpPr txBox="1"/>
          <p:nvPr/>
        </p:nvSpPr>
        <p:spPr>
          <a:xfrm>
            <a:off x="1607457" y="577793"/>
            <a:ext cx="4891314" cy="830997"/>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Key Concepts – Sustainable Development</a:t>
            </a:r>
            <a:endParaRPr lang="en-US" sz="2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7E780AD-9827-C4D7-2DC3-4FF6B322B02C}"/>
              </a:ext>
            </a:extLst>
          </p:cNvPr>
          <p:cNvSpPr txBox="1"/>
          <p:nvPr/>
        </p:nvSpPr>
        <p:spPr>
          <a:xfrm>
            <a:off x="1607457" y="1543102"/>
            <a:ext cx="7057572" cy="4093428"/>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According to the United Nations, sustainable development is one that fulfills the needs of the current generation without undermining the future generation to fulfill their needs (</a:t>
            </a:r>
            <a:r>
              <a:rPr lang="en-US" sz="2000" dirty="0" err="1">
                <a:latin typeface="Arial" panose="020B0604020202020204" pitchFamily="34" charset="0"/>
                <a:cs typeface="Arial" panose="020B0604020202020204" pitchFamily="34" charset="0"/>
              </a:rPr>
              <a:t>Ruggerio</a:t>
            </a:r>
            <a:r>
              <a:rPr lang="en-US" sz="2000" dirty="0">
                <a:latin typeface="Arial" panose="020B0604020202020204" pitchFamily="34" charset="0"/>
                <a:cs typeface="Arial" panose="020B0604020202020204" pitchFamily="34" charset="0"/>
              </a:rPr>
              <a:t>, 2021). The concept in health and social care extends past environmental issues to sustainable utilization of resources, labor program planning and establishment of healthcare systems that are resilient. It is strongly connected with the United Nations Sustainable Development Goals especially Goal 3: Good Health and Wellbeing (Beckerman, 2017). Incorporating sustainability into policy and practice in healthcare would allow services to operate in a way that responds to urgent health issues and would also promote equity, quality, and resilience in the industry in the long term.</a:t>
            </a:r>
          </a:p>
        </p:txBody>
      </p:sp>
      <p:pic>
        <p:nvPicPr>
          <p:cNvPr id="6146" name="Picture 2" descr="Sustainable Development Goals - Wikipedia">
            <a:extLst>
              <a:ext uri="{FF2B5EF4-FFF2-40B4-BE49-F238E27FC236}">
                <a16:creationId xmlns:a16="http://schemas.microsoft.com/office/drawing/2014/main" id="{A40D6A59-F7E3-6A0A-BFD5-F232A288AA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6927" y="1408790"/>
            <a:ext cx="2390775" cy="191452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4234ABD-BB41-E135-3803-0B54CC1C3B1E}"/>
              </a:ext>
            </a:extLst>
          </p:cNvPr>
          <p:cNvSpPr txBox="1"/>
          <p:nvPr/>
        </p:nvSpPr>
        <p:spPr>
          <a:xfrm>
            <a:off x="9154886" y="3742729"/>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(Beckerman, 2017)</a:t>
            </a:r>
          </a:p>
        </p:txBody>
      </p:sp>
    </p:spTree>
    <p:extLst>
      <p:ext uri="{BB962C8B-B14F-4D97-AF65-F5344CB8AC3E}">
        <p14:creationId xmlns:p14="http://schemas.microsoft.com/office/powerpoint/2010/main" val="2334494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560D91-0891-5C3C-2951-98E460EC1C2E}"/>
              </a:ext>
            </a:extLst>
          </p:cNvPr>
          <p:cNvSpPr txBox="1"/>
          <p:nvPr/>
        </p:nvSpPr>
        <p:spPr>
          <a:xfrm>
            <a:off x="1629228" y="1310640"/>
            <a:ext cx="7514772" cy="4093428"/>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Health, wellbeing, and sustainable development are the key concepts of the present healthcare systems. The United Nations Sustainable Development Goals, especially Goal 3 on Good Health and Wellbeing, offer an international framework that the countries should consider in supporting preventative care, mental health, and fair access to the services (</a:t>
            </a:r>
            <a:r>
              <a:rPr lang="en-US" sz="2000" dirty="0" err="1">
                <a:latin typeface="Arial" panose="020B0604020202020204" pitchFamily="34" charset="0"/>
                <a:cs typeface="Arial" panose="020B0604020202020204" pitchFamily="34" charset="0"/>
              </a:rPr>
              <a:t>Kandwal</a:t>
            </a:r>
            <a:r>
              <a:rPr lang="en-US" sz="2000" dirty="0">
                <a:latin typeface="Arial" panose="020B0604020202020204" pitchFamily="34" charset="0"/>
                <a:cs typeface="Arial" panose="020B0604020202020204" pitchFamily="34" charset="0"/>
              </a:rPr>
              <a:t> et al., 2024). The Diabetes Prevention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and the initiative Health in All Policies run in the UK show the ways in which the health and wellbeing strategies could be integrated with sustainability goals (Nunes et al., 2016). With these ideas in their planning and service delivery, healthcare </a:t>
            </a:r>
            <a:r>
              <a:rPr lang="en-US" sz="2000" dirty="0" err="1">
                <a:latin typeface="Arial" panose="020B0604020202020204" pitchFamily="34" charset="0"/>
                <a:cs typeface="Arial" panose="020B0604020202020204" pitchFamily="34" charset="0"/>
              </a:rPr>
              <a:t>organisations</a:t>
            </a:r>
            <a:r>
              <a:rPr lang="en-US" sz="2000" dirty="0">
                <a:latin typeface="Arial" panose="020B0604020202020204" pitchFamily="34" charset="0"/>
                <a:cs typeface="Arial" panose="020B0604020202020204" pitchFamily="34" charset="0"/>
              </a:rPr>
              <a:t> can be able to enhance the outcomes, streamline resources, and ensure resilience in the long run of both the patients and the system.</a:t>
            </a:r>
          </a:p>
        </p:txBody>
      </p:sp>
      <p:sp>
        <p:nvSpPr>
          <p:cNvPr id="6" name="TextBox 5">
            <a:extLst>
              <a:ext uri="{FF2B5EF4-FFF2-40B4-BE49-F238E27FC236}">
                <a16:creationId xmlns:a16="http://schemas.microsoft.com/office/drawing/2014/main" id="{5B907A71-5AF8-663B-C17D-CD78B396CF1D}"/>
              </a:ext>
            </a:extLst>
          </p:cNvPr>
          <p:cNvSpPr txBox="1"/>
          <p:nvPr/>
        </p:nvSpPr>
        <p:spPr>
          <a:xfrm>
            <a:off x="1629228" y="479643"/>
            <a:ext cx="4891314" cy="830997"/>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Integration – Health, Wellbeing &amp; Sustainable Development</a:t>
            </a:r>
            <a:endParaRPr lang="en-US" sz="2400" dirty="0">
              <a:latin typeface="Arial" panose="020B0604020202020204" pitchFamily="34" charset="0"/>
              <a:cs typeface="Arial" panose="020B0604020202020204" pitchFamily="34" charset="0"/>
            </a:endParaRPr>
          </a:p>
        </p:txBody>
      </p:sp>
      <p:pic>
        <p:nvPicPr>
          <p:cNvPr id="8194" name="Picture 2" descr="Sustainable Development Goals: Good health and well-being – Key Indicators  Database – Asian Development Bank">
            <a:extLst>
              <a:ext uri="{FF2B5EF4-FFF2-40B4-BE49-F238E27FC236}">
                <a16:creationId xmlns:a16="http://schemas.microsoft.com/office/drawing/2014/main" id="{FBBBA980-1220-1797-8DAC-0F88D3091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9879" y="1310640"/>
            <a:ext cx="2571750" cy="2571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3242A83-BC93-23C6-FAE1-8419D88657C2}"/>
              </a:ext>
            </a:extLst>
          </p:cNvPr>
          <p:cNvSpPr txBox="1"/>
          <p:nvPr/>
        </p:nvSpPr>
        <p:spPr>
          <a:xfrm>
            <a:off x="9369879" y="4091071"/>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(Leonardi, 2018)</a:t>
            </a:r>
          </a:p>
        </p:txBody>
      </p:sp>
    </p:spTree>
    <p:extLst>
      <p:ext uri="{BB962C8B-B14F-4D97-AF65-F5344CB8AC3E}">
        <p14:creationId xmlns:p14="http://schemas.microsoft.com/office/powerpoint/2010/main" val="284072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91CAE6-7447-AF10-228B-97B7FD1F893C}"/>
              </a:ext>
            </a:extLst>
          </p:cNvPr>
          <p:cNvSpPr txBox="1"/>
          <p:nvPr/>
        </p:nvSpPr>
        <p:spPr>
          <a:xfrm>
            <a:off x="1596571" y="1310640"/>
            <a:ext cx="7384143" cy="4708981"/>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A number of theoretical frameworks can be used to describe how health, wellbeing, and sustainable development could be integrated into healthcare. The Biopsychosocial Model looks at health through biological, psychological and social aspects leading to a holistic approach to assessment and treatment (Lehman et al., 2017). The Ecological Model emphasizes the role of the interaction of individual, community, and societal factors in determining the health outcomes to inform interventions at various levels. The Holistic Model focuses on the person-</a:t>
            </a:r>
            <a:r>
              <a:rPr lang="en-US" sz="2000" dirty="0" err="1">
                <a:latin typeface="Arial" panose="020B0604020202020204" pitchFamily="34" charset="0"/>
                <a:cs typeface="Arial" panose="020B0604020202020204" pitchFamily="34" charset="0"/>
              </a:rPr>
              <a:t>centre</a:t>
            </a:r>
            <a:r>
              <a:rPr lang="en-US" sz="2000" dirty="0">
                <a:latin typeface="Arial" panose="020B0604020202020204" pitchFamily="34" charset="0"/>
                <a:cs typeface="Arial" panose="020B0604020202020204" pitchFamily="34" charset="0"/>
              </a:rPr>
              <a:t> approach, which combines physical, mental, emotional and social wellbeing (Mato-</a:t>
            </a:r>
            <a:r>
              <a:rPr lang="en-US" sz="2000" dirty="0" err="1">
                <a:latin typeface="Arial" panose="020B0604020202020204" pitchFamily="34" charset="0"/>
                <a:cs typeface="Arial" panose="020B0604020202020204" pitchFamily="34" charset="0"/>
              </a:rPr>
              <a:t>Juhasz</a:t>
            </a:r>
            <a:r>
              <a:rPr lang="en-US" sz="2000" dirty="0">
                <a:latin typeface="Arial" panose="020B0604020202020204" pitchFamily="34" charset="0"/>
                <a:cs typeface="Arial" panose="020B0604020202020204" pitchFamily="34" charset="0"/>
              </a:rPr>
              <a:t> et al., 2016). Combined, these models offer a framework on how to design and deliver services that put the entire person at the center, contribute to wellness, and be in line with sustainable healthcare practices, both locally and nationally.</a:t>
            </a:r>
          </a:p>
        </p:txBody>
      </p:sp>
      <p:sp>
        <p:nvSpPr>
          <p:cNvPr id="7" name="TextBox 6">
            <a:extLst>
              <a:ext uri="{FF2B5EF4-FFF2-40B4-BE49-F238E27FC236}">
                <a16:creationId xmlns:a16="http://schemas.microsoft.com/office/drawing/2014/main" id="{785D519D-0DC4-F03E-4251-0CF737DEE96C}"/>
              </a:ext>
            </a:extLst>
          </p:cNvPr>
          <p:cNvSpPr txBox="1"/>
          <p:nvPr/>
        </p:nvSpPr>
        <p:spPr>
          <a:xfrm>
            <a:off x="1596571" y="729343"/>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Theoretical Perspectives</a:t>
            </a:r>
          </a:p>
        </p:txBody>
      </p:sp>
      <p:pic>
        <p:nvPicPr>
          <p:cNvPr id="9220" name="Picture 4" descr="Biopsychosocial model - Wikipedia">
            <a:extLst>
              <a:ext uri="{FF2B5EF4-FFF2-40B4-BE49-F238E27FC236}">
                <a16:creationId xmlns:a16="http://schemas.microsoft.com/office/drawing/2014/main" id="{EDF9BE9D-7A26-60C7-DE92-D3F491702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1186" y="1191008"/>
            <a:ext cx="2443616" cy="22746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F700F36-1EDB-23C8-AA0E-E85347DECA12}"/>
              </a:ext>
            </a:extLst>
          </p:cNvPr>
          <p:cNvSpPr txBox="1"/>
          <p:nvPr/>
        </p:nvSpPr>
        <p:spPr>
          <a:xfrm>
            <a:off x="9154886" y="3742729"/>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(Lehman et al., 2017)</a:t>
            </a:r>
          </a:p>
        </p:txBody>
      </p:sp>
    </p:spTree>
    <p:extLst>
      <p:ext uri="{BB962C8B-B14F-4D97-AF65-F5344CB8AC3E}">
        <p14:creationId xmlns:p14="http://schemas.microsoft.com/office/powerpoint/2010/main" val="499589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D691EB-6589-495D-A046-2698ACA40E1D}"/>
              </a:ext>
            </a:extLst>
          </p:cNvPr>
          <p:cNvSpPr txBox="1"/>
          <p:nvPr/>
        </p:nvSpPr>
        <p:spPr>
          <a:xfrm>
            <a:off x="1618342" y="1321526"/>
            <a:ext cx="6992258" cy="4401205"/>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The policies and governance systems are of essence in health and wellbeing, as well as sustainable development in the healthcare sector. The Health in All Policies framework of the World Health Organization promotes governments to put health into all other sectors internationally (World Health Organization, 2021). In UK, the policies that govern the service delivery, prevention and mental health support include the NHS Long Term Plan, the Mental Health Act and the public health strategies (Cheater, 2019). Although these structures exist, effective implementation can be hampered by such issues as funding, regulatory restrictions and political agendas. Good governance makes the difference between policies and practice, sustainable, equitable and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a:t>
            </a:r>
          </a:p>
        </p:txBody>
      </p:sp>
      <p:sp>
        <p:nvSpPr>
          <p:cNvPr id="5" name="TextBox 4">
            <a:extLst>
              <a:ext uri="{FF2B5EF4-FFF2-40B4-BE49-F238E27FC236}">
                <a16:creationId xmlns:a16="http://schemas.microsoft.com/office/drawing/2014/main" id="{BD2DC486-6404-6865-CCC7-7339D4AD0D9A}"/>
              </a:ext>
            </a:extLst>
          </p:cNvPr>
          <p:cNvSpPr txBox="1"/>
          <p:nvPr/>
        </p:nvSpPr>
        <p:spPr>
          <a:xfrm>
            <a:off x="1618342" y="718456"/>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Policy &amp; Governance</a:t>
            </a:r>
            <a:endParaRPr lang="en-US" sz="2400" dirty="0">
              <a:latin typeface="Arial" panose="020B0604020202020204" pitchFamily="34" charset="0"/>
              <a:cs typeface="Arial" panose="020B0604020202020204" pitchFamily="34" charset="0"/>
            </a:endParaRPr>
          </a:p>
        </p:txBody>
      </p:sp>
      <p:pic>
        <p:nvPicPr>
          <p:cNvPr id="7170" name="Picture 2" descr="Policy &amp; Governance - People-Centered ...">
            <a:extLst>
              <a:ext uri="{FF2B5EF4-FFF2-40B4-BE49-F238E27FC236}">
                <a16:creationId xmlns:a16="http://schemas.microsoft.com/office/drawing/2014/main" id="{B7C38979-9EFB-EA09-EAAB-0BB42DA99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9971" y="1180121"/>
            <a:ext cx="2771775" cy="192230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FD09A03-2842-DCC3-3FD3-C66981F8F774}"/>
              </a:ext>
            </a:extLst>
          </p:cNvPr>
          <p:cNvSpPr txBox="1"/>
          <p:nvPr/>
        </p:nvSpPr>
        <p:spPr>
          <a:xfrm>
            <a:off x="9116786" y="3168185"/>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(Beckerman, 2017)</a:t>
            </a:r>
          </a:p>
        </p:txBody>
      </p:sp>
    </p:spTree>
    <p:extLst>
      <p:ext uri="{BB962C8B-B14F-4D97-AF65-F5344CB8AC3E}">
        <p14:creationId xmlns:p14="http://schemas.microsoft.com/office/powerpoint/2010/main" val="3431319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936006-F966-8A07-471E-F68A96AB7406}"/>
              </a:ext>
            </a:extLst>
          </p:cNvPr>
          <p:cNvSpPr txBox="1"/>
          <p:nvPr/>
        </p:nvSpPr>
        <p:spPr>
          <a:xfrm>
            <a:off x="1629228" y="740228"/>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Service Delivery</a:t>
            </a:r>
            <a:endParaRPr lang="en-US"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8EAFE25-6F26-F709-C8B2-5AF40ACEC5BC}"/>
              </a:ext>
            </a:extLst>
          </p:cNvPr>
          <p:cNvSpPr txBox="1"/>
          <p:nvPr/>
        </p:nvSpPr>
        <p:spPr>
          <a:xfrm>
            <a:off x="1629228" y="1310640"/>
            <a:ext cx="7133772" cy="4708981"/>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The implementation of health, wellbeing, and sustainable development concepts into service delivery in health and social care have become more common. These consist of wellness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telehealth services and community-based activities that facilitate prevention and holistic care (Leonardi, 2018). Hospitals are implementing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which is a complete approach to physical, mental, and social needs and digital health technologies enhance accessibility and efficiency. Prevention methods, including screening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and lifestyle interventions can be used to minimize long-term healthcare costs (Cheater, 2019). With the integration of all these strategies, health services can offer high-quality and equitable care to enhance population wellbeing, </a:t>
            </a:r>
            <a:r>
              <a:rPr lang="en-US" sz="2000" dirty="0" err="1">
                <a:latin typeface="Arial" panose="020B0604020202020204" pitchFamily="34" charset="0"/>
                <a:cs typeface="Arial" panose="020B0604020202020204" pitchFamily="34" charset="0"/>
              </a:rPr>
              <a:t>maximise</a:t>
            </a:r>
            <a:r>
              <a:rPr lang="en-US" sz="2000" dirty="0">
                <a:latin typeface="Arial" panose="020B0604020202020204" pitchFamily="34" charset="0"/>
                <a:cs typeface="Arial" panose="020B0604020202020204" pitchFamily="34" charset="0"/>
              </a:rPr>
              <a:t> the use of resources, and offer sustainable healthcare practices</a:t>
            </a:r>
          </a:p>
        </p:txBody>
      </p:sp>
      <p:pic>
        <p:nvPicPr>
          <p:cNvPr id="10242" name="Picture 2" descr="How to know if Holistic Therapy is right for you? — Zencare">
            <a:extLst>
              <a:ext uri="{FF2B5EF4-FFF2-40B4-BE49-F238E27FC236}">
                <a16:creationId xmlns:a16="http://schemas.microsoft.com/office/drawing/2014/main" id="{7D9BD757-09F7-957C-A46E-E92EF14F59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339"/>
          <a:stretch/>
        </p:blipFill>
        <p:spPr bwMode="auto">
          <a:xfrm>
            <a:off x="9206593" y="1310641"/>
            <a:ext cx="2408464" cy="28150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FD6D9A2-0F36-8059-F4A5-B232CB607D04}"/>
              </a:ext>
            </a:extLst>
          </p:cNvPr>
          <p:cNvSpPr txBox="1"/>
          <p:nvPr/>
        </p:nvSpPr>
        <p:spPr>
          <a:xfrm>
            <a:off x="9206593" y="4232586"/>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(Leonardi, 2018)</a:t>
            </a:r>
          </a:p>
        </p:txBody>
      </p:sp>
    </p:spTree>
    <p:extLst>
      <p:ext uri="{BB962C8B-B14F-4D97-AF65-F5344CB8AC3E}">
        <p14:creationId xmlns:p14="http://schemas.microsoft.com/office/powerpoint/2010/main" val="258810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6F8C43-55BF-CD4A-3E04-61D867D2C640}"/>
              </a:ext>
            </a:extLst>
          </p:cNvPr>
          <p:cNvSpPr txBox="1"/>
          <p:nvPr/>
        </p:nvSpPr>
        <p:spPr>
          <a:xfrm>
            <a:off x="1596573" y="1310640"/>
            <a:ext cx="7482114" cy="4093428"/>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The Diabetes Prevention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(DPP) serves as a good example of the implementation of health, wellbeing and sustainable development in the UK (</a:t>
            </a:r>
            <a:r>
              <a:rPr lang="en-US" sz="2000" dirty="0" err="1">
                <a:latin typeface="Arial" panose="020B0604020202020204" pitchFamily="34" charset="0"/>
                <a:cs typeface="Arial" panose="020B0604020202020204" pitchFamily="34" charset="0"/>
              </a:rPr>
              <a:t>Aroda</a:t>
            </a:r>
            <a:r>
              <a:rPr lang="en-US" sz="2000" dirty="0">
                <a:latin typeface="Arial" panose="020B0604020202020204" pitchFamily="34" charset="0"/>
                <a:cs typeface="Arial" panose="020B0604020202020204" pitchFamily="34" charset="0"/>
              </a:rPr>
              <a:t> et al., 2017). This program is aimed at those at risk of type 2 diabetes by educating them, treating them with lifestyle changes and community support. It is a combination of primary care with bottom-up wellbeing strategies, covering both physical wellbeing and psychological support and social interactions. Sustainability can also be traced in the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because it can decrease future healthcare-related costs due to early intervention. Its design is based on the Health Belief Model (HBM) which promotes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change through emphasis on individual risk, action benefits, and barrier overcoming strategies (Cheater, 2019).</a:t>
            </a:r>
          </a:p>
        </p:txBody>
      </p:sp>
      <p:sp>
        <p:nvSpPr>
          <p:cNvPr id="5" name="TextBox 4">
            <a:extLst>
              <a:ext uri="{FF2B5EF4-FFF2-40B4-BE49-F238E27FC236}">
                <a16:creationId xmlns:a16="http://schemas.microsoft.com/office/drawing/2014/main" id="{692B0687-B87B-6208-794C-AF7309F7BB9C}"/>
              </a:ext>
            </a:extLst>
          </p:cNvPr>
          <p:cNvSpPr txBox="1"/>
          <p:nvPr/>
        </p:nvSpPr>
        <p:spPr>
          <a:xfrm>
            <a:off x="1596572" y="751114"/>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Case Study Example</a:t>
            </a:r>
            <a:endParaRPr lang="en-US" sz="2400" dirty="0">
              <a:latin typeface="Arial" panose="020B0604020202020204" pitchFamily="34" charset="0"/>
              <a:cs typeface="Arial" panose="020B0604020202020204" pitchFamily="34" charset="0"/>
            </a:endParaRPr>
          </a:p>
        </p:txBody>
      </p:sp>
      <p:pic>
        <p:nvPicPr>
          <p:cNvPr id="11266" name="Picture 2" descr="DPP - Florez Lab">
            <a:extLst>
              <a:ext uri="{FF2B5EF4-FFF2-40B4-BE49-F238E27FC236}">
                <a16:creationId xmlns:a16="http://schemas.microsoft.com/office/drawing/2014/main" id="{5215C5A4-CDCF-FC1D-9C33-8155BC8BE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5739" y="1310640"/>
            <a:ext cx="2619375" cy="25050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5A4F08E-15EF-4BE7-9339-E0770BFFABFE}"/>
              </a:ext>
            </a:extLst>
          </p:cNvPr>
          <p:cNvSpPr txBox="1"/>
          <p:nvPr/>
        </p:nvSpPr>
        <p:spPr>
          <a:xfrm>
            <a:off x="9285739" y="3815715"/>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(Bodkin and Hakimi, 2020)</a:t>
            </a:r>
          </a:p>
        </p:txBody>
      </p:sp>
    </p:spTree>
    <p:extLst>
      <p:ext uri="{BB962C8B-B14F-4D97-AF65-F5344CB8AC3E}">
        <p14:creationId xmlns:p14="http://schemas.microsoft.com/office/powerpoint/2010/main" val="3172731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F803D9-9323-7AE5-18E4-5C7217254F26}"/>
              </a:ext>
            </a:extLst>
          </p:cNvPr>
          <p:cNvSpPr txBox="1"/>
          <p:nvPr/>
        </p:nvSpPr>
        <p:spPr>
          <a:xfrm>
            <a:off x="1629229" y="1332412"/>
            <a:ext cx="7253514" cy="4401205"/>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Community-based health and wellbeing programs are essential in enhancing health, wellbeing and sustainable development (Bodkin and Hakimi, 2020). The goals of campaigns on healthy lifestyles like smoking cessation, prevention of obesity, and vaccination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include reducing disease and enhancing the wellbeing of the population. Such initiatives also help in implanting healthier environments and health care strains in the long term. Public health interventions promote the wellbeing of individuals and society by involving the communities, increasing awareness, and promoting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change (Cheater, 2019). These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show that preventive measures and community involvement can combine with sustainable healthcare behaviors in the long-term to have a positive effect.</a:t>
            </a:r>
          </a:p>
        </p:txBody>
      </p:sp>
      <p:sp>
        <p:nvSpPr>
          <p:cNvPr id="5" name="TextBox 4">
            <a:extLst>
              <a:ext uri="{FF2B5EF4-FFF2-40B4-BE49-F238E27FC236}">
                <a16:creationId xmlns:a16="http://schemas.microsoft.com/office/drawing/2014/main" id="{344732A9-0D15-0D68-C237-1F20AC5CE23B}"/>
              </a:ext>
            </a:extLst>
          </p:cNvPr>
          <p:cNvSpPr txBox="1"/>
          <p:nvPr/>
        </p:nvSpPr>
        <p:spPr>
          <a:xfrm>
            <a:off x="1629229" y="740228"/>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Public Health Initiatives</a:t>
            </a:r>
            <a:endParaRPr lang="en-US" sz="2400" dirty="0">
              <a:latin typeface="Arial" panose="020B0604020202020204" pitchFamily="34" charset="0"/>
              <a:cs typeface="Arial" panose="020B0604020202020204" pitchFamily="34" charset="0"/>
            </a:endParaRPr>
          </a:p>
        </p:txBody>
      </p:sp>
      <p:pic>
        <p:nvPicPr>
          <p:cNvPr id="12290" name="Picture 2" descr="What Are the Implications of Using Public Health Initiatives to Help  Individuals to Change Their Lifestyle in Order to Improve Their Health and  Well-Being? | Longevity">
            <a:extLst>
              <a:ext uri="{FF2B5EF4-FFF2-40B4-BE49-F238E27FC236}">
                <a16:creationId xmlns:a16="http://schemas.microsoft.com/office/drawing/2014/main" id="{1494914F-8E1F-05ED-8F0B-4F14705E08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3971" y="1332412"/>
            <a:ext cx="2637599" cy="175668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89133A-B4B2-3026-24F1-792D0B7CB828}"/>
              </a:ext>
            </a:extLst>
          </p:cNvPr>
          <p:cNvSpPr txBox="1"/>
          <p:nvPr/>
        </p:nvSpPr>
        <p:spPr>
          <a:xfrm>
            <a:off x="9323427" y="3075057"/>
            <a:ext cx="2558143" cy="707886"/>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Source: (Beckerman, 2017)</a:t>
            </a:r>
          </a:p>
        </p:txBody>
      </p:sp>
    </p:spTree>
    <p:extLst>
      <p:ext uri="{BB962C8B-B14F-4D97-AF65-F5344CB8AC3E}">
        <p14:creationId xmlns:p14="http://schemas.microsoft.com/office/powerpoint/2010/main" val="3655964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CC2152-686E-123E-9AE0-C461BDEDAD19}"/>
              </a:ext>
            </a:extLst>
          </p:cNvPr>
          <p:cNvSpPr txBox="1"/>
          <p:nvPr/>
        </p:nvSpPr>
        <p:spPr>
          <a:xfrm>
            <a:off x="1705429" y="1332411"/>
            <a:ext cx="8646160" cy="3785652"/>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In health and social care, equity and access is a paramount concern. Even with universal healthcare in the UK, it remains unequal because of the socioeconomic status, ethnicity, geographic location, and digital exclusion (Cheater, 2019). Such impediments to quality care may restrict access to prevention, treatment and wellbeing. The reduction of these inequalities is sought through policies and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including focused screening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community outreach and culturally sensitive care. Enhancing equal access will make sure that everyone receives right support and services that will make communities healthier and health outcomes sustainable (Joshi et al., 2022). Planning ahead should be that of </a:t>
            </a:r>
            <a:r>
              <a:rPr lang="en-US" sz="2000" dirty="0" err="1">
                <a:latin typeface="Arial" panose="020B0604020202020204" pitchFamily="34" charset="0"/>
                <a:cs typeface="Arial" panose="020B0604020202020204" pitchFamily="34" charset="0"/>
              </a:rPr>
              <a:t>minimising</a:t>
            </a:r>
            <a:r>
              <a:rPr lang="en-US" sz="2000" dirty="0">
                <a:latin typeface="Arial" panose="020B0604020202020204" pitchFamily="34" charset="0"/>
                <a:cs typeface="Arial" panose="020B0604020202020204" pitchFamily="34" charset="0"/>
              </a:rPr>
              <a:t> structural obstacles and enhancing inclusiveness within health systems.</a:t>
            </a:r>
          </a:p>
        </p:txBody>
      </p:sp>
      <p:sp>
        <p:nvSpPr>
          <p:cNvPr id="5" name="TextBox 4">
            <a:extLst>
              <a:ext uri="{FF2B5EF4-FFF2-40B4-BE49-F238E27FC236}">
                <a16:creationId xmlns:a16="http://schemas.microsoft.com/office/drawing/2014/main" id="{F53178AA-5ADA-0743-CEE7-86D7F94F4D6F}"/>
              </a:ext>
            </a:extLst>
          </p:cNvPr>
          <p:cNvSpPr txBox="1"/>
          <p:nvPr/>
        </p:nvSpPr>
        <p:spPr>
          <a:xfrm>
            <a:off x="1705429" y="718456"/>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Equity &amp; Access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5761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C76AC9-121F-6BDC-3A43-68584066B19C}"/>
              </a:ext>
            </a:extLst>
          </p:cNvPr>
          <p:cNvSpPr txBox="1"/>
          <p:nvPr/>
        </p:nvSpPr>
        <p:spPr>
          <a:xfrm>
            <a:off x="1651000" y="1321526"/>
            <a:ext cx="8646160" cy="3477875"/>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Sustainable development is a concept that relates to health and wellbeing which are important facets of effective health and social care. Combining these principles will contribute to long-term sustainability as well as allow making the services holistic,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and equitable. These priorities can be seen in the policies, systems of governance, health, and service delivery models in the UK despite the challenges linked to inequalities, limited funding, and regulatory restrictions. Through ongoing practice alignment with the Sustainable Development Goals and embracing holistic and inclusive practices, healthcare systems are able to better their results, encourage wellbeing, and also guarantee that their future generations will have access to sustainable and high-quality care.</a:t>
            </a:r>
          </a:p>
        </p:txBody>
      </p:sp>
      <p:sp>
        <p:nvSpPr>
          <p:cNvPr id="5" name="TextBox 4">
            <a:extLst>
              <a:ext uri="{FF2B5EF4-FFF2-40B4-BE49-F238E27FC236}">
                <a16:creationId xmlns:a16="http://schemas.microsoft.com/office/drawing/2014/main" id="{4B604E56-25A7-7070-6408-71160C452C52}"/>
              </a:ext>
            </a:extLst>
          </p:cNvPr>
          <p:cNvSpPr txBox="1"/>
          <p:nvPr/>
        </p:nvSpPr>
        <p:spPr>
          <a:xfrm>
            <a:off x="1651000" y="729342"/>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Conclusion</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6896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C55488-B668-B75B-966F-6E2303BE9EE8}"/>
              </a:ext>
            </a:extLst>
          </p:cNvPr>
          <p:cNvSpPr txBox="1"/>
          <p:nvPr/>
        </p:nvSpPr>
        <p:spPr>
          <a:xfrm>
            <a:off x="1251858" y="1191007"/>
            <a:ext cx="10700656" cy="5093702"/>
          </a:xfrm>
          <a:prstGeom prst="rect">
            <a:avLst/>
          </a:prstGeom>
          <a:noFill/>
        </p:spPr>
        <p:txBody>
          <a:bodyPr wrap="square" rtlCol="0">
            <a:spAutoFit/>
          </a:bodyPr>
          <a:lstStyle/>
          <a:p>
            <a:pPr marL="457200" marR="0" indent="-457200" algn="just"/>
            <a:r>
              <a:rPr lang="en-US" sz="1300" dirty="0" err="1">
                <a:effectLst/>
                <a:latin typeface="Arial" panose="020B0604020202020204" pitchFamily="34" charset="0"/>
                <a:ea typeface="Calibri" panose="020F0502020204030204" pitchFamily="34" charset="0"/>
                <a:cs typeface="Arial" panose="020B0604020202020204" pitchFamily="34" charset="0"/>
              </a:rPr>
              <a:t>Aroda</a:t>
            </a:r>
            <a:r>
              <a:rPr lang="en-US" sz="1300" dirty="0">
                <a:effectLst/>
                <a:latin typeface="Arial" panose="020B0604020202020204" pitchFamily="34" charset="0"/>
                <a:ea typeface="Calibri" panose="020F0502020204030204" pitchFamily="34" charset="0"/>
                <a:cs typeface="Arial" panose="020B0604020202020204" pitchFamily="34" charset="0"/>
              </a:rPr>
              <a:t>, V.R., </a:t>
            </a:r>
            <a:r>
              <a:rPr lang="en-US" sz="1300" dirty="0" err="1">
                <a:effectLst/>
                <a:latin typeface="Arial" panose="020B0604020202020204" pitchFamily="34" charset="0"/>
                <a:ea typeface="Calibri" panose="020F0502020204030204" pitchFamily="34" charset="0"/>
                <a:cs typeface="Arial" panose="020B0604020202020204" pitchFamily="34" charset="0"/>
              </a:rPr>
              <a:t>Knowler</a:t>
            </a:r>
            <a:r>
              <a:rPr lang="en-US" sz="1300" dirty="0">
                <a:effectLst/>
                <a:latin typeface="Arial" panose="020B0604020202020204" pitchFamily="34" charset="0"/>
                <a:ea typeface="Calibri" panose="020F0502020204030204" pitchFamily="34" charset="0"/>
                <a:cs typeface="Arial" panose="020B0604020202020204" pitchFamily="34" charset="0"/>
              </a:rPr>
              <a:t>, W.C., Crandall, J.P., Perreault, L., Edelstein, S.L., Jeffries, S.L., </a:t>
            </a:r>
            <a:r>
              <a:rPr lang="en-US" sz="1300" dirty="0" err="1">
                <a:effectLst/>
                <a:latin typeface="Arial" panose="020B0604020202020204" pitchFamily="34" charset="0"/>
                <a:ea typeface="Calibri" panose="020F0502020204030204" pitchFamily="34" charset="0"/>
                <a:cs typeface="Arial" panose="020B0604020202020204" pitchFamily="34" charset="0"/>
              </a:rPr>
              <a:t>Molitch</a:t>
            </a:r>
            <a:r>
              <a:rPr lang="en-US" sz="1300" dirty="0">
                <a:effectLst/>
                <a:latin typeface="Arial" panose="020B0604020202020204" pitchFamily="34" charset="0"/>
                <a:ea typeface="Calibri" panose="020F0502020204030204" pitchFamily="34" charset="0"/>
                <a:cs typeface="Arial" panose="020B0604020202020204" pitchFamily="34" charset="0"/>
              </a:rPr>
              <a:t>, M.E., Pi-</a:t>
            </a:r>
            <a:r>
              <a:rPr lang="en-US" sz="1300" dirty="0" err="1">
                <a:effectLst/>
                <a:latin typeface="Arial" panose="020B0604020202020204" pitchFamily="34" charset="0"/>
                <a:ea typeface="Calibri" panose="020F0502020204030204" pitchFamily="34" charset="0"/>
                <a:cs typeface="Arial" panose="020B0604020202020204" pitchFamily="34" charset="0"/>
              </a:rPr>
              <a:t>Sunyer</a:t>
            </a:r>
            <a:r>
              <a:rPr lang="en-US" sz="1300" dirty="0">
                <a:effectLst/>
                <a:latin typeface="Arial" panose="020B0604020202020204" pitchFamily="34" charset="0"/>
                <a:ea typeface="Calibri" panose="020F0502020204030204" pitchFamily="34" charset="0"/>
                <a:cs typeface="Arial" panose="020B0604020202020204" pitchFamily="34" charset="0"/>
              </a:rPr>
              <a:t>, X., Darwin, C., Heckman-Stoddard, B.M. and </a:t>
            </a:r>
            <a:r>
              <a:rPr lang="en-US" sz="1300" dirty="0" err="1">
                <a:effectLst/>
                <a:latin typeface="Arial" panose="020B0604020202020204" pitchFamily="34" charset="0"/>
                <a:ea typeface="Calibri" panose="020F0502020204030204" pitchFamily="34" charset="0"/>
                <a:cs typeface="Arial" panose="020B0604020202020204" pitchFamily="34" charset="0"/>
              </a:rPr>
              <a:t>Temprosa</a:t>
            </a:r>
            <a:r>
              <a:rPr lang="en-US" sz="1300" dirty="0">
                <a:effectLst/>
                <a:latin typeface="Arial" panose="020B0604020202020204" pitchFamily="34" charset="0"/>
                <a:ea typeface="Calibri" panose="020F0502020204030204" pitchFamily="34" charset="0"/>
                <a:cs typeface="Arial" panose="020B0604020202020204" pitchFamily="34" charset="0"/>
              </a:rPr>
              <a:t>, M., (2017). Metformin for diabetes prevention: insights gained from the diabetes prevention program/diabetes prevention program outcomes study. </a:t>
            </a:r>
            <a:r>
              <a:rPr lang="en-US" sz="1300" i="1" dirty="0" err="1">
                <a:effectLst/>
                <a:latin typeface="Arial" panose="020B0604020202020204" pitchFamily="34" charset="0"/>
                <a:ea typeface="Calibri" panose="020F0502020204030204" pitchFamily="34" charset="0"/>
                <a:cs typeface="Arial" panose="020B0604020202020204" pitchFamily="34" charset="0"/>
              </a:rPr>
              <a:t>Diabetologia</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60</a:t>
            </a:r>
            <a:r>
              <a:rPr lang="en-US" sz="1300" dirty="0">
                <a:effectLst/>
                <a:latin typeface="Arial" panose="020B0604020202020204" pitchFamily="34" charset="0"/>
                <a:ea typeface="Calibri" panose="020F0502020204030204" pitchFamily="34" charset="0"/>
                <a:cs typeface="Arial" panose="020B0604020202020204" pitchFamily="34" charset="0"/>
              </a:rPr>
              <a:t>(9), pp.1601-1611.</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Beckerman, W., (2017). ‘Sustainable development’: is it a useful concept?. In </a:t>
            </a:r>
            <a:r>
              <a:rPr lang="en-US" sz="1300" i="1" dirty="0">
                <a:effectLst/>
                <a:latin typeface="Arial" panose="020B0604020202020204" pitchFamily="34" charset="0"/>
                <a:ea typeface="Calibri" panose="020F0502020204030204" pitchFamily="34" charset="0"/>
                <a:cs typeface="Arial" panose="020B0604020202020204" pitchFamily="34" charset="0"/>
              </a:rPr>
              <a:t>The economics of sustainability</a:t>
            </a:r>
            <a:r>
              <a:rPr lang="en-US" sz="1300" dirty="0">
                <a:effectLst/>
                <a:latin typeface="Arial" panose="020B0604020202020204" pitchFamily="34" charset="0"/>
                <a:ea typeface="Calibri" panose="020F0502020204030204" pitchFamily="34" charset="0"/>
                <a:cs typeface="Arial" panose="020B0604020202020204" pitchFamily="34" charset="0"/>
              </a:rPr>
              <a:t> (pp. 161-179). Routledge.</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Bodkin, A. and Hakimi, S., (2020). Sustainable by design: a systematic review of factors for health promotion program sustainability. </a:t>
            </a:r>
            <a:r>
              <a:rPr lang="en-US" sz="1300" i="1" dirty="0">
                <a:effectLst/>
                <a:latin typeface="Arial" panose="020B0604020202020204" pitchFamily="34" charset="0"/>
                <a:ea typeface="Calibri" panose="020F0502020204030204" pitchFamily="34" charset="0"/>
                <a:cs typeface="Arial" panose="020B0604020202020204" pitchFamily="34" charset="0"/>
              </a:rPr>
              <a:t>BMC Public Health</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20</a:t>
            </a:r>
            <a:r>
              <a:rPr lang="en-US" sz="1300" dirty="0">
                <a:effectLst/>
                <a:latin typeface="Arial" panose="020B0604020202020204" pitchFamily="34" charset="0"/>
                <a:ea typeface="Calibri" panose="020F0502020204030204" pitchFamily="34" charset="0"/>
                <a:cs typeface="Arial" panose="020B0604020202020204" pitchFamily="34" charset="0"/>
              </a:rPr>
              <a:t>(1), p.964.</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Cheater, S., (2019). The NHS long-term plan. </a:t>
            </a:r>
            <a:r>
              <a:rPr lang="en-US" sz="1300" i="1" dirty="0">
                <a:effectLst/>
                <a:latin typeface="Arial" panose="020B0604020202020204" pitchFamily="34" charset="0"/>
                <a:ea typeface="Calibri" panose="020F0502020204030204" pitchFamily="34" charset="0"/>
                <a:cs typeface="Arial" panose="020B0604020202020204" pitchFamily="34" charset="0"/>
              </a:rPr>
              <a:t>International Journal of Health Promotion and Education</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57</a:t>
            </a:r>
            <a:r>
              <a:rPr lang="en-US" sz="1300" dirty="0">
                <a:effectLst/>
                <a:latin typeface="Arial" panose="020B0604020202020204" pitchFamily="34" charset="0"/>
                <a:ea typeface="Calibri" panose="020F0502020204030204" pitchFamily="34" charset="0"/>
                <a:cs typeface="Arial" panose="020B0604020202020204" pitchFamily="34" charset="0"/>
              </a:rPr>
              <a:t>(3), pp.174-175.</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Green, E.C., Murphy, E.M. and </a:t>
            </a:r>
            <a:r>
              <a:rPr lang="en-US" sz="1300" dirty="0" err="1">
                <a:effectLst/>
                <a:latin typeface="Arial" panose="020B0604020202020204" pitchFamily="34" charset="0"/>
                <a:ea typeface="Calibri" panose="020F0502020204030204" pitchFamily="34" charset="0"/>
                <a:cs typeface="Arial" panose="020B0604020202020204" pitchFamily="34" charset="0"/>
              </a:rPr>
              <a:t>Gryboski</a:t>
            </a:r>
            <a:r>
              <a:rPr lang="en-US" sz="1300" dirty="0">
                <a:effectLst/>
                <a:latin typeface="Arial" panose="020B0604020202020204" pitchFamily="34" charset="0"/>
                <a:ea typeface="Calibri" panose="020F0502020204030204" pitchFamily="34" charset="0"/>
                <a:cs typeface="Arial" panose="020B0604020202020204" pitchFamily="34" charset="0"/>
              </a:rPr>
              <a:t>, K., (2020). The health belief model. </a:t>
            </a:r>
            <a:r>
              <a:rPr lang="en-US" sz="1300" i="1" dirty="0">
                <a:effectLst/>
                <a:latin typeface="Arial" panose="020B0604020202020204" pitchFamily="34" charset="0"/>
                <a:ea typeface="Calibri" panose="020F0502020204030204" pitchFamily="34" charset="0"/>
                <a:cs typeface="Arial" panose="020B0604020202020204" pitchFamily="34" charset="0"/>
              </a:rPr>
              <a:t>The Wiley encyclopedia of health psychology</a:t>
            </a:r>
            <a:r>
              <a:rPr lang="en-US" sz="1300" dirty="0">
                <a:effectLst/>
                <a:latin typeface="Arial" panose="020B0604020202020204" pitchFamily="34" charset="0"/>
                <a:ea typeface="Calibri" panose="020F0502020204030204" pitchFamily="34" charset="0"/>
                <a:cs typeface="Arial" panose="020B0604020202020204" pitchFamily="34" charset="0"/>
              </a:rPr>
              <a:t>, pp.211-214.</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Jarden, A. and Roache, A., (2023). What is wellbeing?. </a:t>
            </a:r>
            <a:r>
              <a:rPr lang="en-US" sz="1300" i="1"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20</a:t>
            </a:r>
            <a:r>
              <a:rPr lang="en-US" sz="1300" dirty="0">
                <a:effectLst/>
                <a:latin typeface="Arial" panose="020B0604020202020204" pitchFamily="34" charset="0"/>
                <a:ea typeface="Calibri" panose="020F0502020204030204" pitchFamily="34" charset="0"/>
                <a:cs typeface="Arial" panose="020B0604020202020204" pitchFamily="34" charset="0"/>
              </a:rPr>
              <a:t>(6), p.5006.</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Joshi, A., Schaaf, M. and Zayed, D., (2022). The use of legal empowerment to improve access to quality health services: a scoping review. </a:t>
            </a:r>
            <a:r>
              <a:rPr lang="en-US" sz="1300" i="1" dirty="0">
                <a:effectLst/>
                <a:latin typeface="Arial" panose="020B0604020202020204" pitchFamily="34" charset="0"/>
                <a:ea typeface="Calibri" panose="020F0502020204030204" pitchFamily="34" charset="0"/>
                <a:cs typeface="Arial" panose="020B0604020202020204" pitchFamily="34" charset="0"/>
              </a:rPr>
              <a:t>International Journal for Equity in Health</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21</a:t>
            </a:r>
            <a:r>
              <a:rPr lang="en-US" sz="1300" dirty="0">
                <a:effectLst/>
                <a:latin typeface="Arial" panose="020B0604020202020204" pitchFamily="34" charset="0"/>
                <a:ea typeface="Calibri" panose="020F0502020204030204" pitchFamily="34" charset="0"/>
                <a:cs typeface="Arial" panose="020B0604020202020204" pitchFamily="34" charset="0"/>
              </a:rPr>
              <a:t>(1), p.136.</a:t>
            </a:r>
          </a:p>
          <a:p>
            <a:pPr marL="457200" marR="0" indent="-457200" algn="just"/>
            <a:r>
              <a:rPr lang="en-US" sz="1300" dirty="0" err="1">
                <a:effectLst/>
                <a:latin typeface="Arial" panose="020B0604020202020204" pitchFamily="34" charset="0"/>
                <a:ea typeface="Calibri" panose="020F0502020204030204" pitchFamily="34" charset="0"/>
                <a:cs typeface="Arial" panose="020B0604020202020204" pitchFamily="34" charset="0"/>
              </a:rPr>
              <a:t>Kandwal</a:t>
            </a:r>
            <a:r>
              <a:rPr lang="en-US" sz="1300" dirty="0">
                <a:effectLst/>
                <a:latin typeface="Arial" panose="020B0604020202020204" pitchFamily="34" charset="0"/>
                <a:ea typeface="Calibri" panose="020F0502020204030204" pitchFamily="34" charset="0"/>
                <a:cs typeface="Arial" panose="020B0604020202020204" pitchFamily="34" charset="0"/>
              </a:rPr>
              <a:t>, N.P., </a:t>
            </a:r>
            <a:r>
              <a:rPr lang="en-US" sz="1300" dirty="0" err="1">
                <a:effectLst/>
                <a:latin typeface="Arial" panose="020B0604020202020204" pitchFamily="34" charset="0"/>
                <a:ea typeface="Calibri" panose="020F0502020204030204" pitchFamily="34" charset="0"/>
                <a:cs typeface="Arial" panose="020B0604020202020204" pitchFamily="34" charset="0"/>
              </a:rPr>
              <a:t>Nautiyal</a:t>
            </a:r>
            <a:r>
              <a:rPr lang="en-US" sz="1300" dirty="0">
                <a:effectLst/>
                <a:latin typeface="Arial" panose="020B0604020202020204" pitchFamily="34" charset="0"/>
                <a:ea typeface="Calibri" panose="020F0502020204030204" pitchFamily="34" charset="0"/>
                <a:cs typeface="Arial" panose="020B0604020202020204" pitchFamily="34" charset="0"/>
              </a:rPr>
              <a:t>, A. and </a:t>
            </a:r>
            <a:r>
              <a:rPr lang="en-US" sz="1300" dirty="0" err="1">
                <a:effectLst/>
                <a:latin typeface="Arial" panose="020B0604020202020204" pitchFamily="34" charset="0"/>
                <a:ea typeface="Calibri" panose="020F0502020204030204" pitchFamily="34" charset="0"/>
                <a:cs typeface="Arial" panose="020B0604020202020204" pitchFamily="34" charset="0"/>
              </a:rPr>
              <a:t>Juyal</a:t>
            </a:r>
            <a:r>
              <a:rPr lang="en-US" sz="1300" dirty="0">
                <a:effectLst/>
                <a:latin typeface="Arial" panose="020B0604020202020204" pitchFamily="34" charset="0"/>
                <a:ea typeface="Calibri" panose="020F0502020204030204" pitchFamily="34" charset="0"/>
                <a:cs typeface="Arial" panose="020B0604020202020204" pitchFamily="34" charset="0"/>
              </a:rPr>
              <a:t>, S.A., (2024), December. Promoting Health and Well-being through Integrative Wellness Practices: Pathways to Sustainable Development Goal 3. In </a:t>
            </a:r>
            <a:r>
              <a:rPr lang="en-US" sz="1300" i="1" dirty="0">
                <a:effectLst/>
                <a:latin typeface="Arial" panose="020B0604020202020204" pitchFamily="34" charset="0"/>
                <a:ea typeface="Calibri" panose="020F0502020204030204" pitchFamily="34" charset="0"/>
                <a:cs typeface="Arial" panose="020B0604020202020204" pitchFamily="34" charset="0"/>
              </a:rPr>
              <a:t>5th International Conference on the Role of Innovation, Entrepreneurship and Management for Sustainable Development (ICRIEMSD-2024)</a:t>
            </a:r>
            <a:r>
              <a:rPr lang="en-US" sz="1300" dirty="0">
                <a:effectLst/>
                <a:latin typeface="Arial" panose="020B0604020202020204" pitchFamily="34" charset="0"/>
                <a:ea typeface="Calibri" panose="020F0502020204030204" pitchFamily="34" charset="0"/>
                <a:cs typeface="Arial" panose="020B0604020202020204" pitchFamily="34" charset="0"/>
              </a:rPr>
              <a:t> (pp. 362-375). Atlantis Press.</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Lehman, B.J., David, D.M. and Gruber, J.A., (2017). Rethinking the biopsychosocial model of health: Understanding health as a dynamic system. </a:t>
            </a:r>
            <a:r>
              <a:rPr lang="en-US" sz="1300" i="1" dirty="0">
                <a:effectLst/>
                <a:latin typeface="Arial" panose="020B0604020202020204" pitchFamily="34" charset="0"/>
                <a:ea typeface="Calibri" panose="020F0502020204030204" pitchFamily="34" charset="0"/>
                <a:cs typeface="Arial" panose="020B0604020202020204" pitchFamily="34" charset="0"/>
              </a:rPr>
              <a:t>Social and personality psychology compass</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11</a:t>
            </a:r>
            <a:r>
              <a:rPr lang="en-US" sz="1300" dirty="0">
                <a:effectLst/>
                <a:latin typeface="Arial" panose="020B0604020202020204" pitchFamily="34" charset="0"/>
                <a:ea typeface="Calibri" panose="020F0502020204030204" pitchFamily="34" charset="0"/>
                <a:cs typeface="Arial" panose="020B0604020202020204" pitchFamily="34" charset="0"/>
              </a:rPr>
              <a:t>(8), p.e12328.</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Leonardi, F., (2018). The definition of health: towards new perspectives. </a:t>
            </a:r>
            <a:r>
              <a:rPr lang="en-US" sz="1300" i="1" dirty="0">
                <a:effectLst/>
                <a:latin typeface="Arial" panose="020B0604020202020204" pitchFamily="34" charset="0"/>
                <a:ea typeface="Calibri" panose="020F0502020204030204" pitchFamily="34" charset="0"/>
                <a:cs typeface="Arial" panose="020B0604020202020204" pitchFamily="34" charset="0"/>
              </a:rPr>
              <a:t>International Journal of Health Services</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48</a:t>
            </a:r>
            <a:r>
              <a:rPr lang="en-US" sz="1300" dirty="0">
                <a:effectLst/>
                <a:latin typeface="Arial" panose="020B0604020202020204" pitchFamily="34" charset="0"/>
                <a:ea typeface="Calibri" panose="020F0502020204030204" pitchFamily="34" charset="0"/>
                <a:cs typeface="Arial" panose="020B0604020202020204" pitchFamily="34" charset="0"/>
              </a:rPr>
              <a:t>(4), pp.735-748.</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Mato-</a:t>
            </a:r>
            <a:r>
              <a:rPr lang="en-US" sz="1300" dirty="0" err="1">
                <a:effectLst/>
                <a:latin typeface="Arial" panose="020B0604020202020204" pitchFamily="34" charset="0"/>
                <a:ea typeface="Calibri" panose="020F0502020204030204" pitchFamily="34" charset="0"/>
                <a:cs typeface="Arial" panose="020B0604020202020204" pitchFamily="34" charset="0"/>
              </a:rPr>
              <a:t>Juhasz</a:t>
            </a:r>
            <a:r>
              <a:rPr lang="en-US" sz="1300" dirty="0">
                <a:effectLst/>
                <a:latin typeface="Arial" panose="020B0604020202020204" pitchFamily="34" charset="0"/>
                <a:ea typeface="Calibri" panose="020F0502020204030204" pitchFamily="34" charset="0"/>
                <a:cs typeface="Arial" panose="020B0604020202020204" pitchFamily="34" charset="0"/>
              </a:rPr>
              <a:t>, A., Kiss-Toth, E. and </a:t>
            </a:r>
            <a:r>
              <a:rPr lang="en-US" sz="1300" dirty="0" err="1">
                <a:effectLst/>
                <a:latin typeface="Arial" panose="020B0604020202020204" pitchFamily="34" charset="0"/>
                <a:ea typeface="Calibri" panose="020F0502020204030204" pitchFamily="34" charset="0"/>
                <a:cs typeface="Arial" panose="020B0604020202020204" pitchFamily="34" charset="0"/>
              </a:rPr>
              <a:t>Szegedi</a:t>
            </a:r>
            <a:r>
              <a:rPr lang="en-US" sz="1300" dirty="0">
                <a:effectLst/>
                <a:latin typeface="Arial" panose="020B0604020202020204" pitchFamily="34" charset="0"/>
                <a:ea typeface="Calibri" panose="020F0502020204030204" pitchFamily="34" charset="0"/>
                <a:cs typeface="Arial" panose="020B0604020202020204" pitchFamily="34" charset="0"/>
              </a:rPr>
              <a:t>, K., (2016). Holistic health model of sustainable development. </a:t>
            </a:r>
            <a:r>
              <a:rPr lang="en-US" sz="1300" i="1" dirty="0">
                <a:effectLst/>
                <a:latin typeface="Arial" panose="020B0604020202020204" pitchFamily="34" charset="0"/>
                <a:ea typeface="Calibri" panose="020F0502020204030204" pitchFamily="34" charset="0"/>
                <a:cs typeface="Arial" panose="020B0604020202020204" pitchFamily="34" charset="0"/>
              </a:rPr>
              <a:t>European Scientific Journal</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12</a:t>
            </a:r>
            <a:r>
              <a:rPr lang="en-US" sz="1300" dirty="0">
                <a:effectLst/>
                <a:latin typeface="Arial" panose="020B0604020202020204" pitchFamily="34" charset="0"/>
                <a:ea typeface="Calibri" panose="020F0502020204030204" pitchFamily="34" charset="0"/>
                <a:cs typeface="Arial" panose="020B0604020202020204" pitchFamily="34" charset="0"/>
              </a:rPr>
              <a:t>(21).</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McCartney, G., Popham, F., McMaster, R. and Cumbers, A., (2019). Defining health and health inequalities. </a:t>
            </a:r>
            <a:r>
              <a:rPr lang="en-US" sz="1300" i="1" dirty="0">
                <a:effectLst/>
                <a:latin typeface="Arial" panose="020B0604020202020204" pitchFamily="34" charset="0"/>
                <a:ea typeface="Calibri" panose="020F0502020204030204" pitchFamily="34" charset="0"/>
                <a:cs typeface="Arial" panose="020B0604020202020204" pitchFamily="34" charset="0"/>
              </a:rPr>
              <a:t>Public health</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172</a:t>
            </a:r>
            <a:r>
              <a:rPr lang="en-US" sz="1300" dirty="0">
                <a:effectLst/>
                <a:latin typeface="Arial" panose="020B0604020202020204" pitchFamily="34" charset="0"/>
                <a:ea typeface="Calibri" panose="020F0502020204030204" pitchFamily="34" charset="0"/>
                <a:cs typeface="Arial" panose="020B0604020202020204" pitchFamily="34" charset="0"/>
              </a:rPr>
              <a:t>, pp.22-30.</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Nunes, A.R., Lee, K. and </a:t>
            </a:r>
            <a:r>
              <a:rPr lang="en-US" sz="1300" dirty="0" err="1">
                <a:effectLst/>
                <a:latin typeface="Arial" panose="020B0604020202020204" pitchFamily="34" charset="0"/>
                <a:ea typeface="Calibri" panose="020F0502020204030204" pitchFamily="34" charset="0"/>
                <a:cs typeface="Arial" panose="020B0604020202020204" pitchFamily="34" charset="0"/>
              </a:rPr>
              <a:t>O'Riordan</a:t>
            </a:r>
            <a:r>
              <a:rPr lang="en-US" sz="1300" dirty="0">
                <a:effectLst/>
                <a:latin typeface="Arial" panose="020B0604020202020204" pitchFamily="34" charset="0"/>
                <a:ea typeface="Calibri" panose="020F0502020204030204" pitchFamily="34" charset="0"/>
                <a:cs typeface="Arial" panose="020B0604020202020204" pitchFamily="34" charset="0"/>
              </a:rPr>
              <a:t>, T., (2016). The importance of an integrating framework for achieving the Sustainable Development Goals: the example of health and well-being. </a:t>
            </a:r>
            <a:r>
              <a:rPr lang="en-US" sz="1300" i="1" dirty="0">
                <a:effectLst/>
                <a:latin typeface="Arial" panose="020B0604020202020204" pitchFamily="34" charset="0"/>
                <a:ea typeface="Calibri" panose="020F0502020204030204" pitchFamily="34" charset="0"/>
                <a:cs typeface="Arial" panose="020B0604020202020204" pitchFamily="34" charset="0"/>
              </a:rPr>
              <a:t>BMJ global health</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1</a:t>
            </a:r>
            <a:r>
              <a:rPr lang="en-US" sz="1300" dirty="0">
                <a:effectLst/>
                <a:latin typeface="Arial" panose="020B0604020202020204" pitchFamily="34" charset="0"/>
                <a:ea typeface="Calibri" panose="020F0502020204030204" pitchFamily="34" charset="0"/>
                <a:cs typeface="Arial" panose="020B0604020202020204" pitchFamily="34" charset="0"/>
              </a:rPr>
              <a:t>(3), p.e000068.</a:t>
            </a:r>
          </a:p>
          <a:p>
            <a:pPr marL="457200" marR="0" indent="-457200" algn="just"/>
            <a:r>
              <a:rPr lang="en-US" sz="1300" dirty="0" err="1">
                <a:effectLst/>
                <a:latin typeface="Arial" panose="020B0604020202020204" pitchFamily="34" charset="0"/>
                <a:ea typeface="Calibri" panose="020F0502020204030204" pitchFamily="34" charset="0"/>
                <a:cs typeface="Arial" panose="020B0604020202020204" pitchFamily="34" charset="0"/>
              </a:rPr>
              <a:t>Ruggerio</a:t>
            </a:r>
            <a:r>
              <a:rPr lang="en-US" sz="1300" dirty="0">
                <a:effectLst/>
                <a:latin typeface="Arial" panose="020B0604020202020204" pitchFamily="34" charset="0"/>
                <a:ea typeface="Calibri" panose="020F0502020204030204" pitchFamily="34" charset="0"/>
                <a:cs typeface="Arial" panose="020B0604020202020204" pitchFamily="34" charset="0"/>
              </a:rPr>
              <a:t>, C.A., (2021). Sustainability and sustainable development: A review of principles and definitions. </a:t>
            </a:r>
            <a:r>
              <a:rPr lang="en-US" sz="1300" i="1" dirty="0">
                <a:effectLst/>
                <a:latin typeface="Arial" panose="020B0604020202020204" pitchFamily="34" charset="0"/>
                <a:ea typeface="Calibri" panose="020F0502020204030204" pitchFamily="34" charset="0"/>
                <a:cs typeface="Arial" panose="020B0604020202020204" pitchFamily="34" charset="0"/>
              </a:rPr>
              <a:t>Science of the total environment</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786</a:t>
            </a:r>
            <a:r>
              <a:rPr lang="en-US" sz="1300" dirty="0">
                <a:effectLst/>
                <a:latin typeface="Arial" panose="020B0604020202020204" pitchFamily="34" charset="0"/>
                <a:ea typeface="Calibri" panose="020F0502020204030204" pitchFamily="34" charset="0"/>
                <a:cs typeface="Arial" panose="020B0604020202020204" pitchFamily="34" charset="0"/>
              </a:rPr>
              <a:t>, p.147481.</a:t>
            </a:r>
          </a:p>
          <a:p>
            <a:pPr marL="457200" marR="0" indent="-457200" algn="just"/>
            <a:r>
              <a:rPr lang="en-US" sz="1300" dirty="0" err="1">
                <a:effectLst/>
                <a:latin typeface="Arial" panose="020B0604020202020204" pitchFamily="34" charset="0"/>
                <a:ea typeface="Calibri" panose="020F0502020204030204" pitchFamily="34" charset="0"/>
                <a:cs typeface="Arial" panose="020B0604020202020204" pitchFamily="34" charset="0"/>
              </a:rPr>
              <a:t>Schramme</a:t>
            </a:r>
            <a:r>
              <a:rPr lang="en-US" sz="1300" dirty="0">
                <a:effectLst/>
                <a:latin typeface="Arial" panose="020B0604020202020204" pitchFamily="34" charset="0"/>
                <a:ea typeface="Calibri" panose="020F0502020204030204" pitchFamily="34" charset="0"/>
                <a:cs typeface="Arial" panose="020B0604020202020204" pitchFamily="34" charset="0"/>
              </a:rPr>
              <a:t>, T., (2023). Health as complete well-being: The WHO definition and beyond. </a:t>
            </a:r>
            <a:r>
              <a:rPr lang="en-US" sz="1300" i="1" dirty="0">
                <a:effectLst/>
                <a:latin typeface="Arial" panose="020B0604020202020204" pitchFamily="34" charset="0"/>
                <a:ea typeface="Calibri" panose="020F0502020204030204" pitchFamily="34" charset="0"/>
                <a:cs typeface="Arial" panose="020B0604020202020204" pitchFamily="34" charset="0"/>
              </a:rPr>
              <a:t>Public Health Ethics</a:t>
            </a:r>
            <a:r>
              <a:rPr lang="en-US" sz="1300" dirty="0">
                <a:effectLst/>
                <a:latin typeface="Arial" panose="020B0604020202020204" pitchFamily="34" charset="0"/>
                <a:ea typeface="Calibri" panose="020F0502020204030204" pitchFamily="34" charset="0"/>
                <a:cs typeface="Arial" panose="020B0604020202020204" pitchFamily="34" charset="0"/>
              </a:rPr>
              <a:t>, </a:t>
            </a:r>
            <a:r>
              <a:rPr lang="en-US" sz="1300" i="1" dirty="0">
                <a:effectLst/>
                <a:latin typeface="Arial" panose="020B0604020202020204" pitchFamily="34" charset="0"/>
                <a:ea typeface="Calibri" panose="020F0502020204030204" pitchFamily="34" charset="0"/>
                <a:cs typeface="Arial" panose="020B0604020202020204" pitchFamily="34" charset="0"/>
              </a:rPr>
              <a:t>16</a:t>
            </a:r>
            <a:r>
              <a:rPr lang="en-US" sz="1300" dirty="0">
                <a:effectLst/>
                <a:latin typeface="Arial" panose="020B0604020202020204" pitchFamily="34" charset="0"/>
                <a:ea typeface="Calibri" panose="020F0502020204030204" pitchFamily="34" charset="0"/>
                <a:cs typeface="Arial" panose="020B0604020202020204" pitchFamily="34" charset="0"/>
              </a:rPr>
              <a:t>(3), pp.210-218.</a:t>
            </a:r>
          </a:p>
          <a:p>
            <a:pPr marL="457200" marR="0" indent="-457200" algn="just"/>
            <a:r>
              <a:rPr lang="en-US" sz="1300" dirty="0">
                <a:effectLst/>
                <a:latin typeface="Arial" panose="020B0604020202020204" pitchFamily="34" charset="0"/>
                <a:ea typeface="Calibri" panose="020F0502020204030204" pitchFamily="34" charset="0"/>
                <a:cs typeface="Arial" panose="020B0604020202020204" pitchFamily="34" charset="0"/>
              </a:rPr>
              <a:t>World Health Organization, (2021). Health in all policies: Helsinki statement. Framework for country action.</a:t>
            </a:r>
          </a:p>
        </p:txBody>
      </p:sp>
      <p:sp>
        <p:nvSpPr>
          <p:cNvPr id="5" name="TextBox 4">
            <a:extLst>
              <a:ext uri="{FF2B5EF4-FFF2-40B4-BE49-F238E27FC236}">
                <a16:creationId xmlns:a16="http://schemas.microsoft.com/office/drawing/2014/main" id="{CBCD145E-F96C-26D8-D00E-FE6E6B803286}"/>
              </a:ext>
            </a:extLst>
          </p:cNvPr>
          <p:cNvSpPr txBox="1"/>
          <p:nvPr/>
        </p:nvSpPr>
        <p:spPr>
          <a:xfrm>
            <a:off x="1629229" y="729342"/>
            <a:ext cx="4891314"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3526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917</TotalTime>
  <Words>4101</Words>
  <Application>Microsoft Office PowerPoint</Application>
  <PresentationFormat>Widescreen</PresentationFormat>
  <Paragraphs>81</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Century Gothic</vt:lpstr>
      <vt:lpstr>Times New Roman</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5</cp:revision>
  <dcterms:created xsi:type="dcterms:W3CDTF">2025-10-02T20:09:35Z</dcterms:created>
  <dcterms:modified xsi:type="dcterms:W3CDTF">2025-10-08T16:24:03Z</dcterms:modified>
</cp:coreProperties>
</file>