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000"/>
    <p:restoredTop autoAdjust="0" sz="94118"/>
  </p:normalViewPr>
  <p:slideViewPr>
    <p:cSldViewPr snapToGrid="0">
      <p:cViewPr>
        <p:scale>
          <a:sx d="100" n="75"/>
          <a:sy d="100" n="75"/>
        </p:scale>
        <p:origin x="252" y="-400"/>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IN" lang="en-IN"/>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011D49C0-4F4E-4755-836F-ED5414E2BC0D}" type="datetimeFigureOut">
              <a:rPr altLang="en-IN" lang="en-IN" smtClean="0"/>
              <a:t>07-11-2023</a:t>
            </a:fld>
            <a:endParaRPr altLang="en-IN" lang="en-IN"/>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IN" lang="en-IN"/>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ltLang="en-IN" lang="en-IN"/>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IN" lang="en-IN"/>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5AE9D403-5393-4C6F-93A5-E5558C0D4642}" type="slidenum">
              <a:rPr altLang="en-IN" lang="en-IN" smtClean="0"/>
              <a:t>‹#›</a:t>
            </a:fld>
            <a:endParaRPr altLang="en-IN" lang="en-IN"/>
          </a:p>
        </p:txBody>
      </p:sp>
    </p:spTree>
    <p:extLst>
      <p:ext uri="{BB962C8B-B14F-4D97-AF65-F5344CB8AC3E}">
        <p14:creationId xmlns:p14="http://schemas.microsoft.com/office/powerpoint/2010/main" val="248428860"/>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a:t>
            </a:fld>
            <a:endParaRPr altLang="en-IN" lang="en-IN"/>
          </a:p>
        </p:txBody>
      </p:sp>
    </p:spTree>
    <p:extLst>
      <p:ext uri="{BB962C8B-B14F-4D97-AF65-F5344CB8AC3E}">
        <p14:creationId xmlns:p14="http://schemas.microsoft.com/office/powerpoint/2010/main" val="1301616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2</a:t>
            </a:fld>
            <a:endParaRPr altLang="en-IN" lang="en-IN"/>
          </a:p>
        </p:txBody>
      </p:sp>
    </p:spTree>
    <p:extLst>
      <p:ext uri="{BB962C8B-B14F-4D97-AF65-F5344CB8AC3E}">
        <p14:creationId xmlns:p14="http://schemas.microsoft.com/office/powerpoint/2010/main" val="1346027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Employee training is an important part of employee productivity. It helps in updating the skillset and knowledge of the employees in a positive way (Sharma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2019). Here, a training presentation will be developed based on the room cleaning checklist discussed previously. Moreover, the relevant employee engagement model will be integrated. Above all, a basic training module will be designed related to key areas discussed in the checklist. Moreover, the principles of the employee engagement model will be discussed. Relevant statistical data, graphs and other important element will be used.</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3</a:t>
            </a:fld>
            <a:endParaRPr altLang="en-IN" lang="en-IN"/>
          </a:p>
        </p:txBody>
      </p:sp>
    </p:spTree>
    <p:extLst>
      <p:ext uri="{BB962C8B-B14F-4D97-AF65-F5344CB8AC3E}">
        <p14:creationId xmlns:p14="http://schemas.microsoft.com/office/powerpoint/2010/main" val="1869760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Zinger is an important employee engagement model proposed by David Zinger. The above model focuses on leveraging the connection of the employees and further achieving desired goals and objectives in an effective way (ERESIA-EKE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2023). It is comprised of four factors Connection Authentic relationships recognition and engagement. Each of the factors makes the employees show their full dedication towards their assigned task. It helps in </a:t>
            </a:r>
            <a:r>
              <a:rPr b="0" dirty="0" err="1" i="0" lang="en-US" strike="noStrike" sz="1200" u="none">
                <a:solidFill>
                  <a:srgbClr val="000000"/>
                </a:solidFill>
                <a:effectLst/>
                <a:latin charset="0" panose="020B0604020202020204" pitchFamily="34" typeface="Arial"/>
              </a:rPr>
              <a:t>maximising</a:t>
            </a:r>
            <a:r>
              <a:rPr b="0" dirty="0" i="0" lang="en-US" strike="noStrike" sz="1200" u="none">
                <a:solidFill>
                  <a:srgbClr val="000000"/>
                </a:solidFill>
                <a:effectLst/>
                <a:latin charset="0" panose="020B0604020202020204" pitchFamily="34" typeface="Arial"/>
              </a:rPr>
              <a:t> employee efficiency and further improve the quality of product and services (ERESIA-EKE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2023). As per the current scenario, cleaning service issues will be reduced to a large extent.</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4</a:t>
            </a:fld>
            <a:endParaRPr altLang="en-IN" lang="en-IN"/>
          </a:p>
        </p:txBody>
      </p:sp>
    </p:spTree>
    <p:extLst>
      <p:ext uri="{BB962C8B-B14F-4D97-AF65-F5344CB8AC3E}">
        <p14:creationId xmlns:p14="http://schemas.microsoft.com/office/powerpoint/2010/main" val="101811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b="0" dirty="0" i="0" lang="en-US" strike="noStrike" sz="1200" u="none">
                <a:solidFill>
                  <a:srgbClr val="000000"/>
                </a:solidFill>
                <a:effectLst/>
                <a:latin charset="0" panose="020B0604020202020204" pitchFamily="34" typeface="Arial"/>
              </a:rPr>
              <a:t>Employee engagement should be comprised of thinking, emotions and relationships. Transparency, integrity, and honesty should be maintained by the inline managers to </a:t>
            </a:r>
            <a:r>
              <a:rPr b="0" dirty="0" err="1" i="0" lang="en-US" strike="noStrike" sz="1200" u="none">
                <a:solidFill>
                  <a:srgbClr val="000000"/>
                </a:solidFill>
                <a:effectLst/>
                <a:latin charset="0" panose="020B0604020202020204" pitchFamily="34" typeface="Arial"/>
              </a:rPr>
              <a:t>maximise</a:t>
            </a:r>
            <a:r>
              <a:rPr b="0" dirty="0" i="0" lang="en-US" strike="noStrike" sz="1200" u="none">
                <a:solidFill>
                  <a:srgbClr val="000000"/>
                </a:solidFill>
                <a:effectLst/>
                <a:latin charset="0" panose="020B0604020202020204" pitchFamily="34" typeface="Arial"/>
              </a:rPr>
              <a:t> the active participation level of the employees. Bias and discrimination should be avoided in the workplace and further provide equal growth opportunities to each and every employee (Lemon and </a:t>
            </a:r>
            <a:r>
              <a:rPr b="0" dirty="0" err="1" i="0" lang="en-US" strike="noStrike" sz="1200" u="none">
                <a:solidFill>
                  <a:srgbClr val="000000"/>
                </a:solidFill>
                <a:effectLst/>
                <a:latin charset="0" panose="020B0604020202020204" pitchFamily="34" typeface="Arial"/>
              </a:rPr>
              <a:t>Boman</a:t>
            </a:r>
            <a:r>
              <a:rPr b="0" dirty="0" i="0" lang="en-US" strike="noStrike" sz="1200" u="none">
                <a:solidFill>
                  <a:srgbClr val="000000"/>
                </a:solidFill>
                <a:effectLst/>
                <a:latin charset="0" panose="020B0604020202020204" pitchFamily="34" typeface="Arial"/>
              </a:rPr>
              <a:t>, 2022). Effective communication methods should be implemented to </a:t>
            </a:r>
            <a:r>
              <a:rPr b="0" dirty="0" err="1" i="0" lang="en-US" strike="noStrike" sz="1200" u="none">
                <a:solidFill>
                  <a:srgbClr val="000000"/>
                </a:solidFill>
                <a:effectLst/>
                <a:latin charset="0" panose="020B0604020202020204" pitchFamily="34" typeface="Arial"/>
              </a:rPr>
              <a:t>minimise</a:t>
            </a:r>
            <a:r>
              <a:rPr b="0" dirty="0" i="0" lang="en-US" strike="noStrike" sz="1200" u="none">
                <a:solidFill>
                  <a:srgbClr val="000000"/>
                </a:solidFill>
                <a:effectLst/>
                <a:latin charset="0" panose="020B0604020202020204" pitchFamily="34" typeface="Arial"/>
              </a:rPr>
              <a:t> the communication gap. As per the current scenario negligence of the employees in cleaning services shows lower maintenance of employee engagement principles. Therefore, the above factors should be considered positively to improve employee engagement levels.</a:t>
            </a:r>
            <a:endParaRPr b="0" dirty="0" lang="en-US">
              <a:effectLst/>
            </a:endParaRPr>
          </a:p>
          <a:p>
            <a:br>
              <a:rPr dirty="0" lang="en-US"/>
            </a:b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5</a:t>
            </a:fld>
            <a:endParaRPr altLang="en-IN" lang="en-IN"/>
          </a:p>
        </p:txBody>
      </p:sp>
    </p:spTree>
    <p:extLst>
      <p:ext uri="{BB962C8B-B14F-4D97-AF65-F5344CB8AC3E}">
        <p14:creationId xmlns:p14="http://schemas.microsoft.com/office/powerpoint/2010/main" val="3273905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Employee engagement is a major concern for Premier Inn a leading hotel brand in the UK. The brand focuses on maintaining an inclusive work environment and further helps them collaboratively. Transparency, integrity, innovation, diversity and inclusion are the important principles used by Premier Inn to </a:t>
            </a:r>
            <a:r>
              <a:rPr b="0" dirty="0" err="1" i="0" lang="en-US" strike="noStrike" sz="1200" u="none">
                <a:solidFill>
                  <a:srgbClr val="000000"/>
                </a:solidFill>
                <a:effectLst/>
                <a:latin charset="0" panose="020B0604020202020204" pitchFamily="34" typeface="Arial"/>
              </a:rPr>
              <a:t>maximise</a:t>
            </a:r>
            <a:r>
              <a:rPr b="0" dirty="0" i="0" lang="en-US" strike="noStrike" sz="1200" u="none">
                <a:solidFill>
                  <a:srgbClr val="000000"/>
                </a:solidFill>
                <a:effectLst/>
                <a:latin charset="0" panose="020B0604020202020204" pitchFamily="34" typeface="Arial"/>
              </a:rPr>
              <a:t> employee engagement level. All these factors have improved the brand position of Premier Inn to a large extent. According to research brand awareness of Premier Inn is around 93% in the UK. In 2022/23 the brand was able to generate an overall revenue of 2.62 billion GBP (Statista, 2022).</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6</a:t>
            </a:fld>
            <a:endParaRPr altLang="en-IN" lang="en-IN"/>
          </a:p>
        </p:txBody>
      </p:sp>
    </p:spTree>
    <p:extLst>
      <p:ext uri="{BB962C8B-B14F-4D97-AF65-F5344CB8AC3E}">
        <p14:creationId xmlns:p14="http://schemas.microsoft.com/office/powerpoint/2010/main" val="207540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JW Marriott is also a major multinational hotel brand in the UK. The brand is known for its professional values which comprised of people first, pursuing excellence, embracing change, integrity and more. Employee engagement has been their prime focus from the very beginning. In this case, they have constantly addressed the basic and higher needs of the employees and satisfied them with relevant measures. It has resulted in higher brand recall value and further made the brand expand in more than 113 locations (Marriott.com, 2023). According to the data for 2022, the brand had more than 140 thousand employees and it is rising.</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7</a:t>
            </a:fld>
            <a:endParaRPr altLang="en-IN" lang="en-IN"/>
          </a:p>
        </p:txBody>
      </p:sp>
    </p:spTree>
    <p:extLst>
      <p:ext uri="{BB962C8B-B14F-4D97-AF65-F5344CB8AC3E}">
        <p14:creationId xmlns:p14="http://schemas.microsoft.com/office/powerpoint/2010/main" val="2446710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Cleanliness is an important part of effective customer service in the hospitality sector. It helps in maintaining a healthy and safe environment. It also improves overall customer satisfaction levels to a large extent (</a:t>
            </a:r>
            <a:r>
              <a:rPr b="0" dirty="0" err="1" i="0" lang="en-US" strike="noStrike" sz="1200" u="none">
                <a:solidFill>
                  <a:srgbClr val="000000"/>
                </a:solidFill>
                <a:effectLst/>
                <a:latin charset="0" panose="020B0604020202020204" pitchFamily="34" typeface="Arial"/>
              </a:rPr>
              <a:t>Jeong</a:t>
            </a:r>
            <a:r>
              <a:rPr b="0" dirty="0" i="0" lang="en-US" strike="noStrike" sz="1200" u="none">
                <a:solidFill>
                  <a:srgbClr val="000000"/>
                </a:solidFill>
                <a:effectLst/>
                <a:latin charset="0" panose="020B0604020202020204" pitchFamily="34" typeface="Arial"/>
              </a:rPr>
              <a:t>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2022). In this case, a video module will be used to make the employees understand the standards of the service. Moreover, time management techniques will be taught which they can use during their clearing service. Above all, an overview of the relevant cleaning tools will be provided. It will make the employees aware of such innovative tools which can automate some of their basic level of tasks.</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8</a:t>
            </a:fld>
            <a:endParaRPr altLang="en-IN" lang="en-IN"/>
          </a:p>
        </p:txBody>
      </p:sp>
    </p:spTree>
    <p:extLst>
      <p:ext uri="{BB962C8B-B14F-4D97-AF65-F5344CB8AC3E}">
        <p14:creationId xmlns:p14="http://schemas.microsoft.com/office/powerpoint/2010/main" val="864474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After COVID-19, protocols for hospitality brand has changed significantly. Therefore, line managers of housekeeping will be providing guidelines and a handbook to the employees (</a:t>
            </a:r>
            <a:r>
              <a:rPr b="0" dirty="0" i="0" lang="en-US" strike="noStrike" sz="1000" u="none">
                <a:solidFill>
                  <a:srgbClr val="222222"/>
                </a:solidFill>
                <a:effectLst/>
                <a:latin charset="0" panose="020B0604020202020204" pitchFamily="34" typeface="Arial"/>
              </a:rPr>
              <a:t>Kim and Han, 2022</a:t>
            </a:r>
            <a:r>
              <a:rPr b="0" dirty="0" i="0" lang="en-US" strike="noStrike" sz="1200" u="none">
                <a:solidFill>
                  <a:srgbClr val="000000"/>
                </a:solidFill>
                <a:effectLst/>
                <a:latin charset="0" panose="020B0604020202020204" pitchFamily="34" typeface="Arial"/>
              </a:rPr>
              <a:t>). It will provide them with a strategy which they can follow through. Moreover, training in some advanced cleaning tools will be provided which will reduce the workload of the employees to a great extent. It will result in a higher level of customer satisfaction level. An effective </a:t>
            </a:r>
            <a:r>
              <a:rPr b="0" dirty="0" err="1" i="0" lang="en-US" strike="noStrike" sz="1200" u="none">
                <a:solidFill>
                  <a:srgbClr val="000000"/>
                </a:solidFill>
                <a:effectLst/>
                <a:latin charset="0" panose="020B0604020202020204" pitchFamily="34" typeface="Arial"/>
              </a:rPr>
              <a:t>sanitising</a:t>
            </a:r>
            <a:r>
              <a:rPr b="0" dirty="0" i="0" lang="en-US" strike="noStrike" sz="1200" u="none">
                <a:solidFill>
                  <a:srgbClr val="000000"/>
                </a:solidFill>
                <a:effectLst/>
                <a:latin charset="0" panose="020B0604020202020204" pitchFamily="34" typeface="Arial"/>
              </a:rPr>
              <a:t> process will be taught to the employees. All these factors will result in high guest satisfaction and further increment in the overall sales and revenues.</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9</a:t>
            </a:fld>
            <a:endParaRPr altLang="en-IN" lang="en-IN"/>
          </a:p>
        </p:txBody>
      </p:sp>
    </p:spTree>
    <p:extLst>
      <p:ext uri="{BB962C8B-B14F-4D97-AF65-F5344CB8AC3E}">
        <p14:creationId xmlns:p14="http://schemas.microsoft.com/office/powerpoint/2010/main" val="317638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Effective communication is an important part of the teamwork and customer relationship. Collaborative working enhances </a:t>
            </a:r>
            <a:r>
              <a:rPr b="0" dirty="0" err="1" i="0" lang="en-US" strike="noStrike" sz="1200" u="none">
                <a:solidFill>
                  <a:srgbClr val="000000"/>
                </a:solidFill>
                <a:effectLst/>
                <a:latin charset="0" panose="020B0604020202020204" pitchFamily="34" typeface="Arial"/>
              </a:rPr>
              <a:t>organisational</a:t>
            </a:r>
            <a:r>
              <a:rPr b="0" dirty="0" i="0" lang="en-US" strike="noStrike" sz="1200" u="none">
                <a:solidFill>
                  <a:srgbClr val="000000"/>
                </a:solidFill>
                <a:effectLst/>
                <a:latin charset="0" panose="020B0604020202020204" pitchFamily="34" typeface="Arial"/>
              </a:rPr>
              <a:t> productivity and further </a:t>
            </a:r>
            <a:r>
              <a:rPr b="0" dirty="0" err="1" i="0" lang="en-US" strike="noStrike" sz="1200" u="none">
                <a:solidFill>
                  <a:srgbClr val="000000"/>
                </a:solidFill>
                <a:effectLst/>
                <a:latin charset="0" panose="020B0604020202020204" pitchFamily="34" typeface="Arial"/>
              </a:rPr>
              <a:t>maximises</a:t>
            </a:r>
            <a:r>
              <a:rPr b="0" dirty="0" i="0" lang="en-US" strike="noStrike" sz="1200" u="none">
                <a:solidFill>
                  <a:srgbClr val="000000"/>
                </a:solidFill>
                <a:effectLst/>
                <a:latin charset="0" panose="020B0604020202020204" pitchFamily="34" typeface="Arial"/>
              </a:rPr>
              <a:t> the effectiveness of customer service (</a:t>
            </a:r>
            <a:r>
              <a:rPr b="0" dirty="0" err="1" i="0" lang="en-US" strike="noStrike" sz="1200" u="none">
                <a:solidFill>
                  <a:srgbClr val="000000"/>
                </a:solidFill>
                <a:effectLst/>
                <a:latin charset="0" panose="020B0604020202020204" pitchFamily="34" typeface="Arial"/>
              </a:rPr>
              <a:t>Marneros</a:t>
            </a:r>
            <a:r>
              <a:rPr b="0" dirty="0" i="0" lang="en-US" strike="noStrike" sz="1200" u="none">
                <a:solidFill>
                  <a:srgbClr val="000000"/>
                </a:solidFill>
                <a:effectLst/>
                <a:latin charset="0" panose="020B0604020202020204" pitchFamily="34" typeface="Arial"/>
              </a:rPr>
              <a:t>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2022). Firstly a series of verbal and non-verbal training will be given to the employees. It will help them understand the guidelines provided by the housekeeping manager (</a:t>
            </a:r>
            <a:r>
              <a:rPr b="0" dirty="0" err="1" i="0" lang="en-US" strike="noStrike" sz="1200" u="none">
                <a:solidFill>
                  <a:srgbClr val="000000"/>
                </a:solidFill>
                <a:effectLst/>
                <a:latin charset="0" panose="020B0604020202020204" pitchFamily="34" typeface="Arial"/>
              </a:rPr>
              <a:t>Vielma</a:t>
            </a:r>
            <a:r>
              <a:rPr b="0" dirty="0" i="0" lang="en-US" strike="noStrike" sz="1200" u="none">
                <a:solidFill>
                  <a:srgbClr val="000000"/>
                </a:solidFill>
                <a:effectLst/>
                <a:latin charset="0" panose="020B0604020202020204" pitchFamily="34" typeface="Arial"/>
              </a:rPr>
              <a:t>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2022). Moreover, it will help them in taking personal initiatives towards any queries and issues of the guest. Above all, it will help in </a:t>
            </a:r>
            <a:r>
              <a:rPr b="0" dirty="0" err="1" i="0" lang="en-US" strike="noStrike" sz="1200" u="none">
                <a:solidFill>
                  <a:srgbClr val="000000"/>
                </a:solidFill>
                <a:effectLst/>
                <a:latin charset="0" panose="020B0604020202020204" pitchFamily="34" typeface="Arial"/>
              </a:rPr>
              <a:t>minimising</a:t>
            </a:r>
            <a:r>
              <a:rPr b="0" dirty="0" i="0" lang="en-US" strike="noStrike" sz="1200" u="none">
                <a:solidFill>
                  <a:srgbClr val="000000"/>
                </a:solidFill>
                <a:effectLst/>
                <a:latin charset="0" panose="020B0604020202020204" pitchFamily="34" typeface="Arial"/>
              </a:rPr>
              <a:t> </a:t>
            </a:r>
            <a:r>
              <a:rPr b="0" dirty="0" err="1" i="0" lang="en-US" strike="noStrike" sz="1200" u="none">
                <a:solidFill>
                  <a:srgbClr val="000000"/>
                </a:solidFill>
                <a:effectLst/>
                <a:latin charset="0" panose="020B0604020202020204" pitchFamily="34" typeface="Arial"/>
              </a:rPr>
              <a:t>organisational</a:t>
            </a:r>
            <a:r>
              <a:rPr b="0" dirty="0" i="0" lang="en-US" strike="noStrike" sz="1200" u="none">
                <a:solidFill>
                  <a:srgbClr val="000000"/>
                </a:solidFill>
                <a:effectLst/>
                <a:latin charset="0" panose="020B0604020202020204" pitchFamily="34" typeface="Arial"/>
              </a:rPr>
              <a:t> conflict and further help each employee to deliver quality service as per the industry standards.</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10</a:t>
            </a:fld>
            <a:endParaRPr altLang="en-IN" lang="en-IN"/>
          </a:p>
        </p:txBody>
      </p:sp>
    </p:spTree>
    <p:extLst>
      <p:ext uri="{BB962C8B-B14F-4D97-AF65-F5344CB8AC3E}">
        <p14:creationId xmlns:p14="http://schemas.microsoft.com/office/powerpoint/2010/main" val="3662103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Personal grooming is an important part of the jobs in the hospitality sector. Therefore, grooming techniques will be shared with the employees (</a:t>
            </a:r>
            <a:r>
              <a:rPr b="0" dirty="0" err="1" i="0" lang="en-US" strike="noStrike" sz="1200" u="none">
                <a:solidFill>
                  <a:srgbClr val="000000"/>
                </a:solidFill>
                <a:effectLst/>
                <a:latin charset="0" panose="020B0604020202020204" pitchFamily="34" typeface="Arial"/>
              </a:rPr>
              <a:t>Nazir</a:t>
            </a:r>
            <a:r>
              <a:rPr b="0" dirty="0" i="0" lang="en-US" strike="noStrike" sz="1200" u="none">
                <a:solidFill>
                  <a:srgbClr val="000000"/>
                </a:solidFill>
                <a:effectLst/>
                <a:latin charset="0" panose="020B0604020202020204" pitchFamily="34" typeface="Arial"/>
              </a:rPr>
              <a:t> </a:t>
            </a:r>
            <a:r>
              <a:rPr b="0" dirty="0" i="1" lang="en-US" strike="noStrike" sz="1200" u="none">
                <a:solidFill>
                  <a:srgbClr val="000000"/>
                </a:solidFill>
                <a:effectLst/>
                <a:latin charset="0" panose="020B0604020202020204" pitchFamily="34" typeface="Arial"/>
              </a:rPr>
              <a:t>et al</a:t>
            </a:r>
            <a:r>
              <a:rPr b="0" dirty="0" i="0" lang="en-US" strike="noStrike" sz="1200" u="none">
                <a:solidFill>
                  <a:srgbClr val="000000"/>
                </a:solidFill>
                <a:effectLst/>
                <a:latin charset="0" panose="020B0604020202020204" pitchFamily="34" typeface="Arial"/>
              </a:rPr>
              <a:t>., 2022). It will help them maintain hygiene and further provide credible service to the potential customers. Above all, an overview of the housekeeping service of competitors' hotel space will be shared with employees. It will help in understanding the service standard that they need to follow thoroughly. </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11</a:t>
            </a:fld>
            <a:endParaRPr altLang="en-IN" lang="en-IN"/>
          </a:p>
        </p:txBody>
      </p:sp>
    </p:spTree>
    <p:extLst>
      <p:ext uri="{BB962C8B-B14F-4D97-AF65-F5344CB8AC3E}">
        <p14:creationId xmlns:p14="http://schemas.microsoft.com/office/powerpoint/2010/main" val="17611907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r>
              <a:rPr b="0" dirty="0" i="0" lang="en-US" strike="noStrike" sz="1200" u="none">
                <a:solidFill>
                  <a:srgbClr val="000000"/>
                </a:solidFill>
                <a:effectLst/>
                <a:latin charset="0" panose="020B0604020202020204" pitchFamily="34" typeface="Arial"/>
              </a:rPr>
              <a:t>The above presentation has effectively described the importance of employee training in </a:t>
            </a:r>
            <a:r>
              <a:rPr b="0" dirty="0" err="1" i="0" lang="en-US" strike="noStrike" sz="1200" u="none">
                <a:solidFill>
                  <a:srgbClr val="000000"/>
                </a:solidFill>
                <a:effectLst/>
                <a:latin charset="0" panose="020B0604020202020204" pitchFamily="34" typeface="Arial"/>
              </a:rPr>
              <a:t>organisational</a:t>
            </a:r>
            <a:r>
              <a:rPr b="0" dirty="0" i="0" lang="en-US" strike="noStrike" sz="1200" u="none">
                <a:solidFill>
                  <a:srgbClr val="000000"/>
                </a:solidFill>
                <a:effectLst/>
                <a:latin charset="0" panose="020B0604020202020204" pitchFamily="34" typeface="Arial"/>
              </a:rPr>
              <a:t> growth and development. An overview of employee engagement has been described followed by their impact on customer satisfaction level. Moreover, the employee engagement model and principles have been discussed effectively. Additionally, examples of hospitality brand of the UK and their practices has been explained in a positive way. Above all, basic training design has been developed according to the needs and demands of the situation. Moreover, relevant company examples, statistical data and more is been presented as per the needs and requirements of the topics.</a:t>
            </a: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12</a:t>
            </a:fld>
            <a:endParaRPr altLang="en-IN" lang="en-IN"/>
          </a:p>
        </p:txBody>
      </p:sp>
    </p:spTree>
    <p:extLst>
      <p:ext uri="{BB962C8B-B14F-4D97-AF65-F5344CB8AC3E}">
        <p14:creationId xmlns:p14="http://schemas.microsoft.com/office/powerpoint/2010/main" val="4202427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13</a:t>
            </a:fld>
            <a:endParaRPr altLang="en-IN" lang="en-IN"/>
          </a:p>
        </p:txBody>
      </p:sp>
    </p:spTree>
    <p:extLst>
      <p:ext uri="{BB962C8B-B14F-4D97-AF65-F5344CB8AC3E}">
        <p14:creationId xmlns:p14="http://schemas.microsoft.com/office/powerpoint/2010/main" val="4182662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150000"/>
              </a:lnSpc>
            </a:pPr>
            <a:endParaRPr altLang="en-IN" dirty="0" lang="en-IN">
              <a:latin charset="0" panose="020B0604020202020204" pitchFamily="34" typeface="Arial"/>
              <a:cs charset="0" panose="020B0604020202020204" pitchFamily="34" typeface="Arial"/>
            </a:endParaRPr>
          </a:p>
        </p:txBody>
      </p:sp>
      <p:sp>
        <p:nvSpPr>
          <p:cNvPr id="4" name="Slide Number Placeholder 3"/>
          <p:cNvSpPr>
            <a:spLocks noGrp="1"/>
          </p:cNvSpPr>
          <p:nvPr>
            <p:ph idx="10" sz="quarter" type="sldNum"/>
          </p:nvPr>
        </p:nvSpPr>
        <p:spPr/>
        <p:txBody>
          <a:bodyPr numCol="1"/>
          <a:lstStyle/>
          <a:p>
            <a:fld id="{5AE9D403-5393-4C6F-93A5-E5558C0D4642}" type="slidenum">
              <a:rPr altLang="en-IN" lang="en-IN" smtClean="0"/>
              <a:t>14</a:t>
            </a:fld>
            <a:endParaRPr altLang="en-IN" lang="en-IN"/>
          </a:p>
        </p:txBody>
      </p:sp>
    </p:spTree>
    <p:extLst>
      <p:ext uri="{BB962C8B-B14F-4D97-AF65-F5344CB8AC3E}">
        <p14:creationId xmlns:p14="http://schemas.microsoft.com/office/powerpoint/2010/main" val="418623050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fmla="val 10000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numCol="1">
            <a:noAutofit/>
          </a:bodyPr>
          <a:lstStyle>
            <a:lvl1pPr algn="r">
              <a:defRPr sz="5400">
                <a:solidFill>
                  <a:schemeClr val="accent1"/>
                </a:solidFill>
              </a:defRPr>
            </a:lvl1pPr>
          </a:lstStyle>
          <a:p>
            <a:r>
              <a:rPr lang="en-US"/>
              <a:t>Click to edit Master title style</a:t>
            </a:r>
            <a:endParaRPr dirty="0" lang="en-US"/>
          </a:p>
        </p:txBody>
      </p:sp>
      <p:sp>
        <p:nvSpPr>
          <p:cNvPr id="3" name="Subtitle 2"/>
          <p:cNvSpPr>
            <a:spLocks noGrp="1"/>
          </p:cNvSpPr>
          <p:nvPr>
            <p:ph idx="1" type="subTitle"/>
          </p:nvPr>
        </p:nvSpPr>
        <p:spPr>
          <a:xfrm>
            <a:off x="1507067" y="4050833"/>
            <a:ext cx="7766936" cy="1096899"/>
          </a:xfrm>
        </p:spPr>
        <p:txBody>
          <a:bodyPr anchor="t" numCol="1"/>
          <a:lstStyle>
            <a:lvl1pPr algn="r" indent="0" marL="0">
              <a:buNone/>
              <a:defRPr>
                <a:solidFill>
                  <a:schemeClr val="tx1">
                    <a:lumMod val="50000"/>
                    <a:lumOff val="5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2604983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lvl1pPr>
              <a:defRPr sz="3600"/>
            </a:lvl1pPr>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334739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677335" y="4527448"/>
            <a:ext cx="8596668" cy="860400"/>
          </a:xfrm>
        </p:spPr>
        <p:txBody>
          <a:bodyPr anchor="t" numCol="1"/>
          <a:lstStyle>
            <a:lvl1pPr algn="l" indent="0" marL="0">
              <a:buNone/>
              <a:defRPr sz="20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354237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677334" y="2160589"/>
            <a:ext cx="4184035" cy="3880772"/>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5089970" y="2160589"/>
            <a:ext cx="4184034" cy="3880773"/>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6" name="Footer Placeholder 5"/>
          <p:cNvSpPr>
            <a:spLocks noGrp="1"/>
          </p:cNvSpPr>
          <p:nvPr>
            <p:ph idx="11" sz="quarter" type="ftr"/>
          </p:nvPr>
        </p:nvSpPr>
        <p:spPr/>
        <p:txBody>
          <a:bodyPr numCol="1"/>
          <a:lstStyle/>
          <a:p>
            <a:endParaRPr altLang="en-IN" lang="en-IN"/>
          </a:p>
        </p:txBody>
      </p:sp>
      <p:sp>
        <p:nvSpPr>
          <p:cNvPr id="7" name="Slide Number Placeholder 6"/>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1969217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dirty="0" lang="en-US"/>
          </a:p>
        </p:txBody>
      </p:sp>
      <p:sp>
        <p:nvSpPr>
          <p:cNvPr id="3" name="Text Placeholder 2"/>
          <p:cNvSpPr>
            <a:spLocks noGrp="1"/>
          </p:cNvSpPr>
          <p:nvPr>
            <p:ph idx="1" type="body"/>
          </p:nvPr>
        </p:nvSpPr>
        <p:spPr>
          <a:xfrm>
            <a:off x="675745" y="2160983"/>
            <a:ext cx="4185623"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4" name="Content Placeholder 3"/>
          <p:cNvSpPr>
            <a:spLocks noGrp="1"/>
          </p:cNvSpPr>
          <p:nvPr>
            <p:ph idx="2" sz="half"/>
          </p:nvPr>
        </p:nvSpPr>
        <p:spPr>
          <a:xfrm>
            <a:off x="675745" y="2737245"/>
            <a:ext cx="4185623"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5088383" y="2160983"/>
            <a:ext cx="4185618"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6" name="Content Placeholder 5"/>
          <p:cNvSpPr>
            <a:spLocks noGrp="1"/>
          </p:cNvSpPr>
          <p:nvPr>
            <p:ph idx="4" sz="quarter"/>
          </p:nvPr>
        </p:nvSpPr>
        <p:spPr>
          <a:xfrm>
            <a:off x="5088384" y="2737245"/>
            <a:ext cx="4185617"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4009080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4" name="Footer Placeholder 3"/>
          <p:cNvSpPr>
            <a:spLocks noGrp="1"/>
          </p:cNvSpPr>
          <p:nvPr>
            <p:ph idx="11" sz="quarter" type="ftr"/>
          </p:nvPr>
        </p:nvSpPr>
        <p:spPr/>
        <p:txBody>
          <a:bodyPr numCol="1"/>
          <a:lstStyle/>
          <a:p>
            <a:endParaRPr altLang="en-IN" lang="en-IN"/>
          </a:p>
        </p:txBody>
      </p:sp>
      <p:sp>
        <p:nvSpPr>
          <p:cNvPr id="5" name="Slide Number Placeholder 4"/>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48317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3" name="Footer Placeholder 2"/>
          <p:cNvSpPr>
            <a:spLocks noGrp="1"/>
          </p:cNvSpPr>
          <p:nvPr>
            <p:ph idx="11" sz="quarter" type="ftr"/>
          </p:nvPr>
        </p:nvSpPr>
        <p:spPr/>
        <p:txBody>
          <a:bodyPr numCol="1"/>
          <a:lstStyle/>
          <a:p>
            <a:endParaRPr altLang="en-IN" lang="en-IN"/>
          </a:p>
        </p:txBody>
      </p:sp>
      <p:sp>
        <p:nvSpPr>
          <p:cNvPr id="4" name="Slide Number Placeholder 3"/>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1285543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numCol="1">
            <a:normAutofit/>
          </a:bodyPr>
          <a:lstStyle>
            <a:lvl1pPr>
              <a:defRPr sz="2000"/>
            </a:lvl1pPr>
          </a:lstStyle>
          <a:p>
            <a:r>
              <a:rPr lang="en-US"/>
              <a:t>Click to edit Master title style</a:t>
            </a:r>
            <a:endParaRPr dirty="0" lang="en-US"/>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677334" y="2777069"/>
            <a:ext cx="3854528" cy="2584449"/>
          </a:xfrm>
        </p:spPr>
        <p:txBody>
          <a:bodyPr numCol="1">
            <a:normAutofit/>
          </a:bodyPr>
          <a:lstStyle>
            <a:lvl1pPr indent="0" marL="0">
              <a:buNone/>
              <a:defRPr sz="1400"/>
            </a:lvl1pPr>
            <a:lvl2pPr indent="0" marL="457063">
              <a:buNone/>
              <a:defRPr sz="1400"/>
            </a:lvl2pPr>
            <a:lvl3pPr indent="0" marL="914126">
              <a:buNone/>
              <a:defRPr sz="1200"/>
            </a:lvl3pPr>
            <a:lvl4pPr indent="0" marL="1371189">
              <a:buNone/>
              <a:defRPr sz="1000"/>
            </a:lvl4pPr>
            <a:lvl5pPr indent="0" marL="1828251">
              <a:buNone/>
              <a:defRPr sz="1000"/>
            </a:lvl5pPr>
            <a:lvl6pPr indent="0" marL="2285314">
              <a:buNone/>
              <a:defRPr sz="1000"/>
            </a:lvl6pPr>
            <a:lvl7pPr indent="0" marL="2742377">
              <a:buNone/>
              <a:defRPr sz="1000"/>
            </a:lvl7pPr>
            <a:lvl8pPr indent="0" marL="3199440">
              <a:buNone/>
              <a:defRPr sz="1000"/>
            </a:lvl8pPr>
            <a:lvl9pPr indent="0" marL="3656503">
              <a:buNone/>
              <a:defRPr sz="1000"/>
            </a:lvl9pPr>
          </a:lstStyle>
          <a:p>
            <a:pPr lvl="0"/>
            <a:r>
              <a:rPr lang="en-US"/>
              <a:t>Edit Master text styles</a:t>
            </a:r>
          </a:p>
        </p:txBody>
      </p:sp>
      <p:sp>
        <p:nvSpPr>
          <p:cNvPr id="5" name="Date Placeholder 4"/>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6" name="Footer Placeholder 5"/>
          <p:cNvSpPr>
            <a:spLocks noGrp="1"/>
          </p:cNvSpPr>
          <p:nvPr>
            <p:ph idx="11" sz="quarter" type="ftr"/>
          </p:nvPr>
        </p:nvSpPr>
        <p:spPr/>
        <p:txBody>
          <a:bodyPr numCol="1"/>
          <a:lstStyle/>
          <a:p>
            <a:endParaRPr altLang="en-IN" lang="en-IN"/>
          </a:p>
        </p:txBody>
      </p:sp>
      <p:sp>
        <p:nvSpPr>
          <p:cNvPr id="7" name="Slide Number Placeholder 6"/>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2259237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numCol="1">
            <a:normAutofit/>
          </a:bodyPr>
          <a:lstStyle>
            <a:lvl1pPr algn="l">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677334" y="609600"/>
            <a:ext cx="8596668" cy="3845718"/>
          </a:xfrm>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677334" y="5367338"/>
            <a:ext cx="8596667" cy="674024"/>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5" name="Date Placeholder 4"/>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6" name="Footer Placeholder 5"/>
          <p:cNvSpPr>
            <a:spLocks noGrp="1"/>
          </p:cNvSpPr>
          <p:nvPr>
            <p:ph idx="11" sz="quarter" type="ftr"/>
          </p:nvPr>
        </p:nvSpPr>
        <p:spPr/>
        <p:txBody>
          <a:bodyPr numCol="1"/>
          <a:lstStyle/>
          <a:p>
            <a:endParaRPr altLang="en-IN" lang="en-IN"/>
          </a:p>
        </p:txBody>
      </p:sp>
      <p:sp>
        <p:nvSpPr>
          <p:cNvPr id="7" name="Slide Number Placeholder 6"/>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2025199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numCol="1">
            <a:normAutofit/>
          </a:bodyPr>
          <a:lstStyle>
            <a:lvl1pPr algn="l">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1992667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1366139" y="3632200"/>
            <a:ext cx="7224524" cy="381000"/>
          </a:xfrm>
        </p:spPr>
        <p:txBody>
          <a:bodyPr anchor="ctr" numCol="1">
            <a:noAutofit/>
          </a:bodyPr>
          <a:lstStyle>
            <a:lvl1pPr indent="0" marL="0">
              <a:buFontTx/>
              <a:buNone/>
              <a:defRPr sz="1600">
                <a:solidFill>
                  <a:schemeClr val="tx1">
                    <a:lumMod val="50000"/>
                    <a:lumOff val="50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Edit Master text styles</a:t>
            </a:r>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
        <p:nvSpPr>
          <p:cNvPr id="20" name="TextBox 19"/>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latin typeface="Arial"/>
              </a:rPr>
              <a:t>”</a:t>
            </a:r>
            <a:endParaRPr dirty="0" lang="en-US">
              <a:solidFill>
                <a:schemeClr val="accent1">
                  <a:lumMod val="60000"/>
                  <a:lumOff val="40000"/>
                </a:schemeClr>
              </a:solidFill>
              <a:latin typeface="Arial"/>
            </a:endParaRPr>
          </a:p>
        </p:txBody>
      </p:sp>
    </p:spTree>
    <p:extLst>
      <p:ext uri="{BB962C8B-B14F-4D97-AF65-F5344CB8AC3E}">
        <p14:creationId xmlns:p14="http://schemas.microsoft.com/office/powerpoint/2010/main" val="1152894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numCol="1">
            <a:normAutofit/>
          </a:bodyPr>
          <a:lstStyle>
            <a:lvl1pPr algn="l">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749411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tx1">
                    <a:lumMod val="75000"/>
                    <a:lumOff val="25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
        <p:nvSpPr>
          <p:cNvPr id="24" name="TextBox 23"/>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78597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3562216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3629814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7967673" y="609599"/>
            <a:ext cx="1304743" cy="5251451"/>
          </a:xfrm>
        </p:spPr>
        <p:txBody>
          <a:bodyPr anchor="ct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677335" y="609600"/>
            <a:ext cx="7060150" cy="5251450"/>
          </a:xfrm>
        </p:spPr>
        <p:txBody>
          <a:bodyPr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766D0489-0CE5-4953-8EF5-CADF274ED0F8}" type="datetimeFigureOut">
              <a:rPr altLang="en-IN" lang="en-IN" smtClean="0"/>
              <a:t>07-11-2023</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764132842"/>
      </p:ext>
    </p:extLst>
  </p:cSld>
  <p:clrMapOvr>
    <a:masterClrMapping/>
  </p:clrMapOvr>
</p:sldLayout>
</file>

<file path=ppt/slideMasters/_rels/slideMaster1.xml.rels><?xml version="1.0" encoding="UTF-8" standalone="yes"?><Relationships xmlns="http://schemas.openxmlformats.org/package/2006/relationships"><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fmla="val 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anchor="t"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677334" y="2160589"/>
            <a:ext cx="8596668" cy="3880773"/>
          </a:xfrm>
          <a:prstGeom prst="rect">
            <a:avLst/>
          </a:prstGeom>
        </p:spPr>
        <p:txBody>
          <a:bodyPr bIns="45720" lIns="91440" numCol="1" rIns="91440" rtlCol="0" tIns="45720" vert="horz">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7205133" y="6041362"/>
            <a:ext cx="911939" cy="365125"/>
          </a:xfrm>
          <a:prstGeom prst="rect">
            <a:avLst/>
          </a:prstGeom>
        </p:spPr>
        <p:txBody>
          <a:bodyPr anchor="ctr" bIns="45720" lIns="91440" numCol="1" rIns="91440" rtlCol="0" tIns="45720" vert="horz"/>
          <a:lstStyle>
            <a:lvl1pPr algn="r">
              <a:defRPr sz="900">
                <a:solidFill>
                  <a:schemeClr val="tx1">
                    <a:tint val="75000"/>
                  </a:schemeClr>
                </a:solidFill>
              </a:defRPr>
            </a:lvl1pPr>
          </a:lstStyle>
          <a:p>
            <a:fld id="{766D0489-0CE5-4953-8EF5-CADF274ED0F8}" type="datetimeFigureOut">
              <a:rPr altLang="en-IN" lang="en-IN" smtClean="0"/>
              <a:t>07-11-2023</a:t>
            </a:fld>
            <a:endParaRPr altLang="en-IN" lang="en-IN"/>
          </a:p>
        </p:txBody>
      </p:sp>
      <p:sp>
        <p:nvSpPr>
          <p:cNvPr id="5" name="Footer Placeholder 4"/>
          <p:cNvSpPr>
            <a:spLocks noGrp="1"/>
          </p:cNvSpPr>
          <p:nvPr>
            <p:ph idx="3" sz="quarter" type="ftr"/>
          </p:nvPr>
        </p:nvSpPr>
        <p:spPr>
          <a:xfrm>
            <a:off x="677334" y="6041362"/>
            <a:ext cx="6297612" cy="365125"/>
          </a:xfrm>
          <a:prstGeom prst="rect">
            <a:avLst/>
          </a:prstGeom>
        </p:spPr>
        <p:txBody>
          <a:bodyPr anchor="ctr" bIns="45720" lIns="91440" numCol="1" rIns="91440" rtlCol="0" tIns="45720" vert="horz"/>
          <a:lstStyle>
            <a:lvl1pPr algn="l">
              <a:defRPr sz="900">
                <a:solidFill>
                  <a:schemeClr val="tx1">
                    <a:tint val="75000"/>
                  </a:schemeClr>
                </a:solidFill>
              </a:defRPr>
            </a:lvl1pPr>
          </a:lstStyle>
          <a:p>
            <a:endParaRPr altLang="en-IN" lang="en-IN"/>
          </a:p>
        </p:txBody>
      </p:sp>
      <p:sp>
        <p:nvSpPr>
          <p:cNvPr id="6" name="Slide Number Placeholder 5"/>
          <p:cNvSpPr>
            <a:spLocks noGrp="1"/>
          </p:cNvSpPr>
          <p:nvPr>
            <p:ph idx="4" sz="quarter" type="sldNum"/>
          </p:nvPr>
        </p:nvSpPr>
        <p:spPr>
          <a:xfrm>
            <a:off x="8590663" y="6041362"/>
            <a:ext cx="683339" cy="365125"/>
          </a:xfrm>
          <a:prstGeom prst="rect">
            <a:avLst/>
          </a:prstGeom>
        </p:spPr>
        <p:txBody>
          <a:bodyPr anchor="ctr" bIns="45720" lIns="91440" numCol="1" rIns="91440" rtlCol="0" tIns="45720" vert="horz"/>
          <a:lstStyle>
            <a:lvl1pPr algn="r">
              <a:defRPr sz="900">
                <a:solidFill>
                  <a:schemeClr val="accent1"/>
                </a:solidFill>
              </a:defRPr>
            </a:lvl1pPr>
          </a:lstStyle>
          <a:p>
            <a:fld id="{D5979DDE-868D-4B19-8CA4-9C7007D0B36E}" type="slidenum">
              <a:rPr altLang="en-IN" lang="en-IN" smtClean="0"/>
              <a:t>‹#›</a:t>
            </a:fld>
            <a:endParaRPr altLang="en-IN" lang="en-IN"/>
          </a:p>
        </p:txBody>
      </p:sp>
    </p:spTree>
    <p:extLst>
      <p:ext uri="{BB962C8B-B14F-4D97-AF65-F5344CB8AC3E}">
        <p14:creationId xmlns:p14="http://schemas.microsoft.com/office/powerpoint/2010/main" val="3514759198"/>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xStyles>
    <p:titleStyle>
      <a:lvl1pPr algn="l" defTabSz="457200" eaLnBrk="1" hangingPunct="1" latinLnBrk="0" rtl="0">
        <a:spcBef>
          <a:spcPct val="0"/>
        </a:spcBef>
        <a:buNone/>
        <a:defRPr kern="1200" sz="36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charset="2" typeface="Wingdings 3"/>
        <a:buChar char=""/>
        <a:defRPr kern="1200" sz="18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SzPct val="80000"/>
        <a:buFont charset="2" typeface="Wingdings 3"/>
        <a:buChar char=""/>
        <a:defRPr kern="1200" sz="16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SzPct val="80000"/>
        <a:buFont charset="2" typeface="Wingdings 3"/>
        <a:buChar char=""/>
        <a:defRPr kern="1200" sz="14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1.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2.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3.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4.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5.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6.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7.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8.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9.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0.jpe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11.jpeg" Type="http://schemas.openxmlformats.org/officeDocument/2006/relationships/image"/><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3914" y="1633208"/>
            <a:ext cx="10515600" cy="5224792"/>
          </a:xfrm>
        </p:spPr>
        <p:txBody>
          <a:bodyPr numCol="1">
            <a:normAutofit/>
          </a:bodyPr>
          <a:lstStyle/>
          <a:p>
            <a:pPr algn="ctr">
              <a:lnSpc>
                <a:spcPct val="150000"/>
              </a:lnSpc>
            </a:pPr>
            <a: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t>BMIH4006</a:t>
            </a:r>
            <a:b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br>
            <a: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t>Operating Hotel Facilities</a:t>
            </a:r>
            <a:b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br>
            <a: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t>Presentation</a:t>
            </a:r>
            <a:br>
              <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rPr>
            </a:br>
            <a:r>
              <a:rPr b="1" sz="2400">
                <a:effectLst>
                  <a:outerShdw algn="tl" blurRad="38100" dir="2700000" dist="38100">
                    <a:srgbClr val="000000"/>
                  </a:outerShdw>
                </a:effectLst>
                <a:latin typeface="Arial"/>
              </a:rPr>
              <a:t>Student name: Rubena Aktar Miah</a:t>
            </a:r>
            <a:endParaRPr altLang="en-IN" b="1" dirty="0" lang="en-IN" sz="4000">
              <a:effectLst>
                <a:outerShdw algn="tl" blurRad="38100" dir="2700000" dist="38100">
                  <a:srgbClr val="000000">
                    <a:alpha val="43137"/>
                  </a:srgbClr>
                </a:outerShdw>
              </a:effectLst>
              <a:latin charset="0" panose="020B0604020202020204" pitchFamily="34" typeface="Arial"/>
              <a:cs charset="0" panose="020B0604020202020204" pitchFamily="34" typeface="Arial"/>
            </a:endParaRPr>
          </a:p>
          <a:p>
            <a:pPr algn="ctr">
              <a:lnSpc>
                <a:spcPct val="150000"/>
              </a:lnSpc>
            </a:pPr>
            <a:r>
              <a:rPr altLang="en-IN" b="1" dirty="0" lang="en-IN" sz="2400">
                <a:effectLst>
                  <a:outerShdw algn="tl" blurRad="38100" dir="2700000" dist="38100">
                    <a:srgbClr val="000000">
                      <a:alpha val="43137"/>
                    </a:srgbClr>
                  </a:outerShdw>
                </a:effectLst>
                <a:latin charset="0" panose="020B0604020202020204" pitchFamily="34" typeface="Arial"/>
                <a:cs charset="0" panose="020B0604020202020204" pitchFamily="34" typeface="Arial"/>
              </a:rPr>
              <a:t> </a:t>
            </a:r>
            <a:br>
              <a:rPr altLang="en-IN" b="1" dirty="0" lang="en-IN" sz="2400">
                <a:effectLst>
                  <a:outerShdw algn="tl" blurRad="38100" dir="2700000" dist="38100">
                    <a:srgbClr val="000000">
                      <a:alpha val="43137"/>
                    </a:srgbClr>
                  </a:outerShdw>
                </a:effectLst>
                <a:latin charset="0" panose="020B0604020202020204" pitchFamily="34" typeface="Arial"/>
                <a:cs charset="0" panose="020B0604020202020204" pitchFamily="34" typeface="Arial"/>
              </a:rPr>
            </a:br>
            <a:r>
              <a:rPr altLang="en-IN" b="1" dirty="0" lang="en-IN" sz="2400">
                <a:effectLst>
                  <a:outerShdw algn="tl" blurRad="38100" dir="2700000" dist="38100">
                    <a:srgbClr val="000000">
                      <a:alpha val="43137"/>
                    </a:srgbClr>
                  </a:outerShdw>
                </a:effectLst>
                <a:latin charset="0" panose="020B0604020202020204" pitchFamily="34" typeface="Arial"/>
                <a:cs charset="0" panose="020B0604020202020204" pitchFamily="34" typeface="Arial"/>
              </a:rPr>
              <a:t>Student ID: 2114702</a:t>
            </a:r>
          </a:p>
        </p:txBody>
      </p:sp>
    </p:spTree>
    <p:extLst>
      <p:ext uri="{BB962C8B-B14F-4D97-AF65-F5344CB8AC3E}">
        <p14:creationId xmlns:p14="http://schemas.microsoft.com/office/powerpoint/2010/main" val="4035758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lang="en-IN" sz="4000">
                <a:latin charset="0" panose="020B0604020202020204" pitchFamily="34" typeface="Arial"/>
                <a:cs charset="0" panose="020B0604020202020204" pitchFamily="34" typeface="Arial"/>
              </a:rPr>
              <a:t>Table of content</a:t>
            </a:r>
          </a:p>
        </p:txBody>
      </p:sp>
      <p:sp>
        <p:nvSpPr>
          <p:cNvPr id="5" name="Content Placeholder 4"/>
          <p:cNvSpPr>
            <a:spLocks noGrp="1"/>
          </p:cNvSpPr>
          <p:nvPr>
            <p:ph idx="1"/>
          </p:nvPr>
        </p:nvSpPr>
        <p:spPr>
          <a:xfrm>
            <a:off x="838200" y="1825625"/>
            <a:ext cx="10151853" cy="4351338"/>
          </a:xfrm>
        </p:spPr>
        <p:txBody>
          <a:bodyPr numCol="1">
            <a:normAutofit/>
          </a:bodyPr>
          <a:lstStyle/>
          <a:p>
            <a:pPr algn="just">
              <a:lnSpc>
                <a:spcPct val="150000"/>
              </a:lnSpc>
            </a:pPr>
            <a:r>
              <a:rPr altLang="en-IN" b="1" dirty="0" lang="en-IN"/>
              <a:t>Introduction</a:t>
            </a:r>
          </a:p>
          <a:p>
            <a:pPr algn="just">
              <a:lnSpc>
                <a:spcPct val="150000"/>
              </a:lnSpc>
            </a:pPr>
            <a:r>
              <a:rPr altLang="en-IN" b="1" dirty="0" lang="en-IN"/>
              <a:t>Employee engagement model</a:t>
            </a:r>
          </a:p>
          <a:p>
            <a:pPr algn="just">
              <a:lnSpc>
                <a:spcPct val="150000"/>
              </a:lnSpc>
            </a:pPr>
            <a:r>
              <a:rPr b="1" dirty="0" lang="en-US"/>
              <a:t>Principles of the employee engagement framework</a:t>
            </a:r>
          </a:p>
          <a:p>
            <a:pPr algn="just">
              <a:lnSpc>
                <a:spcPct val="150000"/>
              </a:lnSpc>
            </a:pPr>
            <a:r>
              <a:rPr altLang="en-IN" b="1" dirty="0" lang="en-IN"/>
              <a:t>Best Industry Practices</a:t>
            </a:r>
          </a:p>
          <a:p>
            <a:pPr algn="just">
              <a:lnSpc>
                <a:spcPct val="150000"/>
              </a:lnSpc>
            </a:pPr>
            <a:r>
              <a:rPr b="1" dirty="0" lang="en-US"/>
              <a:t>Training for housekeeping service team</a:t>
            </a:r>
          </a:p>
          <a:p>
            <a:pPr algn="just">
              <a:lnSpc>
                <a:spcPct val="150000"/>
              </a:lnSpc>
            </a:pPr>
            <a:r>
              <a:rPr altLang="en-IN" b="1" dirty="0" lang="en-IN"/>
              <a:t>Conclusion</a:t>
            </a:r>
          </a:p>
          <a:p>
            <a:pPr algn="just">
              <a:lnSpc>
                <a:spcPct val="150000"/>
              </a:lnSpc>
            </a:pPr>
            <a:r>
              <a:rPr altLang="en-IN" b="1" dirty="0" lang="en-IN"/>
              <a:t>References</a:t>
            </a:r>
            <a:endParaRPr altLang="en-IN" dirty="0" lang="en-IN">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1725795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i="0" lang="en-IN" strike="noStrike" sz="4000" u="none">
                <a:solidFill>
                  <a:srgbClr val="000000"/>
                </a:solidFill>
                <a:effectLst/>
                <a:latin charset="0" panose="020B0604020202020204" pitchFamily="34" typeface="Arial"/>
              </a:rPr>
              <a:t>Introduction</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Autofit/>
          </a:bodyPr>
          <a:lstStyle/>
          <a:p>
            <a:pPr algn="just">
              <a:lnSpc>
                <a:spcPct val="150000"/>
              </a:lnSpc>
            </a:pPr>
            <a:r>
              <a:rPr dirty="0" lang="en-US" sz="2000">
                <a:solidFill>
                  <a:srgbClr val="000000"/>
                </a:solidFill>
                <a:latin charset="0" panose="020B0604020202020204" pitchFamily="34" typeface="Arial"/>
              </a:rPr>
              <a:t>Employee training plays important role in employee productivity. </a:t>
            </a:r>
          </a:p>
          <a:p>
            <a:pPr algn="just">
              <a:lnSpc>
                <a:spcPct val="150000"/>
              </a:lnSpc>
            </a:pPr>
            <a:r>
              <a:rPr dirty="0" lang="en-US" sz="2000">
                <a:solidFill>
                  <a:srgbClr val="000000"/>
                </a:solidFill>
                <a:latin charset="0" panose="020B0604020202020204" pitchFamily="34" typeface="Arial"/>
              </a:rPr>
              <a:t>It helps in updating employees skillset and knowledge (Sharma </a:t>
            </a:r>
            <a:r>
              <a:rPr dirty="0" i="1" lang="en-US" sz="2000">
                <a:solidFill>
                  <a:srgbClr val="000000"/>
                </a:solidFill>
                <a:latin charset="0" panose="020B0604020202020204" pitchFamily="34" typeface="Arial"/>
              </a:rPr>
              <a:t>et al</a:t>
            </a:r>
            <a:r>
              <a:rPr dirty="0" lang="en-US" sz="2000">
                <a:solidFill>
                  <a:srgbClr val="000000"/>
                </a:solidFill>
                <a:latin charset="0" panose="020B0604020202020204" pitchFamily="34" typeface="Arial"/>
              </a:rPr>
              <a:t>., 2019). </a:t>
            </a:r>
          </a:p>
          <a:p>
            <a:pPr algn="just">
              <a:lnSpc>
                <a:spcPct val="150000"/>
              </a:lnSpc>
            </a:pPr>
            <a:r>
              <a:rPr dirty="0" lang="en-US" sz="2000">
                <a:solidFill>
                  <a:srgbClr val="000000"/>
                </a:solidFill>
                <a:latin charset="0" panose="020B0604020202020204" pitchFamily="34" typeface="Arial"/>
              </a:rPr>
              <a:t>Training presentation will be developed</a:t>
            </a:r>
          </a:p>
          <a:p>
            <a:pPr algn="just">
              <a:lnSpc>
                <a:spcPct val="150000"/>
              </a:lnSpc>
            </a:pPr>
            <a:r>
              <a:rPr dirty="0" lang="en-US" sz="2000">
                <a:solidFill>
                  <a:srgbClr val="000000"/>
                </a:solidFill>
                <a:latin charset="0" panose="020B0604020202020204" pitchFamily="34" typeface="Arial"/>
              </a:rPr>
              <a:t>It will be based on the room cleaning checklist discussed previously</a:t>
            </a:r>
            <a:endParaRPr altLang="en-IN" dirty="0" lang="en-IN" sz="2000">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6807347" y="2196285"/>
            <a:ext cx="3477110" cy="3086531"/>
          </a:xfrm>
          <a:prstGeom prst="rect">
            <a:avLst/>
          </a:prstGeom>
        </p:spPr>
      </p:pic>
    </p:spTree>
    <p:extLst>
      <p:ext uri="{BB962C8B-B14F-4D97-AF65-F5344CB8AC3E}">
        <p14:creationId xmlns:p14="http://schemas.microsoft.com/office/powerpoint/2010/main" val="3862940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i="0" lang="en-IN" strike="noStrike" sz="4000" u="none">
                <a:solidFill>
                  <a:srgbClr val="000000"/>
                </a:solidFill>
                <a:effectLst/>
                <a:latin charset="0" panose="020B0604020202020204" pitchFamily="34" typeface="Arial"/>
              </a:rPr>
              <a:t>Employee engagement model</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Autofit/>
          </a:bodyPr>
          <a:lstStyle/>
          <a:p>
            <a:pPr algn="just">
              <a:lnSpc>
                <a:spcPct val="150000"/>
              </a:lnSpc>
            </a:pPr>
            <a:r>
              <a:rPr dirty="0" lang="en-US" sz="2000">
                <a:solidFill>
                  <a:srgbClr val="000000"/>
                </a:solidFill>
                <a:latin charset="0" panose="020B0604020202020204" pitchFamily="34" typeface="Arial"/>
              </a:rPr>
              <a:t>Zinger is an important employee engagement model</a:t>
            </a:r>
          </a:p>
          <a:p>
            <a:pPr algn="just">
              <a:lnSpc>
                <a:spcPct val="150000"/>
              </a:lnSpc>
            </a:pPr>
            <a:r>
              <a:rPr dirty="0" lang="en-US" sz="2000">
                <a:solidFill>
                  <a:srgbClr val="000000"/>
                </a:solidFill>
                <a:latin charset="0" panose="020B0604020202020204" pitchFamily="34" typeface="Arial"/>
              </a:rPr>
              <a:t>It is proposed by David Zinger. </a:t>
            </a:r>
          </a:p>
          <a:p>
            <a:pPr algn="just">
              <a:lnSpc>
                <a:spcPct val="150000"/>
              </a:lnSpc>
            </a:pPr>
            <a:r>
              <a:rPr dirty="0" lang="en-US" sz="2000">
                <a:solidFill>
                  <a:srgbClr val="000000"/>
                </a:solidFill>
                <a:latin charset="0" panose="020B0604020202020204" pitchFamily="34" typeface="Arial"/>
              </a:rPr>
              <a:t>The above model focuses on leveraging the connection of the employees </a:t>
            </a:r>
          </a:p>
          <a:p>
            <a:pPr algn="just">
              <a:lnSpc>
                <a:spcPct val="150000"/>
              </a:lnSpc>
            </a:pPr>
            <a:r>
              <a:rPr dirty="0" lang="en-US" sz="2000">
                <a:solidFill>
                  <a:srgbClr val="000000"/>
                </a:solidFill>
                <a:latin charset="0" panose="020B0604020202020204" pitchFamily="34" typeface="Arial"/>
              </a:rPr>
              <a:t>It helps in achieving desired goals and objectives in an effective way (ERESIA-EKE </a:t>
            </a:r>
            <a:r>
              <a:rPr dirty="0" i="1" lang="en-US" sz="2000">
                <a:solidFill>
                  <a:srgbClr val="000000"/>
                </a:solidFill>
                <a:latin charset="0" panose="020B0604020202020204" pitchFamily="34" typeface="Arial"/>
              </a:rPr>
              <a:t>et al</a:t>
            </a:r>
            <a:r>
              <a:rPr dirty="0" lang="en-US" sz="2000">
                <a:solidFill>
                  <a:srgbClr val="000000"/>
                </a:solidFill>
                <a:latin charset="0" panose="020B0604020202020204" pitchFamily="34" typeface="Arial"/>
              </a:rPr>
              <a:t>., 2023).</a:t>
            </a:r>
            <a:endParaRPr altLang="en-IN" dirty="0" lang="en-IN" sz="2000">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6630255" y="2370305"/>
            <a:ext cx="4486901" cy="2324424"/>
          </a:xfrm>
          <a:prstGeom prst="rect">
            <a:avLst/>
          </a:prstGeom>
        </p:spPr>
      </p:pic>
    </p:spTree>
    <p:extLst>
      <p:ext uri="{BB962C8B-B14F-4D97-AF65-F5344CB8AC3E}">
        <p14:creationId xmlns:p14="http://schemas.microsoft.com/office/powerpoint/2010/main" val="188516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1840" y="212785"/>
            <a:ext cx="8596668" cy="1320800"/>
          </a:xfrm>
        </p:spPr>
        <p:txBody>
          <a:bodyPr numCol="1">
            <a:normAutofit fontScale="90000"/>
          </a:bodyPr>
          <a:lstStyle/>
          <a:p>
            <a:pPr algn="just">
              <a:lnSpc>
                <a:spcPct val="150000"/>
              </a:lnSpc>
            </a:pPr>
            <a:r>
              <a:rPr b="1" dirty="0" i="0" lang="en-US" strike="noStrike" sz="4000" u="none">
                <a:solidFill>
                  <a:srgbClr val="000000"/>
                </a:solidFill>
                <a:effectLst/>
                <a:latin charset="0" panose="020B0604020202020204" pitchFamily="34" typeface="Arial"/>
              </a:rPr>
              <a:t>Principles of the employee engagement framework</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70000"/>
              </a:lnSpc>
              <a:spcBef>
                <a:spcPts val="0"/>
              </a:spcBef>
            </a:pPr>
            <a:r>
              <a:rPr dirty="0" lang="en-US">
                <a:solidFill>
                  <a:srgbClr val="000000"/>
                </a:solidFill>
                <a:latin charset="0" panose="020B0604020202020204" pitchFamily="34" typeface="Arial"/>
              </a:rPr>
              <a:t>Employee engagement should be comprised of thinking, emotions and relationships.</a:t>
            </a:r>
          </a:p>
          <a:p>
            <a:pPr algn="just">
              <a:lnSpc>
                <a:spcPct val="170000"/>
              </a:lnSpc>
              <a:spcBef>
                <a:spcPts val="0"/>
              </a:spcBef>
            </a:pPr>
            <a:r>
              <a:rPr dirty="0" lang="en-US">
                <a:solidFill>
                  <a:srgbClr val="000000"/>
                </a:solidFill>
                <a:latin charset="0" panose="020B0604020202020204" pitchFamily="34" typeface="Arial"/>
              </a:rPr>
              <a:t>Transparency, integrity, and honesty should be maintained</a:t>
            </a:r>
          </a:p>
          <a:p>
            <a:pPr algn="just">
              <a:lnSpc>
                <a:spcPct val="170000"/>
              </a:lnSpc>
              <a:spcBef>
                <a:spcPts val="0"/>
              </a:spcBef>
            </a:pPr>
            <a:r>
              <a:rPr dirty="0" lang="en-US">
                <a:solidFill>
                  <a:srgbClr val="000000"/>
                </a:solidFill>
                <a:latin charset="0" panose="020B0604020202020204" pitchFamily="34" typeface="Arial"/>
              </a:rPr>
              <a:t>Bias and discrimination should be avoided in the workplace</a:t>
            </a:r>
          </a:p>
          <a:p>
            <a:pPr algn="just">
              <a:lnSpc>
                <a:spcPct val="170000"/>
              </a:lnSpc>
              <a:spcBef>
                <a:spcPts val="0"/>
              </a:spcBef>
            </a:pPr>
            <a:r>
              <a:rPr dirty="0" lang="en-US">
                <a:solidFill>
                  <a:srgbClr val="000000"/>
                </a:solidFill>
                <a:latin charset="0" panose="020B0604020202020204" pitchFamily="34" typeface="Arial"/>
              </a:rPr>
              <a:t>Manger should provide equal growth opportunities to each and every employee (Lemon and </a:t>
            </a:r>
            <a:r>
              <a:rPr dirty="0" err="1" lang="en-US">
                <a:solidFill>
                  <a:srgbClr val="000000"/>
                </a:solidFill>
                <a:latin charset="0" panose="020B0604020202020204" pitchFamily="34" typeface="Arial"/>
              </a:rPr>
              <a:t>Boman</a:t>
            </a:r>
            <a:r>
              <a:rPr dirty="0" lang="en-US">
                <a:solidFill>
                  <a:srgbClr val="000000"/>
                </a:solidFill>
                <a:latin charset="0" panose="020B0604020202020204" pitchFamily="34" typeface="Arial"/>
              </a:rPr>
              <a:t>, 2022). </a:t>
            </a:r>
            <a:endParaRPr b="0" dirty="0" lang="en-US">
              <a:effectLst/>
            </a:endParaRPr>
          </a:p>
        </p:txBody>
      </p:sp>
      <p:pic>
        <p:nvPicPr>
          <p:cNvPr id="2" name="Picture 1"/>
          <p:cNvPicPr>
            <a:picLocks noChangeAspect="1"/>
          </p:cNvPicPr>
          <p:nvPr/>
        </p:nvPicPr>
        <p:blipFill>
          <a:blip r:embed="rId3"/>
          <a:stretch>
            <a:fillRect/>
          </a:stretch>
        </p:blipFill>
        <p:spPr>
          <a:xfrm>
            <a:off x="6883648" y="2183269"/>
            <a:ext cx="4601217" cy="2905530"/>
          </a:xfrm>
          <a:prstGeom prst="rect">
            <a:avLst/>
          </a:prstGeom>
        </p:spPr>
      </p:pic>
    </p:spTree>
    <p:extLst>
      <p:ext uri="{BB962C8B-B14F-4D97-AF65-F5344CB8AC3E}">
        <p14:creationId xmlns:p14="http://schemas.microsoft.com/office/powerpoint/2010/main" val="4024297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i="0" lang="en-IN" strike="noStrike" sz="4000" u="none">
                <a:solidFill>
                  <a:srgbClr val="000000"/>
                </a:solidFill>
                <a:effectLst/>
                <a:latin charset="0" panose="020B0604020202020204" pitchFamily="34" typeface="Arial"/>
              </a:rPr>
              <a:t>Best Industry Practices</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50000"/>
              </a:lnSpc>
            </a:pPr>
            <a:r>
              <a:rPr dirty="0" lang="en-US">
                <a:solidFill>
                  <a:srgbClr val="000000"/>
                </a:solidFill>
                <a:latin charset="0" panose="020B0604020202020204" pitchFamily="34" typeface="Arial"/>
              </a:rPr>
              <a:t>Employee engagement is a major concern for Premier Inn</a:t>
            </a:r>
          </a:p>
          <a:p>
            <a:pPr algn="just">
              <a:lnSpc>
                <a:spcPct val="150000"/>
              </a:lnSpc>
            </a:pPr>
            <a:r>
              <a:rPr dirty="0" lang="en-US">
                <a:solidFill>
                  <a:srgbClr val="000000"/>
                </a:solidFill>
                <a:latin charset="0" panose="020B0604020202020204" pitchFamily="34" typeface="Arial"/>
              </a:rPr>
              <a:t>It is  a leading hotel brand in the UK. </a:t>
            </a:r>
          </a:p>
          <a:p>
            <a:pPr algn="just">
              <a:lnSpc>
                <a:spcPct val="150000"/>
              </a:lnSpc>
            </a:pPr>
            <a:r>
              <a:rPr dirty="0" lang="en-US">
                <a:solidFill>
                  <a:srgbClr val="000000"/>
                </a:solidFill>
                <a:latin charset="0" panose="020B0604020202020204" pitchFamily="34" typeface="Arial"/>
              </a:rPr>
              <a:t>It mainly focuses on maintaining an inclusive work environment</a:t>
            </a:r>
          </a:p>
          <a:p>
            <a:pPr algn="just">
              <a:lnSpc>
                <a:spcPct val="150000"/>
              </a:lnSpc>
            </a:pPr>
            <a:r>
              <a:rPr dirty="0" lang="en-US">
                <a:solidFill>
                  <a:srgbClr val="000000"/>
                </a:solidFill>
                <a:latin charset="0" panose="020B0604020202020204" pitchFamily="34" typeface="Arial"/>
              </a:rPr>
              <a:t>In 2022/23 the brand was able to generate an overall revenue of 2.62 billion GBP (Statista, 2022).</a:t>
            </a:r>
            <a:endParaRPr altLang="en-IN" dirty="0" lang="en-IN">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7176855" y="2291318"/>
            <a:ext cx="3324689" cy="3419952"/>
          </a:xfrm>
          <a:prstGeom prst="rect">
            <a:avLst/>
          </a:prstGeom>
        </p:spPr>
      </p:pic>
    </p:spTree>
    <p:extLst>
      <p:ext uri="{BB962C8B-B14F-4D97-AF65-F5344CB8AC3E}">
        <p14:creationId xmlns:p14="http://schemas.microsoft.com/office/powerpoint/2010/main" val="1622412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lang="en-IN" sz="4000">
                <a:solidFill>
                  <a:srgbClr val="000000"/>
                </a:solidFill>
                <a:latin charset="0" panose="020B0604020202020204" pitchFamily="34" typeface="Arial"/>
              </a:rPr>
              <a:t>Best Industry Practices (Contd.)</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587082"/>
            <a:ext cx="5431971" cy="4351338"/>
          </a:xfrm>
        </p:spPr>
        <p:txBody>
          <a:bodyPr numCol="1">
            <a:noAutofit/>
          </a:bodyPr>
          <a:lstStyle/>
          <a:p>
            <a:pPr algn="just">
              <a:lnSpc>
                <a:spcPct val="150000"/>
              </a:lnSpc>
            </a:pPr>
            <a:r>
              <a:rPr dirty="0" lang="en-US" sz="2000">
                <a:solidFill>
                  <a:srgbClr val="000000"/>
                </a:solidFill>
                <a:latin charset="0" panose="020B0604020202020204" pitchFamily="34" typeface="Arial"/>
              </a:rPr>
              <a:t>JW Marriott is also a major multinational hotel brand in the UK. </a:t>
            </a:r>
          </a:p>
          <a:p>
            <a:pPr algn="just">
              <a:lnSpc>
                <a:spcPct val="150000"/>
              </a:lnSpc>
            </a:pPr>
            <a:r>
              <a:rPr dirty="0" lang="en-US" sz="2000">
                <a:solidFill>
                  <a:srgbClr val="000000"/>
                </a:solidFill>
                <a:latin charset="0" panose="020B0604020202020204" pitchFamily="34" typeface="Arial"/>
              </a:rPr>
              <a:t>The brand is known for its professional values</a:t>
            </a:r>
          </a:p>
          <a:p>
            <a:pPr algn="just">
              <a:lnSpc>
                <a:spcPct val="150000"/>
              </a:lnSpc>
            </a:pPr>
            <a:r>
              <a:rPr dirty="0" lang="en-US" sz="2000">
                <a:solidFill>
                  <a:srgbClr val="000000"/>
                </a:solidFill>
                <a:latin charset="0" panose="020B0604020202020204" pitchFamily="34" typeface="Arial"/>
              </a:rPr>
              <a:t> It is comprised of people first, pursuing excellence, embracing change, integrity and more. </a:t>
            </a:r>
          </a:p>
          <a:p>
            <a:pPr algn="just">
              <a:lnSpc>
                <a:spcPct val="150000"/>
              </a:lnSpc>
            </a:pPr>
            <a:r>
              <a:rPr dirty="0" lang="en-US" sz="2000">
                <a:solidFill>
                  <a:srgbClr val="000000"/>
                </a:solidFill>
                <a:latin charset="0" panose="020B0604020202020204" pitchFamily="34" typeface="Arial"/>
              </a:rPr>
              <a:t>It has resulted in higher brand recall value and further made the brand expand in more than 113 locations (Marriott.com, 2023).</a:t>
            </a:r>
            <a:endParaRPr altLang="en-IN" dirty="0" lang="en-IN" sz="2000">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6805536" y="2420145"/>
            <a:ext cx="4012899" cy="2685212"/>
          </a:xfrm>
          <a:prstGeom prst="rect">
            <a:avLst/>
          </a:prstGeom>
        </p:spPr>
      </p:pic>
    </p:spTree>
    <p:extLst>
      <p:ext uri="{BB962C8B-B14F-4D97-AF65-F5344CB8AC3E}">
        <p14:creationId xmlns:p14="http://schemas.microsoft.com/office/powerpoint/2010/main" val="42223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6803"/>
            <a:ext cx="8596668" cy="1320800"/>
          </a:xfrm>
        </p:spPr>
        <p:txBody>
          <a:bodyPr numCol="1">
            <a:normAutofit fontScale="90000"/>
          </a:bodyPr>
          <a:lstStyle/>
          <a:p>
            <a:pPr algn="just">
              <a:lnSpc>
                <a:spcPct val="150000"/>
              </a:lnSpc>
            </a:pPr>
            <a:r>
              <a:rPr b="1" dirty="0" i="0" lang="en-US" strike="noStrike" sz="4000" u="none">
                <a:solidFill>
                  <a:srgbClr val="000000"/>
                </a:solidFill>
                <a:effectLst/>
                <a:latin charset="0" panose="020B0604020202020204" pitchFamily="34" typeface="Arial"/>
              </a:rPr>
              <a:t>Training for housekeeping service team</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50000"/>
              </a:lnSpc>
            </a:pPr>
            <a:r>
              <a:rPr dirty="0" lang="en-US">
                <a:solidFill>
                  <a:srgbClr val="000000"/>
                </a:solidFill>
                <a:latin charset="0" panose="020B0604020202020204" pitchFamily="34" typeface="Arial"/>
              </a:rPr>
              <a:t>Cleanliness is an important part of effective customer service in the hospitality sector. </a:t>
            </a:r>
          </a:p>
          <a:p>
            <a:pPr algn="just">
              <a:lnSpc>
                <a:spcPct val="150000"/>
              </a:lnSpc>
            </a:pPr>
            <a:r>
              <a:rPr dirty="0" lang="en-US">
                <a:solidFill>
                  <a:srgbClr val="000000"/>
                </a:solidFill>
                <a:latin charset="0" panose="020B0604020202020204" pitchFamily="34" typeface="Arial"/>
              </a:rPr>
              <a:t>It helps in maintaining a healthy and safe environment. </a:t>
            </a:r>
          </a:p>
          <a:p>
            <a:pPr algn="just">
              <a:lnSpc>
                <a:spcPct val="150000"/>
              </a:lnSpc>
            </a:pPr>
            <a:r>
              <a:rPr dirty="0" lang="en-US">
                <a:solidFill>
                  <a:srgbClr val="000000"/>
                </a:solidFill>
                <a:latin charset="0" panose="020B0604020202020204" pitchFamily="34" typeface="Arial"/>
              </a:rPr>
              <a:t>It also improves overall customer satisfaction levels to a large extent (</a:t>
            </a:r>
            <a:r>
              <a:rPr dirty="0" err="1" lang="en-US">
                <a:solidFill>
                  <a:srgbClr val="000000"/>
                </a:solidFill>
                <a:latin charset="0" panose="020B0604020202020204" pitchFamily="34" typeface="Arial"/>
              </a:rPr>
              <a:t>Jeong</a:t>
            </a:r>
            <a:r>
              <a:rPr dirty="0" lang="en-US">
                <a:solidFill>
                  <a:srgbClr val="000000"/>
                </a:solidFill>
                <a:latin charset="0" panose="020B0604020202020204" pitchFamily="34" typeface="Arial"/>
              </a:rPr>
              <a:t> </a:t>
            </a:r>
            <a:r>
              <a:rPr dirty="0" i="1" lang="en-US">
                <a:solidFill>
                  <a:srgbClr val="000000"/>
                </a:solidFill>
                <a:latin charset="0" panose="020B0604020202020204" pitchFamily="34" typeface="Arial"/>
              </a:rPr>
              <a:t>et al</a:t>
            </a:r>
            <a:r>
              <a:rPr dirty="0" lang="en-US">
                <a:solidFill>
                  <a:srgbClr val="000000"/>
                </a:solidFill>
                <a:latin charset="0" panose="020B0604020202020204" pitchFamily="34" typeface="Arial"/>
              </a:rPr>
              <a:t>., 2022). </a:t>
            </a:r>
          </a:p>
          <a:p>
            <a:pPr algn="just">
              <a:lnSpc>
                <a:spcPct val="150000"/>
              </a:lnSpc>
            </a:pPr>
            <a:r>
              <a:rPr dirty="0" lang="en-US">
                <a:solidFill>
                  <a:srgbClr val="000000"/>
                </a:solidFill>
                <a:latin charset="0" panose="020B0604020202020204" pitchFamily="34" typeface="Arial"/>
              </a:rPr>
              <a:t>Video module will be use to teach time management and other relevant techniques.</a:t>
            </a:r>
            <a:endParaRPr altLang="en-IN" dirty="0" lang="en-IN">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6789567" y="1965963"/>
            <a:ext cx="3305636" cy="3305636"/>
          </a:xfrm>
          <a:prstGeom prst="rect">
            <a:avLst/>
          </a:prstGeom>
        </p:spPr>
      </p:pic>
    </p:spTree>
    <p:extLst>
      <p:ext uri="{BB962C8B-B14F-4D97-AF65-F5344CB8AC3E}">
        <p14:creationId xmlns:p14="http://schemas.microsoft.com/office/powerpoint/2010/main" val="532610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47291"/>
            <a:ext cx="8596668" cy="1320800"/>
          </a:xfrm>
        </p:spPr>
        <p:txBody>
          <a:bodyPr numCol="1">
            <a:normAutofit fontScale="90000"/>
          </a:bodyPr>
          <a:lstStyle/>
          <a:p>
            <a:pPr algn="just">
              <a:lnSpc>
                <a:spcPct val="150000"/>
              </a:lnSpc>
            </a:pPr>
            <a:r>
              <a:rPr b="1" dirty="0" lang="en-US" sz="4000">
                <a:solidFill>
                  <a:srgbClr val="000000"/>
                </a:solidFill>
                <a:latin charset="0" panose="020B0604020202020204" pitchFamily="34" typeface="Arial"/>
              </a:rPr>
              <a:t>Training for housekeeping service team (Contd.)</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50000"/>
              </a:lnSpc>
            </a:pPr>
            <a:r>
              <a:rPr dirty="0" lang="en-US"/>
              <a:t>After COVID-19, protocols for hospitality brand has changed</a:t>
            </a:r>
          </a:p>
          <a:p>
            <a:pPr algn="just">
              <a:lnSpc>
                <a:spcPct val="150000"/>
              </a:lnSpc>
            </a:pPr>
            <a:r>
              <a:rPr dirty="0" lang="en-US"/>
              <a:t>Line managers of housekeeping will be providing guidelines and a handbook to the employees (Kim and Han, 2022). </a:t>
            </a:r>
          </a:p>
          <a:p>
            <a:pPr algn="just">
              <a:lnSpc>
                <a:spcPct val="150000"/>
              </a:lnSpc>
            </a:pPr>
            <a:r>
              <a:rPr dirty="0" lang="en-US"/>
              <a:t>It will provide them with a strategy which they can follow through. </a:t>
            </a:r>
          </a:p>
          <a:p>
            <a:pPr algn="just">
              <a:lnSpc>
                <a:spcPct val="150000"/>
              </a:lnSpc>
            </a:pPr>
            <a:r>
              <a:rPr dirty="0" lang="en-US"/>
              <a:t>Moreover, training in some advanced cleaning tools will be provided.</a:t>
            </a:r>
            <a:endParaRPr altLang="en-IN" dirty="0" lang="en-IN">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7542455" y="1825625"/>
            <a:ext cx="2524477" cy="3353268"/>
          </a:xfrm>
          <a:prstGeom prst="rect">
            <a:avLst/>
          </a:prstGeom>
        </p:spPr>
      </p:pic>
    </p:spTree>
    <p:extLst>
      <p:ext uri="{BB962C8B-B14F-4D97-AF65-F5344CB8AC3E}">
        <p14:creationId xmlns:p14="http://schemas.microsoft.com/office/powerpoint/2010/main" val="2271950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1840" y="230038"/>
            <a:ext cx="8596668" cy="1320800"/>
          </a:xfrm>
        </p:spPr>
        <p:txBody>
          <a:bodyPr numCol="1">
            <a:normAutofit fontScale="90000"/>
          </a:bodyPr>
          <a:lstStyle/>
          <a:p>
            <a:pPr algn="just">
              <a:lnSpc>
                <a:spcPct val="150000"/>
              </a:lnSpc>
            </a:pPr>
            <a:r>
              <a:rPr b="1" dirty="0" lang="en-US" sz="4000">
                <a:solidFill>
                  <a:srgbClr val="000000"/>
                </a:solidFill>
                <a:latin charset="0" panose="020B0604020202020204" pitchFamily="34" typeface="Arial"/>
              </a:rPr>
              <a:t>Training for housekeeping service team (Contd.)</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50000"/>
              </a:lnSpc>
            </a:pPr>
            <a:r>
              <a:rPr dirty="0" lang="en-US">
                <a:solidFill>
                  <a:srgbClr val="000000"/>
                </a:solidFill>
                <a:latin charset="0" panose="020B0604020202020204" pitchFamily="34" typeface="Arial"/>
              </a:rPr>
              <a:t>Effective communication is an important part of the teamwork and customer relationship. </a:t>
            </a:r>
          </a:p>
          <a:p>
            <a:pPr algn="just">
              <a:lnSpc>
                <a:spcPct val="150000"/>
              </a:lnSpc>
            </a:pPr>
            <a:r>
              <a:rPr dirty="0" lang="en-US">
                <a:solidFill>
                  <a:srgbClr val="000000"/>
                </a:solidFill>
                <a:latin charset="0" panose="020B0604020202020204" pitchFamily="34" typeface="Arial"/>
              </a:rPr>
              <a:t>Collaborative working enhances </a:t>
            </a:r>
            <a:r>
              <a:rPr dirty="0" err="1" lang="en-US">
                <a:solidFill>
                  <a:srgbClr val="000000"/>
                </a:solidFill>
                <a:latin charset="0" panose="020B0604020202020204" pitchFamily="34" typeface="Arial"/>
              </a:rPr>
              <a:t>organisational</a:t>
            </a:r>
            <a:r>
              <a:rPr dirty="0" lang="en-US">
                <a:solidFill>
                  <a:srgbClr val="000000"/>
                </a:solidFill>
                <a:latin charset="0" panose="020B0604020202020204" pitchFamily="34" typeface="Arial"/>
              </a:rPr>
              <a:t> productivity</a:t>
            </a:r>
          </a:p>
          <a:p>
            <a:pPr algn="just">
              <a:lnSpc>
                <a:spcPct val="150000"/>
              </a:lnSpc>
            </a:pPr>
            <a:r>
              <a:rPr dirty="0" lang="en-US">
                <a:solidFill>
                  <a:srgbClr val="000000"/>
                </a:solidFill>
                <a:latin charset="0" panose="020B0604020202020204" pitchFamily="34" typeface="Arial"/>
              </a:rPr>
              <a:t>It further </a:t>
            </a:r>
            <a:r>
              <a:rPr dirty="0" err="1" lang="en-US">
                <a:solidFill>
                  <a:srgbClr val="000000"/>
                </a:solidFill>
                <a:latin charset="0" panose="020B0604020202020204" pitchFamily="34" typeface="Arial"/>
              </a:rPr>
              <a:t>maximises</a:t>
            </a:r>
            <a:r>
              <a:rPr dirty="0" lang="en-US">
                <a:solidFill>
                  <a:srgbClr val="000000"/>
                </a:solidFill>
                <a:latin charset="0" panose="020B0604020202020204" pitchFamily="34" typeface="Arial"/>
              </a:rPr>
              <a:t> the effectiveness of customer service (</a:t>
            </a:r>
            <a:r>
              <a:rPr dirty="0" err="1" lang="en-US">
                <a:solidFill>
                  <a:srgbClr val="000000"/>
                </a:solidFill>
                <a:latin charset="0" panose="020B0604020202020204" pitchFamily="34" typeface="Arial"/>
              </a:rPr>
              <a:t>Marneros</a:t>
            </a:r>
            <a:r>
              <a:rPr dirty="0" lang="en-US">
                <a:solidFill>
                  <a:srgbClr val="000000"/>
                </a:solidFill>
                <a:latin charset="0" panose="020B0604020202020204" pitchFamily="34" typeface="Arial"/>
              </a:rPr>
              <a:t> </a:t>
            </a:r>
            <a:r>
              <a:rPr dirty="0" i="1" lang="en-US">
                <a:solidFill>
                  <a:srgbClr val="000000"/>
                </a:solidFill>
                <a:latin charset="0" panose="020B0604020202020204" pitchFamily="34" typeface="Arial"/>
              </a:rPr>
              <a:t>et al</a:t>
            </a:r>
            <a:r>
              <a:rPr dirty="0" lang="en-US">
                <a:solidFill>
                  <a:srgbClr val="000000"/>
                </a:solidFill>
                <a:latin charset="0" panose="020B0604020202020204" pitchFamily="34" typeface="Arial"/>
              </a:rPr>
              <a:t>., 2022). </a:t>
            </a:r>
          </a:p>
          <a:p>
            <a:pPr algn="just">
              <a:lnSpc>
                <a:spcPct val="150000"/>
              </a:lnSpc>
            </a:pPr>
            <a:r>
              <a:rPr dirty="0" lang="en-US">
                <a:solidFill>
                  <a:srgbClr val="000000"/>
                </a:solidFill>
                <a:latin charset="0" panose="020B0604020202020204" pitchFamily="34" typeface="Arial"/>
              </a:rPr>
              <a:t>A series of verbal and non-verbal training will be given to the employees.</a:t>
            </a:r>
            <a:endParaRPr altLang="en-IN" dirty="0" lang="en-IN">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7028251" y="1981106"/>
            <a:ext cx="3599491" cy="3142413"/>
          </a:xfrm>
          <a:prstGeom prst="rect">
            <a:avLst/>
          </a:prstGeom>
        </p:spPr>
      </p:pic>
    </p:spTree>
    <p:extLst>
      <p:ext uri="{BB962C8B-B14F-4D97-AF65-F5344CB8AC3E}">
        <p14:creationId xmlns:p14="http://schemas.microsoft.com/office/powerpoint/2010/main" val="1596205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0081" y="281796"/>
            <a:ext cx="8596668" cy="1320800"/>
          </a:xfrm>
        </p:spPr>
        <p:txBody>
          <a:bodyPr numCol="1">
            <a:normAutofit fontScale="90000"/>
          </a:bodyPr>
          <a:lstStyle/>
          <a:p>
            <a:pPr algn="just">
              <a:lnSpc>
                <a:spcPct val="150000"/>
              </a:lnSpc>
            </a:pPr>
            <a:r>
              <a:rPr b="1" dirty="0" lang="en-US" sz="4000">
                <a:solidFill>
                  <a:srgbClr val="000000"/>
                </a:solidFill>
                <a:latin charset="0" panose="020B0604020202020204" pitchFamily="34" typeface="Arial"/>
              </a:rPr>
              <a:t>Training for housekeeping service team (Contd.)</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rmAutofit/>
          </a:bodyPr>
          <a:lstStyle/>
          <a:p>
            <a:pPr algn="just">
              <a:lnSpc>
                <a:spcPct val="150000"/>
              </a:lnSpc>
            </a:pPr>
            <a:r>
              <a:rPr dirty="0" lang="en-US">
                <a:solidFill>
                  <a:srgbClr val="000000"/>
                </a:solidFill>
                <a:latin charset="0" panose="020B0604020202020204" pitchFamily="34" typeface="Arial"/>
              </a:rPr>
              <a:t>Personal grooming is an important part of the jobs in the hospitality sector. </a:t>
            </a:r>
          </a:p>
          <a:p>
            <a:pPr algn="just">
              <a:lnSpc>
                <a:spcPct val="150000"/>
              </a:lnSpc>
            </a:pPr>
            <a:r>
              <a:rPr dirty="0" lang="en-US">
                <a:solidFill>
                  <a:srgbClr val="000000"/>
                </a:solidFill>
                <a:latin charset="0" panose="020B0604020202020204" pitchFamily="34" typeface="Arial"/>
              </a:rPr>
              <a:t>Grooming techniques will be shared with the employees (</a:t>
            </a:r>
            <a:r>
              <a:rPr dirty="0" err="1" lang="en-US">
                <a:solidFill>
                  <a:srgbClr val="000000"/>
                </a:solidFill>
                <a:latin charset="0" panose="020B0604020202020204" pitchFamily="34" typeface="Arial"/>
              </a:rPr>
              <a:t>Nazir</a:t>
            </a:r>
            <a:r>
              <a:rPr dirty="0" lang="en-US">
                <a:solidFill>
                  <a:srgbClr val="000000"/>
                </a:solidFill>
                <a:latin charset="0" panose="020B0604020202020204" pitchFamily="34" typeface="Arial"/>
              </a:rPr>
              <a:t> </a:t>
            </a:r>
            <a:r>
              <a:rPr dirty="0" i="1" lang="en-US">
                <a:solidFill>
                  <a:srgbClr val="000000"/>
                </a:solidFill>
                <a:latin charset="0" panose="020B0604020202020204" pitchFamily="34" typeface="Arial"/>
              </a:rPr>
              <a:t>et al</a:t>
            </a:r>
            <a:r>
              <a:rPr dirty="0" lang="en-US">
                <a:solidFill>
                  <a:srgbClr val="000000"/>
                </a:solidFill>
                <a:latin charset="0" panose="020B0604020202020204" pitchFamily="34" typeface="Arial"/>
              </a:rPr>
              <a:t>., 2022). </a:t>
            </a:r>
          </a:p>
          <a:p>
            <a:pPr algn="just">
              <a:lnSpc>
                <a:spcPct val="150000"/>
              </a:lnSpc>
            </a:pPr>
            <a:r>
              <a:rPr dirty="0" lang="en-US">
                <a:solidFill>
                  <a:srgbClr val="000000"/>
                </a:solidFill>
                <a:latin charset="0" panose="020B0604020202020204" pitchFamily="34" typeface="Arial"/>
              </a:rPr>
              <a:t>It will help them maintain hygiene.</a:t>
            </a:r>
          </a:p>
          <a:p>
            <a:pPr algn="just">
              <a:lnSpc>
                <a:spcPct val="150000"/>
              </a:lnSpc>
            </a:pPr>
            <a:r>
              <a:rPr dirty="0" lang="en-US">
                <a:solidFill>
                  <a:srgbClr val="000000"/>
                </a:solidFill>
                <a:latin charset="0" panose="020B0604020202020204" pitchFamily="34" typeface="Arial"/>
              </a:rPr>
              <a:t>It will further provide credible service to the potential customers.. </a:t>
            </a:r>
            <a:endParaRPr altLang="en-IN" dirty="0" lang="en-IN">
              <a:latin charset="0" panose="020B0604020202020204" pitchFamily="34" typeface="Arial"/>
              <a:cs charset="0" panose="020B0604020202020204" pitchFamily="34" typeface="Arial"/>
            </a:endParaRPr>
          </a:p>
        </p:txBody>
      </p:sp>
      <p:pic>
        <p:nvPicPr>
          <p:cNvPr id="2" name="Picture 1"/>
          <p:cNvPicPr>
            <a:picLocks noChangeAspect="1"/>
          </p:cNvPicPr>
          <p:nvPr/>
        </p:nvPicPr>
        <p:blipFill>
          <a:blip r:embed="rId3"/>
          <a:stretch>
            <a:fillRect/>
          </a:stretch>
        </p:blipFill>
        <p:spPr>
          <a:xfrm>
            <a:off x="6652489" y="2102512"/>
            <a:ext cx="3924848" cy="2514951"/>
          </a:xfrm>
          <a:prstGeom prst="rect">
            <a:avLst/>
          </a:prstGeom>
        </p:spPr>
      </p:pic>
    </p:spTree>
    <p:extLst>
      <p:ext uri="{BB962C8B-B14F-4D97-AF65-F5344CB8AC3E}">
        <p14:creationId xmlns:p14="http://schemas.microsoft.com/office/powerpoint/2010/main" val="2139703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i="0" lang="en-IN" strike="noStrike" sz="4000" u="none">
                <a:solidFill>
                  <a:srgbClr val="000000"/>
                </a:solidFill>
                <a:effectLst/>
                <a:latin charset="0" panose="020B0604020202020204" pitchFamily="34" typeface="Arial"/>
              </a:rPr>
              <a:t>Conclusion</a:t>
            </a:r>
            <a:endParaRPr altLang="en-IN" b="1" dirty="0" lang="en-IN" sz="4000">
              <a:latin charset="0" panose="020B0604020202020204" pitchFamily="34" typeface="Arial"/>
              <a:cs charset="0" panose="020B0604020202020204" pitchFamily="34" typeface="Arial"/>
            </a:endParaRPr>
          </a:p>
        </p:txBody>
      </p:sp>
      <p:sp>
        <p:nvSpPr>
          <p:cNvPr id="5" name="Content Placeholder 4"/>
          <p:cNvSpPr>
            <a:spLocks noGrp="1"/>
          </p:cNvSpPr>
          <p:nvPr>
            <p:ph idx="1"/>
          </p:nvPr>
        </p:nvSpPr>
        <p:spPr>
          <a:xfrm>
            <a:off x="838200" y="1825625"/>
            <a:ext cx="5431971" cy="4351338"/>
          </a:xfrm>
        </p:spPr>
        <p:txBody>
          <a:bodyPr numCol="1">
            <a:noAutofit/>
          </a:bodyPr>
          <a:lstStyle/>
          <a:p>
            <a:pPr algn="just">
              <a:lnSpc>
                <a:spcPct val="150000"/>
              </a:lnSpc>
            </a:pPr>
            <a:r>
              <a:rPr dirty="0" lang="en-US" sz="2000">
                <a:solidFill>
                  <a:srgbClr val="000000"/>
                </a:solidFill>
                <a:latin charset="0" panose="020B0604020202020204" pitchFamily="34" typeface="Arial"/>
              </a:rPr>
              <a:t>Importance of employee training in </a:t>
            </a:r>
            <a:r>
              <a:rPr dirty="0" err="1" lang="en-US" sz="2000">
                <a:solidFill>
                  <a:srgbClr val="000000"/>
                </a:solidFill>
                <a:latin charset="0" panose="020B0604020202020204" pitchFamily="34" typeface="Arial"/>
              </a:rPr>
              <a:t>organisational</a:t>
            </a:r>
            <a:r>
              <a:rPr dirty="0" lang="en-US" sz="2000">
                <a:solidFill>
                  <a:srgbClr val="000000"/>
                </a:solidFill>
                <a:latin charset="0" panose="020B0604020202020204" pitchFamily="34" typeface="Arial"/>
              </a:rPr>
              <a:t> growth and development. </a:t>
            </a:r>
          </a:p>
          <a:p>
            <a:pPr algn="just">
              <a:lnSpc>
                <a:spcPct val="150000"/>
              </a:lnSpc>
            </a:pPr>
            <a:r>
              <a:rPr dirty="0" lang="en-US" sz="2000">
                <a:solidFill>
                  <a:srgbClr val="000000"/>
                </a:solidFill>
                <a:latin charset="0" panose="020B0604020202020204" pitchFamily="34" typeface="Arial"/>
              </a:rPr>
              <a:t>An overview of employee engagement has been described</a:t>
            </a:r>
          </a:p>
          <a:p>
            <a:pPr algn="just">
              <a:lnSpc>
                <a:spcPct val="150000"/>
              </a:lnSpc>
            </a:pPr>
            <a:r>
              <a:rPr dirty="0" lang="en-US" sz="2000">
                <a:solidFill>
                  <a:srgbClr val="000000"/>
                </a:solidFill>
                <a:latin charset="0" panose="020B0604020202020204" pitchFamily="34" typeface="Arial"/>
              </a:rPr>
              <a:t>Its impact on customer satisfaction level. </a:t>
            </a:r>
          </a:p>
          <a:p>
            <a:pPr algn="just">
              <a:lnSpc>
                <a:spcPct val="150000"/>
              </a:lnSpc>
            </a:pPr>
            <a:r>
              <a:rPr dirty="0" lang="en-US" sz="2000">
                <a:solidFill>
                  <a:srgbClr val="000000"/>
                </a:solidFill>
                <a:latin charset="0" panose="020B0604020202020204" pitchFamily="34" typeface="Arial"/>
              </a:rPr>
              <a:t>Employee engagement model and principles have been discussed effectively.</a:t>
            </a:r>
            <a:endParaRPr altLang="en-IN" dirty="0" lang="en-IN" sz="2000">
              <a:latin charset="0" panose="020B0604020202020204" pitchFamily="34" typeface="Arial"/>
              <a:cs charset="0" panose="020B0604020202020204" pitchFamily="34" typeface="Arial"/>
            </a:endParaRPr>
          </a:p>
        </p:txBody>
      </p:sp>
      <p:pic>
        <p:nvPicPr>
          <p:cNvPr descr="How to Write a Conclusion that Ties Your Assignment Together -  MakeMyAssignments Blog" id="2050"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6270172" y="2541287"/>
            <a:ext cx="4942388" cy="2220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997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just">
              <a:lnSpc>
                <a:spcPct val="150000"/>
              </a:lnSpc>
            </a:pPr>
            <a:r>
              <a:rPr altLang="en-IN" b="1" dirty="0" lang="en-IN" sz="4000">
                <a:latin charset="0" panose="020B0604020202020204" pitchFamily="34" typeface="Arial"/>
                <a:cs charset="0" panose="020B0604020202020204" pitchFamily="34" typeface="Arial"/>
              </a:rPr>
              <a:t>References</a:t>
            </a:r>
          </a:p>
        </p:txBody>
      </p:sp>
      <p:sp>
        <p:nvSpPr>
          <p:cNvPr id="5" name="Content Placeholder 4"/>
          <p:cNvSpPr>
            <a:spLocks noGrp="1"/>
          </p:cNvSpPr>
          <p:nvPr>
            <p:ph idx="1"/>
          </p:nvPr>
        </p:nvSpPr>
        <p:spPr>
          <a:xfrm>
            <a:off x="838200" y="1825625"/>
            <a:ext cx="10686691" cy="4351338"/>
          </a:xfrm>
        </p:spPr>
        <p:txBody>
          <a:bodyPr numCol="1">
            <a:normAutofit fontScale="55000" lnSpcReduction="20000"/>
          </a:bodyPr>
          <a:lstStyle/>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ERESIA-EKE, C., NDLOVU, O. and NYANGA, T., 2023. THE ROLE OF DIMENSIONS OF JOB ENGAGEMENT IN ORGANIZATIONAL PERFORMANCE. </a:t>
            </a:r>
            <a:r>
              <a:rPr altLang="en-GB" dirty="0" err="1" i="1" lang="en-GB" sz="1800">
                <a:effectLst/>
                <a:latin charset="0" panose="020B0604020202020204" pitchFamily="34" typeface="Arial"/>
                <a:ea charset="0" panose="020B0604020202020204" pitchFamily="34" typeface="Arial"/>
              </a:rPr>
              <a:t>Prizren</a:t>
            </a:r>
            <a:r>
              <a:rPr altLang="en-GB" dirty="0" i="1" lang="en-GB" sz="1800">
                <a:effectLst/>
                <a:latin charset="0" panose="020B0604020202020204" pitchFamily="34" typeface="Arial"/>
                <a:ea charset="0" panose="020B0604020202020204" pitchFamily="34" typeface="Arial"/>
              </a:rPr>
              <a:t> Social Science Journal</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7</a:t>
            </a:r>
            <a:r>
              <a:rPr altLang="en-GB" dirty="0" lang="en-GB" sz="1800">
                <a:effectLst/>
                <a:latin charset="0" panose="020B0604020202020204" pitchFamily="34" typeface="Arial"/>
                <a:ea charset="0" panose="020B0604020202020204" pitchFamily="34" typeface="Arial"/>
              </a:rPr>
              <a:t>(1), pp.53-65.</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Jeong, M., Kim, K., Ma, F. and DiPietro, R., 2022. Key factors driving customers’ restaurant dining </a:t>
            </a:r>
            <a:r>
              <a:rPr altLang="en-GB" dirty="0" err="1" lang="en-GB" sz="1800">
                <a:effectLst/>
                <a:latin charset="0" panose="020B0604020202020204" pitchFamily="34" typeface="Arial"/>
                <a:ea charset="0" panose="020B0604020202020204" pitchFamily="34" typeface="Arial"/>
              </a:rPr>
              <a:t>behavior</a:t>
            </a:r>
            <a:r>
              <a:rPr altLang="en-GB" dirty="0" lang="en-GB" sz="1800">
                <a:effectLst/>
                <a:latin charset="0" panose="020B0604020202020204" pitchFamily="34" typeface="Arial"/>
                <a:ea charset="0" panose="020B0604020202020204" pitchFamily="34" typeface="Arial"/>
              </a:rPr>
              <a:t> during the COVID-19 pandemic. </a:t>
            </a:r>
            <a:r>
              <a:rPr altLang="en-GB" dirty="0" i="1" lang="en-GB" sz="1800">
                <a:effectLst/>
                <a:latin charset="0" panose="020B0604020202020204" pitchFamily="34" typeface="Arial"/>
                <a:ea charset="0" panose="020B0604020202020204" pitchFamily="34" typeface="Arial"/>
              </a:rPr>
              <a:t>International Journal of Contemporary Hospitality Management</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34</a:t>
            </a:r>
            <a:r>
              <a:rPr altLang="en-GB" dirty="0" lang="en-GB" sz="1800">
                <a:effectLst/>
                <a:latin charset="0" panose="020B0604020202020204" pitchFamily="34" typeface="Arial"/>
                <a:ea charset="0" panose="020B0604020202020204" pitchFamily="34" typeface="Arial"/>
              </a:rPr>
              <a:t>(2), pp.836-858.</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Kim, J.J. and Han, H., 2022. Saving the hotel industry: Strategic response to the COVID-19 pandemic, hotel selection analysis, and customer retention. </a:t>
            </a:r>
            <a:r>
              <a:rPr altLang="en-GB" dirty="0" i="1" lang="en-GB" sz="1800">
                <a:effectLst/>
                <a:latin charset="0" panose="020B0604020202020204" pitchFamily="34" typeface="Arial"/>
                <a:ea charset="0" panose="020B0604020202020204" pitchFamily="34" typeface="Arial"/>
              </a:rPr>
              <a:t>International Journal of Hospitality Management</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102</a:t>
            </a:r>
            <a:r>
              <a:rPr altLang="en-GB" dirty="0" lang="en-GB" sz="1800">
                <a:effectLst/>
                <a:latin charset="0" panose="020B0604020202020204" pitchFamily="34" typeface="Arial"/>
                <a:ea charset="0" panose="020B0604020202020204" pitchFamily="34" typeface="Arial"/>
              </a:rPr>
              <a:t>, p.103163.</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Lemon, L.L. and </a:t>
            </a:r>
            <a:r>
              <a:rPr altLang="en-GB" dirty="0" err="1" lang="en-GB" sz="1800">
                <a:effectLst/>
                <a:latin charset="0" panose="020B0604020202020204" pitchFamily="34" typeface="Arial"/>
                <a:ea charset="0" panose="020B0604020202020204" pitchFamily="34" typeface="Arial"/>
              </a:rPr>
              <a:t>Boman</a:t>
            </a:r>
            <a:r>
              <a:rPr altLang="en-GB" dirty="0" lang="en-GB" sz="1800">
                <a:effectLst/>
                <a:latin charset="0" panose="020B0604020202020204" pitchFamily="34" typeface="Arial"/>
                <a:ea charset="0" panose="020B0604020202020204" pitchFamily="34" typeface="Arial"/>
              </a:rPr>
              <a:t>, C.D., 2022. Ethics of care in action: Overview of holistic framework with application to employee engagement. </a:t>
            </a:r>
            <a:r>
              <a:rPr altLang="en-GB" dirty="0" i="1" lang="en-GB" sz="1800">
                <a:effectLst/>
                <a:latin charset="0" panose="020B0604020202020204" pitchFamily="34" typeface="Arial"/>
                <a:ea charset="0" panose="020B0604020202020204" pitchFamily="34" typeface="Arial"/>
              </a:rPr>
              <a:t>Public Relations Review</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48</a:t>
            </a:r>
            <a:r>
              <a:rPr altLang="en-GB" dirty="0" lang="en-GB" sz="1800">
                <a:effectLst/>
                <a:latin charset="0" panose="020B0604020202020204" pitchFamily="34" typeface="Arial"/>
                <a:ea charset="0" panose="020B0604020202020204" pitchFamily="34" typeface="Arial"/>
              </a:rPr>
              <a:t>(4), p.102232.</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err="1" lang="en-GB" sz="1800">
                <a:effectLst/>
                <a:latin charset="0" panose="020B0604020202020204" pitchFamily="34" typeface="Arial"/>
                <a:ea charset="0" panose="020B0604020202020204" pitchFamily="34" typeface="Arial"/>
              </a:rPr>
              <a:t>Marneros</a:t>
            </a:r>
            <a:r>
              <a:rPr altLang="en-GB" dirty="0" lang="en-GB" sz="1800">
                <a:effectLst/>
                <a:latin charset="0" panose="020B0604020202020204" pitchFamily="34" typeface="Arial"/>
                <a:ea charset="0" panose="020B0604020202020204" pitchFamily="34" typeface="Arial"/>
              </a:rPr>
              <a:t>, S., </a:t>
            </a:r>
            <a:r>
              <a:rPr altLang="en-GB" dirty="0" err="1" lang="en-GB" sz="1800">
                <a:effectLst/>
                <a:latin charset="0" panose="020B0604020202020204" pitchFamily="34" typeface="Arial"/>
                <a:ea charset="0" panose="020B0604020202020204" pitchFamily="34" typeface="Arial"/>
              </a:rPr>
              <a:t>Papageorgiou</a:t>
            </a:r>
            <a:r>
              <a:rPr altLang="en-GB" dirty="0" lang="en-GB" sz="1800">
                <a:effectLst/>
                <a:latin charset="0" panose="020B0604020202020204" pitchFamily="34" typeface="Arial"/>
                <a:ea charset="0" panose="020B0604020202020204" pitchFamily="34" typeface="Arial"/>
              </a:rPr>
              <a:t>, G. and </a:t>
            </a:r>
            <a:r>
              <a:rPr altLang="en-GB" dirty="0" err="1" lang="en-GB" sz="1800">
                <a:effectLst/>
                <a:latin charset="0" panose="020B0604020202020204" pitchFamily="34" typeface="Arial"/>
                <a:ea charset="0" panose="020B0604020202020204" pitchFamily="34" typeface="Arial"/>
              </a:rPr>
              <a:t>Efstathiades</a:t>
            </a:r>
            <a:r>
              <a:rPr altLang="en-GB" dirty="0" lang="en-GB" sz="1800">
                <a:effectLst/>
                <a:latin charset="0" panose="020B0604020202020204" pitchFamily="34" typeface="Arial"/>
                <a:ea charset="0" panose="020B0604020202020204" pitchFamily="34" typeface="Arial"/>
              </a:rPr>
              <a:t>, A., 2022. Developing Hospitality Management Core Competencies Framework. </a:t>
            </a:r>
            <a:r>
              <a:rPr altLang="en-GB" dirty="0" i="1" lang="en-GB" sz="1800">
                <a:effectLst/>
                <a:latin charset="0" panose="020B0604020202020204" pitchFamily="34" typeface="Arial"/>
                <a:ea charset="0" panose="020B0604020202020204" pitchFamily="34" typeface="Arial"/>
              </a:rPr>
              <a:t>Hosted By The School of Hospitality and Tourism</a:t>
            </a:r>
            <a:r>
              <a:rPr altLang="en-GB" dirty="0" lang="en-GB" sz="1800">
                <a:effectLst/>
                <a:latin charset="0" panose="020B0604020202020204" pitchFamily="34" typeface="Arial"/>
                <a:ea charset="0" panose="020B0604020202020204" pitchFamily="34" typeface="Arial"/>
              </a:rPr>
              <a:t>.</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Marriott.com. 2023. </a:t>
            </a:r>
            <a:r>
              <a:rPr altLang="en-GB" dirty="0" i="1" lang="en-GB" sz="1800">
                <a:effectLst/>
                <a:latin charset="0" panose="020B0604020202020204" pitchFamily="34" typeface="Arial"/>
                <a:ea charset="0" panose="020B0604020202020204" pitchFamily="34" typeface="Arial"/>
              </a:rPr>
              <a:t>JW Marriott Grosvenor House London</a:t>
            </a:r>
            <a:r>
              <a:rPr altLang="en-GB" dirty="0" lang="en-GB" sz="1800">
                <a:effectLst/>
                <a:latin charset="0" panose="020B0604020202020204" pitchFamily="34" typeface="Arial"/>
                <a:ea charset="0" panose="020B0604020202020204" pitchFamily="34" typeface="Arial"/>
              </a:rPr>
              <a:t>. [online] Available at: https://www.marriott.com/en-us/hotels/longh-jw-marriott-grosvenor-house-london/overview/ [Accessed 11 Oct. 2023].</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Nazir, M.A., </a:t>
            </a:r>
            <a:r>
              <a:rPr altLang="en-GB" dirty="0" err="1" lang="en-GB" sz="1800">
                <a:effectLst/>
                <a:latin charset="0" panose="020B0604020202020204" pitchFamily="34" typeface="Arial"/>
                <a:ea charset="0" panose="020B0604020202020204" pitchFamily="34" typeface="Arial"/>
              </a:rPr>
              <a:t>Sanm</a:t>
            </a:r>
            <a:r>
              <a:rPr altLang="en-GB" dirty="0" lang="en-GB" sz="1800">
                <a:effectLst/>
                <a:latin charset="0" panose="020B0604020202020204" pitchFamily="34" typeface="Arial"/>
                <a:ea charset="0" panose="020B0604020202020204" pitchFamily="34" typeface="Arial"/>
              </a:rPr>
              <a:t>, J. and </a:t>
            </a:r>
            <a:r>
              <a:rPr altLang="en-GB" dirty="0" err="1" lang="en-GB" sz="1800">
                <a:effectLst/>
                <a:latin charset="0" panose="020B0604020202020204" pitchFamily="34" typeface="Arial"/>
                <a:ea charset="0" panose="020B0604020202020204" pitchFamily="34" typeface="Arial"/>
              </a:rPr>
              <a:t>Ayyaz</a:t>
            </a:r>
            <a:r>
              <a:rPr altLang="en-GB" dirty="0" lang="en-GB" sz="1800">
                <a:effectLst/>
                <a:latin charset="0" panose="020B0604020202020204" pitchFamily="34" typeface="Arial"/>
                <a:ea charset="0" panose="020B0604020202020204" pitchFamily="34" typeface="Arial"/>
              </a:rPr>
              <a:t>, A., 2022. The Impact of High Involvement Work Practices on Job Demands and Employees Burnout. </a:t>
            </a:r>
            <a:r>
              <a:rPr altLang="en-GB" dirty="0" i="1" lang="en-GB" sz="1800">
                <a:effectLst/>
                <a:latin charset="0" panose="020B0604020202020204" pitchFamily="34" typeface="Arial"/>
                <a:ea charset="0" panose="020B0604020202020204" pitchFamily="34" typeface="Arial"/>
              </a:rPr>
              <a:t>Journal of Tourism, Hospitality, and Services Industries Research (JTHS)</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2</a:t>
            </a:r>
            <a:r>
              <a:rPr altLang="en-GB" dirty="0" lang="en-GB" sz="1800">
                <a:effectLst/>
                <a:latin charset="0" panose="020B0604020202020204" pitchFamily="34" typeface="Arial"/>
                <a:ea charset="0" panose="020B0604020202020204" pitchFamily="34" typeface="Arial"/>
              </a:rPr>
              <a:t>(02), pp.1-15.</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Sharma, N., Chaudhary, N. and Singh, V. 2019.  </a:t>
            </a:r>
            <a:r>
              <a:rPr altLang="en-GB" dirty="0" i="1" lang="en-GB" sz="1800">
                <a:effectLst/>
                <a:latin charset="0" panose="020B0604020202020204" pitchFamily="34" typeface="Arial"/>
                <a:ea charset="0" panose="020B0604020202020204" pitchFamily="34" typeface="Arial"/>
              </a:rPr>
              <a:t>Management Techniques For Employee Engagement In Contemporary Organizations</a:t>
            </a:r>
            <a:r>
              <a:rPr altLang="en-GB" dirty="0" lang="en-GB" sz="1800">
                <a:effectLst/>
                <a:latin charset="0" panose="020B0604020202020204" pitchFamily="34" typeface="Arial"/>
                <a:ea charset="0" panose="020B0604020202020204" pitchFamily="34" typeface="Arial"/>
              </a:rPr>
              <a:t>. Hershey, Pennsylvania: IGI Global.</a:t>
            </a:r>
            <a:endParaRPr altLang="en-IN" dirty="0" lang="en-IN" sz="1800">
              <a:effectLst/>
              <a:latin charset="0" panose="020B0604020202020204" pitchFamily="34" typeface="Arial"/>
              <a:ea charset="0" panose="020B0604020202020204" pitchFamily="34" typeface="Arial"/>
            </a:endParaRPr>
          </a:p>
          <a:p>
            <a:pPr algn="just">
              <a:lnSpc>
                <a:spcPct val="150000"/>
              </a:lnSpc>
              <a:spcBef>
                <a:spcPts val="300"/>
              </a:spcBef>
              <a:tabLst>
                <a:tab algn="r" pos="5730875"/>
              </a:tabLst>
            </a:pPr>
            <a:r>
              <a:rPr altLang="en-GB" dirty="0" lang="en-GB" sz="1800">
                <a:effectLst/>
                <a:latin charset="0" panose="020B0604020202020204" pitchFamily="34" typeface="Arial"/>
                <a:ea charset="0" panose="020B0604020202020204" pitchFamily="34" typeface="Arial"/>
              </a:rPr>
              <a:t>Statista. 2022. </a:t>
            </a:r>
            <a:r>
              <a:rPr altLang="en-GB" dirty="0" i="1" lang="en-GB" sz="1800">
                <a:effectLst/>
                <a:latin charset="0" panose="020B0604020202020204" pitchFamily="34" typeface="Arial"/>
                <a:ea charset="0" panose="020B0604020202020204" pitchFamily="34" typeface="Arial"/>
              </a:rPr>
              <a:t>Premier Inn brand profile UK 2022 | Statista</a:t>
            </a:r>
            <a:r>
              <a:rPr altLang="en-GB" dirty="0" lang="en-GB" sz="1800">
                <a:effectLst/>
                <a:latin charset="0" panose="020B0604020202020204" pitchFamily="34" typeface="Arial"/>
                <a:ea charset="0" panose="020B0604020202020204" pitchFamily="34" typeface="Arial"/>
              </a:rPr>
              <a:t>. [online] Available at: https://www.statista.com/forecasts/1335699/premier-inn-hotels-brand-profile-in-the-uk [Accessed 11 Oct. 2023].</a:t>
            </a:r>
            <a:endParaRPr altLang="en-IN" dirty="0" lang="en-IN" sz="1800">
              <a:effectLst/>
              <a:latin charset="0" panose="020B0604020202020204" pitchFamily="34" typeface="Arial"/>
              <a:ea charset="0" panose="020B0604020202020204" pitchFamily="34" typeface="Arial"/>
            </a:endParaRPr>
          </a:p>
          <a:p>
            <a:r>
              <a:rPr altLang="en-GB" dirty="0" err="1" lang="en-GB" sz="1800">
                <a:effectLst/>
                <a:latin charset="0" panose="020B0604020202020204" pitchFamily="34" typeface="Arial"/>
                <a:ea charset="0" panose="020B0604020202020204" pitchFamily="34" typeface="Arial"/>
              </a:rPr>
              <a:t>Vielma</a:t>
            </a:r>
            <a:r>
              <a:rPr altLang="en-GB" dirty="0" lang="en-GB" sz="1800">
                <a:effectLst/>
                <a:latin charset="0" panose="020B0604020202020204" pitchFamily="34" typeface="Arial"/>
                <a:ea charset="0" panose="020B0604020202020204" pitchFamily="34" typeface="Arial"/>
              </a:rPr>
              <a:t>, R.D.E., Romo, A.S. and Pérez, J.F.L., 2022. Soft skills in customer service: Sales area in automobile dealers. </a:t>
            </a:r>
            <a:r>
              <a:rPr altLang="en-GB" dirty="0" err="1" i="1" lang="en-GB" sz="1800">
                <a:effectLst/>
                <a:latin charset="0" panose="020B0604020202020204" pitchFamily="34" typeface="Arial"/>
                <a:ea charset="0" panose="020B0604020202020204" pitchFamily="34" typeface="Arial"/>
              </a:rPr>
              <a:t>Contaduría</a:t>
            </a:r>
            <a:r>
              <a:rPr altLang="en-GB" dirty="0" i="1" lang="en-GB" sz="1800">
                <a:effectLst/>
                <a:latin charset="0" panose="020B0604020202020204" pitchFamily="34" typeface="Arial"/>
                <a:ea charset="0" panose="020B0604020202020204" pitchFamily="34" typeface="Arial"/>
              </a:rPr>
              <a:t> y </a:t>
            </a:r>
            <a:r>
              <a:rPr altLang="en-GB" dirty="0" err="1" i="1" lang="en-GB" sz="1800">
                <a:effectLst/>
                <a:latin charset="0" panose="020B0604020202020204" pitchFamily="34" typeface="Arial"/>
                <a:ea charset="0" panose="020B0604020202020204" pitchFamily="34" typeface="Arial"/>
              </a:rPr>
              <a:t>administración</a:t>
            </a:r>
            <a:r>
              <a:rPr altLang="en-GB" dirty="0" lang="en-GB" sz="1800">
                <a:effectLst/>
                <a:latin charset="0" panose="020B0604020202020204" pitchFamily="34" typeface="Arial"/>
                <a:ea charset="0" panose="020B0604020202020204" pitchFamily="34" typeface="Arial"/>
              </a:rPr>
              <a:t>, </a:t>
            </a:r>
            <a:r>
              <a:rPr altLang="en-GB" dirty="0" i="1" lang="en-GB" sz="1800">
                <a:effectLst/>
                <a:latin charset="0" panose="020B0604020202020204" pitchFamily="34" typeface="Arial"/>
                <a:ea charset="0" panose="020B0604020202020204" pitchFamily="34" typeface="Arial"/>
              </a:rPr>
              <a:t>67</a:t>
            </a:r>
            <a:r>
              <a:rPr altLang="en-GB" dirty="0" lang="en-GB" sz="1800">
                <a:effectLst/>
                <a:latin charset="0" panose="020B0604020202020204" pitchFamily="34" typeface="Arial"/>
                <a:ea charset="0" panose="020B0604020202020204" pitchFamily="34" typeface="Arial"/>
              </a:rPr>
              <a:t>(2), p.10.</a:t>
            </a:r>
            <a:r>
              <a:rPr altLang="en-GB" dirty="0" lang="en-GB" sz="1800">
                <a:solidFill>
                  <a:srgbClr val="222222"/>
                </a:solidFill>
                <a:effectLst/>
                <a:latin charset="0" panose="020B0604020202020204" pitchFamily="34" typeface="Arial"/>
                <a:ea charset="0" panose="020B0604020202020204" pitchFamily="34" typeface="Arial"/>
              </a:rPr>
              <a:t>‌</a:t>
            </a:r>
            <a:endParaRPr altLang="en-IN" dirty="0" lang="en-IN">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2773049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descr="Thank you lettering Vectors &amp; Illustrations for Free Download | Freepik" id="1026"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2070639" y="1338288"/>
            <a:ext cx="7142372" cy="5054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945517"/>
      </p:ext>
    </p:extLst>
  </p:cSld>
  <p:clrMapOvr>
    <a:masterClrMapping/>
  </p:clrMapOvr>
</p:sld>
</file>

<file path=ppt/theme/theme1.xml><?xml version="1.0" encoding="utf-8"?>
<a:theme xmlns:a="http://schemas.openxmlformats.org/drawingml/2006/main" name="Facet">
  <a:themeElements>
    <a:clrScheme name="Facet">
      <a:dk1>
        <a:sysClr lastClr="000000" val="windowText"/>
      </a:dk1>
      <a:lt1>
        <a:sysClr lastClr="FFFFFF" val="window"/>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panose="020B0603020202020204"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603020202020204"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algn="ctr" cap="rnd" cmpd="sng" w="12700">
          <a:solidFill>
            <a:schemeClr val="phClr"/>
          </a:solidFill>
          <a:prstDash val="solid"/>
        </a:ln>
        <a:ln algn="ctr" cap="rnd" cmpd="sng" w="19050">
          <a:solidFill>
            <a:schemeClr val="phClr"/>
          </a:solidFill>
          <a:prstDash val="solid"/>
        </a:ln>
        <a:ln algn="ctr" cap="rnd" cmpd="sng" w="25400">
          <a:solidFill>
            <a:schemeClr val="phClr"/>
          </a:solidFill>
          <a:prstDash val="solid"/>
        </a:ln>
      </a:lnStyleLst>
      <a:effectStyleLst>
        <a:effectStyle>
          <a:effectLst/>
        </a:effectStyle>
        <a:effectStyle>
          <a:effectLst>
            <a:outerShdw blurRad="38100" dir="5400000" dist="25400" rotWithShape="0">
              <a:srgbClr val="000000">
                <a:alpha val="35000"/>
              </a:srgbClr>
            </a:outerShdw>
          </a:effectLst>
        </a:effectStyle>
        <a:effectStyle>
          <a:effectLst>
            <a:outerShdw blurRad="50800" dir="5400000" dist="38100" rotWithShape="0">
              <a:srgbClr val="000000">
                <a:alpha val="35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C0C680CD-088A-49FC-A102-D699147F32B2}" name="Facet" vid="{CFBC31BA-B70F-4F30-BCAA-4F3011E16C4D}"/>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Company/>
  <Words>2074</Words>
  <Paragraphs>95</Paragraphs>
  <Slides>14</Slides>
  <Notes>14</Notes>
  <TotalTime>26</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Trebuchet MS</vt:lpstr>
      <vt:lpstr>Wingdings 3</vt:lpstr>
      <vt:lpstr>Facet</vt:lpstr>
      <vt:lpstr>BMIH4006 Operating Hotel Facilities Presentation Student name: Student ID:</vt:lpstr>
      <vt:lpstr>Table of content</vt:lpstr>
      <vt:lpstr>Introduction</vt:lpstr>
      <vt:lpstr>Employee engagement model</vt:lpstr>
      <vt:lpstr>Principles of the employee engagement framework</vt:lpstr>
      <vt:lpstr>Best Industry Practices</vt:lpstr>
      <vt:lpstr>Best Industry Practices (Contd.)</vt:lpstr>
      <vt:lpstr>Training for housekeeping service team</vt:lpstr>
      <vt:lpstr>Training for housekeeping service team (Contd.)</vt:lpstr>
      <vt:lpstr>Training for housekeeping service team (Contd.)</vt:lpstr>
      <vt:lpstr>Training for housekeeping service team (Contd.)</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2023-10-11T13:47:35Z</dcterms:created>
  <cp:lastModifiedBy>Alif Rahman</cp:lastModifiedBy>
  <dcterms:modified xsi:type="dcterms:W3CDTF">2023-11-07T22:49:29Z</dcterms:modified>
  <cp:revision>1</cp:revision>
  <dc:title>BMIH4006 Operating Hotel Facilities Presentation Student name: Student ID:</dc:title>
</cp:coreProperties>
</file>