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0"/>
  </p:notesMasterIdLst>
  <p:sldIdLst>
    <p:sldId id="256" r:id="rId2"/>
    <p:sldId id="261" r:id="rId3"/>
    <p:sldId id="264" r:id="rId4"/>
    <p:sldId id="262" r:id="rId5"/>
    <p:sldId id="263" r:id="rId6"/>
    <p:sldId id="259" r:id="rId7"/>
    <p:sldId id="266" r:id="rId8"/>
    <p:sldId id="265"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F4A49CA-1972-49B9-955E-BDDCBBCD1276}" v="47" dt="2024-12-22T19:11:47.74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1474" autoAdjust="0"/>
    <p:restoredTop sz="93410" autoAdjust="0"/>
  </p:normalViewPr>
  <p:slideViewPr>
    <p:cSldViewPr snapToGrid="0">
      <p:cViewPr>
        <p:scale>
          <a:sx n="42" d="100"/>
          <a:sy n="42" d="100"/>
        </p:scale>
        <p:origin x="32" y="40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6"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5" Type="http://schemas.microsoft.com/office/2016/11/relationships/changesInfo" Target="changesInfos/changesInfo1.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ayla Omar-Davies" userId="c2dd2185808676f3" providerId="LiveId" clId="{1F4A49CA-1972-49B9-955E-BDDCBBCD1276}"/>
    <pc:docChg chg="undo redo custSel addSld delSld modSld sldOrd">
      <pc:chgData name="Layla Omar-Davies" userId="c2dd2185808676f3" providerId="LiveId" clId="{1F4A49CA-1972-49B9-955E-BDDCBBCD1276}" dt="2024-12-22T19:16:18.365" v="14712" actId="20577"/>
      <pc:docMkLst>
        <pc:docMk/>
      </pc:docMkLst>
      <pc:sldChg chg="modSp del mod ord">
        <pc:chgData name="Layla Omar-Davies" userId="c2dd2185808676f3" providerId="LiveId" clId="{1F4A49CA-1972-49B9-955E-BDDCBBCD1276}" dt="2024-12-22T14:55:17.460" v="9797" actId="47"/>
        <pc:sldMkLst>
          <pc:docMk/>
          <pc:sldMk cId="2561320634" sldId="257"/>
        </pc:sldMkLst>
        <pc:spChg chg="mod">
          <ac:chgData name="Layla Omar-Davies" userId="c2dd2185808676f3" providerId="LiveId" clId="{1F4A49CA-1972-49B9-955E-BDDCBBCD1276}" dt="2024-12-22T10:33:05.379" v="18" actId="20577"/>
          <ac:spMkLst>
            <pc:docMk/>
            <pc:sldMk cId="2561320634" sldId="257"/>
            <ac:spMk id="2" creationId="{EFAEED60-9153-B95F-75AB-FA3665543588}"/>
          </ac:spMkLst>
        </pc:spChg>
        <pc:spChg chg="mod">
          <ac:chgData name="Layla Omar-Davies" userId="c2dd2185808676f3" providerId="LiveId" clId="{1F4A49CA-1972-49B9-955E-BDDCBBCD1276}" dt="2024-12-22T10:41:53.532" v="85" actId="20577"/>
          <ac:spMkLst>
            <pc:docMk/>
            <pc:sldMk cId="2561320634" sldId="257"/>
            <ac:spMk id="3" creationId="{2D8419E6-5F07-6B59-6C00-E2CAA1F1063E}"/>
          </ac:spMkLst>
        </pc:spChg>
      </pc:sldChg>
      <pc:sldChg chg="del ord">
        <pc:chgData name="Layla Omar-Davies" userId="c2dd2185808676f3" providerId="LiveId" clId="{1F4A49CA-1972-49B9-955E-BDDCBBCD1276}" dt="2024-12-22T15:13:20.287" v="12121" actId="47"/>
        <pc:sldMkLst>
          <pc:docMk/>
          <pc:sldMk cId="236715177" sldId="258"/>
        </pc:sldMkLst>
      </pc:sldChg>
      <pc:sldChg chg="modSp mod">
        <pc:chgData name="Layla Omar-Davies" userId="c2dd2185808676f3" providerId="LiveId" clId="{1F4A49CA-1972-49B9-955E-BDDCBBCD1276}" dt="2024-12-22T19:16:18.365" v="14712" actId="20577"/>
        <pc:sldMkLst>
          <pc:docMk/>
          <pc:sldMk cId="391398017" sldId="259"/>
        </pc:sldMkLst>
        <pc:spChg chg="mod">
          <ac:chgData name="Layla Omar-Davies" userId="c2dd2185808676f3" providerId="LiveId" clId="{1F4A49CA-1972-49B9-955E-BDDCBBCD1276}" dt="2024-12-22T19:16:18.365" v="14712" actId="20577"/>
          <ac:spMkLst>
            <pc:docMk/>
            <pc:sldMk cId="391398017" sldId="259"/>
            <ac:spMk id="2" creationId="{410D7BBD-0CA4-BE79-8E2F-8C4FF918636B}"/>
          </ac:spMkLst>
        </pc:spChg>
        <pc:spChg chg="mod">
          <ac:chgData name="Layla Omar-Davies" userId="c2dd2185808676f3" providerId="LiveId" clId="{1F4A49CA-1972-49B9-955E-BDDCBBCD1276}" dt="2024-12-22T18:14:50.309" v="13876" actId="27636"/>
          <ac:spMkLst>
            <pc:docMk/>
            <pc:sldMk cId="391398017" sldId="259"/>
            <ac:spMk id="3" creationId="{F7BE5EC4-727D-B14C-A1EC-85605DD8F5C3}"/>
          </ac:spMkLst>
        </pc:spChg>
      </pc:sldChg>
      <pc:sldChg chg="del">
        <pc:chgData name="Layla Omar-Davies" userId="c2dd2185808676f3" providerId="LiveId" clId="{1F4A49CA-1972-49B9-955E-BDDCBBCD1276}" dt="2024-12-22T14:17:05.907" v="8848" actId="47"/>
        <pc:sldMkLst>
          <pc:docMk/>
          <pc:sldMk cId="1645822822" sldId="260"/>
        </pc:sldMkLst>
      </pc:sldChg>
      <pc:sldChg chg="addSp modSp new mod modNotesTx">
        <pc:chgData name="Layla Omar-Davies" userId="c2dd2185808676f3" providerId="LiveId" clId="{1F4A49CA-1972-49B9-955E-BDDCBBCD1276}" dt="2024-12-22T15:38:23.467" v="12784" actId="122"/>
        <pc:sldMkLst>
          <pc:docMk/>
          <pc:sldMk cId="546503168" sldId="261"/>
        </pc:sldMkLst>
        <pc:spChg chg="mod">
          <ac:chgData name="Layla Omar-Davies" userId="c2dd2185808676f3" providerId="LiveId" clId="{1F4A49CA-1972-49B9-955E-BDDCBBCD1276}" dt="2024-12-22T15:38:23.467" v="12784" actId="122"/>
          <ac:spMkLst>
            <pc:docMk/>
            <pc:sldMk cId="546503168" sldId="261"/>
            <ac:spMk id="2" creationId="{F850C148-E053-5819-341E-26D96E454A3A}"/>
          </ac:spMkLst>
        </pc:spChg>
        <pc:spChg chg="mod">
          <ac:chgData name="Layla Omar-Davies" userId="c2dd2185808676f3" providerId="LiveId" clId="{1F4A49CA-1972-49B9-955E-BDDCBBCD1276}" dt="2024-12-22T11:59:02.484" v="4353" actId="114"/>
          <ac:spMkLst>
            <pc:docMk/>
            <pc:sldMk cId="546503168" sldId="261"/>
            <ac:spMk id="3" creationId="{A9CE0E84-EE87-3DD1-65B2-DE50244F5182}"/>
          </ac:spMkLst>
        </pc:spChg>
        <pc:graphicFrameChg chg="add mod modGraphic">
          <ac:chgData name="Layla Omar-Davies" userId="c2dd2185808676f3" providerId="LiveId" clId="{1F4A49CA-1972-49B9-955E-BDDCBBCD1276}" dt="2024-12-22T11:11:22.549" v="1241" actId="1076"/>
          <ac:graphicFrameMkLst>
            <pc:docMk/>
            <pc:sldMk cId="546503168" sldId="261"/>
            <ac:graphicFrameMk id="4" creationId="{D088ED77-BCB0-1F56-F795-DE651CE49ED4}"/>
          </ac:graphicFrameMkLst>
        </pc:graphicFrameChg>
      </pc:sldChg>
      <pc:sldChg chg="addSp modSp new mod modNotesTx">
        <pc:chgData name="Layla Omar-Davies" userId="c2dd2185808676f3" providerId="LiveId" clId="{1F4A49CA-1972-49B9-955E-BDDCBBCD1276}" dt="2024-12-22T15:38:31.993" v="12785" actId="122"/>
        <pc:sldMkLst>
          <pc:docMk/>
          <pc:sldMk cId="2941099611" sldId="262"/>
        </pc:sldMkLst>
        <pc:spChg chg="mod">
          <ac:chgData name="Layla Omar-Davies" userId="c2dd2185808676f3" providerId="LiveId" clId="{1F4A49CA-1972-49B9-955E-BDDCBBCD1276}" dt="2024-12-22T15:38:31.993" v="12785" actId="122"/>
          <ac:spMkLst>
            <pc:docMk/>
            <pc:sldMk cId="2941099611" sldId="262"/>
            <ac:spMk id="2" creationId="{6846644B-6764-B422-73D4-AF9DF878FB27}"/>
          </ac:spMkLst>
        </pc:spChg>
        <pc:spChg chg="mod">
          <ac:chgData name="Layla Omar-Davies" userId="c2dd2185808676f3" providerId="LiveId" clId="{1F4A49CA-1972-49B9-955E-BDDCBBCD1276}" dt="2024-12-22T15:03:45.918" v="10909" actId="115"/>
          <ac:spMkLst>
            <pc:docMk/>
            <pc:sldMk cId="2941099611" sldId="262"/>
            <ac:spMk id="3" creationId="{545A9AF8-BBFD-BC3B-56A6-3B41AF7329C1}"/>
          </ac:spMkLst>
        </pc:spChg>
        <pc:spChg chg="add mod">
          <ac:chgData name="Layla Omar-Davies" userId="c2dd2185808676f3" providerId="LiveId" clId="{1F4A49CA-1972-49B9-955E-BDDCBBCD1276}" dt="2024-12-22T14:54:13.401" v="9796" actId="115"/>
          <ac:spMkLst>
            <pc:docMk/>
            <pc:sldMk cId="2941099611" sldId="262"/>
            <ac:spMk id="4" creationId="{422FE0EA-EFCC-4FBB-125D-31E187C653AA}"/>
          </ac:spMkLst>
        </pc:spChg>
        <pc:spChg chg="add mod">
          <ac:chgData name="Layla Omar-Davies" userId="c2dd2185808676f3" providerId="LiveId" clId="{1F4A49CA-1972-49B9-955E-BDDCBBCD1276}" dt="2024-12-22T15:00:27.802" v="10292" actId="1076"/>
          <ac:spMkLst>
            <pc:docMk/>
            <pc:sldMk cId="2941099611" sldId="262"/>
            <ac:spMk id="5" creationId="{CAC5874D-21CD-312C-2105-CA396D8F56D3}"/>
          </ac:spMkLst>
        </pc:spChg>
      </pc:sldChg>
      <pc:sldChg chg="modSp new mod modNotesTx">
        <pc:chgData name="Layla Omar-Davies" userId="c2dd2185808676f3" providerId="LiveId" clId="{1F4A49CA-1972-49B9-955E-BDDCBBCD1276}" dt="2024-12-22T19:09:28.596" v="14002" actId="20577"/>
        <pc:sldMkLst>
          <pc:docMk/>
          <pc:sldMk cId="3524561864" sldId="263"/>
        </pc:sldMkLst>
        <pc:spChg chg="mod">
          <ac:chgData name="Layla Omar-Davies" userId="c2dd2185808676f3" providerId="LiveId" clId="{1F4A49CA-1972-49B9-955E-BDDCBBCD1276}" dt="2024-12-22T15:38:35.903" v="12786" actId="122"/>
          <ac:spMkLst>
            <pc:docMk/>
            <pc:sldMk cId="3524561864" sldId="263"/>
            <ac:spMk id="2" creationId="{DDDB2AE4-C0EC-04D0-080E-1462549D62EF}"/>
          </ac:spMkLst>
        </pc:spChg>
        <pc:spChg chg="mod">
          <ac:chgData name="Layla Omar-Davies" userId="c2dd2185808676f3" providerId="LiveId" clId="{1F4A49CA-1972-49B9-955E-BDDCBBCD1276}" dt="2024-12-22T19:09:28.596" v="14002" actId="20577"/>
          <ac:spMkLst>
            <pc:docMk/>
            <pc:sldMk cId="3524561864" sldId="263"/>
            <ac:spMk id="3" creationId="{47512F52-0CB7-C150-977A-AD6648793464}"/>
          </ac:spMkLst>
        </pc:spChg>
      </pc:sldChg>
      <pc:sldChg chg="addSp delSp modSp new mod ord setBg modNotesTx">
        <pc:chgData name="Layla Omar-Davies" userId="c2dd2185808676f3" providerId="LiveId" clId="{1F4A49CA-1972-49B9-955E-BDDCBBCD1276}" dt="2024-12-22T14:15:46.998" v="8817" actId="20577"/>
        <pc:sldMkLst>
          <pc:docMk/>
          <pc:sldMk cId="1582279726" sldId="264"/>
        </pc:sldMkLst>
        <pc:spChg chg="add mod ord">
          <ac:chgData name="Layla Omar-Davies" userId="c2dd2185808676f3" providerId="LiveId" clId="{1F4A49CA-1972-49B9-955E-BDDCBBCD1276}" dt="2024-12-22T12:57:27.132" v="5389" actId="166"/>
          <ac:spMkLst>
            <pc:docMk/>
            <pc:sldMk cId="1582279726" sldId="264"/>
            <ac:spMk id="2" creationId="{F103B6D7-9454-5C37-6329-5377F3121433}"/>
          </ac:spMkLst>
        </pc:spChg>
        <pc:spChg chg="add mod">
          <ac:chgData name="Layla Omar-Davies" userId="c2dd2185808676f3" providerId="LiveId" clId="{1F4A49CA-1972-49B9-955E-BDDCBBCD1276}" dt="2024-12-22T13:16:54.282" v="6559" actId="1076"/>
          <ac:spMkLst>
            <pc:docMk/>
            <pc:sldMk cId="1582279726" sldId="264"/>
            <ac:spMk id="3" creationId="{BDA6B3F9-7E67-A9EA-AB12-949881EB8796}"/>
          </ac:spMkLst>
        </pc:spChg>
        <pc:spChg chg="add mod">
          <ac:chgData name="Layla Omar-Davies" userId="c2dd2185808676f3" providerId="LiveId" clId="{1F4A49CA-1972-49B9-955E-BDDCBBCD1276}" dt="2024-12-22T13:16:47.348" v="6558" actId="1076"/>
          <ac:spMkLst>
            <pc:docMk/>
            <pc:sldMk cId="1582279726" sldId="264"/>
            <ac:spMk id="4" creationId="{4A38A726-F0E1-7755-316B-E9D805D25E6E}"/>
          </ac:spMkLst>
        </pc:spChg>
        <pc:spChg chg="add mod">
          <ac:chgData name="Layla Omar-Davies" userId="c2dd2185808676f3" providerId="LiveId" clId="{1F4A49CA-1972-49B9-955E-BDDCBBCD1276}" dt="2024-12-22T13:35:17.341" v="8234" actId="1076"/>
          <ac:spMkLst>
            <pc:docMk/>
            <pc:sldMk cId="1582279726" sldId="264"/>
            <ac:spMk id="5" creationId="{98F17E97-8E8D-E004-0910-E0B1B6CF59EC}"/>
          </ac:spMkLst>
        </pc:spChg>
        <pc:spChg chg="add mod">
          <ac:chgData name="Layla Omar-Davies" userId="c2dd2185808676f3" providerId="LiveId" clId="{1F4A49CA-1972-49B9-955E-BDDCBBCD1276}" dt="2024-12-22T14:09:17.141" v="8323" actId="207"/>
          <ac:spMkLst>
            <pc:docMk/>
            <pc:sldMk cId="1582279726" sldId="264"/>
            <ac:spMk id="6" creationId="{8AF020D5-56DD-D3D2-F44B-0CA9DE07650F}"/>
          </ac:spMkLst>
        </pc:spChg>
        <pc:spChg chg="add del">
          <ac:chgData name="Layla Omar-Davies" userId="c2dd2185808676f3" providerId="LiveId" clId="{1F4A49CA-1972-49B9-955E-BDDCBBCD1276}" dt="2024-12-22T12:57:02.149" v="5385" actId="26606"/>
          <ac:spMkLst>
            <pc:docMk/>
            <pc:sldMk cId="1582279726" sldId="264"/>
            <ac:spMk id="1033" creationId="{39E3965E-AC41-4711-9D10-E25ABB132D86}"/>
          </ac:spMkLst>
        </pc:spChg>
        <pc:spChg chg="add del">
          <ac:chgData name="Layla Omar-Davies" userId="c2dd2185808676f3" providerId="LiveId" clId="{1F4A49CA-1972-49B9-955E-BDDCBBCD1276}" dt="2024-12-22T12:57:02.149" v="5385" actId="26606"/>
          <ac:spMkLst>
            <pc:docMk/>
            <pc:sldMk cId="1582279726" sldId="264"/>
            <ac:spMk id="1037" creationId="{548B4202-DCD5-4F8C-B481-743A989A9DFF}"/>
          </ac:spMkLst>
        </pc:spChg>
        <pc:spChg chg="add del">
          <ac:chgData name="Layla Omar-Davies" userId="c2dd2185808676f3" providerId="LiveId" clId="{1F4A49CA-1972-49B9-955E-BDDCBBCD1276}" dt="2024-12-22T12:57:02.149" v="5385" actId="26606"/>
          <ac:spMkLst>
            <pc:docMk/>
            <pc:sldMk cId="1582279726" sldId="264"/>
            <ac:spMk id="1041" creationId="{8EE702CF-91CE-4661-ACBF-3C8160D1B433}"/>
          </ac:spMkLst>
        </pc:spChg>
        <pc:picChg chg="add mod ord">
          <ac:chgData name="Layla Omar-Davies" userId="c2dd2185808676f3" providerId="LiveId" clId="{1F4A49CA-1972-49B9-955E-BDDCBBCD1276}" dt="2024-12-22T12:57:02.149" v="5385" actId="26606"/>
          <ac:picMkLst>
            <pc:docMk/>
            <pc:sldMk cId="1582279726" sldId="264"/>
            <ac:picMk id="1026" creationId="{F59BD2E7-4E4A-488E-C9EB-D75CFA608ED9}"/>
          </ac:picMkLst>
        </pc:picChg>
        <pc:picChg chg="add mod">
          <ac:chgData name="Layla Omar-Davies" userId="c2dd2185808676f3" providerId="LiveId" clId="{1F4A49CA-1972-49B9-955E-BDDCBBCD1276}" dt="2024-12-22T12:57:19.998" v="5388" actId="732"/>
          <ac:picMkLst>
            <pc:docMk/>
            <pc:sldMk cId="1582279726" sldId="264"/>
            <ac:picMk id="1028" creationId="{319DB04F-D116-279B-9891-A547F8CF746B}"/>
          </ac:picMkLst>
        </pc:picChg>
        <pc:picChg chg="add mod">
          <ac:chgData name="Layla Omar-Davies" userId="c2dd2185808676f3" providerId="LiveId" clId="{1F4A49CA-1972-49B9-955E-BDDCBBCD1276}" dt="2024-12-22T13:33:54.322" v="8171" actId="732"/>
          <ac:picMkLst>
            <pc:docMk/>
            <pc:sldMk cId="1582279726" sldId="264"/>
            <ac:picMk id="1030" creationId="{D150A919-15E2-7476-31DF-14F99D04121E}"/>
          </ac:picMkLst>
        </pc:picChg>
        <pc:picChg chg="add mod">
          <ac:chgData name="Layla Omar-Davies" userId="c2dd2185808676f3" providerId="LiveId" clId="{1F4A49CA-1972-49B9-955E-BDDCBBCD1276}" dt="2024-12-22T14:08:22.780" v="8250" actId="1076"/>
          <ac:picMkLst>
            <pc:docMk/>
            <pc:sldMk cId="1582279726" sldId="264"/>
            <ac:picMk id="1032" creationId="{1F7EBE25-4C76-F8D6-68F8-F183BDEAF580}"/>
          </ac:picMkLst>
        </pc:picChg>
        <pc:cxnChg chg="add del">
          <ac:chgData name="Layla Omar-Davies" userId="c2dd2185808676f3" providerId="LiveId" clId="{1F4A49CA-1972-49B9-955E-BDDCBBCD1276}" dt="2024-12-22T12:57:02.149" v="5385" actId="26606"/>
          <ac:cxnSpMkLst>
            <pc:docMk/>
            <pc:sldMk cId="1582279726" sldId="264"/>
            <ac:cxnSpMk id="1035" creationId="{1F5DC8C3-BA5F-4EED-BB9A-A14272BD82A1}"/>
          </ac:cxnSpMkLst>
        </pc:cxnChg>
        <pc:cxnChg chg="add del">
          <ac:chgData name="Layla Omar-Davies" userId="c2dd2185808676f3" providerId="LiveId" clId="{1F4A49CA-1972-49B9-955E-BDDCBBCD1276}" dt="2024-12-22T12:57:02.149" v="5385" actId="26606"/>
          <ac:cxnSpMkLst>
            <pc:docMk/>
            <pc:sldMk cId="1582279726" sldId="264"/>
            <ac:cxnSpMk id="1039" creationId="{F7F57F6B-E621-4E40-A34D-2FE12902AA20}"/>
          </ac:cxnSpMkLst>
        </pc:cxnChg>
      </pc:sldChg>
      <pc:sldChg chg="new del">
        <pc:chgData name="Layla Omar-Davies" userId="c2dd2185808676f3" providerId="LiveId" clId="{1F4A49CA-1972-49B9-955E-BDDCBBCD1276}" dt="2024-12-22T12:00:39.114" v="4443" actId="47"/>
        <pc:sldMkLst>
          <pc:docMk/>
          <pc:sldMk cId="3312468591" sldId="264"/>
        </pc:sldMkLst>
      </pc:sldChg>
      <pc:sldChg chg="modSp new mod">
        <pc:chgData name="Layla Omar-Davies" userId="c2dd2185808676f3" providerId="LiveId" clId="{1F4A49CA-1972-49B9-955E-BDDCBBCD1276}" dt="2024-12-22T14:10:27.182" v="8340"/>
        <pc:sldMkLst>
          <pc:docMk/>
          <pc:sldMk cId="2222669024" sldId="265"/>
        </pc:sldMkLst>
        <pc:spChg chg="mod">
          <ac:chgData name="Layla Omar-Davies" userId="c2dd2185808676f3" providerId="LiveId" clId="{1F4A49CA-1972-49B9-955E-BDDCBBCD1276}" dt="2024-12-22T12:48:47.269" v="5360" actId="5793"/>
          <ac:spMkLst>
            <pc:docMk/>
            <pc:sldMk cId="2222669024" sldId="265"/>
            <ac:spMk id="2" creationId="{375CDA8E-01AA-5849-2E70-6BD6FAD5B4F3}"/>
          </ac:spMkLst>
        </pc:spChg>
        <pc:spChg chg="mod">
          <ac:chgData name="Layla Omar-Davies" userId="c2dd2185808676f3" providerId="LiveId" clId="{1F4A49CA-1972-49B9-955E-BDDCBBCD1276}" dt="2024-12-22T14:10:27.182" v="8340"/>
          <ac:spMkLst>
            <pc:docMk/>
            <pc:sldMk cId="2222669024" sldId="265"/>
            <ac:spMk id="3" creationId="{E30287E6-FCE1-6A20-6DC9-6FC00F1FB745}"/>
          </ac:spMkLst>
        </pc:spChg>
      </pc:sldChg>
      <pc:sldChg chg="modSp new mod">
        <pc:chgData name="Layla Omar-Davies" userId="c2dd2185808676f3" providerId="LiveId" clId="{1F4A49CA-1972-49B9-955E-BDDCBBCD1276}" dt="2024-12-22T19:15:45.689" v="14706" actId="27636"/>
        <pc:sldMkLst>
          <pc:docMk/>
          <pc:sldMk cId="2818850548" sldId="266"/>
        </pc:sldMkLst>
        <pc:spChg chg="mod">
          <ac:chgData name="Layla Omar-Davies" userId="c2dd2185808676f3" providerId="LiveId" clId="{1F4A49CA-1972-49B9-955E-BDDCBBCD1276}" dt="2024-12-22T18:11:32.589" v="13602" actId="20577"/>
          <ac:spMkLst>
            <pc:docMk/>
            <pc:sldMk cId="2818850548" sldId="266"/>
            <ac:spMk id="2" creationId="{F5605E32-057B-4B01-6845-43C027CE8535}"/>
          </ac:spMkLst>
        </pc:spChg>
        <pc:spChg chg="mod">
          <ac:chgData name="Layla Omar-Davies" userId="c2dd2185808676f3" providerId="LiveId" clId="{1F4A49CA-1972-49B9-955E-BDDCBBCD1276}" dt="2024-12-22T19:15:45.689" v="14706" actId="27636"/>
          <ac:spMkLst>
            <pc:docMk/>
            <pc:sldMk cId="2818850548" sldId="266"/>
            <ac:spMk id="3" creationId="{D2BB5D60-56BB-AC5E-2302-6840B5974F54}"/>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445978B-67E6-470D-828F-B5B2BAFDEE02}" type="datetimeFigureOut">
              <a:rPr lang="en-GB" smtClean="0"/>
              <a:t>22/12/2024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3922F7C-B565-425B-B3A8-F9DDD98C7220}" type="slidenum">
              <a:rPr lang="en-GB" smtClean="0"/>
              <a:t>‹#›</a:t>
            </a:fld>
            <a:endParaRPr lang="en-GB"/>
          </a:p>
        </p:txBody>
      </p:sp>
    </p:spTree>
    <p:extLst>
      <p:ext uri="{BB962C8B-B14F-4D97-AF65-F5344CB8AC3E}">
        <p14:creationId xmlns:p14="http://schemas.microsoft.com/office/powerpoint/2010/main" val="24476332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slide provides the UN definitions internally displaced persons and refugees, taken from legal frameworks. Links to the Guiding Principles on Internal Displacement 1997 and the Refugee Convention 1951 have been provided for students to use as references in their assignment. The differences between the definitions are highlighted in green and the similarities are highlighted in yellow to emphasise the connection between IDPs and refugees whilst pointing out the fundamental differences between the two. It should also be noted that the Guiding Principles are not binding, therefore, it is not a requirement for countries to follow their guidance. </a:t>
            </a:r>
          </a:p>
          <a:p>
            <a:r>
              <a:rPr lang="en-GB" dirty="0"/>
              <a:t>Extra content: the term ‘internal displacement’ was first used when negotiating the Refugee Convention 1951 (Cheung, 2020). However, IDPs were recognised as a separate problem, separate to refugees so were excluded from the convention (Cheung, 2020). This was because the Refugee Convention was primarily concerned with individuals who crossed borders to escape life threatening circumstances during the Second World War (UNHCR, 1951). Therefore, it was the international aspect of refugee protection which was focused on. As a result, it wasn’t until the </a:t>
            </a:r>
            <a:r>
              <a:rPr lang="en-GB" dirty="0" err="1"/>
              <a:t>1990s</a:t>
            </a:r>
            <a:r>
              <a:rPr lang="en-GB" dirty="0"/>
              <a:t> (OCHA, 1997) that the international community began to recognise that equally vulnerable IDPs were experiencing similar human-rights violations to refugees and required protection and assistance.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Discussion point for the class: </a:t>
            </a: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The refugee convention was written to deal with the refugee crisis Europe post world war 2 with the intention of being updated in the future to meet new demands as global politics evolved. 80 years later, it is still relied on to determine refugee status. However, in the modern world, should there be changes within the convention to better encompass the demands of our new world? Should the convention be expanded to require internal and international protection of IDPs as well as refugees? Should internally displaced people also be classified as refugees? Students should consider political, social and logistical barriers to the expansion of the Refugee Convention in expanding its protections to more people.  </a:t>
            </a:r>
          </a:p>
        </p:txBody>
      </p:sp>
      <p:sp>
        <p:nvSpPr>
          <p:cNvPr id="4" name="Slide Number Placeholder 3"/>
          <p:cNvSpPr>
            <a:spLocks noGrp="1"/>
          </p:cNvSpPr>
          <p:nvPr>
            <p:ph type="sldNum" sz="quarter" idx="5"/>
          </p:nvPr>
        </p:nvSpPr>
        <p:spPr/>
        <p:txBody>
          <a:bodyPr/>
          <a:lstStyle/>
          <a:p>
            <a:fld id="{03922F7C-B565-425B-B3A8-F9DDD98C7220}" type="slidenum">
              <a:rPr lang="en-GB" smtClean="0"/>
              <a:t>2</a:t>
            </a:fld>
            <a:endParaRPr lang="en-GB"/>
          </a:p>
        </p:txBody>
      </p:sp>
    </p:spTree>
    <p:extLst>
      <p:ext uri="{BB962C8B-B14F-4D97-AF65-F5344CB8AC3E}">
        <p14:creationId xmlns:p14="http://schemas.microsoft.com/office/powerpoint/2010/main" val="278634600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purpose of this slide is to show students that there are many causes on internal displacement by focusing on four major causes of internal displacement: conflict, environment, disaster and development. To each of these causes I have attached to a case study to broaden students' perspective on internal displacement. </a:t>
            </a:r>
          </a:p>
          <a:p>
            <a:r>
              <a:rPr lang="en-GB" dirty="0"/>
              <a:t>Ethiopia</a:t>
            </a:r>
          </a:p>
          <a:p>
            <a:r>
              <a:rPr lang="en-GB" dirty="0"/>
              <a:t>Internal communal violence and conflict led by youth groups who attack villages, kill innocent people and burn down houses within Ethiopia has led to rising internal displacement in Ethiopia (</a:t>
            </a:r>
            <a:r>
              <a:rPr lang="en-GB" dirty="0" err="1"/>
              <a:t>Tesfaw</a:t>
            </a:r>
            <a:r>
              <a:rPr lang="en-GB" dirty="0"/>
              <a:t>, 2022). Although some perpetrators of the violence were arrested, the conflict reemerged in June 2018. Since 2018, over 1 million Ethiopians have become displaced in zones West-</a:t>
            </a:r>
            <a:r>
              <a:rPr lang="en-GB" dirty="0" err="1"/>
              <a:t>Guji</a:t>
            </a:r>
            <a:r>
              <a:rPr lang="en-GB" dirty="0"/>
              <a:t> and </a:t>
            </a:r>
            <a:r>
              <a:rPr lang="en-GB" dirty="0" err="1"/>
              <a:t>Gedeo</a:t>
            </a:r>
            <a:r>
              <a:rPr lang="en-GB" dirty="0"/>
              <a:t> zones and over 2.9 million across the whole of Ethiopia due to internal conflict (</a:t>
            </a:r>
            <a:r>
              <a:rPr lang="en-GB" dirty="0" err="1"/>
              <a:t>Tesfaw</a:t>
            </a:r>
            <a:r>
              <a:rPr lang="en-GB" dirty="0"/>
              <a:t>, 2022). </a:t>
            </a:r>
          </a:p>
          <a:p>
            <a:r>
              <a:rPr lang="en-GB" dirty="0"/>
              <a:t>Somalia </a:t>
            </a:r>
          </a:p>
          <a:p>
            <a:r>
              <a:rPr lang="en-GB" dirty="0"/>
              <a:t>Extreme weather events in Somalia such as droughts and floods between 2016-2019 led to increase internal displacement within the country (</a:t>
            </a:r>
            <a:r>
              <a:rPr lang="en-GB" dirty="0" err="1"/>
              <a:t>Momeni</a:t>
            </a:r>
            <a:r>
              <a:rPr lang="en-GB" dirty="0"/>
              <a:t> et al, 2022). As a result, 2.6 million Somalians were internally displaced in 2019 (News-Global, 2019). However, environment-induced displacement within Ethiopia did not stop in 2019. Droughts and floods continued to plague the country in 2023 where over 1 million Somalians, mainly from the </a:t>
            </a:r>
            <a:r>
              <a:rPr lang="en-GB" dirty="0" err="1"/>
              <a:t>Hiraan</a:t>
            </a:r>
            <a:r>
              <a:rPr lang="en-GB" dirty="0"/>
              <a:t> and Gedo regions became internally displaced (UNHCR, 2023). This but pressure on already overcrowded urban areas and made Somalian IDPs vulnerable to gender-based violence and family separation (UNHCR, 2023). </a:t>
            </a:r>
          </a:p>
          <a:p>
            <a:r>
              <a:rPr lang="en-GB" dirty="0"/>
              <a:t>Haiti</a:t>
            </a:r>
          </a:p>
          <a:p>
            <a:r>
              <a:rPr lang="en-GB" dirty="0"/>
              <a:t>Haiti suffered disaster-induced internal displacement due to the 2010 earthquake which hit the island (Benet, 2020). As a result, around 1.5 million Haitians became internally displaced (Benet, 2020) because homes, infrastructure and public services were destroyed. In 2020, over 30,000 Haitians remained internally displaced, 10 years after the initial disaster due to poor governance, lack of international aid and the deteriorating economic situation within Haiti (Benet, 2020). The prolonged displacement on Haitians is known as </a:t>
            </a:r>
            <a:r>
              <a:rPr lang="en-GB" b="1" dirty="0"/>
              <a:t>protracted displacement</a:t>
            </a:r>
            <a:r>
              <a:rPr lang="en-GB" dirty="0"/>
              <a:t>, where individuals or communities remain displaced for extended periods of time. </a:t>
            </a:r>
          </a:p>
          <a:p>
            <a:r>
              <a:rPr lang="en-GB" dirty="0"/>
              <a:t>India </a:t>
            </a:r>
          </a:p>
          <a:p>
            <a:r>
              <a:rPr lang="en-GB" dirty="0"/>
              <a:t>The Narmada River Valley Project in 1946 aimed to build dams to produce power that would benefit drought prone areas such as Gujarat (Maitra, 2009). This led to the displacement of thousands, mainly indigenous groups. However, the project went ahead because the long-term benefits outweighed the consequences associated with internal displacement (Maitra, 2009). </a:t>
            </a:r>
          </a:p>
        </p:txBody>
      </p:sp>
      <p:sp>
        <p:nvSpPr>
          <p:cNvPr id="4" name="Slide Number Placeholder 3"/>
          <p:cNvSpPr>
            <a:spLocks noGrp="1"/>
          </p:cNvSpPr>
          <p:nvPr>
            <p:ph type="sldNum" sz="quarter" idx="5"/>
          </p:nvPr>
        </p:nvSpPr>
        <p:spPr/>
        <p:txBody>
          <a:bodyPr/>
          <a:lstStyle/>
          <a:p>
            <a:fld id="{03922F7C-B565-425B-B3A8-F9DDD98C7220}" type="slidenum">
              <a:rPr lang="en-GB" smtClean="0"/>
              <a:t>3</a:t>
            </a:fld>
            <a:endParaRPr lang="en-GB"/>
          </a:p>
        </p:txBody>
      </p:sp>
    </p:spTree>
    <p:extLst>
      <p:ext uri="{BB962C8B-B14F-4D97-AF65-F5344CB8AC3E}">
        <p14:creationId xmlns:p14="http://schemas.microsoft.com/office/powerpoint/2010/main" val="180625785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Internal Aid </a:t>
            </a:r>
          </a:p>
          <a:p>
            <a:r>
              <a:rPr lang="en-GB" dirty="0"/>
              <a:t>Since IDPs have not crossed a recognised international border, they remain under the care of the state which they are displaced within. Therefore, it is the government where internal displacement occurs who have the primary responsibility for IDPs (OCHA, 1997, </a:t>
            </a:r>
            <a:r>
              <a:rPr lang="en-GB" dirty="0" err="1"/>
              <a:t>p.3</a:t>
            </a:r>
            <a:r>
              <a:rPr lang="en-GB" dirty="0"/>
              <a:t>). In some ways this is good for IDPs because they are entitled to the same rights and protections as everyone else in the country. However, in some cases it is the government who is supposed to protect IDPs is the same government who displaced them. For example, development-induced displacement in India for the Narmada River Valley Project in 1946 was permitted by the Indian government (Maitra, 2009). Therefore, if a government is willing to allow internal displacement to occur, are they likely to provide adequate support for IDPs to eliminate their vulnerability?</a:t>
            </a:r>
          </a:p>
          <a:p>
            <a:r>
              <a:rPr lang="en-GB" dirty="0"/>
              <a:t>International Aid </a:t>
            </a:r>
          </a:p>
          <a:p>
            <a:r>
              <a:rPr lang="en-GB" dirty="0"/>
              <a:t>To maintain state sovereignty, the Guiding Principles specify that international humanitarian organisations can only ‘offer’ their assistance to states containing IDPs (OCHA, 1997, </a:t>
            </a:r>
            <a:r>
              <a:rPr lang="en-GB" dirty="0" err="1"/>
              <a:t>p.3</a:t>
            </a:r>
            <a:r>
              <a:rPr lang="en-GB" dirty="0"/>
              <a:t>). This allows the state to maintain authority in self governance without external interference, balancing humanitarian assistance and sovereignty. State sovereignty applies to IDPs because they are members of the state in which they are displaced (Cheung, 2020). Therefore, humanitarian organisations are not entitled to provide their services to aid IDPs in the same way that they can for refugees. </a:t>
            </a:r>
          </a:p>
          <a:p>
            <a:r>
              <a:rPr lang="en-GB" dirty="0"/>
              <a:t>Group discussion: students should form groups of 3-4 to discuss if international humanitarian aid should be able to bypass the principle of sovereignty to provide assistance to IDPs. 10-minute discussion in groups will be followed by feedback to the class. </a:t>
            </a:r>
          </a:p>
        </p:txBody>
      </p:sp>
      <p:sp>
        <p:nvSpPr>
          <p:cNvPr id="4" name="Slide Number Placeholder 3"/>
          <p:cNvSpPr>
            <a:spLocks noGrp="1"/>
          </p:cNvSpPr>
          <p:nvPr>
            <p:ph type="sldNum" sz="quarter" idx="5"/>
          </p:nvPr>
        </p:nvSpPr>
        <p:spPr/>
        <p:txBody>
          <a:bodyPr/>
          <a:lstStyle/>
          <a:p>
            <a:fld id="{03922F7C-B565-425B-B3A8-F9DDD98C7220}" type="slidenum">
              <a:rPr lang="en-GB" smtClean="0"/>
              <a:t>4</a:t>
            </a:fld>
            <a:endParaRPr lang="en-GB"/>
          </a:p>
        </p:txBody>
      </p:sp>
    </p:spTree>
    <p:extLst>
      <p:ext uri="{BB962C8B-B14F-4D97-AF65-F5344CB8AC3E}">
        <p14:creationId xmlns:p14="http://schemas.microsoft.com/office/powerpoint/2010/main" val="14973563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3922F7C-B565-425B-B3A8-F9DDD98C7220}" type="slidenum">
              <a:rPr lang="en-GB" smtClean="0"/>
              <a:t>5</a:t>
            </a:fld>
            <a:endParaRPr lang="en-GB"/>
          </a:p>
        </p:txBody>
      </p:sp>
    </p:spTree>
    <p:extLst>
      <p:ext uri="{BB962C8B-B14F-4D97-AF65-F5344CB8AC3E}">
        <p14:creationId xmlns:p14="http://schemas.microsoft.com/office/powerpoint/2010/main" val="389004398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3922F7C-B565-425B-B3A8-F9DDD98C7220}" type="slidenum">
              <a:rPr lang="en-GB" smtClean="0"/>
              <a:t>6</a:t>
            </a:fld>
            <a:endParaRPr lang="en-GB"/>
          </a:p>
        </p:txBody>
      </p:sp>
    </p:spTree>
    <p:extLst>
      <p:ext uri="{BB962C8B-B14F-4D97-AF65-F5344CB8AC3E}">
        <p14:creationId xmlns:p14="http://schemas.microsoft.com/office/powerpoint/2010/main" val="302079265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39E3965E-AC41-4711-9D10-E25ABB132D86}"/>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90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645152"/>
            <a:ext cx="10058400" cy="1143000"/>
          </a:xfrm>
        </p:spPr>
        <p:txBody>
          <a:bodyPr lIns="91440" rIns="91440">
            <a:normAutofit/>
          </a:bodyPr>
          <a:lstStyle>
            <a:lvl1pPr marL="0" indent="0" algn="l">
              <a:buNone/>
              <a:defRPr sz="2400" cap="all" spc="200" baseline="0">
                <a:solidFill>
                  <a:schemeClr val="tx1"/>
                </a:solidFill>
                <a:latin typeface="+mn-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cxnSp>
        <p:nvCxnSpPr>
          <p:cNvPr id="9" name="Straight Connector 8">
            <a:extLst>
              <a:ext uri="{FF2B5EF4-FFF2-40B4-BE49-F238E27FC236}">
                <a16:creationId xmlns:a16="http://schemas.microsoft.com/office/drawing/2014/main" id="{1F5DC8C3-BA5F-4EED-BB9A-A14272BD82A1}"/>
              </a:ext>
            </a:extLst>
          </p:cNvPr>
          <p:cNvCxnSpPr/>
          <p:nvPr/>
        </p:nvCxnSpPr>
        <p:spPr>
          <a:xfrm>
            <a:off x="1207658" y="4474741"/>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4" name="Date Placeholder 3">
            <a:extLst>
              <a:ext uri="{FF2B5EF4-FFF2-40B4-BE49-F238E27FC236}">
                <a16:creationId xmlns:a16="http://schemas.microsoft.com/office/drawing/2014/main" id="{9925CCF1-92C0-4AF3-BFAF-4921631915AB}"/>
              </a:ext>
            </a:extLst>
          </p:cNvPr>
          <p:cNvSpPr>
            <a:spLocks noGrp="1"/>
          </p:cNvSpPr>
          <p:nvPr>
            <p:ph type="dt" sz="half" idx="10"/>
          </p:nvPr>
        </p:nvSpPr>
        <p:spPr/>
        <p:txBody>
          <a:bodyPr/>
          <a:lstStyle/>
          <a:p>
            <a:fld id="{9184DA70-C731-4C70-880D-CCD4705E623C}" type="datetime1">
              <a:rPr lang="en-US" smtClean="0"/>
              <a:t>12/22/2024</a:t>
            </a:fld>
            <a:endParaRPr lang="en-US" dirty="0"/>
          </a:p>
        </p:txBody>
      </p:sp>
      <p:sp>
        <p:nvSpPr>
          <p:cNvPr id="5" name="Footer Placeholder 4">
            <a:extLst>
              <a:ext uri="{FF2B5EF4-FFF2-40B4-BE49-F238E27FC236}">
                <a16:creationId xmlns:a16="http://schemas.microsoft.com/office/drawing/2014/main" id="{051A78A9-3DFF-4937-A9F2-5D8CF495F367}"/>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5FAEB271-5CC0-4759-BC6E-8BE53AB227C0}"/>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6305184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354D8B55-9EA8-4B81-8E84-9B93B0A27559}"/>
              </a:ext>
            </a:extLst>
          </p:cNvPr>
          <p:cNvSpPr>
            <a:spLocks noGrp="1"/>
          </p:cNvSpPr>
          <p:nvPr>
            <p:ph type="dt" sz="half" idx="10"/>
          </p:nvPr>
        </p:nvSpPr>
        <p:spPr/>
        <p:txBody>
          <a:bodyPr/>
          <a:lstStyle/>
          <a:p>
            <a:fld id="{4BE1D723-8F53-4F53-90B0-1982A396982E}" type="datetime1">
              <a:rPr lang="en-US" smtClean="0"/>
              <a:t>12/22/2024</a:t>
            </a:fld>
            <a:endParaRPr lang="en-US" dirty="0"/>
          </a:p>
        </p:txBody>
      </p:sp>
      <p:sp>
        <p:nvSpPr>
          <p:cNvPr id="8" name="Footer Placeholder 7">
            <a:extLst>
              <a:ext uri="{FF2B5EF4-FFF2-40B4-BE49-F238E27FC236}">
                <a16:creationId xmlns:a16="http://schemas.microsoft.com/office/drawing/2014/main" id="{062CA021-2578-47CB-822C-BDDFF7223B28}"/>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C4AAB51D-4141-4682-9375-DAFD5FB9DD10}"/>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1749865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585C21A-8B93-4657-B5DF-7EAEAD3BE127}"/>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90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663440"/>
            <a:ext cx="10058400" cy="1143000"/>
          </a:xfrm>
        </p:spPr>
        <p:txBody>
          <a:bodyPr lIns="91440" rIns="91440" anchor="t" anchorCtr="0">
            <a:normAutofit/>
          </a:bodyPr>
          <a:lstStyle>
            <a:lvl1pPr marL="0" indent="0">
              <a:buNone/>
              <a:defRPr sz="2400" cap="all" spc="200" baseline="0">
                <a:solidFill>
                  <a:schemeClr val="tx1"/>
                </a:solidFill>
                <a:latin typeface="+mn-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cxnSp>
        <p:nvCxnSpPr>
          <p:cNvPr id="9" name="Straight Connector 8">
            <a:extLst>
              <a:ext uri="{FF2B5EF4-FFF2-40B4-BE49-F238E27FC236}">
                <a16:creationId xmlns:a16="http://schemas.microsoft.com/office/drawing/2014/main" id="{459DE2C1-4C52-40A3-8959-27B2C1BEBFF6}"/>
              </a:ext>
            </a:extLst>
          </p:cNvPr>
          <p:cNvCxnSpPr/>
          <p:nvPr/>
        </p:nvCxnSpPr>
        <p:spPr>
          <a:xfrm>
            <a:off x="1207658" y="4485132"/>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7" name="Date Placeholder 6">
            <a:extLst>
              <a:ext uri="{FF2B5EF4-FFF2-40B4-BE49-F238E27FC236}">
                <a16:creationId xmlns:a16="http://schemas.microsoft.com/office/drawing/2014/main" id="{AAF2E137-EC28-48F8-9198-1F02539029B6}"/>
              </a:ext>
            </a:extLst>
          </p:cNvPr>
          <p:cNvSpPr>
            <a:spLocks noGrp="1"/>
          </p:cNvSpPr>
          <p:nvPr>
            <p:ph type="dt" sz="half" idx="10"/>
          </p:nvPr>
        </p:nvSpPr>
        <p:spPr/>
        <p:txBody>
          <a:bodyPr/>
          <a:lstStyle/>
          <a:p>
            <a:fld id="{97669AF7-7BEB-44E4-9852-375E34362B5B}" type="datetime1">
              <a:rPr lang="en-US" smtClean="0"/>
              <a:t>12/22/2024</a:t>
            </a:fld>
            <a:endParaRPr lang="en-US" dirty="0"/>
          </a:p>
        </p:txBody>
      </p:sp>
      <p:sp>
        <p:nvSpPr>
          <p:cNvPr id="8" name="Footer Placeholder 7">
            <a:extLst>
              <a:ext uri="{FF2B5EF4-FFF2-40B4-BE49-F238E27FC236}">
                <a16:creationId xmlns:a16="http://schemas.microsoft.com/office/drawing/2014/main" id="{189422CD-6F62-4DD6-89EF-07A60B42D219}"/>
              </a:ext>
            </a:extLst>
          </p:cNvPr>
          <p:cNvSpPr>
            <a:spLocks noGrp="1"/>
          </p:cNvSpPr>
          <p:nvPr>
            <p:ph type="ftr" sz="quarter" idx="11"/>
          </p:nvPr>
        </p:nvSpPr>
        <p:spPr/>
        <p:txBody>
          <a:bodyPr/>
          <a:lstStyle/>
          <a:p>
            <a:endParaRPr lang="en-US" dirty="0"/>
          </a:p>
        </p:txBody>
      </p:sp>
      <p:sp>
        <p:nvSpPr>
          <p:cNvPr id="11" name="Slide Number Placeholder 10">
            <a:extLst>
              <a:ext uri="{FF2B5EF4-FFF2-40B4-BE49-F238E27FC236}">
                <a16:creationId xmlns:a16="http://schemas.microsoft.com/office/drawing/2014/main" id="{69C6AFF8-42B4-4D05-969B-9F5FB3355555}"/>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7547147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80" y="2120900"/>
            <a:ext cx="4639736" cy="374819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515944" y="2120900"/>
            <a:ext cx="4639736" cy="374819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Date Placeholder 1">
            <a:extLst>
              <a:ext uri="{FF2B5EF4-FFF2-40B4-BE49-F238E27FC236}">
                <a16:creationId xmlns:a16="http://schemas.microsoft.com/office/drawing/2014/main" id="{5782D47D-B0DC-4C40-BCC6-BBBA32584A38}"/>
              </a:ext>
            </a:extLst>
          </p:cNvPr>
          <p:cNvSpPr>
            <a:spLocks noGrp="1"/>
          </p:cNvSpPr>
          <p:nvPr>
            <p:ph type="dt" sz="half" idx="10"/>
          </p:nvPr>
        </p:nvSpPr>
        <p:spPr/>
        <p:txBody>
          <a:bodyPr/>
          <a:lstStyle/>
          <a:p>
            <a:fld id="{BAAAC38D-0552-4C82-B593-E6124DFADBE2}" type="datetime1">
              <a:rPr lang="en-US" smtClean="0"/>
              <a:t>12/22/2024</a:t>
            </a:fld>
            <a:endParaRPr lang="en-US" dirty="0"/>
          </a:p>
        </p:txBody>
      </p:sp>
      <p:sp>
        <p:nvSpPr>
          <p:cNvPr id="9" name="Footer Placeholder 8">
            <a:extLst>
              <a:ext uri="{FF2B5EF4-FFF2-40B4-BE49-F238E27FC236}">
                <a16:creationId xmlns:a16="http://schemas.microsoft.com/office/drawing/2014/main" id="{4690D34E-7EBD-44B2-83CA-4C126A18D7EF}"/>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2AC511A1-9BBD-42DE-92FB-2AF44F8E97A9}"/>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6803005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2057400"/>
            <a:ext cx="4639736" cy="736282"/>
          </a:xfrm>
        </p:spPr>
        <p:txBody>
          <a:bodyPr lIns="91440" rIns="91440" anchor="ctr">
            <a:normAutofit/>
          </a:bodyPr>
          <a:lstStyle>
            <a:lvl1pPr marL="0" indent="0">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97280" y="2958274"/>
            <a:ext cx="4639736" cy="291082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515944" y="2057400"/>
            <a:ext cx="4639736" cy="736282"/>
          </a:xfrm>
        </p:spPr>
        <p:txBody>
          <a:bodyPr lIns="91440" rIns="91440" anchor="ctr">
            <a:normAutofit/>
          </a:bodyPr>
          <a:lstStyle>
            <a:lvl1pPr marL="0" indent="0">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515944" y="2958273"/>
            <a:ext cx="4639736" cy="291082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Date Placeholder 1">
            <a:extLst>
              <a:ext uri="{FF2B5EF4-FFF2-40B4-BE49-F238E27FC236}">
                <a16:creationId xmlns:a16="http://schemas.microsoft.com/office/drawing/2014/main" id="{8AF8A515-AA94-45D1-9223-5C2272618D85}"/>
              </a:ext>
            </a:extLst>
          </p:cNvPr>
          <p:cNvSpPr>
            <a:spLocks noGrp="1"/>
          </p:cNvSpPr>
          <p:nvPr>
            <p:ph type="dt" sz="half" idx="10"/>
          </p:nvPr>
        </p:nvSpPr>
        <p:spPr/>
        <p:txBody>
          <a:bodyPr/>
          <a:lstStyle/>
          <a:p>
            <a:fld id="{D9DF0F1C-5577-4ACB-BB62-DF8F3C494C7E}" type="datetime1">
              <a:rPr lang="en-US" smtClean="0"/>
              <a:t>12/22/2024</a:t>
            </a:fld>
            <a:endParaRPr lang="en-US" dirty="0"/>
          </a:p>
        </p:txBody>
      </p:sp>
      <p:sp>
        <p:nvSpPr>
          <p:cNvPr id="11" name="Footer Placeholder 10">
            <a:extLst>
              <a:ext uri="{FF2B5EF4-FFF2-40B4-BE49-F238E27FC236}">
                <a16:creationId xmlns:a16="http://schemas.microsoft.com/office/drawing/2014/main" id="{D052F5BC-98E0-4D60-AD67-9547738B7DD4}"/>
              </a:ext>
            </a:extLst>
          </p:cNvPr>
          <p:cNvSpPr>
            <a:spLocks noGrp="1"/>
          </p:cNvSpPr>
          <p:nvPr>
            <p:ph type="ftr" sz="quarter" idx="11"/>
          </p:nvPr>
        </p:nvSpPr>
        <p:spPr/>
        <p:txBody>
          <a:bodyPr/>
          <a:lstStyle/>
          <a:p>
            <a:endParaRPr lang="en-US" dirty="0"/>
          </a:p>
        </p:txBody>
      </p:sp>
      <p:sp>
        <p:nvSpPr>
          <p:cNvPr id="12" name="Slide Number Placeholder 11">
            <a:extLst>
              <a:ext uri="{FF2B5EF4-FFF2-40B4-BE49-F238E27FC236}">
                <a16:creationId xmlns:a16="http://schemas.microsoft.com/office/drawing/2014/main" id="{A38552DC-952E-41EA-AAAF-C2187523C0B0}"/>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5108725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6" name="Date Placeholder 5">
            <a:extLst>
              <a:ext uri="{FF2B5EF4-FFF2-40B4-BE49-F238E27FC236}">
                <a16:creationId xmlns:a16="http://schemas.microsoft.com/office/drawing/2014/main" id="{7392073F-158F-44A3-8913-917AFFC1BC20}"/>
              </a:ext>
            </a:extLst>
          </p:cNvPr>
          <p:cNvSpPr>
            <a:spLocks noGrp="1"/>
          </p:cNvSpPr>
          <p:nvPr>
            <p:ph type="dt" sz="half" idx="10"/>
          </p:nvPr>
        </p:nvSpPr>
        <p:spPr/>
        <p:txBody>
          <a:bodyPr/>
          <a:lstStyle/>
          <a:p>
            <a:fld id="{1775B394-D9F9-4F0C-B15D-605F45CB9E9F}" type="datetime1">
              <a:rPr lang="en-US" smtClean="0"/>
              <a:t>12/22/2024</a:t>
            </a:fld>
            <a:endParaRPr lang="en-US" dirty="0"/>
          </a:p>
        </p:txBody>
      </p:sp>
      <p:sp>
        <p:nvSpPr>
          <p:cNvPr id="7" name="Footer Placeholder 6">
            <a:extLst>
              <a:ext uri="{FF2B5EF4-FFF2-40B4-BE49-F238E27FC236}">
                <a16:creationId xmlns:a16="http://schemas.microsoft.com/office/drawing/2014/main" id="{EED72207-24CA-42B7-A975-2F8E41CBA904}"/>
              </a:ext>
            </a:extLst>
          </p:cNvPr>
          <p:cNvSpPr>
            <a:spLocks noGrp="1"/>
          </p:cNvSpPr>
          <p:nvPr>
            <p:ph type="ftr" sz="quarter" idx="11"/>
          </p:nvPr>
        </p:nvSpPr>
        <p:spPr/>
        <p:txBody>
          <a:bodyPr/>
          <a:lstStyle/>
          <a:p>
            <a:endParaRPr lang="en-US" dirty="0"/>
          </a:p>
        </p:txBody>
      </p:sp>
      <p:sp>
        <p:nvSpPr>
          <p:cNvPr id="8" name="Slide Number Placeholder 7">
            <a:extLst>
              <a:ext uri="{FF2B5EF4-FFF2-40B4-BE49-F238E27FC236}">
                <a16:creationId xmlns:a16="http://schemas.microsoft.com/office/drawing/2014/main" id="{D01080F2-251A-4B88-9A62-16F46D724F83}"/>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2543291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8E9C91B-7EAD-4562-AB0E-DFB9663AECE3}"/>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Date Placeholder 1">
            <a:extLst>
              <a:ext uri="{FF2B5EF4-FFF2-40B4-BE49-F238E27FC236}">
                <a16:creationId xmlns:a16="http://schemas.microsoft.com/office/drawing/2014/main" id="{94E9223F-721F-47BF-9FD5-0F8D12FF0DE1}"/>
              </a:ext>
            </a:extLst>
          </p:cNvPr>
          <p:cNvSpPr>
            <a:spLocks noGrp="1"/>
          </p:cNvSpPr>
          <p:nvPr>
            <p:ph type="dt" sz="half" idx="10"/>
          </p:nvPr>
        </p:nvSpPr>
        <p:spPr/>
        <p:txBody>
          <a:bodyPr/>
          <a:lstStyle/>
          <a:p>
            <a:fld id="{39667345-2558-425A-8533-9BFDBCE15005}" type="datetime1">
              <a:rPr lang="en-US" smtClean="0"/>
              <a:t>12/22/2024</a:t>
            </a:fld>
            <a:endParaRPr lang="en-US" dirty="0"/>
          </a:p>
        </p:txBody>
      </p:sp>
      <p:sp>
        <p:nvSpPr>
          <p:cNvPr id="3" name="Footer Placeholder 2">
            <a:extLst>
              <a:ext uri="{FF2B5EF4-FFF2-40B4-BE49-F238E27FC236}">
                <a16:creationId xmlns:a16="http://schemas.microsoft.com/office/drawing/2014/main" id="{05915714-6BBA-4593-8591-4E26F7D58D9F}"/>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BE06F857-D2E1-44DD-ABDD-EBB739645B67}"/>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0244680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6D90D66-BCB9-4229-A829-628874352AC0}"/>
              </a:ext>
            </a:extLst>
          </p:cNvPr>
          <p:cNvSpPr/>
          <p:nvPr/>
        </p:nvSpPr>
        <p:spPr>
          <a:xfrm>
            <a:off x="16" y="0"/>
            <a:ext cx="4654296" cy="6858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43466" y="786383"/>
            <a:ext cx="3517567" cy="2093975"/>
          </a:xfrm>
        </p:spPr>
        <p:txBody>
          <a:bodyPr anchor="b">
            <a:normAutofit/>
          </a:bodyPr>
          <a:lstStyle>
            <a:lvl1pPr>
              <a:lnSpc>
                <a:spcPct val="90000"/>
              </a:lnSpc>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5458984" y="812799"/>
            <a:ext cx="5928344" cy="52947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43465" y="3043050"/>
            <a:ext cx="3517567" cy="3064505"/>
          </a:xfrm>
        </p:spPr>
        <p:txBody>
          <a:bodyPr lIns="91440" rIns="91440">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643464" y="6446520"/>
            <a:ext cx="3517568" cy="365125"/>
          </a:xfrm>
        </p:spPr>
        <p:txBody>
          <a:bodyPr/>
          <a:lstStyle>
            <a:lvl1pPr algn="l">
              <a:defRPr/>
            </a:lvl1pPr>
          </a:lstStyle>
          <a:p>
            <a:fld id="{92BEA474-078D-4E9B-9B14-09A87B19DC46}" type="datetime1">
              <a:rPr lang="en-US" smtClean="0"/>
              <a:t>12/22/2024</a:t>
            </a:fld>
            <a:endParaRPr lang="en-US" dirty="0"/>
          </a:p>
        </p:txBody>
      </p:sp>
      <p:sp>
        <p:nvSpPr>
          <p:cNvPr id="6" name="Footer Placeholder 5"/>
          <p:cNvSpPr>
            <a:spLocks noGrp="1"/>
          </p:cNvSpPr>
          <p:nvPr>
            <p:ph type="ftr" sz="quarter" idx="11"/>
          </p:nvPr>
        </p:nvSpPr>
        <p:spPr>
          <a:xfrm>
            <a:off x="5458983" y="6446520"/>
            <a:ext cx="5334019" cy="365125"/>
          </a:xfrm>
        </p:spPr>
        <p:txBody>
          <a:bodyPr/>
          <a:lstStyle>
            <a:lvl1pPr algn="l">
              <a:defRPr>
                <a:solidFill>
                  <a:schemeClr val="tx2"/>
                </a:solidFill>
              </a:defRPr>
            </a:lvl1pPr>
          </a:lstStyle>
          <a:p>
            <a:endParaRPr lang="en-US" dirty="0"/>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3A98EE3D-8CD1-4C3F-BD1C-C98C9596463C}" type="slidenum">
              <a:rPr lang="en-US" smtClean="0"/>
              <a:pPr/>
              <a:t>‹#›</a:t>
            </a:fld>
            <a:endParaRPr lang="en-US" dirty="0"/>
          </a:p>
        </p:txBody>
      </p:sp>
    </p:spTree>
    <p:extLst>
      <p:ext uri="{BB962C8B-B14F-4D97-AF65-F5344CB8AC3E}">
        <p14:creationId xmlns:p14="http://schemas.microsoft.com/office/powerpoint/2010/main" val="398605919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DA134939-39C0-4522-A125-A13DFDA66490}"/>
              </a:ext>
            </a:extLst>
          </p:cNvPr>
          <p:cNvSpPr/>
          <p:nvPr/>
        </p:nvSpPr>
        <p:spPr>
          <a:xfrm>
            <a:off x="0" y="4578350"/>
            <a:ext cx="12188825" cy="227965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Picture Placeholder 2"/>
          <p:cNvSpPr>
            <a:spLocks noGrp="1" noChangeAspect="1"/>
          </p:cNvSpPr>
          <p:nvPr>
            <p:ph type="pic" idx="1"/>
          </p:nvPr>
        </p:nvSpPr>
        <p:spPr>
          <a:xfrm>
            <a:off x="15" y="0"/>
            <a:ext cx="12191985" cy="4578350"/>
          </a:xfrm>
          <a:solidFill>
            <a:schemeClr val="bg1">
              <a:lumMod val="85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2" name="Title 1"/>
          <p:cNvSpPr>
            <a:spLocks noGrp="1"/>
          </p:cNvSpPr>
          <p:nvPr>
            <p:ph type="title"/>
          </p:nvPr>
        </p:nvSpPr>
        <p:spPr>
          <a:xfrm>
            <a:off x="1097279" y="4799362"/>
            <a:ext cx="10113645" cy="743682"/>
          </a:xfrm>
        </p:spPr>
        <p:txBody>
          <a:bodyPr tIns="0" bIns="0" anchor="b">
            <a:noAutofit/>
          </a:bodyPr>
          <a:lstStyle>
            <a:lvl1pPr>
              <a:defRPr sz="3600" b="0">
                <a:solidFill>
                  <a:srgbClr val="FFFFFF"/>
                </a:solidFill>
              </a:defRPr>
            </a:lvl1pPr>
          </a:lstStyle>
          <a:p>
            <a:r>
              <a:rPr lang="en-US"/>
              <a:t>Click to edit Master title style</a:t>
            </a:r>
            <a:endParaRPr lang="en-US" dirty="0"/>
          </a:p>
        </p:txBody>
      </p:sp>
      <p:sp>
        <p:nvSpPr>
          <p:cNvPr id="4" name="Text Placeholder 3"/>
          <p:cNvSpPr>
            <a:spLocks noGrp="1"/>
          </p:cNvSpPr>
          <p:nvPr>
            <p:ph type="body" sz="half" idx="2"/>
          </p:nvPr>
        </p:nvSpPr>
        <p:spPr>
          <a:xfrm>
            <a:off x="1097279" y="5715000"/>
            <a:ext cx="10113264" cy="609600"/>
          </a:xfrm>
        </p:spPr>
        <p:txBody>
          <a:bodyPr lIns="91440" tIns="0" rIns="91440" bIns="0">
            <a:normAutofit/>
          </a:bodyPr>
          <a:lstStyle>
            <a:lvl1pPr marL="0" indent="0">
              <a:spcBef>
                <a:spcPts val="0"/>
              </a:spcBef>
              <a:spcAft>
                <a:spcPts val="600"/>
              </a:spcAft>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4907D986-8816-4272-A432-0437A28A9828}" type="datetime1">
              <a:rPr lang="en-US" smtClean="0"/>
              <a:t>12/22/2024</a:t>
            </a:fld>
            <a:endParaRPr lang="en-US" dirty="0"/>
          </a:p>
        </p:txBody>
      </p:sp>
      <p:sp>
        <p:nvSpPr>
          <p:cNvPr id="6" name="Footer Placeholder 5"/>
          <p:cNvSpPr>
            <a:spLocks noGrp="1"/>
          </p:cNvSpPr>
          <p:nvPr>
            <p:ph type="ftr" sz="quarter" idx="11"/>
          </p:nvPr>
        </p:nvSpPr>
        <p:spPr>
          <a:xfrm>
            <a:off x="1097279" y="6446838"/>
            <a:ext cx="6818262" cy="365125"/>
          </a:xfrm>
        </p:spPr>
        <p:txBody>
          <a:bodyPr/>
          <a:lstStyle/>
          <a:p>
            <a:pPr algn="l"/>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40227493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7D5506EE-1026-4F35-9ACC-BD05BE0F9B36}"/>
              </a:ext>
            </a:extLst>
          </p:cNvPr>
          <p:cNvSpPr>
            <a:spLocks noGrp="1"/>
          </p:cNvSpPr>
          <p:nvPr>
            <p:ph type="dt" sz="half" idx="10"/>
          </p:nvPr>
        </p:nvSpPr>
        <p:spPr/>
        <p:txBody>
          <a:bodyPr/>
          <a:lstStyle/>
          <a:p>
            <a:fld id="{B612A279-0833-481D-8C56-F67FD0AC6C50}" type="datetime1">
              <a:rPr lang="en-US" smtClean="0"/>
              <a:t>12/22/2024</a:t>
            </a:fld>
            <a:endParaRPr lang="en-US" dirty="0"/>
          </a:p>
        </p:txBody>
      </p:sp>
      <p:sp>
        <p:nvSpPr>
          <p:cNvPr id="8" name="Footer Placeholder 7">
            <a:extLst>
              <a:ext uri="{FF2B5EF4-FFF2-40B4-BE49-F238E27FC236}">
                <a16:creationId xmlns:a16="http://schemas.microsoft.com/office/drawing/2014/main" id="{B7696E5F-8D95-4450-AE52-5438E6EDE2BF}"/>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999B2253-74CC-409E-BEB0-F8EFCFCB5629}"/>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77887488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E1B68A5B-D9FA-424B-A4EB-30E7223836B3}"/>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AF33D6B0-F070-45C4-A472-19F432BE3932}"/>
              </a:ext>
            </a:extLst>
          </p:cNvPr>
          <p:cNvSpPr>
            <a:spLocks noGrp="1"/>
          </p:cNvSpPr>
          <p:nvPr>
            <p:ph type="dt" sz="half" idx="10"/>
          </p:nvPr>
        </p:nvSpPr>
        <p:spPr/>
        <p:txBody>
          <a:bodyPr/>
          <a:lstStyle/>
          <a:p>
            <a:fld id="{6587DA83-5663-4C9C-B9AA-0B40A3DAFF81}" type="datetime1">
              <a:rPr lang="en-US" smtClean="0"/>
              <a:t>12/22/2024</a:t>
            </a:fld>
            <a:endParaRPr lang="en-US" dirty="0"/>
          </a:p>
        </p:txBody>
      </p:sp>
      <p:sp>
        <p:nvSpPr>
          <p:cNvPr id="8" name="Footer Placeholder 7">
            <a:extLst>
              <a:ext uri="{FF2B5EF4-FFF2-40B4-BE49-F238E27FC236}">
                <a16:creationId xmlns:a16="http://schemas.microsoft.com/office/drawing/2014/main" id="{9975399F-DAB2-410D-967F-ED17E6F796E7}"/>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F762A46F-6BE5-4D12-9412-5CA7672EA8EC}"/>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93245123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416A0E3C-60E6-4F39-BC55-5F7C224E1F7C}"/>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2108201"/>
            <a:ext cx="10058400" cy="3760891"/>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218426" y="6446838"/>
            <a:ext cx="2584850" cy="365125"/>
          </a:xfrm>
          <a:prstGeom prst="rect">
            <a:avLst/>
          </a:prstGeom>
        </p:spPr>
        <p:txBody>
          <a:bodyPr vert="horz" lIns="91440" tIns="45720" rIns="91440" bIns="45720" rtlCol="0" anchor="ctr"/>
          <a:lstStyle>
            <a:lvl1pPr algn="r">
              <a:defRPr sz="800">
                <a:solidFill>
                  <a:srgbClr val="FFFFFF"/>
                </a:solidFill>
              </a:defRPr>
            </a:lvl1pPr>
          </a:lstStyle>
          <a:p>
            <a:fld id="{62D6E202-B606-4609-B914-27C9371A1F6D}" type="datetime1">
              <a:rPr lang="en-US" smtClean="0"/>
              <a:t>12/22/2024</a:t>
            </a:fld>
            <a:endParaRPr lang="en-US" dirty="0"/>
          </a:p>
        </p:txBody>
      </p:sp>
      <p:sp>
        <p:nvSpPr>
          <p:cNvPr id="5" name="Footer Placeholder 4"/>
          <p:cNvSpPr>
            <a:spLocks noGrp="1"/>
          </p:cNvSpPr>
          <p:nvPr>
            <p:ph type="ftr" sz="quarter" idx="3"/>
          </p:nvPr>
        </p:nvSpPr>
        <p:spPr>
          <a:xfrm>
            <a:off x="1097279" y="6446838"/>
            <a:ext cx="6818262" cy="365125"/>
          </a:xfrm>
          <a:prstGeom prst="rect">
            <a:avLst/>
          </a:prstGeom>
        </p:spPr>
        <p:txBody>
          <a:bodyPr vert="horz" lIns="91440" tIns="45720" rIns="91440" bIns="45720" rtlCol="0" anchor="ctr"/>
          <a:lstStyle>
            <a:lvl1pPr algn="l">
              <a:defRPr sz="800" cap="all" baseline="0">
                <a:solidFill>
                  <a:srgbClr val="FFFFFF"/>
                </a:solidFill>
              </a:defRPr>
            </a:lvl1pPr>
          </a:lstStyle>
          <a:p>
            <a:endParaRPr lang="en-US" dirty="0"/>
          </a:p>
        </p:txBody>
      </p:sp>
      <p:sp>
        <p:nvSpPr>
          <p:cNvPr id="6" name="Slide Number Placeholder 5"/>
          <p:cNvSpPr>
            <a:spLocks noGrp="1"/>
          </p:cNvSpPr>
          <p:nvPr>
            <p:ph type="sldNum" sz="quarter" idx="4"/>
          </p:nvPr>
        </p:nvSpPr>
        <p:spPr>
          <a:xfrm>
            <a:off x="10993582" y="6446838"/>
            <a:ext cx="780010" cy="365125"/>
          </a:xfrm>
          <a:prstGeom prst="rect">
            <a:avLst/>
          </a:prstGeom>
        </p:spPr>
        <p:txBody>
          <a:bodyPr vert="horz" lIns="91440" tIns="45720" rIns="91440" bIns="45720" rtlCol="0" anchor="ctr"/>
          <a:lstStyle>
            <a:lvl1pPr algn="l">
              <a:defRPr sz="800">
                <a:solidFill>
                  <a:srgbClr val="FFFFFF"/>
                </a:solidFill>
              </a:defRPr>
            </a:lvl1pPr>
          </a:lstStyle>
          <a:p>
            <a:fld id="{3A98EE3D-8CD1-4C3F-BD1C-C98C9596463C}" type="slidenum">
              <a:rPr lang="en-US" smtClean="0"/>
              <a:t>‹#›</a:t>
            </a:fld>
            <a:endParaRPr lang="en-US" dirty="0"/>
          </a:p>
        </p:txBody>
      </p:sp>
      <p:cxnSp>
        <p:nvCxnSpPr>
          <p:cNvPr id="10" name="Straight Connector 9">
            <a:extLst>
              <a:ext uri="{FF2B5EF4-FFF2-40B4-BE49-F238E27FC236}">
                <a16:creationId xmlns:a16="http://schemas.microsoft.com/office/drawing/2014/main" id="{C5025DAC-8B93-4160-B017-3A274A5828C0}"/>
              </a:ext>
            </a:extLst>
          </p:cNvPr>
          <p:cNvCxnSpPr/>
          <p:nvPr/>
        </p:nvCxnSpPr>
        <p:spPr>
          <a:xfrm>
            <a:off x="1193532" y="1897380"/>
            <a:ext cx="996696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81397385"/>
      </p:ext>
    </p:extLst>
  </p:cSld>
  <p:clrMap bg1="lt1" tx1="dk1" bg2="lt2" tx2="dk2" accent1="accent1" accent2="accent2" accent3="accent3" accent4="accent4" accent5="accent5" accent6="accent6" hlink="hlink" folHlink="folHlink"/>
  <p:sldLayoutIdLst>
    <p:sldLayoutId id="2147483671" r:id="rId1"/>
    <p:sldLayoutId id="2147483670" r:id="rId2"/>
    <p:sldLayoutId id="2147483669" r:id="rId3"/>
    <p:sldLayoutId id="2147483668" r:id="rId4"/>
    <p:sldLayoutId id="2147483667" r:id="rId5"/>
    <p:sldLayoutId id="2147483666" r:id="rId6"/>
    <p:sldLayoutId id="2147483665" r:id="rId7"/>
    <p:sldLayoutId id="2147483664" r:id="rId8"/>
    <p:sldLayoutId id="2147483663" r:id="rId9"/>
    <p:sldLayoutId id="2147483662" r:id="rId10"/>
    <p:sldLayoutId id="2147483661" r:id="rId11"/>
  </p:sldLayoutIdLst>
  <p:hf sldNum="0" hdr="0" ftr="0" dt="0"/>
  <p:txStyles>
    <p:titleStyle>
      <a:lvl1pPr algn="l" defTabSz="914400" rtl="0" eaLnBrk="1" latinLnBrk="0" hangingPunct="1">
        <a:lnSpc>
          <a:spcPct val="90000"/>
        </a:lnSpc>
        <a:spcBef>
          <a:spcPct val="0"/>
        </a:spcBef>
        <a:buNone/>
        <a:defRPr sz="4700" i="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110000"/>
        </a:lnSpc>
        <a:spcBef>
          <a:spcPts val="1200"/>
        </a:spcBef>
        <a:spcAft>
          <a:spcPts val="200"/>
        </a:spcAft>
        <a:buClr>
          <a:schemeClr val="accent1"/>
        </a:buClr>
        <a:buSzPct val="100000"/>
        <a:buFont typeface="Calibri" panose="020F0502020204030204" pitchFamily="34" charset="0"/>
        <a:buChar char=" "/>
        <a:defRPr sz="19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110000"/>
        </a:lnSpc>
        <a:spcBef>
          <a:spcPts val="200"/>
        </a:spcBef>
        <a:spcAft>
          <a:spcPts val="400"/>
        </a:spcAft>
        <a:buClrTx/>
        <a:buFont typeface="Calibri" pitchFamily="34" charset="0"/>
        <a:buChar char="◦"/>
        <a:defRPr sz="17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110000"/>
        </a:lnSpc>
        <a:spcBef>
          <a:spcPts val="200"/>
        </a:spcBef>
        <a:spcAft>
          <a:spcPts val="400"/>
        </a:spcAft>
        <a:buClrTx/>
        <a:buFont typeface="Calibri" pitchFamily="34" charset="0"/>
        <a:buChar char="◦"/>
        <a:defRPr sz="13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110000"/>
        </a:lnSpc>
        <a:spcBef>
          <a:spcPts val="200"/>
        </a:spcBef>
        <a:spcAft>
          <a:spcPts val="400"/>
        </a:spcAft>
        <a:buClrTx/>
        <a:buFont typeface="Calibri" pitchFamily="34" charset="0"/>
        <a:buChar char="◦"/>
        <a:defRPr sz="13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110000"/>
        </a:lnSpc>
        <a:spcBef>
          <a:spcPts val="200"/>
        </a:spcBef>
        <a:spcAft>
          <a:spcPts val="400"/>
        </a:spcAft>
        <a:buClrTx/>
        <a:buFont typeface="Calibri" pitchFamily="34" charset="0"/>
        <a:buChar char="◦"/>
        <a:defRPr sz="13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www.unocha.org/publications/report/world/guiding-principles-internal-displacement-0" TargetMode="External"/><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hyperlink" Target="https://www.unhcr.org/people-forced-to-flee-book/wp-content/uploads/sites/137/2021/10/Samuel-Cheung_Internal-Displacement-UNHCR-and-the-International-Community.pdf" TargetMode="External"/><Relationship Id="rId4" Type="http://schemas.openxmlformats.org/officeDocument/2006/relationships/hyperlink" Target="https://www.unhcr.org/uk/about-unhcr/overview/1951-refugee-convention"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3.jpe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s://www.internal-displacement.org/expert-analysis/behind-the-numbers-the-shadow-of-2010s-earthquake-still-looms-large-in-haiti/#:~:text=Around%203%20million%20people%20were%20affected%20by%20the,%28IOM%29%20estimated%20that%201.5%20million%20people%20were%20displaced." TargetMode="External"/><Relationship Id="rId7" Type="http://schemas.openxmlformats.org/officeDocument/2006/relationships/hyperlink" Target="https://www.iom.int/news/somalias-26m-internally-displaced-citizens-need-water-shelter-and-health" TargetMode="Externa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hyperlink" Target="https://hummingbird-h2020.eu/images/projectoutput/d4-3-environmental-induced.pdf" TargetMode="External"/><Relationship Id="rId5" Type="http://schemas.openxmlformats.org/officeDocument/2006/relationships/hyperlink" Target="https://www.cambridge.org/core/journals/japanese-journal-of-political-science/article/development-induced-displacement-issues-of-compensation-and-resettlement-experiences-from-the-narmada-valley-and-sardar-sarovar-project/046AAFE51D04F749C6BE3ED574F339CC" TargetMode="External"/><Relationship Id="rId4" Type="http://schemas.openxmlformats.org/officeDocument/2006/relationships/hyperlink" Target="https://www.unhcr.org/people-forced-to-flee-book/wp-content/uploads/sites/137/2021/10/Samuel-Cheung_Internal-Displacement-UNHCR-and-the-International-Community.pdf" TargetMode="External"/></Relationships>
</file>

<file path=ppt/slides/_rels/slide7.xml.rels><?xml version="1.0" encoding="UTF-8" standalone="yes"?>
<Relationships xmlns="http://schemas.openxmlformats.org/package/2006/relationships"><Relationship Id="rId3" Type="http://schemas.openxmlformats.org/officeDocument/2006/relationships/hyperlink" Target="https://www.unhcr.org/us/sites/en-us/files/legacy-pdf/51c800fe9.pdf" TargetMode="External"/><Relationship Id="rId7" Type="http://schemas.openxmlformats.org/officeDocument/2006/relationships/hyperlink" Target="https://www.unhcr.org/news/press-releases/over-1-million-people-internally-displaced-somalia-record-time#:~:text=A%20toxic%20mix%20of%20conflict%2C%20severe%20drought%20and,a%20record%20rate%20of%20displacement%20for%20the%20country." TargetMode="External"/><Relationship Id="rId2" Type="http://schemas.openxmlformats.org/officeDocument/2006/relationships/hyperlink" Target="https://www.unocha.org/publications/report/world/guiding-principles-internal-displacement-0" TargetMode="External"/><Relationship Id="rId1" Type="http://schemas.openxmlformats.org/officeDocument/2006/relationships/slideLayout" Target="../slideLayouts/slideLayout2.xml"/><Relationship Id="rId6" Type="http://schemas.openxmlformats.org/officeDocument/2006/relationships/hyperlink" Target="https://www.unhcr.org/uk/about-unhcr/overview/1951-refugee-convention" TargetMode="External"/><Relationship Id="rId5" Type="http://schemas.openxmlformats.org/officeDocument/2006/relationships/hyperlink" Target="https://www.unhcr.org/sites/default/files/legacy-pdf/5cd569877.pdf" TargetMode="External"/><Relationship Id="rId4" Type="http://schemas.openxmlformats.org/officeDocument/2006/relationships/hyperlink" Target="file:///C:\Users\layla\Downloads\114-Article%20Text-399-1-10-20220125.pdf" TargetMode="External"/></Relationships>
</file>

<file path=ppt/slides/_rels/slide8.xml.rels><?xml version="1.0" encoding="UTF-8" standalone="yes"?>
<Relationships xmlns="http://schemas.openxmlformats.org/package/2006/relationships"><Relationship Id="rId3" Type="http://schemas.openxmlformats.org/officeDocument/2006/relationships/hyperlink" Target="https://www.iom.int/news/somalias-26m-internally-displaced-citizens-need-water-shelter-and-health" TargetMode="External"/><Relationship Id="rId2" Type="http://schemas.openxmlformats.org/officeDocument/2006/relationships/hyperlink" Target="https://weblog.iom.int/placing-idps-map-ethiopia-and-beyond" TargetMode="External"/><Relationship Id="rId1" Type="http://schemas.openxmlformats.org/officeDocument/2006/relationships/slideLayout" Target="../slideLayouts/slideLayout2.xml"/><Relationship Id="rId5" Type="http://schemas.openxmlformats.org/officeDocument/2006/relationships/hyperlink" Target="https://eitherview.com/the-narmada-dam-project-was-medha-patkar-wrong/" TargetMode="External"/><Relationship Id="rId4" Type="http://schemas.openxmlformats.org/officeDocument/2006/relationships/hyperlink" Target="https://www.internal-displacement.org/expert-analysis/behind-the-numbers-the-shadow-of-2010s-earthquake-still-looms-large-in-haiti/#:~:text=Around%203%20million%20people%20were%20affected%20by%20the,%28IOM%29%20estimated%20that%201.5%20million%20people%20were%20displaced."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0AF4F2BA-3C03-4E2C-8ABC-0949B61B3C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Blue and pink paint mixture">
            <a:extLst>
              <a:ext uri="{FF2B5EF4-FFF2-40B4-BE49-F238E27FC236}">
                <a16:creationId xmlns:a16="http://schemas.microsoft.com/office/drawing/2014/main" id="{7C20FB85-111F-B362-CBC4-76553E21358B}"/>
              </a:ext>
            </a:extLst>
          </p:cNvPr>
          <p:cNvPicPr>
            <a:picLocks noChangeAspect="1"/>
          </p:cNvPicPr>
          <p:nvPr/>
        </p:nvPicPr>
        <p:blipFill>
          <a:blip r:embed="rId2">
            <a:alphaModFix amt="35000"/>
          </a:blip>
          <a:srcRect t="15730"/>
          <a:stretch/>
        </p:blipFill>
        <p:spPr>
          <a:xfrm>
            <a:off x="20" y="10"/>
            <a:ext cx="12191980" cy="6857990"/>
          </a:xfrm>
          <a:prstGeom prst="rect">
            <a:avLst/>
          </a:prstGeom>
        </p:spPr>
      </p:pic>
      <p:sp>
        <p:nvSpPr>
          <p:cNvPr id="2" name="Title 1">
            <a:extLst>
              <a:ext uri="{FF2B5EF4-FFF2-40B4-BE49-F238E27FC236}">
                <a16:creationId xmlns:a16="http://schemas.microsoft.com/office/drawing/2014/main" id="{E5EC3C3C-08ED-FC86-4CF4-EE4BCF5AEA15}"/>
              </a:ext>
            </a:extLst>
          </p:cNvPr>
          <p:cNvSpPr>
            <a:spLocks noGrp="1"/>
          </p:cNvSpPr>
          <p:nvPr>
            <p:ph type="ctrTitle"/>
          </p:nvPr>
        </p:nvSpPr>
        <p:spPr>
          <a:xfrm>
            <a:off x="1097280" y="758952"/>
            <a:ext cx="10058400" cy="3566160"/>
          </a:xfrm>
        </p:spPr>
        <p:txBody>
          <a:bodyPr>
            <a:normAutofit/>
          </a:bodyPr>
          <a:lstStyle/>
          <a:p>
            <a:r>
              <a:rPr lang="en-GB" dirty="0">
                <a:solidFill>
                  <a:srgbClr val="FFFFFF"/>
                </a:solidFill>
              </a:rPr>
              <a:t>Internal Displacement</a:t>
            </a:r>
          </a:p>
        </p:txBody>
      </p:sp>
      <p:sp>
        <p:nvSpPr>
          <p:cNvPr id="3" name="Subtitle 2">
            <a:extLst>
              <a:ext uri="{FF2B5EF4-FFF2-40B4-BE49-F238E27FC236}">
                <a16:creationId xmlns:a16="http://schemas.microsoft.com/office/drawing/2014/main" id="{0DD37DF6-56AF-665D-4EBA-E6C7BB31CF31}"/>
              </a:ext>
            </a:extLst>
          </p:cNvPr>
          <p:cNvSpPr>
            <a:spLocks noGrp="1"/>
          </p:cNvSpPr>
          <p:nvPr>
            <p:ph type="subTitle" idx="1"/>
          </p:nvPr>
        </p:nvSpPr>
        <p:spPr>
          <a:xfrm>
            <a:off x="1100051" y="4645152"/>
            <a:ext cx="10058400" cy="1143000"/>
          </a:xfrm>
        </p:spPr>
        <p:txBody>
          <a:bodyPr>
            <a:normAutofit/>
          </a:bodyPr>
          <a:lstStyle/>
          <a:p>
            <a:endParaRPr lang="en-GB">
              <a:solidFill>
                <a:srgbClr val="FFFFFF"/>
              </a:solidFill>
            </a:endParaRPr>
          </a:p>
        </p:txBody>
      </p:sp>
      <p:cxnSp>
        <p:nvCxnSpPr>
          <p:cNvPr id="11" name="Straight Connector 10">
            <a:extLst>
              <a:ext uri="{FF2B5EF4-FFF2-40B4-BE49-F238E27FC236}">
                <a16:creationId xmlns:a16="http://schemas.microsoft.com/office/drawing/2014/main" id="{A07787ED-5EDC-4C54-AD87-55B60D0FE39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07658" y="4474741"/>
            <a:ext cx="9875520"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sp>
        <p:nvSpPr>
          <p:cNvPr id="13" name="!!footer rectangle">
            <a:extLst>
              <a:ext uri="{FF2B5EF4-FFF2-40B4-BE49-F238E27FC236}">
                <a16:creationId xmlns:a16="http://schemas.microsoft.com/office/drawing/2014/main" id="{B40A8CA7-7D5A-43B0-A1A0-B558ECA9EE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75" y="6400800"/>
            <a:ext cx="12188825" cy="457200"/>
          </a:xfrm>
          <a:prstGeom prst="rect">
            <a:avLst/>
          </a:prstGeom>
          <a:solidFill>
            <a:srgbClr val="262626">
              <a:alpha val="9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Tree>
    <p:extLst>
      <p:ext uri="{BB962C8B-B14F-4D97-AF65-F5344CB8AC3E}">
        <p14:creationId xmlns:p14="http://schemas.microsoft.com/office/powerpoint/2010/main" val="1158772988"/>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50C148-E053-5819-341E-26D96E454A3A}"/>
              </a:ext>
            </a:extLst>
          </p:cNvPr>
          <p:cNvSpPr>
            <a:spLocks noGrp="1"/>
          </p:cNvSpPr>
          <p:nvPr>
            <p:ph type="title"/>
          </p:nvPr>
        </p:nvSpPr>
        <p:spPr/>
        <p:txBody>
          <a:bodyPr/>
          <a:lstStyle/>
          <a:p>
            <a:pPr algn="ctr"/>
            <a:r>
              <a:rPr lang="en-GB" dirty="0"/>
              <a:t>Internally Displaced Person (IDP) or Refugee?</a:t>
            </a:r>
          </a:p>
        </p:txBody>
      </p:sp>
      <p:sp>
        <p:nvSpPr>
          <p:cNvPr id="3" name="Content Placeholder 2">
            <a:extLst>
              <a:ext uri="{FF2B5EF4-FFF2-40B4-BE49-F238E27FC236}">
                <a16:creationId xmlns:a16="http://schemas.microsoft.com/office/drawing/2014/main" id="{A9CE0E84-EE87-3DD1-65B2-DE50244F5182}"/>
              </a:ext>
            </a:extLst>
          </p:cNvPr>
          <p:cNvSpPr>
            <a:spLocks noGrp="1"/>
          </p:cNvSpPr>
          <p:nvPr>
            <p:ph idx="1"/>
          </p:nvPr>
        </p:nvSpPr>
        <p:spPr>
          <a:xfrm>
            <a:off x="141513" y="2009553"/>
            <a:ext cx="7737213" cy="4423903"/>
          </a:xfrm>
        </p:spPr>
        <p:txBody>
          <a:bodyPr>
            <a:normAutofit fontScale="85000" lnSpcReduction="20000"/>
          </a:bodyPr>
          <a:lstStyle/>
          <a:p>
            <a:r>
              <a:rPr lang="en-GB" sz="2400" u="sng" dirty="0"/>
              <a:t>United Nations guiding principles and legal frameworks </a:t>
            </a:r>
          </a:p>
          <a:p>
            <a:r>
              <a:rPr lang="en-GB" b="1" dirty="0"/>
              <a:t>Guiding Principles on Internal Displacement 1997</a:t>
            </a:r>
            <a:r>
              <a:rPr lang="en-GB" dirty="0"/>
              <a:t>: ‘</a:t>
            </a:r>
            <a:r>
              <a:rPr lang="en-GB" i="1" dirty="0"/>
              <a:t>For the purposes of these Principles, internally displaces persons or groups of person who have been </a:t>
            </a:r>
            <a:r>
              <a:rPr lang="en-GB" i="1" dirty="0">
                <a:highlight>
                  <a:srgbClr val="FFFF00"/>
                </a:highlight>
              </a:rPr>
              <a:t>forced or obliged to flee</a:t>
            </a:r>
            <a:r>
              <a:rPr lang="en-GB" i="1" dirty="0"/>
              <a:t> or to leave their homes or place of habitual residence, in particular as a result of or in order to avoid the effects of armed conflict, situations of generalized violence, violations of human rights or natural or human-made disasters and who </a:t>
            </a:r>
            <a:r>
              <a:rPr lang="en-GB" i="1" dirty="0">
                <a:highlight>
                  <a:srgbClr val="00FF00"/>
                </a:highlight>
              </a:rPr>
              <a:t>have not crossed an internationally recognized State border</a:t>
            </a:r>
            <a:r>
              <a:rPr lang="en-GB" i="1" dirty="0"/>
              <a:t>.’ </a:t>
            </a:r>
            <a:r>
              <a:rPr lang="en-GB" dirty="0"/>
              <a:t>(OCHA, 1997, </a:t>
            </a:r>
            <a:r>
              <a:rPr lang="en-GB" dirty="0" err="1"/>
              <a:t>p.3</a:t>
            </a:r>
            <a:r>
              <a:rPr lang="en-GB" dirty="0"/>
              <a:t>). </a:t>
            </a:r>
            <a:r>
              <a:rPr lang="en-GB" dirty="0">
                <a:hlinkClick r:id="rId3"/>
              </a:rPr>
              <a:t>Guiding Principles on Internal Displacement | OCHA</a:t>
            </a:r>
            <a:endParaRPr lang="en-GB" dirty="0"/>
          </a:p>
          <a:p>
            <a:r>
              <a:rPr lang="en-GB" b="1" dirty="0"/>
              <a:t>Refugee Convention 1951</a:t>
            </a:r>
            <a:r>
              <a:rPr lang="en-GB" dirty="0"/>
              <a:t>: ‘</a:t>
            </a:r>
            <a:r>
              <a:rPr lang="en-GB" b="0" i="1" dirty="0">
                <a:effectLst/>
              </a:rPr>
              <a:t>owing to well-founded fear of being persecuted for reasons of race, religion, nationality, membership of a particular social group or political opinion, </a:t>
            </a:r>
            <a:r>
              <a:rPr lang="en-GB" b="0" i="1" dirty="0">
                <a:effectLst/>
                <a:highlight>
                  <a:srgbClr val="00FF00"/>
                </a:highlight>
              </a:rPr>
              <a:t>is outside the country of his nationality</a:t>
            </a:r>
            <a:r>
              <a:rPr lang="en-GB" b="0" i="1" dirty="0">
                <a:effectLst/>
              </a:rPr>
              <a:t> and is unable or, owing to such fear, is unwilling to avail himself of the protection of that country; or who, not having a nationality and being outside the country of his former habitual </a:t>
            </a:r>
            <a:r>
              <a:rPr lang="en-GB" b="0" i="1" dirty="0">
                <a:effectLst/>
                <a:highlight>
                  <a:srgbClr val="FFFF00"/>
                </a:highlight>
              </a:rPr>
              <a:t>residence as a result of such events, is unable or, owing to such fear, is unwilling to return to it’</a:t>
            </a:r>
            <a:r>
              <a:rPr lang="en-GB" b="0" i="1" dirty="0">
                <a:effectLst/>
              </a:rPr>
              <a:t> </a:t>
            </a:r>
            <a:r>
              <a:rPr lang="en-GB" b="0" dirty="0">
                <a:effectLst/>
              </a:rPr>
              <a:t>(UNHCR, 1951, </a:t>
            </a:r>
            <a:r>
              <a:rPr lang="en-GB" b="0" dirty="0" err="1">
                <a:effectLst/>
              </a:rPr>
              <a:t>p.14</a:t>
            </a:r>
            <a:r>
              <a:rPr lang="en-GB" b="0" dirty="0">
                <a:effectLst/>
              </a:rPr>
              <a:t>). </a:t>
            </a:r>
            <a:r>
              <a:rPr lang="en-GB" dirty="0">
                <a:hlinkClick r:id="rId4"/>
              </a:rPr>
              <a:t>The 1951 Refugee Convention | UNHCR UK</a:t>
            </a:r>
            <a:endParaRPr lang="en-GB" dirty="0"/>
          </a:p>
          <a:p>
            <a:r>
              <a:rPr lang="en-GB" dirty="0"/>
              <a:t>Extra reading: Cheung (2020) </a:t>
            </a:r>
            <a:r>
              <a:rPr lang="en-GB" sz="1800" u="sng"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5"/>
              </a:rPr>
              <a:t>Samuel-Cheung_Internal-Displacement-UNHCR-and-the-International-Community.pdf</a:t>
            </a:r>
            <a:endParaRPr lang="en-GB" i="1" dirty="0"/>
          </a:p>
        </p:txBody>
      </p:sp>
      <p:graphicFrame>
        <p:nvGraphicFramePr>
          <p:cNvPr id="4" name="Table 3">
            <a:extLst>
              <a:ext uri="{FF2B5EF4-FFF2-40B4-BE49-F238E27FC236}">
                <a16:creationId xmlns:a16="http://schemas.microsoft.com/office/drawing/2014/main" id="{D088ED77-BCB0-1F56-F795-DE651CE49ED4}"/>
              </a:ext>
            </a:extLst>
          </p:cNvPr>
          <p:cNvGraphicFramePr>
            <a:graphicFrameLocks noGrp="1"/>
          </p:cNvGraphicFramePr>
          <p:nvPr>
            <p:extLst>
              <p:ext uri="{D42A27DB-BD31-4B8C-83A1-F6EECF244321}">
                <p14:modId xmlns:p14="http://schemas.microsoft.com/office/powerpoint/2010/main" val="3209803087"/>
              </p:ext>
            </p:extLst>
          </p:nvPr>
        </p:nvGraphicFramePr>
        <p:xfrm>
          <a:off x="8080743" y="2237090"/>
          <a:ext cx="3969744" cy="3840480"/>
        </p:xfrm>
        <a:graphic>
          <a:graphicData uri="http://schemas.openxmlformats.org/drawingml/2006/table">
            <a:tbl>
              <a:tblPr firstRow="1" bandRow="1">
                <a:tableStyleId>{5C22544A-7EE6-4342-B048-85BDC9FD1C3A}</a:tableStyleId>
              </a:tblPr>
              <a:tblGrid>
                <a:gridCol w="1984872">
                  <a:extLst>
                    <a:ext uri="{9D8B030D-6E8A-4147-A177-3AD203B41FA5}">
                      <a16:colId xmlns:a16="http://schemas.microsoft.com/office/drawing/2014/main" val="2325128754"/>
                    </a:ext>
                  </a:extLst>
                </a:gridCol>
                <a:gridCol w="1984872">
                  <a:extLst>
                    <a:ext uri="{9D8B030D-6E8A-4147-A177-3AD203B41FA5}">
                      <a16:colId xmlns:a16="http://schemas.microsoft.com/office/drawing/2014/main" val="2137312251"/>
                    </a:ext>
                  </a:extLst>
                </a:gridCol>
              </a:tblGrid>
              <a:tr h="555536">
                <a:tc>
                  <a:txBody>
                    <a:bodyPr/>
                    <a:lstStyle/>
                    <a:p>
                      <a:pPr algn="ctr"/>
                      <a:r>
                        <a:rPr lang="en-GB" dirty="0"/>
                        <a:t>Internally Displaced Person (IDP)</a:t>
                      </a:r>
                    </a:p>
                  </a:txBody>
                  <a:tcPr/>
                </a:tc>
                <a:tc>
                  <a:txBody>
                    <a:bodyPr/>
                    <a:lstStyle/>
                    <a:p>
                      <a:pPr algn="ctr"/>
                      <a:r>
                        <a:rPr lang="en-GB" dirty="0"/>
                        <a:t>Refugee</a:t>
                      </a:r>
                    </a:p>
                  </a:txBody>
                  <a:tcPr/>
                </a:tc>
                <a:extLst>
                  <a:ext uri="{0D108BD9-81ED-4DB2-BD59-A6C34878D82A}">
                    <a16:rowId xmlns:a16="http://schemas.microsoft.com/office/drawing/2014/main" val="2609852603"/>
                  </a:ext>
                </a:extLst>
              </a:tr>
              <a:tr h="1050626">
                <a:tc>
                  <a:txBody>
                    <a:bodyPr/>
                    <a:lstStyle/>
                    <a:p>
                      <a:pPr marL="285750" indent="-285750">
                        <a:buFont typeface="Wingdings" panose="05000000000000000000" pitchFamily="2" charset="2"/>
                        <a:buChar char="ü"/>
                      </a:pPr>
                      <a:r>
                        <a:rPr lang="en-GB" dirty="0"/>
                        <a:t>Forced to flee their place of habitual residence </a:t>
                      </a:r>
                    </a:p>
                  </a:txBody>
                  <a:tcPr/>
                </a:tc>
                <a:tc>
                  <a:txBody>
                    <a:bodyPr/>
                    <a:lstStyle/>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lang="en-GB" dirty="0"/>
                        <a:t>Forced to flee their place of habitual residence </a:t>
                      </a:r>
                    </a:p>
                    <a:p>
                      <a:endParaRPr lang="en-GB" dirty="0"/>
                    </a:p>
                  </a:txBody>
                  <a:tcPr/>
                </a:tc>
                <a:extLst>
                  <a:ext uri="{0D108BD9-81ED-4DB2-BD59-A6C34878D82A}">
                    <a16:rowId xmlns:a16="http://schemas.microsoft.com/office/drawing/2014/main" val="294694483"/>
                  </a:ext>
                </a:extLst>
              </a:tr>
              <a:tr h="1050626">
                <a:tc>
                  <a:txBody>
                    <a:bodyPr/>
                    <a:lstStyle/>
                    <a:p>
                      <a:r>
                        <a:rPr lang="en-GB" dirty="0"/>
                        <a:t>X Have not crossed an internationally recognised State border </a:t>
                      </a:r>
                    </a:p>
                  </a:txBody>
                  <a:tcPr/>
                </a:tc>
                <a:tc>
                  <a:txBody>
                    <a:bodyPr/>
                    <a:lstStyle/>
                    <a:p>
                      <a:r>
                        <a:rPr lang="en-GB" dirty="0"/>
                        <a:t>X Have crossed an internationally recognised state border </a:t>
                      </a:r>
                    </a:p>
                  </a:txBody>
                  <a:tcPr/>
                </a:tc>
                <a:extLst>
                  <a:ext uri="{0D108BD9-81ED-4DB2-BD59-A6C34878D82A}">
                    <a16:rowId xmlns:a16="http://schemas.microsoft.com/office/drawing/2014/main" val="531526970"/>
                  </a:ext>
                </a:extLst>
              </a:tr>
            </a:tbl>
          </a:graphicData>
        </a:graphic>
      </p:graphicFrame>
    </p:spTree>
    <p:extLst>
      <p:ext uri="{BB962C8B-B14F-4D97-AF65-F5344CB8AC3E}">
        <p14:creationId xmlns:p14="http://schemas.microsoft.com/office/powerpoint/2010/main" val="54650316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Placing IDPs on the Map in Ethiopia and Beyond | IOM Blog">
            <a:extLst>
              <a:ext uri="{FF2B5EF4-FFF2-40B4-BE49-F238E27FC236}">
                <a16:creationId xmlns:a16="http://schemas.microsoft.com/office/drawing/2014/main" id="{F59BD2E7-4E4A-488E-C9EB-D75CFA608ED9}"/>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8259" b="7366"/>
          <a:stretch/>
        </p:blipFill>
        <p:spPr bwMode="auto">
          <a:xfrm>
            <a:off x="0" y="0"/>
            <a:ext cx="6096000" cy="3429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BDA6B3F9-7E67-A9EA-AB12-949881EB8796}"/>
              </a:ext>
            </a:extLst>
          </p:cNvPr>
          <p:cNvSpPr txBox="1"/>
          <p:nvPr/>
        </p:nvSpPr>
        <p:spPr>
          <a:xfrm>
            <a:off x="-1" y="0"/>
            <a:ext cx="3009417" cy="369332"/>
          </a:xfrm>
          <a:prstGeom prst="rect">
            <a:avLst/>
          </a:prstGeom>
          <a:noFill/>
        </p:spPr>
        <p:txBody>
          <a:bodyPr wrap="square" rtlCol="0">
            <a:spAutoFit/>
          </a:bodyPr>
          <a:lstStyle/>
          <a:p>
            <a:r>
              <a:rPr lang="en-GB" b="1" dirty="0">
                <a:solidFill>
                  <a:schemeClr val="bg1"/>
                </a:solidFill>
              </a:rPr>
              <a:t>Conflict-Induced: Ethiopia </a:t>
            </a:r>
          </a:p>
        </p:txBody>
      </p:sp>
      <p:pic>
        <p:nvPicPr>
          <p:cNvPr id="1028" name="Picture 4" descr="Somalia’s 2.6m Internally Displaced Citizens in Need of Water, Shelter ...">
            <a:extLst>
              <a:ext uri="{FF2B5EF4-FFF2-40B4-BE49-F238E27FC236}">
                <a16:creationId xmlns:a16="http://schemas.microsoft.com/office/drawing/2014/main" id="{319DB04F-D116-279B-9891-A547F8CF746B}"/>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15625"/>
          <a:stretch/>
        </p:blipFill>
        <p:spPr bwMode="auto">
          <a:xfrm>
            <a:off x="6096001" y="0"/>
            <a:ext cx="6096000" cy="3429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F103B6D7-9454-5C37-6329-5377F3121433}"/>
              </a:ext>
            </a:extLst>
          </p:cNvPr>
          <p:cNvSpPr txBox="1">
            <a:spLocks/>
          </p:cNvSpPr>
          <p:nvPr/>
        </p:nvSpPr>
        <p:spPr>
          <a:xfrm>
            <a:off x="1066800" y="2731755"/>
            <a:ext cx="10058400" cy="697245"/>
          </a:xfrm>
          <a:prstGeom prst="rect">
            <a:avLst/>
          </a:prstGeom>
        </p:spPr>
        <p:txBody>
          <a:bodyPr/>
          <a:lstStyle>
            <a:lvl1pPr algn="l" defTabSz="914400" rtl="0" eaLnBrk="1" latinLnBrk="0" hangingPunct="1">
              <a:lnSpc>
                <a:spcPct val="90000"/>
              </a:lnSpc>
              <a:spcBef>
                <a:spcPct val="0"/>
              </a:spcBef>
              <a:buNone/>
              <a:defRPr sz="4700" i="0" kern="1200" spc="-50" baseline="0">
                <a:solidFill>
                  <a:schemeClr val="tx1">
                    <a:lumMod val="75000"/>
                    <a:lumOff val="25000"/>
                  </a:schemeClr>
                </a:solidFill>
                <a:latin typeface="+mj-lt"/>
                <a:ea typeface="+mj-ea"/>
                <a:cs typeface="+mj-cs"/>
              </a:defRPr>
            </a:lvl1pPr>
          </a:lstStyle>
          <a:p>
            <a:pPr algn="ctr"/>
            <a:r>
              <a:rPr lang="en-GB" dirty="0">
                <a:solidFill>
                  <a:schemeClr val="bg1"/>
                </a:solidFill>
              </a:rPr>
              <a:t>Causes of internal displacement </a:t>
            </a:r>
          </a:p>
        </p:txBody>
      </p:sp>
      <p:sp>
        <p:nvSpPr>
          <p:cNvPr id="4" name="TextBox 3">
            <a:extLst>
              <a:ext uri="{FF2B5EF4-FFF2-40B4-BE49-F238E27FC236}">
                <a16:creationId xmlns:a16="http://schemas.microsoft.com/office/drawing/2014/main" id="{4A38A726-F0E1-7755-316B-E9D805D25E6E}"/>
              </a:ext>
            </a:extLst>
          </p:cNvPr>
          <p:cNvSpPr txBox="1"/>
          <p:nvPr/>
        </p:nvSpPr>
        <p:spPr>
          <a:xfrm>
            <a:off x="8806067" y="28673"/>
            <a:ext cx="3547298" cy="369332"/>
          </a:xfrm>
          <a:prstGeom prst="rect">
            <a:avLst/>
          </a:prstGeom>
          <a:noFill/>
        </p:spPr>
        <p:txBody>
          <a:bodyPr wrap="square" rtlCol="0">
            <a:spAutoFit/>
          </a:bodyPr>
          <a:lstStyle/>
          <a:p>
            <a:r>
              <a:rPr lang="en-GB" b="1" dirty="0">
                <a:solidFill>
                  <a:schemeClr val="bg1"/>
                </a:solidFill>
              </a:rPr>
              <a:t>Environmental-induced: Somalia</a:t>
            </a:r>
          </a:p>
        </p:txBody>
      </p:sp>
      <p:pic>
        <p:nvPicPr>
          <p:cNvPr id="1030" name="Picture 6">
            <a:extLst>
              <a:ext uri="{FF2B5EF4-FFF2-40B4-BE49-F238E27FC236}">
                <a16:creationId xmlns:a16="http://schemas.microsoft.com/office/drawing/2014/main" id="{D150A919-15E2-7476-31DF-14F99D04121E}"/>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t="16318"/>
          <a:stretch/>
        </p:blipFill>
        <p:spPr bwMode="auto">
          <a:xfrm>
            <a:off x="1" y="3429000"/>
            <a:ext cx="6096000" cy="3400326"/>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98F17E97-8E8D-E004-0910-E0B1B6CF59EC}"/>
              </a:ext>
            </a:extLst>
          </p:cNvPr>
          <p:cNvSpPr txBox="1"/>
          <p:nvPr/>
        </p:nvSpPr>
        <p:spPr>
          <a:xfrm>
            <a:off x="0" y="3613477"/>
            <a:ext cx="3547298" cy="369332"/>
          </a:xfrm>
          <a:prstGeom prst="rect">
            <a:avLst/>
          </a:prstGeom>
          <a:noFill/>
        </p:spPr>
        <p:txBody>
          <a:bodyPr wrap="square" rtlCol="0">
            <a:spAutoFit/>
          </a:bodyPr>
          <a:lstStyle/>
          <a:p>
            <a:r>
              <a:rPr lang="en-GB" b="1" dirty="0">
                <a:solidFill>
                  <a:schemeClr val="bg1"/>
                </a:solidFill>
              </a:rPr>
              <a:t>Disaster-induced: Haiti</a:t>
            </a:r>
          </a:p>
        </p:txBody>
      </p:sp>
      <p:pic>
        <p:nvPicPr>
          <p:cNvPr id="1032" name="Picture 8" descr="case study on narmada valley project">
            <a:extLst>
              <a:ext uri="{FF2B5EF4-FFF2-40B4-BE49-F238E27FC236}">
                <a16:creationId xmlns:a16="http://schemas.microsoft.com/office/drawing/2014/main" id="{1F7EBE25-4C76-F8D6-68F8-F183BDEAF580}"/>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l="6490"/>
          <a:stretch/>
        </p:blipFill>
        <p:spPr bwMode="auto">
          <a:xfrm>
            <a:off x="6096000" y="3428530"/>
            <a:ext cx="6096001" cy="3400796"/>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8AF020D5-56DD-D3D2-F44B-0CA9DE07650F}"/>
              </a:ext>
            </a:extLst>
          </p:cNvPr>
          <p:cNvSpPr txBox="1"/>
          <p:nvPr/>
        </p:nvSpPr>
        <p:spPr>
          <a:xfrm>
            <a:off x="8806067" y="3613477"/>
            <a:ext cx="3547298" cy="369332"/>
          </a:xfrm>
          <a:prstGeom prst="rect">
            <a:avLst/>
          </a:prstGeom>
          <a:noFill/>
        </p:spPr>
        <p:txBody>
          <a:bodyPr wrap="square" rtlCol="0">
            <a:spAutoFit/>
          </a:bodyPr>
          <a:lstStyle/>
          <a:p>
            <a:r>
              <a:rPr lang="en-GB" b="1" dirty="0"/>
              <a:t>Development- induced:  India</a:t>
            </a:r>
          </a:p>
        </p:txBody>
      </p:sp>
    </p:spTree>
    <p:extLst>
      <p:ext uri="{BB962C8B-B14F-4D97-AF65-F5344CB8AC3E}">
        <p14:creationId xmlns:p14="http://schemas.microsoft.com/office/powerpoint/2010/main" val="158227972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46644B-6764-B422-73D4-AF9DF878FB27}"/>
              </a:ext>
            </a:extLst>
          </p:cNvPr>
          <p:cNvSpPr>
            <a:spLocks noGrp="1"/>
          </p:cNvSpPr>
          <p:nvPr>
            <p:ph type="title"/>
          </p:nvPr>
        </p:nvSpPr>
        <p:spPr/>
        <p:txBody>
          <a:bodyPr/>
          <a:lstStyle/>
          <a:p>
            <a:pPr algn="ctr"/>
            <a:r>
              <a:rPr lang="en-GB" dirty="0"/>
              <a:t>Internal and International Aid for Internally Displaced Persons  </a:t>
            </a:r>
          </a:p>
        </p:txBody>
      </p:sp>
      <p:sp>
        <p:nvSpPr>
          <p:cNvPr id="3" name="Content Placeholder 2">
            <a:extLst>
              <a:ext uri="{FF2B5EF4-FFF2-40B4-BE49-F238E27FC236}">
                <a16:creationId xmlns:a16="http://schemas.microsoft.com/office/drawing/2014/main" id="{545A9AF8-BBFD-BC3B-56A6-3B41AF7329C1}"/>
              </a:ext>
            </a:extLst>
          </p:cNvPr>
          <p:cNvSpPr>
            <a:spLocks noGrp="1"/>
          </p:cNvSpPr>
          <p:nvPr>
            <p:ph idx="1"/>
          </p:nvPr>
        </p:nvSpPr>
        <p:spPr>
          <a:xfrm>
            <a:off x="114300" y="2108202"/>
            <a:ext cx="5981700" cy="2817706"/>
          </a:xfrm>
        </p:spPr>
        <p:txBody>
          <a:bodyPr>
            <a:normAutofit/>
          </a:bodyPr>
          <a:lstStyle/>
          <a:p>
            <a:pPr algn="ctr"/>
            <a:r>
              <a:rPr lang="en-GB" sz="2400" u="sng" dirty="0"/>
              <a:t>Internal Aid </a:t>
            </a:r>
          </a:p>
          <a:p>
            <a:r>
              <a:rPr lang="en-GB" b="1" dirty="0"/>
              <a:t>Guiding Principles on Internal Displacement 1997: </a:t>
            </a:r>
            <a:r>
              <a:rPr lang="en-GB" i="1" dirty="0"/>
              <a:t>Principle 3 – ‘National authorities have the </a:t>
            </a:r>
            <a:r>
              <a:rPr lang="en-GB" i="1" u="sng" dirty="0"/>
              <a:t>primary duty </a:t>
            </a:r>
            <a:r>
              <a:rPr lang="en-GB" i="1" dirty="0"/>
              <a:t>and responsibility to provide protection and humanitarian assistance to internally displaced persons within their jurisdiction’ </a:t>
            </a:r>
            <a:r>
              <a:rPr lang="en-GB" dirty="0"/>
              <a:t>(OCHA, 1997, </a:t>
            </a:r>
            <a:r>
              <a:rPr lang="en-GB" dirty="0" err="1"/>
              <a:t>p.3</a:t>
            </a:r>
            <a:r>
              <a:rPr lang="en-GB" dirty="0"/>
              <a:t>). </a:t>
            </a:r>
            <a:endParaRPr lang="en-GB" i="1" dirty="0"/>
          </a:p>
          <a:p>
            <a:endParaRPr lang="en-GB" i="1" dirty="0"/>
          </a:p>
          <a:p>
            <a:endParaRPr lang="en-GB" i="1" dirty="0"/>
          </a:p>
        </p:txBody>
      </p:sp>
      <p:sp>
        <p:nvSpPr>
          <p:cNvPr id="4" name="Content Placeholder 2">
            <a:extLst>
              <a:ext uri="{FF2B5EF4-FFF2-40B4-BE49-F238E27FC236}">
                <a16:creationId xmlns:a16="http://schemas.microsoft.com/office/drawing/2014/main" id="{422FE0EA-EFCC-4FBB-125D-31E187C653AA}"/>
              </a:ext>
            </a:extLst>
          </p:cNvPr>
          <p:cNvSpPr txBox="1">
            <a:spLocks/>
          </p:cNvSpPr>
          <p:nvPr/>
        </p:nvSpPr>
        <p:spPr>
          <a:xfrm>
            <a:off x="6096000" y="2108202"/>
            <a:ext cx="5981700" cy="2817706"/>
          </a:xfrm>
          <a:prstGeom prst="rect">
            <a:avLst/>
          </a:prstGeom>
        </p:spPr>
        <p:txBody>
          <a:bodyPr vert="horz" lIns="0" tIns="45720" rIns="0" bIns="45720" rtlCol="0">
            <a:normAutofit/>
          </a:bodyPr>
          <a:lstStyle>
            <a:lvl1pPr marL="91440" indent="-91440" algn="l" defTabSz="914400" rtl="0" eaLnBrk="1" latinLnBrk="0" hangingPunct="1">
              <a:lnSpc>
                <a:spcPct val="110000"/>
              </a:lnSpc>
              <a:spcBef>
                <a:spcPts val="1200"/>
              </a:spcBef>
              <a:spcAft>
                <a:spcPts val="200"/>
              </a:spcAft>
              <a:buClr>
                <a:schemeClr val="accent1"/>
              </a:buClr>
              <a:buSzPct val="100000"/>
              <a:buFont typeface="Calibri" panose="020F0502020204030204" pitchFamily="34" charset="0"/>
              <a:buChar char=" "/>
              <a:defRPr sz="19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110000"/>
              </a:lnSpc>
              <a:spcBef>
                <a:spcPts val="200"/>
              </a:spcBef>
              <a:spcAft>
                <a:spcPts val="400"/>
              </a:spcAft>
              <a:buClrTx/>
              <a:buFont typeface="Calibri" pitchFamily="34" charset="0"/>
              <a:buChar char="◦"/>
              <a:defRPr sz="17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110000"/>
              </a:lnSpc>
              <a:spcBef>
                <a:spcPts val="200"/>
              </a:spcBef>
              <a:spcAft>
                <a:spcPts val="400"/>
              </a:spcAft>
              <a:buClrTx/>
              <a:buFont typeface="Calibri" pitchFamily="34" charset="0"/>
              <a:buChar char="◦"/>
              <a:defRPr sz="13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110000"/>
              </a:lnSpc>
              <a:spcBef>
                <a:spcPts val="200"/>
              </a:spcBef>
              <a:spcAft>
                <a:spcPts val="400"/>
              </a:spcAft>
              <a:buClrTx/>
              <a:buFont typeface="Calibri" pitchFamily="34" charset="0"/>
              <a:buChar char="◦"/>
              <a:defRPr sz="13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110000"/>
              </a:lnSpc>
              <a:spcBef>
                <a:spcPts val="200"/>
              </a:spcBef>
              <a:spcAft>
                <a:spcPts val="400"/>
              </a:spcAft>
              <a:buClrTx/>
              <a:buFont typeface="Calibri" pitchFamily="34" charset="0"/>
              <a:buChar char="◦"/>
              <a:defRPr sz="13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marL="365760" indent="0" algn="ctr">
              <a:lnSpc>
                <a:spcPct val="107000"/>
              </a:lnSpc>
              <a:buFont typeface="Calibri" panose="020F0502020204030204" pitchFamily="34" charset="0"/>
              <a:buNone/>
            </a:pPr>
            <a:r>
              <a:rPr lang="en-GB" sz="2400" u="sng" kern="100" dirty="0">
                <a:ea typeface="Calibri" panose="020F0502020204030204" pitchFamily="34" charset="0"/>
                <a:cs typeface="Times New Roman" panose="02020603050405020304" pitchFamily="18" charset="0"/>
              </a:rPr>
              <a:t>International Aid </a:t>
            </a:r>
          </a:p>
          <a:p>
            <a:pPr marL="365760" indent="0">
              <a:lnSpc>
                <a:spcPct val="107000"/>
              </a:lnSpc>
              <a:buFont typeface="Calibri" panose="020F0502020204030204" pitchFamily="34" charset="0"/>
              <a:buNone/>
            </a:pPr>
            <a:r>
              <a:rPr lang="en-GB" sz="1800" b="1" dirty="0"/>
              <a:t>Guiding Principles on Internal Displacement 1997: </a:t>
            </a:r>
            <a:r>
              <a:rPr lang="en-GB" sz="1800" i="1" kern="100" dirty="0">
                <a:ea typeface="Calibri" panose="020F0502020204030204" pitchFamily="34" charset="0"/>
                <a:cs typeface="Times New Roman" panose="02020603050405020304" pitchFamily="18" charset="0"/>
              </a:rPr>
              <a:t>Principle 25 – ‘International  humanitarian organisations and appropriate actors have the right to </a:t>
            </a:r>
            <a:r>
              <a:rPr lang="en-GB" sz="1800" i="1" u="sng" kern="100" dirty="0">
                <a:ea typeface="Calibri" panose="020F0502020204030204" pitchFamily="34" charset="0"/>
                <a:cs typeface="Times New Roman" panose="02020603050405020304" pitchFamily="18" charset="0"/>
              </a:rPr>
              <a:t>offer</a:t>
            </a:r>
            <a:r>
              <a:rPr lang="en-GB" sz="1800" i="1" kern="100" dirty="0">
                <a:ea typeface="Calibri" panose="020F0502020204030204" pitchFamily="34" charset="0"/>
                <a:cs typeface="Times New Roman" panose="02020603050405020304" pitchFamily="18" charset="0"/>
              </a:rPr>
              <a:t> their services in support of the internally displaced. Such an offer shall not be regarded as an unfriendly act or an interference in a State’s internal affairs’ </a:t>
            </a:r>
            <a:r>
              <a:rPr lang="en-GB" sz="1800" kern="100" dirty="0">
                <a:ea typeface="Calibri" panose="020F0502020204030204" pitchFamily="34" charset="0"/>
                <a:cs typeface="Times New Roman" panose="02020603050405020304" pitchFamily="18" charset="0"/>
              </a:rPr>
              <a:t>(OCHA, 1997, </a:t>
            </a:r>
            <a:r>
              <a:rPr lang="en-GB" sz="1800" kern="100" dirty="0" err="1">
                <a:ea typeface="Calibri" panose="020F0502020204030204" pitchFamily="34" charset="0"/>
                <a:cs typeface="Times New Roman" panose="02020603050405020304" pitchFamily="18" charset="0"/>
              </a:rPr>
              <a:t>p.10</a:t>
            </a:r>
            <a:r>
              <a:rPr lang="en-GB" sz="1800" kern="100" dirty="0">
                <a:ea typeface="Calibri" panose="020F0502020204030204" pitchFamily="34" charset="0"/>
                <a:cs typeface="Times New Roman" panose="02020603050405020304" pitchFamily="18" charset="0"/>
              </a:rPr>
              <a:t>). </a:t>
            </a:r>
            <a:endParaRPr lang="en-GB" i="1" dirty="0"/>
          </a:p>
        </p:txBody>
      </p:sp>
      <p:sp>
        <p:nvSpPr>
          <p:cNvPr id="5" name="Content Placeholder 2">
            <a:extLst>
              <a:ext uri="{FF2B5EF4-FFF2-40B4-BE49-F238E27FC236}">
                <a16:creationId xmlns:a16="http://schemas.microsoft.com/office/drawing/2014/main" id="{CAC5874D-21CD-312C-2105-CA396D8F56D3}"/>
              </a:ext>
            </a:extLst>
          </p:cNvPr>
          <p:cNvSpPr txBox="1">
            <a:spLocks/>
          </p:cNvSpPr>
          <p:nvPr/>
        </p:nvSpPr>
        <p:spPr>
          <a:xfrm>
            <a:off x="114300" y="4991058"/>
            <a:ext cx="11963400" cy="1668561"/>
          </a:xfrm>
          <a:prstGeom prst="rect">
            <a:avLst/>
          </a:prstGeom>
        </p:spPr>
        <p:txBody>
          <a:bodyPr vert="horz" lIns="0" tIns="45720" rIns="0" bIns="45720" rtlCol="0">
            <a:normAutofit/>
          </a:bodyPr>
          <a:lstStyle>
            <a:lvl1pPr marL="91440" indent="-91440" algn="l" defTabSz="914400" rtl="0" eaLnBrk="1" latinLnBrk="0" hangingPunct="1">
              <a:lnSpc>
                <a:spcPct val="110000"/>
              </a:lnSpc>
              <a:spcBef>
                <a:spcPts val="1200"/>
              </a:spcBef>
              <a:spcAft>
                <a:spcPts val="200"/>
              </a:spcAft>
              <a:buClr>
                <a:schemeClr val="accent1"/>
              </a:buClr>
              <a:buSzPct val="100000"/>
              <a:buFont typeface="Calibri" panose="020F0502020204030204" pitchFamily="34" charset="0"/>
              <a:buChar char=" "/>
              <a:defRPr sz="19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110000"/>
              </a:lnSpc>
              <a:spcBef>
                <a:spcPts val="200"/>
              </a:spcBef>
              <a:spcAft>
                <a:spcPts val="400"/>
              </a:spcAft>
              <a:buClrTx/>
              <a:buFont typeface="Calibri" pitchFamily="34" charset="0"/>
              <a:buChar char="◦"/>
              <a:defRPr sz="17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110000"/>
              </a:lnSpc>
              <a:spcBef>
                <a:spcPts val="200"/>
              </a:spcBef>
              <a:spcAft>
                <a:spcPts val="400"/>
              </a:spcAft>
              <a:buClrTx/>
              <a:buFont typeface="Calibri" pitchFamily="34" charset="0"/>
              <a:buChar char="◦"/>
              <a:defRPr sz="13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110000"/>
              </a:lnSpc>
              <a:spcBef>
                <a:spcPts val="200"/>
              </a:spcBef>
              <a:spcAft>
                <a:spcPts val="400"/>
              </a:spcAft>
              <a:buClrTx/>
              <a:buFont typeface="Calibri" pitchFamily="34" charset="0"/>
              <a:buChar char="◦"/>
              <a:defRPr sz="13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110000"/>
              </a:lnSpc>
              <a:spcBef>
                <a:spcPts val="200"/>
              </a:spcBef>
              <a:spcAft>
                <a:spcPts val="400"/>
              </a:spcAft>
              <a:buClrTx/>
              <a:buFont typeface="Calibri" pitchFamily="34" charset="0"/>
              <a:buChar char="◦"/>
              <a:defRPr sz="13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algn="ctr"/>
            <a:r>
              <a:rPr lang="en-GB" sz="2400" u="sng" dirty="0"/>
              <a:t>State Sovereignty</a:t>
            </a:r>
          </a:p>
          <a:p>
            <a:pPr algn="ctr"/>
            <a:r>
              <a:rPr lang="en-GB" dirty="0"/>
              <a:t>Because IDPs have not cross a recognised international border, state sovereignty still applies to internal displacement (Cheung 2020). </a:t>
            </a:r>
          </a:p>
        </p:txBody>
      </p:sp>
    </p:spTree>
    <p:extLst>
      <p:ext uri="{BB962C8B-B14F-4D97-AF65-F5344CB8AC3E}">
        <p14:creationId xmlns:p14="http://schemas.microsoft.com/office/powerpoint/2010/main" val="294109961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DB2AE4-C0EC-04D0-080E-1462549D62EF}"/>
              </a:ext>
            </a:extLst>
          </p:cNvPr>
          <p:cNvSpPr>
            <a:spLocks noGrp="1"/>
          </p:cNvSpPr>
          <p:nvPr>
            <p:ph type="title"/>
          </p:nvPr>
        </p:nvSpPr>
        <p:spPr/>
        <p:txBody>
          <a:bodyPr/>
          <a:lstStyle/>
          <a:p>
            <a:pPr algn="ctr"/>
            <a:r>
              <a:rPr lang="en-GB" dirty="0"/>
              <a:t>Expansion of International Aid and Protection Available to IDPs</a:t>
            </a:r>
          </a:p>
        </p:txBody>
      </p:sp>
      <p:sp>
        <p:nvSpPr>
          <p:cNvPr id="3" name="Content Placeholder 2">
            <a:extLst>
              <a:ext uri="{FF2B5EF4-FFF2-40B4-BE49-F238E27FC236}">
                <a16:creationId xmlns:a16="http://schemas.microsoft.com/office/drawing/2014/main" id="{47512F52-0CB7-C150-977A-AD6648793464}"/>
              </a:ext>
            </a:extLst>
          </p:cNvPr>
          <p:cNvSpPr>
            <a:spLocks noGrp="1"/>
          </p:cNvSpPr>
          <p:nvPr>
            <p:ph idx="1"/>
          </p:nvPr>
        </p:nvSpPr>
        <p:spPr/>
        <p:txBody>
          <a:bodyPr>
            <a:normAutofit lnSpcReduction="10000"/>
          </a:bodyPr>
          <a:lstStyle/>
          <a:p>
            <a:r>
              <a:rPr lang="en-GB" sz="2000" b="1" kern="100" dirty="0">
                <a:ea typeface="Calibri" panose="020F0502020204030204" pitchFamily="34" charset="0"/>
                <a:cs typeface="Times New Roman" panose="02020603050405020304" pitchFamily="18" charset="0"/>
              </a:rPr>
              <a:t>Kampala Convention 2009 </a:t>
            </a:r>
            <a:r>
              <a:rPr lang="en-GB" sz="2000" kern="100" dirty="0">
                <a:ea typeface="Calibri" panose="020F0502020204030204" pitchFamily="34" charset="0"/>
                <a:cs typeface="Times New Roman" panose="02020603050405020304" pitchFamily="18" charset="0"/>
              </a:rPr>
              <a:t>- builds on the UN 1998 UN Guiding Principles on Internal Displacement but mandates protection for IDPs for all African countries that have ratified the convention (UNHCR, 2019). </a:t>
            </a:r>
          </a:p>
          <a:p>
            <a:r>
              <a:rPr lang="en-GB" sz="2000" b="1" kern="100" dirty="0">
                <a:ea typeface="Calibri" panose="020F0502020204030204" pitchFamily="34" charset="0"/>
                <a:cs typeface="Times New Roman" panose="02020603050405020304" pitchFamily="18" charset="0"/>
              </a:rPr>
              <a:t>Cartagena Declaration 1984 </a:t>
            </a:r>
            <a:r>
              <a:rPr lang="en-GB" sz="2000" kern="100" dirty="0">
                <a:ea typeface="Calibri" panose="020F0502020204030204" pitchFamily="34" charset="0"/>
                <a:cs typeface="Times New Roman" panose="02020603050405020304" pitchFamily="18" charset="0"/>
              </a:rPr>
              <a:t>– does not expressly mention refugees but does acknowledge the broader concepts of displacement in the Americas. It emphasises the need for protection and humanitarian aid in situations of persecution, violence or disasters which are issues which also impact IDPs (Reed-Hurtado, 2013).</a:t>
            </a:r>
          </a:p>
          <a:p>
            <a:r>
              <a:rPr lang="en-GB" sz="2000" b="1" kern="100" dirty="0">
                <a:ea typeface="Calibri" panose="020F0502020204030204" pitchFamily="34" charset="0"/>
                <a:cs typeface="Times New Roman" panose="02020603050405020304" pitchFamily="18" charset="0"/>
              </a:rPr>
              <a:t>Guiding Principles on Internal Displacement 1997 </a:t>
            </a:r>
            <a:r>
              <a:rPr lang="en-GB" sz="2000" kern="100" dirty="0">
                <a:ea typeface="Calibri" panose="020F0502020204030204" pitchFamily="34" charset="0"/>
                <a:cs typeface="Times New Roman" panose="02020603050405020304" pitchFamily="18" charset="0"/>
              </a:rPr>
              <a:t>– sets clear guidelines for the protection and assistance of IDPs to emphasise the responsibility of governments to deal with and prevent displacement (OCHA, 1997). </a:t>
            </a:r>
          </a:p>
          <a:p>
            <a:endParaRPr lang="en-GB" dirty="0"/>
          </a:p>
        </p:txBody>
      </p:sp>
    </p:spTree>
    <p:extLst>
      <p:ext uri="{BB962C8B-B14F-4D97-AF65-F5344CB8AC3E}">
        <p14:creationId xmlns:p14="http://schemas.microsoft.com/office/powerpoint/2010/main" val="352456186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0D7BBD-0CA4-BE79-8E2F-8C4FF918636B}"/>
              </a:ext>
            </a:extLst>
          </p:cNvPr>
          <p:cNvSpPr>
            <a:spLocks noGrp="1"/>
          </p:cNvSpPr>
          <p:nvPr>
            <p:ph type="title"/>
          </p:nvPr>
        </p:nvSpPr>
        <p:spPr/>
        <p:txBody>
          <a:bodyPr/>
          <a:lstStyle/>
          <a:p>
            <a:r>
              <a:rPr lang="en-GB" dirty="0"/>
              <a:t>Reference list </a:t>
            </a:r>
          </a:p>
        </p:txBody>
      </p:sp>
      <p:sp>
        <p:nvSpPr>
          <p:cNvPr id="3" name="Content Placeholder 2">
            <a:extLst>
              <a:ext uri="{FF2B5EF4-FFF2-40B4-BE49-F238E27FC236}">
                <a16:creationId xmlns:a16="http://schemas.microsoft.com/office/drawing/2014/main" id="{F7BE5EC4-727D-B14C-A1EC-85605DD8F5C3}"/>
              </a:ext>
            </a:extLst>
          </p:cNvPr>
          <p:cNvSpPr>
            <a:spLocks noGrp="1"/>
          </p:cNvSpPr>
          <p:nvPr>
            <p:ph idx="1"/>
          </p:nvPr>
        </p:nvSpPr>
        <p:spPr>
          <a:xfrm>
            <a:off x="114300" y="1965960"/>
            <a:ext cx="12077700" cy="4605437"/>
          </a:xfrm>
        </p:spPr>
        <p:txBody>
          <a:bodyPr>
            <a:normAutofit fontScale="85000" lnSpcReduction="10000"/>
          </a:bodyPr>
          <a:lstStyle/>
          <a:p>
            <a:pPr>
              <a:lnSpc>
                <a:spcPct val="120000"/>
              </a:lnSpc>
            </a:pPr>
            <a:r>
              <a:rPr lang="en-GB" kern="100" dirty="0">
                <a:effectLst/>
                <a:latin typeface="Calibri" panose="020F0502020204030204" pitchFamily="34" charset="0"/>
                <a:ea typeface="Calibri" panose="020F0502020204030204" pitchFamily="34" charset="0"/>
                <a:cs typeface="Times New Roman" panose="02020603050405020304" pitchFamily="18" charset="0"/>
              </a:rPr>
              <a:t>Benet, J. (2020) </a:t>
            </a:r>
            <a:r>
              <a:rPr lang="en-GB" i="1" kern="100" dirty="0">
                <a:effectLst/>
                <a:latin typeface="Calibri" panose="020F0502020204030204" pitchFamily="34" charset="0"/>
                <a:ea typeface="Calibri" panose="020F0502020204030204" pitchFamily="34" charset="0"/>
                <a:cs typeface="Times New Roman" panose="02020603050405020304" pitchFamily="18" charset="0"/>
              </a:rPr>
              <a:t>Behind the numbers: the shadow of </a:t>
            </a:r>
            <a:r>
              <a:rPr lang="en-GB" i="1" kern="100" dirty="0" err="1">
                <a:effectLst/>
                <a:latin typeface="Calibri" panose="020F0502020204030204" pitchFamily="34" charset="0"/>
                <a:ea typeface="Calibri" panose="020F0502020204030204" pitchFamily="34" charset="0"/>
                <a:cs typeface="Times New Roman" panose="02020603050405020304" pitchFamily="18" charset="0"/>
              </a:rPr>
              <a:t>2010’s</a:t>
            </a:r>
            <a:r>
              <a:rPr lang="en-GB" i="1" kern="100" dirty="0">
                <a:effectLst/>
                <a:latin typeface="Calibri" panose="020F0502020204030204" pitchFamily="34" charset="0"/>
                <a:ea typeface="Calibri" panose="020F0502020204030204" pitchFamily="34" charset="0"/>
                <a:cs typeface="Times New Roman" panose="02020603050405020304" pitchFamily="18" charset="0"/>
              </a:rPr>
              <a:t> earthquake still looms large in Haiti</a:t>
            </a:r>
            <a:r>
              <a:rPr lang="en-GB" kern="100" dirty="0">
                <a:effectLst/>
                <a:latin typeface="Calibri" panose="020F0502020204030204" pitchFamily="34" charset="0"/>
                <a:ea typeface="Calibri" panose="020F0502020204030204" pitchFamily="34" charset="0"/>
                <a:cs typeface="Times New Roman" panose="02020603050405020304" pitchFamily="18" charset="0"/>
              </a:rPr>
              <a:t>. Available at: </a:t>
            </a:r>
            <a:r>
              <a:rPr lang="en-GB" dirty="0">
                <a:hlinkClick r:id="rId3"/>
              </a:rPr>
              <a:t>Behind the numbers: the shadow of </a:t>
            </a:r>
            <a:r>
              <a:rPr lang="en-GB" dirty="0" err="1">
                <a:hlinkClick r:id="rId3"/>
              </a:rPr>
              <a:t>2010’s</a:t>
            </a:r>
            <a:r>
              <a:rPr lang="en-GB" dirty="0">
                <a:hlinkClick r:id="rId3"/>
              </a:rPr>
              <a:t> earthquake still looms large in Haiti | IDMC - Internal Displacement Monitoring Centre</a:t>
            </a:r>
            <a:r>
              <a:rPr lang="en-GB" dirty="0"/>
              <a:t> </a:t>
            </a:r>
            <a:r>
              <a:rPr lang="en-GB" kern="100" dirty="0">
                <a:effectLst/>
                <a:latin typeface="Calibri" panose="020F0502020204030204" pitchFamily="34" charset="0"/>
                <a:ea typeface="Calibri" panose="020F0502020204030204" pitchFamily="34" charset="0"/>
                <a:cs typeface="Times New Roman" panose="02020603050405020304" pitchFamily="18" charset="0"/>
              </a:rPr>
              <a:t>(Accessed: 22 December 2024).</a:t>
            </a:r>
          </a:p>
          <a:p>
            <a:pPr>
              <a:lnSpc>
                <a:spcPct val="120000"/>
              </a:lnSpc>
            </a:pPr>
            <a:r>
              <a:rPr lang="en-GB" kern="100" dirty="0">
                <a:effectLst/>
                <a:latin typeface="Calibri" panose="020F0502020204030204" pitchFamily="34" charset="0"/>
                <a:ea typeface="Calibri" panose="020F0502020204030204" pitchFamily="34" charset="0"/>
                <a:cs typeface="Times New Roman" panose="02020603050405020304" pitchFamily="18" charset="0"/>
              </a:rPr>
              <a:t>Cheung, S. (2020) </a:t>
            </a:r>
            <a:r>
              <a:rPr lang="en-GB" i="1" kern="100" dirty="0">
                <a:effectLst/>
                <a:latin typeface="Calibri" panose="020F0502020204030204" pitchFamily="34" charset="0"/>
                <a:ea typeface="Calibri" panose="020F0502020204030204" pitchFamily="34" charset="0"/>
                <a:cs typeface="Times New Roman" panose="02020603050405020304" pitchFamily="18" charset="0"/>
              </a:rPr>
              <a:t>Internal Displacement, UNHCR and the International Com</a:t>
            </a:r>
            <a:r>
              <a:rPr lang="en-GB" i="1" kern="100" dirty="0">
                <a:latin typeface="Calibri" panose="020F0502020204030204" pitchFamily="34" charset="0"/>
                <a:ea typeface="Calibri" panose="020F0502020204030204" pitchFamily="34" charset="0"/>
                <a:cs typeface="Times New Roman" panose="02020603050405020304" pitchFamily="18" charset="0"/>
              </a:rPr>
              <a:t>m</a:t>
            </a:r>
            <a:r>
              <a:rPr lang="en-GB" i="1" kern="100" dirty="0">
                <a:effectLst/>
                <a:latin typeface="Calibri" panose="020F0502020204030204" pitchFamily="34" charset="0"/>
                <a:ea typeface="Calibri" panose="020F0502020204030204" pitchFamily="34" charset="0"/>
                <a:cs typeface="Times New Roman" panose="02020603050405020304" pitchFamily="18" charset="0"/>
              </a:rPr>
              <a:t>unity</a:t>
            </a:r>
            <a:r>
              <a:rPr lang="en-GB" kern="100" dirty="0">
                <a:effectLst/>
                <a:latin typeface="Calibri" panose="020F0502020204030204" pitchFamily="34" charset="0"/>
                <a:ea typeface="Calibri" panose="020F0502020204030204" pitchFamily="34" charset="0"/>
                <a:cs typeface="Times New Roman" panose="02020603050405020304" pitchFamily="18" charset="0"/>
              </a:rPr>
              <a:t>. UNHCR. Available at: </a:t>
            </a:r>
            <a:r>
              <a:rPr lang="en-GB" u="sng" kern="100"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4"/>
              </a:rPr>
              <a:t>Samuel-Cheung_Internal-Displacement-UNHCR-and-the-International-Community.pdf</a:t>
            </a:r>
            <a:r>
              <a:rPr lang="en-GB" u="sng" kern="100"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rPr>
              <a:t> </a:t>
            </a:r>
            <a:r>
              <a:rPr lang="en-GB" dirty="0"/>
              <a:t>(Accessed: 22 December 2024).</a:t>
            </a:r>
          </a:p>
          <a:p>
            <a:pPr>
              <a:lnSpc>
                <a:spcPct val="120000"/>
              </a:lnSpc>
            </a:pPr>
            <a:r>
              <a:rPr lang="en-GB" dirty="0"/>
              <a:t>Maitra, S. (2009) ‘Development Induced Displacement: Issues of Compensation and Resettlement – Experiences from the Narmada Valley and Sardar Sarovar Project’, Japanese Journal of Political Science, 10(2), </a:t>
            </a:r>
            <a:r>
              <a:rPr lang="en-GB" dirty="0" err="1"/>
              <a:t>pp.191</a:t>
            </a:r>
            <a:r>
              <a:rPr lang="en-GB" dirty="0"/>
              <a:t>-211. Available at: </a:t>
            </a:r>
            <a:r>
              <a:rPr lang="en-GB" dirty="0">
                <a:hlinkClick r:id="rId5"/>
              </a:rPr>
              <a:t>Development Induced Displacement: Issues of Compensation and Resettlement – Experiences from the Narmada Valley and Sardar Sarovar Project | Japanese Journal of Political Science | Cambridge Core</a:t>
            </a:r>
            <a:r>
              <a:rPr lang="en-GB" dirty="0"/>
              <a:t> (Accessed: 22 December 2024).</a:t>
            </a:r>
          </a:p>
          <a:p>
            <a:pPr>
              <a:lnSpc>
                <a:spcPct val="120000"/>
              </a:lnSpc>
            </a:pPr>
            <a:r>
              <a:rPr lang="en-GB" dirty="0" err="1"/>
              <a:t>Momeni</a:t>
            </a:r>
            <a:r>
              <a:rPr lang="en-GB" dirty="0"/>
              <a:t>, R., </a:t>
            </a:r>
            <a:r>
              <a:rPr lang="en-GB" dirty="0" err="1"/>
              <a:t>Bircan</a:t>
            </a:r>
            <a:r>
              <a:rPr lang="en-GB" dirty="0"/>
              <a:t>, T. and King, R. (2022) </a:t>
            </a:r>
            <a:r>
              <a:rPr lang="en-GB" i="1" dirty="0"/>
              <a:t>Environmental-Induced Displacement and Migration: Drivers, Impacts, and Policy Responses</a:t>
            </a:r>
            <a:r>
              <a:rPr lang="en-GB" dirty="0"/>
              <a:t>. Hummingbird. Available at </a:t>
            </a:r>
            <a:r>
              <a:rPr lang="en-GB" dirty="0">
                <a:hlinkClick r:id="rId6"/>
              </a:rPr>
              <a:t>HIVA Paper </a:t>
            </a:r>
            <a:r>
              <a:rPr lang="en-GB" dirty="0" err="1">
                <a:hlinkClick r:id="rId6"/>
              </a:rPr>
              <a:t>A4_Engels</a:t>
            </a:r>
            <a:r>
              <a:rPr lang="en-GB" dirty="0"/>
              <a:t> (Accessed: 22 December 2024).</a:t>
            </a:r>
          </a:p>
          <a:p>
            <a:pPr>
              <a:lnSpc>
                <a:spcPct val="120000"/>
              </a:lnSpc>
            </a:pPr>
            <a:r>
              <a:rPr lang="en-GB" dirty="0"/>
              <a:t>News-Global (2019) </a:t>
            </a:r>
            <a:r>
              <a:rPr lang="en-GB" i="1" dirty="0"/>
              <a:t>Somalia’s </a:t>
            </a:r>
            <a:r>
              <a:rPr lang="en-GB" i="1" dirty="0" err="1"/>
              <a:t>2.6m</a:t>
            </a:r>
            <a:r>
              <a:rPr lang="en-GB" i="1" dirty="0"/>
              <a:t> Internally Displaced Citizens in Need of Water, Shelter and Health</a:t>
            </a:r>
            <a:r>
              <a:rPr lang="en-GB" dirty="0"/>
              <a:t>. Available at: </a:t>
            </a:r>
            <a:r>
              <a:rPr lang="en-GB" dirty="0">
                <a:hlinkClick r:id="rId7"/>
              </a:rPr>
              <a:t>Somalia’s </a:t>
            </a:r>
            <a:r>
              <a:rPr lang="en-GB" dirty="0" err="1">
                <a:hlinkClick r:id="rId7"/>
              </a:rPr>
              <a:t>2.6m</a:t>
            </a:r>
            <a:r>
              <a:rPr lang="en-GB" dirty="0">
                <a:hlinkClick r:id="rId7"/>
              </a:rPr>
              <a:t> Internally Displaced Citizens in Need of Water, Shelter and Health | International Organization for Migration</a:t>
            </a:r>
            <a:r>
              <a:rPr lang="en-GB" dirty="0"/>
              <a:t> (Accessed: 22 December 2024).</a:t>
            </a:r>
          </a:p>
          <a:p>
            <a:pPr marL="0" indent="0">
              <a:buNone/>
            </a:pPr>
            <a:endParaRPr lang="en-GB" sz="1800" u="sng"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endParaRPr>
          </a:p>
          <a:p>
            <a:endParaRPr lang="en-GB" sz="1800" u="sng"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9139801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605E32-057B-4B01-6845-43C027CE8535}"/>
              </a:ext>
            </a:extLst>
          </p:cNvPr>
          <p:cNvSpPr>
            <a:spLocks noGrp="1"/>
          </p:cNvSpPr>
          <p:nvPr>
            <p:ph type="title"/>
          </p:nvPr>
        </p:nvSpPr>
        <p:spPr/>
        <p:txBody>
          <a:bodyPr/>
          <a:lstStyle/>
          <a:p>
            <a:r>
              <a:rPr lang="en-GB" dirty="0"/>
              <a:t>Reference list </a:t>
            </a:r>
          </a:p>
        </p:txBody>
      </p:sp>
      <p:sp>
        <p:nvSpPr>
          <p:cNvPr id="3" name="Content Placeholder 2">
            <a:extLst>
              <a:ext uri="{FF2B5EF4-FFF2-40B4-BE49-F238E27FC236}">
                <a16:creationId xmlns:a16="http://schemas.microsoft.com/office/drawing/2014/main" id="{D2BB5D60-56BB-AC5E-2302-6840B5974F54}"/>
              </a:ext>
            </a:extLst>
          </p:cNvPr>
          <p:cNvSpPr>
            <a:spLocks noGrp="1"/>
          </p:cNvSpPr>
          <p:nvPr>
            <p:ph idx="1"/>
          </p:nvPr>
        </p:nvSpPr>
        <p:spPr>
          <a:xfrm>
            <a:off x="114300" y="2108201"/>
            <a:ext cx="11901488" cy="4307840"/>
          </a:xfrm>
        </p:spPr>
        <p:txBody>
          <a:bodyPr>
            <a:normAutofit fontScale="85000" lnSpcReduction="10000"/>
          </a:bodyPr>
          <a:lstStyle/>
          <a:p>
            <a:pPr>
              <a:lnSpc>
                <a:spcPct val="120000"/>
              </a:lnSpc>
            </a:pPr>
            <a:r>
              <a:rPr lang="en-GB" dirty="0"/>
              <a:t>OCHA (1997) </a:t>
            </a:r>
            <a:r>
              <a:rPr lang="en-GB" i="1" dirty="0"/>
              <a:t>Guiding Principles on Internal Displacement</a:t>
            </a:r>
            <a:r>
              <a:rPr lang="en-GB" dirty="0"/>
              <a:t>. Available at: </a:t>
            </a:r>
            <a:r>
              <a:rPr lang="en-GB" dirty="0">
                <a:hlinkClick r:id="rId2"/>
              </a:rPr>
              <a:t>Guiding Principles on Internal Displacement | OCHA</a:t>
            </a:r>
            <a:r>
              <a:rPr lang="en-GB" dirty="0"/>
              <a:t> (Accessed: 22 December 2024). </a:t>
            </a:r>
          </a:p>
          <a:p>
            <a:pPr>
              <a:lnSpc>
                <a:spcPct val="120000"/>
              </a:lnSpc>
            </a:pPr>
            <a:r>
              <a:rPr lang="en-GB" dirty="0"/>
              <a:t>Reed-Hurtado, M. (2013) </a:t>
            </a:r>
            <a:r>
              <a:rPr lang="en-GB" i="1" dirty="0"/>
              <a:t>The Cartagena Declaration on Refugees and the Protection of People Fleeing Armed Conflict </a:t>
            </a:r>
            <a:r>
              <a:rPr lang="en-GB" i="1" dirty="0" err="1"/>
              <a:t>ans</a:t>
            </a:r>
            <a:r>
              <a:rPr lang="en-GB" i="1" dirty="0"/>
              <a:t> Other Situations of Violence in Latin America. </a:t>
            </a:r>
            <a:r>
              <a:rPr lang="en-GB" dirty="0"/>
              <a:t>Legal and Protection Policy Research Series. Available at: </a:t>
            </a:r>
            <a:r>
              <a:rPr lang="en-GB" dirty="0">
                <a:hlinkClick r:id="rId3"/>
              </a:rPr>
              <a:t>No. 32 Final word version of Reed-Hurtado </a:t>
            </a:r>
            <a:r>
              <a:rPr lang="en-GB" dirty="0"/>
              <a:t> (Accessed: 22 December 2024). </a:t>
            </a:r>
          </a:p>
          <a:p>
            <a:pPr>
              <a:lnSpc>
                <a:spcPct val="120000"/>
              </a:lnSpc>
            </a:pPr>
            <a:r>
              <a:rPr lang="en-GB" dirty="0" err="1"/>
              <a:t>Tesfaw</a:t>
            </a:r>
            <a:r>
              <a:rPr lang="en-GB" dirty="0"/>
              <a:t>, T. A. (2022) ‘Internal Displacement in Ethiopia: A Scoping Review of its Causes, Trends and Consequences’, Journal of Internal Displacement, 12(1), pp. 2-31. Available at: </a:t>
            </a:r>
            <a:r>
              <a:rPr lang="en-GB" sz="1800" u="sng" dirty="0">
                <a:solidFill>
                  <a:srgbClr val="0563C1"/>
                </a:solidFill>
                <a:latin typeface="Calibri" panose="020F0502020204030204" pitchFamily="34" charset="0"/>
                <a:ea typeface="Calibri" panose="020F0502020204030204" pitchFamily="34" charset="0"/>
                <a:cs typeface="Times New Roman" panose="02020603050405020304" pitchFamily="18" charset="0"/>
                <a:hlinkClick r:id="rId4"/>
              </a:rPr>
              <a:t>114-Article Text-399-1-10-20220125.pdf</a:t>
            </a:r>
            <a:r>
              <a:rPr lang="en-GB" sz="1800" u="sng" dirty="0">
                <a:solidFill>
                  <a:srgbClr val="0563C1"/>
                </a:solidFill>
                <a:latin typeface="Calibri" panose="020F0502020204030204" pitchFamily="34" charset="0"/>
                <a:ea typeface="Calibri" panose="020F0502020204030204" pitchFamily="34" charset="0"/>
                <a:cs typeface="Times New Roman" panose="02020603050405020304" pitchFamily="18" charset="0"/>
              </a:rPr>
              <a:t> </a:t>
            </a:r>
            <a:r>
              <a:rPr lang="en-GB" dirty="0"/>
              <a:t>(Accessed: 22 December 2024).</a:t>
            </a:r>
          </a:p>
          <a:p>
            <a:pPr>
              <a:lnSpc>
                <a:spcPct val="120000"/>
              </a:lnSpc>
            </a:pPr>
            <a:r>
              <a:rPr lang="en-GB" dirty="0"/>
              <a:t>UNHCR (2019) </a:t>
            </a:r>
            <a:r>
              <a:rPr lang="en-GB" i="1" dirty="0"/>
              <a:t>2009 Kampala Convention on IDPs</a:t>
            </a:r>
            <a:r>
              <a:rPr lang="en-GB" dirty="0"/>
              <a:t>. Available at: </a:t>
            </a:r>
            <a:r>
              <a:rPr lang="en-GB" dirty="0">
                <a:hlinkClick r:id="rId5"/>
              </a:rPr>
              <a:t>UNHCR </a:t>
            </a:r>
            <a:r>
              <a:rPr lang="en-GB" dirty="0"/>
              <a:t> (Accessed: 22 December 2024).</a:t>
            </a:r>
          </a:p>
          <a:p>
            <a:pPr>
              <a:lnSpc>
                <a:spcPct val="120000"/>
              </a:lnSpc>
            </a:pPr>
            <a:r>
              <a:rPr lang="en-GB" dirty="0"/>
              <a:t>UNHCR (1951) The 1951 Refugee Convention. Available at: </a:t>
            </a:r>
            <a:r>
              <a:rPr lang="en-GB" dirty="0">
                <a:hlinkClick r:id="rId6"/>
              </a:rPr>
              <a:t>The 1951 Refugee Convention | UNHCR UK</a:t>
            </a:r>
            <a:r>
              <a:rPr lang="en-GB" dirty="0"/>
              <a:t> (Accessed: 22 December 2024). </a:t>
            </a:r>
          </a:p>
          <a:p>
            <a:pPr>
              <a:lnSpc>
                <a:spcPct val="120000"/>
              </a:lnSpc>
            </a:pPr>
            <a:r>
              <a:rPr lang="en-GB" dirty="0"/>
              <a:t>UNHCR (2023) </a:t>
            </a:r>
            <a:r>
              <a:rPr lang="en-GB" i="1" dirty="0"/>
              <a:t>Over 1 million people internally displaced in Somalia in record time</a:t>
            </a:r>
            <a:r>
              <a:rPr lang="en-GB" dirty="0"/>
              <a:t>. Available at: </a:t>
            </a:r>
            <a:r>
              <a:rPr lang="en-GB" dirty="0">
                <a:hlinkClick r:id="rId7"/>
              </a:rPr>
              <a:t>Over 1 million people internally displaced in Somalia in record time | UNHCR</a:t>
            </a:r>
            <a:r>
              <a:rPr lang="en-GB" dirty="0"/>
              <a:t> (Accessed: 22 December 2024). </a:t>
            </a:r>
          </a:p>
          <a:p>
            <a:pPr>
              <a:lnSpc>
                <a:spcPct val="120000"/>
              </a:lnSpc>
            </a:pPr>
            <a:endParaRPr lang="en-GB" sz="1800" u="sng"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281885054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5CDA8E-01AA-5849-2E70-6BD6FAD5B4F3}"/>
              </a:ext>
            </a:extLst>
          </p:cNvPr>
          <p:cNvSpPr>
            <a:spLocks noGrp="1"/>
          </p:cNvSpPr>
          <p:nvPr>
            <p:ph type="title"/>
          </p:nvPr>
        </p:nvSpPr>
        <p:spPr/>
        <p:txBody>
          <a:bodyPr/>
          <a:lstStyle/>
          <a:p>
            <a:r>
              <a:rPr lang="en-GB" dirty="0"/>
              <a:t>Images </a:t>
            </a:r>
          </a:p>
        </p:txBody>
      </p:sp>
      <p:sp>
        <p:nvSpPr>
          <p:cNvPr id="3" name="Content Placeholder 2">
            <a:extLst>
              <a:ext uri="{FF2B5EF4-FFF2-40B4-BE49-F238E27FC236}">
                <a16:creationId xmlns:a16="http://schemas.microsoft.com/office/drawing/2014/main" id="{E30287E6-FCE1-6A20-6DC9-6FC00F1FB745}"/>
              </a:ext>
            </a:extLst>
          </p:cNvPr>
          <p:cNvSpPr>
            <a:spLocks noGrp="1"/>
          </p:cNvSpPr>
          <p:nvPr>
            <p:ph idx="1"/>
          </p:nvPr>
        </p:nvSpPr>
        <p:spPr/>
        <p:txBody>
          <a:bodyPr/>
          <a:lstStyle/>
          <a:p>
            <a:r>
              <a:rPr lang="en-GB" dirty="0"/>
              <a:t>Ethiopia </a:t>
            </a:r>
            <a:r>
              <a:rPr lang="en-GB" dirty="0">
                <a:hlinkClick r:id="rId2"/>
              </a:rPr>
              <a:t>Placing IDPs on the Map in Ethiopia and Beyond | IOM Blog</a:t>
            </a:r>
            <a:endParaRPr lang="en-GB" dirty="0"/>
          </a:p>
          <a:p>
            <a:r>
              <a:rPr lang="en-GB" dirty="0"/>
              <a:t>Somalia </a:t>
            </a:r>
            <a:r>
              <a:rPr lang="en-GB" dirty="0">
                <a:hlinkClick r:id="rId3"/>
              </a:rPr>
              <a:t>Somalia’s </a:t>
            </a:r>
            <a:r>
              <a:rPr lang="en-GB" dirty="0" err="1">
                <a:hlinkClick r:id="rId3"/>
              </a:rPr>
              <a:t>2.6m</a:t>
            </a:r>
            <a:r>
              <a:rPr lang="en-GB" dirty="0">
                <a:hlinkClick r:id="rId3"/>
              </a:rPr>
              <a:t> Internally Displaced Citizens in Need of Water, Shelter and Health | International Organization for Migration</a:t>
            </a:r>
            <a:endParaRPr lang="en-GB" dirty="0"/>
          </a:p>
          <a:p>
            <a:r>
              <a:rPr lang="en-GB" dirty="0"/>
              <a:t>Haiti </a:t>
            </a:r>
            <a:r>
              <a:rPr lang="en-GB" dirty="0">
                <a:hlinkClick r:id="rId4"/>
              </a:rPr>
              <a:t>Behind the numbers: the shadow of </a:t>
            </a:r>
            <a:r>
              <a:rPr lang="en-GB" dirty="0" err="1">
                <a:hlinkClick r:id="rId4"/>
              </a:rPr>
              <a:t>2010’s</a:t>
            </a:r>
            <a:r>
              <a:rPr lang="en-GB" dirty="0">
                <a:hlinkClick r:id="rId4"/>
              </a:rPr>
              <a:t> earthquake still looms large in Haiti | IDMC - Internal Displacement Monitoring Centre</a:t>
            </a:r>
            <a:endParaRPr lang="en-GB" dirty="0"/>
          </a:p>
          <a:p>
            <a:r>
              <a:rPr lang="en-GB" dirty="0"/>
              <a:t>India </a:t>
            </a:r>
            <a:r>
              <a:rPr lang="en-GB" dirty="0">
                <a:hlinkClick r:id="rId5"/>
              </a:rPr>
              <a:t>The Narmada Dam Project - Was Medha Patkar Wrong? - either/view</a:t>
            </a:r>
            <a:endParaRPr lang="en-GB" dirty="0"/>
          </a:p>
        </p:txBody>
      </p:sp>
    </p:spTree>
    <p:extLst>
      <p:ext uri="{BB962C8B-B14F-4D97-AF65-F5344CB8AC3E}">
        <p14:creationId xmlns:p14="http://schemas.microsoft.com/office/powerpoint/2010/main" val="2222669024"/>
      </p:ext>
    </p:extLst>
  </p:cSld>
  <p:clrMapOvr>
    <a:masterClrMapping/>
  </p:clrMapOvr>
</p:sld>
</file>

<file path=ppt/theme/theme1.xml><?xml version="1.0" encoding="utf-8"?>
<a:theme xmlns:a="http://schemas.openxmlformats.org/drawingml/2006/main" name="RetrospectVTI">
  <a:themeElements>
    <a:clrScheme name="AnalogousFromLightSeedLeftStep">
      <a:dk1>
        <a:srgbClr val="000000"/>
      </a:dk1>
      <a:lt1>
        <a:srgbClr val="FFFFFF"/>
      </a:lt1>
      <a:dk2>
        <a:srgbClr val="243541"/>
      </a:dk2>
      <a:lt2>
        <a:srgbClr val="E2E8E7"/>
      </a:lt2>
      <a:accent1>
        <a:srgbClr val="C6969C"/>
      </a:accent1>
      <a:accent2>
        <a:srgbClr val="BA7F9F"/>
      </a:accent2>
      <a:accent3>
        <a:srgbClr val="C492C2"/>
      </a:accent3>
      <a:accent4>
        <a:srgbClr val="A47FBA"/>
      </a:accent4>
      <a:accent5>
        <a:srgbClr val="A096C6"/>
      </a:accent5>
      <a:accent6>
        <a:srgbClr val="7F8BBA"/>
      </a:accent6>
      <a:hlink>
        <a:srgbClr val="568E87"/>
      </a:hlink>
      <a:folHlink>
        <a:srgbClr val="7F7F7F"/>
      </a:folHlink>
    </a:clrScheme>
    <a:fontScheme name="Retrospect">
      <a:majorFont>
        <a:latin typeface="Bookman Old Style"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Franklin Gothic Book"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VTI" id="{ABE3C30C-0FC0-4450-828E-52DE70F1BCCB}" vid="{A6E2497D-935A-4CFD-B9FD-6DCB15FA68B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1941</TotalTime>
  <Words>2203</Words>
  <Application>Microsoft Office PowerPoint</Application>
  <PresentationFormat>Widescreen</PresentationFormat>
  <Paragraphs>68</Paragraphs>
  <Slides>8</Slides>
  <Notes>5</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8</vt:i4>
      </vt:variant>
    </vt:vector>
  </HeadingPairs>
  <TitlesOfParts>
    <vt:vector size="14" baseType="lpstr">
      <vt:lpstr>Aptos</vt:lpstr>
      <vt:lpstr>Bookman Old Style</vt:lpstr>
      <vt:lpstr>Calibri</vt:lpstr>
      <vt:lpstr>Franklin Gothic Book</vt:lpstr>
      <vt:lpstr>Wingdings</vt:lpstr>
      <vt:lpstr>RetrospectVTI</vt:lpstr>
      <vt:lpstr>Internal Displacement</vt:lpstr>
      <vt:lpstr>Internally Displaced Person (IDP) or Refugee?</vt:lpstr>
      <vt:lpstr>PowerPoint Presentation</vt:lpstr>
      <vt:lpstr>Internal and International Aid for Internally Displaced Persons  </vt:lpstr>
      <vt:lpstr>Expansion of International Aid and Protection Available to IDPs</vt:lpstr>
      <vt:lpstr>Reference list </vt:lpstr>
      <vt:lpstr>Reference list </vt:lpstr>
      <vt:lpstr>Images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Layla Omar-Davies</dc:creator>
  <cp:lastModifiedBy>Layla Omar-Davies</cp:lastModifiedBy>
  <cp:revision>1</cp:revision>
  <dcterms:created xsi:type="dcterms:W3CDTF">2024-12-03T16:38:40Z</dcterms:created>
  <dcterms:modified xsi:type="dcterms:W3CDTF">2024-12-22T19:16:26Z</dcterms:modified>
</cp:coreProperties>
</file>