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1" r:id="rId3"/>
    <p:sldId id="257" r:id="rId4"/>
    <p:sldId id="259" r:id="rId5"/>
    <p:sldId id="260" r:id="rId6"/>
    <p:sldId id="261" r:id="rId7"/>
    <p:sldId id="273" r:id="rId8"/>
    <p:sldId id="263" r:id="rId9"/>
    <p:sldId id="262" r:id="rId10"/>
    <p:sldId id="264" r:id="rId11"/>
    <p:sldId id="265" r:id="rId12"/>
    <p:sldId id="266" r:id="rId13"/>
    <p:sldId id="267" r:id="rId14"/>
    <p:sldId id="270" r:id="rId15"/>
    <p:sldId id="268"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39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019" autoAdjust="0"/>
  </p:normalViewPr>
  <p:slideViewPr>
    <p:cSldViewPr snapToGrid="0">
      <p:cViewPr varScale="1">
        <p:scale>
          <a:sx n="102" d="100"/>
          <a:sy n="102" d="100"/>
        </p:scale>
        <p:origin x="138" y="3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E3E31F-BFD1-4453-9DC4-8E5BF1BE40AC}" type="datetimeFigureOut">
              <a:rPr lang="en-US" smtClean="0"/>
              <a:t>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961481-FD5C-4495-BEA5-D5F2E3A59082}" type="slidenum">
              <a:rPr lang="en-US" smtClean="0"/>
              <a:t>‹#›</a:t>
            </a:fld>
            <a:endParaRPr lang="en-US"/>
          </a:p>
        </p:txBody>
      </p:sp>
    </p:spTree>
    <p:extLst>
      <p:ext uri="{BB962C8B-B14F-4D97-AF65-F5344CB8AC3E}">
        <p14:creationId xmlns:p14="http://schemas.microsoft.com/office/powerpoint/2010/main" val="1461527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961481-FD5C-4495-BEA5-D5F2E3A59082}" type="slidenum">
              <a:rPr lang="en-US" smtClean="0"/>
              <a:t>3</a:t>
            </a:fld>
            <a:endParaRPr lang="en-US"/>
          </a:p>
        </p:txBody>
      </p:sp>
    </p:spTree>
    <p:extLst>
      <p:ext uri="{BB962C8B-B14F-4D97-AF65-F5344CB8AC3E}">
        <p14:creationId xmlns:p14="http://schemas.microsoft.com/office/powerpoint/2010/main" val="3641313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smtClean="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4</a:t>
            </a:fld>
            <a:endParaRPr lang="en-US"/>
          </a:p>
        </p:txBody>
      </p:sp>
    </p:spTree>
    <p:extLst>
      <p:ext uri="{BB962C8B-B14F-4D97-AF65-F5344CB8AC3E}">
        <p14:creationId xmlns:p14="http://schemas.microsoft.com/office/powerpoint/2010/main" val="2646412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5</a:t>
            </a:fld>
            <a:endParaRPr lang="en-US"/>
          </a:p>
        </p:txBody>
      </p:sp>
    </p:spTree>
    <p:extLst>
      <p:ext uri="{BB962C8B-B14F-4D97-AF65-F5344CB8AC3E}">
        <p14:creationId xmlns:p14="http://schemas.microsoft.com/office/powerpoint/2010/main" val="885806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6</a:t>
            </a:fld>
            <a:endParaRPr lang="en-US"/>
          </a:p>
        </p:txBody>
      </p:sp>
    </p:spTree>
    <p:extLst>
      <p:ext uri="{BB962C8B-B14F-4D97-AF65-F5344CB8AC3E}">
        <p14:creationId xmlns:p14="http://schemas.microsoft.com/office/powerpoint/2010/main" val="65371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7</a:t>
            </a:fld>
            <a:endParaRPr lang="en-US"/>
          </a:p>
        </p:txBody>
      </p:sp>
    </p:spTree>
    <p:extLst>
      <p:ext uri="{BB962C8B-B14F-4D97-AF65-F5344CB8AC3E}">
        <p14:creationId xmlns:p14="http://schemas.microsoft.com/office/powerpoint/2010/main" val="31684133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8</a:t>
            </a:fld>
            <a:endParaRPr lang="en-US"/>
          </a:p>
        </p:txBody>
      </p:sp>
    </p:spTree>
    <p:extLst>
      <p:ext uri="{BB962C8B-B14F-4D97-AF65-F5344CB8AC3E}">
        <p14:creationId xmlns:p14="http://schemas.microsoft.com/office/powerpoint/2010/main" val="983459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9</a:t>
            </a:fld>
            <a:endParaRPr lang="en-US"/>
          </a:p>
        </p:txBody>
      </p:sp>
    </p:spTree>
    <p:extLst>
      <p:ext uri="{BB962C8B-B14F-4D97-AF65-F5344CB8AC3E}">
        <p14:creationId xmlns:p14="http://schemas.microsoft.com/office/powerpoint/2010/main" val="75029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10</a:t>
            </a:fld>
            <a:endParaRPr lang="en-US"/>
          </a:p>
        </p:txBody>
      </p:sp>
    </p:spTree>
    <p:extLst>
      <p:ext uri="{BB962C8B-B14F-4D97-AF65-F5344CB8AC3E}">
        <p14:creationId xmlns:p14="http://schemas.microsoft.com/office/powerpoint/2010/main" val="2144363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11</a:t>
            </a:fld>
            <a:endParaRPr lang="en-US"/>
          </a:p>
        </p:txBody>
      </p:sp>
    </p:spTree>
    <p:extLst>
      <p:ext uri="{BB962C8B-B14F-4D97-AF65-F5344CB8AC3E}">
        <p14:creationId xmlns:p14="http://schemas.microsoft.com/office/powerpoint/2010/main" val="3437250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12</a:t>
            </a:fld>
            <a:endParaRPr lang="en-US"/>
          </a:p>
        </p:txBody>
      </p:sp>
    </p:spTree>
    <p:extLst>
      <p:ext uri="{BB962C8B-B14F-4D97-AF65-F5344CB8AC3E}">
        <p14:creationId xmlns:p14="http://schemas.microsoft.com/office/powerpoint/2010/main" val="33682559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C961481-FD5C-4495-BEA5-D5F2E3A59082}" type="slidenum">
              <a:rPr lang="en-US" smtClean="0"/>
              <a:t>13</a:t>
            </a:fld>
            <a:endParaRPr lang="en-US"/>
          </a:p>
        </p:txBody>
      </p:sp>
    </p:spTree>
    <p:extLst>
      <p:ext uri="{BB962C8B-B14F-4D97-AF65-F5344CB8AC3E}">
        <p14:creationId xmlns:p14="http://schemas.microsoft.com/office/powerpoint/2010/main" val="4239976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10BDFC-FD57-451A-8127-AEF0B016C893}"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44EDA3-15A8-4E7B-AB8D-C46290099B93}"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6758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0BDFC-FD57-451A-8127-AEF0B016C893}"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44EDA3-15A8-4E7B-AB8D-C46290099B93}" type="slidenum">
              <a:rPr lang="en-US" smtClean="0"/>
              <a:t>‹#›</a:t>
            </a:fld>
            <a:endParaRPr lang="en-US"/>
          </a:p>
        </p:txBody>
      </p:sp>
    </p:spTree>
    <p:extLst>
      <p:ext uri="{BB962C8B-B14F-4D97-AF65-F5344CB8AC3E}">
        <p14:creationId xmlns:p14="http://schemas.microsoft.com/office/powerpoint/2010/main" val="815067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10BDFC-FD57-451A-8127-AEF0B016C893}"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44EDA3-15A8-4E7B-AB8D-C46290099B93}"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7113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10BDFC-FD57-451A-8127-AEF0B016C893}"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44EDA3-15A8-4E7B-AB8D-C46290099B93}" type="slidenum">
              <a:rPr lang="en-US" smtClean="0"/>
              <a:t>‹#›</a:t>
            </a:fld>
            <a:endParaRPr lang="en-US"/>
          </a:p>
        </p:txBody>
      </p:sp>
    </p:spTree>
    <p:extLst>
      <p:ext uri="{BB962C8B-B14F-4D97-AF65-F5344CB8AC3E}">
        <p14:creationId xmlns:p14="http://schemas.microsoft.com/office/powerpoint/2010/main" val="2582774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10BDFC-FD57-451A-8127-AEF0B016C893}" type="datetimeFigureOut">
              <a:rPr lang="en-US" smtClean="0"/>
              <a:t>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44EDA3-15A8-4E7B-AB8D-C46290099B93}" type="slidenum">
              <a:rPr lang="en-US" smtClean="0"/>
              <a:t>‹#›</a:t>
            </a:fld>
            <a:endParaRPr lang="en-US"/>
          </a:p>
        </p:txBody>
      </p:sp>
    </p:spTree>
    <p:extLst>
      <p:ext uri="{BB962C8B-B14F-4D97-AF65-F5344CB8AC3E}">
        <p14:creationId xmlns:p14="http://schemas.microsoft.com/office/powerpoint/2010/main" val="3897492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10BDFC-FD57-451A-8127-AEF0B016C893}" type="datetimeFigureOut">
              <a:rPr lang="en-US" smtClean="0"/>
              <a:t>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44EDA3-15A8-4E7B-AB8D-C46290099B93}" type="slidenum">
              <a:rPr lang="en-US" smtClean="0"/>
              <a:t>‹#›</a:t>
            </a:fld>
            <a:endParaRPr lang="en-US"/>
          </a:p>
        </p:txBody>
      </p:sp>
    </p:spTree>
    <p:extLst>
      <p:ext uri="{BB962C8B-B14F-4D97-AF65-F5344CB8AC3E}">
        <p14:creationId xmlns:p14="http://schemas.microsoft.com/office/powerpoint/2010/main" val="989925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F10BDFC-FD57-451A-8127-AEF0B016C893}" type="datetimeFigureOut">
              <a:rPr lang="en-US" smtClean="0"/>
              <a:t>2/2/2023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9244EDA3-15A8-4E7B-AB8D-C46290099B93}" type="slidenum">
              <a:rPr lang="en-US" smtClean="0"/>
              <a:t>‹#›</a:t>
            </a:fld>
            <a:endParaRPr lang="en-US"/>
          </a:p>
        </p:txBody>
      </p:sp>
    </p:spTree>
    <p:extLst>
      <p:ext uri="{BB962C8B-B14F-4D97-AF65-F5344CB8AC3E}">
        <p14:creationId xmlns:p14="http://schemas.microsoft.com/office/powerpoint/2010/main" val="417430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F10BDFC-FD57-451A-8127-AEF0B016C893}" type="datetimeFigureOut">
              <a:rPr lang="en-US" smtClean="0"/>
              <a:t>2/2/2023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244EDA3-15A8-4E7B-AB8D-C46290099B93}" type="slidenum">
              <a:rPr lang="en-US" smtClean="0"/>
              <a:t>‹#›</a:t>
            </a:fld>
            <a:endParaRPr lang="en-US"/>
          </a:p>
        </p:txBody>
      </p:sp>
    </p:spTree>
    <p:extLst>
      <p:ext uri="{BB962C8B-B14F-4D97-AF65-F5344CB8AC3E}">
        <p14:creationId xmlns:p14="http://schemas.microsoft.com/office/powerpoint/2010/main" val="3838209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10BDFC-FD57-451A-8127-AEF0B016C893}"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44EDA3-15A8-4E7B-AB8D-C46290099B93}" type="slidenum">
              <a:rPr lang="en-US" smtClean="0"/>
              <a:t>‹#›</a:t>
            </a:fld>
            <a:endParaRPr lang="en-US"/>
          </a:p>
        </p:txBody>
      </p:sp>
    </p:spTree>
    <p:extLst>
      <p:ext uri="{BB962C8B-B14F-4D97-AF65-F5344CB8AC3E}">
        <p14:creationId xmlns:p14="http://schemas.microsoft.com/office/powerpoint/2010/main" val="422912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0BDFC-FD57-451A-8127-AEF0B016C893}"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44EDA3-15A8-4E7B-AB8D-C46290099B93}" type="slidenum">
              <a:rPr lang="en-US" smtClean="0"/>
              <a:t>‹#›</a:t>
            </a:fld>
            <a:endParaRPr lang="en-US"/>
          </a:p>
        </p:txBody>
      </p:sp>
    </p:spTree>
    <p:extLst>
      <p:ext uri="{BB962C8B-B14F-4D97-AF65-F5344CB8AC3E}">
        <p14:creationId xmlns:p14="http://schemas.microsoft.com/office/powerpoint/2010/main" val="1504949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0BDFC-FD57-451A-8127-AEF0B016C893}"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44EDA3-15A8-4E7B-AB8D-C46290099B93}" type="slidenum">
              <a:rPr lang="en-US" smtClean="0"/>
              <a:t>‹#›</a:t>
            </a:fld>
            <a:endParaRPr lang="en-US"/>
          </a:p>
        </p:txBody>
      </p:sp>
    </p:spTree>
    <p:extLst>
      <p:ext uri="{BB962C8B-B14F-4D97-AF65-F5344CB8AC3E}">
        <p14:creationId xmlns:p14="http://schemas.microsoft.com/office/powerpoint/2010/main" val="2402879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F10BDFC-FD57-451A-8127-AEF0B016C893}" type="datetimeFigureOut">
              <a:rPr lang="en-US" smtClean="0"/>
              <a:t>2/2/2023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244EDA3-15A8-4E7B-AB8D-C46290099B93}"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6187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958;p197">
            <a:extLst>
              <a:ext uri="{FF2B5EF4-FFF2-40B4-BE49-F238E27FC236}">
                <a16:creationId xmlns:a16="http://schemas.microsoft.com/office/drawing/2014/main" id="{7186CE34-7E9C-470E-B7E4-8FB40C546528}"/>
              </a:ext>
            </a:extLst>
          </p:cNvPr>
          <p:cNvSpPr/>
          <p:nvPr/>
        </p:nvSpPr>
        <p:spPr>
          <a:xfrm>
            <a:off x="819150" y="337845"/>
            <a:ext cx="11372850" cy="1596299"/>
          </a:xfrm>
          <a:prstGeom prst="rect">
            <a:avLst/>
          </a:prstGeom>
          <a:solidFill>
            <a:srgbClr val="002060">
              <a:alpha val="57647"/>
            </a:srgbClr>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 name="Google Shape;959;p197">
            <a:extLst>
              <a:ext uri="{FF2B5EF4-FFF2-40B4-BE49-F238E27FC236}">
                <a16:creationId xmlns:a16="http://schemas.microsoft.com/office/drawing/2014/main" id="{B83A7B94-6E91-4866-B6C7-892C3EF90C76}"/>
              </a:ext>
            </a:extLst>
          </p:cNvPr>
          <p:cNvSpPr txBox="1"/>
          <p:nvPr/>
        </p:nvSpPr>
        <p:spPr>
          <a:xfrm>
            <a:off x="4028115" y="337845"/>
            <a:ext cx="8163885" cy="1325563"/>
          </a:xfrm>
          <a:prstGeom prst="rect">
            <a:avLst/>
          </a:prstGeom>
          <a:noFill/>
          <a:ln>
            <a:noFill/>
          </a:ln>
        </p:spPr>
        <p:txBody>
          <a:bodyPr spcFirstLastPara="1" wrap="square" lIns="91425" tIns="45700" rIns="91425" bIns="45700" anchor="t" anchorCtr="0">
            <a:noAutofit/>
          </a:bodyPr>
          <a:lstStyle/>
          <a:p>
            <a:pPr marL="0" marR="0" lvl="0" indent="0" algn="l" rtl="0">
              <a:lnSpc>
                <a:spcPct val="90000"/>
              </a:lnSpc>
              <a:spcBef>
                <a:spcPts val="0"/>
              </a:spcBef>
              <a:spcAft>
                <a:spcPts val="0"/>
              </a:spcAft>
              <a:buClr>
                <a:schemeClr val="lt1"/>
              </a:buClr>
              <a:buSzPts val="6600"/>
              <a:buFont typeface="Calibri"/>
              <a:buNone/>
            </a:pPr>
            <a:r>
              <a:rPr lang="en-GB" sz="5400" b="1" i="0" u="none" strike="noStrike" cap="none" dirty="0">
                <a:solidFill>
                  <a:schemeClr val="lt1"/>
                </a:solidFill>
                <a:latin typeface="Calibri"/>
                <a:ea typeface="Calibri"/>
                <a:cs typeface="Calibri"/>
                <a:sym typeface="Calibri"/>
              </a:rPr>
              <a:t>Conrad Hotel and Services</a:t>
            </a:r>
            <a:endParaRPr sz="5400" b="1" i="0" u="none" strike="noStrike" cap="none" dirty="0">
              <a:solidFill>
                <a:schemeClr val="lt1"/>
              </a:solidFill>
              <a:latin typeface="Calibri"/>
              <a:ea typeface="Calibri"/>
              <a:cs typeface="Calibri"/>
              <a:sym typeface="Calibri"/>
            </a:endParaRPr>
          </a:p>
        </p:txBody>
      </p:sp>
      <p:sp>
        <p:nvSpPr>
          <p:cNvPr id="8" name="Google Shape;959;p197">
            <a:extLst>
              <a:ext uri="{FF2B5EF4-FFF2-40B4-BE49-F238E27FC236}">
                <a16:creationId xmlns:a16="http://schemas.microsoft.com/office/drawing/2014/main" id="{6A40A33D-DCFC-49A8-9C6E-AF7F08E9ACA7}"/>
              </a:ext>
            </a:extLst>
          </p:cNvPr>
          <p:cNvSpPr txBox="1"/>
          <p:nvPr/>
        </p:nvSpPr>
        <p:spPr>
          <a:xfrm>
            <a:off x="4726975" y="1113183"/>
            <a:ext cx="8163885" cy="1325563"/>
          </a:xfrm>
          <a:prstGeom prst="rect">
            <a:avLst/>
          </a:prstGeom>
          <a:noFill/>
          <a:ln>
            <a:noFill/>
          </a:ln>
        </p:spPr>
        <p:txBody>
          <a:bodyPr spcFirstLastPara="1" wrap="square" lIns="91425" tIns="45700" rIns="91425" bIns="45700" anchor="t" anchorCtr="0">
            <a:noAutofit/>
          </a:bodyPr>
          <a:lstStyle/>
          <a:p>
            <a:pPr marL="0" marR="0" lvl="0" indent="0" algn="l" rtl="0">
              <a:lnSpc>
                <a:spcPct val="90000"/>
              </a:lnSpc>
              <a:spcBef>
                <a:spcPts val="0"/>
              </a:spcBef>
              <a:spcAft>
                <a:spcPts val="0"/>
              </a:spcAft>
              <a:buClr>
                <a:schemeClr val="lt1"/>
              </a:buClr>
              <a:buSzPts val="6600"/>
              <a:buFont typeface="Calibri"/>
              <a:buNone/>
            </a:pPr>
            <a:r>
              <a:rPr lang="en-GB" sz="2800" b="1" i="0" u="none" strike="noStrike" cap="none" dirty="0">
                <a:solidFill>
                  <a:schemeClr val="lt1"/>
                </a:solidFill>
                <a:latin typeface="Calibri"/>
                <a:ea typeface="Calibri"/>
                <a:cs typeface="Calibri"/>
                <a:sym typeface="Calibri"/>
              </a:rPr>
              <a:t>A Hospitality and Guest Services Presentation</a:t>
            </a:r>
            <a:endParaRPr sz="2800" b="1" i="0" u="none" strike="noStrike" cap="none" dirty="0">
              <a:solidFill>
                <a:schemeClr val="lt1"/>
              </a:solidFill>
              <a:latin typeface="Calibri"/>
              <a:ea typeface="Calibri"/>
              <a:cs typeface="Calibri"/>
              <a:sym typeface="Calibri"/>
            </a:endParaRPr>
          </a:p>
        </p:txBody>
      </p:sp>
      <p:pic>
        <p:nvPicPr>
          <p:cNvPr id="2" name="Picture 1"/>
          <p:cNvPicPr>
            <a:picLocks noChangeAspect="1"/>
          </p:cNvPicPr>
          <p:nvPr/>
        </p:nvPicPr>
        <p:blipFill>
          <a:blip r:embed="rId2"/>
          <a:stretch>
            <a:fillRect/>
          </a:stretch>
        </p:blipFill>
        <p:spPr>
          <a:xfrm>
            <a:off x="819150" y="1934144"/>
            <a:ext cx="11372849" cy="4419422"/>
          </a:xfrm>
          <a:prstGeom prst="rect">
            <a:avLst/>
          </a:prstGeom>
        </p:spPr>
      </p:pic>
    </p:spTree>
    <p:extLst>
      <p:ext uri="{BB962C8B-B14F-4D97-AF65-F5344CB8AC3E}">
        <p14:creationId xmlns:p14="http://schemas.microsoft.com/office/powerpoint/2010/main" val="1901378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4AF709-0A8B-44AA-AB7E-A1FFCE0991DD}"/>
              </a:ext>
            </a:extLst>
          </p:cNvPr>
          <p:cNvSpPr/>
          <p:nvPr/>
        </p:nvSpPr>
        <p:spPr>
          <a:xfrm>
            <a:off x="4374182" y="383162"/>
            <a:ext cx="3443635" cy="646331"/>
          </a:xfrm>
          <a:prstGeom prst="rect">
            <a:avLst/>
          </a:prstGeom>
          <a:noFill/>
        </p:spPr>
        <p:txBody>
          <a:bodyPr wrap="non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Table of Contents</a:t>
            </a:r>
          </a:p>
        </p:txBody>
      </p:sp>
      <p:graphicFrame>
        <p:nvGraphicFramePr>
          <p:cNvPr id="3" name="Table 3">
            <a:extLst>
              <a:ext uri="{FF2B5EF4-FFF2-40B4-BE49-F238E27FC236}">
                <a16:creationId xmlns:a16="http://schemas.microsoft.com/office/drawing/2014/main" id="{1061D1E8-3DDA-43B1-A85A-30CA03F10BEB}"/>
              </a:ext>
            </a:extLst>
          </p:cNvPr>
          <p:cNvGraphicFramePr>
            <a:graphicFrameLocks noGrp="1"/>
          </p:cNvGraphicFramePr>
          <p:nvPr>
            <p:extLst>
              <p:ext uri="{D42A27DB-BD31-4B8C-83A1-F6EECF244321}">
                <p14:modId xmlns:p14="http://schemas.microsoft.com/office/powerpoint/2010/main" val="2223773232"/>
              </p:ext>
            </p:extLst>
          </p:nvPr>
        </p:nvGraphicFramePr>
        <p:xfrm>
          <a:off x="2031999" y="1422031"/>
          <a:ext cx="8128000" cy="4450080"/>
        </p:xfrm>
        <a:graphic>
          <a:graphicData uri="http://schemas.openxmlformats.org/drawingml/2006/table">
            <a:tbl>
              <a:tblPr firstRow="1" bandRow="1">
                <a:tableStyleId>{5C22544A-7EE6-4342-B048-85BDC9FD1C3A}</a:tableStyleId>
              </a:tblPr>
              <a:tblGrid>
                <a:gridCol w="1930400">
                  <a:extLst>
                    <a:ext uri="{9D8B030D-6E8A-4147-A177-3AD203B41FA5}">
                      <a16:colId xmlns:a16="http://schemas.microsoft.com/office/drawing/2014/main" val="2300848704"/>
                    </a:ext>
                  </a:extLst>
                </a:gridCol>
                <a:gridCol w="6197600">
                  <a:extLst>
                    <a:ext uri="{9D8B030D-6E8A-4147-A177-3AD203B41FA5}">
                      <a16:colId xmlns:a16="http://schemas.microsoft.com/office/drawing/2014/main" val="4018441410"/>
                    </a:ext>
                  </a:extLst>
                </a:gridCol>
              </a:tblGrid>
              <a:tr h="370840">
                <a:tc>
                  <a:txBody>
                    <a:bodyPr/>
                    <a:lstStyle/>
                    <a:p>
                      <a:pPr algn="ctr"/>
                      <a:r>
                        <a:rPr lang="en-US" dirty="0"/>
                        <a:t>Slide No.</a:t>
                      </a:r>
                    </a:p>
                  </a:txBody>
                  <a:tcPr anchor="ctr"/>
                </a:tc>
                <a:tc>
                  <a:txBody>
                    <a:bodyPr/>
                    <a:lstStyle/>
                    <a:p>
                      <a:pPr algn="ctr"/>
                      <a:r>
                        <a:rPr lang="en-US" dirty="0"/>
                        <a:t>Section</a:t>
                      </a:r>
                    </a:p>
                  </a:txBody>
                  <a:tcPr anchor="ctr"/>
                </a:tc>
                <a:extLst>
                  <a:ext uri="{0D108BD9-81ED-4DB2-BD59-A6C34878D82A}">
                    <a16:rowId xmlns:a16="http://schemas.microsoft.com/office/drawing/2014/main" val="2094815513"/>
                  </a:ext>
                </a:extLst>
              </a:tr>
              <a:tr h="370840">
                <a:tc>
                  <a:txBody>
                    <a:bodyPr/>
                    <a:lstStyle/>
                    <a:p>
                      <a:pPr algn="ctr"/>
                      <a:r>
                        <a:rPr lang="en-US" dirty="0"/>
                        <a:t>3</a:t>
                      </a:r>
                    </a:p>
                  </a:txBody>
                  <a:tcPr anchor="ctr"/>
                </a:tc>
                <a:tc>
                  <a:txBody>
                    <a:bodyPr/>
                    <a:lstStyle/>
                    <a:p>
                      <a:pPr algn="l"/>
                      <a:r>
                        <a:rPr lang="en-US" dirty="0"/>
                        <a:t>Introduction</a:t>
                      </a:r>
                    </a:p>
                  </a:txBody>
                  <a:tcPr anchor="ctr"/>
                </a:tc>
                <a:extLst>
                  <a:ext uri="{0D108BD9-81ED-4DB2-BD59-A6C34878D82A}">
                    <a16:rowId xmlns:a16="http://schemas.microsoft.com/office/drawing/2014/main" val="663728951"/>
                  </a:ext>
                </a:extLst>
              </a:tr>
              <a:tr h="370840">
                <a:tc>
                  <a:txBody>
                    <a:bodyPr/>
                    <a:lstStyle/>
                    <a:p>
                      <a:pPr algn="ctr"/>
                      <a:r>
                        <a:rPr lang="en-US" dirty="0"/>
                        <a:t>4</a:t>
                      </a:r>
                    </a:p>
                  </a:txBody>
                  <a:tcPr anchor="ctr"/>
                </a:tc>
                <a:tc>
                  <a:txBody>
                    <a:bodyPr/>
                    <a:lstStyle/>
                    <a:p>
                      <a:pPr algn="l"/>
                      <a:r>
                        <a:rPr lang="en-US" dirty="0"/>
                        <a:t>Hotel Brand</a:t>
                      </a:r>
                    </a:p>
                  </a:txBody>
                  <a:tcPr anchor="ctr"/>
                </a:tc>
                <a:extLst>
                  <a:ext uri="{0D108BD9-81ED-4DB2-BD59-A6C34878D82A}">
                    <a16:rowId xmlns:a16="http://schemas.microsoft.com/office/drawing/2014/main" val="1387576766"/>
                  </a:ext>
                </a:extLst>
              </a:tr>
              <a:tr h="370840">
                <a:tc>
                  <a:txBody>
                    <a:bodyPr/>
                    <a:lstStyle/>
                    <a:p>
                      <a:pPr algn="ctr"/>
                      <a:r>
                        <a:rPr lang="en-US" dirty="0"/>
                        <a:t>5</a:t>
                      </a:r>
                    </a:p>
                  </a:txBody>
                  <a:tcPr anchor="ctr"/>
                </a:tc>
                <a:tc>
                  <a:txBody>
                    <a:bodyPr/>
                    <a:lstStyle/>
                    <a:p>
                      <a:pPr algn="l"/>
                      <a:r>
                        <a:rPr lang="en-US" dirty="0"/>
                        <a:t>Main Consumers</a:t>
                      </a:r>
                    </a:p>
                  </a:txBody>
                  <a:tcPr anchor="ctr"/>
                </a:tc>
                <a:extLst>
                  <a:ext uri="{0D108BD9-81ED-4DB2-BD59-A6C34878D82A}">
                    <a16:rowId xmlns:a16="http://schemas.microsoft.com/office/drawing/2014/main" val="3142866914"/>
                  </a:ext>
                </a:extLst>
              </a:tr>
              <a:tr h="370840">
                <a:tc>
                  <a:txBody>
                    <a:bodyPr/>
                    <a:lstStyle/>
                    <a:p>
                      <a:pPr algn="ctr"/>
                      <a:r>
                        <a:rPr lang="en-US" dirty="0"/>
                        <a:t>6</a:t>
                      </a:r>
                    </a:p>
                  </a:txBody>
                  <a:tcPr anchor="ctr"/>
                </a:tc>
                <a:tc>
                  <a:txBody>
                    <a:bodyPr/>
                    <a:lstStyle/>
                    <a:p>
                      <a:pPr algn="l"/>
                      <a:r>
                        <a:rPr lang="en-US" dirty="0"/>
                        <a:t>Nature and Scope of Guest Services and Facilities</a:t>
                      </a:r>
                    </a:p>
                  </a:txBody>
                  <a:tcPr anchor="ctr"/>
                </a:tc>
                <a:extLst>
                  <a:ext uri="{0D108BD9-81ED-4DB2-BD59-A6C34878D82A}">
                    <a16:rowId xmlns:a16="http://schemas.microsoft.com/office/drawing/2014/main" val="1092746664"/>
                  </a:ext>
                </a:extLst>
              </a:tr>
              <a:tr h="370840">
                <a:tc>
                  <a:txBody>
                    <a:bodyPr/>
                    <a:lstStyle/>
                    <a:p>
                      <a:pPr algn="ctr"/>
                      <a:r>
                        <a:rPr lang="en-US" dirty="0"/>
                        <a:t>7</a:t>
                      </a:r>
                    </a:p>
                  </a:txBody>
                  <a:tcPr anchor="ctr"/>
                </a:tc>
                <a:tc>
                  <a:txBody>
                    <a:bodyPr/>
                    <a:lstStyle/>
                    <a:p>
                      <a:pPr algn="l"/>
                      <a:r>
                        <a:rPr lang="en-US" dirty="0"/>
                        <a:t>Nature and Scope of Guest Services and Facilities</a:t>
                      </a:r>
                    </a:p>
                  </a:txBody>
                  <a:tcPr anchor="ctr"/>
                </a:tc>
                <a:extLst>
                  <a:ext uri="{0D108BD9-81ED-4DB2-BD59-A6C34878D82A}">
                    <a16:rowId xmlns:a16="http://schemas.microsoft.com/office/drawing/2014/main" val="3005480820"/>
                  </a:ext>
                </a:extLst>
              </a:tr>
              <a:tr h="370840">
                <a:tc>
                  <a:txBody>
                    <a:bodyPr/>
                    <a:lstStyle/>
                    <a:p>
                      <a:pPr algn="ctr"/>
                      <a:r>
                        <a:rPr lang="en-US" dirty="0"/>
                        <a:t>8</a:t>
                      </a:r>
                    </a:p>
                  </a:txBody>
                  <a:tcPr anchor="ctr"/>
                </a:tc>
                <a:tc>
                  <a:txBody>
                    <a:bodyPr/>
                    <a:lstStyle/>
                    <a:p>
                      <a:pPr algn="l"/>
                      <a:r>
                        <a:rPr lang="en-US" dirty="0"/>
                        <a:t>Role of Guest Services and Facilities</a:t>
                      </a:r>
                    </a:p>
                  </a:txBody>
                  <a:tcPr anchor="ctr"/>
                </a:tc>
                <a:extLst>
                  <a:ext uri="{0D108BD9-81ED-4DB2-BD59-A6C34878D82A}">
                    <a16:rowId xmlns:a16="http://schemas.microsoft.com/office/drawing/2014/main" val="3418713778"/>
                  </a:ext>
                </a:extLst>
              </a:tr>
              <a:tr h="370840">
                <a:tc>
                  <a:txBody>
                    <a:bodyPr/>
                    <a:lstStyle/>
                    <a:p>
                      <a:pPr algn="ctr"/>
                      <a:r>
                        <a:rPr lang="en-US" dirty="0"/>
                        <a:t>9</a:t>
                      </a:r>
                    </a:p>
                  </a:txBody>
                  <a:tcPr anchor="ctr"/>
                </a:tc>
                <a:tc>
                  <a:txBody>
                    <a:bodyPr/>
                    <a:lstStyle/>
                    <a:p>
                      <a:pPr algn="l"/>
                      <a:r>
                        <a:rPr lang="en-US" dirty="0"/>
                        <a:t>General Role of Guest Services and Facilities</a:t>
                      </a:r>
                    </a:p>
                  </a:txBody>
                  <a:tcPr anchor="ctr"/>
                </a:tc>
                <a:extLst>
                  <a:ext uri="{0D108BD9-81ED-4DB2-BD59-A6C34878D82A}">
                    <a16:rowId xmlns:a16="http://schemas.microsoft.com/office/drawing/2014/main" val="3975450905"/>
                  </a:ext>
                </a:extLst>
              </a:tr>
              <a:tr h="370840">
                <a:tc>
                  <a:txBody>
                    <a:bodyPr/>
                    <a:lstStyle/>
                    <a:p>
                      <a:pPr algn="ctr"/>
                      <a:r>
                        <a:rPr lang="en-US" dirty="0"/>
                        <a:t>10</a:t>
                      </a:r>
                    </a:p>
                  </a:txBody>
                  <a:tcPr anchor="ctr"/>
                </a:tc>
                <a:tc>
                  <a:txBody>
                    <a:bodyPr/>
                    <a:lstStyle/>
                    <a:p>
                      <a:pPr algn="l"/>
                      <a:r>
                        <a:rPr lang="en-US" dirty="0"/>
                        <a:t>Importance of Hospitality</a:t>
                      </a:r>
                    </a:p>
                  </a:txBody>
                  <a:tcPr anchor="ctr"/>
                </a:tc>
                <a:extLst>
                  <a:ext uri="{0D108BD9-81ED-4DB2-BD59-A6C34878D82A}">
                    <a16:rowId xmlns:a16="http://schemas.microsoft.com/office/drawing/2014/main" val="2208645772"/>
                  </a:ext>
                </a:extLst>
              </a:tr>
              <a:tr h="370840">
                <a:tc>
                  <a:txBody>
                    <a:bodyPr/>
                    <a:lstStyle/>
                    <a:p>
                      <a:pPr algn="ctr"/>
                      <a:r>
                        <a:rPr lang="en-US" dirty="0"/>
                        <a:t>11</a:t>
                      </a:r>
                    </a:p>
                  </a:txBody>
                  <a:tcPr anchor="ctr"/>
                </a:tc>
                <a:tc>
                  <a:txBody>
                    <a:bodyPr/>
                    <a:lstStyle/>
                    <a:p>
                      <a:pPr algn="l"/>
                      <a:r>
                        <a:rPr lang="en-US" dirty="0"/>
                        <a:t>Meeting Guests’ Expectations</a:t>
                      </a:r>
                    </a:p>
                  </a:txBody>
                  <a:tcPr anchor="ctr"/>
                </a:tc>
                <a:extLst>
                  <a:ext uri="{0D108BD9-81ED-4DB2-BD59-A6C34878D82A}">
                    <a16:rowId xmlns:a16="http://schemas.microsoft.com/office/drawing/2014/main" val="825292352"/>
                  </a:ext>
                </a:extLst>
              </a:tr>
              <a:tr h="370840">
                <a:tc>
                  <a:txBody>
                    <a:bodyPr/>
                    <a:lstStyle/>
                    <a:p>
                      <a:pPr algn="ctr"/>
                      <a:r>
                        <a:rPr lang="en-US" dirty="0"/>
                        <a:t>12</a:t>
                      </a:r>
                    </a:p>
                  </a:txBody>
                  <a:tcPr anchor="ctr"/>
                </a:tc>
                <a:tc>
                  <a:txBody>
                    <a:bodyPr/>
                    <a:lstStyle/>
                    <a:p>
                      <a:pPr algn="l"/>
                      <a:r>
                        <a:rPr lang="en-US" dirty="0"/>
                        <a:t>Conclusion</a:t>
                      </a:r>
                    </a:p>
                  </a:txBody>
                  <a:tcPr anchor="ctr"/>
                </a:tc>
                <a:extLst>
                  <a:ext uri="{0D108BD9-81ED-4DB2-BD59-A6C34878D82A}">
                    <a16:rowId xmlns:a16="http://schemas.microsoft.com/office/drawing/2014/main" val="2214158719"/>
                  </a:ext>
                </a:extLst>
              </a:tr>
              <a:tr h="370840">
                <a:tc>
                  <a:txBody>
                    <a:bodyPr/>
                    <a:lstStyle/>
                    <a:p>
                      <a:pPr algn="ctr"/>
                      <a:r>
                        <a:rPr lang="en-US" dirty="0"/>
                        <a:t>13 &amp; 14</a:t>
                      </a:r>
                    </a:p>
                  </a:txBody>
                  <a:tcPr anchor="ctr"/>
                </a:tc>
                <a:tc>
                  <a:txBody>
                    <a:bodyPr/>
                    <a:lstStyle/>
                    <a:p>
                      <a:pPr algn="l"/>
                      <a:r>
                        <a:rPr lang="en-US" dirty="0"/>
                        <a:t>References</a:t>
                      </a:r>
                    </a:p>
                  </a:txBody>
                  <a:tcPr anchor="ctr"/>
                </a:tc>
                <a:extLst>
                  <a:ext uri="{0D108BD9-81ED-4DB2-BD59-A6C34878D82A}">
                    <a16:rowId xmlns:a16="http://schemas.microsoft.com/office/drawing/2014/main" val="3076023272"/>
                  </a:ext>
                </a:extLst>
              </a:tr>
            </a:tbl>
          </a:graphicData>
        </a:graphic>
      </p:graphicFrame>
    </p:spTree>
    <p:extLst>
      <p:ext uri="{BB962C8B-B14F-4D97-AF65-F5344CB8AC3E}">
        <p14:creationId xmlns:p14="http://schemas.microsoft.com/office/powerpoint/2010/main" val="34574730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F4A-C263-4E51-B8D4-13BFDB06310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p>
        </p:txBody>
      </p:sp>
      <p:sp>
        <p:nvSpPr>
          <p:cNvPr id="4" name="TextBox 3">
            <a:extLst>
              <a:ext uri="{FF2B5EF4-FFF2-40B4-BE49-F238E27FC236}">
                <a16:creationId xmlns:a16="http://schemas.microsoft.com/office/drawing/2014/main" id="{98713F96-C721-4CD1-8524-48E68803D301}"/>
              </a:ext>
            </a:extLst>
          </p:cNvPr>
          <p:cNvSpPr txBox="1"/>
          <p:nvPr/>
        </p:nvSpPr>
        <p:spPr>
          <a:xfrm>
            <a:off x="967410" y="2158129"/>
            <a:ext cx="9356034" cy="4298613"/>
          </a:xfrm>
          <a:prstGeom prst="rect">
            <a:avLst/>
          </a:prstGeom>
          <a:noFill/>
        </p:spPr>
        <p:txBody>
          <a:bodyPr wrap="square">
            <a:spAutoFit/>
          </a:bodyPr>
          <a:lstStyle/>
          <a:p>
            <a:pPr marL="285750" marR="0" indent="-28575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Travelling has increased in current times.</a:t>
            </a:r>
          </a:p>
          <a:p>
            <a:pPr marL="285750" marR="0" indent="-28575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People cross borders for various reasons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Mangku</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Itasari</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2015</a:t>
            </a:r>
            <a:r>
              <a:rPr lang="en-US" sz="20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285750" marR="0" indent="-285750" algn="just">
              <a:lnSpc>
                <a:spcPct val="200000"/>
              </a:lnSpc>
              <a:spcBef>
                <a:spcPts val="0"/>
              </a:spcBef>
              <a:spcAft>
                <a:spcPts val="800"/>
              </a:spcAft>
              <a:buFont typeface="Arial" panose="020B0604020202020204" pitchFamily="34" charset="0"/>
              <a:buChar char="•"/>
            </a:pPr>
            <a:r>
              <a:rPr lang="en-US" sz="2000" dirty="0" smtClean="0">
                <a:effectLst/>
                <a:latin typeface="Times New Roman" panose="02020603050405020304" pitchFamily="18" charset="0"/>
                <a:ea typeface="Calibri" panose="020F0502020204030204" pitchFamily="34" charset="0"/>
                <a:cs typeface="Times New Roman" panose="02020603050405020304" pitchFamily="18" charset="0"/>
              </a:rPr>
              <a:t>A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hotel provides accommodations for their temporary </a:t>
            </a:r>
            <a:r>
              <a:rPr lang="en-US" sz="2000" dirty="0" smtClean="0">
                <a:effectLst/>
                <a:latin typeface="Times New Roman" panose="02020603050405020304" pitchFamily="18" charset="0"/>
                <a:ea typeface="Calibri" panose="020F0502020204030204" pitchFamily="34" charset="0"/>
                <a:cs typeface="Times New Roman" panose="02020603050405020304" pitchFamily="18" charset="0"/>
              </a:rPr>
              <a:t>stays</a:t>
            </a:r>
            <a:r>
              <a:rPr lang="en-US" sz="2000" dirty="0" smtClean="0">
                <a:latin typeface="Times New Roman" panose="02020603050405020304" pitchFamily="18" charset="0"/>
                <a:ea typeface="Calibri" panose="020F0502020204030204" pitchFamily="34" charset="0"/>
                <a:cs typeface="Times New Roman" panose="02020603050405020304" pitchFamily="18" charset="0"/>
              </a:rPr>
              <a:t>.</a:t>
            </a:r>
          </a:p>
          <a:p>
            <a:pPr marL="285750" marR="0" indent="-285750" algn="just">
              <a:lnSpc>
                <a:spcPct val="200000"/>
              </a:lnSpc>
              <a:spcBef>
                <a:spcPts val="0"/>
              </a:spcBef>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Conrad hotel has been addressed.</a:t>
            </a:r>
          </a:p>
          <a:p>
            <a:pPr marR="0" algn="just">
              <a:lnSpc>
                <a:spcPct val="200000"/>
              </a:lnSpc>
              <a:spcBef>
                <a:spcPts val="0"/>
              </a:spcBef>
              <a:spcAft>
                <a:spcPts val="800"/>
              </a:spcAft>
            </a:pPr>
            <a:endParaRPr lang="en-US" sz="2000" dirty="0" smtClean="0">
              <a:latin typeface="Times New Roman" panose="02020603050405020304" pitchFamily="18" charset="0"/>
              <a:ea typeface="Calibri" panose="020F0502020204030204" pitchFamily="34" charset="0"/>
              <a:cs typeface="Times New Roman" panose="02020603050405020304" pitchFamily="18" charset="0"/>
            </a:endParaRPr>
          </a:p>
          <a:p>
            <a:pPr marR="0" algn="just">
              <a:lnSpc>
                <a:spcPct val="200000"/>
              </a:lnSpc>
              <a:spcBef>
                <a:spcPts val="0"/>
              </a:spcBef>
              <a:spcAft>
                <a:spcPts val="800"/>
              </a:spcAft>
            </a:pPr>
            <a:endParaRPr lang="en-US" sz="2000" dirty="0">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22238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5E967-211E-4A0D-8C98-C63A8A85466C}"/>
              </a:ext>
            </a:extLst>
          </p:cNvPr>
          <p:cNvSpPr>
            <a:spLocks noGrp="1"/>
          </p:cNvSpPr>
          <p:nvPr>
            <p:ph type="title"/>
          </p:nvPr>
        </p:nvSpPr>
        <p:spPr>
          <a:xfrm>
            <a:off x="1066800" y="273351"/>
            <a:ext cx="10058400" cy="1450757"/>
          </a:xfrm>
        </p:spPr>
        <p:txBody>
          <a:bodyPr/>
          <a:lstStyle/>
          <a:p>
            <a:pPr algn="ctr"/>
            <a:r>
              <a:rPr lang="en-US" b="1" dirty="0">
                <a:latin typeface="Times New Roman" panose="02020603050405020304" pitchFamily="18" charset="0"/>
                <a:cs typeface="Times New Roman" panose="02020603050405020304" pitchFamily="18" charset="0"/>
              </a:rPr>
              <a:t>The Hotel Brand</a:t>
            </a:r>
          </a:p>
        </p:txBody>
      </p:sp>
      <p:sp>
        <p:nvSpPr>
          <p:cNvPr id="8" name="TextBox 7">
            <a:extLst>
              <a:ext uri="{FF2B5EF4-FFF2-40B4-BE49-F238E27FC236}">
                <a16:creationId xmlns:a16="http://schemas.microsoft.com/office/drawing/2014/main" id="{EDA112E9-F7DC-4471-BDCC-C497B980EF84}"/>
              </a:ext>
            </a:extLst>
          </p:cNvPr>
          <p:cNvSpPr txBox="1"/>
          <p:nvPr/>
        </p:nvSpPr>
        <p:spPr>
          <a:xfrm>
            <a:off x="436367" y="2510299"/>
            <a:ext cx="6580660" cy="3272691"/>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It is managed under its parent company, </a:t>
            </a:r>
            <a:r>
              <a:rPr lang="en-US" sz="2000" dirty="0">
                <a:latin typeface="Times New Roman" panose="02020603050405020304" pitchFamily="18" charset="0"/>
                <a:ea typeface="Calibri" panose="020F0502020204030204" pitchFamily="34" charset="0"/>
                <a:cs typeface="Times New Roman" panose="02020603050405020304" pitchFamily="18" charset="0"/>
              </a:rPr>
              <a:t>Hilton Hotel.</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2000" dirty="0" smtClean="0">
                <a:latin typeface="Times New Roman" panose="02020603050405020304" pitchFamily="18" charset="0"/>
                <a:ea typeface="Calibri" panose="020F0502020204030204" pitchFamily="34" charset="0"/>
                <a:cs typeface="Times New Roman" panose="02020603050405020304" pitchFamily="18" charset="0"/>
              </a:rPr>
              <a:t>Conrad </a:t>
            </a:r>
            <a:r>
              <a:rPr lang="en-US" sz="2000" dirty="0">
                <a:latin typeface="Times New Roman" panose="02020603050405020304" pitchFamily="18" charset="0"/>
                <a:ea typeface="Calibri" panose="020F0502020204030204" pitchFamily="34" charset="0"/>
                <a:cs typeface="Times New Roman" panose="02020603050405020304" pitchFamily="18" charset="0"/>
              </a:rPr>
              <a:t>Hotel is mainly present </a:t>
            </a:r>
            <a:r>
              <a:rPr lang="en-US" sz="2000" dirty="0" smtClean="0">
                <a:latin typeface="Times New Roman" panose="02020603050405020304" pitchFamily="18" charset="0"/>
                <a:ea typeface="Calibri" panose="020F0502020204030204" pitchFamily="34" charset="0"/>
                <a:cs typeface="Times New Roman" panose="02020603050405020304" pitchFamily="18" charset="0"/>
              </a:rPr>
              <a:t>in London, UK.</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2000" dirty="0" smtClean="0">
                <a:latin typeface="Times New Roman" panose="02020603050405020304" pitchFamily="18" charset="0"/>
                <a:ea typeface="Calibri" panose="020F0502020204030204" pitchFamily="34" charset="0"/>
                <a:cs typeface="Times New Roman" panose="02020603050405020304" pitchFamily="18" charset="0"/>
              </a:rPr>
              <a:t>It is located in the prime location </a:t>
            </a:r>
            <a:r>
              <a:rPr lang="en-US" sz="2000" dirty="0">
                <a:latin typeface="Times New Roman" panose="02020603050405020304" pitchFamily="18" charset="0"/>
                <a:ea typeface="Calibri" panose="020F0502020204030204" pitchFamily="34" charset="0"/>
                <a:cs typeface="Times New Roman" panose="02020603050405020304" pitchFamily="18" charset="0"/>
              </a:rPr>
              <a:t>near </a:t>
            </a:r>
            <a:r>
              <a:rPr lang="en-US" sz="2000" dirty="0" smtClean="0">
                <a:latin typeface="Times New Roman" panose="02020603050405020304" pitchFamily="18" charset="0"/>
                <a:ea typeface="Calibri" panose="020F0502020204030204" pitchFamily="34" charset="0"/>
                <a:cs typeface="Times New Roman" panose="02020603050405020304" pitchFamily="18" charset="0"/>
              </a:rPr>
              <a:t>Westminster </a:t>
            </a:r>
            <a:r>
              <a:rPr lang="en-US" sz="2000" dirty="0">
                <a:latin typeface="Times New Roman" panose="02020603050405020304" pitchFamily="18" charset="0"/>
                <a:ea typeface="Calibri" panose="020F0502020204030204" pitchFamily="34" charset="0"/>
                <a:cs typeface="Times New Roman" panose="02020603050405020304" pitchFamily="18" charset="0"/>
              </a:rPr>
              <a:t>Abbey, Big Ben, and Buckingham </a:t>
            </a:r>
            <a:r>
              <a:rPr lang="en-US" sz="2000" dirty="0" smtClean="0">
                <a:latin typeface="Times New Roman" panose="02020603050405020304" pitchFamily="18" charset="0"/>
                <a:ea typeface="Calibri" panose="020F0502020204030204" pitchFamily="34" charset="0"/>
                <a:cs typeface="Times New Roman" panose="02020603050405020304" pitchFamily="18" charset="0"/>
              </a:rPr>
              <a:t>Palace (Hilton).</a:t>
            </a:r>
          </a:p>
          <a:p>
            <a:pPr marL="285750" marR="0" indent="-285750" algn="just">
              <a:lnSpc>
                <a:spcPct val="150000"/>
              </a:lnSpc>
              <a:spcBef>
                <a:spcPts val="0"/>
              </a:spcBef>
              <a:spcAft>
                <a:spcPts val="800"/>
              </a:spcAft>
              <a:buFont typeface="Arial" panose="020B0604020202020204" pitchFamily="34" charset="0"/>
              <a:buChar char="•"/>
            </a:pP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7513983" y="3831956"/>
            <a:ext cx="4678017" cy="2489331"/>
          </a:xfrm>
          <a:prstGeom prst="rect">
            <a:avLst/>
          </a:prstGeom>
        </p:spPr>
      </p:pic>
    </p:spTree>
    <p:extLst>
      <p:ext uri="{BB962C8B-B14F-4D97-AF65-F5344CB8AC3E}">
        <p14:creationId xmlns:p14="http://schemas.microsoft.com/office/powerpoint/2010/main" val="3673150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CB492-3F41-48EB-BE5F-6AE14582A731}"/>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Main Consumers</a:t>
            </a:r>
          </a:p>
        </p:txBody>
      </p:sp>
      <p:sp>
        <p:nvSpPr>
          <p:cNvPr id="8" name="TextBox 7">
            <a:extLst>
              <a:ext uri="{FF2B5EF4-FFF2-40B4-BE49-F238E27FC236}">
                <a16:creationId xmlns:a16="http://schemas.microsoft.com/office/drawing/2014/main" id="{0C993616-18A0-47A9-8CE4-522F4B98BFAB}"/>
              </a:ext>
            </a:extLst>
          </p:cNvPr>
          <p:cNvSpPr txBox="1"/>
          <p:nvPr/>
        </p:nvSpPr>
        <p:spPr>
          <a:xfrm>
            <a:off x="891023" y="2025908"/>
            <a:ext cx="7151906" cy="4832092"/>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Conrad Hotels and Resorts’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main customers are businessmen, leisure travelers, and </a:t>
            </a:r>
            <a:r>
              <a:rPr lang="en-US" sz="2400" dirty="0" smtClean="0">
                <a:effectLst/>
                <a:latin typeface="Times New Roman" panose="02020603050405020304" pitchFamily="18" charset="0"/>
                <a:ea typeface="Calibri" panose="020F0502020204030204" pitchFamily="34" charset="0"/>
                <a:cs typeface="Times New Roman" panose="02020603050405020304" pitchFamily="18" charset="0"/>
              </a:rPr>
              <a:t>local people as well.</a:t>
            </a:r>
          </a:p>
          <a:p>
            <a:pPr marL="285750" marR="0" indent="-285750" algn="just">
              <a:lnSpc>
                <a:spcPct val="150000"/>
              </a:lnSpc>
              <a:spcBef>
                <a:spcPts val="0"/>
              </a:spcBef>
              <a:spcAft>
                <a:spcPts val="800"/>
              </a:spcAft>
              <a:buFont typeface="Arial" panose="020B0604020202020204" pitchFamily="34" charset="0"/>
              <a:buChar char="•"/>
            </a:pPr>
            <a:r>
              <a:rPr lang="en-US" sz="2400" dirty="0" smtClean="0">
                <a:latin typeface="Times New Roman" panose="02020603050405020304" pitchFamily="18" charset="0"/>
                <a:ea typeface="Calibri" panose="020F0502020204030204" pitchFamily="34" charset="0"/>
                <a:cs typeface="Times New Roman" panose="02020603050405020304" pitchFamily="18" charset="0"/>
              </a:rPr>
              <a:t>It also provides spaces to local people for different events.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It provides high-tech environment to all its </a:t>
            </a:r>
            <a:r>
              <a:rPr lang="en-US" sz="2400" dirty="0" smtClean="0">
                <a:latin typeface="Times New Roman" panose="02020603050405020304" pitchFamily="18" charset="0"/>
                <a:ea typeface="Calibri" panose="020F0502020204030204" pitchFamily="34" charset="0"/>
                <a:cs typeface="Times New Roman" panose="02020603050405020304" pitchFamily="18" charset="0"/>
              </a:rPr>
              <a:t>guests (Booking).</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70167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68FC-21DA-4A9F-BE12-9C910C68E23B}"/>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Nature </a:t>
            </a:r>
            <a:r>
              <a:rPr lang="en-US" sz="4000" b="1" dirty="0" smtClean="0">
                <a:latin typeface="Times New Roman" panose="02020603050405020304" pitchFamily="18" charset="0"/>
                <a:cs typeface="Times New Roman" panose="02020603050405020304" pitchFamily="18" charset="0"/>
              </a:rPr>
              <a:t>Scope and Role of </a:t>
            </a:r>
            <a:r>
              <a:rPr lang="en-US" sz="4000" b="1" dirty="0">
                <a:latin typeface="Times New Roman" panose="02020603050405020304" pitchFamily="18" charset="0"/>
                <a:cs typeface="Times New Roman" panose="02020603050405020304" pitchFamily="18" charset="0"/>
              </a:rPr>
              <a:t>Guest Services and Facilities</a:t>
            </a:r>
          </a:p>
        </p:txBody>
      </p:sp>
      <p:sp>
        <p:nvSpPr>
          <p:cNvPr id="6" name="TextBox 5">
            <a:extLst>
              <a:ext uri="{FF2B5EF4-FFF2-40B4-BE49-F238E27FC236}">
                <a16:creationId xmlns:a16="http://schemas.microsoft.com/office/drawing/2014/main" id="{B6A76BF0-9CC4-4288-B8F0-9B7DEC0D375C}"/>
              </a:ext>
            </a:extLst>
          </p:cNvPr>
          <p:cNvSpPr txBox="1"/>
          <p:nvPr/>
        </p:nvSpPr>
        <p:spPr>
          <a:xfrm>
            <a:off x="721499" y="2060076"/>
            <a:ext cx="6579661" cy="4278094"/>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sz="2400" dirty="0" smtClean="0">
                <a:effectLst/>
                <a:latin typeface="Times New Roman" panose="02020603050405020304" pitchFamily="18" charset="0"/>
                <a:ea typeface="Calibri" panose="020F0502020204030204" pitchFamily="34" charset="0"/>
                <a:cs typeface="Times New Roman" panose="02020603050405020304" pitchFamily="18" charset="0"/>
              </a:rPr>
              <a:t>The hotel allows pets at a fixed price. </a:t>
            </a:r>
          </a:p>
          <a:p>
            <a:pPr marL="285750" marR="0" indent="-285750" algn="just">
              <a:lnSpc>
                <a:spcPct val="150000"/>
              </a:lnSpc>
              <a:spcBef>
                <a:spcPts val="0"/>
              </a:spcBef>
              <a:spcAft>
                <a:spcPts val="800"/>
              </a:spcAft>
              <a:buFont typeface="Arial" panose="020B0604020202020204" pitchFamily="34" charset="0"/>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Also, The </a:t>
            </a:r>
            <a:r>
              <a:rPr lang="en-US" sz="2400" dirty="0" err="1">
                <a:latin typeface="Times New Roman" panose="02020603050405020304" pitchFamily="18" charset="0"/>
                <a:ea typeface="Calibri" panose="020F0502020204030204" pitchFamily="34" charset="0"/>
                <a:cs typeface="Times New Roman" panose="02020603050405020304" pitchFamily="18" charset="0"/>
              </a:rPr>
              <a:t>Pem</a:t>
            </a:r>
            <a:r>
              <a:rPr lang="en-US" sz="2400" dirty="0">
                <a:latin typeface="Times New Roman" panose="02020603050405020304" pitchFamily="18" charset="0"/>
                <a:ea typeface="Calibri" panose="020F0502020204030204" pitchFamily="34" charset="0"/>
                <a:cs typeface="Times New Roman" panose="02020603050405020304" pitchFamily="18" charset="0"/>
              </a:rPr>
              <a:t> restaurant, </a:t>
            </a:r>
            <a:r>
              <a:rPr lang="en-US" sz="2400" dirty="0" smtClean="0">
                <a:latin typeface="Times New Roman" panose="02020603050405020304" pitchFamily="18" charset="0"/>
                <a:ea typeface="Calibri" panose="020F0502020204030204" pitchFamily="34" charset="0"/>
                <a:cs typeface="Times New Roman" panose="02020603050405020304" pitchFamily="18" charset="0"/>
              </a:rPr>
              <a:t>Blue </a:t>
            </a:r>
            <a:r>
              <a:rPr lang="en-US" sz="2400" dirty="0">
                <a:latin typeface="Times New Roman" panose="02020603050405020304" pitchFamily="18" charset="0"/>
                <a:ea typeface="Calibri" panose="020F0502020204030204" pitchFamily="34" charset="0"/>
                <a:cs typeface="Times New Roman" panose="02020603050405020304" pitchFamily="18" charset="0"/>
              </a:rPr>
              <a:t>Boar pub, and The </a:t>
            </a:r>
            <a:r>
              <a:rPr lang="en-US" sz="2400" dirty="0" smtClean="0">
                <a:latin typeface="Times New Roman" panose="02020603050405020304" pitchFamily="18" charset="0"/>
                <a:ea typeface="Calibri" panose="020F0502020204030204" pitchFamily="34" charset="0"/>
                <a:cs typeface="Times New Roman" panose="02020603050405020304" pitchFamily="18" charset="0"/>
              </a:rPr>
              <a:t>Hedgerow are provided for cocktails, food and drinks all the time. </a:t>
            </a:r>
          </a:p>
          <a:p>
            <a:pPr marL="285750" marR="0" indent="-285750" algn="just">
              <a:lnSpc>
                <a:spcPct val="150000"/>
              </a:lnSpc>
              <a:spcBef>
                <a:spcPts val="0"/>
              </a:spcBef>
              <a:spcAft>
                <a:spcPts val="800"/>
              </a:spcAft>
              <a:buFont typeface="Arial" panose="020B0604020202020204" pitchFamily="34" charset="0"/>
              <a:buChar char="•"/>
            </a:pPr>
            <a:r>
              <a:rPr lang="en-US" sz="2400" dirty="0" smtClean="0">
                <a:effectLst/>
                <a:latin typeface="Times New Roman" panose="02020603050405020304" pitchFamily="18" charset="0"/>
                <a:ea typeface="Calibri" panose="020F0502020204030204" pitchFamily="34" charset="0"/>
                <a:cs typeface="Times New Roman" panose="02020603050405020304" pitchFamily="18" charset="0"/>
              </a:rPr>
              <a:t>The hotel also provides hotel facilities for its customers.  </a:t>
            </a:r>
          </a:p>
          <a:p>
            <a:pPr marL="285750" marR="0" indent="-285750" algn="just">
              <a:lnSpc>
                <a:spcPct val="150000"/>
              </a:lnSpc>
              <a:spcBef>
                <a:spcPts val="0"/>
              </a:spcBef>
              <a:spcAft>
                <a:spcPts val="800"/>
              </a:spcAft>
              <a:buFont typeface="Arial" panose="020B0604020202020204" pitchFamily="34" charset="0"/>
              <a:buChar char="•"/>
            </a:pP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7982575" y="1737360"/>
            <a:ext cx="4209425" cy="2410767"/>
          </a:xfrm>
          <a:prstGeom prst="rect">
            <a:avLst/>
          </a:prstGeom>
        </p:spPr>
      </p:pic>
      <p:pic>
        <p:nvPicPr>
          <p:cNvPr id="5" name="Picture 4"/>
          <p:cNvPicPr>
            <a:picLocks noChangeAspect="1"/>
          </p:cNvPicPr>
          <p:nvPr/>
        </p:nvPicPr>
        <p:blipFill>
          <a:blip r:embed="rId4"/>
          <a:stretch>
            <a:fillRect/>
          </a:stretch>
        </p:blipFill>
        <p:spPr>
          <a:xfrm>
            <a:off x="7982575" y="4308105"/>
            <a:ext cx="4209425" cy="2030065"/>
          </a:xfrm>
          <a:prstGeom prst="rect">
            <a:avLst/>
          </a:prstGeom>
        </p:spPr>
      </p:pic>
    </p:spTree>
    <p:extLst>
      <p:ext uri="{BB962C8B-B14F-4D97-AF65-F5344CB8AC3E}">
        <p14:creationId xmlns:p14="http://schemas.microsoft.com/office/powerpoint/2010/main" val="124697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68FC-21DA-4A9F-BE12-9C910C68E23B}"/>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Nature </a:t>
            </a:r>
            <a:r>
              <a:rPr lang="en-US" sz="4000" b="1" dirty="0" smtClean="0">
                <a:latin typeface="Times New Roman" panose="02020603050405020304" pitchFamily="18" charset="0"/>
                <a:cs typeface="Times New Roman" panose="02020603050405020304" pitchFamily="18" charset="0"/>
              </a:rPr>
              <a:t>Scope and Role of </a:t>
            </a:r>
            <a:r>
              <a:rPr lang="en-US" sz="4000" b="1" dirty="0">
                <a:latin typeface="Times New Roman" panose="02020603050405020304" pitchFamily="18" charset="0"/>
                <a:cs typeface="Times New Roman" panose="02020603050405020304" pitchFamily="18" charset="0"/>
              </a:rPr>
              <a:t>Guest Services and Facilities</a:t>
            </a:r>
          </a:p>
        </p:txBody>
      </p:sp>
      <p:sp>
        <p:nvSpPr>
          <p:cNvPr id="6" name="TextBox 5">
            <a:extLst>
              <a:ext uri="{FF2B5EF4-FFF2-40B4-BE49-F238E27FC236}">
                <a16:creationId xmlns:a16="http://schemas.microsoft.com/office/drawing/2014/main" id="{B6A76BF0-9CC4-4288-B8F0-9B7DEC0D375C}"/>
              </a:ext>
            </a:extLst>
          </p:cNvPr>
          <p:cNvSpPr txBox="1"/>
          <p:nvPr/>
        </p:nvSpPr>
        <p:spPr>
          <a:xfrm>
            <a:off x="0" y="1737360"/>
            <a:ext cx="7365304" cy="5591274"/>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sz="2400" dirty="0" smtClean="0">
                <a:effectLst/>
                <a:latin typeface="Times New Roman" panose="02020603050405020304" pitchFamily="18" charset="0"/>
                <a:ea typeface="Calibri" panose="020F0502020204030204" pitchFamily="34" charset="0"/>
                <a:cs typeface="Times New Roman" panose="02020603050405020304" pitchFamily="18" charset="0"/>
              </a:rPr>
              <a:t>It provides different room facilities such as Twin Deluxe, family, Family Connecting and King room.</a:t>
            </a:r>
          </a:p>
          <a:p>
            <a:pPr marL="285750" marR="0" indent="-285750" algn="just">
              <a:lnSpc>
                <a:spcPct val="150000"/>
              </a:lnSpc>
              <a:spcBef>
                <a:spcPts val="0"/>
              </a:spcBef>
              <a:spcAft>
                <a:spcPts val="800"/>
              </a:spcAft>
              <a:buFont typeface="Arial" panose="020B0604020202020204" pitchFamily="34" charset="0"/>
              <a:buChar char="•"/>
            </a:pPr>
            <a:r>
              <a:rPr lang="en-US" sz="2400" dirty="0" smtClean="0">
                <a:latin typeface="Times New Roman" panose="02020603050405020304" pitchFamily="18" charset="0"/>
                <a:ea typeface="Calibri" panose="020F0502020204030204" pitchFamily="34" charset="0"/>
                <a:cs typeface="Times New Roman" panose="02020603050405020304" pitchFamily="18" charset="0"/>
              </a:rPr>
              <a:t>The price ranges for </a:t>
            </a:r>
            <a:r>
              <a:rPr lang="en-US" sz="2400" dirty="0">
                <a:latin typeface="Times New Roman" panose="02020603050405020304" pitchFamily="18" charset="0"/>
                <a:ea typeface="Calibri" panose="020F0502020204030204" pitchFamily="34" charset="0"/>
                <a:cs typeface="Times New Roman" panose="02020603050405020304" pitchFamily="18" charset="0"/>
              </a:rPr>
              <a:t>guest ranges from £304 to £</a:t>
            </a:r>
            <a:r>
              <a:rPr lang="en-US" sz="2400" dirty="0" smtClean="0">
                <a:latin typeface="Times New Roman" panose="02020603050405020304" pitchFamily="18" charset="0"/>
                <a:ea typeface="Calibri" panose="020F0502020204030204" pitchFamily="34" charset="0"/>
                <a:cs typeface="Times New Roman" panose="02020603050405020304" pitchFamily="18" charset="0"/>
              </a:rPr>
              <a:t>1739.</a:t>
            </a:r>
          </a:p>
          <a:p>
            <a:pPr marL="285750" marR="0" indent="-285750" algn="just">
              <a:lnSpc>
                <a:spcPct val="150000"/>
              </a:lnSpc>
              <a:spcBef>
                <a:spcPts val="0"/>
              </a:spcBef>
              <a:spcAft>
                <a:spcPts val="800"/>
              </a:spcAft>
              <a:buFont typeface="Arial" panose="020B0604020202020204" pitchFamily="34" charset="0"/>
              <a:buChar char="•"/>
            </a:pPr>
            <a:r>
              <a:rPr lang="en-US" sz="2400" dirty="0" smtClean="0">
                <a:effectLst/>
                <a:latin typeface="Times New Roman" panose="02020603050405020304" pitchFamily="18" charset="0"/>
                <a:ea typeface="Calibri" panose="020F0502020204030204" pitchFamily="34" charset="0"/>
                <a:cs typeface="Times New Roman" panose="02020603050405020304" pitchFamily="18" charset="0"/>
              </a:rPr>
              <a:t>Also, all rooms have free Wi-Fi, minibar, room services</a:t>
            </a:r>
            <a:r>
              <a:rPr lang="en-US" sz="2400" dirty="0">
                <a:latin typeface="Times New Roman" panose="02020603050405020304" pitchFamily="18" charset="0"/>
                <a:ea typeface="Calibri" panose="020F0502020204030204" pitchFamily="34" charset="0"/>
                <a:cs typeface="Times New Roman" panose="02020603050405020304" pitchFamily="18" charset="0"/>
              </a:rPr>
              <a:t>, </a:t>
            </a:r>
            <a:r>
              <a:rPr lang="en-US" sz="2400" dirty="0" smtClean="0">
                <a:latin typeface="Times New Roman" panose="02020603050405020304" pitchFamily="18" charset="0"/>
                <a:ea typeface="Calibri" panose="020F0502020204030204" pitchFamily="34" charset="0"/>
                <a:cs typeface="Times New Roman" panose="02020603050405020304" pitchFamily="18" charset="0"/>
              </a:rPr>
              <a:t>lounge, restaurants, and meeting centers (Hilton).</a:t>
            </a:r>
          </a:p>
          <a:p>
            <a:pPr marL="285750" indent="-285750" algn="just">
              <a:lnSpc>
                <a:spcPct val="150000"/>
              </a:lnSpc>
              <a:spcAft>
                <a:spcPts val="800"/>
              </a:spcAft>
              <a:buFont typeface="Arial" panose="020B0604020202020204" pitchFamily="34" charset="0"/>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Also, children under 18 years enjoy free stay with the adult.</a:t>
            </a:r>
          </a:p>
          <a:p>
            <a:pPr marL="285750" marR="0" indent="-285750" algn="just">
              <a:lnSpc>
                <a:spcPct val="150000"/>
              </a:lnSpc>
              <a:spcBef>
                <a:spcPts val="0"/>
              </a:spcBef>
              <a:spcAft>
                <a:spcPts val="800"/>
              </a:spcAft>
              <a:buFont typeface="Arial" panose="020B0604020202020204" pitchFamily="34" charset="0"/>
              <a:buChar char="•"/>
            </a:pPr>
            <a:endParaRPr lang="en-US" sz="2400" dirty="0" smtClean="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7526215" y="1504480"/>
            <a:ext cx="4665785" cy="2072734"/>
          </a:xfrm>
          <a:prstGeom prst="rect">
            <a:avLst/>
          </a:prstGeom>
        </p:spPr>
      </p:pic>
      <p:pic>
        <p:nvPicPr>
          <p:cNvPr id="5" name="Picture 4"/>
          <p:cNvPicPr>
            <a:picLocks noChangeAspect="1"/>
          </p:cNvPicPr>
          <p:nvPr/>
        </p:nvPicPr>
        <p:blipFill>
          <a:blip r:embed="rId4"/>
          <a:stretch>
            <a:fillRect/>
          </a:stretch>
        </p:blipFill>
        <p:spPr>
          <a:xfrm>
            <a:off x="7526215" y="3959050"/>
            <a:ext cx="4665784" cy="2376434"/>
          </a:xfrm>
          <a:prstGeom prst="rect">
            <a:avLst/>
          </a:prstGeom>
        </p:spPr>
      </p:pic>
    </p:spTree>
    <p:extLst>
      <p:ext uri="{BB962C8B-B14F-4D97-AF65-F5344CB8AC3E}">
        <p14:creationId xmlns:p14="http://schemas.microsoft.com/office/powerpoint/2010/main" val="877894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68FC-21DA-4A9F-BE12-9C910C68E23B}"/>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Nature and Scope of Guest Services and Facilities</a:t>
            </a:r>
          </a:p>
        </p:txBody>
      </p:sp>
      <p:sp>
        <p:nvSpPr>
          <p:cNvPr id="9" name="TextBox 8">
            <a:extLst>
              <a:ext uri="{FF2B5EF4-FFF2-40B4-BE49-F238E27FC236}">
                <a16:creationId xmlns:a16="http://schemas.microsoft.com/office/drawing/2014/main" id="{90DC7871-B305-408A-92B6-3C2B8BDD8892}"/>
              </a:ext>
            </a:extLst>
          </p:cNvPr>
          <p:cNvSpPr txBox="1"/>
          <p:nvPr/>
        </p:nvSpPr>
        <p:spPr>
          <a:xfrm>
            <a:off x="1097280" y="2032860"/>
            <a:ext cx="6096000" cy="2657138"/>
          </a:xfrm>
          <a:prstGeom prst="rect">
            <a:avLst/>
          </a:prstGeom>
          <a:noFill/>
        </p:spPr>
        <p:txBody>
          <a:bodyPr wrap="square">
            <a:spAutoFit/>
          </a:bodyPr>
          <a:lstStyle/>
          <a:p>
            <a:pPr marL="342900" marR="0" indent="-34290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Different guests with different backgrounds have to be catered.</a:t>
            </a:r>
          </a:p>
          <a:p>
            <a:pPr marL="342900" marR="0" indent="-34290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Diverse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and local knowledge needs to be displayed (Chen, 2015).</a:t>
            </a:r>
          </a:p>
        </p:txBody>
      </p:sp>
    </p:spTree>
    <p:extLst>
      <p:ext uri="{BB962C8B-B14F-4D97-AF65-F5344CB8AC3E}">
        <p14:creationId xmlns:p14="http://schemas.microsoft.com/office/powerpoint/2010/main" val="1085741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54FD-8D01-4930-84B7-EC01E3101F8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Role of Guest Services and Facilities</a:t>
            </a:r>
          </a:p>
        </p:txBody>
      </p:sp>
      <p:sp>
        <p:nvSpPr>
          <p:cNvPr id="5" name="TextBox 4">
            <a:extLst>
              <a:ext uri="{FF2B5EF4-FFF2-40B4-BE49-F238E27FC236}">
                <a16:creationId xmlns:a16="http://schemas.microsoft.com/office/drawing/2014/main" id="{554E0166-66D7-4684-B1EF-20C93562F9E3}"/>
              </a:ext>
            </a:extLst>
          </p:cNvPr>
          <p:cNvSpPr txBox="1"/>
          <p:nvPr/>
        </p:nvSpPr>
        <p:spPr>
          <a:xfrm>
            <a:off x="1097280" y="2267114"/>
            <a:ext cx="9724691" cy="2513509"/>
          </a:xfrm>
          <a:prstGeom prst="rect">
            <a:avLst/>
          </a:prstGeom>
          <a:noFill/>
        </p:spPr>
        <p:txBody>
          <a:bodyPr wrap="square">
            <a:spAutoFit/>
          </a:bodyPr>
          <a:lstStyle/>
          <a:p>
            <a:pPr marL="342900" marR="0" indent="-342900" algn="just">
              <a:lnSpc>
                <a:spcPct val="200000"/>
              </a:lnSpc>
              <a:spcBef>
                <a:spcPts val="0"/>
              </a:spcBef>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Guest services improve customer relationships.</a:t>
            </a:r>
          </a:p>
          <a:p>
            <a:pPr marL="342900" marR="0" indent="-342900" algn="just">
              <a:lnSpc>
                <a:spcPct val="200000"/>
              </a:lnSpc>
              <a:spcBef>
                <a:spcPts val="0"/>
              </a:spcBef>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Satisfied guests mean brand loyalty.</a:t>
            </a:r>
          </a:p>
          <a:p>
            <a:pPr marL="342900" marR="0" indent="-342900" algn="just">
              <a:lnSpc>
                <a:spcPct val="200000"/>
              </a:lnSpc>
              <a:spcBef>
                <a:spcPts val="0"/>
              </a:spcBef>
              <a:spcAft>
                <a:spcPts val="800"/>
              </a:spcAf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Brand ambassadors become evident.</a:t>
            </a:r>
          </a:p>
        </p:txBody>
      </p:sp>
    </p:spTree>
    <p:extLst>
      <p:ext uri="{BB962C8B-B14F-4D97-AF65-F5344CB8AC3E}">
        <p14:creationId xmlns:p14="http://schemas.microsoft.com/office/powerpoint/2010/main" val="4272923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E75EC-B2CF-4146-84B5-A085925E6650}"/>
              </a:ext>
            </a:extLst>
          </p:cNvPr>
          <p:cNvSpPr>
            <a:spLocks noGrp="1"/>
          </p:cNvSpPr>
          <p:nvPr>
            <p:ph type="title"/>
          </p:nvPr>
        </p:nvSpPr>
        <p:spPr/>
        <p:txBody>
          <a:bodyPr>
            <a:normAutofit/>
          </a:bodyPr>
          <a:lstStyle/>
          <a:p>
            <a:pPr algn="ctr"/>
            <a:r>
              <a:rPr lang="en-US" sz="4400" b="1" dirty="0">
                <a:latin typeface="Times New Roman" panose="02020603050405020304" pitchFamily="18" charset="0"/>
                <a:cs typeface="Times New Roman" panose="02020603050405020304" pitchFamily="18" charset="0"/>
              </a:rPr>
              <a:t>General Role and Function of Guest Services</a:t>
            </a:r>
          </a:p>
        </p:txBody>
      </p:sp>
      <p:sp>
        <p:nvSpPr>
          <p:cNvPr id="5" name="TextBox 4">
            <a:extLst>
              <a:ext uri="{FF2B5EF4-FFF2-40B4-BE49-F238E27FC236}">
                <a16:creationId xmlns:a16="http://schemas.microsoft.com/office/drawing/2014/main" id="{62525A2F-B419-47C1-89F8-CEAA48C408A7}"/>
              </a:ext>
            </a:extLst>
          </p:cNvPr>
          <p:cNvSpPr txBox="1"/>
          <p:nvPr/>
        </p:nvSpPr>
        <p:spPr>
          <a:xfrm>
            <a:off x="736820" y="2047148"/>
            <a:ext cx="7307250" cy="3958841"/>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Guest services are generally very important.</a:t>
            </a:r>
          </a:p>
          <a:p>
            <a:pPr marL="285750" marR="0" indent="-285750" algn="just">
              <a:lnSpc>
                <a:spcPct val="150000"/>
              </a:lnSpc>
              <a:spcBef>
                <a:spcPts val="0"/>
              </a:spcBef>
              <a:spcAft>
                <a:spcPts val="800"/>
              </a:spcAft>
              <a:buFont typeface="Arial" panose="020B0604020202020204" pitchFamily="34" charset="0"/>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They aim to provide excellent customer experience.</a:t>
            </a:r>
          </a:p>
          <a:p>
            <a:pPr marL="285750" marR="0" indent="-285750" algn="just">
              <a:lnSpc>
                <a:spcPct val="150000"/>
              </a:lnSpc>
              <a:spcBef>
                <a:spcPts val="0"/>
              </a:spcBef>
              <a:spcAft>
                <a:spcPts val="800"/>
              </a:spcAft>
              <a:buFont typeface="Arial" panose="020B0604020202020204" pitchFamily="34" charset="0"/>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These include responding to complaints, distributing keys, listening, etc.</a:t>
            </a:r>
          </a:p>
          <a:p>
            <a:pPr marL="285750" marR="0" indent="-285750" algn="just">
              <a:lnSpc>
                <a:spcPct val="150000"/>
              </a:lnSpc>
              <a:spcBef>
                <a:spcPts val="0"/>
              </a:spcBef>
              <a:spcAft>
                <a:spcPts val="800"/>
              </a:spcAft>
              <a:buFont typeface="Arial" panose="020B0604020202020204" pitchFamily="34" charset="0"/>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Customer loyalty and a positive brand image is achieved (Luo and Qu, 2016).</a:t>
            </a:r>
          </a:p>
          <a:p>
            <a:pPr marL="285750" marR="0" indent="-285750" algn="just">
              <a:lnSpc>
                <a:spcPct val="150000"/>
              </a:lnSpc>
              <a:spcBef>
                <a:spcPts val="0"/>
              </a:spcBef>
              <a:spcAft>
                <a:spcPts val="800"/>
              </a:spcAft>
              <a:buFont typeface="Arial" panose="020B0604020202020204" pitchFamily="34" charset="0"/>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Guests services have several benefits, mainly customer satisfaction, employee retention, and brand perception.</a:t>
            </a:r>
          </a:p>
        </p:txBody>
      </p:sp>
      <p:pic>
        <p:nvPicPr>
          <p:cNvPr id="3" name="Picture 2"/>
          <p:cNvPicPr>
            <a:picLocks noChangeAspect="1"/>
          </p:cNvPicPr>
          <p:nvPr/>
        </p:nvPicPr>
        <p:blipFill>
          <a:blip r:embed="rId3"/>
          <a:stretch>
            <a:fillRect/>
          </a:stretch>
        </p:blipFill>
        <p:spPr>
          <a:xfrm>
            <a:off x="8564566" y="2936663"/>
            <a:ext cx="3627434" cy="3389670"/>
          </a:xfrm>
          <a:prstGeom prst="rect">
            <a:avLst/>
          </a:prstGeom>
        </p:spPr>
      </p:pic>
    </p:spTree>
    <p:extLst>
      <p:ext uri="{BB962C8B-B14F-4D97-AF65-F5344CB8AC3E}">
        <p14:creationId xmlns:p14="http://schemas.microsoft.com/office/powerpoint/2010/main" val="1486332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09A84-7CB2-4C5A-8900-CEC29531EB3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Importance of Hospitality</a:t>
            </a:r>
          </a:p>
        </p:txBody>
      </p:sp>
      <p:sp>
        <p:nvSpPr>
          <p:cNvPr id="4" name="TextBox 3">
            <a:extLst>
              <a:ext uri="{FF2B5EF4-FFF2-40B4-BE49-F238E27FC236}">
                <a16:creationId xmlns:a16="http://schemas.microsoft.com/office/drawing/2014/main" id="{3D3C5DE3-FBE2-4ECD-9947-C04479EAB797}"/>
              </a:ext>
            </a:extLst>
          </p:cNvPr>
          <p:cNvSpPr txBox="1"/>
          <p:nvPr/>
        </p:nvSpPr>
        <p:spPr>
          <a:xfrm>
            <a:off x="1192696" y="2144876"/>
            <a:ext cx="9448800" cy="3281476"/>
          </a:xfrm>
          <a:prstGeom prst="rect">
            <a:avLst/>
          </a:prstGeom>
          <a:noFill/>
        </p:spPr>
        <p:txBody>
          <a:bodyPr wrap="square">
            <a:spAutoFit/>
          </a:bodyPr>
          <a:lstStyle/>
          <a:p>
            <a:pPr marL="285750" marR="0" indent="-28575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 hotel is expected to be warm and welcoming to its guests the hotel staff and management should be flexible, understanding, empathic, and skilled at making sure their stay is more than satisfactory (</a:t>
            </a:r>
            <a:r>
              <a:rPr lang="en-GB"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Ionel</a:t>
            </a:r>
            <a:r>
              <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2016)</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C</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ustomers are more likely to be pleased</a:t>
            </a:r>
          </a:p>
          <a:p>
            <a:pPr marL="285750" marR="0" indent="-28575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reputation of the hotel is more likely to get enhanced.</a:t>
            </a:r>
          </a:p>
        </p:txBody>
      </p:sp>
    </p:spTree>
    <p:extLst>
      <p:ext uri="{BB962C8B-B14F-4D97-AF65-F5344CB8AC3E}">
        <p14:creationId xmlns:p14="http://schemas.microsoft.com/office/powerpoint/2010/main" val="911086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AC23-0218-40C7-B4CD-9735F0729B8E}"/>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Meeting Guests’ Expectations</a:t>
            </a:r>
          </a:p>
        </p:txBody>
      </p:sp>
      <p:sp>
        <p:nvSpPr>
          <p:cNvPr id="7" name="TextBox 6">
            <a:extLst>
              <a:ext uri="{FF2B5EF4-FFF2-40B4-BE49-F238E27FC236}">
                <a16:creationId xmlns:a16="http://schemas.microsoft.com/office/drawing/2014/main" id="{BB8172BF-39FE-4B79-8754-A3BC52357111}"/>
              </a:ext>
            </a:extLst>
          </p:cNvPr>
          <p:cNvSpPr txBox="1"/>
          <p:nvPr/>
        </p:nvSpPr>
        <p:spPr>
          <a:xfrm>
            <a:off x="1561322" y="2143895"/>
            <a:ext cx="6308034" cy="3384068"/>
          </a:xfrm>
          <a:prstGeom prst="rect">
            <a:avLst/>
          </a:prstGeom>
          <a:noFill/>
        </p:spPr>
        <p:txBody>
          <a:bodyPr wrap="square">
            <a:spAutoFit/>
          </a:bodyPr>
          <a:lstStyle/>
          <a:p>
            <a:pPr marL="342900" marR="0" indent="-34290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Guest services help hotels like Conrad meet guest’s expectations.</a:t>
            </a:r>
          </a:p>
          <a:p>
            <a:pPr marL="342900" marR="0" indent="-34290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Hospitality ensures expectations are met and exceeded.</a:t>
            </a:r>
          </a:p>
          <a:p>
            <a:pPr marL="342900" marR="0" indent="-34290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Such attitudes result in a positive hotel image.</a:t>
            </a:r>
          </a:p>
          <a:p>
            <a:pPr marL="342900" marR="0" indent="-342900" algn="just">
              <a:lnSpc>
                <a:spcPct val="200000"/>
              </a:lnSpc>
              <a:spcBef>
                <a:spcPts val="0"/>
              </a:spcBef>
              <a:spcAft>
                <a:spcPts val="800"/>
              </a:spcAft>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Protea Hotels have to be mindful of this.</a:t>
            </a:r>
          </a:p>
        </p:txBody>
      </p:sp>
      <p:pic>
        <p:nvPicPr>
          <p:cNvPr id="6" name="Picture 5"/>
          <p:cNvPicPr>
            <a:picLocks noChangeAspect="1"/>
          </p:cNvPicPr>
          <p:nvPr/>
        </p:nvPicPr>
        <p:blipFill>
          <a:blip r:embed="rId3"/>
          <a:stretch>
            <a:fillRect/>
          </a:stretch>
        </p:blipFill>
        <p:spPr>
          <a:xfrm>
            <a:off x="8242127" y="3106456"/>
            <a:ext cx="3949874" cy="3160668"/>
          </a:xfrm>
          <a:prstGeom prst="rect">
            <a:avLst/>
          </a:prstGeom>
        </p:spPr>
      </p:pic>
    </p:spTree>
    <p:extLst>
      <p:ext uri="{BB962C8B-B14F-4D97-AF65-F5344CB8AC3E}">
        <p14:creationId xmlns:p14="http://schemas.microsoft.com/office/powerpoint/2010/main" val="573097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920F6-0F8F-46E1-B1EB-8C8CF2109689}"/>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a:t>
            </a:r>
          </a:p>
        </p:txBody>
      </p:sp>
      <p:sp>
        <p:nvSpPr>
          <p:cNvPr id="4" name="TextBox 3">
            <a:extLst>
              <a:ext uri="{FF2B5EF4-FFF2-40B4-BE49-F238E27FC236}">
                <a16:creationId xmlns:a16="http://schemas.microsoft.com/office/drawing/2014/main" id="{E836058D-4563-420F-BDD7-8BCEDFE62062}"/>
              </a:ext>
            </a:extLst>
          </p:cNvPr>
          <p:cNvSpPr txBox="1"/>
          <p:nvPr/>
        </p:nvSpPr>
        <p:spPr>
          <a:xfrm>
            <a:off x="1097280" y="2213711"/>
            <a:ext cx="9623729" cy="2759730"/>
          </a:xfrm>
          <a:prstGeom prst="rect">
            <a:avLst/>
          </a:prstGeom>
          <a:noFill/>
        </p:spPr>
        <p:txBody>
          <a:bodyPr wrap="square">
            <a:spAutoFit/>
          </a:bodyPr>
          <a:lstStyle/>
          <a:p>
            <a:pPr marL="285750" marR="0" indent="-285750" algn="just">
              <a:lnSpc>
                <a:spcPct val="200000"/>
              </a:lnSpc>
              <a:spcBef>
                <a:spcPts val="0"/>
              </a:spcBef>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A</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 analysis where the role of quality, hospitality, and mainly guest services was conducted.</a:t>
            </a:r>
          </a:p>
          <a:p>
            <a:pPr marL="285750" marR="0" indent="-285750" algn="just">
              <a:lnSpc>
                <a:spcPct val="200000"/>
              </a:lnSpc>
              <a:spcBef>
                <a:spcPts val="0"/>
              </a:spcBef>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T</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 Conrad Hotel brands, a subsidiary of Hilton, was chosen</a:t>
            </a:r>
          </a:p>
          <a:p>
            <a:pPr marL="285750" marR="0" indent="-285750" algn="just">
              <a:lnSpc>
                <a:spcPct val="200000"/>
              </a:lnSpc>
              <a:spcBef>
                <a:spcPts val="0"/>
              </a:spcBef>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T</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 presentation highlighted the importance of guest </a:t>
            </a:r>
            <a:r>
              <a:rPr lang="en-US" sz="2000" dirty="0" smtClean="0">
                <a:effectLst/>
                <a:latin typeface="Times New Roman" panose="02020603050405020304" pitchFamily="18" charset="0"/>
                <a:ea typeface="Calibri" panose="020F0502020204030204" pitchFamily="34" charset="0"/>
                <a:cs typeface="Times New Roman" panose="02020603050405020304" pitchFamily="18" charset="0"/>
              </a:rPr>
              <a:t>services. </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54450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652B-B4D6-4C14-ACC8-E093C0DCAFAE}"/>
              </a:ext>
            </a:extLst>
          </p:cNvPr>
          <p:cNvSpPr>
            <a:spLocks noGrp="1"/>
          </p:cNvSpPr>
          <p:nvPr>
            <p:ph type="title"/>
          </p:nvPr>
        </p:nvSpPr>
        <p:spPr>
          <a:xfrm>
            <a:off x="1178350" y="1583703"/>
            <a:ext cx="9996183" cy="1894788"/>
          </a:xfrm>
        </p:spPr>
        <p:txBody>
          <a:bodyPr>
            <a:normAutofit/>
          </a:bodyPr>
          <a:lstStyle/>
          <a:p>
            <a:pPr algn="ctr"/>
            <a:r>
              <a:rPr lang="en-US" sz="8800" b="1" dirty="0"/>
              <a:t>Thank You!</a:t>
            </a:r>
          </a:p>
        </p:txBody>
      </p:sp>
    </p:spTree>
    <p:extLst>
      <p:ext uri="{BB962C8B-B14F-4D97-AF65-F5344CB8AC3E}">
        <p14:creationId xmlns:p14="http://schemas.microsoft.com/office/powerpoint/2010/main" val="1009417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227576-2504-4AF6-A32C-69CBB55BA71D}"/>
              </a:ext>
            </a:extLst>
          </p:cNvPr>
          <p:cNvSpPr/>
          <p:nvPr/>
        </p:nvSpPr>
        <p:spPr>
          <a:xfrm>
            <a:off x="4745053" y="396413"/>
            <a:ext cx="2701893" cy="769441"/>
          </a:xfrm>
          <a:prstGeom prst="rect">
            <a:avLst/>
          </a:prstGeom>
          <a:noFill/>
        </p:spPr>
        <p:txBody>
          <a:bodyPr wrap="none" lIns="91440" tIns="45720" rIns="91440" bIns="45720">
            <a:spAutoFit/>
          </a:bodyPr>
          <a:lstStyle/>
          <a:p>
            <a:pPr algn="ctr"/>
            <a:r>
              <a:rPr lang="en-US" sz="4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References</a:t>
            </a:r>
          </a:p>
        </p:txBody>
      </p:sp>
      <p:sp>
        <p:nvSpPr>
          <p:cNvPr id="4" name="TextBox 3">
            <a:extLst>
              <a:ext uri="{FF2B5EF4-FFF2-40B4-BE49-F238E27FC236}">
                <a16:creationId xmlns:a16="http://schemas.microsoft.com/office/drawing/2014/main" id="{E897158F-1E5F-4BCE-B0F3-8A873AD748C4}"/>
              </a:ext>
            </a:extLst>
          </p:cNvPr>
          <p:cNvSpPr txBox="1"/>
          <p:nvPr/>
        </p:nvSpPr>
        <p:spPr>
          <a:xfrm>
            <a:off x="301873" y="1261354"/>
            <a:ext cx="11588252" cy="5693866"/>
          </a:xfrm>
          <a:prstGeom prst="rect">
            <a:avLst/>
          </a:prstGeom>
          <a:noFill/>
        </p:spPr>
        <p:txBody>
          <a:bodyPr wrap="square">
            <a:spAutoFit/>
          </a:bodyPr>
          <a:lstStyle/>
          <a:p>
            <a:pPr marL="457200" marR="0" indent="-457200" algn="just">
              <a:lnSpc>
                <a:spcPct val="150000"/>
              </a:lnSpc>
              <a:spcBef>
                <a:spcPts val="0"/>
              </a:spcBef>
              <a:spcAft>
                <a:spcPts val="800"/>
              </a:spcAft>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Chen, R.J., 2015. From sustainability to customer loyalty: A case of full service hotels’ guests.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Retailing and Consumer Services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pp.261-265.</a:t>
            </a:r>
          </a:p>
          <a:p>
            <a:pPr marL="457200" marR="0" indent="-457200" algn="just">
              <a:lnSpc>
                <a:spcPct val="150000"/>
              </a:lnSpc>
              <a:spcBef>
                <a:spcPts val="0"/>
              </a:spcBef>
              <a:spcAft>
                <a:spcPts val="800"/>
              </a:spcAft>
              <a:buFont typeface="Arial" panose="020B0604020202020204" pitchFamily="34" charset="0"/>
              <a:buChar char="•"/>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Golubovskaya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Robinson, R.N.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Solnet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2017. The meaning of hospitality: do employees understand?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(5), pp.1282-1304.</a:t>
            </a:r>
          </a:p>
          <a:p>
            <a:pPr marL="457200" marR="0" indent="-457200" algn="just">
              <a:lnSpc>
                <a:spcPct val="150000"/>
              </a:lnSpc>
              <a:spcBef>
                <a:spcPts val="0"/>
              </a:spcBef>
              <a:spcAft>
                <a:spcPts val="800"/>
              </a:spcAft>
              <a:buFont typeface="Arial" panose="020B0604020202020204" pitchFamily="34" charset="0"/>
              <a:buChar char="•"/>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Ionel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2016. Hospitality industry.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Ovidius</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University Annals: Economic Sciences Series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pp.187-191.</a:t>
            </a:r>
          </a:p>
          <a:p>
            <a:pPr marL="457200" marR="0" indent="-457200" algn="just">
              <a:lnSpc>
                <a:spcPct val="150000"/>
              </a:lnSpc>
              <a:spcBef>
                <a:spcPts val="0"/>
              </a:spcBef>
              <a:spcAft>
                <a:spcPts val="800"/>
              </a:spcAft>
              <a:buFont typeface="Arial" panose="020B0604020202020204" pitchFamily="34" charset="0"/>
              <a:buChar char="•"/>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Ismail, S. and Rogerson, J.M., 2016. Retrofitting hotels: evidence from the </a:t>
            </a:r>
            <a:r>
              <a:rPr lang="en-GB"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Protea</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Hospitality Group of hotels within Gauteng, South Africa. </a:t>
            </a:r>
            <a:r>
              <a:rPr lang="en-US" i="1" dirty="0">
                <a:latin typeface="Times New Roman" panose="02020603050405020304" pitchFamily="18" charset="0"/>
                <a:ea typeface="Calibri" panose="020F0502020204030204" pitchFamily="34" charset="0"/>
                <a:cs typeface="Times New Roman" panose="02020603050405020304" pitchFamily="18" charset="0"/>
              </a:rPr>
              <a:t>African Journal of Hospitality, Tourism and Leisure</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i="1" dirty="0">
                <a:latin typeface="Times New Roman" panose="02020603050405020304" pitchFamily="18" charset="0"/>
                <a:ea typeface="Calibri" panose="020F0502020204030204" pitchFamily="34" charset="0"/>
                <a:cs typeface="Times New Roman" panose="02020603050405020304" pitchFamily="18" charset="0"/>
              </a:rPr>
              <a:t>5</a:t>
            </a:r>
            <a:r>
              <a:rPr lang="en-US" dirty="0">
                <a:latin typeface="Times New Roman" panose="02020603050405020304" pitchFamily="18" charset="0"/>
                <a:ea typeface="Calibri" panose="020F0502020204030204" pitchFamily="34" charset="0"/>
                <a:cs typeface="Times New Roman" panose="02020603050405020304" pitchFamily="18" charset="0"/>
              </a:rPr>
              <a:t>(3), pp.1-14.</a:t>
            </a:r>
          </a:p>
          <a:p>
            <a:pPr marL="457200" marR="0" indent="-457200" algn="just">
              <a:lnSpc>
                <a:spcPct val="150000"/>
              </a:lnSpc>
              <a:spcBef>
                <a:spcPts val="0"/>
              </a:spcBef>
              <a:spcAft>
                <a:spcPts val="800"/>
              </a:spcAft>
              <a:buFont typeface="Arial" panose="020B0604020202020204" pitchFamily="34" charset="0"/>
              <a:buChar char="•"/>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Luo, Z. and Qu, H., 2016. Guest-defined hotel service quality and its impacts on guest loyalty. </a:t>
            </a:r>
            <a:r>
              <a:rPr lang="en-US" i="1" dirty="0">
                <a:latin typeface="Times New Roman" panose="02020603050405020304" pitchFamily="18" charset="0"/>
                <a:ea typeface="Calibri" panose="020F0502020204030204" pitchFamily="34" charset="0"/>
                <a:cs typeface="Times New Roman" panose="02020603050405020304" pitchFamily="18" charset="0"/>
              </a:rPr>
              <a:t>Journal of Quality Assurance in Hospitality &amp; Tourism</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i="1" dirty="0">
                <a:latin typeface="Times New Roman" panose="02020603050405020304" pitchFamily="18" charset="0"/>
                <a:ea typeface="Calibri" panose="020F0502020204030204" pitchFamily="34" charset="0"/>
                <a:cs typeface="Times New Roman" panose="02020603050405020304" pitchFamily="18" charset="0"/>
              </a:rPr>
              <a:t>17</a:t>
            </a:r>
            <a:r>
              <a:rPr lang="en-US" dirty="0">
                <a:latin typeface="Times New Roman" panose="02020603050405020304" pitchFamily="18" charset="0"/>
                <a:ea typeface="Calibri" panose="020F0502020204030204" pitchFamily="34" charset="0"/>
                <a:cs typeface="Times New Roman" panose="02020603050405020304" pitchFamily="18" charset="0"/>
              </a:rPr>
              <a:t>(3), pp.311-332.</a:t>
            </a:r>
          </a:p>
          <a:p>
            <a:pPr marL="457200" marR="0" indent="-457200" algn="just">
              <a:lnSpc>
                <a:spcPct val="150000"/>
              </a:lnSpc>
              <a:spcBef>
                <a:spcPts val="0"/>
              </a:spcBef>
              <a:spcAft>
                <a:spcPts val="800"/>
              </a:spcAft>
              <a:buFont typeface="Arial" panose="020B0604020202020204" pitchFamily="34" charset="0"/>
              <a:buChar char="•"/>
            </a:pPr>
            <a:r>
              <a:rPr lang="en-GB"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Mangku</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D.G.S. and </a:t>
            </a:r>
            <a:r>
              <a:rPr lang="en-GB"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Itasari</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E.R., 2015. Travel Warning in International Law Perspective. </a:t>
            </a:r>
            <a:r>
              <a:rPr lang="en-US" i="1" dirty="0">
                <a:latin typeface="Times New Roman" panose="02020603050405020304" pitchFamily="18" charset="0"/>
                <a:ea typeface="Calibri" panose="020F0502020204030204" pitchFamily="34" charset="0"/>
                <a:cs typeface="Times New Roman" panose="02020603050405020304" pitchFamily="18" charset="0"/>
              </a:rPr>
              <a:t>International Journal of Business, Economics and Law</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i="1" dirty="0">
                <a:latin typeface="Times New Roman" panose="02020603050405020304" pitchFamily="18" charset="0"/>
                <a:ea typeface="Calibri" panose="020F0502020204030204" pitchFamily="34" charset="0"/>
                <a:cs typeface="Times New Roman" panose="02020603050405020304" pitchFamily="18" charset="0"/>
              </a:rPr>
              <a:t>6</a:t>
            </a:r>
            <a:r>
              <a:rPr lang="en-US" dirty="0">
                <a:latin typeface="Times New Roman" panose="02020603050405020304" pitchFamily="18" charset="0"/>
                <a:ea typeface="Calibri" panose="020F0502020204030204" pitchFamily="34" charset="0"/>
                <a:cs typeface="Times New Roman" panose="02020603050405020304" pitchFamily="18" charset="0"/>
              </a:rPr>
              <a:t>(4), pp.33-35.</a:t>
            </a:r>
          </a:p>
          <a:p>
            <a:pPr marL="457200" marR="0" indent="-457200" algn="just">
              <a:lnSpc>
                <a:spcPct val="150000"/>
              </a:lnSpc>
              <a:spcBef>
                <a:spcPts val="0"/>
              </a:spcBef>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424586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227576-2504-4AF6-A32C-69CBB55BA71D}"/>
              </a:ext>
            </a:extLst>
          </p:cNvPr>
          <p:cNvSpPr/>
          <p:nvPr/>
        </p:nvSpPr>
        <p:spPr>
          <a:xfrm>
            <a:off x="4745053" y="396413"/>
            <a:ext cx="2701893" cy="769441"/>
          </a:xfrm>
          <a:prstGeom prst="rect">
            <a:avLst/>
          </a:prstGeom>
          <a:noFill/>
        </p:spPr>
        <p:txBody>
          <a:bodyPr wrap="none" lIns="91440" tIns="45720" rIns="91440" bIns="45720">
            <a:spAutoFit/>
          </a:bodyPr>
          <a:lstStyle/>
          <a:p>
            <a:pPr algn="ctr"/>
            <a:r>
              <a:rPr lang="en-US" sz="4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References</a:t>
            </a:r>
          </a:p>
        </p:txBody>
      </p:sp>
      <p:sp>
        <p:nvSpPr>
          <p:cNvPr id="4" name="TextBox 3">
            <a:extLst>
              <a:ext uri="{FF2B5EF4-FFF2-40B4-BE49-F238E27FC236}">
                <a16:creationId xmlns:a16="http://schemas.microsoft.com/office/drawing/2014/main" id="{E897158F-1E5F-4BCE-B0F3-8A873AD748C4}"/>
              </a:ext>
            </a:extLst>
          </p:cNvPr>
          <p:cNvSpPr txBox="1"/>
          <p:nvPr/>
        </p:nvSpPr>
        <p:spPr>
          <a:xfrm>
            <a:off x="301873" y="1261354"/>
            <a:ext cx="11588252" cy="5278368"/>
          </a:xfrm>
          <a:prstGeom prst="rect">
            <a:avLst/>
          </a:prstGeom>
          <a:noFill/>
        </p:spPr>
        <p:txBody>
          <a:bodyPr wrap="square">
            <a:spAutoFit/>
          </a:bodyPr>
          <a:lstStyle/>
          <a:p>
            <a:pPr marL="457200" indent="-457200" algn="just">
              <a:lnSpc>
                <a:spcPct val="150000"/>
              </a:lnSpc>
              <a:spcAft>
                <a:spcPts val="800"/>
              </a:spcAft>
              <a:buFont typeface="Arial" panose="020B0604020202020204" pitchFamily="34" charset="0"/>
              <a:buChar char="•"/>
            </a:pPr>
            <a:r>
              <a:rPr lang="en-US" dirty="0" err="1">
                <a:latin typeface="Times New Roman" panose="02020603050405020304" pitchFamily="18" charset="0"/>
                <a:ea typeface="Calibri" panose="020F0502020204030204" pitchFamily="34" charset="0"/>
                <a:cs typeface="Times New Roman" panose="02020603050405020304" pitchFamily="18" charset="0"/>
              </a:rPr>
              <a:t>Traveller</a:t>
            </a:r>
            <a:r>
              <a:rPr lang="en-US" dirty="0">
                <a:latin typeface="Times New Roman" panose="02020603050405020304" pitchFamily="18" charset="0"/>
                <a:ea typeface="Calibri" panose="020F0502020204030204" pitchFamily="34" charset="0"/>
                <a:cs typeface="Times New Roman" panose="02020603050405020304" pitchFamily="18" charset="0"/>
              </a:rPr>
              <a:t> made. </a:t>
            </a:r>
            <a:r>
              <a:rPr lang="en-US" i="1" dirty="0">
                <a:latin typeface="Times New Roman" panose="02020603050405020304" pitchFamily="18" charset="0"/>
                <a:ea typeface="Calibri" panose="020F0502020204030204" pitchFamily="34" charset="0"/>
                <a:cs typeface="Times New Roman" panose="02020603050405020304" pitchFamily="18" charset="0"/>
              </a:rPr>
              <a:t>Conrad Hotels &amp; Resorts.</a:t>
            </a:r>
            <a:r>
              <a:rPr lang="en-US" dirty="0">
                <a:latin typeface="Times New Roman" panose="02020603050405020304" pitchFamily="18" charset="0"/>
                <a:ea typeface="Calibri" panose="020F0502020204030204" pitchFamily="34" charset="0"/>
                <a:cs typeface="Times New Roman" panose="02020603050405020304" pitchFamily="18" charset="0"/>
              </a:rPr>
              <a:t> </a:t>
            </a:r>
            <a:r>
              <a:rPr lang="en-US" i="1" dirty="0">
                <a:latin typeface="Times New Roman" panose="02020603050405020304" pitchFamily="18" charset="0"/>
                <a:ea typeface="Calibri" panose="020F0502020204030204" pitchFamily="34" charset="0"/>
                <a:cs typeface="Times New Roman" panose="02020603050405020304" pitchFamily="18" charset="0"/>
              </a:rPr>
              <a:t>SERANDIPIANS</a:t>
            </a:r>
            <a:r>
              <a:rPr lang="en-US" dirty="0">
                <a:latin typeface="Times New Roman" panose="02020603050405020304" pitchFamily="18" charset="0"/>
                <a:ea typeface="Calibri" panose="020F0502020204030204" pitchFamily="34" charset="0"/>
                <a:cs typeface="Times New Roman" panose="02020603050405020304" pitchFamily="18" charset="0"/>
              </a:rPr>
              <a:t>. Available at: https://travellermade.com/partner-groups/conrad-hotels-resorts/ (Accessed: February 1, 2023). </a:t>
            </a:r>
          </a:p>
          <a:p>
            <a:pPr marL="457200" indent="-457200" algn="just">
              <a:lnSpc>
                <a:spcPct val="150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Conrad Hotels and Resorts</a:t>
            </a:r>
            <a:r>
              <a:rPr lang="en-US" i="1" dirty="0">
                <a:latin typeface="Times New Roman" panose="02020603050405020304" pitchFamily="18" charset="0"/>
                <a:ea typeface="Calibri" panose="020F0502020204030204" pitchFamily="34" charset="0"/>
                <a:cs typeface="Times New Roman" panose="02020603050405020304" pitchFamily="18" charset="0"/>
              </a:rPr>
              <a:t>. Conrad Hotels and Resorts - luxury accommodations</a:t>
            </a:r>
            <a:r>
              <a:rPr lang="en-US" dirty="0">
                <a:latin typeface="Times New Roman" panose="02020603050405020304" pitchFamily="18" charset="0"/>
                <a:ea typeface="Calibri" panose="020F0502020204030204" pitchFamily="34" charset="0"/>
                <a:cs typeface="Times New Roman" panose="02020603050405020304" pitchFamily="18" charset="0"/>
              </a:rPr>
              <a:t>. Available at: https://www.hilton.com/en/conrad/ (Accessed: February 1, 2023). </a:t>
            </a:r>
            <a:endParaRPr lang="en-US" dirty="0" smtClean="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80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Booking.com. </a:t>
            </a:r>
            <a:r>
              <a:rPr lang="en-US" i="1" dirty="0">
                <a:latin typeface="Times New Roman" panose="02020603050405020304" pitchFamily="18" charset="0"/>
                <a:ea typeface="Calibri" panose="020F0502020204030204" pitchFamily="34" charset="0"/>
                <a:cs typeface="Times New Roman" panose="02020603050405020304" pitchFamily="18" charset="0"/>
              </a:rPr>
              <a:t>Conrad </a:t>
            </a:r>
            <a:r>
              <a:rPr lang="en-US" i="1" dirty="0" err="1">
                <a:latin typeface="Times New Roman" panose="02020603050405020304" pitchFamily="18" charset="0"/>
                <a:ea typeface="Calibri" panose="020F0502020204030204" pitchFamily="34" charset="0"/>
                <a:cs typeface="Times New Roman" panose="02020603050405020304" pitchFamily="18" charset="0"/>
              </a:rPr>
              <a:t>london</a:t>
            </a:r>
            <a:r>
              <a:rPr lang="en-US" i="1" dirty="0">
                <a:latin typeface="Times New Roman" panose="02020603050405020304" pitchFamily="18" charset="0"/>
                <a:ea typeface="Calibri" panose="020F0502020204030204" pitchFamily="34" charset="0"/>
                <a:cs typeface="Times New Roman" panose="02020603050405020304" pitchFamily="18" charset="0"/>
              </a:rPr>
              <a:t> </a:t>
            </a:r>
            <a:r>
              <a:rPr lang="en-US" i="1" dirty="0" err="1">
                <a:latin typeface="Times New Roman" panose="02020603050405020304" pitchFamily="18" charset="0"/>
                <a:ea typeface="Calibri" panose="020F0502020204030204" pitchFamily="34" charset="0"/>
                <a:cs typeface="Times New Roman" panose="02020603050405020304" pitchFamily="18" charset="0"/>
              </a:rPr>
              <a:t>st</a:t>
            </a:r>
            <a:r>
              <a:rPr lang="en-US" i="1" dirty="0">
                <a:latin typeface="Times New Roman" panose="02020603050405020304" pitchFamily="18" charset="0"/>
                <a:ea typeface="Calibri" panose="020F0502020204030204" pitchFamily="34" charset="0"/>
                <a:cs typeface="Times New Roman" panose="02020603050405020304" pitchFamily="18" charset="0"/>
              </a:rPr>
              <a:t> </a:t>
            </a:r>
            <a:r>
              <a:rPr lang="en-US" i="1" dirty="0" err="1">
                <a:latin typeface="Times New Roman" panose="02020603050405020304" pitchFamily="18" charset="0"/>
                <a:ea typeface="Calibri" panose="020F0502020204030204" pitchFamily="34" charset="0"/>
                <a:cs typeface="Times New Roman" panose="02020603050405020304" pitchFamily="18" charset="0"/>
              </a:rPr>
              <a:t>james</a:t>
            </a:r>
            <a:r>
              <a:rPr lang="en-US" i="1" dirty="0">
                <a:latin typeface="Times New Roman" panose="02020603050405020304" pitchFamily="18" charset="0"/>
                <a:ea typeface="Calibri" panose="020F0502020204030204" pitchFamily="34" charset="0"/>
                <a:cs typeface="Times New Roman" panose="02020603050405020304" pitchFamily="18" charset="0"/>
              </a:rPr>
              <a:t>, London, UK</a:t>
            </a:r>
            <a:r>
              <a:rPr lang="en-US" dirty="0">
                <a:latin typeface="Times New Roman" panose="02020603050405020304" pitchFamily="18" charset="0"/>
                <a:ea typeface="Calibri" panose="020F0502020204030204" pitchFamily="34" charset="0"/>
                <a:cs typeface="Times New Roman" panose="02020603050405020304" pitchFamily="18" charset="0"/>
              </a:rPr>
              <a:t> Available at: https://www.booking.com/hotel/gb/conrad-london-st-james.html (Accessed: February 2, 2023). </a:t>
            </a:r>
          </a:p>
          <a:p>
            <a:pPr marL="457200" indent="-457200" algn="just">
              <a:lnSpc>
                <a:spcPct val="150000"/>
              </a:lnSpc>
              <a:spcAft>
                <a:spcPts val="800"/>
              </a:spcAft>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Hilton. </a:t>
            </a:r>
            <a:r>
              <a:rPr lang="en-GB" i="1" dirty="0">
                <a:latin typeface="Times New Roman" panose="02020603050405020304" pitchFamily="18" charset="0"/>
                <a:ea typeface="Calibri" panose="020F0502020204030204" pitchFamily="34" charset="0"/>
                <a:cs typeface="Times New Roman" panose="02020603050405020304" pitchFamily="18" charset="0"/>
              </a:rPr>
              <a:t>Conrad London St. </a:t>
            </a:r>
            <a:r>
              <a:rPr lang="en-GB" i="1" dirty="0" err="1" smtClean="0">
                <a:latin typeface="Times New Roman" panose="02020603050405020304" pitchFamily="18" charset="0"/>
                <a:ea typeface="Calibri" panose="020F0502020204030204" pitchFamily="34" charset="0"/>
                <a:cs typeface="Times New Roman" panose="02020603050405020304" pitchFamily="18" charset="0"/>
              </a:rPr>
              <a:t>james</a:t>
            </a:r>
            <a:r>
              <a:rPr lang="en-GB" i="1" dirty="0" smtClean="0">
                <a:latin typeface="Times New Roman" panose="02020603050405020304" pitchFamily="18" charset="0"/>
                <a:ea typeface="Calibri" panose="020F0502020204030204" pitchFamily="34" charset="0"/>
                <a:cs typeface="Times New Roman" panose="02020603050405020304" pitchFamily="18" charset="0"/>
              </a:rPr>
              <a:t>.</a:t>
            </a:r>
            <a:r>
              <a:rPr lang="en-GB" dirty="0" smtClean="0">
                <a:latin typeface="Times New Roman" panose="02020603050405020304" pitchFamily="18" charset="0"/>
                <a:ea typeface="Calibri" panose="020F0502020204030204" pitchFamily="34" charset="0"/>
                <a:cs typeface="Times New Roman" panose="02020603050405020304" pitchFamily="18" charset="0"/>
              </a:rPr>
              <a:t> </a:t>
            </a:r>
            <a:r>
              <a:rPr lang="en-GB" i="1" dirty="0" smtClean="0">
                <a:latin typeface="Times New Roman" panose="02020603050405020304" pitchFamily="18" charset="0"/>
                <a:ea typeface="Calibri" panose="020F0502020204030204" pitchFamily="34" charset="0"/>
                <a:cs typeface="Times New Roman" panose="02020603050405020304" pitchFamily="18" charset="0"/>
              </a:rPr>
              <a:t>Hotel </a:t>
            </a:r>
            <a:r>
              <a:rPr lang="en-GB" i="1" dirty="0">
                <a:latin typeface="Times New Roman" panose="02020603050405020304" pitchFamily="18" charset="0"/>
                <a:ea typeface="Calibri" panose="020F0502020204030204" pitchFamily="34" charset="0"/>
                <a:cs typeface="Times New Roman" panose="02020603050405020304" pitchFamily="18" charset="0"/>
              </a:rPr>
              <a:t>Amenities - </a:t>
            </a:r>
            <a:r>
              <a:rPr lang="en-GB" dirty="0">
                <a:latin typeface="Times New Roman" panose="02020603050405020304" pitchFamily="18" charset="0"/>
                <a:ea typeface="Calibri" panose="020F0502020204030204" pitchFamily="34" charset="0"/>
                <a:cs typeface="Times New Roman" panose="02020603050405020304" pitchFamily="18" charset="0"/>
              </a:rPr>
              <a:t>Available at: https://www.hilton.com/en/hotels/loncoci-conrad-london-st-james/hotel-info/ (Accessed: February 2, 2023).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01446135"/>
      </p:ext>
    </p:extLst>
  </p:cSld>
  <p:clrMapOvr>
    <a:masterClrMapping/>
  </p:clrMapOvr>
</p:sld>
</file>

<file path=ppt/theme/theme1.xml><?xml version="1.0" encoding="utf-8"?>
<a:theme xmlns:a="http://schemas.openxmlformats.org/drawingml/2006/main" name="Retrospect">
  <a:themeElements>
    <a:clrScheme name="Custom 16">
      <a:dk1>
        <a:sysClr val="windowText" lastClr="000000"/>
      </a:dk1>
      <a:lt1>
        <a:sysClr val="window" lastClr="FFFFFF"/>
      </a:lt1>
      <a:dk2>
        <a:srgbClr val="632E62"/>
      </a:dk2>
      <a:lt2>
        <a:srgbClr val="EAE5EB"/>
      </a:lt2>
      <a:accent1>
        <a:srgbClr val="00684D"/>
      </a:accent1>
      <a:accent2>
        <a:srgbClr val="005390"/>
      </a:accent2>
      <a:accent3>
        <a:srgbClr val="00684D"/>
      </a:accent3>
      <a:accent4>
        <a:srgbClr val="002060"/>
      </a:accent4>
      <a:accent5>
        <a:srgbClr val="002060"/>
      </a:accent5>
      <a:accent6>
        <a:srgbClr val="5982DB"/>
      </a:accent6>
      <a:hlink>
        <a:srgbClr val="0066FF"/>
      </a:hlink>
      <a:folHlink>
        <a:srgbClr val="66669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381</TotalTime>
  <Words>731</Words>
  <Application>Microsoft Office PowerPoint</Application>
  <PresentationFormat>Widescreen</PresentationFormat>
  <Paragraphs>101</Paragraphs>
  <Slides>16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Retrospect</vt:lpstr>
      <vt:lpstr>PowerPoint Presentation</vt:lpstr>
      <vt:lpstr>PowerPoint Presentation</vt:lpstr>
      <vt:lpstr>Introduction</vt:lpstr>
      <vt:lpstr>The Hotel Brand</vt:lpstr>
      <vt:lpstr>Main Consumers</vt:lpstr>
      <vt:lpstr>Nature Scope and Role of Guest Services and Facilities</vt:lpstr>
      <vt:lpstr>Nature Scope and Role of Guest Services and Facilities</vt:lpstr>
      <vt:lpstr>Nature and Scope of Guest Services and Facilities</vt:lpstr>
      <vt:lpstr>Role of Guest Services and Facilities</vt:lpstr>
      <vt:lpstr>General Role and Function of Guest Services</vt:lpstr>
      <vt:lpstr>Importance of Hospitality</vt:lpstr>
      <vt:lpstr>Meeting Guests’ Expectations</vt:lpstr>
      <vt:lpstr>Conclusion</vt:lpstr>
      <vt:lpstr>Thank You!</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Kulsoom Ameen</dc:creator>
  <cp:lastModifiedBy>Guest account</cp:lastModifiedBy>
  <cp:revision>60</cp:revision>
  <dcterms:created xsi:type="dcterms:W3CDTF">2023-01-31T08:54:25Z</dcterms:created>
  <dcterms:modified xsi:type="dcterms:W3CDTF">2023-02-02T11:57:16Z</dcterms:modified>
</cp:coreProperties>
</file>