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2"/>
  </p:notesMasterIdLst>
  <p:sldIdLst>
    <p:sldId id="256" r:id="rId3"/>
    <p:sldId id="258" r:id="rId4"/>
    <p:sldId id="382" r:id="rId5"/>
    <p:sldId id="493" r:id="rId6"/>
    <p:sldId id="528" r:id="rId7"/>
    <p:sldId id="542" r:id="rId8"/>
    <p:sldId id="543" r:id="rId9"/>
    <p:sldId id="544" r:id="rId10"/>
    <p:sldId id="545" r:id="rId11"/>
    <p:sldId id="415" r:id="rId12"/>
    <p:sldId id="429" r:id="rId13"/>
    <p:sldId id="531" r:id="rId14"/>
    <p:sldId id="509" r:id="rId15"/>
    <p:sldId id="546" r:id="rId16"/>
    <p:sldId id="510" r:id="rId17"/>
    <p:sldId id="532" r:id="rId18"/>
    <p:sldId id="547" r:id="rId19"/>
    <p:sldId id="425" r:id="rId20"/>
    <p:sldId id="281" r:id="rId21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A5"/>
    <a:srgbClr val="BBB1A8"/>
    <a:srgbClr val="BBB0AC"/>
    <a:srgbClr val="BCB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40" y="-90"/>
      </p:cViewPr>
      <p:guideLst>
        <p:guide orient="horz" pos="2097"/>
        <p:guide pos="390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167998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42770" y="1431824"/>
            <a:ext cx="6872756" cy="3865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35830" y="5512523"/>
            <a:ext cx="5886637" cy="451024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167998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file:///C:\Users\Yunrui\AppData\Local\Temp\wps\INetCache\a934aec8978f3200b0bc5bad4063a188" TargetMode="External"/><Relationship Id="rId2" Type="http://schemas.openxmlformats.org/officeDocument/2006/relationships/image" Target="../media/image4.jpeg"/><Relationship Id="rId1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本框 11"/>
          <p:cNvSpPr txBox="1"/>
          <p:nvPr/>
        </p:nvSpPr>
        <p:spPr>
          <a:xfrm>
            <a:off x="885825" y="2021205"/>
            <a:ext cx="1046734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zh-CN" sz="4000" b="1" dirty="0">
                <a:solidFill>
                  <a:srgbClr val="C0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探討</a:t>
            </a:r>
            <a:r>
              <a:rPr sz="4000" b="1" dirty="0">
                <a:solidFill>
                  <a:srgbClr val="C0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老子養生思想對身心健康的啟示</a:t>
            </a:r>
            <a:endParaRPr sz="4000" b="1" dirty="0">
              <a:solidFill>
                <a:srgbClr val="C0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802120" y="4142740"/>
            <a:ext cx="5288280" cy="1783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Moodle:            SICH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6013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Module tutor: 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</a:t>
            </a: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Prof. Chong, Ching-Chuanen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Name:              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Taiyu Cao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SID:                  1706350</a:t>
            </a:r>
            <a:endParaRPr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Date:                 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25/02</a:t>
            </a:r>
            <a:r>
              <a:rPr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/202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2</a:t>
            </a:r>
            <a:endParaRPr lang="en-US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47445" y="771525"/>
            <a:ext cx="9896475" cy="536194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                                          </a:t>
            </a: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目錄</a:t>
            </a:r>
            <a:r>
              <a:rPr lang="en-US" altLang="zh-CN"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endParaRPr lang="en-US" altLang="zh-CN" sz="28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1.                                          </a:t>
            </a:r>
            <a:r>
              <a:rPr lang="zh-CN" altLang="en-US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前言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2.                          </a:t>
            </a:r>
            <a:r>
              <a:rPr lang="zh-CN" altLang="en-US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導致</a:t>
            </a: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身心不健康的原因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3.                            </a:t>
            </a:r>
            <a:r>
              <a:rPr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道法自然的養生哲學</a:t>
            </a: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endParaRPr lang="en-US" altLang="zh-CN" sz="16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 4.                                     </a:t>
            </a:r>
            <a:r>
              <a:rPr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息止物慾的方法</a:t>
            </a:r>
            <a:endParaRPr sz="24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200000"/>
              </a:lnSpc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 5.                                                 </a:t>
            </a:r>
            <a:r>
              <a:rPr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結語</a:t>
            </a:r>
            <a:endParaRPr sz="28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20115" y="624205"/>
            <a:ext cx="10351770" cy="68389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indent="0">
              <a:lnSpc>
                <a:spcPct val="100000"/>
              </a:lnSpc>
              <a:buNone/>
            </a:pP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1</a:t>
            </a:r>
            <a:r>
              <a:rPr lang="zh-CN" altLang="en-US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</a:t>
            </a:r>
            <a:r>
              <a:rPr lang="zh-CN" altLang="en-US" sz="40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前言</a:t>
            </a:r>
            <a:endParaRPr lang="zh-CN" altLang="en-US" sz="40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67130" y="1753870"/>
            <a:ext cx="9411335" cy="42157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altLang="zh-CN" sz="2400"/>
              <a:t>           </a:t>
            </a:r>
            <a:r>
              <a:rPr lang="zh-CN" altLang="en-US" sz="2800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</a:rPr>
              <a:t>當代人們的身心健康依然是待解決的一個嚴峻的問題</a:t>
            </a:r>
            <a:endParaRPr lang="zh-CN" altLang="en-US" sz="2400"/>
          </a:p>
          <a:p>
            <a:pPr indent="0"/>
            <a:endParaRPr lang="zh-CN" altLang="en-US" sz="2400"/>
          </a:p>
          <a:p>
            <a:pPr indent="0"/>
            <a:r>
              <a:rPr lang="zh-CN" altLang="en-US" sz="2400"/>
              <a:t>英國《衛報》：</a:t>
            </a:r>
            <a:endParaRPr lang="zh-CN" altLang="en-US" sz="2400"/>
          </a:p>
          <a:p>
            <a:pPr indent="0"/>
            <a:r>
              <a:rPr lang="zh-CN" altLang="en-US" sz="2400"/>
              <a:t> </a:t>
            </a:r>
            <a:r>
              <a:rPr lang="en-US" altLang="zh-CN" sz="2400"/>
              <a:t>        </a:t>
            </a:r>
            <a:r>
              <a:rPr lang="zh-CN" altLang="en-US" sz="2400">
                <a:sym typeface="+mn-ea"/>
              </a:rPr>
              <a:t>年輕人肥胖狀況惡化的最新跡象。越來越多的</a:t>
            </a:r>
            <a:r>
              <a:rPr lang="zh-CN" altLang="en-US" sz="2400"/>
              <a:t>年輕人患有三高（高血壓、高血脂、高血糖）等類似於富貴病的疾病，這種疾病通常發生在40歲以上的人身上，在英國的英格蘭和威爾士兩地，25歲以下患有這種疾病的人數從2013年至2017年增長了41%。」</a:t>
            </a:r>
            <a:endParaRPr lang="zh-CN" altLang="en-US" sz="2400"/>
          </a:p>
          <a:p>
            <a:pPr indent="0"/>
            <a:endParaRPr lang="zh-CN" altLang="en-US" sz="2400"/>
          </a:p>
          <a:p>
            <a:pPr indent="0"/>
            <a:r>
              <a:rPr lang="zh-CN" altLang="en-US" sz="2400"/>
              <a:t>經過《道德經》的學習，嘗試從中探索導致這一問題的原因，並提出了具體的解決方案。</a:t>
            </a:r>
            <a:br>
              <a:rPr lang="zh-CN" altLang="en-US" sz="2400"/>
            </a:br>
            <a:r>
              <a:rPr lang="zh-CN" altLang="en-US" sz="2400"/>
              <a:t> </a:t>
            </a:r>
            <a:r>
              <a:rPr lang="en-US" altLang="zh-CN" sz="2400"/>
              <a:t>            </a:t>
            </a:r>
            <a:endParaRPr lang="en-US" altLang="zh-CN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20115" y="528320"/>
            <a:ext cx="10351770" cy="68389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indent="0">
              <a:lnSpc>
                <a:spcPct val="100000"/>
              </a:lnSpc>
              <a:buNone/>
            </a:pP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2:    </a:t>
            </a:r>
            <a:r>
              <a:rPr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導致身心不健康</a:t>
            </a:r>
            <a:r>
              <a:rPr lang="zh-CN"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現象</a:t>
            </a:r>
            <a:r>
              <a:rPr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的原因</a:t>
            </a:r>
            <a:endParaRPr sz="3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148205" y="1901825"/>
            <a:ext cx="7207250" cy="1076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/>
              <a:t>原因：</a:t>
            </a:r>
            <a:r>
              <a:rPr lang="en-US" altLang="zh-CN" sz="3200"/>
              <a:t> </a:t>
            </a:r>
            <a:endParaRPr lang="en-US" altLang="zh-CN" sz="3200"/>
          </a:p>
          <a:p>
            <a:r>
              <a:rPr lang="en-US" altLang="zh-CN" sz="3200"/>
              <a:t>         </a:t>
            </a:r>
            <a:r>
              <a:rPr lang="zh-CN" altLang="en-US" sz="3200"/>
              <a:t>人們對於物慾的追求（無節制）</a:t>
            </a:r>
            <a:endParaRPr lang="zh-CN" altLang="en-US" sz="3200"/>
          </a:p>
        </p:txBody>
      </p:sp>
      <p:sp>
        <p:nvSpPr>
          <p:cNvPr id="4" name="文本框 3"/>
          <p:cNvSpPr txBox="1"/>
          <p:nvPr/>
        </p:nvSpPr>
        <p:spPr>
          <a:xfrm>
            <a:off x="1300480" y="3887470"/>
            <a:ext cx="906716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sz="2400" b="0">
                <a:latin typeface="MingLiU_HKSCS-ExtB" panose="02020500000000000000" charset="-120"/>
                <a:ea typeface="宋体" panose="02010600030101010101" pitchFamily="2" charset="-122"/>
              </a:rPr>
              <a:t>《道德經</a:t>
            </a:r>
            <a:r>
              <a:rPr lang="zh-CN" sz="2400" b="0">
                <a:latin typeface="MingLiU_HKSCS-ExtB" panose="02020500000000000000" charset="-120"/>
                <a:ea typeface="宋体" panose="02010600030101010101" pitchFamily="2" charset="-122"/>
                <a:cs typeface="MingLiU_HKSCS-ExtB" panose="02020500000000000000" charset="-120"/>
              </a:rPr>
              <a:t>·第十二章》：「五色令人目盲，五音令人耳聾，五味令人口爽，馳騁畋獵令人心發狂，難得之貨令人行妨。」</a:t>
            </a:r>
            <a:endParaRPr lang="zh-CN" altLang="en-US" sz="2400" b="0">
              <a:latin typeface="MingLiU_HKSCS-ExtB" panose="02020500000000000000" charset="-120"/>
              <a:ea typeface="宋体" panose="02010600030101010101" pitchFamily="2" charset="-122"/>
              <a:cs typeface="MingLiU_HKSCS-ExtB" panose="02020500000000000000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pic>
        <p:nvPicPr>
          <p:cNvPr id="107" name="图片 106"/>
          <p:cNvPicPr/>
          <p:nvPr/>
        </p:nvPicPr>
        <p:blipFill>
          <a:blip r:embed="rId2" r:link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4509"/>
          <a:stretch>
            <a:fillRect/>
          </a:stretch>
        </p:blipFill>
        <p:spPr>
          <a:xfrm>
            <a:off x="8550910" y="3095625"/>
            <a:ext cx="3035300" cy="2266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1649730" y="628650"/>
            <a:ext cx="7367905" cy="12604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sz="2800" b="1">
                <a:latin typeface="MingLiU_HKSCS-ExtB" panose="02020500000000000000" charset="-120"/>
                <a:ea typeface="宋体" panose="02010600030101010101" pitchFamily="2" charset="-122"/>
                <a:cs typeface="MingLiU_HKSCS-ExtB" panose="02020500000000000000" charset="-120"/>
              </a:rPr>
              <a:t>生活構成元素的五個方面：</a:t>
            </a:r>
            <a:endParaRPr lang="zh-CN" sz="2800" b="1">
              <a:latin typeface="MingLiU_HKSCS-ExtB" panose="02020500000000000000" charset="-120"/>
              <a:ea typeface="宋体" panose="02010600030101010101" pitchFamily="2" charset="-122"/>
              <a:cs typeface="MingLiU_HKSCS-ExtB" panose="02020500000000000000" charset="-120"/>
            </a:endParaRPr>
          </a:p>
          <a:p>
            <a:pPr indent="0"/>
            <a:endParaRPr lang="zh-CN" sz="2800" b="1">
              <a:latin typeface="MingLiU_HKSCS-ExtB" panose="02020500000000000000" charset="-120"/>
              <a:ea typeface="宋体" panose="02010600030101010101" pitchFamily="2" charset="-122"/>
              <a:cs typeface="MingLiU_HKSCS-ExtB" panose="02020500000000000000" charset="-120"/>
            </a:endParaRPr>
          </a:p>
          <a:p>
            <a:pPr indent="0"/>
            <a:r>
              <a:rPr lang="en-US" altLang="zh-CN" sz="2000" b="0">
                <a:latin typeface="MingLiU_HKSCS-ExtB" panose="02020500000000000000" charset="-120"/>
                <a:ea typeface="宋体" panose="02010600030101010101" pitchFamily="2" charset="-122"/>
                <a:cs typeface="MingLiU_HKSCS-ExtB" panose="02020500000000000000" charset="-120"/>
              </a:rPr>
              <a:t>        </a:t>
            </a:r>
            <a:r>
              <a:rPr lang="zh-CN" sz="2000" b="0">
                <a:latin typeface="MingLiU_HKSCS-ExtB" panose="02020500000000000000" charset="-120"/>
                <a:ea typeface="宋体" panose="02010600030101010101" pitchFamily="2" charset="-122"/>
                <a:cs typeface="MingLiU_HKSCS-ExtB" panose="02020500000000000000" charset="-120"/>
              </a:rPr>
              <a:t>五色、五音、五味、馳騁畋獵（娛樂活動）、難得之貨</a:t>
            </a:r>
            <a:endParaRPr lang="zh-CN" altLang="en-US" sz="2000" b="0">
              <a:latin typeface="MingLiU_HKSCS-ExtB" panose="02020500000000000000" charset="-120"/>
              <a:ea typeface="宋体" panose="02010600030101010101" pitchFamily="2" charset="-122"/>
              <a:cs typeface="MingLiU_HKSCS-ExtB" panose="02020500000000000000" charset="-12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881505" y="2174875"/>
            <a:ext cx="6729095" cy="4246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1.</a:t>
            </a:r>
            <a:r>
              <a:rPr lang="zh-CN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五色：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所見五彩斑斕的世界，從畫面到文字都包含進去。</a:t>
            </a:r>
            <a:endParaRPr lang="zh-CN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2.</a:t>
            </a:r>
            <a:r>
              <a:rPr lang="zh-CN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五音：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樂器的五個音符。（宮商角徵羽）</a:t>
            </a:r>
            <a:endParaRPr lang="zh-CN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      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這裡則是包含一切聲音，從自然界的聲音如風聲、雨聲、大海</a:t>
            </a: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  </a:t>
            </a:r>
            <a:endParaRPr lang="en-US" altLang="zh-CN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      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的聲音，到人造音比如大到飛機、汽車聲音，小到音樂還有人說話</a:t>
            </a:r>
            <a:endParaRPr lang="zh-CN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 </a:t>
            </a: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     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的聲音。</a:t>
            </a:r>
            <a:endParaRPr lang="zh-CN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3.</a:t>
            </a:r>
            <a:r>
              <a:rPr lang="zh-CN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五味：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所有能嘗到的味道。</a:t>
            </a:r>
            <a:endParaRPr lang="zh-CN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4.</a:t>
            </a:r>
            <a:r>
              <a:rPr lang="zh-CN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馳騁畋獵：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如今各種各樣的娛樂項目，</a:t>
            </a:r>
            <a:endParaRPr lang="zh-CN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5.</a:t>
            </a:r>
            <a:r>
              <a:rPr lang="zh-CN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難得之貨：</a:t>
            </a:r>
            <a:r>
              <a:rPr lang="zh-CN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MingLiU_HKSCS-ExtB" panose="02020500000000000000" charset="-120"/>
                <a:ea typeface="宋体" panose="02010600030101010101" pitchFamily="2" charset="-122"/>
              </a:rPr>
              <a:t>稀有珍貴的物品。</a:t>
            </a:r>
            <a:endParaRPr lang="zh-CN" altLang="en-US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MingLiU_HKSCS-ExtB" panose="02020500000000000000" charset="-12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99285"/>
            <a:ext cx="10515600" cy="3058795"/>
          </a:xfrm>
        </p:spPr>
        <p:txBody>
          <a:bodyPr/>
          <a:p>
            <a:pPr marL="0" indent="0">
              <a:buNone/>
            </a:pPr>
            <a:r>
              <a:rPr lang="zh-CN" altLang="en-US"/>
              <a:t>憨山大師：「所謂利令智昏，是皆以物欲喪心，貪得而無厭者也。」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《道德經</a:t>
            </a:r>
            <a:r>
              <a:rPr lang="en-US" altLang="zh-CN"/>
              <a:t>·</a:t>
            </a:r>
            <a:r>
              <a:rPr lang="zh-CN" altLang="en-US">
                <a:sym typeface="+mn-ea"/>
              </a:rPr>
              <a:t>第四十四章</a:t>
            </a:r>
            <a:r>
              <a:rPr lang="zh-CN" altLang="en-US"/>
              <a:t>》：「甚愛必大費，多藏必厚之」。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497205"/>
            <a:ext cx="10515600" cy="1325563"/>
          </a:xfrm>
        </p:spPr>
        <p:txBody>
          <a:bodyPr/>
          <a:p>
            <a:r>
              <a:rPr lang="zh-CN" altLang="en-US"/>
              <a:t>例子一：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2124075"/>
            <a:ext cx="10515600" cy="2752090"/>
          </a:xfrm>
        </p:spPr>
        <p:txBody>
          <a:bodyPr/>
          <a:p>
            <a:pPr marL="0" indent="0">
              <a:buNone/>
            </a:pPr>
            <a:r>
              <a:rPr lang="en-US" altLang="zh-CN"/>
              <a:t> </a:t>
            </a:r>
            <a:r>
              <a:rPr lang="zh-CN" altLang="en-US"/>
              <a:t>中國中央電視台：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 </a:t>
            </a:r>
            <a:r>
              <a:rPr lang="en-US" altLang="zh-CN"/>
              <a:t>           </a:t>
            </a:r>
            <a:r>
              <a:rPr lang="zh-CN" altLang="en-US"/>
              <a:t>17歲高中生為買iphone賣腎 致使其成三級傷殘（</a:t>
            </a:r>
            <a:r>
              <a:rPr lang="en-US" altLang="zh-CN"/>
              <a:t>2011</a:t>
            </a:r>
            <a:r>
              <a:rPr lang="zh-CN" altLang="en-US"/>
              <a:t>年）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464185"/>
            <a:ext cx="10515600" cy="1325563"/>
          </a:xfrm>
        </p:spPr>
        <p:txBody>
          <a:bodyPr/>
          <a:p>
            <a:r>
              <a:rPr lang="zh-CN" altLang="en-US"/>
              <a:t>例子二：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2198370"/>
            <a:ext cx="10515600" cy="2793365"/>
          </a:xfrm>
        </p:spPr>
        <p:txBody>
          <a:bodyPr/>
          <a:p>
            <a:pPr marL="0" indent="0">
              <a:buNone/>
            </a:pPr>
            <a:r>
              <a:rPr lang="en-US" altLang="zh-CN"/>
              <a:t> </a:t>
            </a:r>
            <a:r>
              <a:rPr lang="zh-CN" altLang="en-US"/>
              <a:t>中國中央電視台引台灣</a:t>
            </a:r>
            <a:r>
              <a:t>《联合报》报道</a:t>
            </a:r>
            <a:r>
              <a:rPr lang="en-US" altLang="zh-CN"/>
              <a:t> </a:t>
            </a:r>
            <a:r>
              <a:rPr lang="zh-CN" altLang="en-US"/>
              <a:t>：</a:t>
            </a:r>
            <a:r>
              <a:rPr lang="en-US" altLang="zh-CN"/>
              <a:t>                </a:t>
            </a: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r>
              <a:rPr lang="en-US" altLang="zh-CN"/>
              <a:t>               </a:t>
            </a:r>
            <a:r>
              <a:rPr lang="zh-CN" altLang="en-US"/>
              <a:t>男子玩網遊暴斃 接連奮戰23小時引發猝死（</a:t>
            </a:r>
            <a:r>
              <a:rPr lang="en-US" altLang="zh-CN"/>
              <a:t>2012</a:t>
            </a:r>
            <a:r>
              <a:rPr lang="zh-CN" altLang="en-US"/>
              <a:t>年）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20115" y="528320"/>
            <a:ext cx="10351770" cy="68389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indent="0">
              <a:lnSpc>
                <a:spcPct val="100000"/>
              </a:lnSpc>
              <a:buNone/>
            </a:pPr>
            <a:r>
              <a:rPr lang="zh-CN" altLang="en-US" sz="3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小結</a:t>
            </a:r>
            <a:r>
              <a:rPr lang="en-US" altLang="zh-CN" sz="3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:</a:t>
            </a:r>
            <a:r>
              <a:rPr lang="en-US" altLang="zh-CN" sz="4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</a:t>
            </a:r>
            <a:r>
              <a:rPr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導致身心不健康</a:t>
            </a:r>
            <a:r>
              <a:rPr lang="zh-CN"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現象</a:t>
            </a:r>
            <a:r>
              <a:rPr sz="3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的原因</a:t>
            </a:r>
            <a:endParaRPr sz="3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94130" y="2192020"/>
            <a:ext cx="9196705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>
                <a:sym typeface="+mn-ea"/>
              </a:rPr>
              <a:t>主要：</a:t>
            </a:r>
            <a:endParaRPr lang="zh-CN" altLang="en-US" sz="3200">
              <a:sym typeface="+mn-ea"/>
            </a:endParaRPr>
          </a:p>
          <a:p>
            <a:r>
              <a:rPr lang="en-US" altLang="zh-CN" sz="3200">
                <a:sym typeface="+mn-ea"/>
              </a:rPr>
              <a:t>    </a:t>
            </a:r>
            <a:r>
              <a:rPr lang="zh-CN" altLang="en-US" sz="3200">
                <a:sym typeface="+mn-ea"/>
              </a:rPr>
              <a:t>人們在慾望上過度地追求而引發一系列健康問題。</a:t>
            </a:r>
            <a:endParaRPr lang="zh-CN" altLang="en-US" sz="3200">
              <a:sym typeface="+mn-ea"/>
            </a:endParaRPr>
          </a:p>
          <a:p>
            <a:endParaRPr lang="zh-CN" altLang="en-US" sz="3200"/>
          </a:p>
          <a:p>
            <a:r>
              <a:rPr lang="zh-CN" altLang="en-US" sz="3200"/>
              <a:t>客觀：</a:t>
            </a:r>
            <a:endParaRPr lang="zh-CN" altLang="en-US" sz="3200"/>
          </a:p>
          <a:p>
            <a:r>
              <a:rPr lang="zh-CN" altLang="en-US" sz="3200"/>
              <a:t> </a:t>
            </a:r>
            <a:r>
              <a:rPr lang="en-US" altLang="zh-CN" sz="3200"/>
              <a:t>    </a:t>
            </a:r>
            <a:r>
              <a:rPr lang="zh-CN" altLang="en-US" sz="3200"/>
              <a:t>物質文明</a:t>
            </a:r>
            <a:r>
              <a:rPr lang="en-US" altLang="zh-CN" sz="3200"/>
              <a:t>的發展</a:t>
            </a:r>
            <a:r>
              <a:rPr lang="zh-CN" altLang="en-US" sz="3200"/>
              <a:t>提供物慾上的滿足條件</a:t>
            </a:r>
            <a:endParaRPr lang="en-US" altLang="zh-CN" sz="3200"/>
          </a:p>
          <a:p>
            <a:endParaRPr lang="zh-CN" altLang="en-US" sz="3200"/>
          </a:p>
          <a:p>
            <a:endParaRPr lang="zh-CN" altLang="en-US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27405" y="2116455"/>
            <a:ext cx="10537190" cy="139763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marL="0" indent="0" algn="l">
              <a:lnSpc>
                <a:spcPct val="120000"/>
              </a:lnSpc>
              <a:buNone/>
            </a:pPr>
            <a:r>
              <a:rPr lang="en-US" altLang="zh-CN" sz="40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3:</a:t>
            </a:r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 algn="ctr">
              <a:lnSpc>
                <a:spcPct val="120000"/>
              </a:lnSpc>
              <a:buNone/>
            </a:pPr>
            <a:r>
              <a:rPr sz="3200" b="1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道法自然的養生哲學</a:t>
            </a:r>
            <a:endParaRPr sz="3200" b="1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146175" y="3673475"/>
            <a:ext cx="102076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sz="2800">
                <a:latin typeface="MingLiU_HKSCS-ExtB" panose="02020500000000000000" charset="-120"/>
                <a:ea typeface="宋体" panose="02010600030101010101" pitchFamily="2" charset="-122"/>
                <a:sym typeface="+mn-ea"/>
              </a:rPr>
              <a:t>《道德經》：「人法地，地法天，天法道，道法自然」。</a:t>
            </a:r>
            <a:endParaRPr lang="en-US" altLang="en-US" sz="28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58265" y="1273175"/>
            <a:ext cx="7078345" cy="1999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sz="3200" b="0">
                <a:latin typeface="MingLiU_HKSCS-ExtB" panose="02020500000000000000" charset="-120"/>
                <a:ea typeface="宋体" panose="02010600030101010101" pitchFamily="2" charset="-122"/>
              </a:rPr>
              <a:t>老子的核心的思想：</a:t>
            </a:r>
            <a:endParaRPr lang="zh-CN" sz="32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/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 </a:t>
            </a:r>
            <a:r>
              <a:rPr lang="en-US" altLang="zh-CN" sz="2800" b="0">
                <a:latin typeface="MingLiU_HKSCS-ExtB" panose="02020500000000000000" charset="-120"/>
                <a:ea typeface="宋体" panose="02010600030101010101" pitchFamily="2" charset="-122"/>
              </a:rPr>
              <a:t>                  </a:t>
            </a:r>
            <a:r>
              <a:rPr lang="zh-CN" sz="6000" b="0">
                <a:solidFill>
                  <a:srgbClr val="FF0000"/>
                </a:solidFill>
                <a:latin typeface="MingLiU_HKSCS-ExtB" panose="02020500000000000000" charset="-120"/>
                <a:ea typeface="宋体" panose="02010600030101010101" pitchFamily="2" charset="-122"/>
              </a:rPr>
              <a:t>「道」</a:t>
            </a:r>
            <a:endParaRPr lang="zh-CN" sz="6000" b="0">
              <a:solidFill>
                <a:srgbClr val="FF0000"/>
              </a:solidFill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/>
            <a:r>
              <a:rPr lang="en-US" altLang="zh-CN" sz="3200" b="0">
                <a:latin typeface="MingLiU_HKSCS-ExtB" panose="02020500000000000000" charset="-120"/>
                <a:ea typeface="宋体" panose="02010600030101010101" pitchFamily="2" charset="-122"/>
              </a:rPr>
              <a:t>               </a:t>
            </a:r>
            <a:r>
              <a:rPr lang="zh-CN" sz="3200" b="0">
                <a:latin typeface="MingLiU_HKSCS-ExtB" panose="02020500000000000000" charset="-120"/>
                <a:ea typeface="宋体" panose="02010600030101010101" pitchFamily="2" charset="-122"/>
              </a:rPr>
              <a:t>具有永恆的特徵</a:t>
            </a:r>
            <a:endParaRPr lang="zh-CN" sz="3200" b="0">
              <a:latin typeface="MingLiU_HKSCS-ExtB" panose="02020500000000000000" charset="-12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027430" y="967105"/>
            <a:ext cx="9596755" cy="31076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道中蘊含著人們所追求的精神享受。</a:t>
            </a:r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/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/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/>
            <a:r>
              <a:rPr lang="en-US" altLang="zh-CN" sz="2800" b="0">
                <a:latin typeface="MingLiU_HKSCS-ExtB" panose="02020500000000000000" charset="-120"/>
                <a:ea typeface="宋体" panose="02010600030101010101" pitchFamily="2" charset="-122"/>
              </a:rPr>
              <a:t>    </a:t>
            </a: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《道德經</a:t>
            </a:r>
            <a:r>
              <a:rPr lang="zh-CN" sz="2800">
                <a:latin typeface="MingLiU_HKSCS-ExtB" panose="02020500000000000000" charset="-120"/>
                <a:ea typeface="宋体" panose="02010600030101010101" pitchFamily="2" charset="-122"/>
                <a:sym typeface="+mn-ea"/>
              </a:rPr>
              <a:t>第十六章經</a:t>
            </a: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》云：「致虛極，守靜篤」。</a:t>
            </a:r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/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/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憨山大師注曰：「一切既是虛假，則全不見有可欲之相；既不見可欲，則心自然不亂，而永絕貪求，心閒無事」。</a:t>
            </a:r>
            <a:endParaRPr lang="zh-CN" altLang="en-US" sz="2800" b="0">
              <a:latin typeface="MingLiU_HKSCS-ExtB" panose="02020500000000000000" charset="-12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952500" y="760730"/>
            <a:ext cx="9358630" cy="3322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altLang="en-US" sz="3600">
                <a:latin typeface="Times New Roman" panose="02020603050405020304" charset="0"/>
                <a:cs typeface="Times New Roman" panose="02020603050405020304" charset="0"/>
              </a:rPr>
              <a:t>小結：</a:t>
            </a:r>
            <a:endParaRPr lang="zh-CN" altLang="en-US" sz="36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/>
            <a:endParaRPr lang="zh-CN" altLang="en-US" sz="36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/>
            <a:endParaRPr lang="zh-CN" sz="12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 algn="just" fontAlgn="auto">
              <a:lnSpc>
                <a:spcPct val="150000"/>
              </a:lnSpc>
            </a:pP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《道德經》中的養生思想可以歸結為道法自然。人們在生活的過程中所修煉的是無欲無為的境界，用以達成精神上的提升與享受。</a:t>
            </a:r>
            <a:endParaRPr lang="zh-CN" altLang="en-US" sz="2800" b="0">
              <a:latin typeface="MingLiU_HKSCS-ExtB" panose="02020500000000000000" charset="-12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569720" y="1597025"/>
            <a:ext cx="8279130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l"/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4:</a:t>
            </a:r>
            <a:endParaRPr lang="en-US" altLang="zh-CN" sz="4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 algn="l"/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 algn="ctr"/>
            <a:r>
              <a:rPr lang="zh-CN" altLang="en-US" sz="4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息止物慾的方法。</a:t>
            </a:r>
            <a:endParaRPr lang="zh-CN" altLang="en-US" sz="40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ctr"/>
            <a:endParaRPr lang="zh-CN" altLang="en-US" sz="40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ctr"/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知足、知止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3696335" y="456565"/>
            <a:ext cx="4990465" cy="828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/>
              <a:t>1. 知足</a:t>
            </a:r>
            <a:endParaRPr lang="en-US" altLang="zh-CN" sz="2800"/>
          </a:p>
        </p:txBody>
      </p:sp>
      <p:sp>
        <p:nvSpPr>
          <p:cNvPr id="100" name="文本框 99"/>
          <p:cNvSpPr txBox="1"/>
          <p:nvPr/>
        </p:nvSpPr>
        <p:spPr>
          <a:xfrm>
            <a:off x="3696335" y="2031365"/>
            <a:ext cx="5080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0" algn="ctr"/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重點在「知」</a:t>
            </a:r>
            <a:endParaRPr lang="zh-CN" altLang="en-US" sz="2800" b="0">
              <a:latin typeface="MingLiU_HKSCS-ExtB" panose="02020500000000000000" charset="-12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063115" y="3150235"/>
            <a:ext cx="7849870" cy="398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zh-CN" sz="2000" b="0">
                <a:latin typeface="MingLiU_HKSCS-ExtB" panose="02020500000000000000" charset="-120"/>
                <a:ea typeface="宋体" panose="02010600030101010101" pitchFamily="2" charset="-122"/>
              </a:rPr>
              <a:t>《道德經</a:t>
            </a:r>
            <a:r>
              <a:rPr lang="en-US" altLang="zh-CN" sz="2000" b="0">
                <a:latin typeface="MingLiU_HKSCS-ExtB" panose="02020500000000000000" charset="-120"/>
                <a:ea typeface="宋体" panose="02010600030101010101" pitchFamily="2" charset="-122"/>
              </a:rPr>
              <a:t>·</a:t>
            </a:r>
            <a:r>
              <a:rPr lang="zh-CN" altLang="en-US" sz="2000" b="0">
                <a:latin typeface="MingLiU_HKSCS-ExtB" panose="02020500000000000000" charset="-120"/>
                <a:ea typeface="宋体" panose="02010600030101010101" pitchFamily="2" charset="-122"/>
              </a:rPr>
              <a:t>第四十六章</a:t>
            </a:r>
            <a:r>
              <a:rPr lang="zh-CN" sz="2000" b="0">
                <a:latin typeface="MingLiU_HKSCS-ExtB" panose="02020500000000000000" charset="-120"/>
                <a:ea typeface="宋体" panose="02010600030101010101" pitchFamily="2" charset="-122"/>
              </a:rPr>
              <a:t>》「禍莫大於不知足，咎莫大於欲得。」</a:t>
            </a:r>
            <a:r>
              <a:rPr lang="en-US" sz="1200" b="0">
                <a:latin typeface="MingLiU_HKSCS-ExtB" panose="02020500000000000000" charset="-120"/>
                <a:ea typeface="宋体" panose="02010600030101010101" pitchFamily="2" charset="-122"/>
                <a:cs typeface="MingLiU_HKSCS-ExtB" panose="02020500000000000000" charset="-120"/>
              </a:rPr>
              <a:t> 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1310005" y="828675"/>
            <a:ext cx="8918575" cy="48310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要做到時刻保持知足，則需要以「靜」為輔助。</a:t>
            </a:r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127000"/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127000">
              <a:lnSpc>
                <a:spcPct val="150000"/>
              </a:lnSpc>
            </a:pP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《道德經</a:t>
            </a:r>
            <a:r>
              <a:rPr lang="en-US" altLang="zh-CN" sz="2800" b="0">
                <a:latin typeface="MingLiU_HKSCS-ExtB" panose="02020500000000000000" charset="-120"/>
                <a:ea typeface="宋体" panose="02010600030101010101" pitchFamily="2" charset="-122"/>
              </a:rPr>
              <a:t>·</a:t>
            </a:r>
            <a:r>
              <a:rPr lang="zh-CN" sz="2800">
                <a:latin typeface="MingLiU_HKSCS-ExtB" panose="02020500000000000000" charset="-120"/>
                <a:ea typeface="宋体" panose="02010600030101010101" pitchFamily="2" charset="-122"/>
                <a:sym typeface="+mn-ea"/>
              </a:rPr>
              <a:t>第十五章</a:t>
            </a: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》：</a:t>
            </a:r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127000">
              <a:lnSpc>
                <a:spcPct val="150000"/>
              </a:lnSpc>
            </a:pP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 </a:t>
            </a:r>
            <a:r>
              <a:rPr lang="en-US" altLang="zh-CN" sz="2800" b="0">
                <a:latin typeface="MingLiU_HKSCS-ExtB" panose="02020500000000000000" charset="-120"/>
                <a:ea typeface="宋体" panose="02010600030101010101" pitchFamily="2" charset="-122"/>
              </a:rPr>
              <a:t>   </a:t>
            </a: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「孰能濁以靜之徐清。孰能安以久之徐生。」</a:t>
            </a:r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127000">
              <a:lnSpc>
                <a:spcPct val="150000"/>
              </a:lnSpc>
            </a:pPr>
            <a:r>
              <a:rPr lang="zh-CN" sz="2800" b="1">
                <a:latin typeface="MingLiU_HKSCS-ExtB" panose="02020500000000000000" charset="-120"/>
                <a:ea typeface="宋体" panose="02010600030101010101" pitchFamily="2" charset="-122"/>
              </a:rPr>
              <a:t>憨山大師</a:t>
            </a:r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注解：「孰能於此濁亂之中，恬退自養，靜定持心，久久而徐清之耶。蓋心水汨昏，以靜定治之，則清。所謂如澄濁水，沙土自沈，清水現前，名為初伏客塵煩惱。」</a:t>
            </a:r>
            <a:endParaRPr lang="zh-CN" sz="2800" b="0">
              <a:latin typeface="MingLiU_HKSCS-ExtB" panose="02020500000000000000" charset="-12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3696335" y="456565"/>
            <a:ext cx="4990465" cy="828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800"/>
              <a:t>1. 知止</a:t>
            </a:r>
            <a:endParaRPr lang="en-US" altLang="zh-CN" sz="2800"/>
          </a:p>
        </p:txBody>
      </p:sp>
      <p:sp>
        <p:nvSpPr>
          <p:cNvPr id="100" name="文本框 99"/>
          <p:cNvSpPr txBox="1"/>
          <p:nvPr/>
        </p:nvSpPr>
        <p:spPr>
          <a:xfrm>
            <a:off x="3696335" y="1915160"/>
            <a:ext cx="5080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0" algn="ctr"/>
            <a:r>
              <a:rPr lang="zh-CN" sz="2800" b="0">
                <a:latin typeface="MingLiU_HKSCS-ExtB" panose="02020500000000000000" charset="-120"/>
                <a:ea typeface="宋体" panose="02010600030101010101" pitchFamily="2" charset="-122"/>
              </a:rPr>
              <a:t>重點在「止」</a:t>
            </a:r>
            <a:endParaRPr lang="zh-CN" altLang="en-US" sz="2800" b="0">
              <a:latin typeface="MingLiU_HKSCS-ExtB" panose="02020500000000000000" charset="-12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64030" y="2934970"/>
            <a:ext cx="8943975" cy="2399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>
              <a:lnSpc>
                <a:spcPct val="150000"/>
              </a:lnSpc>
            </a:pPr>
            <a:r>
              <a:rPr lang="en-US" sz="2000" b="0">
                <a:latin typeface="MingLiU_HKSCS-ExtB" panose="02020500000000000000" charset="-120"/>
                <a:ea typeface="宋体" panose="02010600030101010101" pitchFamily="2" charset="-122"/>
              </a:rPr>
              <a:t>          </a:t>
            </a:r>
            <a:r>
              <a:rPr sz="2000" b="0">
                <a:latin typeface="MingLiU_HKSCS-ExtB" panose="02020500000000000000" charset="-120"/>
                <a:ea typeface="宋体" panose="02010600030101010101" pitchFamily="2" charset="-122"/>
              </a:rPr>
              <a:t>《道德經</a:t>
            </a:r>
            <a:r>
              <a:rPr lang="en-US" sz="2000" b="0">
                <a:latin typeface="MingLiU_HKSCS-ExtB" panose="02020500000000000000" charset="-120"/>
                <a:ea typeface="宋体" panose="02010600030101010101" pitchFamily="2" charset="-122"/>
              </a:rPr>
              <a:t>·</a:t>
            </a:r>
            <a:r>
              <a:rPr sz="2000">
                <a:latin typeface="MingLiU_HKSCS-ExtB" panose="02020500000000000000" charset="-120"/>
                <a:ea typeface="宋体" panose="02010600030101010101" pitchFamily="2" charset="-122"/>
                <a:sym typeface="+mn-ea"/>
              </a:rPr>
              <a:t>第九章</a:t>
            </a:r>
            <a:r>
              <a:rPr sz="2000" b="0">
                <a:latin typeface="MingLiU_HKSCS-ExtB" panose="02020500000000000000" charset="-120"/>
                <a:ea typeface="宋体" panose="02010600030101010101" pitchFamily="2" charset="-122"/>
              </a:rPr>
              <a:t>》</a:t>
            </a:r>
            <a:r>
              <a:rPr lang="zh-CN" sz="2000" b="0">
                <a:latin typeface="MingLiU_HKSCS-ExtB" panose="02020500000000000000" charset="-120"/>
                <a:ea typeface="宋体" panose="02010600030101010101" pitchFamily="2" charset="-122"/>
              </a:rPr>
              <a:t>：</a:t>
            </a:r>
            <a:r>
              <a:rPr sz="2000" b="0">
                <a:latin typeface="MingLiU_HKSCS-ExtB" panose="02020500000000000000" charset="-120"/>
                <a:ea typeface="宋体" panose="02010600030101010101" pitchFamily="2" charset="-122"/>
              </a:rPr>
              <a:t>「多言數窮，不如守中」。</a:t>
            </a:r>
            <a:endParaRPr sz="20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>
              <a:lnSpc>
                <a:spcPct val="150000"/>
              </a:lnSpc>
            </a:pPr>
            <a:endParaRPr sz="20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>
              <a:lnSpc>
                <a:spcPct val="150000"/>
              </a:lnSpc>
            </a:pPr>
            <a:r>
              <a:rPr sz="2000" b="0">
                <a:latin typeface="MingLiU_HKSCS-ExtB" panose="02020500000000000000" charset="-120"/>
                <a:ea typeface="宋体" panose="02010600030101010101" pitchFamily="2" charset="-122"/>
              </a:rPr>
              <a:t>魏源在《老子本義》中解釋所謂守中，即：「中者虛中，謂心也」</a:t>
            </a:r>
            <a:endParaRPr sz="2000" b="0">
              <a:latin typeface="MingLiU_HKSCS-ExtB" panose="02020500000000000000" charset="-120"/>
              <a:ea typeface="宋体" panose="02010600030101010101" pitchFamily="2" charset="-122"/>
            </a:endParaRPr>
          </a:p>
          <a:p>
            <a:pPr indent="0">
              <a:lnSpc>
                <a:spcPct val="150000"/>
              </a:lnSpc>
            </a:pPr>
            <a:r>
              <a:rPr sz="2000" b="0">
                <a:latin typeface="MingLiU_HKSCS-ExtB" panose="02020500000000000000" charset="-120"/>
                <a:ea typeface="宋体" panose="02010600030101010101" pitchFamily="2" charset="-122"/>
              </a:rPr>
              <a:t>高濂在《遵生八箋》中引《本草總編》說「攝生之道，莫若守中，守中則無過無不及之害。」</a:t>
            </a:r>
            <a:r>
              <a:rPr lang="en-US" sz="1200" b="0">
                <a:latin typeface="MingLiU_HKSCS-ExtB" panose="02020500000000000000" charset="-120"/>
                <a:ea typeface="宋体" panose="02010600030101010101" pitchFamily="2" charset="-122"/>
                <a:cs typeface="MingLiU_HKSCS-ExtB" panose="02020500000000000000" charset="-120"/>
              </a:rPr>
              <a:t> </a:t>
            </a: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941830" y="2119630"/>
            <a:ext cx="789813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l"/>
            <a:r>
              <a:rPr lang="en-US" altLang="zh-CN" sz="4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Section 4:</a:t>
            </a:r>
            <a:endParaRPr lang="en-US" altLang="zh-CN" sz="40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 algn="ctr"/>
            <a:r>
              <a:rPr lang="zh-CN" altLang="en-US" sz="4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結語</a:t>
            </a:r>
            <a:endParaRPr lang="zh-CN" altLang="en-US" sz="40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3"/>
          <p:cNvSpPr txBox="1">
            <a:spLocks noChangeArrowheads="1"/>
          </p:cNvSpPr>
          <p:nvPr/>
        </p:nvSpPr>
        <p:spPr bwMode="auto">
          <a:xfrm rot="16200000" flipH="1">
            <a:off x="5633720" y="-22860"/>
            <a:ext cx="923290" cy="6430645"/>
          </a:xfrm>
          <a:prstGeom prst="rect">
            <a:avLst/>
          </a:prstGeom>
          <a:noFill/>
        </p:spPr>
        <p:txBody>
          <a:bodyPr vert="eaVert" wrap="square" lIns="0" tIns="0" rIns="0" bIns="0">
            <a:spAutoFit/>
          </a:bodyPr>
          <a:lstStyle>
            <a:lvl1pPr algn="ctr">
              <a:spcBef>
                <a:spcPct val="0"/>
              </a:spcBef>
              <a:buNone/>
              <a:defRPr lang="ko-KR" altLang="en-US" sz="4400" b="1" baseline="0" dirty="0">
                <a:solidFill>
                  <a:schemeClr val="bg1"/>
                </a:solidFill>
                <a:effectLst>
                  <a:outerShdw blurRad="12700" dist="25400" dir="5400000" algn="t" rotWithShape="0">
                    <a:prstClr val="black">
                      <a:alpha val="50000"/>
                    </a:prst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algn="ctr"/>
            <a:r>
              <a:rPr lang="zh-CN" sz="60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ea typeface="华文中宋" panose="02010600040101010101" charset="-122"/>
                <a:cs typeface="Times New Roman" panose="02020603050405020304" charset="0"/>
              </a:rPr>
              <a:t>感恩聆聽</a:t>
            </a:r>
            <a:r>
              <a:rPr lang="en-US" altLang="ko-KR" sz="935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ea typeface="华文中宋" panose="02010600040101010101" charset="-122"/>
                <a:cs typeface="Times New Roman" panose="02020603050405020304" charset="0"/>
              </a:rPr>
              <a:t> </a:t>
            </a:r>
            <a:endParaRPr lang="en-US" altLang="ko-KR" sz="935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charset="0"/>
              <a:ea typeface="华文中宋" panose="02010600040101010101" charset="-122"/>
              <a:cs typeface="Times New Roman" panose="02020603050405020304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ww.33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1919</Words>
  <Application>WPS 演示</Application>
  <PresentationFormat>Custom</PresentationFormat>
  <Paragraphs>162</Paragraphs>
  <Slides>19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35" baseType="lpstr">
      <vt:lpstr>Arial</vt:lpstr>
      <vt:lpstr>宋体</vt:lpstr>
      <vt:lpstr>Wingdings</vt:lpstr>
      <vt:lpstr>Times New Roman</vt:lpstr>
      <vt:lpstr>黑体</vt:lpstr>
      <vt:lpstr>微软雅黑</vt:lpstr>
      <vt:lpstr>MingLiU</vt:lpstr>
      <vt:lpstr>Segoe Print</vt:lpstr>
      <vt:lpstr>Calibri</vt:lpstr>
      <vt:lpstr>Arial Unicode MS</vt:lpstr>
      <vt:lpstr>Calibri Light</vt:lpstr>
      <vt:lpstr>Wingdings</vt:lpstr>
      <vt:lpstr>Tahoma</vt:lpstr>
      <vt:lpstr>华文中宋</vt:lpstr>
      <vt:lpstr>MingLiU_HKSCS-ExtB</vt:lpstr>
      <vt:lpstr>www.33ppt.com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www.33ppt.com</dc:title>
  <dc:creator>www.33ppt.com</dc:creator>
  <cp:lastModifiedBy>泰域</cp:lastModifiedBy>
  <cp:revision>89</cp:revision>
  <dcterms:created xsi:type="dcterms:W3CDTF">2017-03-03T07:14:00Z</dcterms:created>
  <dcterms:modified xsi:type="dcterms:W3CDTF">2022-02-25T12:20:04Z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2052-11.1.0.11365</vt:lpwstr>
  </property>
  <property fmtid="{D5CDD505-2E9C-101B-9397-08002B2CF9AE}" pid="3" name="ICV">
    <vt:lpwstr>EA5E26375C4C4EBDAE618DC228BC4397</vt:lpwstr>
  </property>
</Properties>
</file>