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56" r:id="rId2"/>
    <p:sldId id="257" r:id="rId3"/>
    <p:sldId id="258" r:id="rId4"/>
    <p:sldId id="273" r:id="rId5"/>
    <p:sldId id="259" r:id="rId6"/>
    <p:sldId id="278" r:id="rId7"/>
    <p:sldId id="271" r:id="rId8"/>
    <p:sldId id="277" r:id="rId9"/>
    <p:sldId id="280" r:id="rId10"/>
    <p:sldId id="279" r:id="rId11"/>
    <p:sldId id="267" r:id="rId12"/>
    <p:sldId id="266" r:id="rId13"/>
    <p:sldId id="272" r:id="rId14"/>
    <p:sldId id="269" r:id="rId15"/>
    <p:sldId id="275" r:id="rId16"/>
    <p:sldId id="260" r:id="rId17"/>
    <p:sldId id="261" r:id="rId18"/>
    <p:sldId id="262" r:id="rId19"/>
    <p:sldId id="274" r:id="rId20"/>
    <p:sldId id="265" r:id="rId21"/>
    <p:sldId id="268" r:id="rId22"/>
    <p:sldId id="263" r:id="rId23"/>
    <p:sldId id="281" r:id="rId24"/>
    <p:sldId id="282" r:id="rId25"/>
    <p:sldId id="26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modSld">
      <pc:chgData name="Lara Hopkinson" userId="4c46a3d6-da89-4616-bd45-1b70e49404c2" providerId="ADAL" clId="{7F1F0841-190A-46F8-9915-0C9D4FD90F14}" dt="2026-09-19T07:47:12.591" v="258" actId="20577"/>
      <pc:docMkLst>
        <pc:docMk/>
      </pc:docMkLst>
      <pc:sldChg chg="modSp mod">
        <pc:chgData name="Lara Hopkinson" userId="4c46a3d6-da89-4616-bd45-1b70e49404c2" providerId="ADAL" clId="{7F1F0841-190A-46F8-9915-0C9D4FD90F14}" dt="2026-09-19T07:25:11.937" v="7" actId="20577"/>
        <pc:sldMkLst>
          <pc:docMk/>
          <pc:sldMk cId="3680785119" sldId="257"/>
        </pc:sldMkLst>
        <pc:spChg chg="mod">
          <ac:chgData name="Lara Hopkinson" userId="4c46a3d6-da89-4616-bd45-1b70e49404c2" providerId="ADAL" clId="{7F1F0841-190A-46F8-9915-0C9D4FD90F14}" dt="2026-09-19T07:25:11.937" v="7" actId="20577"/>
          <ac:spMkLst>
            <pc:docMk/>
            <pc:sldMk cId="3680785119" sldId="257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9-19T07:47:12.591" v="258" actId="20577"/>
        <pc:sldMkLst>
          <pc:docMk/>
          <pc:sldMk cId="2440643211" sldId="263"/>
        </pc:sldMkLst>
        <pc:spChg chg="mod">
          <ac:chgData name="Lara Hopkinson" userId="4c46a3d6-da89-4616-bd45-1b70e49404c2" providerId="ADAL" clId="{7F1F0841-190A-46F8-9915-0C9D4FD90F14}" dt="2026-09-19T07:47:12.591" v="258" actId="20577"/>
          <ac:spMkLst>
            <pc:docMk/>
            <pc:sldMk cId="2440643211" sldId="263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9-19T07:32:50.215" v="17" actId="20577"/>
        <pc:sldMkLst>
          <pc:docMk/>
          <pc:sldMk cId="302800266" sldId="271"/>
        </pc:sldMkLst>
        <pc:spChg chg="mod">
          <ac:chgData name="Lara Hopkinson" userId="4c46a3d6-da89-4616-bd45-1b70e49404c2" providerId="ADAL" clId="{7F1F0841-190A-46F8-9915-0C9D4FD90F14}" dt="2026-09-19T07:32:50.215" v="17" actId="20577"/>
          <ac:spMkLst>
            <pc:docMk/>
            <pc:sldMk cId="302800266" sldId="271"/>
            <ac:spMk id="4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9-19T07:35:47.671" v="161" actId="20577"/>
        <pc:sldMkLst>
          <pc:docMk/>
          <pc:sldMk cId="2474296541" sldId="277"/>
        </pc:sldMkLst>
        <pc:graphicFrameChg chg="modGraphic">
          <ac:chgData name="Lara Hopkinson" userId="4c46a3d6-da89-4616-bd45-1b70e49404c2" providerId="ADAL" clId="{7F1F0841-190A-46F8-9915-0C9D4FD90F14}" dt="2026-09-19T07:35:47.671" v="161" actId="20577"/>
          <ac:graphicFrameMkLst>
            <pc:docMk/>
            <pc:sldMk cId="2474296541" sldId="277"/>
            <ac:graphicFrameMk id="4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B5389-2078-4073-A750-F14F20B837D8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B2272E-9FF1-4641-A5CD-E2035EAF25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89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B2272E-9FF1-4641-A5CD-E2035EAF25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0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7LDk4D3Q3U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fGMYdalClU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mint.com/" TargetMode="External"/><Relationship Id="rId7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www.china.org.cn/" TargetMode="External"/><Relationship Id="rId4" Type="http://schemas.openxmlformats.org/officeDocument/2006/relationships/hyperlink" Target="http://www.enpi-info.eu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vironmentlaw.org.uk/" TargetMode="External"/><Relationship Id="rId2" Type="http://schemas.openxmlformats.org/officeDocument/2006/relationships/hyperlink" Target="http://www.ukel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eep.uk/" TargetMode="External"/><Relationship Id="rId4" Type="http://schemas.openxmlformats.org/officeDocument/2006/relationships/hyperlink" Target="https://www.theguardian.com/environment/2024/jan/19/the-uk-environmental-protections-dropped-since-brex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Environmental legislation and Circular Economy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ACNA5002</a:t>
            </a:r>
          </a:p>
          <a:p>
            <a:r>
              <a:rPr lang="en-GB" dirty="0"/>
              <a:t>Lara Hopkinson, Alisdair Cunningham 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Aim:</a:t>
            </a:r>
          </a:p>
          <a:p>
            <a:pPr lvl="1"/>
            <a:r>
              <a:rPr lang="en-GB" dirty="0"/>
              <a:t>Informed judgements concerning the principal legal and economic aspects relating to the environment</a:t>
            </a:r>
          </a:p>
          <a:p>
            <a:pPr lvl="1"/>
            <a:r>
              <a:rPr lang="en-GB" dirty="0"/>
              <a:t>Understand and apply principles to the policy process</a:t>
            </a:r>
          </a:p>
          <a:p>
            <a:pPr lvl="1"/>
            <a:endParaRPr lang="en-GB" dirty="0"/>
          </a:p>
          <a:p>
            <a:r>
              <a:rPr lang="en-GB" dirty="0"/>
              <a:t>Taught in 2 parts:</a:t>
            </a:r>
          </a:p>
          <a:p>
            <a:pPr lvl="1"/>
            <a:r>
              <a:rPr lang="en-GB" dirty="0"/>
              <a:t>Up 15 January 27 – Environmental legislation (LH)</a:t>
            </a:r>
          </a:p>
          <a:p>
            <a:pPr lvl="1"/>
            <a:r>
              <a:rPr lang="en-GB" dirty="0"/>
              <a:t>From 25 January 27 onwards – Circular Economy (AC)*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Enable students to:</a:t>
            </a:r>
          </a:p>
          <a:p>
            <a:pPr lvl="1"/>
            <a:r>
              <a:rPr lang="en-GB" dirty="0"/>
              <a:t>Use and apply legal materials that influence the environment</a:t>
            </a:r>
          </a:p>
          <a:p>
            <a:pPr lvl="1"/>
            <a:r>
              <a:rPr lang="en-GB" dirty="0"/>
              <a:t>Apply the principals of environmental law to a range of case study scenarios</a:t>
            </a:r>
          </a:p>
          <a:p>
            <a:pPr lvl="1"/>
            <a:r>
              <a:rPr lang="en-GB" dirty="0"/>
              <a:t>Introduce and comment on policy mechanisms used to address environmental issues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law (2013) – Bell, S., McGillivray, D., and Pederson, O, 8</a:t>
            </a:r>
            <a:r>
              <a:rPr lang="en-GB" baseline="30000" dirty="0"/>
              <a:t>th</a:t>
            </a:r>
            <a:r>
              <a:rPr lang="en-GB" dirty="0"/>
              <a:t> edition (1); 7</a:t>
            </a:r>
            <a:r>
              <a:rPr lang="en-GB" baseline="30000" dirty="0"/>
              <a:t>th</a:t>
            </a:r>
            <a:r>
              <a:rPr lang="en-GB" dirty="0"/>
              <a:t> edition (2)</a:t>
            </a:r>
          </a:p>
          <a:p>
            <a:r>
              <a:rPr lang="en-GB" dirty="0"/>
              <a:t>Environmental law: Text cases and materials (2013) – Fisher E.B and </a:t>
            </a:r>
            <a:r>
              <a:rPr lang="en-GB" dirty="0" err="1"/>
              <a:t>Scotfield</a:t>
            </a:r>
            <a:r>
              <a:rPr lang="en-GB" dirty="0"/>
              <a:t> E (1)</a:t>
            </a:r>
          </a:p>
          <a:p>
            <a:endParaRPr lang="en-GB" dirty="0"/>
          </a:p>
          <a:p>
            <a:r>
              <a:rPr lang="en-GB" dirty="0" err="1"/>
              <a:t>Croner’s</a:t>
            </a:r>
            <a:r>
              <a:rPr lang="en-GB" dirty="0"/>
              <a:t> Environment magazine</a:t>
            </a:r>
          </a:p>
          <a:p>
            <a:r>
              <a:rPr lang="en-GB" dirty="0"/>
              <a:t>ENDS Report</a:t>
            </a:r>
          </a:p>
          <a:p>
            <a:r>
              <a:rPr lang="en-GB" dirty="0"/>
              <a:t>Journal of Planning and Environmental Law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For Environmental Law:</a:t>
            </a:r>
          </a:p>
          <a:p>
            <a:endParaRPr lang="en-GB" dirty="0"/>
          </a:p>
          <a:p>
            <a:pPr marL="575945" lvl="1"/>
            <a:r>
              <a:rPr lang="en-GB" dirty="0"/>
              <a:t>Open book exam in January 2026</a:t>
            </a:r>
          </a:p>
          <a:p>
            <a:pPr marL="575945" lvl="1"/>
            <a:r>
              <a:rPr lang="en-GB" dirty="0"/>
              <a:t>One question out of 3</a:t>
            </a:r>
          </a:p>
          <a:p>
            <a:pPr marL="575945" lvl="1"/>
            <a:r>
              <a:rPr lang="en-GB" dirty="0"/>
              <a:t>Essay style</a:t>
            </a:r>
          </a:p>
          <a:p>
            <a:pPr marL="575945" lvl="1"/>
            <a:endParaRPr lang="en-GB" dirty="0"/>
          </a:p>
          <a:p>
            <a:pPr marL="575945" lvl="1"/>
            <a:r>
              <a:rPr lang="en-GB" dirty="0"/>
              <a:t>Practice questions will be available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</p:spTree>
    <p:extLst>
      <p:ext uri="{BB962C8B-B14F-4D97-AF65-F5344CB8AC3E}">
        <p14:creationId xmlns:p14="http://schemas.microsoft.com/office/powerpoint/2010/main" val="469667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environmental administration, the courts play a small yet key role.  Please evaluate the roles that the courts play, highlighting what these roles are and their overall importance in environmental administration.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question…</a:t>
            </a:r>
          </a:p>
        </p:txBody>
      </p:sp>
    </p:spTree>
    <p:extLst>
      <p:ext uri="{BB962C8B-B14F-4D97-AF65-F5344CB8AC3E}">
        <p14:creationId xmlns:p14="http://schemas.microsoft.com/office/powerpoint/2010/main" val="2510124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pic>
        <p:nvPicPr>
          <p:cNvPr id="3074" name="Picture 2" descr="C:\Users\wsa user\AppData\Local\Microsoft\Windows\Temporary Internet Files\Content.IE5\UZWFTABN\calendar_ico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53018"/>
            <a:ext cx="4032448" cy="451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24129" y="3068960"/>
            <a:ext cx="27363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open book exam will be staged between </a:t>
            </a:r>
          </a:p>
          <a:p>
            <a:r>
              <a:rPr lang="en-GB" b="1" dirty="0"/>
              <a:t>11-24 January 2027</a:t>
            </a:r>
          </a:p>
          <a:p>
            <a:endParaRPr lang="en-GB" b="1" dirty="0"/>
          </a:p>
          <a:p>
            <a:r>
              <a:rPr lang="en-GB" dirty="0"/>
              <a:t>Note: this will be scheduled on a Tuesday.  It will not feature on official exams listing</a:t>
            </a:r>
          </a:p>
          <a:p>
            <a:endParaRPr lang="en-GB" dirty="0"/>
          </a:p>
          <a:p>
            <a:r>
              <a:rPr lang="en-GB" dirty="0"/>
              <a:t>12 January 2027 (TBC)</a:t>
            </a:r>
          </a:p>
        </p:txBody>
      </p:sp>
    </p:spTree>
    <p:extLst>
      <p:ext uri="{BB962C8B-B14F-4D97-AF65-F5344CB8AC3E}">
        <p14:creationId xmlns:p14="http://schemas.microsoft.com/office/powerpoint/2010/main" val="302800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6621716"/>
              </p:ext>
            </p:extLst>
          </p:nvPr>
        </p:nvGraphicFramePr>
        <p:xfrm>
          <a:off x="971600" y="1412776"/>
          <a:ext cx="7408862" cy="526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2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16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commencing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28 September 2026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dirty="0"/>
                        <a:t>Module intro, why we have 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Introduction to English 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Environmental</a:t>
                      </a:r>
                      <a:r>
                        <a:rPr lang="en-GB" baseline="0" dirty="0"/>
                        <a:t> administration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Environmental history of Swansea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05 October 2026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 October 2026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708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 October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FIELDWORK WEEK – NO LECTURES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9941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 October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Air pollution and 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35933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02 November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Air pollution and examples (</a:t>
                      </a:r>
                      <a:r>
                        <a:rPr lang="en-GB" dirty="0" err="1"/>
                        <a:t>contd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734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09 November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Water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721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 November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Contaminated land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1943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 November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WORKING WEEK – PRACTICE Q SET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6102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 November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Waste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651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07 December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Ecological crime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531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04 January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121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 January 2027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EXAM WEEK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185236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 for my sessions</a:t>
            </a:r>
          </a:p>
        </p:txBody>
      </p:sp>
    </p:spTree>
    <p:extLst>
      <p:ext uri="{BB962C8B-B14F-4D97-AF65-F5344CB8AC3E}">
        <p14:creationId xmlns:p14="http://schemas.microsoft.com/office/powerpoint/2010/main" val="2474296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9FBF77-AB3B-44B2-83FF-494E71025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4" name="Picture 2" descr="C:\Users\wsa user\AppData\Local\Microsoft\Windows\Temporary Internet Files\Content.IE5\WD0L5UNW\question-mark-in-a-blue-circle-8959-large[1].png">
            <a:extLst>
              <a:ext uri="{FF2B5EF4-FFF2-40B4-BE49-F238E27FC236}">
                <a16:creationId xmlns:a16="http://schemas.microsoft.com/office/drawing/2014/main" id="{E61F92D4-9F67-441C-A425-9F0EBECB9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75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9FBF77-AB3B-44B2-83FF-494E71025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law?</a:t>
            </a:r>
          </a:p>
        </p:txBody>
      </p:sp>
      <p:pic>
        <p:nvPicPr>
          <p:cNvPr id="4" name="Picture 2" descr="C:\Users\wsa user\AppData\Local\Microsoft\Windows\Temporary Internet Files\Content.IE5\WD0L5UNW\question-mark-in-a-blue-circle-8959-large[1].png">
            <a:extLst>
              <a:ext uri="{FF2B5EF4-FFF2-40B4-BE49-F238E27FC236}">
                <a16:creationId xmlns:a16="http://schemas.microsoft.com/office/drawing/2014/main" id="{E61F92D4-9F67-441C-A425-9F0EBECB9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887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environmental law?</a:t>
            </a:r>
          </a:p>
        </p:txBody>
      </p:sp>
      <p:pic>
        <p:nvPicPr>
          <p:cNvPr id="4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737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“Body of law that seeks to protect or enhance the environment”</a:t>
            </a:r>
          </a:p>
          <a:p>
            <a:endParaRPr lang="en-GB" dirty="0"/>
          </a:p>
          <a:p>
            <a:r>
              <a:rPr lang="en-GB" dirty="0"/>
              <a:t>“Regulates the impact of human activities on the environment”</a:t>
            </a:r>
          </a:p>
          <a:p>
            <a:endParaRPr lang="en-GB" dirty="0"/>
          </a:p>
          <a:p>
            <a:r>
              <a:rPr lang="en-GB" dirty="0"/>
              <a:t>“Concerned with the maintenance and protection of the natural environment”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environmental law?</a:t>
            </a:r>
          </a:p>
        </p:txBody>
      </p:sp>
    </p:spTree>
    <p:extLst>
      <p:ext uri="{BB962C8B-B14F-4D97-AF65-F5344CB8AC3E}">
        <p14:creationId xmlns:p14="http://schemas.microsoft.com/office/powerpoint/2010/main" val="499944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new?</a:t>
            </a:r>
          </a:p>
        </p:txBody>
      </p:sp>
      <p:pic>
        <p:nvPicPr>
          <p:cNvPr id="4098" name="Picture 2" descr="C:\Users\wsa user\AppData\Local\Microsoft\Windows\Temporary Internet Files\Content.IE5\OVFA714F\Simbolo_No_Revocatoria_Lima_201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28214"/>
            <a:ext cx="432048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57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Date back to Old Testament times</a:t>
            </a:r>
          </a:p>
          <a:p>
            <a:r>
              <a:rPr lang="en-GB" dirty="0"/>
              <a:t>Early laws covered the environment within property laws</a:t>
            </a:r>
          </a:p>
          <a:p>
            <a:r>
              <a:rPr lang="en-GB" dirty="0"/>
              <a:t>Later developments focussed on environment</a:t>
            </a:r>
          </a:p>
          <a:p>
            <a:r>
              <a:rPr lang="en-GB" dirty="0"/>
              <a:t>Grant wide rights</a:t>
            </a:r>
          </a:p>
          <a:p>
            <a:r>
              <a:rPr lang="en-GB" dirty="0"/>
              <a:t>Cover issues either globally or locally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(Very) Brief History</a:t>
            </a:r>
          </a:p>
        </p:txBody>
      </p:sp>
    </p:spTree>
    <p:extLst>
      <p:ext uri="{BB962C8B-B14F-4D97-AF65-F5344CB8AC3E}">
        <p14:creationId xmlns:p14="http://schemas.microsoft.com/office/powerpoint/2010/main" val="1636716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little more history…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82502"/>
            <a:ext cx="7553325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2282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environmental law?</a:t>
            </a:r>
          </a:p>
        </p:txBody>
      </p:sp>
      <p:pic>
        <p:nvPicPr>
          <p:cNvPr id="1026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142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perspectives…</a:t>
            </a:r>
          </a:p>
        </p:txBody>
      </p:sp>
      <p:pic>
        <p:nvPicPr>
          <p:cNvPr id="2" name="Online Media 1" title="The Turning Point">
            <a:hlinkClick r:id="" action="ppaction://media"/>
            <a:extLst>
              <a:ext uri="{FF2B5EF4-FFF2-40B4-BE49-F238E27FC236}">
                <a16:creationId xmlns:a16="http://schemas.microsoft.com/office/drawing/2014/main" id="{D18F0E66-5631-4D0C-81EE-2E6E9D13B7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637530"/>
            <a:ext cx="8640960" cy="488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27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perspectives…</a:t>
            </a:r>
          </a:p>
        </p:txBody>
      </p:sp>
      <p:pic>
        <p:nvPicPr>
          <p:cNvPr id="4" name="WfGMYdalClU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564390"/>
            <a:ext cx="8726715" cy="490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13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Argument for need</a:t>
            </a:r>
          </a:p>
        </p:txBody>
      </p:sp>
      <p:pic>
        <p:nvPicPr>
          <p:cNvPr id="5122" name="Picture 2" descr="http://www.livemint.com/rf/Image-621x414/LiveMint/Period1/2012/11/29/Photos/industrial_pollution--621x4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48605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53" y="6525344"/>
            <a:ext cx="7526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sources: </a:t>
            </a:r>
            <a:r>
              <a:rPr lang="en-GB" dirty="0">
                <a:hlinkClick r:id="rId3"/>
              </a:rPr>
              <a:t>www.livemint.com</a:t>
            </a:r>
            <a:r>
              <a:rPr lang="en-GB" dirty="0"/>
              <a:t> / </a:t>
            </a:r>
            <a:r>
              <a:rPr lang="en-GB" dirty="0">
                <a:hlinkClick r:id="rId4"/>
              </a:rPr>
              <a:t>www.enpi-info.eu</a:t>
            </a:r>
            <a:r>
              <a:rPr lang="en-GB" dirty="0"/>
              <a:t> / </a:t>
            </a:r>
            <a:r>
              <a:rPr lang="en-GB" dirty="0">
                <a:hlinkClick r:id="rId5"/>
              </a:rPr>
              <a:t>www.china.org.cn</a:t>
            </a:r>
            <a:r>
              <a:rPr lang="en-GB" dirty="0"/>
              <a:t>  </a:t>
            </a:r>
          </a:p>
        </p:txBody>
      </p:sp>
      <p:pic>
        <p:nvPicPr>
          <p:cNvPr id="5124" name="Picture 4" descr="http://enpi-info.eu/img/interview/environment%20da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3"/>
            <a:ext cx="47625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images.china.cn/attachement/jpg/site1007/20140605/001ec949c49014fa07b60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89290"/>
            <a:ext cx="3563888" cy="236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31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is environmental law set?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817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Came from EU:</a:t>
            </a:r>
          </a:p>
          <a:p>
            <a:pPr lvl="1"/>
            <a:r>
              <a:rPr lang="en-GB" dirty="0"/>
              <a:t>Directives for EU Member states to ‘transpose’</a:t>
            </a:r>
          </a:p>
          <a:p>
            <a:pPr lvl="1"/>
            <a:r>
              <a:rPr lang="en-GB" dirty="0"/>
              <a:t>Then developed into Statutory Instruments in UK</a:t>
            </a:r>
          </a:p>
          <a:p>
            <a:r>
              <a:rPr lang="en-GB" dirty="0"/>
              <a:t>OR enacted by Parliament:</a:t>
            </a:r>
          </a:p>
          <a:p>
            <a:pPr lvl="1"/>
            <a:r>
              <a:rPr lang="en-GB" dirty="0"/>
              <a:t>Acts of Parliament – overview</a:t>
            </a:r>
          </a:p>
          <a:p>
            <a:pPr lvl="1"/>
            <a:r>
              <a:rPr lang="en-GB" dirty="0"/>
              <a:t>Statutory Instruments – detail</a:t>
            </a:r>
          </a:p>
          <a:p>
            <a:r>
              <a:rPr lang="en-GB" dirty="0"/>
              <a:t>OR through international Conventions &amp; Agreements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environmental law set?</a:t>
            </a:r>
          </a:p>
        </p:txBody>
      </p:sp>
    </p:spTree>
    <p:extLst>
      <p:ext uri="{BB962C8B-B14F-4D97-AF65-F5344CB8AC3E}">
        <p14:creationId xmlns:p14="http://schemas.microsoft.com/office/powerpoint/2010/main" val="282776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UK:</a:t>
            </a:r>
          </a:p>
          <a:p>
            <a:endParaRPr lang="en-GB" dirty="0"/>
          </a:p>
          <a:p>
            <a:r>
              <a:rPr lang="en-GB" dirty="0"/>
              <a:t>A few principal General Public Acts covering various issues / media (less than 10)</a:t>
            </a:r>
          </a:p>
          <a:p>
            <a:r>
              <a:rPr lang="en-GB" dirty="0"/>
              <a:t>Many statutory instruments (Regulations, Orders, etc.) – over 100</a:t>
            </a:r>
          </a:p>
          <a:p>
            <a:r>
              <a:rPr lang="en-GB" dirty="0"/>
              <a:t>3 Statutory Instruments (Wales)</a:t>
            </a:r>
          </a:p>
          <a:p>
            <a:endParaRPr lang="en-GB" dirty="0"/>
          </a:p>
          <a:p>
            <a:r>
              <a:rPr lang="en-GB" dirty="0"/>
              <a:t>34 EU Directives (at time of Brexit)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much legislation covers the environment?</a:t>
            </a:r>
          </a:p>
        </p:txBody>
      </p:sp>
    </p:spTree>
    <p:extLst>
      <p:ext uri="{BB962C8B-B14F-4D97-AF65-F5344CB8AC3E}">
        <p14:creationId xmlns:p14="http://schemas.microsoft.com/office/powerpoint/2010/main" val="2440643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340AAE1-33C7-DC05-1F16-01EFE0854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Retained EU Law (Revocation and Reform) Act 2023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35F2CCF-42A7-E181-65EB-DA92427F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has been the effect of Brexit?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86B60E-FB3A-159C-41F9-26022EDE46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7" t="48820" r="30313" b="12200"/>
          <a:stretch/>
        </p:blipFill>
        <p:spPr>
          <a:xfrm>
            <a:off x="872067" y="3207304"/>
            <a:ext cx="7666854" cy="33123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073948-28F8-8327-F46C-66D931C8EE48}"/>
              </a:ext>
            </a:extLst>
          </p:cNvPr>
          <p:cNvSpPr txBox="1"/>
          <p:nvPr/>
        </p:nvSpPr>
        <p:spPr>
          <a:xfrm>
            <a:off x="0" y="6550223"/>
            <a:ext cx="26741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House of Commons Library, 2023</a:t>
            </a:r>
          </a:p>
        </p:txBody>
      </p:sp>
    </p:spTree>
    <p:extLst>
      <p:ext uri="{BB962C8B-B14F-4D97-AF65-F5344CB8AC3E}">
        <p14:creationId xmlns:p14="http://schemas.microsoft.com/office/powerpoint/2010/main" val="33362091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1A18014B-2F87-2FB1-EDB1-1DC58F75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/>
          <a:lstStyle/>
          <a:p>
            <a:r>
              <a:rPr lang="en-GB" dirty="0"/>
              <a:t>UK / EU divergence (Brexit)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05E92B-B545-6C5C-E810-06AB0FC5FA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6" t="14563" r="5674" b="15744"/>
          <a:stretch>
            <a:fillRect/>
          </a:stretch>
        </p:blipFill>
        <p:spPr>
          <a:xfrm>
            <a:off x="395536" y="2204864"/>
            <a:ext cx="8229600" cy="42484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E066E9-2003-B806-A5E1-C756AE13C574}"/>
              </a:ext>
            </a:extLst>
          </p:cNvPr>
          <p:cNvSpPr txBox="1"/>
          <p:nvPr/>
        </p:nvSpPr>
        <p:spPr>
          <a:xfrm>
            <a:off x="5053" y="6525344"/>
            <a:ext cx="596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Institute for European </a:t>
            </a:r>
            <a:r>
              <a:rPr lang="en-GB"/>
              <a:t>Environmental Policy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976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2492896"/>
            <a:ext cx="7768373" cy="34506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UK Environmental Law Association (</a:t>
            </a:r>
            <a:r>
              <a:rPr lang="en-GB" dirty="0">
                <a:hlinkClick r:id="rId2"/>
              </a:rPr>
              <a:t>www.ukela.org</a:t>
            </a:r>
            <a:r>
              <a:rPr lang="en-GB" dirty="0"/>
              <a:t>)</a:t>
            </a:r>
          </a:p>
          <a:p>
            <a:r>
              <a:rPr lang="en-GB" dirty="0"/>
              <a:t>Law and Your Environment (</a:t>
            </a:r>
            <a:r>
              <a:rPr lang="en-GB" dirty="0">
                <a:hlinkClick r:id="rId3"/>
              </a:rPr>
              <a:t>www.environmentlaw.org.uk</a:t>
            </a:r>
            <a:r>
              <a:rPr lang="en-GB" dirty="0"/>
              <a:t>)</a:t>
            </a:r>
          </a:p>
          <a:p>
            <a:r>
              <a:rPr lang="en-GB" dirty="0"/>
              <a:t>Legislation.gov.uk (source of UK law)</a:t>
            </a:r>
          </a:p>
          <a:p>
            <a:r>
              <a:rPr lang="en-GB" dirty="0"/>
              <a:t>Guardian article: </a:t>
            </a:r>
            <a:r>
              <a:rPr lang="en-GB" dirty="0">
                <a:hlinkClick r:id="rId4"/>
              </a:rPr>
              <a:t>https://www.theguardian.com/environment/2024/jan/19/the-uk-environmental-protections-dropped-since-brexit</a:t>
            </a:r>
            <a:r>
              <a:rPr lang="en-GB" dirty="0"/>
              <a:t> </a:t>
            </a:r>
          </a:p>
          <a:p>
            <a:r>
              <a:rPr lang="en-GB" dirty="0"/>
              <a:t>Institute for European Environmental Policy (</a:t>
            </a:r>
            <a:r>
              <a:rPr lang="en-GB" dirty="0">
                <a:hlinkClick r:id="rId5"/>
              </a:rPr>
              <a:t>www.ieep.uk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709</Words>
  <Application>Microsoft Office PowerPoint</Application>
  <PresentationFormat>On-screen Show (4:3)</PresentationFormat>
  <Paragraphs>122</Paragraphs>
  <Slides>25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Candara</vt:lpstr>
      <vt:lpstr>Symbol</vt:lpstr>
      <vt:lpstr>Waveform</vt:lpstr>
      <vt:lpstr>Environmental legislation and Circular Economy</vt:lpstr>
      <vt:lpstr>Module introduction</vt:lpstr>
      <vt:lpstr>Learning outcomes</vt:lpstr>
      <vt:lpstr>Reading list</vt:lpstr>
      <vt:lpstr>Assessments</vt:lpstr>
      <vt:lpstr>Example of a question…</vt:lpstr>
      <vt:lpstr>Timetable</vt:lpstr>
      <vt:lpstr>Timetable for my sessions</vt:lpstr>
      <vt:lpstr>Any questions?</vt:lpstr>
      <vt:lpstr>What is law?</vt:lpstr>
      <vt:lpstr>What is environmental law?</vt:lpstr>
      <vt:lpstr>What is environmental law?</vt:lpstr>
      <vt:lpstr>Is it new?</vt:lpstr>
      <vt:lpstr>(Very) Brief History</vt:lpstr>
      <vt:lpstr>A little more history…</vt:lpstr>
      <vt:lpstr>Why do we need environmental law?</vt:lpstr>
      <vt:lpstr>Some perspectives…</vt:lpstr>
      <vt:lpstr>Some perspectives…</vt:lpstr>
      <vt:lpstr>Argument for need</vt:lpstr>
      <vt:lpstr>How is environmental law set?</vt:lpstr>
      <vt:lpstr>How is environmental law set?</vt:lpstr>
      <vt:lpstr>How much legislation covers the environment?</vt:lpstr>
      <vt:lpstr>What has been the effect of Brexit?</vt:lpstr>
      <vt:lpstr>UK / EU divergence (Brexit)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40</cp:revision>
  <dcterms:created xsi:type="dcterms:W3CDTF">2016-08-23T07:49:55Z</dcterms:created>
  <dcterms:modified xsi:type="dcterms:W3CDTF">2026-09-19T07:47:17Z</dcterms:modified>
</cp:coreProperties>
</file>