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8"/>
  </p:notesMasterIdLst>
  <p:sldIdLst>
    <p:sldId id="256" r:id="rId2"/>
    <p:sldId id="257" r:id="rId3"/>
    <p:sldId id="258" r:id="rId4"/>
    <p:sldId id="283" r:id="rId5"/>
    <p:sldId id="259" r:id="rId6"/>
    <p:sldId id="260" r:id="rId7"/>
    <p:sldId id="261" r:id="rId8"/>
    <p:sldId id="262" r:id="rId9"/>
    <p:sldId id="288" r:id="rId10"/>
    <p:sldId id="266" r:id="rId11"/>
    <p:sldId id="263" r:id="rId12"/>
    <p:sldId id="265" r:id="rId13"/>
    <p:sldId id="267" r:id="rId14"/>
    <p:sldId id="264" r:id="rId15"/>
    <p:sldId id="268" r:id="rId16"/>
    <p:sldId id="269" r:id="rId17"/>
    <p:sldId id="270" r:id="rId18"/>
    <p:sldId id="271" r:id="rId19"/>
    <p:sldId id="272" r:id="rId20"/>
    <p:sldId id="275" r:id="rId21"/>
    <p:sldId id="274" r:id="rId22"/>
    <p:sldId id="276" r:id="rId23"/>
    <p:sldId id="277" r:id="rId24"/>
    <p:sldId id="281" r:id="rId25"/>
    <p:sldId id="282" r:id="rId26"/>
    <p:sldId id="289" r:id="rId27"/>
    <p:sldId id="273" r:id="rId28"/>
    <p:sldId id="284" r:id="rId29"/>
    <p:sldId id="290" r:id="rId30"/>
    <p:sldId id="285" r:id="rId31"/>
    <p:sldId id="292" r:id="rId32"/>
    <p:sldId id="291" r:id="rId33"/>
    <p:sldId id="286" r:id="rId34"/>
    <p:sldId id="293" r:id="rId35"/>
    <p:sldId id="279" r:id="rId36"/>
    <p:sldId id="280"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DBA41A0-DA9C-4DD6-9A9B-3E5ED0FB74EA}">
          <p14:sldIdLst>
            <p14:sldId id="256"/>
            <p14:sldId id="257"/>
            <p14:sldId id="258"/>
            <p14:sldId id="283"/>
            <p14:sldId id="259"/>
            <p14:sldId id="260"/>
            <p14:sldId id="261"/>
            <p14:sldId id="262"/>
            <p14:sldId id="288"/>
            <p14:sldId id="266"/>
            <p14:sldId id="263"/>
            <p14:sldId id="265"/>
            <p14:sldId id="267"/>
            <p14:sldId id="264"/>
            <p14:sldId id="268"/>
            <p14:sldId id="269"/>
            <p14:sldId id="270"/>
            <p14:sldId id="271"/>
            <p14:sldId id="272"/>
            <p14:sldId id="275"/>
            <p14:sldId id="274"/>
            <p14:sldId id="276"/>
            <p14:sldId id="277"/>
            <p14:sldId id="281"/>
            <p14:sldId id="282"/>
            <p14:sldId id="289"/>
            <p14:sldId id="273"/>
            <p14:sldId id="284"/>
            <p14:sldId id="290"/>
            <p14:sldId id="285"/>
            <p14:sldId id="292"/>
            <p14:sldId id="291"/>
            <p14:sldId id="286"/>
            <p14:sldId id="293"/>
            <p14:sldId id="279"/>
            <p14:sldId id="28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53" autoAdjust="0"/>
    <p:restoredTop sz="77556" autoAdjust="0"/>
  </p:normalViewPr>
  <p:slideViewPr>
    <p:cSldViewPr snapToGrid="0">
      <p:cViewPr varScale="1">
        <p:scale>
          <a:sx n="89" d="100"/>
          <a:sy n="89" d="100"/>
        </p:scale>
        <p:origin x="135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785B82-8DE0-4135-BB0A-6DB14EFE0F69}" type="datetimeFigureOut">
              <a:rPr lang="en-GB" smtClean="0"/>
              <a:t>04/02/2020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801268-A6CF-47BB-A157-46089F9E8092}" type="slidenum">
              <a:rPr lang="en-GB" smtClean="0"/>
              <a:t>‹#›</a:t>
            </a:fld>
            <a:endParaRPr lang="en-GB"/>
          </a:p>
        </p:txBody>
      </p:sp>
    </p:spTree>
    <p:extLst>
      <p:ext uri="{BB962C8B-B14F-4D97-AF65-F5344CB8AC3E}">
        <p14:creationId xmlns:p14="http://schemas.microsoft.com/office/powerpoint/2010/main" val="23934859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801268-A6CF-47BB-A157-46089F9E8092}" type="slidenum">
              <a:rPr lang="en-GB" smtClean="0"/>
              <a:t>4</a:t>
            </a:fld>
            <a:endParaRPr lang="en-GB"/>
          </a:p>
        </p:txBody>
      </p:sp>
    </p:spTree>
    <p:extLst>
      <p:ext uri="{BB962C8B-B14F-4D97-AF65-F5344CB8AC3E}">
        <p14:creationId xmlns:p14="http://schemas.microsoft.com/office/powerpoint/2010/main" val="22921299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801268-A6CF-47BB-A157-46089F9E8092}" type="slidenum">
              <a:rPr lang="en-GB" smtClean="0"/>
              <a:t>5</a:t>
            </a:fld>
            <a:endParaRPr lang="en-GB"/>
          </a:p>
        </p:txBody>
      </p:sp>
    </p:spTree>
    <p:extLst>
      <p:ext uri="{BB962C8B-B14F-4D97-AF65-F5344CB8AC3E}">
        <p14:creationId xmlns:p14="http://schemas.microsoft.com/office/powerpoint/2010/main" val="15046990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801268-A6CF-47BB-A157-46089F9E8092}" type="slidenum">
              <a:rPr lang="en-GB" smtClean="0"/>
              <a:t>6</a:t>
            </a:fld>
            <a:endParaRPr lang="en-GB"/>
          </a:p>
        </p:txBody>
      </p:sp>
    </p:spTree>
    <p:extLst>
      <p:ext uri="{BB962C8B-B14F-4D97-AF65-F5344CB8AC3E}">
        <p14:creationId xmlns:p14="http://schemas.microsoft.com/office/powerpoint/2010/main" val="41299673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801268-A6CF-47BB-A157-46089F9E8092}" type="slidenum">
              <a:rPr lang="en-GB" smtClean="0"/>
              <a:t>7</a:t>
            </a:fld>
            <a:endParaRPr lang="en-GB"/>
          </a:p>
        </p:txBody>
      </p:sp>
    </p:spTree>
    <p:extLst>
      <p:ext uri="{BB962C8B-B14F-4D97-AF65-F5344CB8AC3E}">
        <p14:creationId xmlns:p14="http://schemas.microsoft.com/office/powerpoint/2010/main" val="42092882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801268-A6CF-47BB-A157-46089F9E8092}" type="slidenum">
              <a:rPr lang="en-GB" smtClean="0"/>
              <a:t>8</a:t>
            </a:fld>
            <a:endParaRPr lang="en-GB"/>
          </a:p>
        </p:txBody>
      </p:sp>
    </p:spTree>
    <p:extLst>
      <p:ext uri="{BB962C8B-B14F-4D97-AF65-F5344CB8AC3E}">
        <p14:creationId xmlns:p14="http://schemas.microsoft.com/office/powerpoint/2010/main" val="42058352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801268-A6CF-47BB-A157-46089F9E8092}" type="slidenum">
              <a:rPr lang="en-GB" smtClean="0"/>
              <a:t>11</a:t>
            </a:fld>
            <a:endParaRPr lang="en-GB"/>
          </a:p>
        </p:txBody>
      </p:sp>
    </p:spTree>
    <p:extLst>
      <p:ext uri="{BB962C8B-B14F-4D97-AF65-F5344CB8AC3E}">
        <p14:creationId xmlns:p14="http://schemas.microsoft.com/office/powerpoint/2010/main" val="5755761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801268-A6CF-47BB-A157-46089F9E8092}" type="slidenum">
              <a:rPr lang="en-GB" smtClean="0"/>
              <a:t>12</a:t>
            </a:fld>
            <a:endParaRPr lang="en-GB"/>
          </a:p>
        </p:txBody>
      </p:sp>
    </p:spTree>
    <p:extLst>
      <p:ext uri="{BB962C8B-B14F-4D97-AF65-F5344CB8AC3E}">
        <p14:creationId xmlns:p14="http://schemas.microsoft.com/office/powerpoint/2010/main" val="9472839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801268-A6CF-47BB-A157-46089F9E8092}" type="slidenum">
              <a:rPr lang="en-GB" smtClean="0"/>
              <a:t>13</a:t>
            </a:fld>
            <a:endParaRPr lang="en-GB"/>
          </a:p>
        </p:txBody>
      </p:sp>
    </p:spTree>
    <p:extLst>
      <p:ext uri="{BB962C8B-B14F-4D97-AF65-F5344CB8AC3E}">
        <p14:creationId xmlns:p14="http://schemas.microsoft.com/office/powerpoint/2010/main" val="40358507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endParaRPr lang="en-GB" sz="1200"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8D801268-A6CF-47BB-A157-46089F9E8092}" type="slidenum">
              <a:rPr lang="en-GB" smtClean="0"/>
              <a:t>15</a:t>
            </a:fld>
            <a:endParaRPr lang="en-GB"/>
          </a:p>
        </p:txBody>
      </p:sp>
    </p:spTree>
    <p:extLst>
      <p:ext uri="{BB962C8B-B14F-4D97-AF65-F5344CB8AC3E}">
        <p14:creationId xmlns:p14="http://schemas.microsoft.com/office/powerpoint/2010/main" val="3125106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801268-A6CF-47BB-A157-46089F9E8092}" type="slidenum">
              <a:rPr lang="en-GB" smtClean="0"/>
              <a:t>17</a:t>
            </a:fld>
            <a:endParaRPr lang="en-GB"/>
          </a:p>
        </p:txBody>
      </p:sp>
    </p:spTree>
    <p:extLst>
      <p:ext uri="{BB962C8B-B14F-4D97-AF65-F5344CB8AC3E}">
        <p14:creationId xmlns:p14="http://schemas.microsoft.com/office/powerpoint/2010/main" val="31195937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801268-A6CF-47BB-A157-46089F9E8092}" type="slidenum">
              <a:rPr lang="en-GB" smtClean="0"/>
              <a:t>18</a:t>
            </a:fld>
            <a:endParaRPr lang="en-GB"/>
          </a:p>
        </p:txBody>
      </p:sp>
    </p:spTree>
    <p:extLst>
      <p:ext uri="{BB962C8B-B14F-4D97-AF65-F5344CB8AC3E}">
        <p14:creationId xmlns:p14="http://schemas.microsoft.com/office/powerpoint/2010/main" val="22822288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endParaRPr lang="en-GB"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8D801268-A6CF-47BB-A157-46089F9E8092}" type="slidenum">
              <a:rPr lang="en-GB" smtClean="0"/>
              <a:t>19</a:t>
            </a:fld>
            <a:endParaRPr lang="en-GB"/>
          </a:p>
        </p:txBody>
      </p:sp>
    </p:spTree>
    <p:extLst>
      <p:ext uri="{BB962C8B-B14F-4D97-AF65-F5344CB8AC3E}">
        <p14:creationId xmlns:p14="http://schemas.microsoft.com/office/powerpoint/2010/main" val="10901592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p:txBody>
      </p:sp>
      <p:sp>
        <p:nvSpPr>
          <p:cNvPr id="4" name="Slide Number Placeholder 3"/>
          <p:cNvSpPr>
            <a:spLocks noGrp="1"/>
          </p:cNvSpPr>
          <p:nvPr>
            <p:ph type="sldNum" sz="quarter" idx="5"/>
          </p:nvPr>
        </p:nvSpPr>
        <p:spPr/>
        <p:txBody>
          <a:bodyPr/>
          <a:lstStyle/>
          <a:p>
            <a:fld id="{8D801268-A6CF-47BB-A157-46089F9E8092}" type="slidenum">
              <a:rPr lang="en-GB" smtClean="0"/>
              <a:t>20</a:t>
            </a:fld>
            <a:endParaRPr lang="en-GB"/>
          </a:p>
        </p:txBody>
      </p:sp>
    </p:spTree>
    <p:extLst>
      <p:ext uri="{BB962C8B-B14F-4D97-AF65-F5344CB8AC3E}">
        <p14:creationId xmlns:p14="http://schemas.microsoft.com/office/powerpoint/2010/main" val="23162096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sz="1400" dirty="0">
              <a:solidFill>
                <a:schemeClr val="tx1"/>
              </a:solidFill>
            </a:endParaRPr>
          </a:p>
        </p:txBody>
      </p:sp>
      <p:sp>
        <p:nvSpPr>
          <p:cNvPr id="4" name="Slide Number Placeholder 3"/>
          <p:cNvSpPr>
            <a:spLocks noGrp="1"/>
          </p:cNvSpPr>
          <p:nvPr>
            <p:ph type="sldNum" sz="quarter" idx="5"/>
          </p:nvPr>
        </p:nvSpPr>
        <p:spPr/>
        <p:txBody>
          <a:bodyPr/>
          <a:lstStyle/>
          <a:p>
            <a:fld id="{8D801268-A6CF-47BB-A157-46089F9E8092}" type="slidenum">
              <a:rPr lang="en-GB" smtClean="0"/>
              <a:t>21</a:t>
            </a:fld>
            <a:endParaRPr lang="en-GB"/>
          </a:p>
        </p:txBody>
      </p:sp>
    </p:spTree>
    <p:extLst>
      <p:ext uri="{BB962C8B-B14F-4D97-AF65-F5344CB8AC3E}">
        <p14:creationId xmlns:p14="http://schemas.microsoft.com/office/powerpoint/2010/main" val="26179969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D801268-A6CF-47BB-A157-46089F9E8092}" type="slidenum">
              <a:rPr lang="en-GB" smtClean="0"/>
              <a:t>22</a:t>
            </a:fld>
            <a:endParaRPr lang="en-GB"/>
          </a:p>
        </p:txBody>
      </p:sp>
    </p:spTree>
    <p:extLst>
      <p:ext uri="{BB962C8B-B14F-4D97-AF65-F5344CB8AC3E}">
        <p14:creationId xmlns:p14="http://schemas.microsoft.com/office/powerpoint/2010/main" val="24137381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801268-A6CF-47BB-A157-46089F9E8092}" type="slidenum">
              <a:rPr lang="en-GB" smtClean="0"/>
              <a:t>23</a:t>
            </a:fld>
            <a:endParaRPr lang="en-GB"/>
          </a:p>
        </p:txBody>
      </p:sp>
    </p:spTree>
    <p:extLst>
      <p:ext uri="{BB962C8B-B14F-4D97-AF65-F5344CB8AC3E}">
        <p14:creationId xmlns:p14="http://schemas.microsoft.com/office/powerpoint/2010/main" val="16192694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801268-A6CF-47BB-A157-46089F9E8092}" type="slidenum">
              <a:rPr lang="en-GB" smtClean="0"/>
              <a:t>25</a:t>
            </a:fld>
            <a:endParaRPr lang="en-GB"/>
          </a:p>
        </p:txBody>
      </p:sp>
    </p:spTree>
    <p:extLst>
      <p:ext uri="{BB962C8B-B14F-4D97-AF65-F5344CB8AC3E}">
        <p14:creationId xmlns:p14="http://schemas.microsoft.com/office/powerpoint/2010/main" val="4759058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801268-A6CF-47BB-A157-46089F9E8092}" type="slidenum">
              <a:rPr lang="en-GB" smtClean="0"/>
              <a:t>27</a:t>
            </a:fld>
            <a:endParaRPr lang="en-GB"/>
          </a:p>
        </p:txBody>
      </p:sp>
    </p:spTree>
    <p:extLst>
      <p:ext uri="{BB962C8B-B14F-4D97-AF65-F5344CB8AC3E}">
        <p14:creationId xmlns:p14="http://schemas.microsoft.com/office/powerpoint/2010/main" val="23586328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endParaRPr lang="en-GB" dirty="0"/>
          </a:p>
        </p:txBody>
      </p:sp>
      <p:sp>
        <p:nvSpPr>
          <p:cNvPr id="4" name="Slide Number Placeholder 3"/>
          <p:cNvSpPr>
            <a:spLocks noGrp="1"/>
          </p:cNvSpPr>
          <p:nvPr>
            <p:ph type="sldNum" sz="quarter" idx="5"/>
          </p:nvPr>
        </p:nvSpPr>
        <p:spPr/>
        <p:txBody>
          <a:bodyPr/>
          <a:lstStyle/>
          <a:p>
            <a:fld id="{8D801268-A6CF-47BB-A157-46089F9E8092}" type="slidenum">
              <a:rPr lang="en-GB" smtClean="0"/>
              <a:t>28</a:t>
            </a:fld>
            <a:endParaRPr lang="en-GB"/>
          </a:p>
        </p:txBody>
      </p:sp>
    </p:spTree>
    <p:extLst>
      <p:ext uri="{BB962C8B-B14F-4D97-AF65-F5344CB8AC3E}">
        <p14:creationId xmlns:p14="http://schemas.microsoft.com/office/powerpoint/2010/main" val="24792487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801268-A6CF-47BB-A157-46089F9E8092}" type="slidenum">
              <a:rPr lang="en-GB" smtClean="0"/>
              <a:t>29</a:t>
            </a:fld>
            <a:endParaRPr lang="en-GB"/>
          </a:p>
        </p:txBody>
      </p:sp>
    </p:spTree>
    <p:extLst>
      <p:ext uri="{BB962C8B-B14F-4D97-AF65-F5344CB8AC3E}">
        <p14:creationId xmlns:p14="http://schemas.microsoft.com/office/powerpoint/2010/main" val="15660985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801268-A6CF-47BB-A157-46089F9E8092}" type="slidenum">
              <a:rPr lang="en-GB" smtClean="0"/>
              <a:t>30</a:t>
            </a:fld>
            <a:endParaRPr lang="en-GB"/>
          </a:p>
        </p:txBody>
      </p:sp>
    </p:spTree>
    <p:extLst>
      <p:ext uri="{BB962C8B-B14F-4D97-AF65-F5344CB8AC3E}">
        <p14:creationId xmlns:p14="http://schemas.microsoft.com/office/powerpoint/2010/main" val="6942749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0000"/>
              </a:lnSpc>
              <a:buNone/>
            </a:pPr>
            <a:endParaRPr lang="en-GB" dirty="0"/>
          </a:p>
        </p:txBody>
      </p:sp>
      <p:sp>
        <p:nvSpPr>
          <p:cNvPr id="4" name="Slide Number Placeholder 3"/>
          <p:cNvSpPr>
            <a:spLocks noGrp="1"/>
          </p:cNvSpPr>
          <p:nvPr>
            <p:ph type="sldNum" sz="quarter" idx="5"/>
          </p:nvPr>
        </p:nvSpPr>
        <p:spPr/>
        <p:txBody>
          <a:bodyPr/>
          <a:lstStyle/>
          <a:p>
            <a:fld id="{8D801268-A6CF-47BB-A157-46089F9E8092}" type="slidenum">
              <a:rPr lang="en-GB" smtClean="0"/>
              <a:t>31</a:t>
            </a:fld>
            <a:endParaRPr lang="en-GB"/>
          </a:p>
        </p:txBody>
      </p:sp>
    </p:spTree>
    <p:extLst>
      <p:ext uri="{BB962C8B-B14F-4D97-AF65-F5344CB8AC3E}">
        <p14:creationId xmlns:p14="http://schemas.microsoft.com/office/powerpoint/2010/main" val="7269915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801268-A6CF-47BB-A157-46089F9E8092}" type="slidenum">
              <a:rPr lang="en-GB" smtClean="0"/>
              <a:t>32</a:t>
            </a:fld>
            <a:endParaRPr lang="en-GB"/>
          </a:p>
        </p:txBody>
      </p:sp>
    </p:spTree>
    <p:extLst>
      <p:ext uri="{BB962C8B-B14F-4D97-AF65-F5344CB8AC3E}">
        <p14:creationId xmlns:p14="http://schemas.microsoft.com/office/powerpoint/2010/main" val="34527163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801268-A6CF-47BB-A157-46089F9E8092}" type="slidenum">
              <a:rPr lang="en-GB" smtClean="0"/>
              <a:t>33</a:t>
            </a:fld>
            <a:endParaRPr lang="en-GB"/>
          </a:p>
        </p:txBody>
      </p:sp>
    </p:spTree>
    <p:extLst>
      <p:ext uri="{BB962C8B-B14F-4D97-AF65-F5344CB8AC3E}">
        <p14:creationId xmlns:p14="http://schemas.microsoft.com/office/powerpoint/2010/main" val="260463001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801268-A6CF-47BB-A157-46089F9E8092}" type="slidenum">
              <a:rPr lang="en-GB" smtClean="0"/>
              <a:t>34</a:t>
            </a:fld>
            <a:endParaRPr lang="en-GB"/>
          </a:p>
        </p:txBody>
      </p:sp>
    </p:spTree>
    <p:extLst>
      <p:ext uri="{BB962C8B-B14F-4D97-AF65-F5344CB8AC3E}">
        <p14:creationId xmlns:p14="http://schemas.microsoft.com/office/powerpoint/2010/main" val="14138066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35F8AA3-7CF0-4AE0-8833-D1F4F11C59B7}" type="datetimeFigureOut">
              <a:rPr lang="en-GB" smtClean="0"/>
              <a:t>04/02/2020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536999-F885-4AB1-87A6-3C37BB87E521}" type="slidenum">
              <a:rPr lang="en-GB" smtClean="0"/>
              <a:t>‹#›</a:t>
            </a:fld>
            <a:endParaRPr lang="en-GB"/>
          </a:p>
        </p:txBody>
      </p:sp>
    </p:spTree>
    <p:extLst>
      <p:ext uri="{BB962C8B-B14F-4D97-AF65-F5344CB8AC3E}">
        <p14:creationId xmlns:p14="http://schemas.microsoft.com/office/powerpoint/2010/main" val="38139759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5F8AA3-7CF0-4AE0-8833-D1F4F11C59B7}" type="datetimeFigureOut">
              <a:rPr lang="en-GB" smtClean="0"/>
              <a:t>04/02/2020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536999-F885-4AB1-87A6-3C37BB87E521}" type="slidenum">
              <a:rPr lang="en-GB" smtClean="0"/>
              <a:t>‹#›</a:t>
            </a:fld>
            <a:endParaRPr lang="en-GB"/>
          </a:p>
        </p:txBody>
      </p:sp>
    </p:spTree>
    <p:extLst>
      <p:ext uri="{BB962C8B-B14F-4D97-AF65-F5344CB8AC3E}">
        <p14:creationId xmlns:p14="http://schemas.microsoft.com/office/powerpoint/2010/main" val="4502859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5F8AA3-7CF0-4AE0-8833-D1F4F11C59B7}" type="datetimeFigureOut">
              <a:rPr lang="en-GB" smtClean="0"/>
              <a:t>04/02/2020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536999-F885-4AB1-87A6-3C37BB87E521}" type="slidenum">
              <a:rPr lang="en-GB" smtClean="0"/>
              <a:t>‹#›</a:t>
            </a:fld>
            <a:endParaRPr lang="en-GB"/>
          </a:p>
        </p:txBody>
      </p:sp>
    </p:spTree>
    <p:extLst>
      <p:ext uri="{BB962C8B-B14F-4D97-AF65-F5344CB8AC3E}">
        <p14:creationId xmlns:p14="http://schemas.microsoft.com/office/powerpoint/2010/main" val="33210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E35F8AA3-7CF0-4AE0-8833-D1F4F11C59B7}" type="datetimeFigureOut">
              <a:rPr lang="en-GB" smtClean="0"/>
              <a:t>04/02/2020</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A8536999-F885-4AB1-87A6-3C37BB87E521}" type="slidenum">
              <a:rPr lang="en-GB" smtClean="0"/>
              <a:t>‹#›</a:t>
            </a:fld>
            <a:endParaRPr lang="en-GB"/>
          </a:p>
        </p:txBody>
      </p:sp>
    </p:spTree>
    <p:extLst>
      <p:ext uri="{BB962C8B-B14F-4D97-AF65-F5344CB8AC3E}">
        <p14:creationId xmlns:p14="http://schemas.microsoft.com/office/powerpoint/2010/main" val="5435260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E35F8AA3-7CF0-4AE0-8833-D1F4F11C59B7}" type="datetimeFigureOut">
              <a:rPr lang="en-GB" smtClean="0"/>
              <a:t>04/02/2020</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A8536999-F885-4AB1-87A6-3C37BB87E521}" type="slidenum">
              <a:rPr lang="en-GB" smtClean="0"/>
              <a:t>‹#›</a:t>
            </a:fld>
            <a:endParaRPr lang="en-GB"/>
          </a:p>
        </p:txBody>
      </p:sp>
    </p:spTree>
    <p:extLst>
      <p:ext uri="{BB962C8B-B14F-4D97-AF65-F5344CB8AC3E}">
        <p14:creationId xmlns:p14="http://schemas.microsoft.com/office/powerpoint/2010/main" val="11223110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E35F8AA3-7CF0-4AE0-8833-D1F4F11C59B7}" type="datetimeFigureOut">
              <a:rPr lang="en-GB" smtClean="0"/>
              <a:t>04/02/2020</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A8536999-F885-4AB1-87A6-3C37BB87E521}" type="slidenum">
              <a:rPr lang="en-GB" smtClean="0"/>
              <a:t>‹#›</a:t>
            </a:fld>
            <a:endParaRPr lang="en-GB"/>
          </a:p>
        </p:txBody>
      </p:sp>
    </p:spTree>
    <p:extLst>
      <p:ext uri="{BB962C8B-B14F-4D97-AF65-F5344CB8AC3E}">
        <p14:creationId xmlns:p14="http://schemas.microsoft.com/office/powerpoint/2010/main" val="18905742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E35F8AA3-7CF0-4AE0-8833-D1F4F11C59B7}" type="datetimeFigureOut">
              <a:rPr lang="en-GB" smtClean="0"/>
              <a:t>04/02/2020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536999-F885-4AB1-87A6-3C37BB87E521}" type="slidenum">
              <a:rPr lang="en-GB" smtClean="0"/>
              <a:t>‹#›</a:t>
            </a:fld>
            <a:endParaRPr lang="en-GB"/>
          </a:p>
        </p:txBody>
      </p:sp>
    </p:spTree>
    <p:extLst>
      <p:ext uri="{BB962C8B-B14F-4D97-AF65-F5344CB8AC3E}">
        <p14:creationId xmlns:p14="http://schemas.microsoft.com/office/powerpoint/2010/main" val="741706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E35F8AA3-7CF0-4AE0-8833-D1F4F11C59B7}" type="datetimeFigureOut">
              <a:rPr lang="en-GB" smtClean="0"/>
              <a:t>04/02/2020</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A8536999-F885-4AB1-87A6-3C37BB87E521}" type="slidenum">
              <a:rPr lang="en-GB" smtClean="0"/>
              <a:t>‹#›</a:t>
            </a:fld>
            <a:endParaRPr lang="en-GB"/>
          </a:p>
        </p:txBody>
      </p:sp>
    </p:spTree>
    <p:extLst>
      <p:ext uri="{BB962C8B-B14F-4D97-AF65-F5344CB8AC3E}">
        <p14:creationId xmlns:p14="http://schemas.microsoft.com/office/powerpoint/2010/main" val="6738779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E35F8AA3-7CF0-4AE0-8833-D1F4F11C59B7}" type="datetimeFigureOut">
              <a:rPr lang="en-GB" smtClean="0"/>
              <a:t>04/02/2020</a:t>
            </a:fld>
            <a:endParaRPr lang="en-GB"/>
          </a:p>
        </p:txBody>
      </p:sp>
      <p:sp>
        <p:nvSpPr>
          <p:cNvPr id="9" name="Footer Placeholder 8"/>
          <p:cNvSpPr>
            <a:spLocks noGrp="1"/>
          </p:cNvSpPr>
          <p:nvPr>
            <p:ph type="ftr" sz="quarter" idx="11"/>
          </p:nvPr>
        </p:nvSpPr>
        <p:spPr>
          <a:xfrm>
            <a:off x="3499101" y="6356350"/>
            <a:ext cx="5911517" cy="365125"/>
          </a:xfrm>
        </p:spPr>
        <p:txBody>
          <a:bodyPr/>
          <a:lstStyle/>
          <a:p>
            <a:endParaRPr lang="en-GB"/>
          </a:p>
        </p:txBody>
      </p:sp>
      <p:sp>
        <p:nvSpPr>
          <p:cNvPr id="10" name="Slide Number Placeholder 9"/>
          <p:cNvSpPr>
            <a:spLocks noGrp="1"/>
          </p:cNvSpPr>
          <p:nvPr>
            <p:ph type="sldNum" sz="quarter" idx="12"/>
          </p:nvPr>
        </p:nvSpPr>
        <p:spPr/>
        <p:txBody>
          <a:bodyPr/>
          <a:lstStyle/>
          <a:p>
            <a:fld id="{A8536999-F885-4AB1-87A6-3C37BB87E521}" type="slidenum">
              <a:rPr lang="en-GB" smtClean="0"/>
              <a:t>‹#›</a:t>
            </a:fld>
            <a:endParaRPr lang="en-GB"/>
          </a:p>
        </p:txBody>
      </p:sp>
    </p:spTree>
    <p:extLst>
      <p:ext uri="{BB962C8B-B14F-4D97-AF65-F5344CB8AC3E}">
        <p14:creationId xmlns:p14="http://schemas.microsoft.com/office/powerpoint/2010/main" val="24358110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35F8AA3-7CF0-4AE0-8833-D1F4F11C59B7}" type="datetimeFigureOut">
              <a:rPr lang="en-GB" smtClean="0"/>
              <a:t>04/02/2020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8536999-F885-4AB1-87A6-3C37BB87E521}" type="slidenum">
              <a:rPr lang="en-GB" smtClean="0"/>
              <a:t>‹#›</a:t>
            </a:fld>
            <a:endParaRPr lang="en-GB"/>
          </a:p>
        </p:txBody>
      </p:sp>
    </p:spTree>
    <p:extLst>
      <p:ext uri="{BB962C8B-B14F-4D97-AF65-F5344CB8AC3E}">
        <p14:creationId xmlns:p14="http://schemas.microsoft.com/office/powerpoint/2010/main" val="25129344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35F8AA3-7CF0-4AE0-8833-D1F4F11C59B7}" type="datetimeFigureOut">
              <a:rPr lang="en-GB" smtClean="0"/>
              <a:t>04/02/2020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8536999-F885-4AB1-87A6-3C37BB87E521}" type="slidenum">
              <a:rPr lang="en-GB" smtClean="0"/>
              <a:t>‹#›</a:t>
            </a:fld>
            <a:endParaRPr lang="en-GB"/>
          </a:p>
        </p:txBody>
      </p:sp>
    </p:spTree>
    <p:extLst>
      <p:ext uri="{BB962C8B-B14F-4D97-AF65-F5344CB8AC3E}">
        <p14:creationId xmlns:p14="http://schemas.microsoft.com/office/powerpoint/2010/main" val="36501433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E35F8AA3-7CF0-4AE0-8833-D1F4F11C59B7}" type="datetimeFigureOut">
              <a:rPr lang="en-GB" smtClean="0"/>
              <a:t>04/02/2020</a:t>
            </a:fld>
            <a:endParaRPr lang="en-GB"/>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A8536999-F885-4AB1-87A6-3C37BB87E521}" type="slidenum">
              <a:rPr lang="en-GB" smtClean="0"/>
              <a:t>‹#›</a:t>
            </a:fld>
            <a:endParaRPr lang="en-GB"/>
          </a:p>
        </p:txBody>
      </p:sp>
    </p:spTree>
    <p:extLst>
      <p:ext uri="{BB962C8B-B14F-4D97-AF65-F5344CB8AC3E}">
        <p14:creationId xmlns:p14="http://schemas.microsoft.com/office/powerpoint/2010/main" val="1090895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youtube.com/watch?v=7P0iP2Zm6a4"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hyperlink" Target="https://www.simplypsychology.org/social-identity-theory.html" TargetMode="External"/><Relationship Id="rId3" Type="http://schemas.openxmlformats.org/officeDocument/2006/relationships/hyperlink" Target="https://www.disabilityrightsuk.org/news/2020/january/large-increase-disability-employment-discrimination-cases" TargetMode="External"/><Relationship Id="rId7" Type="http://schemas.openxmlformats.org/officeDocument/2006/relationships/hyperlink" Target="https://www.psychologistworld.com/influence-personality/authoritarian-personality" TargetMode="External"/><Relationship Id="rId2" Type="http://schemas.openxmlformats.org/officeDocument/2006/relationships/hyperlink" Target="https://www.youtube.com/watch?v=7P0iP2Zm6a4" TargetMode="External"/><Relationship Id="rId1" Type="http://schemas.openxmlformats.org/officeDocument/2006/relationships/slideLayout" Target="../slideLayouts/slideLayout2.xml"/><Relationship Id="rId6" Type="http://schemas.openxmlformats.org/officeDocument/2006/relationships/hyperlink" Target="http://www.psychologywizard.net/sherif-ao1.html" TargetMode="External"/><Relationship Id="rId5" Type="http://schemas.openxmlformats.org/officeDocument/2006/relationships/hyperlink" Target="https://www.procurious.com/procurement-news/stereotypes-cross-cultural-relationships" TargetMode="External"/><Relationship Id="rId10" Type="http://schemas.openxmlformats.org/officeDocument/2006/relationships/hyperlink" Target="https://www.verywellmind.com/what-is-prejudice-2795476" TargetMode="External"/><Relationship Id="rId4" Type="http://schemas.openxmlformats.org/officeDocument/2006/relationships/hyperlink" Target="https://pediaa.com/difference-between-prejudice-and-discrimination/" TargetMode="External"/><Relationship Id="rId9" Type="http://schemas.openxmlformats.org/officeDocument/2006/relationships/hyperlink" Target="https://www.theclassroom.com/the-different-types-of-prejudice-12081909.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8D281-06DB-4965-922F-CA1C4F30D0BB}"/>
              </a:ext>
            </a:extLst>
          </p:cNvPr>
          <p:cNvSpPr>
            <a:spLocks noGrp="1"/>
          </p:cNvSpPr>
          <p:nvPr>
            <p:ph type="ctrTitle"/>
          </p:nvPr>
        </p:nvSpPr>
        <p:spPr/>
        <p:txBody>
          <a:bodyPr>
            <a:normAutofit/>
          </a:bodyPr>
          <a:lstStyle/>
          <a:p>
            <a:r>
              <a:rPr lang="en-GB" sz="5400" dirty="0">
                <a:solidFill>
                  <a:schemeClr val="tx1"/>
                </a:solidFill>
                <a:latin typeface="Arial" panose="020B0604020202020204" pitchFamily="34" charset="0"/>
                <a:cs typeface="Arial" panose="020B0604020202020204" pitchFamily="34" charset="0"/>
              </a:rPr>
              <a:t>Prejudice and Discrimination within society. </a:t>
            </a:r>
          </a:p>
        </p:txBody>
      </p:sp>
      <p:sp>
        <p:nvSpPr>
          <p:cNvPr id="3" name="Subtitle 2">
            <a:extLst>
              <a:ext uri="{FF2B5EF4-FFF2-40B4-BE49-F238E27FC236}">
                <a16:creationId xmlns:a16="http://schemas.microsoft.com/office/drawing/2014/main" id="{A472A02C-DD33-49AD-955A-8F450CA58FFF}"/>
              </a:ext>
            </a:extLst>
          </p:cNvPr>
          <p:cNvSpPr>
            <a:spLocks noGrp="1"/>
          </p:cNvSpPr>
          <p:nvPr>
            <p:ph type="subTitle" idx="1"/>
          </p:nvPr>
        </p:nvSpPr>
        <p:spPr>
          <a:xfrm>
            <a:off x="1100015" y="4670246"/>
            <a:ext cx="2247192" cy="514150"/>
          </a:xfrm>
        </p:spPr>
        <p:txBody>
          <a:bodyPr>
            <a:normAutofit/>
          </a:bodyPr>
          <a:lstStyle/>
          <a:p>
            <a:r>
              <a:rPr lang="en-GB" sz="1800" dirty="0">
                <a:solidFill>
                  <a:schemeClr val="tx1"/>
                </a:solidFill>
                <a:latin typeface="Arial" panose="020B0604020202020204" pitchFamily="34" charset="0"/>
                <a:cs typeface="Arial" panose="020B0604020202020204" pitchFamily="34" charset="0"/>
              </a:rPr>
              <a:t>By Charlotte Davies</a:t>
            </a:r>
          </a:p>
        </p:txBody>
      </p:sp>
    </p:spTree>
    <p:extLst>
      <p:ext uri="{BB962C8B-B14F-4D97-AF65-F5344CB8AC3E}">
        <p14:creationId xmlns:p14="http://schemas.microsoft.com/office/powerpoint/2010/main" val="24189202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F61560-1FB0-48F4-932A-2A845B0EBE32}"/>
              </a:ext>
            </a:extLst>
          </p:cNvPr>
          <p:cNvSpPr>
            <a:spLocks noGrp="1"/>
          </p:cNvSpPr>
          <p:nvPr>
            <p:ph idx="1"/>
          </p:nvPr>
        </p:nvSpPr>
        <p:spPr/>
        <p:txBody>
          <a:bodyPr/>
          <a:lstStyle/>
          <a:p>
            <a:pPr marL="0" indent="0">
              <a:lnSpc>
                <a:spcPct val="150000"/>
              </a:lnSpc>
              <a:buNone/>
            </a:pPr>
            <a:r>
              <a:rPr lang="en-GB" sz="2400" b="1" dirty="0">
                <a:solidFill>
                  <a:schemeClr val="tx1"/>
                </a:solidFill>
                <a:latin typeface="Arial" panose="020B0604020202020204" pitchFamily="34" charset="0"/>
                <a:cs typeface="Arial" panose="020B0604020202020204" pitchFamily="34" charset="0"/>
              </a:rPr>
              <a:t>Debating prejudice and discrimination within society</a:t>
            </a:r>
            <a:endParaRPr lang="en-GB" sz="2400" dirty="0">
              <a:solidFill>
                <a:schemeClr val="tx1"/>
              </a:solidFill>
              <a:latin typeface="Arial" panose="020B0604020202020204" pitchFamily="34" charset="0"/>
              <a:cs typeface="Arial" panose="020B0604020202020204" pitchFamily="34" charset="0"/>
            </a:endParaRPr>
          </a:p>
          <a:p>
            <a:pPr fontAlgn="ctr">
              <a:lnSpc>
                <a:spcPct val="150000"/>
              </a:lnSpc>
            </a:pPr>
            <a:r>
              <a:rPr lang="en-GB" sz="2400" dirty="0">
                <a:solidFill>
                  <a:schemeClr val="tx1"/>
                </a:solidFill>
                <a:latin typeface="Arial" panose="020B0604020202020204" pitchFamily="34" charset="0"/>
                <a:cs typeface="Arial" panose="020B0604020202020204" pitchFamily="34" charset="0"/>
              </a:rPr>
              <a:t>Key terminology and theoretical perspectives</a:t>
            </a:r>
          </a:p>
          <a:p>
            <a:pPr fontAlgn="ctr">
              <a:lnSpc>
                <a:spcPct val="150000"/>
              </a:lnSpc>
            </a:pPr>
            <a:r>
              <a:rPr lang="en-GB" sz="2400" dirty="0">
                <a:solidFill>
                  <a:schemeClr val="tx1"/>
                </a:solidFill>
                <a:latin typeface="Arial" panose="020B0604020202020204" pitchFamily="34" charset="0"/>
                <a:cs typeface="Arial" panose="020B0604020202020204" pitchFamily="34" charset="0"/>
              </a:rPr>
              <a:t>Race, racism and ethnicity</a:t>
            </a:r>
          </a:p>
          <a:p>
            <a:endParaRPr lang="en-GB" dirty="0"/>
          </a:p>
        </p:txBody>
      </p:sp>
    </p:spTree>
    <p:extLst>
      <p:ext uri="{BB962C8B-B14F-4D97-AF65-F5344CB8AC3E}">
        <p14:creationId xmlns:p14="http://schemas.microsoft.com/office/powerpoint/2010/main" val="2777364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628C9-A58D-49F0-A4C8-C29889734F21}"/>
              </a:ext>
            </a:extLst>
          </p:cNvPr>
          <p:cNvSpPr>
            <a:spLocks noGrp="1"/>
          </p:cNvSpPr>
          <p:nvPr>
            <p:ph type="title"/>
          </p:nvPr>
        </p:nvSpPr>
        <p:spPr/>
        <p:txBody>
          <a:bodyPr/>
          <a:lstStyle/>
          <a:p>
            <a:pPr algn="ctr"/>
            <a:r>
              <a:rPr lang="en-GB" dirty="0">
                <a:solidFill>
                  <a:schemeClr val="tx1"/>
                </a:solidFill>
                <a:latin typeface="Arial" panose="020B0604020202020204" pitchFamily="34" charset="0"/>
                <a:cs typeface="Arial" panose="020B0604020202020204" pitchFamily="34" charset="0"/>
              </a:rPr>
              <a:t>Objectives</a:t>
            </a:r>
          </a:p>
        </p:txBody>
      </p:sp>
      <p:sp>
        <p:nvSpPr>
          <p:cNvPr id="3" name="Content Placeholder 2">
            <a:extLst>
              <a:ext uri="{FF2B5EF4-FFF2-40B4-BE49-F238E27FC236}">
                <a16:creationId xmlns:a16="http://schemas.microsoft.com/office/drawing/2014/main" id="{49A1762B-9548-44F4-9B33-3B55CB273BA6}"/>
              </a:ext>
            </a:extLst>
          </p:cNvPr>
          <p:cNvSpPr>
            <a:spLocks noGrp="1"/>
          </p:cNvSpPr>
          <p:nvPr>
            <p:ph idx="1"/>
          </p:nvPr>
        </p:nvSpPr>
        <p:spPr>
          <a:xfrm>
            <a:off x="3882330" y="1123837"/>
            <a:ext cx="7315200" cy="5120640"/>
          </a:xfrm>
        </p:spPr>
        <p:txBody>
          <a:bodyPr/>
          <a:lstStyle/>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Students will be able too:</a:t>
            </a:r>
          </a:p>
          <a:p>
            <a:pPr>
              <a:lnSpc>
                <a:spcPct val="100000"/>
              </a:lnSpc>
            </a:pPr>
            <a:r>
              <a:rPr lang="en-GB" sz="2400" dirty="0">
                <a:solidFill>
                  <a:schemeClr val="tx1"/>
                </a:solidFill>
                <a:latin typeface="Arial" panose="020B0604020202020204" pitchFamily="34" charset="0"/>
                <a:cs typeface="Arial" panose="020B0604020202020204" pitchFamily="34" charset="0"/>
              </a:rPr>
              <a:t>Identify the key terminology of prejudice and discrimination within society. </a:t>
            </a:r>
          </a:p>
          <a:p>
            <a:pPr>
              <a:lnSpc>
                <a:spcPct val="100000"/>
              </a:lnSpc>
            </a:pPr>
            <a:r>
              <a:rPr lang="en-GB" sz="2400" dirty="0">
                <a:solidFill>
                  <a:schemeClr val="tx1"/>
                </a:solidFill>
                <a:latin typeface="Arial" panose="020B0604020202020204" pitchFamily="34" charset="0"/>
                <a:cs typeface="Arial" panose="020B0604020202020204" pitchFamily="34" charset="0"/>
              </a:rPr>
              <a:t>Discuss how discrimination and prejudice is implemented within society. </a:t>
            </a:r>
          </a:p>
          <a:p>
            <a:pPr>
              <a:lnSpc>
                <a:spcPct val="100000"/>
              </a:lnSpc>
            </a:pPr>
            <a:r>
              <a:rPr lang="en-GB" sz="2400" dirty="0">
                <a:solidFill>
                  <a:schemeClr val="tx1"/>
                </a:solidFill>
                <a:latin typeface="Arial" panose="020B0604020202020204" pitchFamily="34" charset="0"/>
                <a:cs typeface="Arial" panose="020B0604020202020204" pitchFamily="34" charset="0"/>
              </a:rPr>
              <a:t>Show an understanding of the theoretical perspectives of prejudice and discrimination within society. </a:t>
            </a:r>
          </a:p>
          <a:p>
            <a:pPr marL="0" indent="0">
              <a:lnSpc>
                <a:spcPct val="100000"/>
              </a:lnSpc>
              <a:buNone/>
            </a:pPr>
            <a:endParaRPr lang="en-GB"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223818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AE501-15E8-40FA-9E22-EEB08E4295CA}"/>
              </a:ext>
            </a:extLst>
          </p:cNvPr>
          <p:cNvSpPr>
            <a:spLocks noGrp="1"/>
          </p:cNvSpPr>
          <p:nvPr>
            <p:ph type="title"/>
          </p:nvPr>
        </p:nvSpPr>
        <p:spPr/>
        <p:txBody>
          <a:bodyPr/>
          <a:lstStyle/>
          <a:p>
            <a:pPr algn="ctr"/>
            <a:r>
              <a:rPr lang="en-GB" dirty="0">
                <a:solidFill>
                  <a:schemeClr val="tx1"/>
                </a:solidFill>
              </a:rPr>
              <a:t>Recap</a:t>
            </a:r>
          </a:p>
        </p:txBody>
      </p:sp>
      <p:sp>
        <p:nvSpPr>
          <p:cNvPr id="3" name="Content Placeholder 2">
            <a:extLst>
              <a:ext uri="{FF2B5EF4-FFF2-40B4-BE49-F238E27FC236}">
                <a16:creationId xmlns:a16="http://schemas.microsoft.com/office/drawing/2014/main" id="{45B679B4-D9FC-40AC-AE16-D5C2D8D5A9E1}"/>
              </a:ext>
            </a:extLst>
          </p:cNvPr>
          <p:cNvSpPr>
            <a:spLocks noGrp="1"/>
          </p:cNvSpPr>
          <p:nvPr>
            <p:ph idx="1"/>
          </p:nvPr>
        </p:nvSpPr>
        <p:spPr/>
        <p:txBody>
          <a:bodyPr>
            <a:normAutofit/>
          </a:bodyPr>
          <a:lstStyle/>
          <a:p>
            <a:pPr marL="0" indent="0" algn="ctr">
              <a:lnSpc>
                <a:spcPct val="150000"/>
              </a:lnSpc>
              <a:buNone/>
            </a:pPr>
            <a:r>
              <a:rPr lang="en-GB" sz="2800" dirty="0">
                <a:solidFill>
                  <a:schemeClr val="tx1"/>
                </a:solidFill>
                <a:latin typeface="Arial" panose="020B0604020202020204" pitchFamily="34" charset="0"/>
                <a:cs typeface="Arial" panose="020B0604020202020204" pitchFamily="34" charset="0"/>
              </a:rPr>
              <a:t>The Equality Act (2010)</a:t>
            </a:r>
          </a:p>
          <a:p>
            <a:pPr marL="0" indent="0" algn="ctr">
              <a:lnSpc>
                <a:spcPct val="150000"/>
              </a:lnSpc>
              <a:buNone/>
            </a:pPr>
            <a:r>
              <a:rPr lang="en-GB" sz="2800" dirty="0">
                <a:solidFill>
                  <a:schemeClr val="tx1"/>
                </a:solidFill>
                <a:latin typeface="Arial" panose="020B0604020202020204" pitchFamily="34" charset="0"/>
                <a:cs typeface="Arial" panose="020B0604020202020204" pitchFamily="34" charset="0"/>
              </a:rPr>
              <a:t>The Protected Characteristics of the Equality Act (2010)</a:t>
            </a:r>
          </a:p>
          <a:p>
            <a:pPr marL="0" indent="0" algn="ctr">
              <a:lnSpc>
                <a:spcPct val="150000"/>
              </a:lnSpc>
              <a:buNone/>
            </a:pPr>
            <a:r>
              <a:rPr lang="en-GB" sz="2800" dirty="0">
                <a:solidFill>
                  <a:schemeClr val="tx1"/>
                </a:solidFill>
                <a:latin typeface="Arial" panose="020B0604020202020204" pitchFamily="34" charset="0"/>
                <a:cs typeface="Arial" panose="020B0604020202020204" pitchFamily="34" charset="0"/>
              </a:rPr>
              <a:t>Types of discrimination</a:t>
            </a:r>
          </a:p>
        </p:txBody>
      </p:sp>
    </p:spTree>
    <p:extLst>
      <p:ext uri="{BB962C8B-B14F-4D97-AF65-F5344CB8AC3E}">
        <p14:creationId xmlns:p14="http://schemas.microsoft.com/office/powerpoint/2010/main" val="12402984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FCF02-8E08-46CE-86F3-9C9900EDFF68}"/>
              </a:ext>
            </a:extLst>
          </p:cNvPr>
          <p:cNvSpPr>
            <a:spLocks noGrp="1"/>
          </p:cNvSpPr>
          <p:nvPr>
            <p:ph type="title"/>
          </p:nvPr>
        </p:nvSpPr>
        <p:spPr/>
        <p:txBody>
          <a:bodyPr/>
          <a:lstStyle/>
          <a:p>
            <a:pPr algn="ctr"/>
            <a:r>
              <a:rPr lang="en-GB" dirty="0">
                <a:solidFill>
                  <a:schemeClr val="tx1"/>
                </a:solidFill>
                <a:latin typeface="Arial" panose="020B0604020202020204" pitchFamily="34" charset="0"/>
                <a:cs typeface="Arial" panose="020B0604020202020204" pitchFamily="34" charset="0"/>
              </a:rPr>
              <a:t>Activity</a:t>
            </a:r>
          </a:p>
        </p:txBody>
      </p:sp>
      <p:sp>
        <p:nvSpPr>
          <p:cNvPr id="3" name="Content Placeholder 2">
            <a:extLst>
              <a:ext uri="{FF2B5EF4-FFF2-40B4-BE49-F238E27FC236}">
                <a16:creationId xmlns:a16="http://schemas.microsoft.com/office/drawing/2014/main" id="{EF6AB3F1-EDE1-47BC-B62F-C0EF574754CA}"/>
              </a:ext>
            </a:extLst>
          </p:cNvPr>
          <p:cNvSpPr>
            <a:spLocks noGrp="1"/>
          </p:cNvSpPr>
          <p:nvPr>
            <p:ph idx="1"/>
          </p:nvPr>
        </p:nvSpPr>
        <p:spPr>
          <a:xfrm>
            <a:off x="4219662" y="864108"/>
            <a:ext cx="6964806" cy="5120640"/>
          </a:xfrm>
        </p:spPr>
        <p:txBody>
          <a:bodyPr>
            <a:normAutofit/>
          </a:bodyPr>
          <a:lstStyle/>
          <a:p>
            <a:pPr marL="0" indent="0">
              <a:lnSpc>
                <a:spcPct val="150000"/>
              </a:lnSpc>
              <a:buNone/>
            </a:pPr>
            <a:r>
              <a:rPr lang="en-GB" sz="3200" dirty="0">
                <a:solidFill>
                  <a:schemeClr val="tx1"/>
                </a:solidFill>
                <a:latin typeface="Arial" panose="020B0604020202020204" pitchFamily="34" charset="0"/>
                <a:cs typeface="Arial" panose="020B0604020202020204" pitchFamily="34" charset="0"/>
              </a:rPr>
              <a:t>What is the difference between Discrimination and Prejudice?</a:t>
            </a:r>
          </a:p>
        </p:txBody>
      </p:sp>
    </p:spTree>
    <p:extLst>
      <p:ext uri="{BB962C8B-B14F-4D97-AF65-F5344CB8AC3E}">
        <p14:creationId xmlns:p14="http://schemas.microsoft.com/office/powerpoint/2010/main" val="42852463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38504-A16B-402A-AF60-2EDF97F14683}"/>
              </a:ext>
            </a:extLst>
          </p:cNvPr>
          <p:cNvSpPr>
            <a:spLocks noGrp="1"/>
          </p:cNvSpPr>
          <p:nvPr>
            <p:ph type="title"/>
          </p:nvPr>
        </p:nvSpPr>
        <p:spPr/>
        <p:txBody>
          <a:bodyPr/>
          <a:lstStyle/>
          <a:p>
            <a:r>
              <a:rPr lang="en-GB" dirty="0">
                <a:solidFill>
                  <a:schemeClr val="tx1"/>
                </a:solidFill>
                <a:latin typeface="Arial" panose="020B0604020202020204" pitchFamily="34" charset="0"/>
                <a:cs typeface="Arial" panose="020B0604020202020204" pitchFamily="34" charset="0"/>
              </a:rPr>
              <a:t>What is discrimination and prejudice?</a:t>
            </a:r>
          </a:p>
        </p:txBody>
      </p:sp>
      <p:sp>
        <p:nvSpPr>
          <p:cNvPr id="3" name="Content Placeholder 2">
            <a:extLst>
              <a:ext uri="{FF2B5EF4-FFF2-40B4-BE49-F238E27FC236}">
                <a16:creationId xmlns:a16="http://schemas.microsoft.com/office/drawing/2014/main" id="{B15CEC33-2AC8-495A-BA84-D9B46199E0E0}"/>
              </a:ext>
            </a:extLst>
          </p:cNvPr>
          <p:cNvSpPr>
            <a:spLocks noGrp="1"/>
          </p:cNvSpPr>
          <p:nvPr>
            <p:ph idx="1"/>
          </p:nvPr>
        </p:nvSpPr>
        <p:spPr/>
        <p:txBody>
          <a:bodyPr>
            <a:normAutofit/>
          </a:bodyPr>
          <a:lstStyle/>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Discrimination and prejudice are commonly misconceived that they are the same thing. Although they are not the same, they are in fact connected to one another. </a:t>
            </a:r>
          </a:p>
        </p:txBody>
      </p:sp>
    </p:spTree>
    <p:extLst>
      <p:ext uri="{BB962C8B-B14F-4D97-AF65-F5344CB8AC3E}">
        <p14:creationId xmlns:p14="http://schemas.microsoft.com/office/powerpoint/2010/main" val="24689975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D948FCC-6EFC-491E-807A-5AF2699DAB6A}"/>
              </a:ext>
            </a:extLst>
          </p:cNvPr>
          <p:cNvSpPr txBox="1"/>
          <p:nvPr/>
        </p:nvSpPr>
        <p:spPr>
          <a:xfrm>
            <a:off x="3801293" y="1483755"/>
            <a:ext cx="7806372" cy="3890489"/>
          </a:xfrm>
          <a:prstGeom prst="rect">
            <a:avLst/>
          </a:prstGeom>
          <a:noFill/>
        </p:spPr>
        <p:txBody>
          <a:bodyPr wrap="square" rtlCol="0">
            <a:spAutoFit/>
          </a:bodyPr>
          <a:lstStyle/>
          <a:p>
            <a:pPr>
              <a:lnSpc>
                <a:spcPct val="150000"/>
              </a:lnSpc>
            </a:pPr>
            <a:r>
              <a:rPr lang="en-GB" sz="2800" dirty="0">
                <a:latin typeface="Arial" panose="020B0604020202020204" pitchFamily="34" charset="0"/>
                <a:cs typeface="Arial" panose="020B0604020202020204" pitchFamily="34" charset="0"/>
              </a:rPr>
              <a:t>People whom participate in prejudice behaviour, do not normally achieve any benefits in acting in a prejudice way. However, those who discriminate against people, always do so because they feel at an advantage or feel they have something to gain.</a:t>
            </a:r>
          </a:p>
        </p:txBody>
      </p:sp>
    </p:spTree>
    <p:extLst>
      <p:ext uri="{BB962C8B-B14F-4D97-AF65-F5344CB8AC3E}">
        <p14:creationId xmlns:p14="http://schemas.microsoft.com/office/powerpoint/2010/main" val="40607795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D3DAA3-42E7-4A6B-A8DE-443F350EA24A}"/>
              </a:ext>
            </a:extLst>
          </p:cNvPr>
          <p:cNvSpPr>
            <a:spLocks noGrp="1"/>
          </p:cNvSpPr>
          <p:nvPr>
            <p:ph idx="1"/>
          </p:nvPr>
        </p:nvSpPr>
        <p:spPr/>
        <p:txBody>
          <a:bodyPr/>
          <a:lstStyle/>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As seen by </a:t>
            </a:r>
            <a:r>
              <a:rPr lang="en-GB" sz="2400" dirty="0" err="1">
                <a:solidFill>
                  <a:schemeClr val="tx1"/>
                </a:solidFill>
                <a:latin typeface="Arial" panose="020B0604020202020204" pitchFamily="34" charset="0"/>
                <a:cs typeface="Arial" panose="020B0604020202020204" pitchFamily="34" charset="0"/>
              </a:rPr>
              <a:t>Pediaa</a:t>
            </a:r>
            <a:r>
              <a:rPr lang="en-GB" sz="2400" dirty="0">
                <a:solidFill>
                  <a:schemeClr val="tx1"/>
                </a:solidFill>
                <a:latin typeface="Arial" panose="020B0604020202020204" pitchFamily="34" charset="0"/>
                <a:cs typeface="Arial" panose="020B0604020202020204" pitchFamily="34" charset="0"/>
              </a:rPr>
              <a:t> (2016) “Prejudice is a preconceived idea that is not based on facts or actual experience. Discrimination is often a result of prejudice.”</a:t>
            </a:r>
          </a:p>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Prejudice tends to be a thought/opinion or attitude, whereas discrimination is the act upon a thought or opinion. </a:t>
            </a:r>
          </a:p>
        </p:txBody>
      </p:sp>
      <p:sp>
        <p:nvSpPr>
          <p:cNvPr id="4" name="Rectangle 3">
            <a:extLst>
              <a:ext uri="{FF2B5EF4-FFF2-40B4-BE49-F238E27FC236}">
                <a16:creationId xmlns:a16="http://schemas.microsoft.com/office/drawing/2014/main" id="{DFFB6872-64FE-4380-9A7A-806A7AB6573C}"/>
              </a:ext>
            </a:extLst>
          </p:cNvPr>
          <p:cNvSpPr/>
          <p:nvPr/>
        </p:nvSpPr>
        <p:spPr>
          <a:xfrm>
            <a:off x="3048000" y="3105835"/>
            <a:ext cx="8136468" cy="369332"/>
          </a:xfrm>
          <a:prstGeom prst="rect">
            <a:avLst/>
          </a:prstGeom>
        </p:spPr>
        <p:txBody>
          <a:bodyPr wrap="square">
            <a:spAutoFit/>
          </a:bodyPr>
          <a:lstStyle/>
          <a:p>
            <a:endParaRPr lang="en-GB" dirty="0"/>
          </a:p>
        </p:txBody>
      </p:sp>
    </p:spTree>
    <p:extLst>
      <p:ext uri="{BB962C8B-B14F-4D97-AF65-F5344CB8AC3E}">
        <p14:creationId xmlns:p14="http://schemas.microsoft.com/office/powerpoint/2010/main" val="22876721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5B20F-F207-4916-8000-BE1EDAD0983B}"/>
              </a:ext>
            </a:extLst>
          </p:cNvPr>
          <p:cNvSpPr>
            <a:spLocks noGrp="1"/>
          </p:cNvSpPr>
          <p:nvPr>
            <p:ph type="title"/>
          </p:nvPr>
        </p:nvSpPr>
        <p:spPr>
          <a:xfrm>
            <a:off x="3769658" y="1128408"/>
            <a:ext cx="6373907" cy="4601183"/>
          </a:xfrm>
        </p:spPr>
        <p:txBody>
          <a:bodyPr>
            <a:normAutofit/>
          </a:bodyPr>
          <a:lstStyle/>
          <a:p>
            <a:r>
              <a:rPr lang="en-GB" sz="6600" dirty="0">
                <a:solidFill>
                  <a:schemeClr val="tx1"/>
                </a:solidFill>
                <a:latin typeface="Arial" panose="020B0604020202020204" pitchFamily="34" charset="0"/>
                <a:cs typeface="Arial" panose="020B0604020202020204" pitchFamily="34" charset="0"/>
              </a:rPr>
              <a:t>Key Terminology</a:t>
            </a:r>
          </a:p>
        </p:txBody>
      </p:sp>
    </p:spTree>
    <p:extLst>
      <p:ext uri="{BB962C8B-B14F-4D97-AF65-F5344CB8AC3E}">
        <p14:creationId xmlns:p14="http://schemas.microsoft.com/office/powerpoint/2010/main" val="7799808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0A210-2C4C-42DF-9F5D-EC32F1C8A77A}"/>
              </a:ext>
            </a:extLst>
          </p:cNvPr>
          <p:cNvSpPr>
            <a:spLocks noGrp="1"/>
          </p:cNvSpPr>
          <p:nvPr>
            <p:ph type="title"/>
          </p:nvPr>
        </p:nvSpPr>
        <p:spPr/>
        <p:txBody>
          <a:bodyPr/>
          <a:lstStyle/>
          <a:p>
            <a:r>
              <a:rPr lang="en-GB" dirty="0">
                <a:solidFill>
                  <a:schemeClr val="tx1"/>
                </a:solidFill>
                <a:latin typeface="Arial" panose="020B0604020202020204" pitchFamily="34" charset="0"/>
                <a:cs typeface="Arial" panose="020B0604020202020204" pitchFamily="34" charset="0"/>
              </a:rPr>
              <a:t>Key Terminology</a:t>
            </a:r>
          </a:p>
        </p:txBody>
      </p:sp>
      <p:sp>
        <p:nvSpPr>
          <p:cNvPr id="4" name="Rectangle 3">
            <a:extLst>
              <a:ext uri="{FF2B5EF4-FFF2-40B4-BE49-F238E27FC236}">
                <a16:creationId xmlns:a16="http://schemas.microsoft.com/office/drawing/2014/main" id="{C7B75A8E-0480-47C7-AF56-1F57BCEC8FD4}"/>
              </a:ext>
            </a:extLst>
          </p:cNvPr>
          <p:cNvSpPr/>
          <p:nvPr/>
        </p:nvSpPr>
        <p:spPr>
          <a:xfrm>
            <a:off x="3644537" y="1726362"/>
            <a:ext cx="3918858" cy="1015663"/>
          </a:xfrm>
          <a:prstGeom prst="rect">
            <a:avLst/>
          </a:prstGeom>
          <a:noFill/>
        </p:spPr>
        <p:txBody>
          <a:bodyPr wrap="square" lIns="91440" tIns="45720" rIns="91440" bIns="45720">
            <a:spAutoFit/>
          </a:bodyPr>
          <a:lstStyle/>
          <a:p>
            <a:pPr algn="ctr"/>
            <a:r>
              <a:rPr lang="en-US" sz="60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Prejudice</a:t>
            </a: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 </a:t>
            </a:r>
          </a:p>
        </p:txBody>
      </p:sp>
      <p:sp>
        <p:nvSpPr>
          <p:cNvPr id="5" name="Rectangle 4">
            <a:extLst>
              <a:ext uri="{FF2B5EF4-FFF2-40B4-BE49-F238E27FC236}">
                <a16:creationId xmlns:a16="http://schemas.microsoft.com/office/drawing/2014/main" id="{9A8B0643-25BA-404B-A72E-6E399FCBC33F}"/>
              </a:ext>
            </a:extLst>
          </p:cNvPr>
          <p:cNvSpPr/>
          <p:nvPr/>
        </p:nvSpPr>
        <p:spPr>
          <a:xfrm>
            <a:off x="4799657" y="3276271"/>
            <a:ext cx="5527475" cy="1015663"/>
          </a:xfrm>
          <a:prstGeom prst="rect">
            <a:avLst/>
          </a:prstGeom>
          <a:noFill/>
        </p:spPr>
        <p:txBody>
          <a:bodyPr wrap="none" lIns="91440" tIns="45720" rIns="91440" bIns="45720">
            <a:spAutoFit/>
          </a:bodyPr>
          <a:lstStyle/>
          <a:p>
            <a:pPr algn="ctr"/>
            <a:r>
              <a:rPr lang="en-US" sz="60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Discrimination</a:t>
            </a:r>
          </a:p>
        </p:txBody>
      </p:sp>
      <p:sp>
        <p:nvSpPr>
          <p:cNvPr id="6" name="Rectangle 5">
            <a:extLst>
              <a:ext uri="{FF2B5EF4-FFF2-40B4-BE49-F238E27FC236}">
                <a16:creationId xmlns:a16="http://schemas.microsoft.com/office/drawing/2014/main" id="{1C7C5ACA-908F-4B72-8529-F91F67E00272}"/>
              </a:ext>
            </a:extLst>
          </p:cNvPr>
          <p:cNvSpPr/>
          <p:nvPr/>
        </p:nvSpPr>
        <p:spPr>
          <a:xfrm>
            <a:off x="6096000" y="4900638"/>
            <a:ext cx="4886274" cy="1015663"/>
          </a:xfrm>
          <a:prstGeom prst="rect">
            <a:avLst/>
          </a:prstGeom>
          <a:noFill/>
        </p:spPr>
        <p:txBody>
          <a:bodyPr wrap="none" lIns="91440" tIns="45720" rIns="91440" bIns="45720">
            <a:spAutoFit/>
          </a:bodyPr>
          <a:lstStyle/>
          <a:p>
            <a:pPr algn="ctr"/>
            <a:r>
              <a:rPr lang="en-US" sz="60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Stereotyping</a:t>
            </a:r>
          </a:p>
        </p:txBody>
      </p:sp>
    </p:spTree>
    <p:extLst>
      <p:ext uri="{BB962C8B-B14F-4D97-AF65-F5344CB8AC3E}">
        <p14:creationId xmlns:p14="http://schemas.microsoft.com/office/powerpoint/2010/main" val="1357090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41D2A-0F70-46DF-AD6A-F760677CF02C}"/>
              </a:ext>
            </a:extLst>
          </p:cNvPr>
          <p:cNvSpPr>
            <a:spLocks noGrp="1"/>
          </p:cNvSpPr>
          <p:nvPr>
            <p:ph type="title"/>
          </p:nvPr>
        </p:nvSpPr>
        <p:spPr/>
        <p:txBody>
          <a:bodyPr>
            <a:normAutofit/>
          </a:bodyPr>
          <a:lstStyle/>
          <a:p>
            <a:pPr algn="ctr"/>
            <a:r>
              <a:rPr lang="en-GB" sz="4000" dirty="0">
                <a:solidFill>
                  <a:schemeClr val="tx1"/>
                </a:solidFill>
                <a:latin typeface="Arial" panose="020B0604020202020204" pitchFamily="34" charset="0"/>
                <a:cs typeface="Arial" panose="020B0604020202020204" pitchFamily="34" charset="0"/>
              </a:rPr>
              <a:t>Prejudice</a:t>
            </a:r>
          </a:p>
        </p:txBody>
      </p:sp>
      <p:sp>
        <p:nvSpPr>
          <p:cNvPr id="3" name="Content Placeholder 2">
            <a:extLst>
              <a:ext uri="{FF2B5EF4-FFF2-40B4-BE49-F238E27FC236}">
                <a16:creationId xmlns:a16="http://schemas.microsoft.com/office/drawing/2014/main" id="{817F0626-98DF-4B8B-9593-52DE404DF1AA}"/>
              </a:ext>
            </a:extLst>
          </p:cNvPr>
          <p:cNvSpPr>
            <a:spLocks noGrp="1"/>
          </p:cNvSpPr>
          <p:nvPr>
            <p:ph idx="1"/>
          </p:nvPr>
        </p:nvSpPr>
        <p:spPr>
          <a:xfrm>
            <a:off x="3579223" y="864108"/>
            <a:ext cx="8098971" cy="5105618"/>
          </a:xfrm>
        </p:spPr>
        <p:txBody>
          <a:bodyPr>
            <a:normAutofit/>
          </a:bodyPr>
          <a:lstStyle/>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The Cambridge Dictionary (2020) describes prejudice as “an unfair and unreasonable opinion or feeling, especially when formed without enough thought or knowledge</a:t>
            </a:r>
            <a:r>
              <a:rPr lang="en-GB" sz="2400" b="1" dirty="0">
                <a:solidFill>
                  <a:schemeClr val="tx1"/>
                </a:solidFill>
                <a:latin typeface="Arial" panose="020B0604020202020204" pitchFamily="34" charset="0"/>
                <a:cs typeface="Arial" panose="020B0604020202020204" pitchFamily="34" charset="0"/>
              </a:rPr>
              <a:t>.”</a:t>
            </a:r>
          </a:p>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Someone or something that prejudices you, influences you unfairly so that you form an unreasonable opinion about something.</a:t>
            </a:r>
          </a:p>
        </p:txBody>
      </p:sp>
    </p:spTree>
    <p:extLst>
      <p:ext uri="{BB962C8B-B14F-4D97-AF65-F5344CB8AC3E}">
        <p14:creationId xmlns:p14="http://schemas.microsoft.com/office/powerpoint/2010/main" val="29593043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95E1D7-BFF5-4581-AC0C-B3DAED18883D}"/>
              </a:ext>
            </a:extLst>
          </p:cNvPr>
          <p:cNvSpPr>
            <a:spLocks noGrp="1"/>
          </p:cNvSpPr>
          <p:nvPr>
            <p:ph idx="1"/>
          </p:nvPr>
        </p:nvSpPr>
        <p:spPr>
          <a:xfrm>
            <a:off x="3631475" y="1293223"/>
            <a:ext cx="7863840" cy="2704011"/>
          </a:xfrm>
        </p:spPr>
        <p:txBody>
          <a:bodyPr>
            <a:normAutofit/>
          </a:bodyPr>
          <a:lstStyle/>
          <a:p>
            <a:pPr marL="0" indent="0">
              <a:lnSpc>
                <a:spcPct val="150000"/>
              </a:lnSpc>
              <a:buNone/>
            </a:pPr>
            <a:r>
              <a:rPr lang="en-GB" sz="2800" dirty="0">
                <a:solidFill>
                  <a:schemeClr val="tx1"/>
                </a:solidFill>
                <a:latin typeface="Arial" panose="020B0604020202020204" pitchFamily="34" charset="0"/>
                <a:cs typeface="Arial" panose="020B0604020202020204" pitchFamily="34" charset="0"/>
              </a:rPr>
              <a:t>The word "prejudice" comes from the Latin roots "</a:t>
            </a:r>
            <a:r>
              <a:rPr lang="en-GB" sz="2800" dirty="0" err="1">
                <a:solidFill>
                  <a:schemeClr val="tx1"/>
                </a:solidFill>
                <a:latin typeface="Arial" panose="020B0604020202020204" pitchFamily="34" charset="0"/>
                <a:cs typeface="Arial" panose="020B0604020202020204" pitchFamily="34" charset="0"/>
              </a:rPr>
              <a:t>prae</a:t>
            </a:r>
            <a:r>
              <a:rPr lang="en-GB" sz="2800" dirty="0">
                <a:solidFill>
                  <a:schemeClr val="tx1"/>
                </a:solidFill>
                <a:latin typeface="Arial" panose="020B0604020202020204" pitchFamily="34" charset="0"/>
                <a:cs typeface="Arial" panose="020B0604020202020204" pitchFamily="34" charset="0"/>
              </a:rPr>
              <a:t>" (in advance) and "</a:t>
            </a:r>
            <a:r>
              <a:rPr lang="en-GB" sz="2800" dirty="0" err="1">
                <a:solidFill>
                  <a:schemeClr val="tx1"/>
                </a:solidFill>
                <a:latin typeface="Arial" panose="020B0604020202020204" pitchFamily="34" charset="0"/>
                <a:cs typeface="Arial" panose="020B0604020202020204" pitchFamily="34" charset="0"/>
              </a:rPr>
              <a:t>judicum</a:t>
            </a:r>
            <a:r>
              <a:rPr lang="en-GB" sz="2800" dirty="0">
                <a:solidFill>
                  <a:schemeClr val="tx1"/>
                </a:solidFill>
                <a:latin typeface="Arial" panose="020B0604020202020204" pitchFamily="34" charset="0"/>
                <a:cs typeface="Arial" panose="020B0604020202020204" pitchFamily="34" charset="0"/>
              </a:rPr>
              <a:t>" (judgment).</a:t>
            </a:r>
          </a:p>
        </p:txBody>
      </p:sp>
      <p:sp>
        <p:nvSpPr>
          <p:cNvPr id="4" name="Rectangle 3">
            <a:extLst>
              <a:ext uri="{FF2B5EF4-FFF2-40B4-BE49-F238E27FC236}">
                <a16:creationId xmlns:a16="http://schemas.microsoft.com/office/drawing/2014/main" id="{99E40C29-ADD0-4D13-80C3-7D834F148403}"/>
              </a:ext>
            </a:extLst>
          </p:cNvPr>
          <p:cNvSpPr/>
          <p:nvPr/>
        </p:nvSpPr>
        <p:spPr>
          <a:xfrm>
            <a:off x="4445765" y="3997234"/>
            <a:ext cx="2359941"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GB" sz="5400" b="1" dirty="0">
                <a:ln/>
                <a:solidFill>
                  <a:schemeClr val="accent4"/>
                </a:solidFill>
                <a:latin typeface="Arial" panose="020B0604020202020204" pitchFamily="34" charset="0"/>
                <a:cs typeface="Arial" panose="020B0604020202020204" pitchFamily="34" charset="0"/>
              </a:rPr>
              <a:t>“</a:t>
            </a:r>
            <a:r>
              <a:rPr lang="en-GB" sz="5400" b="1" dirty="0" err="1">
                <a:ln/>
                <a:solidFill>
                  <a:schemeClr val="accent4"/>
                </a:solidFill>
                <a:latin typeface="Arial" panose="020B0604020202020204" pitchFamily="34" charset="0"/>
                <a:cs typeface="Arial" panose="020B0604020202020204" pitchFamily="34" charset="0"/>
              </a:rPr>
              <a:t>Prae</a:t>
            </a:r>
            <a:r>
              <a:rPr lang="en-GB" sz="5400" b="1" dirty="0">
                <a:ln/>
                <a:solidFill>
                  <a:schemeClr val="accent4"/>
                </a:solidFill>
                <a:latin typeface="Arial" panose="020B0604020202020204" pitchFamily="34" charset="0"/>
                <a:cs typeface="Arial" panose="020B0604020202020204" pitchFamily="34" charset="0"/>
              </a:rPr>
              <a:t>”</a:t>
            </a:r>
            <a:endParaRPr lang="en-GB" sz="5400" b="1" cap="none" spc="0" dirty="0">
              <a:ln/>
              <a:solidFill>
                <a:schemeClr val="accent4"/>
              </a:solidFill>
              <a:effectLst/>
            </a:endParaRPr>
          </a:p>
        </p:txBody>
      </p:sp>
      <p:sp>
        <p:nvSpPr>
          <p:cNvPr id="6" name="Rectangle 5">
            <a:extLst>
              <a:ext uri="{FF2B5EF4-FFF2-40B4-BE49-F238E27FC236}">
                <a16:creationId xmlns:a16="http://schemas.microsoft.com/office/drawing/2014/main" id="{FAA4AC11-2C60-4A76-8FF6-3EC59DDD0AA2}"/>
              </a:ext>
            </a:extLst>
          </p:cNvPr>
          <p:cNvSpPr/>
          <p:nvPr/>
        </p:nvSpPr>
        <p:spPr>
          <a:xfrm>
            <a:off x="7619996" y="3997234"/>
            <a:ext cx="3724097" cy="92333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cap="none" spc="0" dirty="0">
                <a:ln/>
                <a:solidFill>
                  <a:schemeClr val="accent3"/>
                </a:solidFill>
                <a:effectLst/>
                <a:latin typeface="Arial" panose="020B0604020202020204" pitchFamily="34" charset="0"/>
                <a:cs typeface="Arial" panose="020B0604020202020204" pitchFamily="34" charset="0"/>
              </a:rPr>
              <a:t>“</a:t>
            </a:r>
            <a:r>
              <a:rPr lang="en-US" sz="5400" b="1" cap="none" spc="0" dirty="0" err="1">
                <a:ln/>
                <a:solidFill>
                  <a:schemeClr val="accent3"/>
                </a:solidFill>
                <a:effectLst/>
                <a:latin typeface="Arial" panose="020B0604020202020204" pitchFamily="34" charset="0"/>
                <a:cs typeface="Arial" panose="020B0604020202020204" pitchFamily="34" charset="0"/>
              </a:rPr>
              <a:t>Judicum</a:t>
            </a:r>
            <a:r>
              <a:rPr lang="en-US" sz="5400" b="1" cap="none" spc="0" dirty="0">
                <a:ln/>
                <a:solidFill>
                  <a:schemeClr val="accent3"/>
                </a:solidFill>
                <a:effectLst/>
                <a:latin typeface="Arial" panose="020B0604020202020204" pitchFamily="34" charset="0"/>
                <a:cs typeface="Arial" panose="020B0604020202020204" pitchFamily="34" charset="0"/>
              </a:rPr>
              <a:t>”</a:t>
            </a:r>
          </a:p>
        </p:txBody>
      </p:sp>
      <p:sp>
        <p:nvSpPr>
          <p:cNvPr id="7" name="TextBox 6">
            <a:extLst>
              <a:ext uri="{FF2B5EF4-FFF2-40B4-BE49-F238E27FC236}">
                <a16:creationId xmlns:a16="http://schemas.microsoft.com/office/drawing/2014/main" id="{9C79565C-7011-4F40-ABE2-E0641D42E1FD}"/>
              </a:ext>
            </a:extLst>
          </p:cNvPr>
          <p:cNvSpPr txBox="1"/>
          <p:nvPr/>
        </p:nvSpPr>
        <p:spPr>
          <a:xfrm>
            <a:off x="9482044" y="6331913"/>
            <a:ext cx="2743201"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(The Classroom, 2018)</a:t>
            </a:r>
          </a:p>
        </p:txBody>
      </p:sp>
    </p:spTree>
    <p:extLst>
      <p:ext uri="{BB962C8B-B14F-4D97-AF65-F5344CB8AC3E}">
        <p14:creationId xmlns:p14="http://schemas.microsoft.com/office/powerpoint/2010/main" val="5918332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10421F-373A-4DEA-8077-0A5431069C22}"/>
              </a:ext>
            </a:extLst>
          </p:cNvPr>
          <p:cNvSpPr>
            <a:spLocks noGrp="1"/>
          </p:cNvSpPr>
          <p:nvPr>
            <p:ph idx="1"/>
          </p:nvPr>
        </p:nvSpPr>
        <p:spPr>
          <a:xfrm>
            <a:off x="3869267" y="757647"/>
            <a:ext cx="7717487" cy="5603964"/>
          </a:xfrm>
        </p:spPr>
        <p:txBody>
          <a:bodyPr/>
          <a:lstStyle/>
          <a:p>
            <a:pPr fontAlgn="base"/>
            <a:r>
              <a:rPr lang="en-GB" sz="3200" dirty="0">
                <a:solidFill>
                  <a:schemeClr val="tx1"/>
                </a:solidFill>
                <a:latin typeface="Arial" panose="020B0604020202020204" pitchFamily="34" charset="0"/>
                <a:cs typeface="Arial" panose="020B0604020202020204" pitchFamily="34" charset="0"/>
              </a:rPr>
              <a:t> Racism</a:t>
            </a:r>
          </a:p>
          <a:p>
            <a:pPr fontAlgn="base"/>
            <a:r>
              <a:rPr lang="en-GB" sz="3200" dirty="0">
                <a:solidFill>
                  <a:schemeClr val="tx1"/>
                </a:solidFill>
                <a:latin typeface="Arial" panose="020B0604020202020204" pitchFamily="34" charset="0"/>
                <a:cs typeface="Arial" panose="020B0604020202020204" pitchFamily="34" charset="0"/>
              </a:rPr>
              <a:t> Sexism</a:t>
            </a:r>
          </a:p>
          <a:p>
            <a:pPr fontAlgn="base"/>
            <a:r>
              <a:rPr lang="en-GB" sz="3200" dirty="0">
                <a:solidFill>
                  <a:schemeClr val="tx1"/>
                </a:solidFill>
                <a:latin typeface="Arial" panose="020B0604020202020204" pitchFamily="34" charset="0"/>
                <a:cs typeface="Arial" panose="020B0604020202020204" pitchFamily="34" charset="0"/>
              </a:rPr>
              <a:t> Classism</a:t>
            </a:r>
          </a:p>
          <a:p>
            <a:pPr fontAlgn="base"/>
            <a:r>
              <a:rPr lang="en-GB" sz="3200" dirty="0">
                <a:solidFill>
                  <a:schemeClr val="tx1"/>
                </a:solidFill>
                <a:latin typeface="Arial" panose="020B0604020202020204" pitchFamily="34" charset="0"/>
                <a:cs typeface="Arial" panose="020B0604020202020204" pitchFamily="34" charset="0"/>
              </a:rPr>
              <a:t> Homophobia</a:t>
            </a:r>
          </a:p>
          <a:p>
            <a:pPr fontAlgn="base"/>
            <a:r>
              <a:rPr lang="en-GB" sz="3200" dirty="0">
                <a:solidFill>
                  <a:schemeClr val="tx1"/>
                </a:solidFill>
                <a:latin typeface="Arial" panose="020B0604020202020204" pitchFamily="34" charset="0"/>
                <a:cs typeface="Arial" panose="020B0604020202020204" pitchFamily="34" charset="0"/>
              </a:rPr>
              <a:t> Nationalism</a:t>
            </a:r>
          </a:p>
          <a:p>
            <a:pPr fontAlgn="base"/>
            <a:r>
              <a:rPr lang="en-GB" sz="3200" dirty="0">
                <a:solidFill>
                  <a:schemeClr val="tx1"/>
                </a:solidFill>
                <a:latin typeface="Arial" panose="020B0604020202020204" pitchFamily="34" charset="0"/>
                <a:cs typeface="Arial" panose="020B0604020202020204" pitchFamily="34" charset="0"/>
              </a:rPr>
              <a:t> Religious prejudice</a:t>
            </a:r>
          </a:p>
          <a:p>
            <a:pPr fontAlgn="base"/>
            <a:r>
              <a:rPr lang="en-GB" sz="3200" dirty="0">
                <a:solidFill>
                  <a:schemeClr val="tx1"/>
                </a:solidFill>
                <a:latin typeface="Arial" panose="020B0604020202020204" pitchFamily="34" charset="0"/>
                <a:cs typeface="Arial" panose="020B0604020202020204" pitchFamily="34" charset="0"/>
              </a:rPr>
              <a:t> Ageism</a:t>
            </a:r>
          </a:p>
          <a:p>
            <a:pPr fontAlgn="base"/>
            <a:r>
              <a:rPr lang="en-GB" sz="3200" dirty="0">
                <a:solidFill>
                  <a:schemeClr val="tx1"/>
                </a:solidFill>
                <a:latin typeface="Arial" panose="020B0604020202020204" pitchFamily="34" charset="0"/>
                <a:cs typeface="Arial" panose="020B0604020202020204" pitchFamily="34" charset="0"/>
              </a:rPr>
              <a:t> Xenophobia</a:t>
            </a:r>
          </a:p>
          <a:p>
            <a:pPr marL="0" indent="0">
              <a:buNone/>
            </a:pPr>
            <a:endParaRPr lang="en-GB" dirty="0"/>
          </a:p>
        </p:txBody>
      </p:sp>
      <p:sp>
        <p:nvSpPr>
          <p:cNvPr id="4" name="TextBox 3">
            <a:extLst>
              <a:ext uri="{FF2B5EF4-FFF2-40B4-BE49-F238E27FC236}">
                <a16:creationId xmlns:a16="http://schemas.microsoft.com/office/drawing/2014/main" id="{9228F453-6DE9-4184-841D-F7C2AE7CEC65}"/>
              </a:ext>
            </a:extLst>
          </p:cNvPr>
          <p:cNvSpPr txBox="1"/>
          <p:nvPr/>
        </p:nvSpPr>
        <p:spPr>
          <a:xfrm>
            <a:off x="9601200" y="6361611"/>
            <a:ext cx="286076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(Very Well Mind, 2020)</a:t>
            </a:r>
          </a:p>
        </p:txBody>
      </p:sp>
    </p:spTree>
    <p:extLst>
      <p:ext uri="{BB962C8B-B14F-4D97-AF65-F5344CB8AC3E}">
        <p14:creationId xmlns:p14="http://schemas.microsoft.com/office/powerpoint/2010/main" val="40091231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989516-5BB2-476B-A040-7E0C59645079}"/>
              </a:ext>
            </a:extLst>
          </p:cNvPr>
          <p:cNvSpPr>
            <a:spLocks noGrp="1"/>
          </p:cNvSpPr>
          <p:nvPr>
            <p:ph idx="1"/>
          </p:nvPr>
        </p:nvSpPr>
        <p:spPr/>
        <p:txBody>
          <a:bodyPr>
            <a:normAutofit/>
          </a:bodyPr>
          <a:lstStyle/>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a:t>
            </a:r>
          </a:p>
        </p:txBody>
      </p:sp>
      <p:sp>
        <p:nvSpPr>
          <p:cNvPr id="4" name="TextBox 3">
            <a:extLst>
              <a:ext uri="{FF2B5EF4-FFF2-40B4-BE49-F238E27FC236}">
                <a16:creationId xmlns:a16="http://schemas.microsoft.com/office/drawing/2014/main" id="{B7FDD3E2-BD36-4D43-A991-BA088BB9BFBF}"/>
              </a:ext>
            </a:extLst>
          </p:cNvPr>
          <p:cNvSpPr txBox="1"/>
          <p:nvPr/>
        </p:nvSpPr>
        <p:spPr>
          <a:xfrm>
            <a:off x="3516571" y="1463040"/>
            <a:ext cx="8020594" cy="4247317"/>
          </a:xfrm>
          <a:prstGeom prst="rect">
            <a:avLst/>
          </a:prstGeom>
          <a:noFill/>
        </p:spPr>
        <p:txBody>
          <a:bodyPr wrap="square" rtlCol="0">
            <a:spAutoFit/>
          </a:bodyPr>
          <a:lstStyle/>
          <a:p>
            <a:pPr>
              <a:lnSpc>
                <a:spcPct val="150000"/>
              </a:lnSpc>
            </a:pPr>
            <a:r>
              <a:rPr lang="en-GB" sz="2400" dirty="0">
                <a:latin typeface="Arial" panose="020B0604020202020204" pitchFamily="34" charset="0"/>
                <a:cs typeface="Arial" panose="020B0604020202020204" pitchFamily="34" charset="0"/>
              </a:rPr>
              <a:t>It usually a negative attitude towards an individual based solely on the individual’s membership of a social group.</a:t>
            </a:r>
          </a:p>
          <a:p>
            <a:pPr>
              <a:lnSpc>
                <a:spcPct val="150000"/>
              </a:lnSpc>
            </a:pPr>
            <a:r>
              <a:rPr lang="en-GB" sz="2400" dirty="0">
                <a:latin typeface="Arial" panose="020B0604020202020204" pitchFamily="34" charset="0"/>
                <a:cs typeface="Arial" panose="020B0604020202020204" pitchFamily="34" charset="0"/>
              </a:rPr>
              <a:t>For example, a person may hold prejudiced views towards a certain race or gender etc. (e.g. sexist).</a:t>
            </a:r>
          </a:p>
          <a:p>
            <a:pPr>
              <a:lnSpc>
                <a:spcPct val="150000"/>
              </a:lnSpc>
            </a:pPr>
            <a:r>
              <a:rPr lang="en-GB" sz="2400" dirty="0">
                <a:latin typeface="Arial" panose="020B0604020202020204" pitchFamily="34" charset="0"/>
                <a:cs typeface="Arial" panose="020B0604020202020204" pitchFamily="34" charset="0"/>
              </a:rPr>
              <a:t>A prejudiced person may not act on their attitude.  Therefore, someone can be prejudiced towards a certain group but not discriminate against them.</a:t>
            </a:r>
            <a:endParaRPr lang="en-GB" sz="32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115863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5EC6A-4B9F-4CA3-892E-BF944229D967}"/>
              </a:ext>
            </a:extLst>
          </p:cNvPr>
          <p:cNvSpPr>
            <a:spLocks noGrp="1"/>
          </p:cNvSpPr>
          <p:nvPr>
            <p:ph type="title"/>
          </p:nvPr>
        </p:nvSpPr>
        <p:spPr/>
        <p:txBody>
          <a:bodyPr/>
          <a:lstStyle/>
          <a:p>
            <a:pPr>
              <a:lnSpc>
                <a:spcPct val="150000"/>
              </a:lnSpc>
            </a:pPr>
            <a:r>
              <a:rPr lang="en-GB" dirty="0">
                <a:solidFill>
                  <a:schemeClr val="tx1"/>
                </a:solidFill>
                <a:latin typeface="Arial" panose="020B0604020202020204" pitchFamily="34" charset="0"/>
                <a:cs typeface="Arial" panose="020B0604020202020204" pitchFamily="34" charset="0"/>
              </a:rPr>
              <a:t>So how can we stop prejudice?</a:t>
            </a:r>
          </a:p>
        </p:txBody>
      </p:sp>
      <p:sp>
        <p:nvSpPr>
          <p:cNvPr id="3" name="Content Placeholder 2">
            <a:extLst>
              <a:ext uri="{FF2B5EF4-FFF2-40B4-BE49-F238E27FC236}">
                <a16:creationId xmlns:a16="http://schemas.microsoft.com/office/drawing/2014/main" id="{2B433FFB-A95B-4365-94AD-B433B7431749}"/>
              </a:ext>
            </a:extLst>
          </p:cNvPr>
          <p:cNvSpPr>
            <a:spLocks noGrp="1"/>
          </p:cNvSpPr>
          <p:nvPr>
            <p:ph idx="1"/>
          </p:nvPr>
        </p:nvSpPr>
        <p:spPr/>
        <p:txBody>
          <a:bodyPr>
            <a:normAutofit/>
          </a:bodyPr>
          <a:lstStyle/>
          <a:p>
            <a:pPr>
              <a:lnSpc>
                <a:spcPct val="150000"/>
              </a:lnSpc>
            </a:pPr>
            <a:r>
              <a:rPr lang="en-GB" sz="2400" dirty="0">
                <a:solidFill>
                  <a:schemeClr val="tx1"/>
                </a:solidFill>
                <a:latin typeface="Arial" panose="020B0604020202020204" pitchFamily="34" charset="0"/>
                <a:cs typeface="Arial" panose="020B0604020202020204" pitchFamily="34" charset="0"/>
              </a:rPr>
              <a:t>Giving people adequate training in order to ensure that people are most empathetic and kind towards other members of society, from different communities or backgrounds. </a:t>
            </a:r>
          </a:p>
          <a:p>
            <a:pPr>
              <a:lnSpc>
                <a:spcPct val="150000"/>
              </a:lnSpc>
            </a:pPr>
            <a:r>
              <a:rPr lang="en-GB" sz="2400" dirty="0">
                <a:solidFill>
                  <a:schemeClr val="tx1"/>
                </a:solidFill>
                <a:latin typeface="Arial" panose="020B0604020202020204" pitchFamily="34" charset="0"/>
                <a:cs typeface="Arial" panose="020B0604020202020204" pitchFamily="34" charset="0"/>
              </a:rPr>
              <a:t> Getting people to relate themselves to others. By allowing people to imagine themselves in another shoes, can help people become more understanding. </a:t>
            </a:r>
          </a:p>
        </p:txBody>
      </p:sp>
    </p:spTree>
    <p:extLst>
      <p:ext uri="{BB962C8B-B14F-4D97-AF65-F5344CB8AC3E}">
        <p14:creationId xmlns:p14="http://schemas.microsoft.com/office/powerpoint/2010/main" val="35058063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79513-DE0C-42F9-B638-8844153DC223}"/>
              </a:ext>
            </a:extLst>
          </p:cNvPr>
          <p:cNvSpPr>
            <a:spLocks noGrp="1"/>
          </p:cNvSpPr>
          <p:nvPr>
            <p:ph type="title"/>
          </p:nvPr>
        </p:nvSpPr>
        <p:spPr/>
        <p:txBody>
          <a:bodyPr/>
          <a:lstStyle/>
          <a:p>
            <a:pPr algn="ctr"/>
            <a:r>
              <a:rPr lang="en-GB" dirty="0">
                <a:solidFill>
                  <a:schemeClr val="tx1"/>
                </a:solidFill>
                <a:latin typeface="Arial" panose="020B0604020202020204" pitchFamily="34" charset="0"/>
                <a:cs typeface="Arial" panose="020B0604020202020204" pitchFamily="34" charset="0"/>
              </a:rPr>
              <a:t>Discrimination</a:t>
            </a:r>
          </a:p>
        </p:txBody>
      </p:sp>
      <p:sp>
        <p:nvSpPr>
          <p:cNvPr id="3" name="Content Placeholder 2">
            <a:extLst>
              <a:ext uri="{FF2B5EF4-FFF2-40B4-BE49-F238E27FC236}">
                <a16:creationId xmlns:a16="http://schemas.microsoft.com/office/drawing/2014/main" id="{6B3554F8-9190-421C-9D01-D3128D2768AB}"/>
              </a:ext>
            </a:extLst>
          </p:cNvPr>
          <p:cNvSpPr>
            <a:spLocks noGrp="1"/>
          </p:cNvSpPr>
          <p:nvPr>
            <p:ph idx="1"/>
          </p:nvPr>
        </p:nvSpPr>
        <p:spPr>
          <a:xfrm>
            <a:off x="3869268" y="1123836"/>
            <a:ext cx="7315200" cy="4860911"/>
          </a:xfrm>
        </p:spPr>
        <p:txBody>
          <a:bodyPr>
            <a:normAutofit/>
          </a:bodyPr>
          <a:lstStyle/>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The Cambridge Dictionary indicates that discrimination is “treating a person or particular group of people differently, especially in a worse way from the way in which you treat other people, because of their skin colour, sex, sexuality”.</a:t>
            </a:r>
          </a:p>
        </p:txBody>
      </p:sp>
      <p:sp>
        <p:nvSpPr>
          <p:cNvPr id="4" name="TextBox 3">
            <a:extLst>
              <a:ext uri="{FF2B5EF4-FFF2-40B4-BE49-F238E27FC236}">
                <a16:creationId xmlns:a16="http://schemas.microsoft.com/office/drawing/2014/main" id="{A397E22D-DDE9-42B8-A6C4-3EC1FFEACE4D}"/>
              </a:ext>
            </a:extLst>
          </p:cNvPr>
          <p:cNvSpPr txBox="1"/>
          <p:nvPr/>
        </p:nvSpPr>
        <p:spPr>
          <a:xfrm>
            <a:off x="9000309" y="6371102"/>
            <a:ext cx="3370217"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(Cambridge Dictionary, 2020)</a:t>
            </a:r>
          </a:p>
        </p:txBody>
      </p:sp>
    </p:spTree>
    <p:extLst>
      <p:ext uri="{BB962C8B-B14F-4D97-AF65-F5344CB8AC3E}">
        <p14:creationId xmlns:p14="http://schemas.microsoft.com/office/powerpoint/2010/main" val="27261622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00A60C-52B5-4873-B59C-03CFFE48E3DC}"/>
              </a:ext>
            </a:extLst>
          </p:cNvPr>
          <p:cNvSpPr>
            <a:spLocks noGrp="1"/>
          </p:cNvSpPr>
          <p:nvPr>
            <p:ph idx="1"/>
          </p:nvPr>
        </p:nvSpPr>
        <p:spPr/>
        <p:txBody>
          <a:bodyPr>
            <a:normAutofit/>
          </a:bodyPr>
          <a:lstStyle/>
          <a:p>
            <a:pPr marL="0" indent="0">
              <a:buNone/>
            </a:pPr>
            <a:r>
              <a:rPr lang="en-GB" sz="2400" dirty="0">
                <a:solidFill>
                  <a:schemeClr val="tx1"/>
                </a:solidFill>
                <a:latin typeface="Arial" panose="020B0604020202020204" pitchFamily="34" charset="0"/>
                <a:cs typeface="Arial" panose="020B0604020202020204" pitchFamily="34" charset="0"/>
              </a:rPr>
              <a:t>The American Psychological Association explains that: </a:t>
            </a:r>
          </a:p>
          <a:p>
            <a:pPr marL="0" indent="0" algn="just">
              <a:buNone/>
            </a:pPr>
            <a:r>
              <a:rPr lang="en-GB" dirty="0">
                <a:solidFill>
                  <a:schemeClr val="tx1"/>
                </a:solidFill>
                <a:latin typeface="Arial" panose="020B0604020202020204" pitchFamily="34" charset="0"/>
                <a:cs typeface="Arial" panose="020B0604020202020204" pitchFamily="34" charset="0"/>
              </a:rPr>
              <a:t>“Very young children quickly learn the difference between boys and girls, for instance. But the values we place on different categories are learned – from our parents, our peers and the observations we make about how the world works. Often, discrimination stems from fear and misunderstanding.”</a:t>
            </a:r>
          </a:p>
        </p:txBody>
      </p:sp>
    </p:spTree>
    <p:extLst>
      <p:ext uri="{BB962C8B-B14F-4D97-AF65-F5344CB8AC3E}">
        <p14:creationId xmlns:p14="http://schemas.microsoft.com/office/powerpoint/2010/main" val="5990720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9C2E81-2795-45D9-94AB-2C7F96FDCAC6}"/>
              </a:ext>
            </a:extLst>
          </p:cNvPr>
          <p:cNvSpPr>
            <a:spLocks noGrp="1"/>
          </p:cNvSpPr>
          <p:nvPr>
            <p:ph idx="1"/>
          </p:nvPr>
        </p:nvSpPr>
        <p:spPr/>
        <p:txBody>
          <a:bodyPr/>
          <a:lstStyle/>
          <a:p>
            <a:pPr marL="0" indent="0" fontAlgn="base">
              <a:lnSpc>
                <a:spcPct val="150000"/>
              </a:lnSpc>
              <a:buNone/>
            </a:pPr>
            <a:r>
              <a:rPr lang="en-GB" dirty="0">
                <a:solidFill>
                  <a:schemeClr val="tx1"/>
                </a:solidFill>
                <a:latin typeface="Arial" panose="020B0604020202020204" pitchFamily="34" charset="0"/>
                <a:cs typeface="Arial" panose="020B0604020202020204" pitchFamily="34" charset="0"/>
              </a:rPr>
              <a:t>The American Psychological Association also mentions that, people who have faced discrimination within society are more likely to have higher stress levels than people who do not. </a:t>
            </a:r>
          </a:p>
        </p:txBody>
      </p:sp>
    </p:spTree>
    <p:extLst>
      <p:ext uri="{BB962C8B-B14F-4D97-AF65-F5344CB8AC3E}">
        <p14:creationId xmlns:p14="http://schemas.microsoft.com/office/powerpoint/2010/main" val="25609608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16E2E-3D4B-490B-9399-D58AB49003F4}"/>
              </a:ext>
            </a:extLst>
          </p:cNvPr>
          <p:cNvSpPr>
            <a:spLocks noGrp="1"/>
          </p:cNvSpPr>
          <p:nvPr>
            <p:ph type="title"/>
          </p:nvPr>
        </p:nvSpPr>
        <p:spPr/>
        <p:txBody>
          <a:bodyPr/>
          <a:lstStyle/>
          <a:p>
            <a:endParaRPr lang="en-GB"/>
          </a:p>
        </p:txBody>
      </p:sp>
      <p:pic>
        <p:nvPicPr>
          <p:cNvPr id="9" name="Content Placeholder 8" descr="A close up of a map&#10;&#10;Description automatically generated">
            <a:extLst>
              <a:ext uri="{FF2B5EF4-FFF2-40B4-BE49-F238E27FC236}">
                <a16:creationId xmlns:a16="http://schemas.microsoft.com/office/drawing/2014/main" id="{03778AEA-9621-40DB-9B9F-EF770318188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192000" cy="6799109"/>
          </a:xfrm>
        </p:spPr>
      </p:pic>
    </p:spTree>
    <p:extLst>
      <p:ext uri="{BB962C8B-B14F-4D97-AF65-F5344CB8AC3E}">
        <p14:creationId xmlns:p14="http://schemas.microsoft.com/office/powerpoint/2010/main" val="2128618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69F70-1691-4535-808D-D9F9DF6FA91D}"/>
              </a:ext>
            </a:extLst>
          </p:cNvPr>
          <p:cNvSpPr>
            <a:spLocks noGrp="1"/>
          </p:cNvSpPr>
          <p:nvPr>
            <p:ph type="title"/>
          </p:nvPr>
        </p:nvSpPr>
        <p:spPr/>
        <p:txBody>
          <a:bodyPr/>
          <a:lstStyle/>
          <a:p>
            <a:pPr algn="ctr"/>
            <a:r>
              <a:rPr lang="en-GB" dirty="0">
                <a:solidFill>
                  <a:schemeClr val="tx1"/>
                </a:solidFill>
                <a:latin typeface="Arial" panose="020B0604020202020204" pitchFamily="34" charset="0"/>
                <a:cs typeface="Arial" panose="020B0604020202020204" pitchFamily="34" charset="0"/>
              </a:rPr>
              <a:t>Stereotyping</a:t>
            </a:r>
          </a:p>
        </p:txBody>
      </p:sp>
      <p:sp>
        <p:nvSpPr>
          <p:cNvPr id="3" name="Content Placeholder 2">
            <a:extLst>
              <a:ext uri="{FF2B5EF4-FFF2-40B4-BE49-F238E27FC236}">
                <a16:creationId xmlns:a16="http://schemas.microsoft.com/office/drawing/2014/main" id="{034197F6-F0FC-45AF-BAE5-7175E143FF7F}"/>
              </a:ext>
            </a:extLst>
          </p:cNvPr>
          <p:cNvSpPr>
            <a:spLocks noGrp="1"/>
          </p:cNvSpPr>
          <p:nvPr>
            <p:ph idx="1"/>
          </p:nvPr>
        </p:nvSpPr>
        <p:spPr/>
        <p:txBody>
          <a:bodyPr>
            <a:normAutofit/>
          </a:bodyPr>
          <a:lstStyle/>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Stereotyping is the process of applying specific attributes to someone, because of the protected characteristics in which they may posses. </a:t>
            </a:r>
          </a:p>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The attributes in which these individuals are labelled with, tend to be an over-exaggeration and do not apply to all individuals from the community in which their protected characteristics belong too. </a:t>
            </a:r>
          </a:p>
        </p:txBody>
      </p:sp>
    </p:spTree>
    <p:extLst>
      <p:ext uri="{BB962C8B-B14F-4D97-AF65-F5344CB8AC3E}">
        <p14:creationId xmlns:p14="http://schemas.microsoft.com/office/powerpoint/2010/main" val="39751933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EF409-6AD9-43C4-9B6C-E829968D363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7FE0C49-F4B2-41F9-A8C7-6BD12A5977F5}"/>
              </a:ext>
            </a:extLst>
          </p:cNvPr>
          <p:cNvSpPr>
            <a:spLocks noGrp="1"/>
          </p:cNvSpPr>
          <p:nvPr>
            <p:ph idx="1"/>
          </p:nvPr>
        </p:nvSpPr>
        <p:spPr>
          <a:xfrm>
            <a:off x="3880026" y="864108"/>
            <a:ext cx="7315200" cy="5120640"/>
          </a:xfrm>
        </p:spPr>
        <p:txBody>
          <a:bodyPr>
            <a:normAutofit/>
          </a:bodyPr>
          <a:lstStyle/>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Stereotyping can also be called ‘profiling’ and you may come across terms like: </a:t>
            </a:r>
          </a:p>
          <a:p>
            <a:r>
              <a:rPr lang="en-GB" sz="2400" dirty="0">
                <a:solidFill>
                  <a:schemeClr val="tx1"/>
                </a:solidFill>
                <a:latin typeface="Arial" panose="020B0604020202020204" pitchFamily="34" charset="0"/>
                <a:cs typeface="Arial" panose="020B0604020202020204" pitchFamily="34" charset="0"/>
              </a:rPr>
              <a:t>Cultural Profiling</a:t>
            </a:r>
          </a:p>
          <a:p>
            <a:r>
              <a:rPr lang="en-GB" sz="2400" dirty="0">
                <a:solidFill>
                  <a:schemeClr val="tx1"/>
                </a:solidFill>
                <a:latin typeface="Arial" panose="020B0604020202020204" pitchFamily="34" charset="0"/>
                <a:cs typeface="Arial" panose="020B0604020202020204" pitchFamily="34" charset="0"/>
              </a:rPr>
              <a:t>Gender Profiling</a:t>
            </a:r>
          </a:p>
          <a:p>
            <a:r>
              <a:rPr lang="en-GB" sz="2400" dirty="0">
                <a:solidFill>
                  <a:schemeClr val="tx1"/>
                </a:solidFill>
                <a:latin typeface="Arial" panose="020B0604020202020204" pitchFamily="34" charset="0"/>
                <a:cs typeface="Arial" panose="020B0604020202020204" pitchFamily="34" charset="0"/>
              </a:rPr>
              <a:t>Racial Profiling</a:t>
            </a:r>
          </a:p>
          <a:p>
            <a:r>
              <a:rPr lang="en-GB" sz="2400" dirty="0">
                <a:solidFill>
                  <a:schemeClr val="tx1"/>
                </a:solidFill>
                <a:latin typeface="Arial" panose="020B0604020202020204" pitchFamily="34" charset="0"/>
                <a:cs typeface="Arial" panose="020B0604020202020204" pitchFamily="34" charset="0"/>
              </a:rPr>
              <a:t>Sexual Profiling</a:t>
            </a:r>
          </a:p>
        </p:txBody>
      </p:sp>
    </p:spTree>
    <p:extLst>
      <p:ext uri="{BB962C8B-B14F-4D97-AF65-F5344CB8AC3E}">
        <p14:creationId xmlns:p14="http://schemas.microsoft.com/office/powerpoint/2010/main" val="33627246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708B3-24CC-4BA3-9A75-6417E1175717}"/>
              </a:ext>
            </a:extLst>
          </p:cNvPr>
          <p:cNvSpPr>
            <a:spLocks noGrp="1"/>
          </p:cNvSpPr>
          <p:nvPr>
            <p:ph type="title"/>
          </p:nvPr>
        </p:nvSpPr>
        <p:spPr/>
        <p:txBody>
          <a:bodyPr/>
          <a:lstStyle/>
          <a:p>
            <a:endParaRPr lang="en-GB"/>
          </a:p>
        </p:txBody>
      </p:sp>
      <p:pic>
        <p:nvPicPr>
          <p:cNvPr id="5" name="Content Placeholder 4" descr="A picture containing toy, drawing&#10;&#10;Description automatically generated">
            <a:extLst>
              <a:ext uri="{FF2B5EF4-FFF2-40B4-BE49-F238E27FC236}">
                <a16:creationId xmlns:a16="http://schemas.microsoft.com/office/drawing/2014/main" id="{1653BF81-03AC-4026-B33C-324473C408F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192000" cy="6860770"/>
          </a:xfrm>
        </p:spPr>
      </p:pic>
      <p:sp>
        <p:nvSpPr>
          <p:cNvPr id="6" name="TextBox 5">
            <a:extLst>
              <a:ext uri="{FF2B5EF4-FFF2-40B4-BE49-F238E27FC236}">
                <a16:creationId xmlns:a16="http://schemas.microsoft.com/office/drawing/2014/main" id="{D715344E-38EF-4A0A-9ABD-4F1F75D245E7}"/>
              </a:ext>
            </a:extLst>
          </p:cNvPr>
          <p:cNvSpPr txBox="1"/>
          <p:nvPr/>
        </p:nvSpPr>
        <p:spPr>
          <a:xfrm>
            <a:off x="0" y="6479525"/>
            <a:ext cx="2291379"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a:t>
            </a:r>
            <a:r>
              <a:rPr lang="en-GB" dirty="0" err="1">
                <a:solidFill>
                  <a:schemeClr val="bg1"/>
                </a:solidFill>
                <a:latin typeface="Arial" panose="020B0604020202020204" pitchFamily="34" charset="0"/>
                <a:cs typeface="Arial" panose="020B0604020202020204" pitchFamily="34" charset="0"/>
              </a:rPr>
              <a:t>Procurious</a:t>
            </a:r>
            <a:r>
              <a:rPr lang="en-GB" dirty="0">
                <a:solidFill>
                  <a:schemeClr val="bg1"/>
                </a:solidFill>
                <a:latin typeface="Arial" panose="020B0604020202020204" pitchFamily="34" charset="0"/>
                <a:cs typeface="Arial" panose="020B0604020202020204" pitchFamily="34" charset="0"/>
              </a:rPr>
              <a:t>, 2016)</a:t>
            </a:r>
          </a:p>
        </p:txBody>
      </p:sp>
    </p:spTree>
    <p:extLst>
      <p:ext uri="{BB962C8B-B14F-4D97-AF65-F5344CB8AC3E}">
        <p14:creationId xmlns:p14="http://schemas.microsoft.com/office/powerpoint/2010/main" val="2798124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A525-7900-4058-95E1-ECC66390AB1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A015511-8D46-4AA2-B900-0F0E659D62D3}"/>
              </a:ext>
            </a:extLst>
          </p:cNvPr>
          <p:cNvSpPr>
            <a:spLocks noGrp="1"/>
          </p:cNvSpPr>
          <p:nvPr>
            <p:ph idx="1"/>
          </p:nvPr>
        </p:nvSpPr>
        <p:spPr/>
        <p:txBody>
          <a:bodyPr>
            <a:normAutofit/>
          </a:bodyPr>
          <a:lstStyle/>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Stereotyping can be very harmful and derogatory to people within society. </a:t>
            </a:r>
          </a:p>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It can make people feel negative about themselves and can cause bias.</a:t>
            </a:r>
          </a:p>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In categorising people into stereotypes can cause those people to gain a bad reputation within schools and employment.</a:t>
            </a:r>
          </a:p>
        </p:txBody>
      </p:sp>
    </p:spTree>
    <p:extLst>
      <p:ext uri="{BB962C8B-B14F-4D97-AF65-F5344CB8AC3E}">
        <p14:creationId xmlns:p14="http://schemas.microsoft.com/office/powerpoint/2010/main" val="10845351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40526-DF57-45A2-91F5-008875F03A9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E2E0AF4-2BBD-4507-94CB-4C2B39EB48F6}"/>
              </a:ext>
            </a:extLst>
          </p:cNvPr>
          <p:cNvSpPr>
            <a:spLocks noGrp="1"/>
          </p:cNvSpPr>
          <p:nvPr>
            <p:ph idx="1"/>
          </p:nvPr>
        </p:nvSpPr>
        <p:spPr>
          <a:xfrm>
            <a:off x="3592286" y="864108"/>
            <a:ext cx="7592182" cy="5120640"/>
          </a:xfrm>
        </p:spPr>
        <p:txBody>
          <a:bodyPr>
            <a:normAutofit/>
          </a:bodyPr>
          <a:lstStyle/>
          <a:p>
            <a:pPr marL="0" indent="0">
              <a:buNone/>
            </a:pPr>
            <a:r>
              <a:rPr lang="en-GB" sz="28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https://www.youtube.com/watch?v=7P0iP2Zm6a4</a:t>
            </a:r>
            <a:endParaRPr lang="en-GB" sz="28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842878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02054B-7A01-460A-A8BE-395A0878A1C3}"/>
              </a:ext>
            </a:extLst>
          </p:cNvPr>
          <p:cNvSpPr>
            <a:spLocks noGrp="1"/>
          </p:cNvSpPr>
          <p:nvPr>
            <p:ph idx="1"/>
          </p:nvPr>
        </p:nvSpPr>
        <p:spPr/>
        <p:txBody>
          <a:bodyPr>
            <a:normAutofit/>
          </a:bodyPr>
          <a:lstStyle/>
          <a:p>
            <a:pPr marL="0" indent="0" algn="ctr">
              <a:buNone/>
            </a:pPr>
            <a:r>
              <a:rPr lang="en-GB" sz="3600" dirty="0">
                <a:solidFill>
                  <a:schemeClr val="tx1"/>
                </a:solidFill>
                <a:latin typeface="Arial" panose="020B0604020202020204" pitchFamily="34" charset="0"/>
                <a:cs typeface="Arial" panose="020B0604020202020204" pitchFamily="34" charset="0"/>
              </a:rPr>
              <a:t>Implicit Association Test</a:t>
            </a:r>
          </a:p>
        </p:txBody>
      </p:sp>
    </p:spTree>
    <p:extLst>
      <p:ext uri="{BB962C8B-B14F-4D97-AF65-F5344CB8AC3E}">
        <p14:creationId xmlns:p14="http://schemas.microsoft.com/office/powerpoint/2010/main" val="31135372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84381-42FA-49FB-8DDC-034C84D15197}"/>
              </a:ext>
            </a:extLst>
          </p:cNvPr>
          <p:cNvSpPr>
            <a:spLocks noGrp="1"/>
          </p:cNvSpPr>
          <p:nvPr>
            <p:ph type="title"/>
          </p:nvPr>
        </p:nvSpPr>
        <p:spPr>
          <a:xfrm>
            <a:off x="3567953" y="1944444"/>
            <a:ext cx="5056094" cy="2969111"/>
          </a:xfrm>
        </p:spPr>
        <p:txBody>
          <a:bodyPr>
            <a:normAutofit/>
          </a:bodyPr>
          <a:lstStyle/>
          <a:p>
            <a:pPr algn="ctr"/>
            <a:r>
              <a:rPr lang="en-GB" sz="6000" dirty="0">
                <a:solidFill>
                  <a:schemeClr val="tx1"/>
                </a:solidFill>
                <a:latin typeface="Arial" panose="020B0604020202020204" pitchFamily="34" charset="0"/>
                <a:cs typeface="Arial" panose="020B0604020202020204" pitchFamily="34" charset="0"/>
              </a:rPr>
              <a:t>Theoretical Perspectives</a:t>
            </a:r>
          </a:p>
        </p:txBody>
      </p:sp>
    </p:spTree>
    <p:extLst>
      <p:ext uri="{BB962C8B-B14F-4D97-AF65-F5344CB8AC3E}">
        <p14:creationId xmlns:p14="http://schemas.microsoft.com/office/powerpoint/2010/main" val="39199194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B603E-7BED-4235-A1DE-F36AB61EFF7F}"/>
              </a:ext>
            </a:extLst>
          </p:cNvPr>
          <p:cNvSpPr>
            <a:spLocks noGrp="1"/>
          </p:cNvSpPr>
          <p:nvPr>
            <p:ph type="title"/>
          </p:nvPr>
        </p:nvSpPr>
        <p:spPr/>
        <p:txBody>
          <a:bodyPr/>
          <a:lstStyle/>
          <a:p>
            <a:pPr algn="ctr"/>
            <a:r>
              <a:rPr lang="en-GB" dirty="0">
                <a:solidFill>
                  <a:schemeClr val="tx1"/>
                </a:solidFill>
                <a:latin typeface="Arial" panose="020B0604020202020204" pitchFamily="34" charset="0"/>
                <a:cs typeface="Arial" panose="020B0604020202020204" pitchFamily="34" charset="0"/>
              </a:rPr>
              <a:t>Theoretical </a:t>
            </a:r>
            <a:br>
              <a:rPr lang="en-GB" dirty="0">
                <a:solidFill>
                  <a:schemeClr val="tx1"/>
                </a:solidFill>
                <a:latin typeface="Arial" panose="020B0604020202020204" pitchFamily="34" charset="0"/>
                <a:cs typeface="Arial" panose="020B0604020202020204" pitchFamily="34" charset="0"/>
              </a:rPr>
            </a:br>
            <a:r>
              <a:rPr lang="en-GB" dirty="0">
                <a:solidFill>
                  <a:schemeClr val="tx1"/>
                </a:solidFill>
                <a:latin typeface="Arial" panose="020B0604020202020204" pitchFamily="34" charset="0"/>
                <a:cs typeface="Arial" panose="020B0604020202020204" pitchFamily="34" charset="0"/>
              </a:rPr>
              <a:t>Perspectives</a:t>
            </a:r>
          </a:p>
        </p:txBody>
      </p:sp>
      <p:sp>
        <p:nvSpPr>
          <p:cNvPr id="5" name="Rectangle 4">
            <a:extLst>
              <a:ext uri="{FF2B5EF4-FFF2-40B4-BE49-F238E27FC236}">
                <a16:creationId xmlns:a16="http://schemas.microsoft.com/office/drawing/2014/main" id="{6BCBD2F2-FF40-45C8-B003-59848B242A95}"/>
              </a:ext>
            </a:extLst>
          </p:cNvPr>
          <p:cNvSpPr/>
          <p:nvPr/>
        </p:nvSpPr>
        <p:spPr>
          <a:xfrm>
            <a:off x="4564549" y="4573507"/>
            <a:ext cx="6051657" cy="769441"/>
          </a:xfrm>
          <a:prstGeom prst="rect">
            <a:avLst/>
          </a:prstGeom>
          <a:noFill/>
        </p:spPr>
        <p:txBody>
          <a:bodyPr wrap="none" lIns="91440" tIns="45720" rIns="91440" bIns="45720">
            <a:spAutoFit/>
          </a:bodyPr>
          <a:lstStyle/>
          <a:p>
            <a:pPr algn="ctr"/>
            <a:r>
              <a:rPr lang="en-US" sz="4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Social Identity Theory</a:t>
            </a:r>
          </a:p>
        </p:txBody>
      </p:sp>
      <p:sp>
        <p:nvSpPr>
          <p:cNvPr id="6" name="Rectangle 5">
            <a:extLst>
              <a:ext uri="{FF2B5EF4-FFF2-40B4-BE49-F238E27FC236}">
                <a16:creationId xmlns:a16="http://schemas.microsoft.com/office/drawing/2014/main" id="{6BE04F96-9846-414A-9F09-635949A830A5}"/>
              </a:ext>
            </a:extLst>
          </p:cNvPr>
          <p:cNvSpPr/>
          <p:nvPr/>
        </p:nvSpPr>
        <p:spPr>
          <a:xfrm>
            <a:off x="4251162" y="3039707"/>
            <a:ext cx="6803466" cy="769441"/>
          </a:xfrm>
          <a:prstGeom prst="rect">
            <a:avLst/>
          </a:prstGeom>
          <a:noFill/>
        </p:spPr>
        <p:txBody>
          <a:bodyPr wrap="none" lIns="91440" tIns="45720" rIns="91440" bIns="45720">
            <a:spAutoFit/>
          </a:bodyPr>
          <a:lstStyle/>
          <a:p>
            <a:pPr algn="ctr"/>
            <a:r>
              <a:rPr lang="en-US" sz="4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Realistic Conflict Theory</a:t>
            </a:r>
          </a:p>
        </p:txBody>
      </p:sp>
      <p:sp>
        <p:nvSpPr>
          <p:cNvPr id="7" name="Rectangle 6">
            <a:extLst>
              <a:ext uri="{FF2B5EF4-FFF2-40B4-BE49-F238E27FC236}">
                <a16:creationId xmlns:a16="http://schemas.microsoft.com/office/drawing/2014/main" id="{5047AA94-28EE-4927-9D31-19A3F1D76D85}"/>
              </a:ext>
            </a:extLst>
          </p:cNvPr>
          <p:cNvSpPr/>
          <p:nvPr/>
        </p:nvSpPr>
        <p:spPr>
          <a:xfrm>
            <a:off x="4126129" y="1503366"/>
            <a:ext cx="6928499" cy="769441"/>
          </a:xfrm>
          <a:prstGeom prst="rect">
            <a:avLst/>
          </a:prstGeom>
          <a:noFill/>
        </p:spPr>
        <p:txBody>
          <a:bodyPr wrap="none" lIns="91440" tIns="45720" rIns="91440" bIns="45720">
            <a:spAutoFit/>
          </a:bodyPr>
          <a:lstStyle/>
          <a:p>
            <a:pPr algn="ctr"/>
            <a:r>
              <a:rPr lang="en-US" sz="4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Authoritarian Personality</a:t>
            </a:r>
          </a:p>
        </p:txBody>
      </p:sp>
    </p:spTree>
    <p:extLst>
      <p:ext uri="{BB962C8B-B14F-4D97-AF65-F5344CB8AC3E}">
        <p14:creationId xmlns:p14="http://schemas.microsoft.com/office/powerpoint/2010/main" val="19189309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55EBC-4EA7-4245-81EB-631A0124AFBD}"/>
              </a:ext>
            </a:extLst>
          </p:cNvPr>
          <p:cNvSpPr>
            <a:spLocks noGrp="1"/>
          </p:cNvSpPr>
          <p:nvPr>
            <p:ph type="title"/>
          </p:nvPr>
        </p:nvSpPr>
        <p:spPr/>
        <p:txBody>
          <a:bodyPr/>
          <a:lstStyle/>
          <a:p>
            <a:pPr algn="ctr"/>
            <a:r>
              <a:rPr lang="en-GB" dirty="0">
                <a:solidFill>
                  <a:schemeClr val="tx1"/>
                </a:solidFill>
                <a:latin typeface="Arial" panose="020B0604020202020204" pitchFamily="34" charset="0"/>
                <a:cs typeface="Arial" panose="020B0604020202020204" pitchFamily="34" charset="0"/>
              </a:rPr>
              <a:t>Authoritarian Personality</a:t>
            </a:r>
          </a:p>
        </p:txBody>
      </p:sp>
      <p:sp>
        <p:nvSpPr>
          <p:cNvPr id="5" name="TextBox 4">
            <a:extLst>
              <a:ext uri="{FF2B5EF4-FFF2-40B4-BE49-F238E27FC236}">
                <a16:creationId xmlns:a16="http://schemas.microsoft.com/office/drawing/2014/main" id="{230D34DA-9524-4C92-999A-B3A238DEB671}"/>
              </a:ext>
            </a:extLst>
          </p:cNvPr>
          <p:cNvSpPr txBox="1"/>
          <p:nvPr/>
        </p:nvSpPr>
        <p:spPr>
          <a:xfrm>
            <a:off x="3754418" y="590194"/>
            <a:ext cx="8068235" cy="6083140"/>
          </a:xfrm>
          <a:prstGeom prst="rect">
            <a:avLst/>
          </a:prstGeom>
          <a:noFill/>
        </p:spPr>
        <p:txBody>
          <a:bodyPr wrap="square" rtlCol="0">
            <a:spAutoFit/>
          </a:bodyPr>
          <a:lstStyle/>
          <a:p>
            <a:pPr>
              <a:lnSpc>
                <a:spcPct val="150000"/>
              </a:lnSpc>
            </a:pPr>
            <a:r>
              <a:rPr lang="en-GB" sz="2200" dirty="0">
                <a:latin typeface="Arial" panose="020B0604020202020204" pitchFamily="34" charset="0"/>
                <a:cs typeface="Arial" panose="020B0604020202020204" pitchFamily="34" charset="0"/>
              </a:rPr>
              <a:t>In 1950, a professor named Theodor Adorno proposed that there is a personality type called an “authoritarian personality.”</a:t>
            </a:r>
          </a:p>
          <a:p>
            <a:pPr>
              <a:lnSpc>
                <a:spcPct val="150000"/>
              </a:lnSpc>
            </a:pPr>
            <a:r>
              <a:rPr lang="en-GB" sz="2200" dirty="0">
                <a:latin typeface="Arial" panose="020B0604020202020204" pitchFamily="34" charset="0"/>
                <a:cs typeface="Arial" panose="020B0604020202020204" pitchFamily="34" charset="0"/>
              </a:rPr>
              <a:t>He decided that he would conduct a test to discover how racism evolves in people. This study was called the F scale (the ‘F’ standing for fascism. </a:t>
            </a:r>
          </a:p>
          <a:p>
            <a:pPr>
              <a:lnSpc>
                <a:spcPct val="150000"/>
              </a:lnSpc>
            </a:pPr>
            <a:r>
              <a:rPr lang="en-GB" sz="2200" dirty="0">
                <a:latin typeface="Arial" panose="020B0604020202020204" pitchFamily="34" charset="0"/>
                <a:cs typeface="Arial" panose="020B0604020202020204" pitchFamily="34" charset="0"/>
              </a:rPr>
              <a:t>The test was made up of various questions and the participants would decide on how much they agreed with the statements asked. </a:t>
            </a:r>
          </a:p>
          <a:p>
            <a:pPr>
              <a:lnSpc>
                <a:spcPct val="150000"/>
              </a:lnSpc>
            </a:pPr>
            <a:r>
              <a:rPr lang="en-GB" sz="2200" dirty="0">
                <a:latin typeface="Arial" panose="020B0604020202020204" pitchFamily="34" charset="0"/>
                <a:cs typeface="Arial" panose="020B0604020202020204" pitchFamily="34" charset="0"/>
              </a:rPr>
              <a:t>Adorno’s study was supported by case studies of various individuals in which the questions were asked; those individuals were Nazi’s</a:t>
            </a:r>
            <a:r>
              <a:rPr lang="en-GB" sz="2000" dirty="0">
                <a:latin typeface="Arial" panose="020B0604020202020204" pitchFamily="34" charset="0"/>
                <a:cs typeface="Arial" panose="020B0604020202020204" pitchFamily="34" charset="0"/>
              </a:rPr>
              <a:t>. </a:t>
            </a:r>
          </a:p>
          <a:p>
            <a:pPr>
              <a:lnSpc>
                <a:spcPct val="150000"/>
              </a:lnSpc>
            </a:pPr>
            <a:endParaRPr lang="en-GB" sz="20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C815A8F-D2E1-4276-B7F0-A621817E1DAD}"/>
              </a:ext>
            </a:extLst>
          </p:cNvPr>
          <p:cNvSpPr txBox="1"/>
          <p:nvPr/>
        </p:nvSpPr>
        <p:spPr>
          <a:xfrm>
            <a:off x="9337638" y="6488668"/>
            <a:ext cx="2979868"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(Psychologist World, 2020)</a:t>
            </a:r>
          </a:p>
        </p:txBody>
      </p:sp>
    </p:spTree>
    <p:extLst>
      <p:ext uri="{BB962C8B-B14F-4D97-AF65-F5344CB8AC3E}">
        <p14:creationId xmlns:p14="http://schemas.microsoft.com/office/powerpoint/2010/main" val="12998824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A8EF63-314B-444E-9186-ED0265AC72D7}"/>
              </a:ext>
            </a:extLst>
          </p:cNvPr>
          <p:cNvSpPr>
            <a:spLocks noGrp="1"/>
          </p:cNvSpPr>
          <p:nvPr>
            <p:ph idx="1"/>
          </p:nvPr>
        </p:nvSpPr>
        <p:spPr>
          <a:xfrm>
            <a:off x="3550024" y="763793"/>
            <a:ext cx="8259965" cy="5873676"/>
          </a:xfrm>
        </p:spPr>
        <p:txBody>
          <a:bodyPr>
            <a:normAutofit/>
          </a:bodyPr>
          <a:lstStyle/>
          <a:p>
            <a:r>
              <a:rPr lang="en-GB" dirty="0">
                <a:solidFill>
                  <a:schemeClr val="tx1"/>
                </a:solidFill>
                <a:latin typeface="Arial" panose="020B0604020202020204" pitchFamily="34" charset="0"/>
                <a:cs typeface="Arial" panose="020B0604020202020204" pitchFamily="34" charset="0"/>
              </a:rPr>
              <a:t>Blind allegiance to conventional beliefs about right and wrong.</a:t>
            </a:r>
          </a:p>
          <a:p>
            <a:r>
              <a:rPr lang="en-GB" dirty="0">
                <a:solidFill>
                  <a:schemeClr val="tx1"/>
                </a:solidFill>
                <a:latin typeface="Arial" panose="020B0604020202020204" pitchFamily="34" charset="0"/>
                <a:cs typeface="Arial" panose="020B0604020202020204" pitchFamily="34" charset="0"/>
              </a:rPr>
              <a:t>Respect for submission to acknowledged authority.</a:t>
            </a:r>
          </a:p>
          <a:p>
            <a:r>
              <a:rPr lang="en-GB" dirty="0">
                <a:solidFill>
                  <a:schemeClr val="tx1"/>
                </a:solidFill>
                <a:latin typeface="Arial" panose="020B0604020202020204" pitchFamily="34" charset="0"/>
                <a:cs typeface="Arial" panose="020B0604020202020204" pitchFamily="34" charset="0"/>
              </a:rPr>
              <a:t>Belief in aggression toward those who do not subscribe to conventional thinking, or who are different.</a:t>
            </a:r>
          </a:p>
          <a:p>
            <a:r>
              <a:rPr lang="en-GB" dirty="0">
                <a:solidFill>
                  <a:schemeClr val="tx1"/>
                </a:solidFill>
                <a:latin typeface="Arial" panose="020B0604020202020204" pitchFamily="34" charset="0"/>
                <a:cs typeface="Arial" panose="020B0604020202020204" pitchFamily="34" charset="0"/>
              </a:rPr>
              <a:t>A negative view of people in general - i.e. the belief that people would all lie, cheat or steal if given the opportunity.</a:t>
            </a:r>
          </a:p>
          <a:p>
            <a:r>
              <a:rPr lang="en-GB" dirty="0">
                <a:solidFill>
                  <a:schemeClr val="tx1"/>
                </a:solidFill>
                <a:latin typeface="Arial" panose="020B0604020202020204" pitchFamily="34" charset="0"/>
                <a:cs typeface="Arial" panose="020B0604020202020204" pitchFamily="34" charset="0"/>
              </a:rPr>
              <a:t>A need for strong leadership which displays uncompromising power.</a:t>
            </a:r>
          </a:p>
          <a:p>
            <a:r>
              <a:rPr lang="en-GB" dirty="0">
                <a:solidFill>
                  <a:schemeClr val="tx1"/>
                </a:solidFill>
                <a:latin typeface="Arial" panose="020B0604020202020204" pitchFamily="34" charset="0"/>
                <a:cs typeface="Arial" panose="020B0604020202020204" pitchFamily="34" charset="0"/>
              </a:rPr>
              <a:t>A belief in simple answers and polemics - i.e. The media controls us all or The source of all our problems is the loss of morals these days.</a:t>
            </a:r>
          </a:p>
          <a:p>
            <a:r>
              <a:rPr lang="en-GB" dirty="0">
                <a:solidFill>
                  <a:schemeClr val="tx1"/>
                </a:solidFill>
                <a:latin typeface="Arial" panose="020B0604020202020204" pitchFamily="34" charset="0"/>
                <a:cs typeface="Arial" panose="020B0604020202020204" pitchFamily="34" charset="0"/>
              </a:rPr>
              <a:t>Resistance to creative, dangerous ideas. A black and white worldview.</a:t>
            </a:r>
          </a:p>
          <a:p>
            <a:r>
              <a:rPr lang="en-GB" dirty="0">
                <a:solidFill>
                  <a:schemeClr val="tx1"/>
                </a:solidFill>
                <a:latin typeface="Arial" panose="020B0604020202020204" pitchFamily="34" charset="0"/>
                <a:cs typeface="Arial" panose="020B0604020202020204" pitchFamily="34" charset="0"/>
              </a:rPr>
              <a:t>A tendency to project one's own feelings of inadequacy, rage and fear onto a scapegoated group.</a:t>
            </a:r>
          </a:p>
          <a:p>
            <a:r>
              <a:rPr lang="en-GB" dirty="0">
                <a:solidFill>
                  <a:schemeClr val="tx1"/>
                </a:solidFill>
                <a:latin typeface="Arial" panose="020B0604020202020204" pitchFamily="34" charset="0"/>
                <a:cs typeface="Arial" panose="020B0604020202020204" pitchFamily="34" charset="0"/>
              </a:rPr>
              <a:t>A preoccupation with violence and sex.</a:t>
            </a:r>
          </a:p>
          <a:p>
            <a:pPr marL="0" indent="0">
              <a:buNone/>
            </a:pPr>
            <a:endParaRPr lang="en-GB" dirty="0"/>
          </a:p>
        </p:txBody>
      </p:sp>
      <p:sp>
        <p:nvSpPr>
          <p:cNvPr id="5" name="TextBox 4">
            <a:extLst>
              <a:ext uri="{FF2B5EF4-FFF2-40B4-BE49-F238E27FC236}">
                <a16:creationId xmlns:a16="http://schemas.microsoft.com/office/drawing/2014/main" id="{1C61F92C-C7CC-462C-BD3E-6C2281F3B9FA}"/>
              </a:ext>
            </a:extLst>
          </p:cNvPr>
          <p:cNvSpPr txBox="1"/>
          <p:nvPr/>
        </p:nvSpPr>
        <p:spPr>
          <a:xfrm>
            <a:off x="9240819" y="6465347"/>
            <a:ext cx="3058758"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(Psychologist World, 2020)</a:t>
            </a:r>
          </a:p>
          <a:p>
            <a:endParaRPr lang="en-GB" dirty="0"/>
          </a:p>
        </p:txBody>
      </p:sp>
    </p:spTree>
    <p:extLst>
      <p:ext uri="{BB962C8B-B14F-4D97-AF65-F5344CB8AC3E}">
        <p14:creationId xmlns:p14="http://schemas.microsoft.com/office/powerpoint/2010/main" val="1841033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AEB79-525B-4188-AFA7-98046F9E3BFE}"/>
              </a:ext>
            </a:extLst>
          </p:cNvPr>
          <p:cNvSpPr>
            <a:spLocks noGrp="1"/>
          </p:cNvSpPr>
          <p:nvPr>
            <p:ph type="title"/>
          </p:nvPr>
        </p:nvSpPr>
        <p:spPr/>
        <p:txBody>
          <a:bodyPr/>
          <a:lstStyle/>
          <a:p>
            <a:pPr algn="ctr"/>
            <a:r>
              <a:rPr lang="en-GB" dirty="0">
                <a:solidFill>
                  <a:schemeClr val="tx1"/>
                </a:solidFill>
                <a:latin typeface="Arial" panose="020B0604020202020204" pitchFamily="34" charset="0"/>
                <a:cs typeface="Arial" panose="020B0604020202020204" pitchFamily="34" charset="0"/>
              </a:rPr>
              <a:t>Realistic Conflict Theory</a:t>
            </a:r>
          </a:p>
        </p:txBody>
      </p:sp>
      <p:sp>
        <p:nvSpPr>
          <p:cNvPr id="3" name="Content Placeholder 2">
            <a:extLst>
              <a:ext uri="{FF2B5EF4-FFF2-40B4-BE49-F238E27FC236}">
                <a16:creationId xmlns:a16="http://schemas.microsoft.com/office/drawing/2014/main" id="{3360CED4-7D7E-4879-851B-0E3ED1D4F3E8}"/>
              </a:ext>
            </a:extLst>
          </p:cNvPr>
          <p:cNvSpPr>
            <a:spLocks noGrp="1"/>
          </p:cNvSpPr>
          <p:nvPr>
            <p:ph idx="1"/>
          </p:nvPr>
        </p:nvSpPr>
        <p:spPr>
          <a:xfrm>
            <a:off x="3496235" y="1123837"/>
            <a:ext cx="8283388" cy="5137114"/>
          </a:xfrm>
        </p:spPr>
        <p:txBody>
          <a:bodyPr>
            <a:normAutofit/>
          </a:bodyPr>
          <a:lstStyle/>
          <a:p>
            <a:pPr marL="0" indent="0">
              <a:lnSpc>
                <a:spcPct val="100000"/>
              </a:lnSpc>
              <a:buNone/>
            </a:pPr>
            <a:r>
              <a:rPr lang="en-GB" dirty="0">
                <a:solidFill>
                  <a:schemeClr val="tx1"/>
                </a:solidFill>
                <a:latin typeface="Arial" panose="020B0604020202020204" pitchFamily="34" charset="0"/>
                <a:cs typeface="Arial" panose="020B0604020202020204" pitchFamily="34" charset="0"/>
              </a:rPr>
              <a:t>This theory was developed by </a:t>
            </a:r>
            <a:r>
              <a:rPr lang="en-GB" dirty="0" err="1">
                <a:solidFill>
                  <a:schemeClr val="tx1"/>
                </a:solidFill>
                <a:latin typeface="Arial" panose="020B0604020202020204" pitchFamily="34" charset="0"/>
                <a:cs typeface="Arial" panose="020B0604020202020204" pitchFamily="34" charset="0"/>
              </a:rPr>
              <a:t>Muzafer</a:t>
            </a:r>
            <a:r>
              <a:rPr lang="en-GB" dirty="0">
                <a:solidFill>
                  <a:schemeClr val="tx1"/>
                </a:solidFill>
                <a:latin typeface="Arial" panose="020B0604020202020204" pitchFamily="34" charset="0"/>
                <a:cs typeface="Arial" panose="020B0604020202020204" pitchFamily="34" charset="0"/>
              </a:rPr>
              <a:t> </a:t>
            </a:r>
            <a:r>
              <a:rPr lang="en-GB" dirty="0" err="1">
                <a:solidFill>
                  <a:schemeClr val="tx1"/>
                </a:solidFill>
                <a:latin typeface="Arial" panose="020B0604020202020204" pitchFamily="34" charset="0"/>
                <a:cs typeface="Arial" panose="020B0604020202020204" pitchFamily="34" charset="0"/>
              </a:rPr>
              <a:t>Sherif</a:t>
            </a:r>
            <a:r>
              <a:rPr lang="en-GB" dirty="0">
                <a:solidFill>
                  <a:schemeClr val="tx1"/>
                </a:solidFill>
                <a:latin typeface="Arial" panose="020B0604020202020204" pitchFamily="34" charset="0"/>
                <a:cs typeface="Arial" panose="020B0604020202020204" pitchFamily="34" charset="0"/>
              </a:rPr>
              <a:t>, an American psychologist who carried a study called the “Robbers Cave”.</a:t>
            </a:r>
          </a:p>
          <a:p>
            <a:pPr marL="0" indent="0">
              <a:lnSpc>
                <a:spcPct val="100000"/>
              </a:lnSpc>
              <a:buNone/>
            </a:pPr>
            <a:r>
              <a:rPr lang="en-GB" dirty="0" err="1">
                <a:solidFill>
                  <a:schemeClr val="tx1"/>
                </a:solidFill>
                <a:latin typeface="Arial" panose="020B0604020202020204" pitchFamily="34" charset="0"/>
                <a:cs typeface="Arial" panose="020B0604020202020204" pitchFamily="34" charset="0"/>
              </a:rPr>
              <a:t>Sherif</a:t>
            </a:r>
            <a:r>
              <a:rPr lang="en-GB" dirty="0">
                <a:solidFill>
                  <a:schemeClr val="tx1"/>
                </a:solidFill>
                <a:latin typeface="Arial" panose="020B0604020202020204" pitchFamily="34" charset="0"/>
                <a:cs typeface="Arial" panose="020B0604020202020204" pitchFamily="34" charset="0"/>
              </a:rPr>
              <a:t> decided to conduct an experiment on a group of twenty two 11 year old boys, one summer in 1954 whilst the boys were at summer camp.</a:t>
            </a:r>
          </a:p>
          <a:p>
            <a:pPr marL="0" indent="0">
              <a:lnSpc>
                <a:spcPct val="100000"/>
              </a:lnSpc>
              <a:buNone/>
            </a:pPr>
            <a:r>
              <a:rPr lang="en-GB" dirty="0">
                <a:solidFill>
                  <a:schemeClr val="tx1"/>
                </a:solidFill>
                <a:latin typeface="Arial" panose="020B0604020202020204" pitchFamily="34" charset="0"/>
                <a:cs typeface="Arial" panose="020B0604020202020204" pitchFamily="34" charset="0"/>
              </a:rPr>
              <a:t>The boys were split up into two different groups; The Rattlers and The Eagles. </a:t>
            </a:r>
          </a:p>
          <a:p>
            <a:pPr marL="0" indent="0">
              <a:lnSpc>
                <a:spcPct val="100000"/>
              </a:lnSpc>
              <a:buNone/>
            </a:pPr>
            <a:r>
              <a:rPr lang="en-GB" dirty="0">
                <a:solidFill>
                  <a:schemeClr val="tx1"/>
                </a:solidFill>
                <a:latin typeface="Arial" panose="020B0604020202020204" pitchFamily="34" charset="0"/>
                <a:cs typeface="Arial" panose="020B0604020202020204" pitchFamily="34" charset="0"/>
              </a:rPr>
              <a:t>All the children involved were hand chosen by </a:t>
            </a:r>
            <a:r>
              <a:rPr lang="en-GB" dirty="0" err="1">
                <a:solidFill>
                  <a:schemeClr val="tx1"/>
                </a:solidFill>
                <a:latin typeface="Arial" panose="020B0604020202020204" pitchFamily="34" charset="0"/>
                <a:cs typeface="Arial" panose="020B0604020202020204" pitchFamily="34" charset="0"/>
              </a:rPr>
              <a:t>Sherif</a:t>
            </a:r>
            <a:r>
              <a:rPr lang="en-GB" dirty="0">
                <a:solidFill>
                  <a:schemeClr val="tx1"/>
                </a:solidFill>
                <a:latin typeface="Arial" panose="020B0604020202020204" pitchFamily="34" charset="0"/>
                <a:cs typeface="Arial" panose="020B0604020202020204" pitchFamily="34" charset="0"/>
              </a:rPr>
              <a:t>; he chose white protestant boys; the boys must not have had any trouble at home; had good grades from their teachers and were all of a similar sporting capability. </a:t>
            </a:r>
          </a:p>
          <a:p>
            <a:pPr marL="0" indent="0">
              <a:lnSpc>
                <a:spcPct val="100000"/>
              </a:lnSpc>
              <a:buNone/>
            </a:pP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 </a:t>
            </a:r>
          </a:p>
        </p:txBody>
      </p:sp>
      <p:sp>
        <p:nvSpPr>
          <p:cNvPr id="5" name="TextBox 4">
            <a:extLst>
              <a:ext uri="{FF2B5EF4-FFF2-40B4-BE49-F238E27FC236}">
                <a16:creationId xmlns:a16="http://schemas.microsoft.com/office/drawing/2014/main" id="{C6084142-9EA6-4A68-A823-E1365BACFE5C}"/>
              </a:ext>
            </a:extLst>
          </p:cNvPr>
          <p:cNvSpPr txBox="1"/>
          <p:nvPr/>
        </p:nvSpPr>
        <p:spPr>
          <a:xfrm>
            <a:off x="9262334" y="6488668"/>
            <a:ext cx="3022899"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(Psychology Wizard, 2020)</a:t>
            </a:r>
          </a:p>
        </p:txBody>
      </p:sp>
    </p:spTree>
    <p:extLst>
      <p:ext uri="{BB962C8B-B14F-4D97-AF65-F5344CB8AC3E}">
        <p14:creationId xmlns:p14="http://schemas.microsoft.com/office/powerpoint/2010/main" val="41232193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A5E99AC-877A-4314-9927-92ECB0450F6C}"/>
              </a:ext>
            </a:extLst>
          </p:cNvPr>
          <p:cNvSpPr>
            <a:spLocks noGrp="1"/>
          </p:cNvSpPr>
          <p:nvPr>
            <p:ph idx="1"/>
          </p:nvPr>
        </p:nvSpPr>
        <p:spPr>
          <a:xfrm>
            <a:off x="3537857" y="751114"/>
            <a:ext cx="8164286" cy="5388429"/>
          </a:xfrm>
        </p:spPr>
        <p:txBody>
          <a:bodyPr/>
          <a:lstStyle/>
          <a:p>
            <a:pPr marL="0" indent="0">
              <a:lnSpc>
                <a:spcPct val="100000"/>
              </a:lnSpc>
              <a:buNone/>
            </a:pPr>
            <a:r>
              <a:rPr lang="en-GB" dirty="0" err="1">
                <a:solidFill>
                  <a:schemeClr val="tx1"/>
                </a:solidFill>
                <a:latin typeface="Arial" panose="020B0604020202020204" pitchFamily="34" charset="0"/>
                <a:cs typeface="Arial" panose="020B0604020202020204" pitchFamily="34" charset="0"/>
              </a:rPr>
              <a:t>Sherif</a:t>
            </a:r>
            <a:r>
              <a:rPr lang="en-GB" dirty="0">
                <a:solidFill>
                  <a:schemeClr val="tx1"/>
                </a:solidFill>
                <a:latin typeface="Arial" panose="020B0604020202020204" pitchFamily="34" charset="0"/>
                <a:cs typeface="Arial" panose="020B0604020202020204" pitchFamily="34" charset="0"/>
              </a:rPr>
              <a:t> started to give the groups challenging tasks in which they had to compete for, with the winners having money and trophies. Immediately tension started to happen between the groups and there was a lot of arguing and fighting. </a:t>
            </a:r>
          </a:p>
          <a:p>
            <a:pPr marL="0" indent="0">
              <a:lnSpc>
                <a:spcPct val="100000"/>
              </a:lnSpc>
              <a:buNone/>
            </a:pPr>
            <a:r>
              <a:rPr lang="en-GB" dirty="0">
                <a:solidFill>
                  <a:schemeClr val="tx1"/>
                </a:solidFill>
                <a:latin typeface="Arial" panose="020B0604020202020204" pitchFamily="34" charset="0"/>
                <a:cs typeface="Arial" panose="020B0604020202020204" pitchFamily="34" charset="0"/>
              </a:rPr>
              <a:t>To try and stop the hostility between the groups, </a:t>
            </a:r>
            <a:r>
              <a:rPr lang="en-GB" dirty="0" err="1">
                <a:solidFill>
                  <a:schemeClr val="tx1"/>
                </a:solidFill>
                <a:latin typeface="Arial" panose="020B0604020202020204" pitchFamily="34" charset="0"/>
                <a:cs typeface="Arial" panose="020B0604020202020204" pitchFamily="34" charset="0"/>
              </a:rPr>
              <a:t>Sherif</a:t>
            </a:r>
            <a:r>
              <a:rPr lang="en-GB" dirty="0">
                <a:solidFill>
                  <a:schemeClr val="tx1"/>
                </a:solidFill>
                <a:latin typeface="Arial" panose="020B0604020202020204" pitchFamily="34" charset="0"/>
                <a:cs typeface="Arial" panose="020B0604020202020204" pitchFamily="34" charset="0"/>
              </a:rPr>
              <a:t> damaged the water pipe of the camp in which the boys would drink and wash from. </a:t>
            </a:r>
          </a:p>
          <a:p>
            <a:pPr marL="0" indent="0">
              <a:lnSpc>
                <a:spcPct val="100000"/>
              </a:lnSpc>
              <a:buNone/>
            </a:pPr>
            <a:r>
              <a:rPr lang="en-GB" dirty="0">
                <a:solidFill>
                  <a:schemeClr val="tx1"/>
                </a:solidFill>
                <a:latin typeface="Arial" panose="020B0604020202020204" pitchFamily="34" charset="0"/>
                <a:cs typeface="Arial" panose="020B0604020202020204" pitchFamily="34" charset="0"/>
              </a:rPr>
              <a:t>This meant the boys had to work together in order to find a solution to fixing the pipe. </a:t>
            </a:r>
          </a:p>
          <a:p>
            <a:pPr marL="0" indent="0">
              <a:lnSpc>
                <a:spcPct val="100000"/>
              </a:lnSpc>
              <a:buNone/>
            </a:pPr>
            <a:r>
              <a:rPr lang="en-GB" dirty="0">
                <a:solidFill>
                  <a:schemeClr val="tx1"/>
                </a:solidFill>
                <a:latin typeface="Arial" panose="020B0604020202020204" pitchFamily="34" charset="0"/>
                <a:cs typeface="Arial" panose="020B0604020202020204" pitchFamily="34" charset="0"/>
              </a:rPr>
              <a:t>The hostility reduced immediately.</a:t>
            </a:r>
            <a:endParaRPr lang="en-GB" dirty="0"/>
          </a:p>
        </p:txBody>
      </p:sp>
      <p:sp>
        <p:nvSpPr>
          <p:cNvPr id="4" name="TextBox 3">
            <a:extLst>
              <a:ext uri="{FF2B5EF4-FFF2-40B4-BE49-F238E27FC236}">
                <a16:creationId xmlns:a16="http://schemas.microsoft.com/office/drawing/2014/main" id="{2A9C6A14-407B-4BCB-9FE3-E0C0062486C1}"/>
              </a:ext>
            </a:extLst>
          </p:cNvPr>
          <p:cNvSpPr txBox="1"/>
          <p:nvPr/>
        </p:nvSpPr>
        <p:spPr>
          <a:xfrm>
            <a:off x="9263743" y="6455229"/>
            <a:ext cx="3058886"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(Psychology Wizard, 2020)</a:t>
            </a:r>
          </a:p>
          <a:p>
            <a:endParaRPr lang="en-GB" dirty="0"/>
          </a:p>
        </p:txBody>
      </p:sp>
    </p:spTree>
    <p:extLst>
      <p:ext uri="{BB962C8B-B14F-4D97-AF65-F5344CB8AC3E}">
        <p14:creationId xmlns:p14="http://schemas.microsoft.com/office/powerpoint/2010/main" val="23531332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AB5B7-D296-4EF4-BAEF-D4CA2D15C46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571CB6F-8548-4035-A555-4BF23892E4C4}"/>
              </a:ext>
            </a:extLst>
          </p:cNvPr>
          <p:cNvSpPr>
            <a:spLocks noGrp="1"/>
          </p:cNvSpPr>
          <p:nvPr>
            <p:ph idx="1"/>
          </p:nvPr>
        </p:nvSpPr>
        <p:spPr/>
        <p:txBody>
          <a:bodyPr/>
          <a:lstStyle/>
          <a:p>
            <a:pPr marL="0" indent="0">
              <a:lnSpc>
                <a:spcPct val="150000"/>
              </a:lnSpc>
              <a:buNone/>
            </a:pPr>
            <a:r>
              <a:rPr lang="en-GB" dirty="0" err="1">
                <a:solidFill>
                  <a:schemeClr val="tx1"/>
                </a:solidFill>
                <a:latin typeface="Arial" panose="020B0604020202020204" pitchFamily="34" charset="0"/>
                <a:cs typeface="Arial" panose="020B0604020202020204" pitchFamily="34" charset="0"/>
              </a:rPr>
              <a:t>Sherif’s</a:t>
            </a:r>
            <a:r>
              <a:rPr lang="en-GB" dirty="0">
                <a:solidFill>
                  <a:schemeClr val="tx1"/>
                </a:solidFill>
                <a:latin typeface="Arial" panose="020B0604020202020204" pitchFamily="34" charset="0"/>
                <a:cs typeface="Arial" panose="020B0604020202020204" pitchFamily="34" charset="0"/>
              </a:rPr>
              <a:t> theory was that if two or more groups of people want the same resources; and the resources are limited. This will lead to prejudice; stereotyping; conflict and discrimination. </a:t>
            </a:r>
          </a:p>
          <a:p>
            <a:pPr marL="0" indent="0">
              <a:lnSpc>
                <a:spcPct val="150000"/>
              </a:lnSpc>
              <a:buNone/>
            </a:pPr>
            <a:r>
              <a:rPr lang="en-GB" dirty="0">
                <a:solidFill>
                  <a:schemeClr val="tx1"/>
                </a:solidFill>
                <a:latin typeface="Arial" panose="020B0604020202020204" pitchFamily="34" charset="0"/>
                <a:cs typeface="Arial" panose="020B0604020202020204" pitchFamily="34" charset="0"/>
              </a:rPr>
              <a:t>The theory also states that by having shared goals within society, any negativity between the communities can be decreased if the goals cannot be met without two or more groups being involved. </a:t>
            </a:r>
          </a:p>
          <a:p>
            <a:endParaRPr lang="en-GB" dirty="0"/>
          </a:p>
        </p:txBody>
      </p:sp>
      <p:sp>
        <p:nvSpPr>
          <p:cNvPr id="4" name="TextBox 3">
            <a:extLst>
              <a:ext uri="{FF2B5EF4-FFF2-40B4-BE49-F238E27FC236}">
                <a16:creationId xmlns:a16="http://schemas.microsoft.com/office/drawing/2014/main" id="{79915591-2CF0-4F7B-B240-EB3B54A95032}"/>
              </a:ext>
            </a:extLst>
          </p:cNvPr>
          <p:cNvSpPr txBox="1"/>
          <p:nvPr/>
        </p:nvSpPr>
        <p:spPr>
          <a:xfrm>
            <a:off x="9230061" y="6433073"/>
            <a:ext cx="3184263"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(Psychology Wizard, 2020)</a:t>
            </a:r>
          </a:p>
          <a:p>
            <a:endParaRPr lang="en-GB" dirty="0"/>
          </a:p>
        </p:txBody>
      </p:sp>
    </p:spTree>
    <p:extLst>
      <p:ext uri="{BB962C8B-B14F-4D97-AF65-F5344CB8AC3E}">
        <p14:creationId xmlns:p14="http://schemas.microsoft.com/office/powerpoint/2010/main" val="20219029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05F72-8256-4826-A7FC-79899E203A80}"/>
              </a:ext>
            </a:extLst>
          </p:cNvPr>
          <p:cNvSpPr>
            <a:spLocks noGrp="1"/>
          </p:cNvSpPr>
          <p:nvPr>
            <p:ph type="title"/>
          </p:nvPr>
        </p:nvSpPr>
        <p:spPr/>
        <p:txBody>
          <a:bodyPr/>
          <a:lstStyle/>
          <a:p>
            <a:pPr algn="ctr"/>
            <a:r>
              <a:rPr lang="en-GB" dirty="0"/>
              <a:t> </a:t>
            </a:r>
            <a:r>
              <a:rPr lang="en-GB" dirty="0">
                <a:solidFill>
                  <a:schemeClr val="tx1"/>
                </a:solidFill>
                <a:latin typeface="Arial" panose="020B0604020202020204" pitchFamily="34" charset="0"/>
                <a:cs typeface="Arial" panose="020B0604020202020204" pitchFamily="34" charset="0"/>
              </a:rPr>
              <a:t>Social Identity Theory</a:t>
            </a:r>
          </a:p>
        </p:txBody>
      </p:sp>
      <p:sp>
        <p:nvSpPr>
          <p:cNvPr id="3" name="Content Placeholder 2">
            <a:extLst>
              <a:ext uri="{FF2B5EF4-FFF2-40B4-BE49-F238E27FC236}">
                <a16:creationId xmlns:a16="http://schemas.microsoft.com/office/drawing/2014/main" id="{31FA765A-8AAD-4D47-BDC7-035082BC2EE6}"/>
              </a:ext>
            </a:extLst>
          </p:cNvPr>
          <p:cNvSpPr>
            <a:spLocks noGrp="1"/>
          </p:cNvSpPr>
          <p:nvPr>
            <p:ph idx="1"/>
          </p:nvPr>
        </p:nvSpPr>
        <p:spPr>
          <a:xfrm>
            <a:off x="3738640" y="1123836"/>
            <a:ext cx="7315200" cy="4860911"/>
          </a:xfrm>
        </p:spPr>
        <p:txBody>
          <a:bodyPr/>
          <a:lstStyle/>
          <a:p>
            <a:pPr marL="0" indent="0">
              <a:lnSpc>
                <a:spcPct val="150000"/>
              </a:lnSpc>
              <a:buNone/>
            </a:pPr>
            <a:r>
              <a:rPr lang="en-GB" dirty="0">
                <a:solidFill>
                  <a:schemeClr val="tx1"/>
                </a:solidFill>
                <a:latin typeface="Arial" panose="020B0604020202020204" pitchFamily="34" charset="0"/>
                <a:cs typeface="Arial" panose="020B0604020202020204" pitchFamily="34" charset="0"/>
              </a:rPr>
              <a:t>Social Identity Theory is a theory initiated by Tajfel and Turner that tries to give an understanding of how group behaviour works. </a:t>
            </a:r>
          </a:p>
          <a:p>
            <a:pPr marL="0" indent="0">
              <a:lnSpc>
                <a:spcPct val="150000"/>
              </a:lnSpc>
              <a:buNone/>
            </a:pPr>
            <a:r>
              <a:rPr lang="en-GB" dirty="0">
                <a:solidFill>
                  <a:schemeClr val="tx1"/>
                </a:solidFill>
                <a:latin typeface="Arial" panose="020B0604020202020204" pitchFamily="34" charset="0"/>
                <a:cs typeface="Arial" panose="020B0604020202020204" pitchFamily="34" charset="0"/>
              </a:rPr>
              <a:t>The theory follows on from </a:t>
            </a:r>
            <a:r>
              <a:rPr lang="en-GB" dirty="0" err="1">
                <a:solidFill>
                  <a:schemeClr val="tx1"/>
                </a:solidFill>
                <a:latin typeface="Arial" panose="020B0604020202020204" pitchFamily="34" charset="0"/>
                <a:cs typeface="Arial" panose="020B0604020202020204" pitchFamily="34" charset="0"/>
              </a:rPr>
              <a:t>Sherif’s</a:t>
            </a:r>
            <a:r>
              <a:rPr lang="en-GB" dirty="0">
                <a:solidFill>
                  <a:schemeClr val="tx1"/>
                </a:solidFill>
                <a:latin typeface="Arial" panose="020B0604020202020204" pitchFamily="34" charset="0"/>
                <a:cs typeface="Arial" panose="020B0604020202020204" pitchFamily="34" charset="0"/>
              </a:rPr>
              <a:t> theory of realistic conflict but rather than believing that conflict only happens when in the interest of limited resources, Tajfel and Turner believes that conflict can happen even when there is no fight for resources. </a:t>
            </a:r>
          </a:p>
          <a:p>
            <a:pPr marL="0" indent="0">
              <a:lnSpc>
                <a:spcPct val="150000"/>
              </a:lnSpc>
              <a:buNone/>
            </a:pPr>
            <a:r>
              <a:rPr lang="en-GB" dirty="0">
                <a:solidFill>
                  <a:schemeClr val="tx1"/>
                </a:solidFill>
                <a:latin typeface="Arial" panose="020B0604020202020204" pitchFamily="34" charset="0"/>
                <a:cs typeface="Arial" panose="020B0604020202020204" pitchFamily="34" charset="0"/>
              </a:rPr>
              <a:t>This came about when extra research was conducted on group behaviours. </a:t>
            </a:r>
          </a:p>
          <a:p>
            <a:pPr marL="0" indent="0">
              <a:buNone/>
            </a:pPr>
            <a:endParaRPr lang="en-GB" dirty="0"/>
          </a:p>
        </p:txBody>
      </p:sp>
      <p:sp>
        <p:nvSpPr>
          <p:cNvPr id="5" name="TextBox 4">
            <a:extLst>
              <a:ext uri="{FF2B5EF4-FFF2-40B4-BE49-F238E27FC236}">
                <a16:creationId xmlns:a16="http://schemas.microsoft.com/office/drawing/2014/main" id="{5E203445-2AE0-4AFE-BC23-7B9CF6BE52C6}"/>
              </a:ext>
            </a:extLst>
          </p:cNvPr>
          <p:cNvSpPr txBox="1"/>
          <p:nvPr/>
        </p:nvSpPr>
        <p:spPr>
          <a:xfrm>
            <a:off x="9187543" y="6487886"/>
            <a:ext cx="3004457"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(Psychology Wizard, 2020)</a:t>
            </a:r>
          </a:p>
          <a:p>
            <a:endParaRPr lang="en-GB" dirty="0"/>
          </a:p>
        </p:txBody>
      </p:sp>
    </p:spTree>
    <p:extLst>
      <p:ext uri="{BB962C8B-B14F-4D97-AF65-F5344CB8AC3E}">
        <p14:creationId xmlns:p14="http://schemas.microsoft.com/office/powerpoint/2010/main" val="23128854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8C1272-20BB-4E40-9DDD-B29E786830EF}"/>
              </a:ext>
            </a:extLst>
          </p:cNvPr>
          <p:cNvSpPr>
            <a:spLocks noGrp="1"/>
          </p:cNvSpPr>
          <p:nvPr>
            <p:ph idx="1"/>
          </p:nvPr>
        </p:nvSpPr>
        <p:spPr>
          <a:xfrm>
            <a:off x="3831771" y="762000"/>
            <a:ext cx="7352697" cy="5222748"/>
          </a:xfrm>
        </p:spPr>
        <p:txBody>
          <a:bodyPr/>
          <a:lstStyle/>
          <a:p>
            <a:pPr marL="0" indent="0">
              <a:buNone/>
            </a:pPr>
            <a:r>
              <a:rPr lang="en-GB" dirty="0">
                <a:solidFill>
                  <a:schemeClr val="tx1"/>
                </a:solidFill>
                <a:latin typeface="Arial" panose="020B0604020202020204" pitchFamily="34" charset="0"/>
                <a:cs typeface="Arial" panose="020B0604020202020204" pitchFamily="34" charset="0"/>
              </a:rPr>
              <a:t>Social Identity Theory is made up of four supporting concepts: </a:t>
            </a:r>
          </a:p>
          <a:p>
            <a:r>
              <a:rPr lang="en-GB" dirty="0">
                <a:solidFill>
                  <a:schemeClr val="tx1"/>
                </a:solidFill>
                <a:latin typeface="Arial" panose="020B0604020202020204" pitchFamily="34" charset="0"/>
                <a:cs typeface="Arial" panose="020B0604020202020204" pitchFamily="34" charset="0"/>
              </a:rPr>
              <a:t>Social categorization</a:t>
            </a:r>
          </a:p>
          <a:p>
            <a:r>
              <a:rPr lang="en-GB" dirty="0">
                <a:solidFill>
                  <a:schemeClr val="tx1"/>
                </a:solidFill>
                <a:latin typeface="Arial" panose="020B0604020202020204" pitchFamily="34" charset="0"/>
                <a:cs typeface="Arial" panose="020B0604020202020204" pitchFamily="34" charset="0"/>
              </a:rPr>
              <a:t>Social identity</a:t>
            </a:r>
          </a:p>
          <a:p>
            <a:r>
              <a:rPr lang="en-GB" dirty="0">
                <a:solidFill>
                  <a:schemeClr val="tx1"/>
                </a:solidFill>
                <a:latin typeface="Arial" panose="020B0604020202020204" pitchFamily="34" charset="0"/>
                <a:cs typeface="Arial" panose="020B0604020202020204" pitchFamily="34" charset="0"/>
              </a:rPr>
              <a:t>Social comparison </a:t>
            </a:r>
          </a:p>
          <a:p>
            <a:r>
              <a:rPr lang="en-GB" dirty="0">
                <a:solidFill>
                  <a:schemeClr val="tx1"/>
                </a:solidFill>
                <a:latin typeface="Arial" panose="020B0604020202020204" pitchFamily="34" charset="0"/>
                <a:cs typeface="Arial" panose="020B0604020202020204" pitchFamily="34" charset="0"/>
              </a:rPr>
              <a:t>Positive distinctiveness.</a:t>
            </a:r>
          </a:p>
          <a:p>
            <a:pPr marL="0" indent="0">
              <a:buNone/>
            </a:pPr>
            <a:endParaRPr lang="en-GB" dirty="0">
              <a:solidFill>
                <a:schemeClr val="tx1"/>
              </a:solidFill>
              <a:latin typeface="Arial" panose="020B0604020202020204" pitchFamily="34" charset="0"/>
              <a:cs typeface="Arial" panose="020B0604020202020204" pitchFamily="34" charset="0"/>
            </a:endParaRPr>
          </a:p>
          <a:p>
            <a:pPr marL="0" indent="0">
              <a:buNone/>
            </a:pPr>
            <a:r>
              <a:rPr lang="en-GB" dirty="0">
                <a:solidFill>
                  <a:schemeClr val="tx1"/>
                </a:solidFill>
                <a:latin typeface="Arial" panose="020B0604020202020204" pitchFamily="34" charset="0"/>
                <a:cs typeface="Arial" panose="020B0604020202020204" pitchFamily="34" charset="0"/>
              </a:rPr>
              <a:t>Tajfel and Turner stated that when individuals are part of a social group, for example: Family, sporting team, social class or friendship group. They feel more at ease and have a better sense of pride and self-esteem. </a:t>
            </a:r>
          </a:p>
          <a:p>
            <a:pPr marL="0" indent="0">
              <a:buNone/>
            </a:pPr>
            <a:r>
              <a:rPr lang="en-GB" dirty="0">
                <a:solidFill>
                  <a:schemeClr val="tx1"/>
                </a:solidFill>
                <a:latin typeface="Arial" panose="020B0604020202020204" pitchFamily="34" charset="0"/>
                <a:cs typeface="Arial" panose="020B0604020202020204" pitchFamily="34" charset="0"/>
              </a:rPr>
              <a:t>Henri Tajfel also mentioned that stereotyping is based on a normal cognitive process, which means our brain naturally put things into groups.</a:t>
            </a:r>
          </a:p>
        </p:txBody>
      </p:sp>
      <p:sp>
        <p:nvSpPr>
          <p:cNvPr id="4" name="TextBox 3">
            <a:extLst>
              <a:ext uri="{FF2B5EF4-FFF2-40B4-BE49-F238E27FC236}">
                <a16:creationId xmlns:a16="http://schemas.microsoft.com/office/drawing/2014/main" id="{581FE8F1-1426-46CD-A4BA-0AD4EFFECF9D}"/>
              </a:ext>
            </a:extLst>
          </p:cNvPr>
          <p:cNvSpPr txBox="1"/>
          <p:nvPr/>
        </p:nvSpPr>
        <p:spPr>
          <a:xfrm>
            <a:off x="9285514" y="6488668"/>
            <a:ext cx="290648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(Simply Psychology, 2019</a:t>
            </a:r>
            <a:r>
              <a:rPr lang="en-GB" dirty="0"/>
              <a:t>)</a:t>
            </a:r>
          </a:p>
        </p:txBody>
      </p:sp>
    </p:spTree>
    <p:extLst>
      <p:ext uri="{BB962C8B-B14F-4D97-AF65-F5344CB8AC3E}">
        <p14:creationId xmlns:p14="http://schemas.microsoft.com/office/powerpoint/2010/main" val="34107344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EE3A6-A775-4D8A-B009-0A0AE1F2FAFE}"/>
              </a:ext>
            </a:extLst>
          </p:cNvPr>
          <p:cNvSpPr>
            <a:spLocks noGrp="1"/>
          </p:cNvSpPr>
          <p:nvPr>
            <p:ph type="title"/>
          </p:nvPr>
        </p:nvSpPr>
        <p:spPr>
          <a:xfrm>
            <a:off x="3845019" y="1158564"/>
            <a:ext cx="7415163" cy="4540872"/>
          </a:xfrm>
        </p:spPr>
        <p:txBody>
          <a:bodyPr>
            <a:normAutofit/>
          </a:bodyPr>
          <a:lstStyle/>
          <a:p>
            <a:r>
              <a:rPr lang="en-GB" sz="7200" dirty="0">
                <a:solidFill>
                  <a:schemeClr val="tx1"/>
                </a:solidFill>
                <a:latin typeface="Arial" panose="020B0604020202020204" pitchFamily="34" charset="0"/>
                <a:cs typeface="Arial" panose="020B0604020202020204" pitchFamily="34" charset="0"/>
              </a:rPr>
              <a:t>Any Questions?</a:t>
            </a:r>
          </a:p>
        </p:txBody>
      </p:sp>
    </p:spTree>
    <p:extLst>
      <p:ext uri="{BB962C8B-B14F-4D97-AF65-F5344CB8AC3E}">
        <p14:creationId xmlns:p14="http://schemas.microsoft.com/office/powerpoint/2010/main" val="7241846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CC663-63B5-4792-8251-59E4225E9F47}"/>
              </a:ext>
            </a:extLst>
          </p:cNvPr>
          <p:cNvSpPr>
            <a:spLocks noGrp="1"/>
          </p:cNvSpPr>
          <p:nvPr>
            <p:ph type="title"/>
          </p:nvPr>
        </p:nvSpPr>
        <p:spPr/>
        <p:txBody>
          <a:bodyPr/>
          <a:lstStyle/>
          <a:p>
            <a:r>
              <a:rPr lang="en-GB" dirty="0">
                <a:solidFill>
                  <a:schemeClr val="tx1"/>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11AD2229-11B2-48E4-9270-B6E00BA42ADA}"/>
              </a:ext>
            </a:extLst>
          </p:cNvPr>
          <p:cNvSpPr>
            <a:spLocks noGrp="1"/>
          </p:cNvSpPr>
          <p:nvPr>
            <p:ph idx="1"/>
          </p:nvPr>
        </p:nvSpPr>
        <p:spPr/>
        <p:txBody>
          <a:bodyPr>
            <a:normAutofit fontScale="92500" lnSpcReduction="20000"/>
          </a:bodyPr>
          <a:lstStyle/>
          <a:p>
            <a:pPr marL="0" indent="0">
              <a:buNone/>
            </a:pPr>
            <a:r>
              <a:rPr lang="en-GB" sz="1500" dirty="0" err="1">
                <a:latin typeface="Arial" panose="020B0604020202020204" pitchFamily="34" charset="0"/>
                <a:cs typeface="Arial" panose="020B0604020202020204" pitchFamily="34" charset="0"/>
              </a:rPr>
              <a:t>CrashCourse</a:t>
            </a:r>
            <a:r>
              <a:rPr lang="en-GB" sz="1500" dirty="0">
                <a:latin typeface="Arial" panose="020B0604020202020204" pitchFamily="34" charset="0"/>
                <a:cs typeface="Arial" panose="020B0604020202020204" pitchFamily="34" charset="0"/>
              </a:rPr>
              <a:t> (2014) </a:t>
            </a:r>
            <a:r>
              <a:rPr lang="en-GB" sz="1500" i="1" dirty="0">
                <a:latin typeface="Arial" panose="020B0604020202020204" pitchFamily="34" charset="0"/>
                <a:cs typeface="Arial" panose="020B0604020202020204" pitchFamily="34" charset="0"/>
              </a:rPr>
              <a:t>Prejudice and Discrimination: Crash Course Psychology #39. </a:t>
            </a:r>
            <a:r>
              <a:rPr lang="en-GB" sz="1500" dirty="0">
                <a:latin typeface="Arial" panose="020B0604020202020204" pitchFamily="34" charset="0"/>
                <a:cs typeface="Arial" panose="020B0604020202020204" pitchFamily="34" charset="0"/>
              </a:rPr>
              <a:t>[Online] Available at: </a:t>
            </a:r>
            <a:r>
              <a:rPr lang="en-GB" sz="1500" dirty="0">
                <a:latin typeface="Arial" panose="020B0604020202020204" pitchFamily="34" charset="0"/>
                <a:cs typeface="Arial" panose="020B0604020202020204" pitchFamily="34" charset="0"/>
                <a:hlinkClick r:id="rId2"/>
              </a:rPr>
              <a:t>https://www.youtube.com/watch?v=7P0iP2Zm6a4</a:t>
            </a:r>
            <a:r>
              <a:rPr lang="en-GB" sz="1500" dirty="0">
                <a:latin typeface="Arial" panose="020B0604020202020204" pitchFamily="34" charset="0"/>
                <a:cs typeface="Arial" panose="020B0604020202020204" pitchFamily="34" charset="0"/>
              </a:rPr>
              <a:t> (Accessed: 01/02/2020)</a:t>
            </a:r>
          </a:p>
          <a:p>
            <a:pPr marL="0" indent="0">
              <a:buNone/>
            </a:pPr>
            <a:r>
              <a:rPr lang="en-GB" sz="1500" dirty="0">
                <a:latin typeface="Arial" panose="020B0604020202020204" pitchFamily="34" charset="0"/>
                <a:cs typeface="Arial" panose="020B0604020202020204" pitchFamily="34" charset="0"/>
              </a:rPr>
              <a:t>Disability Rights UK (2020) Large increase of disability employment discrimination cases. [Online] Available at: </a:t>
            </a:r>
            <a:r>
              <a:rPr lang="en-GB" sz="1600" dirty="0">
                <a:latin typeface="Arial" panose="020B0604020202020204" pitchFamily="34" charset="0"/>
                <a:cs typeface="Arial" panose="020B0604020202020204" pitchFamily="34" charset="0"/>
                <a:hlinkClick r:id="rId3"/>
              </a:rPr>
              <a:t>https://www.disabilityrightsuk.org/news/2020/january/large-increase-disability-employment-discrimination-cases</a:t>
            </a:r>
            <a:r>
              <a:rPr lang="en-GB" sz="1600" dirty="0">
                <a:latin typeface="Arial" panose="020B0604020202020204" pitchFamily="34" charset="0"/>
                <a:cs typeface="Arial" panose="020B0604020202020204" pitchFamily="34" charset="0"/>
              </a:rPr>
              <a:t> (Accessed: 02/02/2020)</a:t>
            </a:r>
            <a:br>
              <a:rPr lang="en-GB" sz="1500" dirty="0">
                <a:latin typeface="Arial" panose="020B0604020202020204" pitchFamily="34" charset="0"/>
                <a:cs typeface="Arial" panose="020B0604020202020204" pitchFamily="34" charset="0"/>
              </a:rPr>
            </a:br>
            <a:endParaRPr lang="en-GB" sz="1500" dirty="0">
              <a:latin typeface="Arial" panose="020B0604020202020204" pitchFamily="34" charset="0"/>
              <a:cs typeface="Arial" panose="020B0604020202020204" pitchFamily="34" charset="0"/>
            </a:endParaRPr>
          </a:p>
          <a:p>
            <a:pPr marL="0" indent="0">
              <a:buNone/>
            </a:pPr>
            <a:r>
              <a:rPr lang="en-GB" sz="1500" dirty="0" err="1">
                <a:latin typeface="Arial" panose="020B0604020202020204" pitchFamily="34" charset="0"/>
                <a:cs typeface="Arial" panose="020B0604020202020204" pitchFamily="34" charset="0"/>
              </a:rPr>
              <a:t>Pediaa</a:t>
            </a:r>
            <a:r>
              <a:rPr lang="en-GB" sz="1500" dirty="0">
                <a:latin typeface="Arial" panose="020B0604020202020204" pitchFamily="34" charset="0"/>
                <a:cs typeface="Arial" panose="020B0604020202020204" pitchFamily="34" charset="0"/>
              </a:rPr>
              <a:t> (2016) </a:t>
            </a:r>
            <a:r>
              <a:rPr lang="en-GB" sz="1500" i="1" dirty="0">
                <a:latin typeface="Arial" panose="020B0604020202020204" pitchFamily="34" charset="0"/>
                <a:cs typeface="Arial" panose="020B0604020202020204" pitchFamily="34" charset="0"/>
              </a:rPr>
              <a:t>Difference Between Prejudice and Discrimination. </a:t>
            </a:r>
            <a:r>
              <a:rPr lang="en-GB" sz="1500" dirty="0">
                <a:latin typeface="Arial" panose="020B0604020202020204" pitchFamily="34" charset="0"/>
                <a:cs typeface="Arial" panose="020B0604020202020204" pitchFamily="34" charset="0"/>
              </a:rPr>
              <a:t>[Online] Available at: </a:t>
            </a:r>
            <a:r>
              <a:rPr lang="en-GB" sz="1500" dirty="0">
                <a:latin typeface="Arial" panose="020B0604020202020204" pitchFamily="34" charset="0"/>
                <a:cs typeface="Arial" panose="020B0604020202020204" pitchFamily="34" charset="0"/>
                <a:hlinkClick r:id="rId4"/>
              </a:rPr>
              <a:t>https://pediaa.com/difference-between-prejudice-and-discrimination/</a:t>
            </a:r>
            <a:r>
              <a:rPr lang="en-GB" sz="1500" dirty="0">
                <a:latin typeface="Arial" panose="020B0604020202020204" pitchFamily="34" charset="0"/>
                <a:cs typeface="Arial" panose="020B0604020202020204" pitchFamily="34" charset="0"/>
              </a:rPr>
              <a:t> (Accessed: 28/01/2020)</a:t>
            </a:r>
          </a:p>
          <a:p>
            <a:pPr marL="0" indent="0">
              <a:buNone/>
            </a:pPr>
            <a:r>
              <a:rPr lang="en-GB" sz="1500" dirty="0" err="1">
                <a:latin typeface="Arial" panose="020B0604020202020204" pitchFamily="34" charset="0"/>
                <a:cs typeface="Arial" panose="020B0604020202020204" pitchFamily="34" charset="0"/>
              </a:rPr>
              <a:t>Procurious</a:t>
            </a:r>
            <a:r>
              <a:rPr lang="en-GB" sz="1500" dirty="0">
                <a:latin typeface="Arial" panose="020B0604020202020204" pitchFamily="34" charset="0"/>
                <a:cs typeface="Arial" panose="020B0604020202020204" pitchFamily="34" charset="0"/>
              </a:rPr>
              <a:t> (2016) </a:t>
            </a:r>
            <a:r>
              <a:rPr lang="en-GB" sz="1500" i="1" dirty="0">
                <a:latin typeface="Arial" panose="020B0604020202020204" pitchFamily="34" charset="0"/>
                <a:cs typeface="Arial" panose="020B0604020202020204" pitchFamily="34" charset="0"/>
              </a:rPr>
              <a:t>Beyond Stereotypes – Building Cross-Cultural Relationships – Procurement News. </a:t>
            </a:r>
            <a:r>
              <a:rPr lang="en-GB" sz="1500" dirty="0">
                <a:latin typeface="Arial" panose="020B0604020202020204" pitchFamily="34" charset="0"/>
                <a:cs typeface="Arial" panose="020B0604020202020204" pitchFamily="34" charset="0"/>
              </a:rPr>
              <a:t>[Online] Available at: </a:t>
            </a:r>
            <a:r>
              <a:rPr lang="en-GB" sz="1600" dirty="0">
                <a:latin typeface="Arial" panose="020B0604020202020204" pitchFamily="34" charset="0"/>
                <a:cs typeface="Arial" panose="020B0604020202020204" pitchFamily="34" charset="0"/>
                <a:hlinkClick r:id="rId5"/>
              </a:rPr>
              <a:t>https://www.procurious.com/procurement-news/stereotypes-cross-cultural-relationships</a:t>
            </a:r>
            <a:r>
              <a:rPr lang="en-GB" sz="1600" dirty="0">
                <a:latin typeface="Arial" panose="020B0604020202020204" pitchFamily="34" charset="0"/>
                <a:cs typeface="Arial" panose="020B0604020202020204" pitchFamily="34" charset="0"/>
              </a:rPr>
              <a:t> (Accessed: 02/02/2020)</a:t>
            </a:r>
          </a:p>
          <a:p>
            <a:pPr marL="0" indent="0">
              <a:buNone/>
            </a:pPr>
            <a:r>
              <a:rPr lang="en-GB" sz="1600" dirty="0">
                <a:latin typeface="Arial" panose="020B0604020202020204" pitchFamily="34" charset="0"/>
                <a:cs typeface="Arial" panose="020B0604020202020204" pitchFamily="34" charset="0"/>
              </a:rPr>
              <a:t>Psychology Wizard (2020) </a:t>
            </a:r>
            <a:r>
              <a:rPr lang="en-GB" sz="1600" i="1" dirty="0" err="1">
                <a:latin typeface="Arial" panose="020B0604020202020204" pitchFamily="34" charset="0"/>
                <a:cs typeface="Arial" panose="020B0604020202020204" pitchFamily="34" charset="0"/>
              </a:rPr>
              <a:t>Sherif</a:t>
            </a:r>
            <a:r>
              <a:rPr lang="en-GB" sz="1600" i="1" dirty="0">
                <a:latin typeface="Arial" panose="020B0604020202020204" pitchFamily="34" charset="0"/>
                <a:cs typeface="Arial" panose="020B0604020202020204" pitchFamily="34" charset="0"/>
              </a:rPr>
              <a:t> 1954 Robbers Cave. </a:t>
            </a:r>
            <a:r>
              <a:rPr lang="en-GB" sz="1600" dirty="0">
                <a:latin typeface="Arial" panose="020B0604020202020204" pitchFamily="34" charset="0"/>
                <a:cs typeface="Arial" panose="020B0604020202020204" pitchFamily="34" charset="0"/>
              </a:rPr>
              <a:t>[Online] Available at: </a:t>
            </a:r>
            <a:r>
              <a:rPr lang="en-GB" sz="1600" dirty="0">
                <a:latin typeface="Arial" panose="020B0604020202020204" pitchFamily="34" charset="0"/>
                <a:cs typeface="Arial" panose="020B0604020202020204" pitchFamily="34" charset="0"/>
                <a:hlinkClick r:id="rId6"/>
              </a:rPr>
              <a:t>http://www.psychologywizard.net/sherif-ao1.html</a:t>
            </a:r>
            <a:r>
              <a:rPr lang="en-GB" sz="1600" dirty="0">
                <a:latin typeface="Arial" panose="020B0604020202020204" pitchFamily="34" charset="0"/>
                <a:cs typeface="Arial" panose="020B0604020202020204" pitchFamily="34" charset="0"/>
              </a:rPr>
              <a:t> (Accessed: 02/02/2020)</a:t>
            </a:r>
          </a:p>
          <a:p>
            <a:pPr marL="0" indent="0">
              <a:buNone/>
            </a:pPr>
            <a:r>
              <a:rPr lang="en-GB" sz="1600" dirty="0">
                <a:latin typeface="Arial" panose="020B0604020202020204" pitchFamily="34" charset="0"/>
                <a:cs typeface="Arial" panose="020B0604020202020204" pitchFamily="34" charset="0"/>
              </a:rPr>
              <a:t>Psychologist World (2020</a:t>
            </a:r>
            <a:r>
              <a:rPr lang="en-GB" sz="1600" i="1" dirty="0">
                <a:latin typeface="Arial" panose="020B0604020202020204" pitchFamily="34" charset="0"/>
                <a:cs typeface="Arial" panose="020B0604020202020204" pitchFamily="34" charset="0"/>
              </a:rPr>
              <a:t>) Authoritarian Personality.</a:t>
            </a:r>
            <a:r>
              <a:rPr lang="en-GB" sz="1600" dirty="0">
                <a:latin typeface="Arial" panose="020B0604020202020204" pitchFamily="34" charset="0"/>
                <a:cs typeface="Arial" panose="020B0604020202020204" pitchFamily="34" charset="0"/>
              </a:rPr>
              <a:t> [Online] Available </a:t>
            </a:r>
            <a:r>
              <a:rPr lang="en-GB" sz="1600" dirty="0" err="1">
                <a:latin typeface="Arial" panose="020B0604020202020204" pitchFamily="34" charset="0"/>
                <a:cs typeface="Arial" panose="020B0604020202020204" pitchFamily="34" charset="0"/>
              </a:rPr>
              <a:t>at:</a:t>
            </a:r>
            <a:r>
              <a:rPr lang="en-GB" sz="1600" dirty="0" err="1">
                <a:latin typeface="Arial" panose="020B0604020202020204" pitchFamily="34" charset="0"/>
                <a:cs typeface="Arial" panose="020B0604020202020204" pitchFamily="34" charset="0"/>
                <a:hlinkClick r:id="rId7"/>
              </a:rPr>
              <a:t>https</a:t>
            </a:r>
            <a:r>
              <a:rPr lang="en-GB" sz="1600" dirty="0">
                <a:latin typeface="Arial" panose="020B0604020202020204" pitchFamily="34" charset="0"/>
                <a:cs typeface="Arial" panose="020B0604020202020204" pitchFamily="34" charset="0"/>
                <a:hlinkClick r:id="rId7"/>
              </a:rPr>
              <a:t>://www.psychologistworld.com/influence-personality/authoritarian-personality</a:t>
            </a:r>
            <a:r>
              <a:rPr lang="en-GB" sz="1600" dirty="0">
                <a:latin typeface="Arial" panose="020B0604020202020204" pitchFamily="34" charset="0"/>
                <a:cs typeface="Arial" panose="020B0604020202020204" pitchFamily="34" charset="0"/>
              </a:rPr>
              <a:t> (Accesed:02/02/2020)</a:t>
            </a:r>
          </a:p>
          <a:p>
            <a:pPr marL="0" indent="0">
              <a:buNone/>
            </a:pPr>
            <a:r>
              <a:rPr lang="en-GB" sz="1500" dirty="0">
                <a:latin typeface="Arial" panose="020B0604020202020204" pitchFamily="34" charset="0"/>
                <a:cs typeface="Arial" panose="020B0604020202020204" pitchFamily="34" charset="0"/>
              </a:rPr>
              <a:t>Simply Psychology (2019) </a:t>
            </a:r>
            <a:r>
              <a:rPr lang="en-GB" sz="1500" i="1" dirty="0">
                <a:latin typeface="Arial" panose="020B0604020202020204" pitchFamily="34" charset="0"/>
                <a:cs typeface="Arial" panose="020B0604020202020204" pitchFamily="34" charset="0"/>
              </a:rPr>
              <a:t>Social Identity Theory. </a:t>
            </a:r>
            <a:r>
              <a:rPr lang="en-GB" sz="1500" dirty="0">
                <a:latin typeface="Arial" panose="020B0604020202020204" pitchFamily="34" charset="0"/>
                <a:cs typeface="Arial" panose="020B0604020202020204" pitchFamily="34" charset="0"/>
              </a:rPr>
              <a:t>[Online] Available at: </a:t>
            </a:r>
            <a:r>
              <a:rPr lang="en-GB" sz="1600" dirty="0">
                <a:latin typeface="Arial" panose="020B0604020202020204" pitchFamily="34" charset="0"/>
                <a:cs typeface="Arial" panose="020B0604020202020204" pitchFamily="34" charset="0"/>
                <a:hlinkClick r:id="rId8"/>
              </a:rPr>
              <a:t>https://www.simplypsychology.org/social-identity-theory.html</a:t>
            </a:r>
            <a:r>
              <a:rPr lang="en-GB" sz="1600" dirty="0">
                <a:latin typeface="Arial" panose="020B0604020202020204" pitchFamily="34" charset="0"/>
                <a:cs typeface="Arial" panose="020B0604020202020204" pitchFamily="34" charset="0"/>
              </a:rPr>
              <a:t> (Accessed: 02/02/2020)</a:t>
            </a:r>
            <a:endParaRPr lang="en-GB" sz="1500" i="1" dirty="0">
              <a:latin typeface="Arial" panose="020B0604020202020204" pitchFamily="34" charset="0"/>
              <a:cs typeface="Arial" panose="020B0604020202020204" pitchFamily="34" charset="0"/>
            </a:endParaRPr>
          </a:p>
          <a:p>
            <a:pPr marL="0" indent="0">
              <a:buNone/>
            </a:pPr>
            <a:r>
              <a:rPr lang="en-GB" sz="1500" dirty="0">
                <a:latin typeface="Arial" panose="020B0604020202020204" pitchFamily="34" charset="0"/>
                <a:cs typeface="Arial" panose="020B0604020202020204" pitchFamily="34" charset="0"/>
              </a:rPr>
              <a:t>The Classroom (2018) The Different Types of Prejudice. [Online] Available at: </a:t>
            </a:r>
            <a:r>
              <a:rPr lang="en-GB" sz="1500" dirty="0">
                <a:latin typeface="Arial" panose="020B0604020202020204" pitchFamily="34" charset="0"/>
                <a:cs typeface="Arial" panose="020B0604020202020204" pitchFamily="34" charset="0"/>
                <a:hlinkClick r:id="rId9"/>
              </a:rPr>
              <a:t>https://www.theclassroom.com/the-different-types-of-prejudice-12081909.html</a:t>
            </a:r>
            <a:r>
              <a:rPr lang="en-GB" sz="1500" dirty="0">
                <a:latin typeface="Arial" panose="020B0604020202020204" pitchFamily="34" charset="0"/>
                <a:cs typeface="Arial" panose="020B0604020202020204" pitchFamily="34" charset="0"/>
              </a:rPr>
              <a:t> (Accessed: 01/02/2020) </a:t>
            </a:r>
          </a:p>
          <a:p>
            <a:pPr marL="0" indent="0">
              <a:buNone/>
            </a:pPr>
            <a:r>
              <a:rPr lang="en-GB" sz="1500" dirty="0">
                <a:latin typeface="Arial" panose="020B0604020202020204" pitchFamily="34" charset="0"/>
                <a:cs typeface="Arial" panose="020B0604020202020204" pitchFamily="34" charset="0"/>
              </a:rPr>
              <a:t>Very Well Mind (2020) </a:t>
            </a:r>
            <a:r>
              <a:rPr lang="en-GB" sz="1500" i="1" dirty="0">
                <a:latin typeface="Arial" panose="020B0604020202020204" pitchFamily="34" charset="0"/>
                <a:cs typeface="Arial" panose="020B0604020202020204" pitchFamily="34" charset="0"/>
              </a:rPr>
              <a:t>How People's Prejudices Develop</a:t>
            </a:r>
            <a:r>
              <a:rPr lang="en-GB" sz="1500" dirty="0">
                <a:latin typeface="Arial" panose="020B0604020202020204" pitchFamily="34" charset="0"/>
                <a:cs typeface="Arial" panose="020B0604020202020204" pitchFamily="34" charset="0"/>
              </a:rPr>
              <a:t>. [Online] Available at: </a:t>
            </a:r>
            <a:r>
              <a:rPr lang="en-GB" sz="1500" dirty="0">
                <a:latin typeface="Arial" panose="020B0604020202020204" pitchFamily="34" charset="0"/>
                <a:cs typeface="Arial" panose="020B0604020202020204" pitchFamily="34" charset="0"/>
                <a:hlinkClick r:id="rId10"/>
              </a:rPr>
              <a:t>https://www.verywellmind.com/what-is-prejudice-2795476</a:t>
            </a:r>
            <a:r>
              <a:rPr lang="en-GB" sz="1500" dirty="0">
                <a:latin typeface="Arial" panose="020B0604020202020204" pitchFamily="34" charset="0"/>
                <a:cs typeface="Arial" panose="020B0604020202020204" pitchFamily="34" charset="0"/>
              </a:rPr>
              <a:t> (Accessed: 31/01/2020</a:t>
            </a:r>
            <a:r>
              <a:rPr lang="en-GB" sz="1500" dirty="0"/>
              <a:t>)</a:t>
            </a:r>
          </a:p>
        </p:txBody>
      </p:sp>
    </p:spTree>
    <p:extLst>
      <p:ext uri="{BB962C8B-B14F-4D97-AF65-F5344CB8AC3E}">
        <p14:creationId xmlns:p14="http://schemas.microsoft.com/office/powerpoint/2010/main" val="2892206953"/>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TM03457475[[fn=Frame]]</Template>
  <TotalTime>1673</TotalTime>
  <Words>1878</Words>
  <Application>Microsoft Office PowerPoint</Application>
  <PresentationFormat>Widescreen</PresentationFormat>
  <Paragraphs>156</Paragraphs>
  <Slides>36</Slides>
  <Notes>25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Arial</vt:lpstr>
      <vt:lpstr>Calibri</vt:lpstr>
      <vt:lpstr>Corbel</vt:lpstr>
      <vt:lpstr>Wingdings 2</vt:lpstr>
      <vt:lpstr>Frame</vt:lpstr>
      <vt:lpstr>Prejudice and Discrimination within society. </vt:lpstr>
      <vt:lpstr>PowerPoint Presentation</vt:lpstr>
      <vt:lpstr>Objectives</vt:lpstr>
      <vt:lpstr>Recap</vt:lpstr>
      <vt:lpstr>Activity</vt:lpstr>
      <vt:lpstr>What is discrimination and prejudice?</vt:lpstr>
      <vt:lpstr>PowerPoint Presentation</vt:lpstr>
      <vt:lpstr>PowerPoint Presentation</vt:lpstr>
      <vt:lpstr>Key Terminology</vt:lpstr>
      <vt:lpstr>Key Terminology</vt:lpstr>
      <vt:lpstr>Prejudice</vt:lpstr>
      <vt:lpstr>PowerPoint Presentation</vt:lpstr>
      <vt:lpstr>PowerPoint Presentation</vt:lpstr>
      <vt:lpstr>PowerPoint Presentation</vt:lpstr>
      <vt:lpstr>So how can we stop prejudice?</vt:lpstr>
      <vt:lpstr>Discrimination</vt:lpstr>
      <vt:lpstr>PowerPoint Presentation</vt:lpstr>
      <vt:lpstr>PowerPoint Presentation</vt:lpstr>
      <vt:lpstr>PowerPoint Presentation</vt:lpstr>
      <vt:lpstr>Stereotyping</vt:lpstr>
      <vt:lpstr>PowerPoint Presentation</vt:lpstr>
      <vt:lpstr>PowerPoint Presentation</vt:lpstr>
      <vt:lpstr>PowerPoint Presentation</vt:lpstr>
      <vt:lpstr>PowerPoint Presentation</vt:lpstr>
      <vt:lpstr>PowerPoint Presentation</vt:lpstr>
      <vt:lpstr>Theoretical Perspectives</vt:lpstr>
      <vt:lpstr>Theoretical  Perspectives</vt:lpstr>
      <vt:lpstr>Authoritarian Personality</vt:lpstr>
      <vt:lpstr>PowerPoint Presentation</vt:lpstr>
      <vt:lpstr>Realistic Conflict Theory</vt:lpstr>
      <vt:lpstr>PowerPoint Presentation</vt:lpstr>
      <vt:lpstr>PowerPoint Presentation</vt:lpstr>
      <vt:lpstr> Social Identity Theory</vt:lpstr>
      <vt:lpstr>PowerPoint Presentation</vt:lpstr>
      <vt:lpstr>Any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Prejudice and Discrimination within society. </dc:title>
  <dc:creator>Ross Abraham</dc:creator>
  <cp:lastModifiedBy>Charlotte Davies (1301714)</cp:lastModifiedBy>
  <cp:revision>111</cp:revision>
  <dcterms:created xsi:type="dcterms:W3CDTF">2020-01-29T12:33:12Z</dcterms:created>
  <dcterms:modified xsi:type="dcterms:W3CDTF">2020-02-04T15:19:21Z</dcterms:modified>
</cp:coreProperties>
</file>