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512" r:id="rId3"/>
    <p:sldId id="432" r:id="rId4"/>
    <p:sldId id="433" r:id="rId5"/>
    <p:sldId id="269" r:id="rId6"/>
    <p:sldId id="434" r:id="rId7"/>
    <p:sldId id="435" r:id="rId8"/>
    <p:sldId id="436" r:id="rId9"/>
    <p:sldId id="437" r:id="rId10"/>
    <p:sldId id="438" r:id="rId11"/>
    <p:sldId id="280" r:id="rId12"/>
    <p:sldId id="281" r:id="rId13"/>
    <p:sldId id="282" r:id="rId14"/>
    <p:sldId id="283" r:id="rId15"/>
    <p:sldId id="284" r:id="rId16"/>
    <p:sldId id="461" r:id="rId17"/>
    <p:sldId id="463" r:id="rId18"/>
    <p:sldId id="462" r:id="rId19"/>
    <p:sldId id="464" r:id="rId20"/>
    <p:sldId id="465" r:id="rId21"/>
    <p:sldId id="466" r:id="rId22"/>
    <p:sldId id="467" r:id="rId23"/>
    <p:sldId id="263" r:id="rId24"/>
    <p:sldId id="299" r:id="rId25"/>
    <p:sldId id="412" r:id="rId26"/>
    <p:sldId id="413" r:id="rId27"/>
    <p:sldId id="414" r:id="rId28"/>
    <p:sldId id="415" r:id="rId29"/>
    <p:sldId id="326" r:id="rId30"/>
    <p:sldId id="501" r:id="rId31"/>
    <p:sldId id="502" r:id="rId32"/>
    <p:sldId id="503" r:id="rId33"/>
    <p:sldId id="504" r:id="rId34"/>
    <p:sldId id="505" r:id="rId35"/>
    <p:sldId id="506" r:id="rId36"/>
    <p:sldId id="507" r:id="rId37"/>
    <p:sldId id="508" r:id="rId38"/>
    <p:sldId id="509" r:id="rId39"/>
    <p:sldId id="510" r:id="rId40"/>
    <p:sldId id="457" r:id="rId41"/>
    <p:sldId id="460" r:id="rId42"/>
    <p:sldId id="318" r:id="rId43"/>
    <p:sldId id="468" r:id="rId44"/>
    <p:sldId id="469" r:id="rId45"/>
    <p:sldId id="470" r:id="rId46"/>
    <p:sldId id="471" r:id="rId47"/>
    <p:sldId id="456" r:id="rId48"/>
    <p:sldId id="320" r:id="rId49"/>
    <p:sldId id="473" r:id="rId50"/>
    <p:sldId id="476" r:id="rId51"/>
    <p:sldId id="475" r:id="rId52"/>
    <p:sldId id="474" r:id="rId53"/>
    <p:sldId id="472" r:id="rId54"/>
    <p:sldId id="455" r:id="rId55"/>
    <p:sldId id="322" r:id="rId56"/>
    <p:sldId id="477" r:id="rId57"/>
    <p:sldId id="478" r:id="rId58"/>
    <p:sldId id="479" r:id="rId59"/>
    <p:sldId id="480" r:id="rId60"/>
    <p:sldId id="343" r:id="rId61"/>
    <p:sldId id="344" r:id="rId62"/>
    <p:sldId id="337" r:id="rId63"/>
    <p:sldId id="345" r:id="rId64"/>
    <p:sldId id="495" r:id="rId65"/>
    <p:sldId id="496" r:id="rId66"/>
    <p:sldId id="497" r:id="rId67"/>
    <p:sldId id="498" r:id="rId68"/>
    <p:sldId id="499" r:id="rId69"/>
    <p:sldId id="500" r:id="rId70"/>
    <p:sldId id="346" r:id="rId71"/>
    <p:sldId id="347" r:id="rId72"/>
    <p:sldId id="398" r:id="rId73"/>
    <p:sldId id="399" r:id="rId74"/>
    <p:sldId id="400" r:id="rId75"/>
    <p:sldId id="348" r:id="rId76"/>
    <p:sldId id="396" r:id="rId77"/>
    <p:sldId id="349" r:id="rId78"/>
    <p:sldId id="350" r:id="rId79"/>
    <p:sldId id="401" r:id="rId80"/>
    <p:sldId id="402" r:id="rId81"/>
    <p:sldId id="407" r:id="rId82"/>
    <p:sldId id="404" r:id="rId83"/>
    <p:sldId id="405" r:id="rId84"/>
    <p:sldId id="351" r:id="rId85"/>
    <p:sldId id="408" r:id="rId86"/>
    <p:sldId id="431" r:id="rId87"/>
    <p:sldId id="352" r:id="rId88"/>
    <p:sldId id="358" r:id="rId89"/>
    <p:sldId id="357" r:id="rId90"/>
    <p:sldId id="359" r:id="rId91"/>
    <p:sldId id="355" r:id="rId92"/>
    <p:sldId id="423" r:id="rId93"/>
    <p:sldId id="424" r:id="rId94"/>
    <p:sldId id="425" r:id="rId95"/>
    <p:sldId id="426" r:id="rId96"/>
    <p:sldId id="428" r:id="rId97"/>
    <p:sldId id="427" r:id="rId98"/>
    <p:sldId id="429" r:id="rId99"/>
    <p:sldId id="338" r:id="rId100"/>
    <p:sldId id="339" r:id="rId101"/>
    <p:sldId id="340" r:id="rId102"/>
    <p:sldId id="363" r:id="rId103"/>
    <p:sldId id="360" r:id="rId104"/>
    <p:sldId id="362" r:id="rId105"/>
    <p:sldId id="418" r:id="rId106"/>
    <p:sldId id="419" r:id="rId107"/>
    <p:sldId id="481" r:id="rId108"/>
    <p:sldId id="482" r:id="rId109"/>
    <p:sldId id="485" r:id="rId110"/>
    <p:sldId id="483" r:id="rId111"/>
    <p:sldId id="484" r:id="rId112"/>
    <p:sldId id="417" r:id="rId113"/>
    <p:sldId id="420" r:id="rId114"/>
    <p:sldId id="486" r:id="rId115"/>
    <p:sldId id="487" r:id="rId116"/>
    <p:sldId id="488" r:id="rId117"/>
    <p:sldId id="489" r:id="rId118"/>
    <p:sldId id="490" r:id="rId119"/>
    <p:sldId id="421" r:id="rId120"/>
    <p:sldId id="422" r:id="rId121"/>
    <p:sldId id="491" r:id="rId122"/>
    <p:sldId id="492" r:id="rId123"/>
    <p:sldId id="493" r:id="rId124"/>
    <p:sldId id="494" r:id="rId125"/>
    <p:sldId id="392" r:id="rId1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22D085-EFC0-D298-8CCB-8F490A4D7670}" v="8" dt="2026-05-07T18:20:02.5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1" autoAdjust="0"/>
    <p:restoredTop sz="94660"/>
  </p:normalViewPr>
  <p:slideViewPr>
    <p:cSldViewPr snapToGrid="0">
      <p:cViewPr varScale="1">
        <p:scale>
          <a:sx n="92" d="100"/>
          <a:sy n="92" d="100"/>
        </p:scale>
        <p:origin x="66" y="1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theme" Target="theme/theme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microsoft.com/office/2015/10/relationships/revisionInfo" Target="revisionInfo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F76B8-B5AD-BFE3-5AD0-5279C8952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A18D44-42D4-A3A8-0CD2-8F54D9C7EC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B2F3B-C751-377D-03EE-F5FBF817F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E8B41-8532-1C6B-FA0A-95B05552E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E40E7-757C-9909-9A3C-8D5FEE23A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6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AC5E-2641-E401-F36E-973609163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6A248-0915-FD16-75CF-02C2CD400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9884B-7AB7-87EE-7D95-E24D7D72C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A3B05-2A24-08EA-D804-4E3DDE510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0C46B-7C76-619B-6C28-5A03D441C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51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56D1-666D-FB97-25BF-55CC61FF4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58A71-4783-15AD-8D92-2B12DDD70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495D6-8E78-60D0-5F9C-EFC4010F7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16F47-805D-47C4-56E8-BBC77EF07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D2546-C4F8-396E-429C-EEE873563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740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B6C0C-9EB1-C530-182E-0D464EC95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5A03A-422C-5BF6-6822-A2724806A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C05F4-FA1E-3D50-AB7E-438B61FF4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88363-0952-7AAB-BA47-EEE2C502A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FEEF1-2CF5-1010-009D-84563FD68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62CF6-0750-C106-0A0F-62D3D6E75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406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B7040-0B21-40DF-02F8-883BBD456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31463-DCBB-0FB4-6D22-7F5EBEDBB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1E3A9-AEDE-7115-0B02-38A5A1552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E78C35-8F8B-F6B0-4692-4F192334A5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8834CF-CAA5-50F5-77C4-76E2A07361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91BA17-5AEC-DD73-3B14-75B32B54B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7839BC-840D-0B01-FAD8-608E5D86A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0ED18B-16FF-752C-71F3-EAE74120B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085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80CF6-66C3-925C-A159-2762A1EFD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3C3F50-D59A-5A08-D403-7866CCB6E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E891EB-0C07-C0DD-D53F-2AA058DE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29464-77CE-D3A8-EDBA-1A5416D41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07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EB2159-90C7-1EC7-FF61-6DC01D347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C86FE9-66C0-1A4C-3595-64AE5A2A3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7E2520-9077-E503-68B3-E5336960A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295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2497-CABB-755D-F13A-8E745ED1F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8170-C306-A22C-268E-AABC402E2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FB0B37-876F-DB8C-1202-AE8E46B0AF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FB4C35-0C5A-4DF2-98DE-E49ABD079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A443C-54F5-7BD9-F351-19B5BDD36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2310E-E3CE-26DF-867E-13A579A7C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89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05DED-4D4B-C0D9-484B-27D401B73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7D9CC-6D15-B5EC-2846-5560CF731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E90A40-87C4-49C2-FCCA-86350AB471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EDD56-07A3-8B5E-5C8E-816919CE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55C86-3A97-E9A9-8605-6857CE529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1FBC6-87FE-3493-D52E-F61A84FA4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51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66BC6-2517-8E7F-81F1-CF9614FE7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50931-74F5-4FDC-0CBF-9888456C4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3184F-B2A0-FD36-DA9D-3A58AEB41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862D1-48E6-DA2F-0AC5-7EAC5A4B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CEB54-A23C-25D3-1FDA-4ECA17212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628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07ACC0-A597-E3ED-A8B7-2C9F9D2468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C56FC-8198-C094-B3F9-1C8E89BEB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C6154-A3B3-BFC2-1888-314CEBA09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85D97-B330-5B70-E48D-A1923524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9025E-59FE-6B77-93C3-E0D1DD637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216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351B37-5DA1-9DE0-1382-5CD2ABA3A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ED28F-8EFB-71E3-31CA-D6372010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CD7CD-37DF-7C82-AFCE-3EC11DE9C4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24AF9-14DD-4407-8554-E7793B551CA8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AFB70-8E38-AAED-DCA9-1846E39313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23A70-E117-4EFC-9A79-A5C47CF792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46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7295E-E383-8F7F-A88A-A4BBDDC7F9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cs typeface="Calibri Light"/>
              </a:rPr>
              <a:t>Session 2 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9FD09D-1C02-2D5C-0623-F33138ECC1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61707"/>
            <a:ext cx="5269578" cy="12390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  <a:cs typeface="Calibri"/>
              </a:rPr>
              <a:t>Nature of Data, Application of </a:t>
            </a:r>
            <a:r>
              <a:rPr lang="en-GB">
                <a:solidFill>
                  <a:srgbClr val="FFFFFF"/>
                </a:solidFill>
                <a:cs typeface="Calibri"/>
              </a:rPr>
              <a:t>Analytics in Business, Business Reporting</a:t>
            </a:r>
            <a:r>
              <a:rPr lang="en-GB" dirty="0">
                <a:solidFill>
                  <a:srgbClr val="FFFFFF"/>
                </a:solidFill>
                <a:cs typeface="Calibri"/>
              </a:rPr>
              <a:t> and Data Visualisation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 descr="Touch Pointer">
            <a:extLst>
              <a:ext uri="{FF2B5EF4-FFF2-40B4-BE49-F238E27FC236}">
                <a16:creationId xmlns:a16="http://schemas.microsoft.com/office/drawing/2014/main" id="{1FD487FB-8520-040E-644B-DFA5FB3F20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61874" y="2108877"/>
            <a:ext cx="2654533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05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2F3CC-B1F0-4F07-20BB-0366AEA05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highlight>
                  <a:srgbClr val="FFFFFF"/>
                </a:highlight>
                <a:latin typeface="Times New Roman"/>
                <a:cs typeface="Times New Roman"/>
              </a:rPr>
              <a:t>INDICATIVE CONTENT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A5F4E-2F08-0FA5-C39C-DAFFF835F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432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endParaRPr lang="en-GB" sz="18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algn="just"/>
            <a:r>
              <a:rPr lang="en-GB" sz="2400" dirty="0">
                <a:highlight>
                  <a:srgbClr val="FFFFFF"/>
                </a:highlight>
                <a:latin typeface="Times New Roman"/>
                <a:cs typeface="Times New Roman"/>
              </a:rPr>
              <a:t>Leadership including models of leadership, empowerment of employees, understanding cultural and organisation roadblocks, SWOT and PESTLE analysis.</a:t>
            </a:r>
            <a:endParaRPr lang="en-US" sz="24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algn="just"/>
            <a:r>
              <a:rPr lang="en-GB" sz="2400">
                <a:highlight>
                  <a:srgbClr val="FFFFFF"/>
                </a:highlight>
                <a:latin typeface="Times New Roman"/>
                <a:cs typeface="Times New Roman"/>
              </a:rPr>
              <a:t>Team management: roles and responsibilities, team formation and group dynamics, motivational techniques, approaches to communication and team working.</a:t>
            </a:r>
            <a:endParaRPr lang="en-US" sz="24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algn="just"/>
            <a:r>
              <a:rPr lang="en-GB" sz="2400">
                <a:highlight>
                  <a:srgbClr val="FFFFFF"/>
                </a:highlight>
                <a:latin typeface="Times New Roman"/>
                <a:cs typeface="Times New Roman"/>
              </a:rPr>
              <a:t>Change management – need for change, managing change, how to deal with resistance, reasons for change management failures.</a:t>
            </a:r>
            <a:endParaRPr lang="en-US" sz="24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algn="just"/>
            <a:r>
              <a:rPr lang="en-GB" sz="2400">
                <a:highlight>
                  <a:srgbClr val="FFFFFF"/>
                </a:highlight>
                <a:latin typeface="Times New Roman"/>
                <a:cs typeface="Times New Roman"/>
              </a:rPr>
              <a:t>Business and financial measures such as – Key Performance Indicator’s (KPI’s) development and applications, performance measurement, costing, investment analysis, profitability, critical-to-cost and Schedule and balanced scorecard</a:t>
            </a:r>
            <a:endParaRPr lang="en-US" sz="24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algn="just"/>
            <a:endParaRPr lang="en-US" sz="1400" dirty="0">
              <a:solidFill>
                <a:srgbClr val="70AD47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4129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BF823-72BD-18C5-222E-FD51D2AE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Simple </a:t>
            </a:r>
            <a:r>
              <a:rPr lang="en-US" b="1">
                <a:ea typeface="Calibri Light"/>
                <a:cs typeface="Calibri Light"/>
              </a:rPr>
              <a:t>Taxonomy</a:t>
            </a:r>
            <a:r>
              <a:rPr lang="en-US" b="1" dirty="0">
                <a:ea typeface="Calibri Light"/>
                <a:cs typeface="Calibri Light"/>
              </a:rPr>
              <a:t>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785EB-CBA8-7660-1AA5-28E0E1A20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>
                <a:latin typeface="Segoe UI"/>
                <a:cs typeface="Segoe UI"/>
              </a:rPr>
              <a:t>Definition of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 i="1">
                <a:latin typeface="Segoe UI"/>
                <a:cs typeface="Segoe UI"/>
              </a:rPr>
              <a:t>Data</a:t>
            </a:r>
            <a:r>
              <a:rPr lang="en-US" sz="1600">
                <a:latin typeface="Segoe UI"/>
                <a:cs typeface="Segoe UI"/>
              </a:rPr>
              <a:t> (singular: </a:t>
            </a:r>
            <a:r>
              <a:rPr lang="en-US" sz="1600" i="1">
                <a:latin typeface="Segoe UI"/>
                <a:cs typeface="Segoe UI"/>
              </a:rPr>
              <a:t>datum</a:t>
            </a:r>
            <a:r>
              <a:rPr lang="en-US" sz="1600">
                <a:latin typeface="Segoe UI"/>
                <a:cs typeface="Segoe UI"/>
              </a:rPr>
              <a:t>) refers to a collection of facts.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Data are obtained from experiments, observations, transactions, or experiences.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Forms of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Can include numbers, letters, words, images, voice recordings, and other formats.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Represent measurements of variables (characteristics of subjects or events).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Role of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Data are the lowest level of abstraction.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Information and knowledge are derived from data.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High‑level classification of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Data can be classified as </a:t>
            </a:r>
            <a:r>
              <a:rPr lang="en-US" sz="1600" b="1">
                <a:latin typeface="Segoe UI"/>
                <a:cs typeface="Segoe UI"/>
              </a:rPr>
              <a:t>structured</a:t>
            </a:r>
            <a:r>
              <a:rPr lang="en-US" sz="1600">
                <a:latin typeface="Segoe UI"/>
                <a:cs typeface="Segoe UI"/>
              </a:rPr>
              <a:t> or </a:t>
            </a:r>
            <a:r>
              <a:rPr lang="en-US" sz="1600" b="1">
                <a:latin typeface="Segoe UI"/>
                <a:cs typeface="Segoe UI"/>
              </a:rPr>
              <a:t>unstructured (or semi‑structured)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8170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6C4AC-337E-7A1D-0271-7893BACDD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2163"/>
          </a:xfrm>
        </p:spPr>
        <p:txBody>
          <a:bodyPr/>
          <a:lstStyle/>
          <a:p>
            <a:pPr algn="ctr"/>
            <a:r>
              <a:rPr lang="en-US" b="1">
                <a:ea typeface="Calibri Light"/>
                <a:cs typeface="Calibri Light"/>
              </a:rPr>
              <a:t>Simple Taxonomy of Data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D1D59-3DD7-10DF-28D7-83BF2DBAA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4254"/>
            <a:ext cx="10515600" cy="55269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>
                <a:latin typeface="Segoe UI"/>
                <a:cs typeface="Segoe UI"/>
              </a:rPr>
              <a:t>Unstructured / semi‑structured data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 panose="020F0502020204030204"/>
              <a:cs typeface="Calibri" panose="020F0502020204030204"/>
            </a:endParaRPr>
          </a:p>
          <a:p>
            <a:r>
              <a:rPr lang="en-US" sz="1800">
                <a:latin typeface="Segoe UI"/>
                <a:cs typeface="Segoe UI"/>
              </a:rPr>
              <a:t>Includes combinations of text, images, voice, and web content.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Typically addressed in text mining and web mining contexts.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b="1">
                <a:latin typeface="Segoe UI"/>
                <a:cs typeface="Segoe UI"/>
              </a:rPr>
              <a:t>Structured data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Used by data mining algorithms.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Can be divided into </a:t>
            </a:r>
            <a:r>
              <a:rPr lang="en-US" sz="1800" b="1">
                <a:latin typeface="Segoe UI"/>
                <a:cs typeface="Segoe UI"/>
              </a:rPr>
              <a:t>categorical</a:t>
            </a:r>
            <a:r>
              <a:rPr lang="en-US" sz="1800">
                <a:latin typeface="Segoe UI"/>
                <a:cs typeface="Segoe UI"/>
              </a:rPr>
              <a:t> and </a:t>
            </a:r>
            <a:r>
              <a:rPr lang="en-US" sz="1800" b="1">
                <a:latin typeface="Segoe UI"/>
                <a:cs typeface="Segoe UI"/>
              </a:rPr>
              <a:t>numeric</a:t>
            </a:r>
            <a:r>
              <a:rPr lang="en-US" sz="1800">
                <a:latin typeface="Segoe UI"/>
                <a:cs typeface="Segoe UI"/>
              </a:rPr>
              <a:t> data.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b="1">
                <a:latin typeface="Segoe UI"/>
                <a:cs typeface="Segoe UI"/>
              </a:rPr>
              <a:t>Categorical data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Subdivided into </a:t>
            </a:r>
            <a:r>
              <a:rPr lang="en-US" sz="1800" b="1">
                <a:latin typeface="Segoe UI"/>
                <a:cs typeface="Segoe UI"/>
              </a:rPr>
              <a:t>nominal</a:t>
            </a:r>
            <a:r>
              <a:rPr lang="en-US" sz="1800">
                <a:latin typeface="Segoe UI"/>
                <a:cs typeface="Segoe UI"/>
              </a:rPr>
              <a:t> data (no inherent order).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Subdivided into </a:t>
            </a:r>
            <a:r>
              <a:rPr lang="en-US" sz="1800" b="1">
                <a:latin typeface="Segoe UI"/>
                <a:cs typeface="Segoe UI"/>
              </a:rPr>
              <a:t>ordinal</a:t>
            </a:r>
            <a:r>
              <a:rPr lang="en-US" sz="1800">
                <a:latin typeface="Segoe UI"/>
                <a:cs typeface="Segoe UI"/>
              </a:rPr>
              <a:t> data (ordered categories).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b="1">
                <a:latin typeface="Segoe UI"/>
                <a:cs typeface="Segoe UI"/>
              </a:rPr>
              <a:t>Numeric data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Subdivided into </a:t>
            </a:r>
            <a:r>
              <a:rPr lang="en-US" sz="1800" b="1">
                <a:latin typeface="Segoe UI"/>
                <a:cs typeface="Segoe UI"/>
              </a:rPr>
              <a:t>interval</a:t>
            </a:r>
            <a:r>
              <a:rPr lang="en-US" sz="1800">
                <a:latin typeface="Segoe UI"/>
                <a:cs typeface="Segoe UI"/>
              </a:rPr>
              <a:t> data.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Subdivided into </a:t>
            </a:r>
            <a:r>
              <a:rPr lang="en-US" sz="1800" b="1">
                <a:latin typeface="Segoe UI"/>
                <a:cs typeface="Segoe UI"/>
              </a:rPr>
              <a:t>ratio</a:t>
            </a:r>
            <a:r>
              <a:rPr lang="en-US" sz="1800">
                <a:latin typeface="Segoe UI"/>
                <a:cs typeface="Segoe UI"/>
              </a:rPr>
              <a:t> data.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b="1">
                <a:latin typeface="Segoe UI"/>
                <a:cs typeface="Segoe UI"/>
              </a:rPr>
              <a:t>Overall purpose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The section presents a </a:t>
            </a:r>
            <a:r>
              <a:rPr lang="en-US" sz="1800" b="1">
                <a:latin typeface="Segoe UI"/>
                <a:cs typeface="Segoe UI"/>
              </a:rPr>
              <a:t>simple taxonomy of data</a:t>
            </a:r>
            <a:r>
              <a:rPr lang="en-US" sz="1800">
                <a:latin typeface="Segoe UI"/>
                <a:cs typeface="Segoe UI"/>
              </a:rPr>
              <a:t> outlining these classifications.</a:t>
            </a:r>
            <a:endParaRPr lang="en-US" sz="18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55464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81CCB0-02FE-74CC-EB49-7C3582EDA7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145" y="169452"/>
            <a:ext cx="11118941" cy="657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931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BCEF6-EEDD-C97C-362F-5733E1789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2CF04-6045-406E-4D96-4804E7B8A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5527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b="1">
                <a:latin typeface="Segoe UI"/>
                <a:cs typeface="Segoe UI"/>
              </a:rPr>
              <a:t>Categorical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 dirty="0">
                <a:latin typeface="Segoe UI"/>
                <a:cs typeface="Segoe UI"/>
              </a:rPr>
              <a:t>Represents labels used to divide a variable into distinct groups or classes.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Examples include race, sex, age group, and educational level.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Although some variables (e.g. age, education) can be numeric, categorizing them into ordered groups is often more informative.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Also called </a:t>
            </a:r>
            <a:r>
              <a:rPr lang="en-US" sz="1600" b="1">
                <a:latin typeface="Segoe UI"/>
                <a:cs typeface="Segoe UI"/>
              </a:rPr>
              <a:t>discrete data</a:t>
            </a:r>
            <a:r>
              <a:rPr lang="en-US" sz="1600">
                <a:latin typeface="Segoe UI"/>
                <a:cs typeface="Segoe UI"/>
              </a:rPr>
              <a:t>, meaning they take a finite number of distinct values with no continuum between them.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Numeric codes used for categories are symbolic only and do </a:t>
            </a:r>
            <a:r>
              <a:rPr lang="en-US" sz="1600" b="1">
                <a:latin typeface="Segoe UI"/>
                <a:cs typeface="Segoe UI"/>
              </a:rPr>
              <a:t>not</a:t>
            </a:r>
            <a:r>
              <a:rPr lang="en-US" sz="1600">
                <a:latin typeface="Segoe UI"/>
                <a:cs typeface="Segoe UI"/>
              </a:rPr>
              <a:t> support fractional calculations.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Nominal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 subtype of categorical data consisting of labels or codes with no quantitative meaning.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Values indicate categories rather than measurements.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Example: marital status coded as single, married, or divorced.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Can be: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b="1" dirty="0">
                <a:latin typeface="Segoe UI"/>
                <a:cs typeface="Segoe UI"/>
              </a:rPr>
              <a:t>Binomial</a:t>
            </a:r>
            <a:r>
              <a:rPr lang="en-US" sz="1600" dirty="0">
                <a:latin typeface="Segoe UI"/>
                <a:cs typeface="Segoe UI"/>
              </a:rPr>
              <a:t> (two possible values), e.g. yes/no, true/false, good/bad.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b="1" dirty="0">
                <a:latin typeface="Segoe UI"/>
                <a:cs typeface="Segoe UI"/>
              </a:rPr>
              <a:t>Multinomial</a:t>
            </a:r>
            <a:r>
              <a:rPr lang="en-US" sz="1600" dirty="0">
                <a:latin typeface="Segoe UI"/>
                <a:cs typeface="Segoe UI"/>
              </a:rPr>
              <a:t> (three or more possible values), e.g. eye </a:t>
            </a:r>
            <a:r>
              <a:rPr lang="en-US" sz="1600" dirty="0" err="1">
                <a:latin typeface="Segoe UI"/>
                <a:cs typeface="Segoe UI"/>
              </a:rPr>
              <a:t>colour</a:t>
            </a:r>
            <a:r>
              <a:rPr lang="en-US" sz="1600" dirty="0">
                <a:latin typeface="Segoe UI"/>
                <a:cs typeface="Segoe UI"/>
              </a:rPr>
              <a:t>, racial categories, marital status.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50737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5B80E-68E4-1FB8-19DC-66689DD9E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9EEC8-6116-E5B7-0FC9-BF335FA24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758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>
                <a:latin typeface="Segoe UI"/>
                <a:cs typeface="Segoe UI"/>
              </a:rPr>
              <a:t>Ordinal data</a:t>
            </a:r>
            <a:r>
              <a:rPr lang="en-US" sz="1400">
                <a:latin typeface="Segoe UI"/>
                <a:cs typeface="Segoe UI"/>
              </a:rPr>
              <a:t>:</a:t>
            </a:r>
            <a:endParaRPr lang="en-US" sz="1400">
              <a:ea typeface="Calibri" panose="020F0502020204030204"/>
              <a:cs typeface="Calibri" panose="020F0502020204030204"/>
            </a:endParaRPr>
          </a:p>
          <a:p>
            <a:r>
              <a:rPr lang="en-US" sz="1400">
                <a:latin typeface="Segoe UI"/>
                <a:cs typeface="Segoe UI"/>
              </a:rPr>
              <a:t>Consists of categorical labels that also represent a meaningful </a:t>
            </a:r>
            <a:r>
              <a:rPr lang="en-US" sz="1400" b="1">
                <a:latin typeface="Segoe UI"/>
                <a:cs typeface="Segoe UI"/>
              </a:rPr>
              <a:t>rank or order</a:t>
            </a:r>
            <a:r>
              <a:rPr lang="en-US" sz="1400">
                <a:latin typeface="Segoe UI"/>
                <a:cs typeface="Segoe UI"/>
              </a:rPr>
              <a:t>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dirty="0">
                <a:latin typeface="Segoe UI"/>
                <a:cs typeface="Segoe UI"/>
              </a:rPr>
              <a:t>Categories indicate relative position but not precise numerical differences.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Example: credit score categorized as low, medium, or high.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Other examples include age groups (child, young, middle‑aged, elderly) and educational levels (high school, college, graduate school).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dirty="0">
                <a:latin typeface="Segoe UI"/>
                <a:cs typeface="Segoe UI"/>
              </a:rPr>
              <a:t>Some predictive models (e.g. ordinal multiple logistic regression) use rank information to improve classification accuracy.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Numeric data</a:t>
            </a:r>
            <a:r>
              <a:rPr lang="en-US" sz="1400">
                <a:latin typeface="Segoe UI"/>
                <a:cs typeface="Segoe UI"/>
              </a:rPr>
              <a:t>: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dirty="0">
                <a:latin typeface="Segoe UI"/>
                <a:cs typeface="Segoe UI"/>
              </a:rPr>
              <a:t>Represents measurable numeric values of variables.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Examples include age, number of children, household income, travel distance, and temperature.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Numeric values may be: 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 b="1">
                <a:latin typeface="Segoe UI"/>
                <a:cs typeface="Segoe UI"/>
              </a:rPr>
              <a:t>Integers</a:t>
            </a:r>
            <a:r>
              <a:rPr lang="en-US" sz="1400">
                <a:latin typeface="Segoe UI"/>
                <a:cs typeface="Segoe UI"/>
              </a:rPr>
              <a:t> (whole numbers), or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 b="1">
                <a:latin typeface="Segoe UI"/>
                <a:cs typeface="Segoe UI"/>
              </a:rPr>
              <a:t>Real numbers</a:t>
            </a:r>
            <a:r>
              <a:rPr lang="en-US" sz="1400">
                <a:latin typeface="Segoe UI"/>
                <a:cs typeface="Segoe UI"/>
              </a:rPr>
              <a:t> (including fractional values).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Also known as </a:t>
            </a:r>
            <a:r>
              <a:rPr lang="en-US" sz="1400" b="1">
                <a:latin typeface="Segoe UI"/>
                <a:cs typeface="Segoe UI"/>
              </a:rPr>
              <a:t>continuous data</a:t>
            </a:r>
            <a:r>
              <a:rPr lang="en-US" sz="1400">
                <a:latin typeface="Segoe UI"/>
                <a:cs typeface="Segoe UI"/>
              </a:rPr>
              <a:t>, meaning values lie on a scale that allows intermediate values.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Unlike discrete variables, continuous variables can take an infinite number of possible fractional values.</a:t>
            </a:r>
            <a:endParaRPr lang="en-US" sz="1400">
              <a:ea typeface="Calibri"/>
              <a:cs typeface="Calibri"/>
            </a:endParaRPr>
          </a:p>
          <a:p>
            <a:endParaRPr lang="en-US" sz="36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2861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C5151-BAAE-D7D1-F414-09C7BA90F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F017B-0533-BF81-0B10-478A649FF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289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>
                <a:latin typeface="Segoe UI"/>
                <a:cs typeface="Segoe UI"/>
              </a:rPr>
              <a:t>Interval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>
                <a:latin typeface="Segoe UI"/>
                <a:cs typeface="Segoe UI"/>
              </a:rPr>
              <a:t>Variables measured on an </a:t>
            </a:r>
            <a:r>
              <a:rPr lang="en-US" sz="1600" b="1">
                <a:latin typeface="Segoe UI"/>
                <a:cs typeface="Segoe UI"/>
              </a:rPr>
              <a:t>interval scale</a:t>
            </a:r>
            <a:r>
              <a:rPr lang="en-US" sz="1600">
                <a:latin typeface="Segoe UI"/>
                <a:cs typeface="Segoe UI"/>
              </a:rPr>
              <a:t> with equal units between values.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Example: temperature measured in </a:t>
            </a:r>
            <a:r>
              <a:rPr lang="en-US" sz="1600" b="1">
                <a:latin typeface="Segoe UI"/>
                <a:cs typeface="Segoe UI"/>
              </a:rPr>
              <a:t>degrees Celsius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The scale is based on dividing the temperature range between water’s freezing and boiling points into equal units.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No true or absolute zero</a:t>
            </a:r>
            <a:r>
              <a:rPr lang="en-US" sz="1600">
                <a:latin typeface="Segoe UI"/>
                <a:cs typeface="Segoe UI"/>
              </a:rPr>
              <a:t> exists; zero is arbitrary and does not mean “none” of the quantity.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Ratio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Measurement variables commonly used in </a:t>
            </a:r>
            <a:r>
              <a:rPr lang="en-US" sz="1600" b="1">
                <a:latin typeface="Segoe UI"/>
                <a:cs typeface="Segoe UI"/>
              </a:rPr>
              <a:t>physical sciences and engineering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Examples include mass, length, time, plane angle, energy, and electric charge.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The defining feature is the presence of a </a:t>
            </a:r>
            <a:r>
              <a:rPr lang="en-US" sz="1600" b="1">
                <a:latin typeface="Segoe UI"/>
                <a:cs typeface="Segoe UI"/>
              </a:rPr>
              <a:t>non‑arbitrary (true) zero value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Measurements represent a ratio between a quantity and a standard unit of the same kind.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Example: </a:t>
            </a:r>
            <a:r>
              <a:rPr lang="en-US" sz="1600" b="1">
                <a:latin typeface="Segoe UI"/>
                <a:cs typeface="Segoe UI"/>
              </a:rPr>
              <a:t>Kelvin temperature scale</a:t>
            </a:r>
            <a:r>
              <a:rPr lang="en-US" sz="1600">
                <a:latin typeface="Segoe UI"/>
                <a:cs typeface="Segoe UI"/>
              </a:rPr>
              <a:t>, which has an absolute zero at −273.15°C.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Absolute zero is meaningful because particles have </a:t>
            </a:r>
            <a:r>
              <a:rPr lang="en-US" sz="1600" b="1">
                <a:latin typeface="Segoe UI"/>
                <a:cs typeface="Segoe UI"/>
              </a:rPr>
              <a:t>zero kinetic energy</a:t>
            </a:r>
            <a:r>
              <a:rPr lang="en-US" sz="1600">
                <a:latin typeface="Segoe UI"/>
                <a:cs typeface="Segoe UI"/>
              </a:rPr>
              <a:t> at that point.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0830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95F6A-E192-AE6F-982B-59B729067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00419-3BAF-9B43-D51F-B2D48945F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228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>
                <a:latin typeface="Segoe UI"/>
                <a:cs typeface="Segoe UI"/>
              </a:rPr>
              <a:t>Non‑numeric data types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>
                <a:latin typeface="Segoe UI"/>
                <a:cs typeface="Segoe UI"/>
              </a:rPr>
              <a:t>Textual, spatial, image, video, and voice data must be converted into </a:t>
            </a:r>
            <a:r>
              <a:rPr lang="en-US" sz="1600" b="1">
                <a:latin typeface="Segoe UI"/>
                <a:cs typeface="Segoe UI"/>
              </a:rPr>
              <a:t>categorical or numeric forms</a:t>
            </a:r>
            <a:r>
              <a:rPr lang="en-US" sz="1600">
                <a:latin typeface="Segoe UI"/>
                <a:cs typeface="Segoe UI"/>
              </a:rPr>
              <a:t> before analytics or data‑mining algorithms can process them.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Data can also be classified as </a:t>
            </a:r>
            <a:r>
              <a:rPr lang="en-US" sz="1600" b="1">
                <a:latin typeface="Segoe UI"/>
                <a:cs typeface="Segoe UI"/>
              </a:rPr>
              <a:t>static</a:t>
            </a:r>
            <a:r>
              <a:rPr lang="en-US" sz="1600">
                <a:latin typeface="Segoe UI"/>
                <a:cs typeface="Segoe UI"/>
              </a:rPr>
              <a:t> or </a:t>
            </a:r>
            <a:r>
              <a:rPr lang="en-US" sz="1600" b="1">
                <a:latin typeface="Segoe UI"/>
                <a:cs typeface="Segoe UI"/>
              </a:rPr>
              <a:t>dynamic</a:t>
            </a:r>
            <a:r>
              <a:rPr lang="en-US" sz="1600">
                <a:latin typeface="Segoe UI"/>
                <a:cs typeface="Segoe UI"/>
              </a:rPr>
              <a:t> (temporal / time‑series).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Algorithm sensitivity to data types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Many predictive analytics and machine‑learning algorithms require specific data types.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Using incompatible data types can lead to incorrect models or halt model development.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Algorithms requiring numeric data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Some methods (e.g. neural networks, support vector machines, logistic regression) require all input and output variables to be </a:t>
            </a:r>
            <a:r>
              <a:rPr lang="en-US" sz="1600" b="1" dirty="0">
                <a:latin typeface="Segoe UI"/>
                <a:cs typeface="Segoe UI"/>
              </a:rPr>
              <a:t>numerically valued</a:t>
            </a:r>
            <a:r>
              <a:rPr lang="en-US" sz="1600" dirty="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Nominal and ordinal variables are converted using </a:t>
            </a:r>
            <a:r>
              <a:rPr lang="en-US" sz="1600" b="1">
                <a:latin typeface="Segoe UI"/>
                <a:cs typeface="Segoe UI"/>
              </a:rPr>
              <a:t>1‑of‑N (one‑hot) encoding</a:t>
            </a:r>
            <a:r>
              <a:rPr lang="en-US" sz="1600">
                <a:latin typeface="Segoe UI"/>
                <a:cs typeface="Segoe UI"/>
              </a:rPr>
              <a:t>, where each category becomes a binary variable (0 or 1).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Caution with categorical encoding</a:t>
            </a:r>
            <a:r>
              <a:rPr lang="en-US" sz="1600">
                <a:latin typeface="Segoe UI"/>
                <a:cs typeface="Segoe UI"/>
              </a:rPr>
              <a:t>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One‑hot encoding can significantly increase the number of variables.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This is especially problematic for categorical variables with many unique values.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9068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BBC0C-6114-F4AC-63D5-A93386CDE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9FF89-E3F4-0F9D-9E1E-ABD8D1B03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latin typeface="Segoe UI"/>
                <a:cs typeface="Segoe UI"/>
              </a:rPr>
              <a:t>Algorithms requiring categorical data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 panose="020F0502020204030204"/>
              <a:cs typeface="Calibri" panose="020F0502020204030204"/>
            </a:endParaRPr>
          </a:p>
          <a:p>
            <a:r>
              <a:rPr lang="en-US" sz="1800" dirty="0">
                <a:latin typeface="Segoe UI"/>
                <a:cs typeface="Segoe UI"/>
              </a:rPr>
              <a:t>Some approaches (e.g. ID3 decision trees and rough sets) require all variables to be </a:t>
            </a:r>
            <a:r>
              <a:rPr lang="en-US" sz="1800" b="1" dirty="0">
                <a:latin typeface="Segoe UI"/>
                <a:cs typeface="Segoe UI"/>
              </a:rPr>
              <a:t>categorical</a:t>
            </a:r>
            <a:r>
              <a:rPr lang="en-US" sz="1800" dirty="0">
                <a:latin typeface="Segoe UI"/>
                <a:cs typeface="Segoe UI"/>
              </a:rPr>
              <a:t>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Earlier versions required users to discretize numeric variables manually.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Modern software tools typically handle mixed data types and perform conversions internally.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b="1">
                <a:latin typeface="Segoe UI"/>
                <a:cs typeface="Segoe UI"/>
              </a:rPr>
              <a:t>Evolving analytics tools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Business analytics tools are improving in supporting data transformation and representation.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These advances help ensure data meet the requirements of predictive models.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b="1">
                <a:latin typeface="Segoe UI"/>
                <a:cs typeface="Segoe UI"/>
              </a:rPr>
              <a:t>Practical application</a:t>
            </a:r>
            <a:r>
              <a:rPr lang="en-US" sz="1800">
                <a:latin typeface="Segoe UI"/>
                <a:cs typeface="Segoe UI"/>
              </a:rPr>
              <a:t>: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A referenced business case illustrates how a large telecommunications company used diverse data sources to gain customer insights, reduce churn, and create new revenue streams.</a:t>
            </a:r>
            <a:endParaRPr lang="en-US" sz="1800">
              <a:ea typeface="Calibri"/>
              <a:cs typeface="Calibri"/>
            </a:endParaRPr>
          </a:p>
          <a:p>
            <a:endParaRPr lang="en-US" sz="4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8126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D9A048-BB76-2119-186B-F0B7300AE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28" y="180110"/>
            <a:ext cx="11798259" cy="6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589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AAB3CA-5A55-A1F0-2E49-417668EA15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0911" y="177807"/>
            <a:ext cx="7227375" cy="650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85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E49421-EE1A-ADD5-024C-618B35705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18" y="334776"/>
            <a:ext cx="10381129" cy="1724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342F13-0841-7038-C4A5-5D321DC59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18" y="2289362"/>
            <a:ext cx="10381129" cy="440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84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36848E-8C21-734F-E7C1-8D4CBBAAD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788" y="457200"/>
            <a:ext cx="946672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965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245E36-C4D6-C272-B815-A00FE8321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040" y="192246"/>
            <a:ext cx="5755940" cy="2819811"/>
          </a:xfrm>
          <a:prstGeom prst="rect">
            <a:avLst/>
          </a:prstGeom>
        </p:spPr>
      </p:pic>
      <p:pic>
        <p:nvPicPr>
          <p:cNvPr id="4" name="Picture 3" descr="A close-up of a newspaper">
            <a:extLst>
              <a:ext uri="{FF2B5EF4-FFF2-40B4-BE49-F238E27FC236}">
                <a16:creationId xmlns:a16="http://schemas.microsoft.com/office/drawing/2014/main" id="{49C35F08-C666-3598-308A-C3C22FD29F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257" y="3011539"/>
            <a:ext cx="11406996" cy="384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7850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BF737-F663-3954-24F6-D10ED1C23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sz="5400" b="1" dirty="0">
                <a:latin typeface="Segoe UI"/>
                <a:cs typeface="Segoe UI"/>
              </a:rPr>
            </a:br>
            <a:r>
              <a:rPr lang="en-US" sz="5400" b="1">
                <a:latin typeface="Segoe UI"/>
                <a:cs typeface="Segoe UI"/>
              </a:rPr>
              <a:t>Verizon case study</a:t>
            </a:r>
            <a:endParaRPr lang="en-US" sz="5400">
              <a:latin typeface="Segoe UI"/>
              <a:ea typeface="Calibri Light" panose="020F0302020204030204"/>
              <a:cs typeface="Segoe U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2AA0C-B84E-B394-8F95-678BA7C9D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>
                <a:latin typeface="Segoe UI"/>
                <a:cs typeface="Segoe UI"/>
              </a:rPr>
              <a:t>Context &amp; challenge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 dirty="0">
                <a:latin typeface="Segoe UI"/>
                <a:cs typeface="Segoe UI"/>
              </a:rPr>
              <a:t>Verizon operates in a highly competitive telecommunications market with declining traditional revenue streams.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The company needed to remain relevant, reduce customer churn, and identify new sources of growth.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Data and analytics were identified as critical strategic assets for sustained success.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Strategic approach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Verizon partnered with </a:t>
            </a:r>
            <a:r>
              <a:rPr lang="en-US" sz="1600" b="1">
                <a:latin typeface="Segoe UI"/>
                <a:cs typeface="Segoe UI"/>
              </a:rPr>
              <a:t>Teradata</a:t>
            </a:r>
            <a:r>
              <a:rPr lang="en-US" sz="1600">
                <a:latin typeface="Segoe UI"/>
                <a:cs typeface="Segoe UI"/>
              </a:rPr>
              <a:t> to build a </a:t>
            </a:r>
            <a:r>
              <a:rPr lang="en-US" sz="1600" b="1">
                <a:latin typeface="Segoe UI"/>
                <a:cs typeface="Segoe UI"/>
              </a:rPr>
              <a:t>Unified Data and Analytics Architecture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The goal was to enable science‑based, data‑driven decision‑making across the enterprise.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Analytics were embedded into core business operations to guide timely and cost‑effective course corrections.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Use of advanced analytics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Analytics supported decision‑making across </a:t>
            </a:r>
            <a:r>
              <a:rPr lang="en-US" sz="1600" b="1">
                <a:latin typeface="Segoe UI"/>
                <a:cs typeface="Segoe UI"/>
              </a:rPr>
              <a:t>multiple business units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Business intelligence provided “honest data” to guide strategy rather than reactive responses to competitors.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7477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4F376-17F2-46C8-94B7-E8CD7CD66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900" b="1">
                <a:latin typeface="Segoe UI"/>
                <a:cs typeface="Segoe UI"/>
              </a:rPr>
              <a:t>Verizon case study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4D325-58F6-DA13-9ECF-12D99D947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880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>
                <a:latin typeface="Segoe UI"/>
                <a:cs typeface="Segoe UI"/>
              </a:rPr>
              <a:t>Key analytics applications</a:t>
            </a:r>
            <a:endParaRPr lang="en-US" sz="1600" dirty="0">
              <a:latin typeface="Segoe UI"/>
              <a:cs typeface="Segoe UI"/>
            </a:endParaRPr>
          </a:p>
          <a:p>
            <a:r>
              <a:rPr lang="en-US" sz="1600" b="1" dirty="0">
                <a:latin typeface="Segoe UI"/>
                <a:cs typeface="Segoe UI"/>
              </a:rPr>
              <a:t>Identifying new revenue sources</a:t>
            </a:r>
            <a:r>
              <a:rPr lang="en-US" sz="1600" dirty="0">
                <a:latin typeface="Segoe UI"/>
                <a:cs typeface="Segoe UI"/>
              </a:rPr>
              <a:t> </a:t>
            </a:r>
          </a:p>
          <a:p>
            <a:pPr lvl="1"/>
            <a:r>
              <a:rPr lang="en-US" sz="1600">
                <a:latin typeface="Segoe UI"/>
                <a:cs typeface="Segoe UI"/>
              </a:rPr>
              <a:t>Leveraged data to innovate in areas such as the Internet of Things (IoT), smart cars, smart agriculture, and digital media.</a:t>
            </a:r>
            <a:endParaRPr lang="en-US" sz="1600" dirty="0">
              <a:latin typeface="Segoe UI"/>
              <a:cs typeface="Segoe UI"/>
            </a:endParaRPr>
          </a:p>
          <a:p>
            <a:r>
              <a:rPr lang="en-US" sz="1600" b="1">
                <a:latin typeface="Segoe UI"/>
                <a:cs typeface="Segoe UI"/>
              </a:rPr>
              <a:t>Predicting and reducing customer churn</a:t>
            </a:r>
            <a:r>
              <a:rPr lang="en-US" sz="1600" dirty="0">
                <a:latin typeface="Segoe UI"/>
                <a:cs typeface="Segoe UI"/>
              </a:rPr>
              <a:t> </a:t>
            </a:r>
          </a:p>
          <a:p>
            <a:pPr lvl="1"/>
            <a:r>
              <a:rPr lang="en-US" sz="1600" dirty="0">
                <a:latin typeface="Segoe UI"/>
                <a:cs typeface="Segoe UI"/>
              </a:rPr>
              <a:t>Used predictive analytics to forecast churn with very high accuracy (1–2% margin of error).</a:t>
            </a:r>
          </a:p>
          <a:p>
            <a:pPr lvl="1"/>
            <a:r>
              <a:rPr lang="en-US" sz="1600">
                <a:latin typeface="Segoe UI"/>
                <a:cs typeface="Segoe UI"/>
              </a:rPr>
              <a:t>Analyzed customer usage patterns to target at‑risk customers more effectively.</a:t>
            </a:r>
            <a:endParaRPr lang="en-US" sz="1600" dirty="0">
              <a:latin typeface="Segoe UI"/>
              <a:cs typeface="Segoe UI"/>
            </a:endParaRPr>
          </a:p>
          <a:p>
            <a:r>
              <a:rPr lang="en-US" sz="1600" b="1">
                <a:latin typeface="Segoe UI"/>
                <a:cs typeface="Segoe UI"/>
              </a:rPr>
              <a:t>Forecasting mobile plans and pricing</a:t>
            </a:r>
            <a:r>
              <a:rPr lang="en-US" sz="1600" dirty="0">
                <a:latin typeface="Segoe UI"/>
                <a:cs typeface="Segoe UI"/>
              </a:rPr>
              <a:t> </a:t>
            </a:r>
          </a:p>
          <a:p>
            <a:pPr lvl="1"/>
            <a:r>
              <a:rPr lang="en-US" sz="1600">
                <a:latin typeface="Segoe UI"/>
                <a:cs typeface="Segoe UI"/>
              </a:rPr>
              <a:t>Applied behavioral analytics to predict earnings and assess pricing changes.</a:t>
            </a:r>
            <a:endParaRPr lang="en-US" sz="1600" dirty="0">
              <a:latin typeface="Segoe UI"/>
              <a:cs typeface="Segoe U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Supported the shift toward separating phone and service payments.</a:t>
            </a:r>
            <a:endParaRPr lang="en-US" sz="1600" dirty="0">
              <a:latin typeface="Segoe UI"/>
              <a:cs typeface="Segoe UI"/>
            </a:endParaRPr>
          </a:p>
          <a:p>
            <a:pPr lvl="1"/>
            <a:r>
              <a:rPr lang="en-US" sz="1600" b="1">
                <a:latin typeface="Segoe UI"/>
                <a:cs typeface="Segoe UI"/>
              </a:rPr>
              <a:t>Marketing and innovation</a:t>
            </a:r>
            <a:endParaRPr lang="en-US" sz="1600" dirty="0">
              <a:latin typeface="Segoe UI"/>
              <a:cs typeface="Segoe UI"/>
            </a:endParaRPr>
          </a:p>
          <a:p>
            <a:r>
              <a:rPr lang="en-US" sz="1600">
                <a:latin typeface="Segoe UI"/>
                <a:cs typeface="Segoe UI"/>
              </a:rPr>
              <a:t>Analytics enabled Verizon to deliver more relevant, personalized marketing offers.</a:t>
            </a:r>
            <a:endParaRPr lang="en-US" sz="1600" dirty="0">
              <a:latin typeface="Segoe UI"/>
              <a:cs typeface="Segoe UI"/>
            </a:endParaRPr>
          </a:p>
          <a:p>
            <a:r>
              <a:rPr lang="en-US" sz="1600">
                <a:latin typeface="Segoe UI"/>
                <a:cs typeface="Segoe UI"/>
              </a:rPr>
              <a:t>Supported continued disruption and innovation in products and services.</a:t>
            </a:r>
            <a:endParaRPr lang="en-US" sz="1600" dirty="0">
              <a:latin typeface="Segoe UI"/>
              <a:cs typeface="Segoe UI"/>
            </a:endParaRPr>
          </a:p>
          <a:p>
            <a:r>
              <a:rPr lang="en-US" sz="1600">
                <a:latin typeface="Segoe UI"/>
                <a:cs typeface="Segoe UI"/>
              </a:rPr>
              <a:t>Ensured marketing creativity was aligned with financial discipline and profitability.</a:t>
            </a:r>
            <a:endParaRPr lang="en-US" sz="1600" dirty="0">
              <a:latin typeface="Segoe UI"/>
              <a:cs typeface="Segoe UI"/>
            </a:endParaRPr>
          </a:p>
          <a:p>
            <a:pPr marL="0" indent="0">
              <a:buNone/>
            </a:pPr>
            <a:endParaRPr lang="en-US" sz="7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4365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6FC0D-18F0-AF37-C9D0-E4F70A0A8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900" b="1">
                <a:latin typeface="Segoe UI"/>
                <a:cs typeface="Segoe UI"/>
              </a:rPr>
              <a:t>Verizon case study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FF5E-AE2D-33F1-101A-FE107A000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b="1">
                <a:latin typeface="Segoe UI"/>
                <a:cs typeface="Segoe UI"/>
              </a:rPr>
              <a:t>Seven Ps of modern marketing</a:t>
            </a:r>
            <a:endParaRPr lang="en-US" sz="1200">
              <a:ea typeface="Calibri" panose="020F0502020204030204"/>
              <a:cs typeface="Calibri" panose="020F0502020204030204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Analytics supported optimization of: 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People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Place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Product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Process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Pricing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Promotion</a:t>
            </a:r>
            <a:endParaRPr lang="en-US" sz="1200">
              <a:ea typeface="Calibri"/>
              <a:cs typeface="Calibri"/>
            </a:endParaRPr>
          </a:p>
          <a:p>
            <a:pPr lvl="2"/>
            <a:r>
              <a:rPr lang="en-US" sz="1200">
                <a:latin typeface="Segoe UI"/>
                <a:cs typeface="Segoe UI"/>
              </a:rPr>
              <a:t>Physical evidence (business intelligence insights)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 b="1">
                <a:latin typeface="Segoe UI"/>
                <a:cs typeface="Segoe UI"/>
              </a:rPr>
              <a:t>Results and impact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Improved customer satisfaction and retention.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Creation of new revenue streams and growth opportunities.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 dirty="0">
                <a:latin typeface="Segoe UI"/>
                <a:cs typeface="Segoe UI"/>
              </a:rPr>
              <a:t>More accurate forecasting and pricing decisions.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Increased operational efficiency and cost effectiveness.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Maintained Verizon’s leadership as the top wireless provider in the United States.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 b="1">
                <a:latin typeface="Segoe UI"/>
                <a:cs typeface="Segoe UI"/>
              </a:rPr>
              <a:t>Overall takeaway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Verizon successfully transformed data into a competitive advantage.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cs typeface="Segoe UI"/>
              </a:rPr>
              <a:t>Advanced analytics became a core driver of innovation, profitability, and long‑term market leadership.</a:t>
            </a:r>
            <a:endParaRPr lang="en-US" sz="12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49199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EF383-5030-ECC9-2BDF-071958353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3600" b="1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1. What was the challenge Verizon was facing?</a:t>
            </a:r>
            <a:endParaRPr lang="en-US" sz="36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87CC8-D784-13AB-29E3-DA3E7FB55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 dirty="0">
                <a:latin typeface="Segoe UI"/>
                <a:cs typeface="Segoe UI"/>
              </a:rPr>
              <a:t>Verizon was operating in an </a:t>
            </a:r>
            <a:r>
              <a:rPr lang="en-US" sz="1100" b="1" dirty="0">
                <a:latin typeface="Segoe UI"/>
                <a:cs typeface="Segoe UI"/>
              </a:rPr>
              <a:t>ultra‑competitive telecommunications market</a:t>
            </a:r>
            <a:r>
              <a:rPr lang="en-US" sz="1100" dirty="0">
                <a:latin typeface="Segoe UI"/>
                <a:cs typeface="Segoe UI"/>
              </a:rPr>
              <a:t> where: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sz="1100" b="1">
                <a:latin typeface="Segoe UI"/>
                <a:cs typeface="Segoe UI"/>
              </a:rPr>
              <a:t>Traditional revenue sources were declining</a:t>
            </a:r>
            <a:r>
              <a:rPr lang="en-US" sz="1100">
                <a:latin typeface="Segoe UI"/>
                <a:cs typeface="Segoe UI"/>
              </a:rPr>
              <a:t>, making growth and relevance harder to sustain.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Customers had </a:t>
            </a:r>
            <a:r>
              <a:rPr lang="en-US" sz="1100" b="1">
                <a:latin typeface="Segoe UI"/>
                <a:cs typeface="Segoe UI"/>
              </a:rPr>
              <a:t>increasing expectations</a:t>
            </a:r>
            <a:r>
              <a:rPr lang="en-US" sz="1100">
                <a:latin typeface="Segoe UI"/>
                <a:cs typeface="Segoe UI"/>
              </a:rPr>
              <a:t> for reliable networks, innovative products, and personalized services.</a:t>
            </a:r>
            <a:endParaRPr lang="en-US"/>
          </a:p>
          <a:p>
            <a:r>
              <a:rPr lang="en-US" sz="1100" dirty="0">
                <a:latin typeface="Segoe UI"/>
                <a:cs typeface="Segoe UI"/>
              </a:rPr>
              <a:t>Competitive pressure forced Verizon to </a:t>
            </a:r>
            <a:r>
              <a:rPr lang="en-US" sz="1100" b="1" dirty="0">
                <a:latin typeface="Segoe UI"/>
                <a:cs typeface="Segoe UI"/>
              </a:rPr>
              <a:t>continuously adjust pricing, plans, and offerings</a:t>
            </a:r>
            <a:r>
              <a:rPr lang="en-US" sz="1100" dirty="0">
                <a:latin typeface="Segoe UI"/>
                <a:cs typeface="Segoe UI"/>
              </a:rPr>
              <a:t> to retain customers.</a:t>
            </a:r>
            <a:endParaRPr lang="en-US" dirty="0"/>
          </a:p>
          <a:p>
            <a:r>
              <a:rPr lang="en-US" sz="1100" b="1">
                <a:latin typeface="Segoe UI"/>
                <a:cs typeface="Segoe UI"/>
              </a:rPr>
              <a:t>Customer churn</a:t>
            </a:r>
            <a:r>
              <a:rPr lang="en-US" sz="1100">
                <a:latin typeface="Segoe UI"/>
                <a:cs typeface="Segoe UI"/>
              </a:rPr>
              <a:t> posed a major financial risk, especially given Verizon’s scale as a $131B company.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The company needed to ensure that decisions across marketing, finance, product development, and operations were </a:t>
            </a:r>
            <a:r>
              <a:rPr lang="en-US" sz="1100" b="1">
                <a:latin typeface="Segoe UI"/>
                <a:cs typeface="Segoe UI"/>
              </a:rPr>
              <a:t>data‑driven</a:t>
            </a:r>
            <a:r>
              <a:rPr lang="en-US" sz="1100">
                <a:latin typeface="Segoe UI"/>
                <a:cs typeface="Segoe UI"/>
              </a:rPr>
              <a:t> rather than reactive or intuition‑based.</a:t>
            </a:r>
            <a:endParaRPr lang="en-US"/>
          </a:p>
          <a:p>
            <a:r>
              <a:rPr lang="en-US" sz="1100" b="1" dirty="0">
                <a:latin typeface="Segoe UI"/>
                <a:cs typeface="Segoe UI"/>
              </a:rPr>
              <a:t>In short:</a:t>
            </a:r>
            <a:r>
              <a:rPr lang="en-US" sz="1100" dirty="0">
                <a:latin typeface="Segoe UI"/>
                <a:cs typeface="Segoe UI"/>
              </a:rPr>
              <a:t> Verizon needed to stay relevant, reduce churn, discover new revenue streams, and make faster, more accurate decisions in a rapidly changing industry.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7687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6F169-F45A-00CA-2963-CF8C27E2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600" b="1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2. What was the data‑driven solution proposed for Verizon’s business units?</a:t>
            </a:r>
            <a:endParaRPr lang="en-US" sz="36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FCE23-EC95-BAE3-BE2C-1DD2EA835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ea typeface="Calibri"/>
                <a:cs typeface="Segoe UI"/>
              </a:rPr>
              <a:t>Verizon addressed these challenges by building a </a:t>
            </a:r>
            <a:r>
              <a:rPr lang="en-US" sz="2000" b="1">
                <a:latin typeface="Segoe UI"/>
                <a:ea typeface="Calibri"/>
                <a:cs typeface="Segoe UI"/>
              </a:rPr>
              <a:t>strong analytics backbone</a:t>
            </a:r>
            <a:r>
              <a:rPr lang="en-US" sz="2000">
                <a:latin typeface="Segoe UI"/>
                <a:ea typeface="Calibri"/>
                <a:cs typeface="Segoe UI"/>
              </a:rPr>
              <a:t> centered on data, business intelligence, and advanced analytics.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ea typeface="Calibri"/>
                <a:cs typeface="Segoe UI"/>
              </a:rPr>
              <a:t>Key elements of the solution included:</a:t>
            </a:r>
            <a:endParaRPr lang="en-US" sz="2000">
              <a:ea typeface="Calibri"/>
              <a:cs typeface="Calibri"/>
            </a:endParaRPr>
          </a:p>
          <a:p>
            <a:r>
              <a:rPr lang="en-US" sz="4000"/>
              <a:t>a. Unified Data &amp; Analytics Infrastructure</a:t>
            </a:r>
            <a:endParaRPr lang="en-US" sz="4000" dirty="0">
              <a:ea typeface="Calibri"/>
              <a:cs typeface="Calibri"/>
            </a:endParaRPr>
          </a:p>
          <a:p>
            <a:r>
              <a:rPr lang="en-US" sz="2000">
                <a:latin typeface="Segoe UI"/>
                <a:ea typeface="Calibri"/>
                <a:cs typeface="Segoe UI"/>
              </a:rPr>
              <a:t>Partnered with </a:t>
            </a:r>
            <a:r>
              <a:rPr lang="en-US" sz="2000" b="1">
                <a:latin typeface="Segoe UI"/>
                <a:ea typeface="Calibri"/>
                <a:cs typeface="Segoe UI"/>
              </a:rPr>
              <a:t>Teradata</a:t>
            </a:r>
            <a:r>
              <a:rPr lang="en-US" sz="2000">
                <a:latin typeface="Segoe UI"/>
                <a:ea typeface="Calibri"/>
                <a:cs typeface="Segoe UI"/>
              </a:rPr>
              <a:t> to build a </a:t>
            </a:r>
            <a:r>
              <a:rPr lang="en-US" sz="2000" b="1">
                <a:latin typeface="Segoe UI"/>
                <a:ea typeface="Calibri"/>
                <a:cs typeface="Segoe UI"/>
              </a:rPr>
              <a:t>Unified Data Architecture</a:t>
            </a:r>
            <a:r>
              <a:rPr lang="en-US" sz="2000">
                <a:latin typeface="Segoe UI"/>
                <a:ea typeface="Calibri"/>
                <a:cs typeface="Segoe UI"/>
              </a:rPr>
              <a:t>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ea typeface="Calibri"/>
                <a:cs typeface="Segoe UI"/>
              </a:rPr>
              <a:t>Enabled science‑based, enterprise‑wide decision‑making.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ea typeface="Calibri"/>
                <a:cs typeface="Segoe UI"/>
              </a:rPr>
              <a:t>Created a single “source of truth” for business insights.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09612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EA11-F9F6-D65D-CEA0-EE0ADAF7E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18CCA-DFF6-596D-6163-74602DA5E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b. Advanced Analytics Across Three Business Units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100" dirty="0">
                <a:latin typeface="Segoe UI"/>
                <a:cs typeface="Segoe UI"/>
              </a:rPr>
              <a:t>Analytics were applied to support three core strategic objectives:</a:t>
            </a:r>
            <a:endParaRPr lang="en-US" dirty="0"/>
          </a:p>
          <a:p>
            <a:r>
              <a:rPr lang="en-US" sz="1100" b="1" dirty="0">
                <a:latin typeface="Segoe UI"/>
                <a:cs typeface="Segoe UI"/>
              </a:rPr>
              <a:t>Identify new revenue sources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Used analytics to explore innovation in: </a:t>
            </a:r>
            <a:endParaRPr lang="en-US"/>
          </a:p>
          <a:p>
            <a:pPr lvl="2"/>
            <a:r>
              <a:rPr lang="en-US" sz="1100">
                <a:latin typeface="Segoe UI"/>
                <a:cs typeface="Segoe UI"/>
              </a:rPr>
              <a:t>Internet of Things (IoT)</a:t>
            </a:r>
            <a:endParaRPr lang="en-US"/>
          </a:p>
          <a:p>
            <a:pPr lvl="2"/>
            <a:r>
              <a:rPr lang="en-US" sz="1100">
                <a:latin typeface="Segoe UI"/>
                <a:cs typeface="Segoe UI"/>
              </a:rPr>
              <a:t>Smart cars, smart agriculture, and smart devices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Helped R&amp;D teams test, develop, and commercialize new products.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Predict and reduce customer churn</a:t>
            </a:r>
            <a:endParaRPr lang="en-US"/>
          </a:p>
          <a:p>
            <a:pPr lvl="1"/>
            <a:r>
              <a:rPr lang="en-US" sz="1100" dirty="0">
                <a:latin typeface="Segoe UI"/>
                <a:cs typeface="Segoe UI"/>
              </a:rPr>
              <a:t>Applied predictive analytics to identify churn with </a:t>
            </a:r>
            <a:r>
              <a:rPr lang="en-US" sz="1100" b="1" dirty="0">
                <a:latin typeface="Segoe UI"/>
                <a:cs typeface="Segoe UI"/>
              </a:rPr>
              <a:t>1–2% margin of error</a:t>
            </a:r>
            <a:r>
              <a:rPr lang="en-US" sz="1100" dirty="0">
                <a:latin typeface="Segoe UI"/>
                <a:cs typeface="Segoe UI"/>
              </a:rPr>
              <a:t>.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Analyzed customer behavior patterns (e.g., tablet usage frequency).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Enabled targeted engagement strategies for at‑risk customers.</a:t>
            </a:r>
            <a:endParaRPr lang="en-US"/>
          </a:p>
          <a:p>
            <a:r>
              <a:rPr lang="en-US" sz="1100" b="1" dirty="0">
                <a:latin typeface="Segoe UI"/>
                <a:cs typeface="Segoe UI"/>
              </a:rPr>
              <a:t>Forecast mobile phone plans and pricing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Used customer behavioral analytics to: </a:t>
            </a:r>
            <a:endParaRPr lang="en-US"/>
          </a:p>
          <a:p>
            <a:pPr lvl="2"/>
            <a:r>
              <a:rPr lang="en-US" sz="1100">
                <a:latin typeface="Segoe UI"/>
                <a:cs typeface="Segoe UI"/>
              </a:rPr>
              <a:t>Predict earnings under new pricing models.</a:t>
            </a:r>
            <a:endParaRPr lang="en-US"/>
          </a:p>
          <a:p>
            <a:pPr lvl="2"/>
            <a:r>
              <a:rPr lang="en-US" sz="1100">
                <a:latin typeface="Segoe UI"/>
                <a:cs typeface="Segoe UI"/>
              </a:rPr>
              <a:t>Evaluate the impact of unbundling phone and service payments.</a:t>
            </a:r>
            <a:endParaRPr lang="en-US"/>
          </a:p>
          <a:p>
            <a:pPr lvl="1"/>
            <a:r>
              <a:rPr lang="en-US" sz="1100" dirty="0">
                <a:latin typeface="Segoe UI"/>
                <a:cs typeface="Segoe UI"/>
              </a:rPr>
              <a:t>Supported finance teams with accurate revenue forecasting.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343452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6C834-3538-81C2-044A-6B81F2751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C71D6-96D8-97CD-51A5-682A77BC4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c. Marketing and Decision Support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100">
                <a:latin typeface="Segoe UI"/>
                <a:cs typeface="Segoe UI"/>
              </a:rPr>
              <a:t>Delivered “</a:t>
            </a:r>
            <a:r>
              <a:rPr lang="en-US" sz="1100" b="1">
                <a:latin typeface="Segoe UI"/>
                <a:cs typeface="Segoe UI"/>
              </a:rPr>
              <a:t>honest data</a:t>
            </a:r>
            <a:r>
              <a:rPr lang="en-US" sz="1100">
                <a:latin typeface="Segoe UI"/>
                <a:cs typeface="Segoe UI"/>
              </a:rPr>
              <a:t>” to decision makers.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Enabled </a:t>
            </a:r>
            <a:r>
              <a:rPr lang="en-US" sz="1100" b="1">
                <a:latin typeface="Segoe UI"/>
                <a:cs typeface="Segoe UI"/>
              </a:rPr>
              <a:t>course correction</a:t>
            </a:r>
            <a:r>
              <a:rPr lang="en-US" sz="1100">
                <a:latin typeface="Segoe UI"/>
                <a:cs typeface="Segoe UI"/>
              </a:rPr>
              <a:t> rather than reactive decisions.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Supported the </a:t>
            </a:r>
            <a:r>
              <a:rPr lang="en-US" sz="1100" b="1">
                <a:latin typeface="Segoe UI"/>
                <a:cs typeface="Segoe UI"/>
              </a:rPr>
              <a:t>Seven Ps of Modern Marketing</a:t>
            </a:r>
            <a:r>
              <a:rPr lang="en-US" sz="1100">
                <a:latin typeface="Segoe UI"/>
                <a:cs typeface="Segoe UI"/>
              </a:rPr>
              <a:t>: 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People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Place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Product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Process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Pricing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Promotion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Physical evidence (business intelligence insights)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55452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D00949-1160-1A6D-0322-AB75DEBE6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914" y="148138"/>
            <a:ext cx="11631938" cy="670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80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strategy&#10;&#10;Description automatically generated">
            <a:extLst>
              <a:ext uri="{FF2B5EF4-FFF2-40B4-BE49-F238E27FC236}">
                <a16:creationId xmlns:a16="http://schemas.microsoft.com/office/drawing/2014/main" id="{59A8E3D3-1652-7F88-4E1D-A335D6AC8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37794"/>
            <a:ext cx="11277600" cy="558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321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03582FA-FF57-DD99-93CE-DF6D7CBFB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6255" y="1418414"/>
            <a:ext cx="7075763" cy="5429498"/>
          </a:xfrm>
          <a:prstGeom prst="rect">
            <a:avLst/>
          </a:prstGeom>
        </p:spPr>
      </p:pic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408332A1-A3D0-1699-4CE2-E68FFD3513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377" y="413036"/>
            <a:ext cx="12192000" cy="99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3744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5ADB2822-6AA5-5032-A2C3-957754FF9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861" y="155275"/>
            <a:ext cx="9028145" cy="5447581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7200866B-7065-8627-45B1-7FB65DA6F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7749" y="5610765"/>
            <a:ext cx="9034371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4452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D483F3A5-8C91-D206-4965-E7F5B648E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749" y="457200"/>
            <a:ext cx="1019963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5125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6119234-DF98-50FF-9CD4-BA4991E629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373" y="457200"/>
            <a:ext cx="1054476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592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ECF6B164-52E0-4335-45F4-5331F2892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8024"/>
            <a:ext cx="11277600" cy="500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921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292F1-F682-157C-BE54-219553B9F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1. What were the challenges the Town of Cary was facing?</a:t>
            </a:r>
            <a:endParaRPr lang="en-US" sz="32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C0017-7A64-28F6-5DD2-2F65BEBF0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cs typeface="Segoe UI"/>
              </a:rPr>
              <a:t>The Town of Cary faced several key challenges: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400" b="1"/>
              <a:t>a. Difficulty detecting water issues</a:t>
            </a:r>
            <a:endParaRPr lang="en-US" sz="24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Problems like leaks, faulty appliances, and abnormal usage were: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Hard to detect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Often discovered late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This led to </a:t>
            </a:r>
            <a:r>
              <a:rPr lang="en-US" sz="1800" b="1">
                <a:latin typeface="Segoe UI"/>
                <a:cs typeface="Segoe UI"/>
              </a:rPr>
              <a:t>wasted water and higher costs</a:t>
            </a:r>
            <a:endParaRPr lang="en-US" sz="1800">
              <a:ea typeface="Calibri"/>
              <a:cs typeface="Calibri"/>
            </a:endParaRPr>
          </a:p>
          <a:p>
            <a:r>
              <a:rPr lang="en-US" sz="2400" b="1"/>
              <a:t>b. Limited and outdated data</a:t>
            </a:r>
            <a:endParaRPr lang="en-US" sz="24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Traditional meter readings were taken </a:t>
            </a:r>
            <a:r>
              <a:rPr lang="en-US" sz="1800" b="1">
                <a:latin typeface="Segoe UI"/>
                <a:cs typeface="Segoe UI"/>
              </a:rPr>
              <a:t>monthly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This produced very little data (only 12 readings per year)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Lack of timely insights made monitoring difficult</a:t>
            </a:r>
            <a:endParaRPr lang="en-US" sz="18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17654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B8C03-F173-7A79-06C0-2CC0A4175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5F22D-7D6C-2840-5570-FD4F40783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400" b="1">
                <a:ea typeface="Calibri"/>
                <a:cs typeface="Calibri"/>
              </a:rPr>
              <a:t>c. Data volume management</a:t>
            </a:r>
            <a:endParaRPr lang="en-US" sz="24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After installing smart meters, data increased dramatically: </a:t>
            </a:r>
          </a:p>
          <a:p>
            <a:pPr lvl="1"/>
            <a:r>
              <a:rPr lang="en-US" sz="1600">
                <a:latin typeface="Segoe UI"/>
                <a:cs typeface="Segoe UI"/>
              </a:rPr>
              <a:t>Hourly readings = </a:t>
            </a:r>
            <a:r>
              <a:rPr lang="en-US" sz="1600" b="1">
                <a:latin typeface="Segoe UI"/>
                <a:cs typeface="Segoe UI"/>
              </a:rPr>
              <a:t>8,760 data points per customer per year</a:t>
            </a:r>
            <a:endParaRPr lang="en-US" sz="1600">
              <a:latin typeface="Segoe UI"/>
              <a:cs typeface="Segoe UI"/>
            </a:endParaRPr>
          </a:p>
          <a:p>
            <a:r>
              <a:rPr lang="en-US" sz="1600">
                <a:latin typeface="Segoe UI"/>
                <a:cs typeface="Segoe UI"/>
              </a:rPr>
              <a:t>The town needed a way to </a:t>
            </a:r>
            <a:r>
              <a:rPr lang="en-US" sz="1600" b="1">
                <a:latin typeface="Segoe UI"/>
                <a:cs typeface="Segoe UI"/>
              </a:rPr>
              <a:t>analyze and make sense of large datasets</a:t>
            </a:r>
            <a:endParaRPr lang="en-US" sz="1600">
              <a:latin typeface="Segoe UI"/>
              <a:cs typeface="Segoe UI"/>
            </a:endParaRPr>
          </a:p>
          <a:p>
            <a:r>
              <a:rPr lang="en-US" sz="2400" b="1"/>
              <a:t>d. Lack of integration between systems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1800">
                <a:latin typeface="Segoe UI"/>
                <a:cs typeface="Segoe UI"/>
              </a:rPr>
              <a:t>Separate systems existed: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Meter-reading database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Billing database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These needed to be combined for meaningful insights</a:t>
            </a:r>
            <a:endParaRPr lang="en-US" sz="1800">
              <a:ea typeface="Calibri"/>
              <a:cs typeface="Calibri"/>
            </a:endParaRPr>
          </a:p>
          <a:p>
            <a:r>
              <a:rPr lang="en-US" sz="2400" b="1"/>
              <a:t>e. Inefficient resource planning</a:t>
            </a:r>
            <a:endParaRPr lang="en-US" sz="2400">
              <a:ea typeface="Calibri"/>
              <a:cs typeface="Calibri"/>
            </a:endParaRPr>
          </a:p>
          <a:p>
            <a:r>
              <a:rPr lang="en-US" sz="1700" dirty="0">
                <a:latin typeface="Segoe UI"/>
                <a:cs typeface="Segoe UI"/>
              </a:rPr>
              <a:t>Without accurate data, it was difficult to: </a:t>
            </a:r>
            <a:endParaRPr lang="en-US" sz="1700">
              <a:ea typeface="Calibri"/>
              <a:cs typeface="Calibri"/>
            </a:endParaRPr>
          </a:p>
          <a:p>
            <a:pPr lvl="1"/>
            <a:r>
              <a:rPr lang="en-US" sz="1700">
                <a:latin typeface="Segoe UI"/>
                <a:cs typeface="Segoe UI"/>
              </a:rPr>
              <a:t>Forecast demand</a:t>
            </a:r>
            <a:endParaRPr lang="en-US" sz="1700">
              <a:ea typeface="Calibri"/>
              <a:cs typeface="Calibri"/>
            </a:endParaRPr>
          </a:p>
          <a:p>
            <a:pPr lvl="1"/>
            <a:r>
              <a:rPr lang="en-US" sz="1700">
                <a:latin typeface="Segoe UI"/>
                <a:cs typeface="Segoe UI"/>
              </a:rPr>
              <a:t>Plan infrastructure (e.g., water plant expansion)</a:t>
            </a:r>
            <a:endParaRPr lang="en-US" sz="1700">
              <a:ea typeface="Calibri"/>
              <a:cs typeface="Calibri"/>
            </a:endParaRPr>
          </a:p>
          <a:p>
            <a:pPr lvl="1"/>
            <a:r>
              <a:rPr lang="en-US" sz="1700">
                <a:latin typeface="Segoe UI"/>
                <a:cs typeface="Segoe UI"/>
              </a:rPr>
              <a:t>Manage conservation programs effectively</a:t>
            </a:r>
            <a:endParaRPr lang="en-US" sz="17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628589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5F59A-32C8-EEA6-368F-7F14552A5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latin typeface="Segoe UI"/>
                <a:cs typeface="Segoe UI"/>
              </a:rPr>
              <a:t>2. What was the proposed solution?</a:t>
            </a:r>
            <a:endParaRPr lang="en-US"/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A1204-519A-EA1E-9E29-C8AAA039D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Segoe UI"/>
                <a:ea typeface="Calibri"/>
                <a:cs typeface="Segoe UI"/>
              </a:rPr>
              <a:t>The Town of Cary implemented a </a:t>
            </a:r>
            <a:r>
              <a:rPr lang="en-US" sz="1800" b="1">
                <a:latin typeface="Segoe UI"/>
                <a:ea typeface="Calibri"/>
                <a:cs typeface="Segoe UI"/>
              </a:rPr>
              <a:t>data analytics–driven smart water management system</a:t>
            </a:r>
            <a:r>
              <a:rPr lang="en-US" sz="1800">
                <a:latin typeface="Segoe UI"/>
                <a:ea typeface="Calibri"/>
                <a:cs typeface="Segoe UI"/>
              </a:rPr>
              <a:t>, including:</a:t>
            </a:r>
            <a:endParaRPr lang="en-US" sz="1800">
              <a:ea typeface="Calibri"/>
              <a:cs typeface="Calibri"/>
            </a:endParaRPr>
          </a:p>
          <a:p>
            <a:r>
              <a:rPr lang="en-US" b="1" dirty="0"/>
              <a:t>a. Wireless smart water meters (</a:t>
            </a:r>
            <a:r>
              <a:rPr lang="en-US" b="1" dirty="0" err="1"/>
              <a:t>Aquastar</a:t>
            </a:r>
            <a:r>
              <a:rPr lang="en-US" b="1" dirty="0"/>
              <a:t> system)</a:t>
            </a:r>
            <a:endParaRPr lang="en-US" dirty="0"/>
          </a:p>
          <a:p>
            <a:r>
              <a:rPr lang="en-US" sz="2000">
                <a:latin typeface="Segoe UI"/>
                <a:ea typeface="Calibri"/>
                <a:cs typeface="Segoe UI"/>
              </a:rPr>
              <a:t>Automatically collect </a:t>
            </a:r>
            <a:r>
              <a:rPr lang="en-US" sz="2000" b="1">
                <a:latin typeface="Segoe UI"/>
                <a:ea typeface="Calibri"/>
                <a:cs typeface="Segoe UI"/>
              </a:rPr>
              <a:t>hourly water usage data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ea typeface="Calibri"/>
                <a:cs typeface="Segoe UI"/>
              </a:rPr>
              <a:t>Replace manual readings</a:t>
            </a:r>
            <a:endParaRPr lang="en-US" sz="2000">
              <a:ea typeface="Calibri"/>
              <a:cs typeface="Calibri"/>
            </a:endParaRPr>
          </a:p>
          <a:p>
            <a:r>
              <a:rPr lang="en-US" b="1"/>
              <a:t>b. SAS Analytics platform</a:t>
            </a:r>
            <a:endParaRPr lang="en-US"/>
          </a:p>
          <a:p>
            <a:r>
              <a:rPr lang="en-US" sz="2000">
                <a:latin typeface="Segoe UI"/>
                <a:ea typeface="Calibri"/>
                <a:cs typeface="Segoe UI"/>
              </a:rPr>
              <a:t>Used to: </a:t>
            </a:r>
            <a:endParaRPr lang="en-US" sz="2000" dirty="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ea typeface="Calibri"/>
                <a:cs typeface="Segoe UI"/>
              </a:rPr>
              <a:t>Process large volumes of data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ea typeface="Calibri"/>
                <a:cs typeface="Segoe UI"/>
              </a:rPr>
              <a:t>Analyze water usage patterns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ea typeface="Calibri"/>
                <a:cs typeface="Segoe UI"/>
              </a:rPr>
              <a:t>Detect anomalies (e.g., leaks, spikes)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9976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5F6AD-C25D-A122-A00A-1A55DBFD4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CF5D2-9CFF-93D6-A343-A67B65D44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c. Customer-accessible online portal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Segoe UI"/>
                <a:cs typeface="Segoe UI"/>
              </a:rPr>
              <a:t>Allows customers to: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View their water usage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Set alerts for unusual consumption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Monitor usage in near real time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b="1"/>
              <a:t>d. Data integration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Combines: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Billing data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Meter-reading data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Provides a unified and usable dataset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061186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35C9B-E996-2949-1A64-AF6384226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latin typeface="Segoe UI"/>
                <a:cs typeface="Segoe UI"/>
              </a:rPr>
              <a:t>3. What were the results?</a:t>
            </a:r>
            <a:endParaRPr lang="en-US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5851A-D4AC-3782-047D-0AFA383CF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latin typeface="Segoe UI"/>
                <a:cs typeface="Segoe UI"/>
              </a:rPr>
              <a:t>The implementation delivered significant benefits:</a:t>
            </a:r>
            <a:endParaRPr lang="en-US" sz="6000">
              <a:ea typeface="Calibri" panose="020F0502020204030204"/>
              <a:cs typeface="Calibri" panose="020F0502020204030204"/>
            </a:endParaRPr>
          </a:p>
          <a:p>
            <a:r>
              <a:rPr lang="en-US" sz="2000" b="1"/>
              <a:t>a. Early detection of problems</a:t>
            </a:r>
            <a:endParaRPr lang="en-US" sz="20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Leaks and unusual usage identified </a:t>
            </a:r>
            <a:r>
              <a:rPr lang="en-US" sz="1800" b="1" dirty="0">
                <a:latin typeface="Segoe UI"/>
                <a:cs typeface="Segoe UI"/>
              </a:rPr>
              <a:t>within days or even hours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Example: detected a malfunctioning dishwasher running continuously</a:t>
            </a:r>
            <a:endParaRPr lang="en-US" sz="1800">
              <a:ea typeface="Calibri"/>
              <a:cs typeface="Calibri"/>
            </a:endParaRPr>
          </a:p>
          <a:p>
            <a:r>
              <a:rPr lang="en-US" sz="2000" b="1"/>
              <a:t>b. Cost savings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Estimated savings of </a:t>
            </a:r>
            <a:r>
              <a:rPr lang="en-US" sz="2000" b="1">
                <a:latin typeface="Segoe UI"/>
                <a:cs typeface="Segoe UI"/>
              </a:rPr>
              <a:t>over $10 million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Reduced water waste and avoided unnecessary costs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/>
              <a:t>c. Improved customer engagement</a:t>
            </a:r>
            <a:endParaRPr lang="en-US" sz="20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Customers can: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Track usage online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Receive alerts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Take proactive conservation actions</a:t>
            </a:r>
            <a:endParaRPr lang="en-US" sz="18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81622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22CF8-E29B-3B94-3095-1B12EFB75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C2796-A317-0FE4-ADE8-C86580130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/>
              <a:t>d. Better decision-making and planning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Segoe UI"/>
                <a:cs typeface="Segoe UI"/>
              </a:rPr>
              <a:t>Accurate, detailed data helps: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Plan infrastructure investments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Forecast water demand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Prepare for drought conditions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b="1"/>
              <a:t>e. Increased operational efficiency</a:t>
            </a:r>
            <a:endParaRPr lang="en-US"/>
          </a:p>
          <a:p>
            <a:r>
              <a:rPr lang="en-US" sz="2000" dirty="0">
                <a:latin typeface="Segoe UI"/>
                <a:cs typeface="Segoe UI"/>
              </a:rPr>
              <a:t>Eliminated manual meter readings</a:t>
            </a:r>
            <a:endParaRPr lang="en-US" sz="48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Automated data collection and reporting</a:t>
            </a:r>
            <a:endParaRPr lang="en-US" sz="4800">
              <a:ea typeface="Calibri"/>
              <a:cs typeface="Calibri"/>
            </a:endParaRPr>
          </a:p>
          <a:p>
            <a:r>
              <a:rPr lang="en-US" b="1"/>
              <a:t>f. More effective conservation strategies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Enabled </a:t>
            </a:r>
            <a:r>
              <a:rPr lang="en-US" sz="2000" b="1">
                <a:latin typeface="Segoe UI"/>
                <a:cs typeface="Segoe UI"/>
              </a:rPr>
              <a:t>targeted conservation programs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Helped customers understand and reduce water usage</a:t>
            </a:r>
            <a:endParaRPr lang="en-US" sz="20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825373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FFB1C-368A-A3F1-DECD-E8FD49991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2800" b="1" dirty="0">
                <a:latin typeface="Segoe UI"/>
                <a:cs typeface="Segoe UI"/>
              </a:rPr>
            </a:br>
            <a:r>
              <a:rPr lang="en-US" sz="2800" b="1">
                <a:latin typeface="Segoe UI"/>
                <a:cs typeface="Segoe UI"/>
              </a:rPr>
              <a:t>4. What other problems and data analytics solutions do you foresee for towns like Cary?</a:t>
            </a:r>
            <a:endParaRPr lang="en-US" sz="2800" b="1">
              <a:ea typeface="Calibri Light"/>
              <a:cs typeface="Calibri Light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7DE63-E197-32DA-0EB1-E8C71AE44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Potential Problems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2400">
                <a:latin typeface="Segoe UI"/>
                <a:cs typeface="Segoe UI"/>
              </a:rPr>
              <a:t>Aging infrastructure leading to leaks and inefficiencies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Energy consumption management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Traffic congestion and urban mobility issues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Waste management inefficiencies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Emergency response and disaster preparedness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Data security and privacy concerns</a:t>
            </a:r>
            <a:endParaRPr lang="en-US" sz="2400">
              <a:ea typeface="Calibri"/>
              <a:cs typeface="Calibri"/>
            </a:endParaRPr>
          </a:p>
          <a:p>
            <a:endParaRPr lang="en-US" sz="5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32600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9E7E1-C70B-6AF3-E81E-829BB937B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 algn="ctr">
              <a:spcBef>
                <a:spcPts val="1000"/>
              </a:spcBef>
            </a:pPr>
            <a:r>
              <a:rPr lang="en-US" sz="2600" b="1">
                <a:latin typeface="Calibri"/>
                <a:ea typeface="Calibri"/>
                <a:cs typeface="Calibri"/>
              </a:rPr>
              <a:t>Possible Data Analytics Solutions</a:t>
            </a:r>
            <a:endParaRPr lang="en-US" sz="26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F4F23-CBDC-3BDF-8AEE-35DE14326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/>
              <a:t>a. Smart infrastructure monitoring</a:t>
            </a:r>
            <a:endParaRPr lang="en-US"/>
          </a:p>
          <a:p>
            <a:r>
              <a:rPr lang="en-US" sz="1800" dirty="0">
                <a:latin typeface="Segoe UI"/>
                <a:cs typeface="Segoe UI"/>
              </a:rPr>
              <a:t>Use IoT sensors to monitor: </a:t>
            </a:r>
            <a:endParaRPr lang="en-US" sz="44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Pipes</a:t>
            </a:r>
            <a:endParaRPr lang="en-US" sz="40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Roads</a:t>
            </a:r>
            <a:endParaRPr lang="en-US" sz="40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Public facilities</a:t>
            </a:r>
            <a:endParaRPr lang="en-US" sz="4000">
              <a:ea typeface="Calibri"/>
              <a:cs typeface="Calibri"/>
            </a:endParaRPr>
          </a:p>
          <a:p>
            <a:pPr lvl="1"/>
            <a:r>
              <a:rPr lang="en-US" b="1"/>
              <a:t>b. Predictive maintenance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Use analytics to predict: </a:t>
            </a:r>
            <a:endParaRPr lang="en-US" sz="80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Equipment failures</a:t>
            </a:r>
            <a:endParaRPr lang="en-US" sz="72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Infrastructure breakdowns</a:t>
            </a:r>
            <a:endParaRPr lang="en-US" sz="72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Reduce repair costs and downtime</a:t>
            </a:r>
            <a:endParaRPr lang="en-US" sz="8000">
              <a:ea typeface="Calibri"/>
              <a:cs typeface="Calibri"/>
            </a:endParaRPr>
          </a:p>
          <a:p>
            <a:r>
              <a:rPr lang="en-US" b="1"/>
              <a:t>c. Smart energy management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Analyze electricity usage patterns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Improve energy efficiency and reduce costs</a:t>
            </a:r>
            <a:endParaRPr lang="en-US" sz="18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6972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2297B-020C-E3E7-832A-91A3651A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F6CF7-B844-5BC2-139D-F9363D998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/>
              <a:t>d. Traffic and transportation analytics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800">
                <a:latin typeface="Segoe UI"/>
                <a:cs typeface="Segoe UI"/>
              </a:rPr>
              <a:t>Use real-time data to: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 dirty="0">
                <a:latin typeface="Segoe UI"/>
                <a:cs typeface="Segoe UI"/>
              </a:rPr>
              <a:t>Optimize traffic flow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Reduce congestion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Improve public transport systems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b="1"/>
              <a:t>e. Waste management optimization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Use sensors in bins to: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dirty="0">
                <a:latin typeface="Segoe UI"/>
                <a:cs typeface="Segoe UI"/>
              </a:rPr>
              <a:t>Optimize collection routes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Reduce operational costs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b="1"/>
              <a:t>f. Advanced citizen engagement platforms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Provide dashboards and mobile apps: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For real-time service updates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For personalized usage insights</a:t>
            </a:r>
            <a:endParaRPr lang="en-US" sz="20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94854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8A269-A2FB-D9A9-6E23-AE6355663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4000" b="1" dirty="0">
                <a:latin typeface="Segoe UI"/>
                <a:cs typeface="Segoe UI"/>
              </a:rPr>
            </a:br>
            <a:r>
              <a:rPr lang="en-US" sz="4000" b="1">
                <a:latin typeface="Segoe UI"/>
                <a:cs typeface="Segoe UI"/>
              </a:rPr>
              <a:t>Overall Insight</a:t>
            </a:r>
            <a:endParaRPr lang="en-US" sz="40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9FF47-1CE4-2AFC-087B-24599B62C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The Town of Cary successfully transformed from a </a:t>
            </a:r>
            <a:r>
              <a:rPr lang="en-US" b="1">
                <a:latin typeface="Segoe UI"/>
                <a:cs typeface="Segoe UI"/>
              </a:rPr>
              <a:t>manual, reactive system</a:t>
            </a:r>
            <a:r>
              <a:rPr lang="en-US">
                <a:latin typeface="Segoe UI"/>
                <a:cs typeface="Segoe UI"/>
              </a:rPr>
              <a:t> into a </a:t>
            </a:r>
            <a:r>
              <a:rPr lang="en-US" b="1">
                <a:latin typeface="Segoe UI"/>
                <a:cs typeface="Segoe UI"/>
              </a:rPr>
              <a:t>data-driven, proactive smart city model</a:t>
            </a:r>
            <a:r>
              <a:rPr lang="en-US">
                <a:latin typeface="Segoe UI"/>
                <a:cs typeface="Segoe UI"/>
              </a:rPr>
              <a:t>, using analytics to improve efficiency, reduce costs, and enhance customer engagement.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en-US" sz="6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356456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C4A49CA5-432F-1E96-2B5C-3DF7548BFA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487" y="136358"/>
            <a:ext cx="11784860" cy="6619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7062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91DDFACD-F4FC-C13F-57F6-CD36AAF59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4" y="116975"/>
            <a:ext cx="11957093" cy="662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8076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3DBFBEF-CE47-281F-1F66-FDD297D54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03" y="112109"/>
            <a:ext cx="11833537" cy="666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9950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D1120-52E7-C603-8DB5-7BBD8698C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b="1" dirty="0">
                <a:latin typeface="Segoe UI"/>
                <a:cs typeface="Segoe UI"/>
              </a:rPr>
            </a:br>
            <a:r>
              <a:rPr lang="en-US" b="1">
                <a:latin typeface="Segoe UI"/>
                <a:cs typeface="Segoe UI"/>
              </a:rPr>
              <a:t>Case Study Analysis (Summary)</a:t>
            </a:r>
            <a:endParaRPr lang="en-US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3C098-8A41-C8C7-41BB-C616A22B8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Segoe UI"/>
                <a:cs typeface="Segoe UI"/>
              </a:rPr>
              <a:t>The case describes how </a:t>
            </a:r>
            <a:r>
              <a:rPr lang="en-US" sz="1600" b="1">
                <a:latin typeface="Segoe UI"/>
                <a:cs typeface="Segoe UI"/>
              </a:rPr>
              <a:t>Siemens</a:t>
            </a:r>
            <a:r>
              <a:rPr lang="en-US" sz="1600">
                <a:latin typeface="Segoe UI"/>
                <a:cs typeface="Segoe UI"/>
              </a:rPr>
              <a:t>, a large multinational organization, used </a:t>
            </a:r>
            <a:r>
              <a:rPr lang="en-US" sz="1600" b="1">
                <a:latin typeface="Segoe UI"/>
                <a:cs typeface="Segoe UI"/>
              </a:rPr>
              <a:t>data visualization and BI tools (Dundas BI)</a:t>
            </a:r>
            <a:r>
              <a:rPr lang="en-US" sz="1600">
                <a:latin typeface="Segoe UI"/>
                <a:cs typeface="Segoe UI"/>
              </a:rPr>
              <a:t> to address internal reporting and decision‑making challenges across its global operations.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Key context: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Siemens operates across </a:t>
            </a:r>
            <a:r>
              <a:rPr lang="en-US" sz="1600" b="1" dirty="0">
                <a:latin typeface="Segoe UI"/>
                <a:cs typeface="Segoe UI"/>
              </a:rPr>
              <a:t>many departments and locations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The </a:t>
            </a:r>
            <a:r>
              <a:rPr lang="en-US" sz="1600" b="1" dirty="0">
                <a:latin typeface="Segoe UI"/>
                <a:cs typeface="Segoe UI"/>
              </a:rPr>
              <a:t>visual analytics group</a:t>
            </a:r>
            <a:r>
              <a:rPr lang="en-US" sz="1600" dirty="0">
                <a:latin typeface="Segoe UI"/>
                <a:cs typeface="Segoe UI"/>
              </a:rPr>
              <a:t> was responsible for </a:t>
            </a:r>
            <a:r>
              <a:rPr lang="en-US" sz="1600" b="1" dirty="0">
                <a:latin typeface="Segoe UI"/>
                <a:cs typeface="Segoe UI"/>
              </a:rPr>
              <a:t>enterprise-wide BI reporting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There was a need to balance: 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lvl="1"/>
            <a:r>
              <a:rPr lang="en-US" sz="1600" b="1">
                <a:latin typeface="Segoe UI"/>
                <a:cs typeface="Segoe UI"/>
              </a:rPr>
              <a:t>Governance and control</a:t>
            </a:r>
            <a:r>
              <a:rPr lang="en-US" sz="1600">
                <a:latin typeface="Segoe UI"/>
                <a:cs typeface="Segoe UI"/>
              </a:rPr>
              <a:t>, and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lvl="1"/>
            <a:r>
              <a:rPr lang="en-US" sz="1600" b="1">
                <a:latin typeface="Segoe UI"/>
                <a:cs typeface="Segoe UI"/>
              </a:rPr>
              <a:t>Self-service analytics</a:t>
            </a:r>
            <a:r>
              <a:rPr lang="en-US" sz="1600">
                <a:latin typeface="Segoe UI"/>
                <a:cs typeface="Segoe UI"/>
              </a:rPr>
              <a:t> for employees</a:t>
            </a:r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Data needed to come from </a:t>
            </a:r>
            <a:r>
              <a:rPr lang="en-US" sz="1600" b="1">
                <a:latin typeface="Segoe UI"/>
                <a:cs typeface="Segoe UI"/>
              </a:rPr>
              <a:t>multiple functional areas</a:t>
            </a:r>
            <a:r>
              <a:rPr lang="en-US" sz="1600">
                <a:latin typeface="Segoe UI"/>
                <a:cs typeface="Segoe UI"/>
              </a:rPr>
              <a:t>, including: 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Customer satisfaction surveys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lvl="1"/>
            <a:r>
              <a:rPr lang="en-US" sz="1600" dirty="0">
                <a:latin typeface="Segoe UI"/>
                <a:cs typeface="Segoe UI"/>
              </a:rPr>
              <a:t>Logistics processes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Financial reporting</a:t>
            </a:r>
            <a:endParaRPr lang="en-US" sz="1600">
              <a:latin typeface="Calibri"/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The solution was to implement </a:t>
            </a:r>
            <a:r>
              <a:rPr lang="en-US" sz="1600" b="1">
                <a:latin typeface="Segoe UI"/>
                <a:cs typeface="Segoe UI"/>
              </a:rPr>
              <a:t>Dundas BI</a:t>
            </a:r>
            <a:r>
              <a:rPr lang="en-US" sz="1600">
                <a:latin typeface="Segoe UI"/>
                <a:cs typeface="Segoe UI"/>
              </a:rPr>
              <a:t>, which enabled interactive dashboards and visual analytics across the organization.</a:t>
            </a:r>
            <a:endParaRPr lang="en-US" sz="1600">
              <a:latin typeface="Calibri"/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054168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AF948-D24C-C418-59F9-6A56B0123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2035"/>
          </a:xfrm>
        </p:spPr>
        <p:txBody>
          <a:bodyPr>
            <a:normAutofit fontScale="90000"/>
          </a:bodyPr>
          <a:lstStyle/>
          <a:p>
            <a:pPr marL="228600" indent="-228600">
              <a:spcBef>
                <a:spcPts val="1000"/>
              </a:spcBef>
            </a:pPr>
            <a:br>
              <a:rPr lang="en-US" sz="4000" b="1" dirty="0">
                <a:latin typeface="Calibri"/>
                <a:ea typeface="Calibri"/>
                <a:cs typeface="Calibri"/>
              </a:rPr>
            </a:br>
            <a:r>
              <a:rPr lang="en-US" sz="4000" b="1">
                <a:latin typeface="Calibri"/>
                <a:ea typeface="Calibri"/>
                <a:cs typeface="Calibri"/>
              </a:rPr>
              <a:t>Q1. What challenges were faced by Siemens’ visual analytics group?</a:t>
            </a: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8DB49-ABC6-6890-EDF0-AF84D8660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7283"/>
            <a:ext cx="10515600" cy="50099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>
                <a:latin typeface="Segoe UI"/>
                <a:cs typeface="Segoe UI"/>
              </a:rPr>
              <a:t>The Siemens visual analytics group faced several interconnected challenges: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Enterprise-wide reporting complexity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They had to provide end‑to‑end reporting solutions</a:t>
            </a:r>
            <a:r>
              <a:rPr lang="en-US" sz="1400">
                <a:latin typeface="Segoe UI"/>
                <a:cs typeface="Segoe UI"/>
              </a:rPr>
              <a:t> for the </a:t>
            </a:r>
            <a:r>
              <a:rPr lang="en-US" sz="1400" i="1">
                <a:latin typeface="Segoe UI"/>
                <a:cs typeface="Segoe UI"/>
              </a:rPr>
              <a:t>entire Siemens organization</a:t>
            </a:r>
            <a:r>
              <a:rPr lang="en-US" sz="1400">
                <a:latin typeface="Segoe UI"/>
                <a:cs typeface="Segoe UI"/>
              </a:rPr>
              <a:t>, which spans multiple departments and functions.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Balancing governance and self-service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Siemens needed a solution that: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Maintained </a:t>
            </a:r>
            <a:r>
              <a:rPr lang="en-US" sz="1400" b="1">
                <a:latin typeface="Segoe UI"/>
                <a:cs typeface="Segoe UI"/>
              </a:rPr>
              <a:t>data governance and control</a:t>
            </a:r>
            <a:r>
              <a:rPr lang="en-US" sz="1400">
                <a:latin typeface="Segoe UI"/>
                <a:cs typeface="Segoe UI"/>
              </a:rPr>
              <a:t>, while also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Allowing </a:t>
            </a:r>
            <a:r>
              <a:rPr lang="en-US" sz="1400" b="1">
                <a:latin typeface="Segoe UI"/>
                <a:cs typeface="Segoe UI"/>
              </a:rPr>
              <a:t>employees to perform self‑service analysis</a:t>
            </a:r>
            <a:r>
              <a:rPr lang="en-US" sz="1400">
                <a:latin typeface="Segoe UI"/>
                <a:cs typeface="Segoe UI"/>
              </a:rPr>
              <a:t> without relying entirely on IT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Multiple and diverse data sources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The platform needed to analyze and integrate data from: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Customer satisfaction surveys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 dirty="0">
                <a:latin typeface="Segoe UI"/>
                <a:cs typeface="Segoe UI"/>
              </a:rPr>
              <a:t>Logistics operations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Financial systems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Ease of use for non-technical users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Employees needed tools that were easy to use</a:t>
            </a:r>
            <a:r>
              <a:rPr lang="en-US" sz="1400">
                <a:latin typeface="Segoe UI"/>
                <a:cs typeface="Segoe UI"/>
              </a:rPr>
              <a:t> so data could be applied effectively to </a:t>
            </a:r>
            <a:r>
              <a:rPr lang="en-US" sz="1400" b="1">
                <a:latin typeface="Segoe UI"/>
                <a:cs typeface="Segoe UI"/>
              </a:rPr>
              <a:t>decision‑making</a:t>
            </a:r>
            <a:r>
              <a:rPr lang="en-US" sz="1400">
                <a:latin typeface="Segoe UI"/>
                <a:cs typeface="Segoe UI"/>
              </a:rPr>
              <a:t>, not just reporting.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System integration and user experience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The solution had to: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Integrate smoothly with </a:t>
            </a:r>
            <a:r>
              <a:rPr lang="en-US" sz="1400" b="1">
                <a:latin typeface="Segoe UI"/>
                <a:cs typeface="Segoe UI"/>
              </a:rPr>
              <a:t>existing Siemens systems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Provide a </a:t>
            </a:r>
            <a:r>
              <a:rPr lang="en-US" sz="1400" b="1">
                <a:latin typeface="Segoe UI"/>
                <a:cs typeface="Segoe UI"/>
              </a:rPr>
              <a:t>seamless and consistent user experience</a:t>
            </a:r>
            <a:r>
              <a:rPr lang="en-US" sz="1400">
                <a:latin typeface="Segoe UI"/>
                <a:cs typeface="Segoe UI"/>
              </a:rPr>
              <a:t> across the organization</a:t>
            </a:r>
            <a:endParaRPr lang="en-US" sz="1400">
              <a:ea typeface="Calibri"/>
              <a:cs typeface="Calibri"/>
            </a:endParaRPr>
          </a:p>
          <a:p>
            <a:endParaRPr lang="en-US" sz="1200" dirty="0">
              <a:latin typeface="Segoe UI"/>
              <a:cs typeface="Segoe U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90227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EA9DC-C8D9-2D70-9F99-96916E32F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1021"/>
          </a:xfrm>
        </p:spPr>
        <p:txBody>
          <a:bodyPr>
            <a:normAutofit fontScale="90000"/>
          </a:bodyPr>
          <a:lstStyle/>
          <a:p>
            <a:br>
              <a:rPr lang="en-US" sz="3600" b="1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Q2. How did the data visualization tool Dundas BI help Siemens in reducing cost?</a:t>
            </a:r>
            <a:endParaRPr lang="en-US" sz="28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740D6-2D5A-EF86-25E3-4E6536C36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611"/>
            <a:ext cx="10515600" cy="50316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>
                <a:latin typeface="Segoe UI"/>
                <a:cs typeface="Segoe UI"/>
              </a:rPr>
              <a:t>Dundas BI helped Siemens reduce costs in several concrete ways: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 b="1">
                <a:latin typeface="Segoe UI"/>
                <a:cs typeface="Segoe UI"/>
              </a:rPr>
              <a:t>Interactive dashboards for early issue detection</a:t>
            </a:r>
            <a:br>
              <a:rPr lang="en-US" sz="1600" b="1" dirty="0">
                <a:latin typeface="Segoe UI"/>
                <a:cs typeface="Segoe UI"/>
              </a:rPr>
            </a:br>
            <a:r>
              <a:rPr lang="en-US" sz="1600" b="1">
                <a:latin typeface="Segoe UI"/>
                <a:cs typeface="Segoe UI"/>
              </a:rPr>
              <a:t> Dundas BI enabled Siemens to create highly interactive dashboards</a:t>
            </a:r>
            <a:r>
              <a:rPr lang="en-US" sz="1600">
                <a:latin typeface="Segoe UI"/>
                <a:cs typeface="Segoe UI"/>
              </a:rPr>
              <a:t>, allowing managers to: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dirty="0">
                <a:latin typeface="Segoe UI"/>
                <a:cs typeface="Segoe UI"/>
              </a:rPr>
              <a:t>Identify operational issues early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Act before problems escalated into costly failures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 dirty="0">
                <a:latin typeface="Segoe UI"/>
                <a:cs typeface="Segoe UI"/>
              </a:rPr>
              <a:t>Improved logistics decision-making</a:t>
            </a:r>
            <a:br>
              <a:rPr lang="en-US" sz="1600" b="1" dirty="0">
                <a:latin typeface="Segoe UI"/>
                <a:cs typeface="Segoe UI"/>
              </a:rPr>
            </a:br>
            <a:r>
              <a:rPr lang="en-US" sz="1600" b="1" dirty="0">
                <a:latin typeface="Segoe UI"/>
                <a:cs typeface="Segoe UI"/>
              </a:rPr>
              <a:t> The dashboards helped the global logistics organization understand: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dirty="0">
                <a:latin typeface="Segoe UI"/>
                <a:cs typeface="Segoe UI"/>
              </a:rPr>
              <a:t>How </a:t>
            </a:r>
            <a:r>
              <a:rPr lang="en-US" sz="1600" b="1" dirty="0">
                <a:latin typeface="Segoe UI"/>
                <a:cs typeface="Segoe UI"/>
              </a:rPr>
              <a:t>different supply rates at different locations</a:t>
            </a:r>
            <a:r>
              <a:rPr lang="en-US" sz="1600" dirty="0">
                <a:latin typeface="Segoe UI"/>
                <a:cs typeface="Segoe UI"/>
              </a:rPr>
              <a:t> affected operations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Where inefficiencies and bottlenecks occurred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Reduction in operational inefficiencies</a:t>
            </a:r>
            <a:br>
              <a:rPr lang="en-US" sz="1600" b="1" dirty="0">
                <a:latin typeface="Segoe UI"/>
                <a:cs typeface="Segoe UI"/>
              </a:rPr>
            </a:br>
            <a:r>
              <a:rPr lang="en-US" sz="1600" b="1">
                <a:latin typeface="Segoe UI"/>
                <a:cs typeface="Segoe UI"/>
              </a:rPr>
              <a:t> As a direct result of better visibility and faster insights: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b="1">
                <a:latin typeface="Segoe UI"/>
                <a:cs typeface="Segoe UI"/>
              </a:rPr>
              <a:t>Cycle time was reduced by 12%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b="1">
                <a:latin typeface="Segoe UI"/>
                <a:cs typeface="Segoe UI"/>
              </a:rPr>
              <a:t>Scrap costs were reduced by 25%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Better data-driven decisions across the enterprise</a:t>
            </a:r>
            <a:br>
              <a:rPr lang="en-US" sz="1600" b="1" dirty="0">
                <a:latin typeface="Segoe UI"/>
                <a:cs typeface="Segoe UI"/>
              </a:rPr>
            </a:br>
            <a:r>
              <a:rPr lang="en-US" sz="1600" b="1">
                <a:latin typeface="Segoe UI"/>
                <a:cs typeface="Segoe UI"/>
              </a:rPr>
              <a:t> By making data transparent and accessible: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dirty="0">
                <a:latin typeface="Segoe UI"/>
                <a:cs typeface="Segoe UI"/>
              </a:rPr>
              <a:t>Employees could make </a:t>
            </a:r>
            <a:r>
              <a:rPr lang="en-US" sz="1600" b="1" dirty="0">
                <a:latin typeface="Segoe UI"/>
                <a:cs typeface="Segoe UI"/>
              </a:rPr>
              <a:t>faster, more accurate decisions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Costly mistakes due to delayed or incomplete information were reduced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088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BE149-4AC3-F77E-D44B-10820FBB1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4000" b="1" dirty="0">
                <a:latin typeface="Segoe UI"/>
                <a:cs typeface="Segoe UI"/>
              </a:rPr>
            </a:br>
            <a:r>
              <a:rPr lang="en-US" sz="4000" b="1">
                <a:latin typeface="Segoe UI"/>
                <a:cs typeface="Segoe UI"/>
              </a:rPr>
              <a:t>Overall Conclusion</a:t>
            </a:r>
            <a:endParaRPr lang="en-US" sz="40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C142-2B09-F0E4-C220-A75FC3FA3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Segoe UI"/>
                <a:cs typeface="Segoe UI"/>
              </a:rPr>
              <a:t>The case demonstrates that </a:t>
            </a:r>
            <a:r>
              <a:rPr lang="en-US" sz="2000" b="1" dirty="0">
                <a:latin typeface="Segoe UI"/>
                <a:cs typeface="Segoe UI"/>
              </a:rPr>
              <a:t>data visualization is not just a reporting tool</a:t>
            </a:r>
            <a:r>
              <a:rPr lang="en-US" sz="2000" dirty="0">
                <a:latin typeface="Segoe UI"/>
                <a:cs typeface="Segoe UI"/>
              </a:rPr>
              <a:t>, but a strategic asset. By implementing Dundas BI, Siemens: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Segoe UI"/>
                <a:cs typeface="Segoe UI"/>
              </a:rPr>
              <a:t>Improved visibility across complex operations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Empowered employees with self-service analytics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Detected problems earlier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Achieved </a:t>
            </a:r>
            <a:r>
              <a:rPr lang="en-US" sz="2000" b="1">
                <a:latin typeface="Segoe UI"/>
                <a:cs typeface="Segoe UI"/>
              </a:rPr>
              <a:t>significant cost reductions</a:t>
            </a:r>
            <a:r>
              <a:rPr lang="en-US" sz="2000">
                <a:latin typeface="Segoe UI"/>
                <a:cs typeface="Segoe UI"/>
              </a:rPr>
              <a:t> and performance improvements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43791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E3810609-DCCF-6A35-B680-9E91A9601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82" y="457200"/>
            <a:ext cx="10381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8381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F195E8-F31B-F973-7E23-BABFD07D7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31" y="115614"/>
            <a:ext cx="12001034" cy="6595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8765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094BC-BF22-770C-90E8-F4BAFF77A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600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Q1. Why is predictive analytics becoming increasingly common?</a:t>
            </a:r>
            <a:endParaRPr lang="en-US" sz="2800" b="1">
              <a:ea typeface="Calibri Light" panose="020F0302020204030204"/>
              <a:cs typeface="Calibri Light" panose="020F0302020204030204"/>
            </a:endParaRPr>
          </a:p>
          <a:p>
            <a:endParaRPr lang="en-US" b="1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E62F8-9CE0-157E-EF9D-0AA90CD9A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Segoe UI"/>
                <a:cs typeface="Segoe UI"/>
              </a:rPr>
              <a:t>Predictive analytics is becoming increasingly common because:</a:t>
            </a:r>
            <a:endParaRPr lang="en-US" sz="1800">
              <a:ea typeface="Calibri" panose="020F0502020204030204"/>
              <a:cs typeface="Calibri" panose="020F0502020204030204"/>
            </a:endParaRPr>
          </a:p>
          <a:p>
            <a:r>
              <a:rPr lang="en-US" sz="1800" dirty="0">
                <a:latin typeface="Segoe UI"/>
                <a:cs typeface="Segoe UI"/>
              </a:rPr>
              <a:t>Businesses operate in a </a:t>
            </a:r>
            <a:r>
              <a:rPr lang="en-US" sz="1800" b="1" dirty="0">
                <a:latin typeface="Segoe UI"/>
                <a:cs typeface="Segoe UI"/>
              </a:rPr>
              <a:t>data-rich environment</a:t>
            </a:r>
            <a:r>
              <a:rPr lang="en-US" sz="1800" dirty="0">
                <a:latin typeface="Segoe UI"/>
                <a:cs typeface="Segoe UI"/>
              </a:rPr>
              <a:t> and need tools to turn large volumes of data into actionable insights.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Unlike descriptive analytics, predictive analytics helps organizations </a:t>
            </a:r>
            <a:r>
              <a:rPr lang="en-US" sz="1800" b="1">
                <a:latin typeface="Segoe UI"/>
                <a:cs typeface="Segoe UI"/>
              </a:rPr>
              <a:t>forecast future outcomes</a:t>
            </a:r>
            <a:r>
              <a:rPr lang="en-US" sz="1800">
                <a:latin typeface="Segoe UI"/>
                <a:cs typeface="Segoe UI"/>
              </a:rPr>
              <a:t>, such as customer behavior and market trends.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It enables companies to </a:t>
            </a:r>
            <a:r>
              <a:rPr lang="en-US" sz="1800" b="1">
                <a:latin typeface="Segoe UI"/>
                <a:cs typeface="Segoe UI"/>
              </a:rPr>
              <a:t>better cater to customer needs</a:t>
            </a:r>
            <a:r>
              <a:rPr lang="en-US" sz="1800">
                <a:latin typeface="Segoe UI"/>
                <a:cs typeface="Segoe UI"/>
              </a:rPr>
              <a:t>, improving competitiveness and customer satisfaction.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Advances in </a:t>
            </a:r>
            <a:r>
              <a:rPr lang="en-US" sz="1800" b="1" dirty="0">
                <a:latin typeface="Segoe UI"/>
                <a:cs typeface="Segoe UI"/>
              </a:rPr>
              <a:t>big data, AI, machine learning, and computing power</a:t>
            </a:r>
            <a:r>
              <a:rPr lang="en-US" sz="1800" dirty="0">
                <a:latin typeface="Segoe UI"/>
                <a:cs typeface="Segoe UI"/>
              </a:rPr>
              <a:t> have made predictive analytics more accessible and accurate.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As stated in the case, predictive analytics is widely viewed as the most actionable form of business intelligence and a key source of competitive advantage.</a:t>
            </a:r>
            <a:endParaRPr lang="en-US" sz="1800">
              <a:ea typeface="Calibri"/>
              <a:cs typeface="Calibri"/>
            </a:endParaRPr>
          </a:p>
          <a:p>
            <a:endParaRPr lang="en-US" sz="4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5701469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DFC73-2459-0B80-982D-EF1815B5D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latin typeface="Segoe UI"/>
                <a:cs typeface="Segoe UI"/>
              </a:rPr>
              <a:t>2. What is the most interesting feature of Smart Box?</a:t>
            </a:r>
            <a:endParaRPr lang="en-US"/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4820A-8AFC-FFC9-4028-D1EFFA962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>
                <a:latin typeface="Segoe UI"/>
                <a:cs typeface="Segoe UI"/>
              </a:rPr>
              <a:t>The most interesting feature of </a:t>
            </a:r>
            <a:r>
              <a:rPr lang="en-US" sz="1100" b="1">
                <a:latin typeface="Segoe UI"/>
                <a:cs typeface="Segoe UI"/>
              </a:rPr>
              <a:t>Smart Box</a:t>
            </a:r>
            <a:r>
              <a:rPr lang="en-US" sz="1100">
                <a:latin typeface="Segoe UI"/>
                <a:cs typeface="Segoe UI"/>
              </a:rPr>
              <a:t> is its ability to </a:t>
            </a:r>
            <a:r>
              <a:rPr lang="en-US" sz="1100" b="1">
                <a:latin typeface="Segoe UI"/>
                <a:cs typeface="Segoe UI"/>
              </a:rPr>
              <a:t>predict customer behavior in real time using AI and visual recognition technologies</a:t>
            </a:r>
            <a:r>
              <a:rPr lang="en-US" sz="1100">
                <a:latin typeface="Segoe UI"/>
                <a:cs typeface="Segoe UI"/>
              </a:rPr>
              <a:t>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100">
                <a:latin typeface="Segoe UI"/>
                <a:cs typeface="Segoe UI"/>
              </a:rPr>
              <a:t>Key aspects include: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Real-time zone detection in retail stores</a:t>
            </a:r>
            <a:endParaRPr lang="en-US"/>
          </a:p>
          <a:p>
            <a:r>
              <a:rPr lang="en-US" sz="1100" dirty="0">
                <a:latin typeface="Segoe UI"/>
                <a:cs typeface="Segoe UI"/>
              </a:rPr>
              <a:t>Use of sensors to identify customer characteristics such as: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Gender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Emotion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Approximate age group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Learning customer preferences from spatial and behavioral data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Automatically providing </a:t>
            </a:r>
            <a:r>
              <a:rPr lang="en-US" sz="1100" b="1">
                <a:latin typeface="Segoe UI"/>
                <a:cs typeface="Segoe UI"/>
              </a:rPr>
              <a:t>recommendations for advertisements and product displays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This combination of </a:t>
            </a:r>
            <a:r>
              <a:rPr lang="en-US" sz="1100" b="1">
                <a:latin typeface="Segoe UI"/>
                <a:cs typeface="Segoe UI"/>
              </a:rPr>
              <a:t>real-time data collection, prediction, and automated decision support</a:t>
            </a:r>
            <a:r>
              <a:rPr lang="en-US" sz="1100">
                <a:latin typeface="Segoe UI"/>
                <a:cs typeface="Segoe UI"/>
              </a:rPr>
              <a:t> makes Smart Box especially powerful and innovative.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665629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3660F-647A-04E0-B6F6-6A107ADC7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200" dirty="0">
                <a:latin typeface="Segoe UI"/>
                <a:cs typeface="Segoe UI"/>
              </a:rPr>
            </a:br>
            <a:br>
              <a:rPr lang="en-US" sz="3200" dirty="0">
                <a:latin typeface="Segoe UI"/>
                <a:cs typeface="Segoe UI"/>
              </a:rPr>
            </a:br>
            <a:br>
              <a:rPr lang="en-US" sz="3200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Q 3. To which kind of corporate organization is Smart Box targeted?</a:t>
            </a:r>
            <a:endParaRPr lang="en-US" sz="3200" b="1">
              <a:ea typeface="Calibri Light"/>
              <a:cs typeface="Calibri Light"/>
            </a:endParaRPr>
          </a:p>
          <a:p>
            <a:endParaRPr lang="en-US" sz="9600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441F2-86DC-1CE6-86D9-3828E392F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Segoe UI"/>
                <a:cs typeface="Segoe UI"/>
              </a:rPr>
              <a:t>Smart Box is primarily targeted at: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 b="1">
                <a:latin typeface="Segoe UI"/>
                <a:cs typeface="Segoe UI"/>
              </a:rPr>
              <a:t>Retail organizations</a:t>
            </a:r>
            <a:r>
              <a:rPr lang="en-US" sz="2000">
                <a:latin typeface="Segoe UI"/>
                <a:cs typeface="Segoe UI"/>
              </a:rPr>
              <a:t>, both: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Online retailers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Offline (brick-and-mortar) retail stores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Companies involved in: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Consumer goods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Marketing and advertising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Retail operations that depend heavily on customer behavior and foot traffic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dirty="0">
                <a:latin typeface="Segoe UI"/>
                <a:cs typeface="Segoe UI"/>
              </a:rPr>
              <a:t>The solution is designed for organizations that want to </a:t>
            </a:r>
            <a:r>
              <a:rPr lang="en-US" sz="2000" b="1" dirty="0">
                <a:latin typeface="Segoe UI"/>
                <a:cs typeface="Segoe UI"/>
              </a:rPr>
              <a:t>optimize in-store experience, advertising effectiveness, and product placement</a:t>
            </a:r>
            <a:r>
              <a:rPr lang="en-US" sz="2000" dirty="0">
                <a:latin typeface="Segoe UI"/>
                <a:cs typeface="Segoe UI"/>
              </a:rPr>
              <a:t> using predictive analytics.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954246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08D5-A680-406B-6A2A-F9643A2E9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1906"/>
          </a:xfrm>
        </p:spPr>
        <p:txBody>
          <a:bodyPr>
            <a:normAutofit fontScale="90000"/>
          </a:bodyPr>
          <a:lstStyle/>
          <a:p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 dirty="0">
                <a:latin typeface="Segoe UI"/>
                <a:cs typeface="Segoe UI"/>
              </a:rPr>
              <a:t>Q4. Describe alternative uses of predictive analytics that </a:t>
            </a:r>
            <a:r>
              <a:rPr lang="en-US" sz="3200" b="1" dirty="0" err="1">
                <a:latin typeface="Segoe UI"/>
                <a:cs typeface="Segoe UI"/>
              </a:rPr>
              <a:t>SagaDigits</a:t>
            </a:r>
            <a:r>
              <a:rPr lang="en-US" sz="3200" b="1" dirty="0">
                <a:latin typeface="Segoe UI"/>
                <a:cs typeface="Segoe UI"/>
              </a:rPr>
              <a:t> has developed solutions for.</a:t>
            </a:r>
            <a:endParaRPr lang="en-US" sz="2400" b="1" dirty="0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23890-BF08-E342-856C-433A3B6EA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1083"/>
            <a:ext cx="10515600" cy="52276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>
                <a:latin typeface="Segoe UI"/>
                <a:cs typeface="Segoe UI"/>
              </a:rPr>
              <a:t>Besides Smart Box, </a:t>
            </a:r>
            <a:r>
              <a:rPr lang="en-US" sz="1400" dirty="0" err="1">
                <a:latin typeface="Segoe UI"/>
                <a:cs typeface="Segoe UI"/>
              </a:rPr>
              <a:t>SagaDigits</a:t>
            </a:r>
            <a:r>
              <a:rPr lang="en-US" sz="1400" dirty="0">
                <a:latin typeface="Segoe UI"/>
                <a:cs typeface="Segoe UI"/>
              </a:rPr>
              <a:t> has developed predictive analytics solutions for several alternative uses:</a:t>
            </a:r>
            <a:endParaRPr lang="en-US" sz="1400">
              <a:ea typeface="Calibri" panose="020F0502020204030204"/>
              <a:cs typeface="Calibri" panose="020F0502020204030204"/>
            </a:endParaRPr>
          </a:p>
          <a:p>
            <a:r>
              <a:rPr lang="en-US" sz="1400" b="1" dirty="0">
                <a:latin typeface="Segoe UI"/>
                <a:cs typeface="Segoe UI"/>
              </a:rPr>
              <a:t>Marketing trend prediction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 dirty="0">
                <a:latin typeface="Segoe UI"/>
                <a:cs typeface="Segoe UI"/>
              </a:rPr>
              <a:t> Through Smart User Pro</a:t>
            </a:r>
            <a:r>
              <a:rPr lang="en-US" sz="1400" dirty="0">
                <a:latin typeface="Segoe UI"/>
                <a:cs typeface="Segoe UI"/>
              </a:rPr>
              <a:t>, </a:t>
            </a:r>
            <a:r>
              <a:rPr lang="en-US" sz="1400" dirty="0" err="1">
                <a:latin typeface="Segoe UI"/>
                <a:cs typeface="Segoe UI"/>
              </a:rPr>
              <a:t>SagaDigits</a:t>
            </a:r>
            <a:r>
              <a:rPr lang="en-US" sz="1400" dirty="0">
                <a:latin typeface="Segoe UI"/>
                <a:cs typeface="Segoe UI"/>
              </a:rPr>
              <a:t> predicts: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Retail trends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Marketing trends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Consumer preferences for consumer goods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Customer behavior analysis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Predicting how customers behave based on: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Historical transaction data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Public and internal datasets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Visual recognition and spatial analytics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Using sensors and AI to analyze movement and behavior in: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Indoor environments (e.g., stores, malls)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Outdoor environments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Data-driven decision support</a:t>
            </a:r>
            <a:br>
              <a:rPr lang="en-US" sz="1400" b="1" dirty="0">
                <a:latin typeface="Segoe UI"/>
                <a:cs typeface="Segoe UI"/>
              </a:rPr>
            </a:br>
            <a:r>
              <a:rPr lang="en-US" sz="1400" b="1">
                <a:latin typeface="Segoe UI"/>
                <a:cs typeface="Segoe UI"/>
              </a:rPr>
              <a:t> Supporting managerial decisions related to: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Advertisement placement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Product selection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Market targeting strategies</a:t>
            </a:r>
            <a:endParaRPr lang="en-US" sz="14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845674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4FCDC-BB65-C9DD-C98B-E1890DCC5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8000">
                <a:latin typeface="Calibri"/>
                <a:ea typeface="Calibri"/>
                <a:cs typeface="Calibri"/>
              </a:rPr>
              <a:t>Overall Conclusion</a:t>
            </a:r>
            <a:endParaRPr lang="en-US" sz="80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0BFB-73B5-7C96-ACA6-CAF698A09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latin typeface="Segoe UI"/>
                <a:cs typeface="Segoe UI"/>
              </a:rPr>
              <a:t>This case demonstrates how </a:t>
            </a:r>
            <a:r>
              <a:rPr lang="en-US" sz="3200" b="1" dirty="0">
                <a:latin typeface="Segoe UI"/>
                <a:cs typeface="Segoe UI"/>
              </a:rPr>
              <a:t>predictive analytics enables businesses to move from hindsight to foresight</a:t>
            </a:r>
            <a:r>
              <a:rPr lang="en-US" sz="3200" dirty="0">
                <a:latin typeface="Segoe UI"/>
                <a:cs typeface="Segoe UI"/>
              </a:rPr>
              <a:t>. </a:t>
            </a:r>
            <a:r>
              <a:rPr lang="en-US" sz="3200" dirty="0" err="1">
                <a:latin typeface="Segoe UI"/>
                <a:cs typeface="Segoe UI"/>
              </a:rPr>
              <a:t>SagaDigits</a:t>
            </a:r>
            <a:r>
              <a:rPr lang="en-US" sz="3200" dirty="0">
                <a:latin typeface="Segoe UI"/>
                <a:cs typeface="Segoe UI"/>
              </a:rPr>
              <a:t> shows that by combining AI, big data, and predictive models, organizations—especially in retail and marketing—can better understand customer behavior, optimize operations, and anticipate future market trends.</a:t>
            </a:r>
            <a:endParaRPr lang="en-US" sz="32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179172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5AC2AAEF-F9BE-DC59-54AB-B99B09A7E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312" y="124900"/>
            <a:ext cx="11838835" cy="6711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201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42230DA-5BF0-0605-2D94-CE4F6B412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1" y="289035"/>
            <a:ext cx="10410497" cy="628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3999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4010D-C933-7D7B-9F02-6FC14A03B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b="1" dirty="0">
                <a:latin typeface="Segoe UI"/>
                <a:cs typeface="Segoe UI"/>
              </a:rPr>
            </a:br>
            <a:r>
              <a:rPr lang="en-US" b="1">
                <a:latin typeface="Segoe UI"/>
                <a:cs typeface="Segoe UI"/>
              </a:rPr>
              <a:t>Case Study Analysis</a:t>
            </a:r>
            <a:endParaRPr lang="en-US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C622F-4DF6-6BBC-D922-F2290DFC7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976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>
                <a:latin typeface="Segoe UI"/>
                <a:cs typeface="Segoe UI"/>
              </a:rPr>
              <a:t>This case describes a </a:t>
            </a:r>
            <a:r>
              <a:rPr lang="en-US" sz="1600" b="1">
                <a:latin typeface="Segoe UI"/>
                <a:cs typeface="Segoe UI"/>
              </a:rPr>
              <a:t>specialty steel bar company</a:t>
            </a:r>
            <a:r>
              <a:rPr lang="en-US" sz="1600">
                <a:latin typeface="Segoe UI"/>
                <a:cs typeface="Segoe UI"/>
              </a:rPr>
              <a:t> that produces </a:t>
            </a:r>
            <a:r>
              <a:rPr lang="en-US" sz="1600" b="1">
                <a:latin typeface="Segoe UI"/>
                <a:cs typeface="Segoe UI"/>
              </a:rPr>
              <a:t>custom-configured steel bars</a:t>
            </a:r>
            <a:r>
              <a:rPr lang="en-US" sz="1600">
                <a:latin typeface="Segoe UI"/>
                <a:cs typeface="Segoe UI"/>
              </a:rPr>
              <a:t> with specific requirements such as composition, origin of metal, quality, shape, size, and finishing. The company sources raw materials globally and stores them in warehouses.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 dirty="0">
                <a:latin typeface="Segoe UI"/>
                <a:cs typeface="Segoe UI"/>
              </a:rPr>
              <a:t>The core business problem is deciding, </a:t>
            </a:r>
            <a:r>
              <a:rPr lang="en-US" sz="1600" b="1" dirty="0">
                <a:latin typeface="Segoe UI"/>
                <a:cs typeface="Segoe UI"/>
              </a:rPr>
              <a:t>in real time</a:t>
            </a:r>
            <a:r>
              <a:rPr lang="en-US" sz="1600" dirty="0">
                <a:latin typeface="Segoe UI"/>
                <a:cs typeface="Segoe UI"/>
              </a:rPr>
              <a:t>, how to allocate limited and often already-committed raw material inventory to customer orders. During the quotation stage, salespeople must promise: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Delivery dates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Availability of materials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Prices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This decision process is complicated because: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Some inventory shown as available may already be </a:t>
            </a:r>
            <a:r>
              <a:rPr lang="en-US" sz="1600" b="1">
                <a:latin typeface="Segoe UI"/>
                <a:cs typeface="Segoe UI"/>
              </a:rPr>
              <a:t>committed to existing orders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Some raw materials are expected to arrive in the near future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Reallocating inventory may delay existing orders but could enable higher-priority or more profitable new orders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To deal with this complexity, the company implemented a </a:t>
            </a:r>
            <a:r>
              <a:rPr lang="en-US" sz="1600" b="1">
                <a:latin typeface="Segoe UI"/>
                <a:cs typeface="Segoe UI"/>
              </a:rPr>
              <a:t>real-time Decision Support System (DSS)</a:t>
            </a:r>
            <a:r>
              <a:rPr lang="en-US" sz="1600">
                <a:latin typeface="Segoe UI"/>
                <a:cs typeface="Segoe UI"/>
              </a:rPr>
              <a:t> integrated with its </a:t>
            </a:r>
            <a:r>
              <a:rPr lang="en-US" sz="1600" b="1">
                <a:latin typeface="Segoe UI"/>
                <a:cs typeface="Segoe UI"/>
              </a:rPr>
              <a:t>ERP system</a:t>
            </a:r>
            <a:r>
              <a:rPr lang="en-US" sz="1600">
                <a:latin typeface="Segoe UI"/>
                <a:cs typeface="Segoe UI"/>
              </a:rPr>
              <a:t>, using </a:t>
            </a:r>
            <a:r>
              <a:rPr lang="en-US" sz="1600" b="1">
                <a:latin typeface="Segoe UI"/>
                <a:cs typeface="Segoe UI"/>
              </a:rPr>
              <a:t>mixed-integer programming models</a:t>
            </a:r>
            <a:r>
              <a:rPr lang="en-US" sz="1600">
                <a:latin typeface="Segoe UI"/>
                <a:cs typeface="Segoe UI"/>
              </a:rPr>
              <a:t> to support </a:t>
            </a:r>
            <a:r>
              <a:rPr lang="en-US" sz="1600" b="1">
                <a:latin typeface="Segoe UI"/>
                <a:cs typeface="Segoe UI"/>
              </a:rPr>
              <a:t>available-to-promise (ATP)</a:t>
            </a:r>
            <a:r>
              <a:rPr lang="en-US" sz="1600" dirty="0">
                <a:latin typeface="Segoe UI"/>
                <a:cs typeface="Segoe UI"/>
              </a:rPr>
              <a:t> </a:t>
            </a:r>
            <a:r>
              <a:rPr lang="en-US" sz="1600">
                <a:latin typeface="Segoe UI"/>
                <a:cs typeface="Segoe UI"/>
              </a:rPr>
              <a:t>decisions and perform </a:t>
            </a:r>
            <a:r>
              <a:rPr lang="en-US" sz="1600" b="1">
                <a:latin typeface="Segoe UI"/>
                <a:cs typeface="Segoe UI"/>
              </a:rPr>
              <a:t>what-if analyses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584013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1E842-AC8E-BC1A-B7EF-992EF3E6E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2400" b="1" dirty="0">
                <a:latin typeface="Segoe UI"/>
                <a:cs typeface="Segoe UI"/>
              </a:rPr>
            </a:br>
            <a:r>
              <a:rPr lang="en-US" sz="2400" b="1">
                <a:latin typeface="Segoe UI"/>
                <a:cs typeface="Segoe UI"/>
              </a:rPr>
              <a:t>1. Why would reallocation of inventory from one customer to another be a major issue for discussion?</a:t>
            </a:r>
            <a:endParaRPr lang="en-US" sz="24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4B676-5E78-77FB-64BC-5DEA4B42C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Segoe UI"/>
                <a:cs typeface="Segoe UI"/>
              </a:rPr>
              <a:t>Reallocation of inventory is a major issue because it directly affects </a:t>
            </a:r>
            <a:r>
              <a:rPr lang="en-US" sz="1600" b="1">
                <a:latin typeface="Segoe UI"/>
                <a:cs typeface="Segoe UI"/>
              </a:rPr>
              <a:t>customer commitments, costs, and profitability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ea typeface="Calibri" panose="020F0502020204030204"/>
              <a:cs typeface="Calibri" panose="020F0502020204030204"/>
            </a:endParaRPr>
          </a:p>
          <a:p>
            <a:r>
              <a:rPr lang="en-US" sz="1600">
                <a:latin typeface="Segoe UI"/>
                <a:cs typeface="Segoe UI"/>
              </a:rPr>
              <a:t>Key reasons include: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Customer satisfaction and trust</a:t>
            </a:r>
            <a:r>
              <a:rPr lang="en-US" sz="1600">
                <a:latin typeface="Segoe UI"/>
                <a:cs typeface="Segoe UI"/>
              </a:rPr>
              <a:t>: Delaying an already committed order may harm customer relationships and the company’s reputation.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Contractual and financial implications</a:t>
            </a:r>
            <a:r>
              <a:rPr lang="en-US" sz="1600">
                <a:latin typeface="Segoe UI"/>
                <a:cs typeface="Segoe UI"/>
              </a:rPr>
              <a:t>: Existing orders may involve contractual penalties or loss of goodwill if delivery dates are missed.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Profit trade-offs</a:t>
            </a:r>
            <a:r>
              <a:rPr lang="en-US" sz="1600">
                <a:latin typeface="Segoe UI"/>
                <a:cs typeface="Segoe UI"/>
              </a:rPr>
              <a:t>: A new order might be more profitable or allow charging a premium, but only if the benefit outweighs the cost of delaying an existing order.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Inventory constraints</a:t>
            </a:r>
            <a:r>
              <a:rPr lang="en-US" sz="1600">
                <a:latin typeface="Segoe UI"/>
                <a:cs typeface="Segoe UI"/>
              </a:rPr>
              <a:t>: Inventory that appears available may already be partially or fully committed, making reallocation risky and complex.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b="1">
                <a:latin typeface="Segoe UI"/>
                <a:cs typeface="Segoe UI"/>
              </a:rPr>
              <a:t>Operational feasibility</a:t>
            </a:r>
            <a:r>
              <a:rPr lang="en-US" sz="1600">
                <a:latin typeface="Segoe UI"/>
                <a:cs typeface="Segoe UI"/>
              </a:rPr>
              <a:t>: Production constraints, incoming raw materials, and scheduling limits must all be considered simultaneously.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Because these decisions involve </a:t>
            </a:r>
            <a:r>
              <a:rPr lang="en-US" sz="1600" b="1" dirty="0">
                <a:latin typeface="Segoe UI"/>
                <a:cs typeface="Segoe UI"/>
              </a:rPr>
              <a:t>significant cost–benefit trade-offs across multiple customers</a:t>
            </a:r>
            <a:r>
              <a:rPr lang="en-US" sz="1600" dirty="0">
                <a:latin typeface="Segoe UI"/>
                <a:cs typeface="Segoe UI"/>
              </a:rPr>
              <a:t>, they require careful analysis rather than ad hoc judgment.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479461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F57AC-0476-1232-D5A5-10E0AACE8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3600" b="1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2. How could a DSS help make these decisions?</a:t>
            </a:r>
            <a:endParaRPr lang="en-US" sz="36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DBCA2-CD44-58D3-2F71-7C08518763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400">
                <a:latin typeface="Segoe UI"/>
                <a:cs typeface="Segoe UI"/>
              </a:rPr>
              <a:t>A Decision Support System (DSS) helps by providing </a:t>
            </a:r>
            <a:r>
              <a:rPr lang="en-US" sz="1400" b="1">
                <a:latin typeface="Segoe UI"/>
                <a:cs typeface="Segoe UI"/>
              </a:rPr>
              <a:t>real-time, data-driven, and optimized decision-making support</a:t>
            </a:r>
            <a:r>
              <a:rPr lang="en-US" sz="1400">
                <a:latin typeface="Segoe UI"/>
                <a:cs typeface="Segoe UI"/>
              </a:rPr>
              <a:t>.</a:t>
            </a:r>
            <a:endParaRPr lang="en-US" sz="1400">
              <a:ea typeface="Calibri" panose="020F0502020204030204"/>
              <a:cs typeface="Calibri" panose="020F0502020204030204"/>
            </a:endParaRPr>
          </a:p>
          <a:p>
            <a:r>
              <a:rPr lang="en-US" sz="1400">
                <a:latin typeface="Segoe UI"/>
                <a:cs typeface="Segoe UI"/>
              </a:rPr>
              <a:t>Specifically, the DSS can: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Integrate real-time data</a:t>
            </a:r>
            <a:r>
              <a:rPr lang="en-US" sz="1400">
                <a:latin typeface="Segoe UI"/>
                <a:cs typeface="Segoe UI"/>
              </a:rPr>
              <a:t> on inventory, committed orders, incoming raw materials, production capacity, and constraints.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 dirty="0">
                <a:latin typeface="Segoe UI"/>
                <a:cs typeface="Segoe UI"/>
              </a:rPr>
              <a:t>Determine optimal inventory allocation</a:t>
            </a:r>
            <a:r>
              <a:rPr lang="en-US" sz="1400" dirty="0">
                <a:latin typeface="Segoe UI"/>
                <a:cs typeface="Segoe UI"/>
              </a:rPr>
              <a:t> by identifying which raw materials should be assigned to which orders to maximize overall benefit.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 dirty="0">
                <a:latin typeface="Segoe UI"/>
                <a:cs typeface="Segoe UI"/>
              </a:rPr>
              <a:t>Support available-to-promise (ATP) decisions</a:t>
            </a:r>
            <a:r>
              <a:rPr lang="en-US" sz="1400" dirty="0">
                <a:latin typeface="Segoe UI"/>
                <a:cs typeface="Segoe UI"/>
              </a:rPr>
              <a:t> by accurately calculating feasible delivery dates during the quotation stage.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Conduct what-if analysis</a:t>
            </a:r>
            <a:r>
              <a:rPr lang="en-US" sz="1400">
                <a:latin typeface="Segoe UI"/>
                <a:cs typeface="Segoe UI"/>
              </a:rPr>
              <a:t>, allowing managers to explore scenarios such as: 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Delaying an existing order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Accepting a new premium order</a:t>
            </a:r>
            <a:endParaRPr lang="en-US" sz="1400">
              <a:ea typeface="Calibri"/>
              <a:cs typeface="Calibri"/>
            </a:endParaRPr>
          </a:p>
          <a:p>
            <a:pPr lvl="1"/>
            <a:r>
              <a:rPr lang="en-US" sz="1400">
                <a:latin typeface="Segoe UI"/>
                <a:cs typeface="Segoe UI"/>
              </a:rPr>
              <a:t>Using future incoming inventory instead of current stock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Improve speed and accuracy</a:t>
            </a:r>
            <a:r>
              <a:rPr lang="en-US" sz="1400">
                <a:latin typeface="Segoe UI"/>
                <a:cs typeface="Segoe UI"/>
              </a:rPr>
              <a:t> of sales decisions, enabling salespeople to provide reliable quotes under time pressure.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 b="1">
                <a:latin typeface="Segoe UI"/>
                <a:cs typeface="Segoe UI"/>
              </a:rPr>
              <a:t>Ensure consistency and transparency</a:t>
            </a:r>
            <a:r>
              <a:rPr lang="en-US" sz="1400">
                <a:latin typeface="Segoe UI"/>
                <a:cs typeface="Segoe UI"/>
              </a:rPr>
              <a:t> in decision-making across the organization.</a:t>
            </a:r>
            <a:endParaRPr lang="en-US" sz="1400">
              <a:ea typeface="Calibri"/>
              <a:cs typeface="Calibri"/>
            </a:endParaRPr>
          </a:p>
          <a:p>
            <a:r>
              <a:rPr lang="en-US" sz="1400">
                <a:latin typeface="Segoe UI"/>
                <a:cs typeface="Segoe UI"/>
              </a:rPr>
              <a:t>By embedding the DSS into the ERP system, the company ensures that analytics are seamlessly integrated into everyday operations.</a:t>
            </a:r>
            <a:endParaRPr lang="en-US" sz="1400">
              <a:ea typeface="Calibri"/>
              <a:cs typeface="Calibri"/>
            </a:endParaRPr>
          </a:p>
          <a:p>
            <a:endParaRPr lang="en-US" sz="36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075834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BEEB3-80CA-99E3-DF1C-F2008464D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b="1" dirty="0">
                <a:latin typeface="Segoe UI"/>
                <a:cs typeface="Segoe UI"/>
              </a:rPr>
            </a:br>
            <a:r>
              <a:rPr lang="en-US" b="1">
                <a:latin typeface="Segoe UI"/>
                <a:cs typeface="Segoe UI"/>
              </a:rPr>
              <a:t>Overall Conclusion</a:t>
            </a:r>
            <a:endParaRPr lang="en-US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221D6-2AB9-7D74-B8A1-05BA8D148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>
                <a:latin typeface="Segoe UI"/>
                <a:cs typeface="Segoe UI"/>
              </a:rPr>
              <a:t>This case illustrates how </a:t>
            </a:r>
            <a:r>
              <a:rPr lang="en-US" sz="1100" b="1">
                <a:latin typeface="Segoe UI"/>
                <a:cs typeface="Segoe UI"/>
              </a:rPr>
              <a:t>analytics-driven DSS systems</a:t>
            </a:r>
            <a:r>
              <a:rPr lang="en-US" sz="1100">
                <a:latin typeface="Segoe UI"/>
                <a:cs typeface="Segoe UI"/>
              </a:rPr>
              <a:t> help firms handle complex, real-time operational decisions where inventory is scarce, demand is uncertain, and customer commitments conflict. By replacing manual judgment with optimization and what-if analysis, the company can improve </a:t>
            </a:r>
            <a:r>
              <a:rPr lang="en-US" sz="1100" b="1">
                <a:latin typeface="Segoe UI"/>
                <a:cs typeface="Segoe UI"/>
              </a:rPr>
              <a:t>delivery reliability, profitability, and customer satisfaction</a:t>
            </a:r>
            <a:r>
              <a:rPr lang="en-US" sz="1100">
                <a:latin typeface="Segoe UI"/>
                <a:cs typeface="Segoe UI"/>
              </a:rPr>
              <a:t>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225686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DD5CFA5-8FA1-0F49-16BF-68166F6E7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10" y="228229"/>
            <a:ext cx="11924144" cy="649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18830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1BBFC9D9-39FD-9BA1-7F3E-C9A8A3E08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94" y="117455"/>
            <a:ext cx="11730933" cy="672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6365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21AC7D-EE70-3453-E3FC-107B561CB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87" y="8973"/>
            <a:ext cx="11955080" cy="6968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65937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4C10FFAC-D950-FF46-EA7D-2A95A0EE5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21055"/>
            <a:ext cx="11277600" cy="52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27959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1E3C-173E-B027-70CC-E11911E9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0521"/>
          </a:xfrm>
        </p:spPr>
        <p:txBody>
          <a:bodyPr>
            <a:normAutofit fontScale="90000"/>
          </a:bodyPr>
          <a:lstStyle/>
          <a:p>
            <a:br>
              <a:rPr lang="en-US" sz="2800" b="1" dirty="0">
                <a:latin typeface="Segoe UI"/>
                <a:cs typeface="Segoe UI"/>
              </a:rPr>
            </a:br>
            <a:r>
              <a:rPr lang="en-US" sz="2800" b="1">
                <a:latin typeface="Segoe UI"/>
                <a:cs typeface="Segoe UI"/>
              </a:rPr>
              <a:t>1. What were the data and reporting related challenges that Macfarlan Smith faced?</a:t>
            </a:r>
            <a:endParaRPr lang="en-US" sz="2800" b="1"/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4895D-D76C-B669-210D-9D7E3CF170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400">
                <a:latin typeface="Segoe UI"/>
                <a:cs typeface="Segoe UI"/>
              </a:rPr>
              <a:t>Macfarlan Smith faced several significant challenges: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2400" b="1"/>
              <a:t>a. Scattered and fragmented data</a:t>
            </a:r>
            <a:endParaRPr lang="en-US" sz="24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Data was stored across multiple systems: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ERP system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SQL and Access databases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Standalone spreadsheets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This made it difficult to </a:t>
            </a:r>
            <a:r>
              <a:rPr lang="en-US" sz="1800" b="1">
                <a:latin typeface="Segoe UI"/>
                <a:cs typeface="Segoe UI"/>
              </a:rPr>
              <a:t>collect and integrate data efficiently</a:t>
            </a:r>
            <a:endParaRPr lang="en-US" sz="1800">
              <a:ea typeface="Calibri"/>
              <a:cs typeface="Calibri"/>
            </a:endParaRPr>
          </a:p>
          <a:p>
            <a:r>
              <a:rPr lang="en-US" sz="2400" b="1"/>
              <a:t>b. Multiple versions of the truth</a:t>
            </a:r>
            <a:endParaRPr lang="en-US" sz="24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Different departments relied on their own data sources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This led to: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Conflicting data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Inconsistent reports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It was hard to determine which data was </a:t>
            </a:r>
            <a:r>
              <a:rPr lang="en-US" sz="1800" b="1" dirty="0">
                <a:latin typeface="Segoe UI"/>
                <a:cs typeface="Segoe UI"/>
              </a:rPr>
              <a:t>accurate and reliable</a:t>
            </a:r>
            <a:endParaRPr lang="en-US" sz="1800">
              <a:ea typeface="Calibri"/>
              <a:cs typeface="Calibri"/>
            </a:endParaRPr>
          </a:p>
          <a:p>
            <a:endParaRPr lang="en-US" sz="36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3882174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69347-A62D-B6EA-1382-773F68A5F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E7075-92E5-E4D9-9D0E-0239A9BCC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b="1"/>
              <a:t>c. Time-consuming and labor-intensive reporting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100" dirty="0">
                <a:latin typeface="Segoe UI"/>
                <a:cs typeface="Segoe UI"/>
              </a:rPr>
              <a:t>Significant time and resources were needed to: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Extract data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Combine it</a:t>
            </a:r>
            <a:endParaRPr lang="en-US"/>
          </a:p>
          <a:p>
            <a:pPr lvl="1"/>
            <a:r>
              <a:rPr lang="en-US" sz="1100">
                <a:latin typeface="Segoe UI"/>
                <a:cs typeface="Segoe UI"/>
              </a:rPr>
              <a:t>Present it in spreadsheets</a:t>
            </a:r>
            <a:endParaRPr lang="en-US"/>
          </a:p>
          <a:p>
            <a:r>
              <a:rPr lang="en-US" sz="1100" dirty="0">
                <a:latin typeface="Segoe UI"/>
                <a:cs typeface="Segoe UI"/>
              </a:rPr>
              <a:t>Example: CAPA reports required </a:t>
            </a:r>
            <a:r>
              <a:rPr lang="en-US" sz="1100" b="1" dirty="0">
                <a:latin typeface="Segoe UI"/>
                <a:cs typeface="Segoe UI"/>
              </a:rPr>
              <a:t>hundreds of man-hours each month</a:t>
            </a:r>
            <a:endParaRPr lang="en-US" dirty="0"/>
          </a:p>
          <a:p>
            <a:r>
              <a:rPr lang="en-US" b="1"/>
              <a:t>d. Slow and inflexible reporting process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Changes to reports required approvals and were difficult to implement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Reports became </a:t>
            </a:r>
            <a:r>
              <a:rPr lang="en-US" sz="1100" b="1">
                <a:latin typeface="Segoe UI"/>
                <a:cs typeface="Segoe UI"/>
              </a:rPr>
              <a:t>outdated quickly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Trend analysis was slow and often relied on static spreadsheets</a:t>
            </a:r>
            <a:endParaRPr lang="en-US"/>
          </a:p>
          <a:p>
            <a:r>
              <a:rPr lang="en-US" b="1"/>
              <a:t>e. Lack of real-time insights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Data was often outdated by the time it was used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Decision-making was delayed and less effective</a:t>
            </a:r>
            <a:endParaRPr lang="en-US"/>
          </a:p>
          <a:p>
            <a:r>
              <a:rPr lang="en-US" b="1"/>
              <a:t>f. Poor user experience and inefficiency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Teams spent more time discussing </a:t>
            </a:r>
            <a:r>
              <a:rPr lang="en-US" sz="1100" b="1">
                <a:latin typeface="Segoe UI"/>
                <a:cs typeface="Segoe UI"/>
              </a:rPr>
              <a:t>data issues</a:t>
            </a:r>
            <a:r>
              <a:rPr lang="en-US" sz="1100">
                <a:latin typeface="Segoe UI"/>
                <a:cs typeface="Segoe UI"/>
              </a:rPr>
              <a:t> than actual business insights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No unified, clear picture of the business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361040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A06F2-E5FB-C06C-8C1B-3708CD83A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1406"/>
          </a:xfrm>
        </p:spPr>
        <p:txBody>
          <a:bodyPr>
            <a:normAutofit fontScale="90000"/>
          </a:bodyPr>
          <a:lstStyle/>
          <a:p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2. What were the solution and the obtained results or benefits?</a:t>
            </a:r>
            <a:endParaRPr lang="en-US" sz="32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F98E0-98C4-600C-2F28-2166E37B2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2854"/>
            <a:ext cx="10515600" cy="51024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b="1"/>
              <a:t>Solution: Implementation of Tableau Online (Cloud-Based Data Visualization)</a:t>
            </a:r>
            <a:endParaRPr lang="en-US" sz="3200">
              <a:ea typeface="Calibri" panose="020F0502020204030204"/>
              <a:cs typeface="Calibri" panose="020F0502020204030204"/>
            </a:endParaRPr>
          </a:p>
          <a:p>
            <a:r>
              <a:rPr lang="en-US" sz="2400">
                <a:latin typeface="Segoe UI"/>
                <a:cs typeface="Segoe UI"/>
              </a:rPr>
              <a:t>Macfarlan Smith adopted </a:t>
            </a:r>
            <a:r>
              <a:rPr lang="en-US" sz="2400" b="1">
                <a:latin typeface="Segoe UI"/>
                <a:cs typeface="Segoe UI"/>
              </a:rPr>
              <a:t>Tableau Online</a:t>
            </a:r>
            <a:r>
              <a:rPr lang="en-US" sz="2400">
                <a:latin typeface="Segoe UI"/>
                <a:cs typeface="Segoe UI"/>
              </a:rPr>
              <a:t>, a SaaS (cloud-based) analytics platform.</a:t>
            </a:r>
            <a:endParaRPr lang="en-US" sz="2400">
              <a:ea typeface="Calibri"/>
              <a:cs typeface="Calibri"/>
            </a:endParaRPr>
          </a:p>
          <a:p>
            <a:r>
              <a:rPr lang="en-US" sz="3200" b="1"/>
              <a:t>Key features of the solution:</a:t>
            </a:r>
            <a:endParaRPr lang="en-US" sz="32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Interactive dashboards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Cloud-based (no infrastructure required)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Real-time data visualization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Secure access (single sign-on, authorized access)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Ability to integrate data from multiple sources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“Union” feature to combine datasets easily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Easy sharing of dashboards across users</a:t>
            </a:r>
            <a:endParaRPr lang="en-US" sz="1800">
              <a:ea typeface="Calibri"/>
              <a:cs typeface="Calibri"/>
            </a:endParaRPr>
          </a:p>
          <a:p>
            <a:endParaRPr lang="en-US" sz="4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9557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0570E-BA3E-3407-0F25-6F61B98B4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A29E8-AEB1-1998-2EA1-2CF9F58EC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/>
              <a:t>Results / Benefits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/>
              <a:t>a. Faster reporting and decision-making</a:t>
            </a:r>
            <a:endParaRPr lang="en-US"/>
          </a:p>
          <a:p>
            <a:r>
              <a:rPr lang="en-US" sz="1600">
                <a:latin typeface="Segoe UI"/>
                <a:cs typeface="Segoe UI"/>
              </a:rPr>
              <a:t>Dashboards can now be created in </a:t>
            </a:r>
            <a:r>
              <a:rPr lang="en-US" sz="1600" b="1">
                <a:latin typeface="Segoe UI"/>
                <a:cs typeface="Segoe UI"/>
              </a:rPr>
              <a:t>less than one hour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CAPA reports reduced from: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 b="1">
                <a:latin typeface="Segoe UI"/>
                <a:cs typeface="Segoe UI"/>
              </a:rPr>
              <a:t>Days → Minutes</a:t>
            </a:r>
            <a:br>
              <a:rPr lang="en-US" sz="3600" dirty="0"/>
            </a:br>
            <a:endParaRPr lang="en-US">
              <a:ea typeface="Calibri" panose="020F0502020204030204"/>
              <a:cs typeface="Calibri" panose="020F0502020204030204"/>
            </a:endParaRPr>
          </a:p>
          <a:p>
            <a:pPr lvl="1"/>
            <a:r>
              <a:rPr lang="en-US" b="1"/>
              <a:t>b. Single version of the truth</a:t>
            </a:r>
            <a:endParaRPr lang="en-US"/>
          </a:p>
          <a:p>
            <a:r>
              <a:rPr lang="en-US" sz="1600" dirty="0">
                <a:latin typeface="Segoe UI"/>
                <a:cs typeface="Segoe UI"/>
              </a:rPr>
              <a:t>Centralized data system eliminated inconsistencies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Everyone uses the </a:t>
            </a:r>
            <a:r>
              <a:rPr lang="en-US" sz="1600" b="1">
                <a:latin typeface="Segoe UI"/>
                <a:cs typeface="Segoe UI"/>
              </a:rPr>
              <a:t>same, trusted data</a:t>
            </a:r>
            <a:endParaRPr lang="en-US" sz="4000"/>
          </a:p>
          <a:p>
            <a:r>
              <a:rPr lang="en-US" b="1"/>
              <a:t>c. Improved efficiency</a:t>
            </a:r>
            <a:endParaRPr lang="en-US"/>
          </a:p>
          <a:p>
            <a:r>
              <a:rPr lang="en-US" sz="1600">
                <a:latin typeface="Segoe UI"/>
                <a:cs typeface="Segoe UI"/>
              </a:rPr>
              <a:t>Reduced manual effort in data preparation and reporting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Automated and streamlined reporting processes</a:t>
            </a:r>
            <a:endParaRPr lang="en-US" sz="16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370402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473D3-D988-108E-27BE-B9D0A92DD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639B-8728-AB42-568E-0E7D23F45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d. Real-time and flexible analysis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800">
                <a:latin typeface="Segoe UI"/>
                <a:cs typeface="Segoe UI"/>
              </a:rPr>
              <a:t>Reports can be: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Updated instantly (“on the fly”)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Interactively explored without technical support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Enables quick trend identification</a:t>
            </a:r>
            <a:endParaRPr lang="en-US"/>
          </a:p>
          <a:p>
            <a:r>
              <a:rPr lang="en-US" b="1"/>
              <a:t>e. Better collaboration and accessibility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Dashboards can be shared easily with: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Colleagues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Partners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Customers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New users can be added quickly without infrastructure setup</a:t>
            </a:r>
            <a:endParaRPr lang="en-US" sz="18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366274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64214-E721-1D23-062E-FFCAF27E6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AF75E-44F6-2FE3-6594-651B88594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/>
              <a:t>f. Enhanced data integration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1600" dirty="0">
                <a:latin typeface="Segoe UI"/>
                <a:cs typeface="Segoe UI"/>
              </a:rPr>
              <a:t>Tableau’s tools allow combining data from different sources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Reduced time spent </a:t>
            </a:r>
            <a:r>
              <a:rPr lang="en-US" sz="1600" b="1">
                <a:latin typeface="Segoe UI"/>
                <a:cs typeface="Segoe UI"/>
              </a:rPr>
              <a:t>preparing and cleaning data</a:t>
            </a:r>
            <a:endParaRPr lang="en-US" sz="4000"/>
          </a:p>
          <a:p>
            <a:r>
              <a:rPr lang="en-US" sz="2400" b="1"/>
              <a:t>g. Improved business focus</a:t>
            </a:r>
            <a:endParaRPr lang="en-US" sz="24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Teams now focus on </a:t>
            </a:r>
            <a:r>
              <a:rPr lang="en-US" sz="1600" b="1">
                <a:latin typeface="Segoe UI"/>
                <a:cs typeface="Segoe UI"/>
              </a:rPr>
              <a:t>data insights instead of data issues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Decision-making became more </a:t>
            </a:r>
            <a:r>
              <a:rPr lang="en-US" sz="1600" b="1">
                <a:latin typeface="Segoe UI"/>
                <a:cs typeface="Segoe UI"/>
              </a:rPr>
              <a:t>data-driven</a:t>
            </a:r>
            <a:endParaRPr lang="en-US" sz="4000"/>
          </a:p>
          <a:p>
            <a:r>
              <a:rPr lang="en-US" sz="2400" b="1"/>
              <a:t>h. Scalability and future growth</a:t>
            </a:r>
            <a:endParaRPr lang="en-US" sz="24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Extended use to: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Financial reporting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Supply chain analytics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Sales forecasting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Supports ongoing business expansion</a:t>
            </a:r>
            <a:endParaRPr lang="en-US" sz="16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729562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3518317-58C8-8592-813A-092059A19C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2146" y="544945"/>
            <a:ext cx="9457915" cy="5126889"/>
          </a:xfrm>
          <a:prstGeom prst="rect">
            <a:avLst/>
          </a:prstGeom>
        </p:spPr>
      </p:pic>
      <p:pic>
        <p:nvPicPr>
          <p:cNvPr id="3" name="Picture 2" descr="A close up of a word&#10;&#10;Description automatically generated">
            <a:extLst>
              <a:ext uri="{FF2B5EF4-FFF2-40B4-BE49-F238E27FC236}">
                <a16:creationId xmlns:a16="http://schemas.microsoft.com/office/drawing/2014/main" id="{D989E8BD-8CCA-D184-D42C-90129C79D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144" y="5658704"/>
            <a:ext cx="9366738" cy="60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58852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F01E98E-87C8-99D2-E6F8-4E27B847E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617" y="142809"/>
            <a:ext cx="10237251" cy="6627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38493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211C02-BF0D-0563-5EF5-E1386282F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18" y="161279"/>
            <a:ext cx="11526442" cy="655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8745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AB6F80-4690-D2ED-95C5-8C9BFA48BC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25590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B8A08C-33FB-FFFC-D9A3-2DED6A6FA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29" b="9174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1833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5609299-DA05-D982-4E2B-071D60B17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02996"/>
            <a:ext cx="11277600" cy="4652008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674DD0C1-066A-D8CA-F069-8A34551D8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03" y="5837329"/>
            <a:ext cx="11274994" cy="82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63878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3C4D9B-BA7F-7BC8-B91A-585C3B7FA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560" y="457200"/>
            <a:ext cx="1048682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37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B06F91B4-4794-6DDD-4553-4D3CF6C38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792" y="457200"/>
            <a:ext cx="11228615" cy="619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37718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FF44624-3F02-F72B-B55E-4270E7826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492" y="457200"/>
            <a:ext cx="11301015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58725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3E5CE6-CEAD-4372-E2CB-DD1F9C387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28" y="145473"/>
            <a:ext cx="11571000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8250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EE74C7-CA58-F291-A839-25AABB9C44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5" b="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8238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779C31-38B8-3EDC-4C7C-773D8B96C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4878"/>
            <a:ext cx="11277600" cy="599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51268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CC7D8F-7DC3-AF99-4AB9-9FA80957B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527" y="205667"/>
            <a:ext cx="11279975" cy="648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36804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66FAE0-6351-F3FC-9878-4C01EFA4A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0219"/>
            <a:ext cx="11277600" cy="487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7867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365528A7-E745-516A-B547-6F0A410486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93748"/>
            <a:ext cx="11277600" cy="3270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80333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subject&#10;&#10;Description automatically generated">
            <a:extLst>
              <a:ext uri="{FF2B5EF4-FFF2-40B4-BE49-F238E27FC236}">
                <a16:creationId xmlns:a16="http://schemas.microsoft.com/office/drawing/2014/main" id="{D15AD9C5-A51C-9A4F-9221-8D4F3B569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375" y="457200"/>
            <a:ext cx="1104811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66719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BD3938-833C-9B1A-8E02-F75F3C7AC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243" y="126521"/>
            <a:ext cx="11689777" cy="657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47580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2FE171E-1313-8AAF-240C-A60A34939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71374"/>
            <a:ext cx="11277600" cy="593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5262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23843585-A659-9F37-F99B-B9B40D0A3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529" y="1234180"/>
            <a:ext cx="10226429" cy="801076"/>
          </a:xfrm>
          <a:prstGeom prst="rect">
            <a:avLst/>
          </a:prstGeom>
        </p:spPr>
      </p:pic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5EC07C4B-6048-AA40-8D5A-8626DCE26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119" y="2177204"/>
            <a:ext cx="10180840" cy="3230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35702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graphs and diagrams&#10;&#10;Description automatically generated">
            <a:extLst>
              <a:ext uri="{FF2B5EF4-FFF2-40B4-BE49-F238E27FC236}">
                <a16:creationId xmlns:a16="http://schemas.microsoft.com/office/drawing/2014/main" id="{48F960D3-EF52-FEFF-5929-5170ABAAE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392" y="72944"/>
            <a:ext cx="11893678" cy="669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68535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7A0D3E5-040B-9A21-2C3B-4CA355E5C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40002"/>
            <a:ext cx="11277600" cy="377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06778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B72CFBD5-3D6E-9B1E-88CA-799B98203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69" y="151098"/>
            <a:ext cx="11748098" cy="655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819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699D3BA-8D7E-869A-6DB8-88F7CCD6C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75688"/>
            <a:ext cx="11277600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27773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grid with blue circles&#10;&#10;Description automatically generated">
            <a:extLst>
              <a:ext uri="{FF2B5EF4-FFF2-40B4-BE49-F238E27FC236}">
                <a16:creationId xmlns:a16="http://schemas.microsoft.com/office/drawing/2014/main" id="{14DC6845-831E-78C2-638B-741181510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80" y="40257"/>
            <a:ext cx="10532794" cy="681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2044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DBBC2FE-28C4-33B3-2951-2C59E814E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9114"/>
            <a:ext cx="11277600" cy="577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85687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software&#10;&#10;Description automatically generated">
            <a:extLst>
              <a:ext uri="{FF2B5EF4-FFF2-40B4-BE49-F238E27FC236}">
                <a16:creationId xmlns:a16="http://schemas.microsoft.com/office/drawing/2014/main" id="{AC618BE4-01E3-4F45-2FC7-FEC820A19D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882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866915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38BB174-D997-2496-5725-3F90CDBD4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9734"/>
            <a:ext cx="11277600" cy="5018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9324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software&#10;&#10;Description automatically generated">
            <a:extLst>
              <a:ext uri="{FF2B5EF4-FFF2-40B4-BE49-F238E27FC236}">
                <a16:creationId xmlns:a16="http://schemas.microsoft.com/office/drawing/2014/main" id="{984969F1-F1CC-5F53-322C-4630A2880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6"/>
            <a:ext cx="11277600" cy="569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808530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FB854010-69CF-09B5-5C94-DE9022F61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857" y="161315"/>
            <a:ext cx="11250957" cy="5096628"/>
          </a:xfrm>
          <a:prstGeom prst="rect">
            <a:avLst/>
          </a:prstGeom>
        </p:spPr>
      </p:pic>
      <p:pic>
        <p:nvPicPr>
          <p:cNvPr id="5" name="Picture 4" descr="A close-up of words&#10;&#10;Description automatically generated">
            <a:extLst>
              <a:ext uri="{FF2B5EF4-FFF2-40B4-BE49-F238E27FC236}">
                <a16:creationId xmlns:a16="http://schemas.microsoft.com/office/drawing/2014/main" id="{2284B8BE-038A-A6E3-6BA7-27CAF65EC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86" y="5262295"/>
            <a:ext cx="11219338" cy="141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0020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FA838A03-902A-0B43-3759-812C153A5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67" y="-1887"/>
            <a:ext cx="11394493" cy="680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650487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function&#10;&#10;Description automatically generated">
            <a:extLst>
              <a:ext uri="{FF2B5EF4-FFF2-40B4-BE49-F238E27FC236}">
                <a16:creationId xmlns:a16="http://schemas.microsoft.com/office/drawing/2014/main" id="{A452C4D3-DB6C-8CF8-5E0D-FDA9AB5DD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509" y="159465"/>
            <a:ext cx="11628491" cy="659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174430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report&#10;&#10;Description automatically generated">
            <a:extLst>
              <a:ext uri="{FF2B5EF4-FFF2-40B4-BE49-F238E27FC236}">
                <a16:creationId xmlns:a16="http://schemas.microsoft.com/office/drawing/2014/main" id="{CA05C6DD-18AE-E30D-A2EE-5984DE553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67" y="457200"/>
            <a:ext cx="1133900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152478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9ACC2832-A791-7BC9-20DE-E8D836D1A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740" y="137480"/>
            <a:ext cx="9448296" cy="657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43715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6EC04062-E8C5-D26B-CF7E-62AF424FFA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17" b="7687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922889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6B13A23A-51AC-D408-EC8E-6249ED669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355" y="457200"/>
            <a:ext cx="85212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202922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EF9BC2-2308-80E5-0E7F-FB09AEA5E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75" y="457200"/>
            <a:ext cx="9586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493334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CAD46B90-07A7-DADB-200A-8C910C793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645370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9FE0-26AF-3EEF-4453-6D807BC51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91521"/>
          </a:xfrm>
        </p:spPr>
        <p:txBody>
          <a:bodyPr>
            <a:normAutofit fontScale="90000"/>
          </a:bodyPr>
          <a:lstStyle/>
          <a:p>
            <a:br>
              <a:rPr lang="en-US" b="1" dirty="0">
                <a:latin typeface="Segoe UI"/>
                <a:cs typeface="Segoe UI"/>
              </a:rPr>
            </a:br>
            <a:r>
              <a:rPr lang="en-US" b="1">
                <a:latin typeface="Segoe UI"/>
                <a:cs typeface="Segoe UI"/>
              </a:rPr>
              <a:t>1. What is FEMA, and what does it do?</a:t>
            </a:r>
            <a:endParaRPr lang="en-US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9CAC2-79CB-7E6D-83E2-DB9244D27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4240"/>
            <a:ext cx="10515600" cy="49446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latin typeface="Segoe UI"/>
                <a:cs typeface="Segoe UI"/>
              </a:rPr>
              <a:t>FEMA (Federal Emergency Management Agency) is a </a:t>
            </a:r>
            <a:r>
              <a:rPr lang="en-US" sz="2400" b="1">
                <a:latin typeface="Segoe UI"/>
                <a:cs typeface="Segoe UI"/>
              </a:rPr>
              <a:t>U.S. federal agency</a:t>
            </a:r>
            <a:r>
              <a:rPr lang="en-US" sz="2400" dirty="0">
                <a:latin typeface="Segoe UI"/>
                <a:cs typeface="Segoe UI"/>
              </a:rPr>
              <a:t> </a:t>
            </a:r>
            <a:r>
              <a:rPr lang="en-US" sz="2400">
                <a:latin typeface="Segoe UI"/>
                <a:cs typeface="Segoe UI"/>
              </a:rPr>
              <a:t>responsible for </a:t>
            </a:r>
            <a:r>
              <a:rPr lang="en-US" sz="2400" b="1">
                <a:latin typeface="Segoe UI"/>
                <a:cs typeface="Segoe UI"/>
              </a:rPr>
              <a:t>coordinating disaster response</a:t>
            </a:r>
            <a:r>
              <a:rPr lang="en-US" sz="2400">
                <a:latin typeface="Segoe UI"/>
                <a:cs typeface="Segoe UI"/>
              </a:rPr>
              <a:t> when the president declares a national disaster.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2400">
                <a:latin typeface="Segoe UI"/>
                <a:cs typeface="Segoe UI"/>
              </a:rPr>
              <a:t>Its key roles include: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dirty="0">
                <a:latin typeface="Segoe UI"/>
                <a:cs typeface="Segoe UI"/>
              </a:rPr>
              <a:t>Assisting communities affected by disasters (e.g., floods, storms)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Managing recovery and relief efforts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latin typeface="Segoe UI"/>
                <a:cs typeface="Segoe UI"/>
              </a:rPr>
              <a:t>Administering programs such as the </a:t>
            </a:r>
            <a:r>
              <a:rPr lang="en-US" sz="2400" b="1">
                <a:latin typeface="Segoe UI"/>
                <a:cs typeface="Segoe UI"/>
              </a:rPr>
              <a:t>National Flood Insurance Program (NFIP)</a:t>
            </a:r>
            <a:r>
              <a:rPr lang="en-US" sz="2400">
                <a:latin typeface="Segoe UI"/>
                <a:cs typeface="Segoe UI"/>
              </a:rPr>
              <a:t>, which: </a:t>
            </a:r>
            <a:endParaRPr lang="en-US" sz="2400">
              <a:ea typeface="Calibri"/>
              <a:cs typeface="Calibri"/>
            </a:endParaRPr>
          </a:p>
          <a:p>
            <a:pPr lvl="1"/>
            <a:r>
              <a:rPr lang="en-US">
                <a:latin typeface="Segoe UI"/>
                <a:cs typeface="Segoe UI"/>
              </a:rPr>
              <a:t>Works with insurance companies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latin typeface="Segoe UI"/>
                <a:cs typeface="Segoe UI"/>
              </a:rPr>
              <a:t>Collects flood insurance premiums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latin typeface="Segoe UI"/>
                <a:cs typeface="Segoe UI"/>
              </a:rPr>
              <a:t>Pays claims to affected communities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3156495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ABE64-D2EC-BB94-741F-3C960D838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600" b="1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2. What are the main challenges that FEMA faces?</a:t>
            </a:r>
            <a:endParaRPr lang="en-US" sz="36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AAE8D-49AE-9646-A863-97FDF95A2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cs typeface="Segoe UI"/>
              </a:rPr>
              <a:t>The case study highlights several major challenges: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3200" b="1"/>
              <a:t>a. Information overload</a:t>
            </a:r>
            <a:endParaRPr lang="en-US" sz="32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FEMA staff were overwhelmed by </a:t>
            </a:r>
            <a:r>
              <a:rPr lang="en-US" sz="1800" b="1">
                <a:latin typeface="Segoe UI"/>
                <a:cs typeface="Segoe UI"/>
              </a:rPr>
              <a:t>huge volumes of paper reports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Reports were: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Extremely large (some up to 18 inches thick)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Difficult to search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 dirty="0">
                <a:latin typeface="Segoe UI"/>
                <a:cs typeface="Segoe UI"/>
              </a:rPr>
              <a:t>Contained only small amounts</a:t>
            </a:r>
            <a:r>
              <a:rPr lang="en-US" sz="1800">
                <a:latin typeface="Segoe UI"/>
                <a:cs typeface="Segoe UI"/>
              </a:rPr>
              <a:t> of useful information buried inside</a:t>
            </a:r>
            <a:endParaRPr lang="en-US" sz="1800">
              <a:latin typeface="Calibri" panose="020F0502020204030204"/>
              <a:ea typeface="Calibri"/>
              <a:cs typeface="Calibri"/>
            </a:endParaRPr>
          </a:p>
          <a:p>
            <a:pPr lvl="1"/>
            <a:r>
              <a:rPr lang="en-US" sz="3200" b="1">
                <a:latin typeface="Calibri"/>
                <a:ea typeface="Calibri"/>
                <a:cs typeface="Calibri"/>
              </a:rPr>
              <a:t>b</a:t>
            </a:r>
            <a:r>
              <a:rPr lang="en-US" sz="3200" b="1"/>
              <a:t>. Inefficient reporting process</a:t>
            </a:r>
            <a:endParaRPr lang="en-US" sz="32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Staff had to manually sift through printed reports to find data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>
                <a:latin typeface="Segoe UI"/>
                <a:cs typeface="Segoe UI"/>
              </a:rPr>
              <a:t>Generating new reports required </a:t>
            </a:r>
            <a:r>
              <a:rPr lang="en-US" sz="1800" b="1">
                <a:latin typeface="Segoe UI"/>
                <a:cs typeface="Segoe UI"/>
              </a:rPr>
              <a:t>programmer intervention</a:t>
            </a:r>
            <a:r>
              <a:rPr lang="en-US" sz="1800">
                <a:latin typeface="Segoe UI"/>
                <a:cs typeface="Segoe UI"/>
              </a:rPr>
              <a:t>, slowing decision-making</a:t>
            </a:r>
            <a:endParaRPr lang="en-US" sz="18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19847381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6D3E2-851D-D812-489D-EAA2C63DF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2. What are the main challenges that FEMA faces?</a:t>
            </a:r>
            <a:endParaRPr lang="en-US" sz="3200">
              <a:latin typeface="Segoe UI"/>
              <a:cs typeface="Segoe U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8F921-32CB-5934-2CF3-42ADD0E57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 b="1" dirty="0">
                <a:ea typeface="Calibri"/>
                <a:cs typeface="Calibri"/>
              </a:rPr>
              <a:t>c. Lack of timely access to data</a:t>
            </a:r>
            <a:endParaRPr lang="en-US" sz="2600" dirty="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Important disaster-related data (claims, premiums, payments) was not easily accessible</a:t>
            </a:r>
          </a:p>
          <a:p>
            <a:r>
              <a:rPr lang="en-US" sz="2000">
                <a:latin typeface="Segoe UI"/>
                <a:cs typeface="Segoe UI"/>
              </a:rPr>
              <a:t>Delays affected responsiveness during emergencies</a:t>
            </a:r>
          </a:p>
          <a:p>
            <a:r>
              <a:rPr lang="en-US" sz="2600" b="1" dirty="0">
                <a:ea typeface="Calibri"/>
                <a:cs typeface="Calibri"/>
              </a:rPr>
              <a:t>d. High costs and time constraints</a:t>
            </a:r>
            <a:endParaRPr lang="en-US" sz="2600" dirty="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Traditional IT solutions (building new databases and systems) would have been: </a:t>
            </a:r>
          </a:p>
          <a:p>
            <a:pPr lvl="1"/>
            <a:r>
              <a:rPr lang="en-US" sz="2000">
                <a:latin typeface="Segoe UI"/>
                <a:cs typeface="Segoe UI"/>
              </a:rPr>
              <a:t>Extremely expensive (estimated over $500,000)</a:t>
            </a:r>
          </a:p>
          <a:p>
            <a:pPr lvl="1"/>
            <a:r>
              <a:rPr lang="en-US" sz="2000">
                <a:latin typeface="Segoe UI"/>
                <a:cs typeface="Segoe UI"/>
              </a:rPr>
              <a:t>Time-consuming (up to 2 years)</a:t>
            </a:r>
          </a:p>
          <a:p>
            <a:endParaRPr lang="en-US" sz="6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343496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7C8A4-D29C-FE3B-6341-187ED73D6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3. How did FEMA improve its inefficient reporting practices?</a:t>
            </a:r>
            <a:endParaRPr lang="en-US" sz="24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8A468-D98E-3644-CDEC-0FB618E62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561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Segoe UI"/>
                <a:cs typeface="Segoe UI"/>
              </a:rPr>
              <a:t>FEMA improved its reporting system by implementing </a:t>
            </a:r>
            <a:r>
              <a:rPr lang="en-US" sz="1800" b="1" dirty="0" err="1">
                <a:latin typeface="Segoe UI"/>
                <a:cs typeface="Segoe UI"/>
              </a:rPr>
              <a:t>WebFOCUS</a:t>
            </a:r>
            <a:r>
              <a:rPr lang="en-US" sz="1800" b="1" dirty="0">
                <a:latin typeface="Segoe UI"/>
                <a:cs typeface="Segoe UI"/>
              </a:rPr>
              <a:t> software</a:t>
            </a:r>
            <a:r>
              <a:rPr lang="en-US" sz="1800" dirty="0">
                <a:latin typeface="Segoe UI"/>
                <a:cs typeface="Segoe UI"/>
              </a:rPr>
              <a:t> and creating </a:t>
            </a:r>
            <a:r>
              <a:rPr lang="en-US" sz="1800" b="1" dirty="0" err="1">
                <a:latin typeface="Segoe UI"/>
                <a:cs typeface="Segoe UI"/>
              </a:rPr>
              <a:t>BureauNet</a:t>
            </a:r>
            <a:r>
              <a:rPr lang="en-US" sz="1800" dirty="0">
                <a:latin typeface="Segoe UI"/>
                <a:cs typeface="Segoe UI"/>
              </a:rPr>
              <a:t>, an intranet-based data system.</a:t>
            </a:r>
            <a:endParaRPr lang="en-US" sz="1800">
              <a:ea typeface="Calibri" panose="020F0502020204030204"/>
              <a:cs typeface="Calibri" panose="020F0502020204030204"/>
            </a:endParaRPr>
          </a:p>
          <a:p>
            <a:r>
              <a:rPr lang="en-US" sz="2000" b="1"/>
              <a:t>Key improvements: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/>
              <a:t>a. Digital data access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Replaced paper reports with </a:t>
            </a:r>
            <a:r>
              <a:rPr lang="en-US" sz="1600" b="1">
                <a:latin typeface="Segoe UI"/>
                <a:cs typeface="Segoe UI"/>
              </a:rPr>
              <a:t>online access to insurance data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Staff could: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Browse data on the intranet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Select only relevant information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View reports on-screen or download them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2000" b="1"/>
              <a:t>b. Self-service reporting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Employees could </a:t>
            </a:r>
            <a:r>
              <a:rPr lang="en-US" sz="1600" b="1">
                <a:latin typeface="Segoe UI"/>
                <a:cs typeface="Segoe UI"/>
              </a:rPr>
              <a:t>generate their own reports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Reduced dependence on programmers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Requests for special reports dropped by </a:t>
            </a:r>
            <a:r>
              <a:rPr lang="en-US" sz="1600" b="1">
                <a:latin typeface="Segoe UI"/>
                <a:cs typeface="Segoe UI"/>
              </a:rPr>
              <a:t>about 50%</a:t>
            </a:r>
            <a:endParaRPr lang="en-US" sz="16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2869398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4894E-5F28-2634-7964-E6B334948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latin typeface="Segoe UI"/>
                <a:cs typeface="Segoe UI"/>
              </a:rPr>
              <a:t>3. How did FEMA improve its inefficient </a:t>
            </a:r>
            <a:r>
              <a:rPr lang="en-US" sz="3200" b="1">
                <a:latin typeface="Segoe UI"/>
                <a:cs typeface="Segoe UI"/>
              </a:rPr>
              <a:t>reporting practices</a:t>
            </a:r>
            <a:r>
              <a:rPr lang="en-US" sz="3200" b="1" dirty="0">
                <a:latin typeface="Segoe UI"/>
                <a:cs typeface="Segoe UI"/>
              </a:rPr>
              <a:t>?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54130-FA1E-71AD-8B90-D1EA4672D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ea typeface="Calibri"/>
                <a:cs typeface="Calibri"/>
              </a:rPr>
              <a:t>c. Faster decision-making</a:t>
            </a:r>
            <a:endParaRPr lang="en-US" sz="32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Reports could be created quickly (sometimes within a day)</a:t>
            </a:r>
          </a:p>
          <a:p>
            <a:r>
              <a:rPr lang="en-US" sz="2000">
                <a:latin typeface="Segoe UI"/>
                <a:cs typeface="Segoe UI"/>
              </a:rPr>
              <a:t>Improved responsiveness during disasters (e.g., Tropical Storm Allison)</a:t>
            </a:r>
          </a:p>
          <a:p>
            <a:r>
              <a:rPr lang="en-US" sz="3200" b="1">
                <a:ea typeface="Calibri"/>
                <a:cs typeface="Calibri"/>
              </a:rPr>
              <a:t>d. Cost and time efficiency</a:t>
            </a:r>
            <a:endParaRPr lang="en-US" sz="32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Much cheaper and faster than traditional system development</a:t>
            </a:r>
          </a:p>
          <a:p>
            <a:r>
              <a:rPr lang="en-US" sz="2000">
                <a:latin typeface="Segoe UI"/>
                <a:cs typeface="Segoe UI"/>
              </a:rPr>
              <a:t>Completed in a few months instead of years</a:t>
            </a:r>
          </a:p>
          <a:p>
            <a:r>
              <a:rPr lang="en-US" sz="3200" b="1">
                <a:ea typeface="Calibri"/>
                <a:cs typeface="Calibri"/>
              </a:rPr>
              <a:t>e. Improved system performance under pressure</a:t>
            </a:r>
            <a:endParaRPr lang="en-US" sz="32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The system handled high demand without issues</a:t>
            </a:r>
          </a:p>
          <a:p>
            <a:r>
              <a:rPr lang="en-US" sz="2000">
                <a:latin typeface="Segoe UI"/>
                <a:cs typeface="Segoe UI"/>
              </a:rPr>
              <a:t>Provided detailed, real-time access to information</a:t>
            </a:r>
          </a:p>
          <a:p>
            <a:endParaRPr lang="en-US" sz="8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9633242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dashboard&#10;&#10;Description automatically generated">
            <a:extLst>
              <a:ext uri="{FF2B5EF4-FFF2-40B4-BE49-F238E27FC236}">
                <a16:creationId xmlns:a16="http://schemas.microsoft.com/office/drawing/2014/main" id="{C873AAE9-E7CB-0140-A535-1640B4A39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83" y="198408"/>
            <a:ext cx="10916789" cy="653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3705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41174731-F5BF-910F-C9F2-851DC50D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262" y="140899"/>
            <a:ext cx="10981362" cy="66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158314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F93BB-F5B1-7137-B72E-2FC568C0C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892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1. What are dashboard applications developed for?</a:t>
            </a:r>
            <a:endParaRPr lang="en-US" sz="32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96698-6FCB-6E03-AA8E-D306F052D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1340"/>
            <a:ext cx="10515600" cy="48956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Dashboard applications developed by Flink Labs are designed to: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2000" b="1"/>
              <a:t>a. Visualize and simplify data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Present complex data in an </a:t>
            </a:r>
            <a:r>
              <a:rPr lang="en-US" sz="1600" b="1">
                <a:latin typeface="Segoe UI"/>
                <a:cs typeface="Segoe UI"/>
              </a:rPr>
              <a:t>easy-to-understand visual format</a:t>
            </a:r>
            <a:r>
              <a:rPr lang="en-US" sz="1600">
                <a:latin typeface="Segoe UI"/>
                <a:cs typeface="Segoe UI"/>
              </a:rPr>
              <a:t> (charts, maps, diagrams)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Help users quickly identify patterns, trends, and relationships</a:t>
            </a:r>
            <a:endParaRPr lang="en-US" sz="1600">
              <a:ea typeface="Calibri"/>
              <a:cs typeface="Calibri"/>
            </a:endParaRPr>
          </a:p>
          <a:p>
            <a:r>
              <a:rPr lang="en-US" sz="2000" b="1"/>
              <a:t>b. Support decision-making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Provide </a:t>
            </a:r>
            <a:r>
              <a:rPr lang="en-US" sz="1600" b="1" dirty="0">
                <a:latin typeface="Segoe UI"/>
                <a:cs typeface="Segoe UI"/>
              </a:rPr>
              <a:t>actionable insights</a:t>
            </a:r>
            <a:r>
              <a:rPr lang="en-US" sz="1600" dirty="0">
                <a:latin typeface="Segoe UI"/>
                <a:cs typeface="Segoe UI"/>
              </a:rPr>
              <a:t> derived from AI, machine learning, and analytics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Enable organizations to make </a:t>
            </a:r>
            <a:r>
              <a:rPr lang="en-US" sz="1600" b="1">
                <a:latin typeface="Segoe UI"/>
                <a:cs typeface="Segoe UI"/>
              </a:rPr>
              <a:t>data-driven decisions</a:t>
            </a:r>
            <a:endParaRPr lang="en-US" sz="1600">
              <a:ea typeface="Calibri"/>
              <a:cs typeface="Calibri"/>
            </a:endParaRPr>
          </a:p>
          <a:p>
            <a:r>
              <a:rPr lang="en-US" sz="2000" b="1"/>
              <a:t>c. Improve user accessibility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Offer </a:t>
            </a:r>
            <a:r>
              <a:rPr lang="en-US" sz="1600" b="1">
                <a:latin typeface="Segoe UI"/>
                <a:cs typeface="Segoe UI"/>
              </a:rPr>
              <a:t>user-friendly interfaces</a:t>
            </a:r>
            <a:r>
              <a:rPr lang="en-US" sz="1600">
                <a:latin typeface="Segoe UI"/>
                <a:cs typeface="Segoe UI"/>
              </a:rPr>
              <a:t> for both desktop and mobile users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Allow users to interact with and manipulate data easily</a:t>
            </a:r>
            <a:endParaRPr lang="en-US" sz="1600">
              <a:ea typeface="Calibri"/>
              <a:cs typeface="Calibri"/>
            </a:endParaRPr>
          </a:p>
          <a:p>
            <a:r>
              <a:rPr lang="en-US" sz="2000" b="1"/>
              <a:t>d. Deliver tailored solutions</a:t>
            </a:r>
            <a:endParaRPr lang="en-US" sz="2000">
              <a:ea typeface="Calibri"/>
              <a:cs typeface="Calibri"/>
            </a:endParaRPr>
          </a:p>
          <a:p>
            <a:r>
              <a:rPr lang="en-US" sz="1500" dirty="0">
                <a:latin typeface="Segoe UI"/>
                <a:cs typeface="Segoe UI"/>
              </a:rPr>
              <a:t>Built to meet </a:t>
            </a:r>
            <a:r>
              <a:rPr lang="en-US" sz="1500" b="1" dirty="0">
                <a:latin typeface="Segoe UI"/>
                <a:cs typeface="Segoe UI"/>
              </a:rPr>
              <a:t>specific client needs</a:t>
            </a:r>
            <a:r>
              <a:rPr lang="en-US" sz="1500" dirty="0">
                <a:latin typeface="Segoe UI"/>
                <a:cs typeface="Segoe UI"/>
              </a:rPr>
              <a:t>, goals, and objectives</a:t>
            </a:r>
            <a:endParaRPr lang="en-US" sz="1500">
              <a:ea typeface="Calibri"/>
              <a:cs typeface="Calibri"/>
            </a:endParaRPr>
          </a:p>
          <a:p>
            <a:r>
              <a:rPr lang="en-US" sz="1500">
                <a:latin typeface="Segoe UI"/>
                <a:cs typeface="Segoe UI"/>
              </a:rPr>
              <a:t>Used across various industries (e.g., finance, transport, compliance, and analytics)</a:t>
            </a:r>
            <a:endParaRPr lang="en-US" sz="15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5742615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8FCB1-5F80-856B-1B27-D98762574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b="1">
                <a:latin typeface="Calibri"/>
                <a:ea typeface="Calibri"/>
                <a:cs typeface="Calibri"/>
              </a:rPr>
              <a:t>Summary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1ACCA-9CE6-FE1C-9480-4D7F4747B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>
                <a:latin typeface="Segoe UI"/>
                <a:cs typeface="Segoe UI"/>
              </a:rPr>
              <a:t>Dashboard applications are developed to </a:t>
            </a:r>
            <a:r>
              <a:rPr lang="en-US" b="1">
                <a:latin typeface="Segoe UI"/>
                <a:cs typeface="Segoe UI"/>
              </a:rPr>
              <a:t>transform raw data into meaningful, interactive, and accessible insights</a:t>
            </a:r>
            <a:r>
              <a:rPr lang="en-US">
                <a:latin typeface="Segoe UI"/>
                <a:cs typeface="Segoe UI"/>
              </a:rPr>
              <a:t> for better decision-making and performance.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44562732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FE684-227E-AE84-FD00-BF3BB5A9C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7106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2800" b="1" dirty="0">
                <a:latin typeface="Segoe UI"/>
                <a:cs typeface="Segoe UI"/>
              </a:rPr>
            </a:br>
            <a:r>
              <a:rPr lang="en-US" sz="2800" b="1">
                <a:latin typeface="Segoe UI"/>
                <a:cs typeface="Segoe UI"/>
              </a:rPr>
              <a:t>2. Why does Flink Labs place so much emphasis on research?</a:t>
            </a:r>
            <a:endParaRPr lang="en-US" sz="2800" b="1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0C3F7-26D1-FDD4-D979-1A55D985E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8811"/>
            <a:ext cx="10515600" cy="49881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>
                <a:latin typeface="Segoe UI"/>
                <a:cs typeface="Segoe UI"/>
              </a:rPr>
              <a:t>Flink Labs emphasizes research because it is </a:t>
            </a:r>
            <a:r>
              <a:rPr lang="en-US" sz="1800" b="1">
                <a:latin typeface="Segoe UI"/>
                <a:cs typeface="Segoe UI"/>
              </a:rPr>
              <a:t>critical to building effective and relevant dashboard applications</a:t>
            </a:r>
            <a:r>
              <a:rPr lang="en-US" sz="1800">
                <a:latin typeface="Segoe UI"/>
                <a:cs typeface="Segoe UI"/>
              </a:rPr>
              <a:t>.</a:t>
            </a:r>
            <a:endParaRPr lang="en-US" sz="1800">
              <a:ea typeface="Calibri" panose="020F0502020204030204"/>
              <a:cs typeface="Calibri" panose="020F0502020204030204"/>
            </a:endParaRPr>
          </a:p>
          <a:p>
            <a:r>
              <a:rPr lang="en-US" sz="2000" b="1"/>
              <a:t>Key reasons: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/>
              <a:t>a. Understanding user needs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Research helps identify: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Target audience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Specific requirements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Expected outcomes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Ensures the final product is </a:t>
            </a:r>
            <a:r>
              <a:rPr lang="en-US" sz="1600" b="1">
                <a:latin typeface="Segoe UI"/>
                <a:cs typeface="Segoe UI"/>
              </a:rPr>
              <a:t>aligned with client expectations</a:t>
            </a:r>
            <a:endParaRPr lang="en-US" sz="1600">
              <a:ea typeface="Calibri"/>
              <a:cs typeface="Calibri"/>
            </a:endParaRPr>
          </a:p>
          <a:p>
            <a:r>
              <a:rPr lang="en-US" sz="2000" b="1"/>
              <a:t>b. Defining clear objectives</a:t>
            </a:r>
            <a:endParaRPr lang="en-US" sz="2000">
              <a:ea typeface="Calibri"/>
              <a:cs typeface="Calibri"/>
            </a:endParaRPr>
          </a:p>
          <a:p>
            <a:r>
              <a:rPr lang="en-US" sz="1600" dirty="0">
                <a:latin typeface="Segoe UI"/>
                <a:cs typeface="Segoe UI"/>
              </a:rPr>
              <a:t>Identifies </a:t>
            </a:r>
            <a:r>
              <a:rPr lang="en-US" sz="1600" b="1" dirty="0">
                <a:latin typeface="Segoe UI"/>
                <a:cs typeface="Segoe UI"/>
              </a:rPr>
              <a:t>goals, interests, and priorities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Provides a foundation for the entire development process</a:t>
            </a:r>
            <a:endParaRPr lang="en-US" sz="1600">
              <a:ea typeface="Calibri"/>
              <a:cs typeface="Calibri"/>
            </a:endParaRPr>
          </a:p>
          <a:p>
            <a:r>
              <a:rPr lang="en-US" sz="2000" b="1"/>
              <a:t>c. Improving data relevance</a:t>
            </a:r>
            <a:endParaRPr lang="en-US" sz="2000">
              <a:ea typeface="Calibri"/>
              <a:cs typeface="Calibri"/>
            </a:endParaRPr>
          </a:p>
          <a:p>
            <a:r>
              <a:rPr lang="en-US" sz="1700" dirty="0">
                <a:latin typeface="Segoe UI"/>
                <a:cs typeface="Segoe UI"/>
              </a:rPr>
              <a:t>Helps determine </a:t>
            </a:r>
            <a:r>
              <a:rPr lang="en-US" sz="1700" b="1" dirty="0">
                <a:latin typeface="Segoe UI"/>
                <a:cs typeface="Segoe UI"/>
              </a:rPr>
              <a:t>what data is important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 dirty="0">
                <a:latin typeface="Segoe UI"/>
                <a:cs typeface="Segoe UI"/>
              </a:rPr>
              <a:t>Ensures only </a:t>
            </a:r>
            <a:r>
              <a:rPr lang="en-US" sz="1700" b="1" dirty="0">
                <a:latin typeface="Segoe UI"/>
                <a:cs typeface="Segoe UI"/>
              </a:rPr>
              <a:t>useful and meaningful data</a:t>
            </a:r>
            <a:r>
              <a:rPr lang="en-US" sz="1700" dirty="0">
                <a:latin typeface="Segoe UI"/>
                <a:cs typeface="Segoe UI"/>
              </a:rPr>
              <a:t> is collected and </a:t>
            </a:r>
            <a:r>
              <a:rPr lang="en-US" sz="1700" dirty="0" err="1">
                <a:latin typeface="Segoe UI"/>
                <a:cs typeface="Segoe UI"/>
              </a:rPr>
              <a:t>analysed</a:t>
            </a:r>
            <a:endParaRPr lang="en-US" sz="17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348774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042E9-AC51-A8F7-2270-4012E5F0D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367E7-7765-2560-C5B2-59CFA9F8D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d. Supporting effective design and analysis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Segoe UI"/>
                <a:cs typeface="Segoe UI"/>
              </a:rPr>
              <a:t>Research feeds into later stages: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Data analysis (Stage 2)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Design (Stage 3)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latin typeface="Segoe UI"/>
                <a:cs typeface="Segoe UI"/>
              </a:rPr>
              <a:t>Leads to more </a:t>
            </a:r>
            <a:r>
              <a:rPr lang="en-US" sz="2000" b="1" dirty="0">
                <a:latin typeface="Segoe UI"/>
                <a:cs typeface="Segoe UI"/>
              </a:rPr>
              <a:t>accurate insights and better visualizations</a:t>
            </a:r>
            <a:endParaRPr lang="en-US" sz="2000">
              <a:ea typeface="Calibri"/>
              <a:cs typeface="Calibri"/>
            </a:endParaRPr>
          </a:p>
          <a:p>
            <a:r>
              <a:rPr lang="en-US" b="1"/>
              <a:t>e. Reducing risk of failure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Without proper research, the application may: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Miss user needs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>
                <a:latin typeface="Segoe UI"/>
                <a:cs typeface="Segoe UI"/>
              </a:rPr>
              <a:t>Deliver irrelevant insights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Research ensures </a:t>
            </a:r>
            <a:r>
              <a:rPr lang="en-US" sz="2000" b="1">
                <a:latin typeface="Segoe UI"/>
                <a:cs typeface="Segoe UI"/>
              </a:rPr>
              <a:t>efficiency and project success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7482085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46C63-4B92-B410-0C7B-02B40787E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latin typeface="Segoe UI"/>
                <a:cs typeface="Segoe UI"/>
              </a:rPr>
              <a:t>Overall Insight</a:t>
            </a:r>
            <a:endParaRPr lang="en-US"/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54F71-4895-5184-FBD0-CF9637014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latin typeface="Segoe UI"/>
                <a:cs typeface="Segoe UI"/>
              </a:rPr>
              <a:t>Flink Labs uses a structured process (Research → Analysis → Design → Launch) where </a:t>
            </a:r>
            <a:r>
              <a:rPr lang="en-US" sz="3200" b="1">
                <a:latin typeface="Segoe UI"/>
                <a:cs typeface="Segoe UI"/>
              </a:rPr>
              <a:t>research is the foundation</a:t>
            </a:r>
            <a:r>
              <a:rPr lang="en-US" sz="3200">
                <a:latin typeface="Segoe UI"/>
                <a:cs typeface="Segoe UI"/>
              </a:rPr>
              <a:t> and dashboard applications serve as </a:t>
            </a:r>
            <a:r>
              <a:rPr lang="en-US" sz="3200" b="1">
                <a:latin typeface="Segoe UI"/>
                <a:cs typeface="Segoe UI"/>
              </a:rPr>
              <a:t>powerful tools to convert complex data into usable insights</a:t>
            </a:r>
            <a:r>
              <a:rPr lang="en-US" sz="3200">
                <a:latin typeface="Segoe UI"/>
                <a:cs typeface="Segoe UI"/>
              </a:rPr>
              <a:t>.</a:t>
            </a:r>
            <a:endParaRPr lang="en-US" sz="3200">
              <a:ea typeface="Calibri" panose="020F0502020204030204"/>
              <a:cs typeface="Calibri" panose="020F0502020204030204"/>
            </a:endParaRPr>
          </a:p>
          <a:p>
            <a:endParaRPr lang="en-US" sz="66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95470071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1EC1E258-2FF2-733A-F799-7E987290E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8" y="228600"/>
            <a:ext cx="11591925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217760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D1CAA8F9-66CC-A50C-3D4E-39E4889D7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97" y="97767"/>
            <a:ext cx="10631137" cy="664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79011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46291-733D-4A17-2294-743710948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892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Segoe UI"/>
                <a:cs typeface="Segoe UI"/>
              </a:rPr>
            </a:br>
            <a:br>
              <a:rPr lang="en-US" sz="2000" b="1" dirty="0">
                <a:latin typeface="Segoe UI"/>
                <a:cs typeface="Segoe UI"/>
              </a:rPr>
            </a:br>
            <a:r>
              <a:rPr lang="en-US" sz="2000" b="1">
                <a:latin typeface="Segoe UI"/>
                <a:cs typeface="Segoe UI"/>
              </a:rPr>
              <a:t>1. Why do energy supply companies are among the prime users of information visualization tools?</a:t>
            </a:r>
            <a:endParaRPr lang="en-US" sz="2000" b="1">
              <a:ea typeface="Calibri Light"/>
              <a:cs typeface="Calibri Light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EA91E-C9EA-E04E-0554-F8BED8F8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2225"/>
            <a:ext cx="10515600" cy="53201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200">
                <a:latin typeface="Segoe UI"/>
                <a:ea typeface="Calibri"/>
                <a:cs typeface="Segoe UI"/>
              </a:rPr>
              <a:t>Energy supply companies are prime users of information visualization tools because:</a:t>
            </a:r>
            <a:endParaRPr lang="en-US" sz="2200">
              <a:ea typeface="Calibri"/>
              <a:cs typeface="Calibri"/>
            </a:endParaRPr>
          </a:p>
          <a:p>
            <a:r>
              <a:rPr lang="en-US" sz="2000" b="1"/>
              <a:t>a. Highly dynamic and complex market</a:t>
            </a:r>
            <a:endParaRPr lang="en-US" sz="2000">
              <a:ea typeface="Calibri"/>
              <a:cs typeface="Calibri"/>
            </a:endParaRPr>
          </a:p>
          <a:p>
            <a:r>
              <a:rPr lang="en-US" sz="1200">
                <a:latin typeface="Segoe UI"/>
                <a:ea typeface="Calibri"/>
                <a:cs typeface="Segoe UI"/>
              </a:rPr>
              <a:t>The energy market is undergoing </a:t>
            </a:r>
            <a:r>
              <a:rPr lang="en-US" sz="1200" b="1">
                <a:latin typeface="Segoe UI"/>
                <a:ea typeface="Calibri"/>
                <a:cs typeface="Segoe UI"/>
              </a:rPr>
              <a:t>rapid change and transformation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>
                <a:latin typeface="Segoe UI"/>
                <a:ea typeface="Calibri"/>
                <a:cs typeface="Segoe UI"/>
              </a:rPr>
              <a:t>Companies must manage: 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Prices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Volumes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Margins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Competition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>
                <a:latin typeface="Segoe UI"/>
                <a:ea typeface="Calibri"/>
                <a:cs typeface="Segoe UI"/>
              </a:rPr>
              <a:t>Visualization helps simplify this complexity</a:t>
            </a:r>
            <a:endParaRPr lang="en-US" sz="1200">
              <a:ea typeface="Calibri"/>
              <a:cs typeface="Calibri"/>
            </a:endParaRPr>
          </a:p>
          <a:p>
            <a:r>
              <a:rPr lang="en-US" sz="2000" b="1" dirty="0"/>
              <a:t>b. Need for timely and accurate decision-making</a:t>
            </a:r>
            <a:endParaRPr lang="en-US" sz="2000">
              <a:ea typeface="Calibri"/>
              <a:cs typeface="Calibri"/>
            </a:endParaRPr>
          </a:p>
          <a:p>
            <a:r>
              <a:rPr lang="en-US" sz="1200" dirty="0">
                <a:latin typeface="Segoe UI"/>
                <a:ea typeface="Calibri"/>
                <a:cs typeface="Segoe UI"/>
              </a:rPr>
              <a:t>Success depends on delivering </a:t>
            </a:r>
            <a:r>
              <a:rPr lang="en-US" sz="1200" b="1" dirty="0">
                <a:latin typeface="Segoe UI"/>
                <a:ea typeface="Calibri"/>
                <a:cs typeface="Segoe UI"/>
              </a:rPr>
              <a:t>accurate, real-time information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>
                <a:latin typeface="Segoe UI"/>
                <a:ea typeface="Calibri"/>
                <a:cs typeface="Segoe UI"/>
              </a:rPr>
              <a:t>Visualization tools allow quick interpretation of large datasets</a:t>
            </a:r>
            <a:endParaRPr lang="en-US" sz="1200">
              <a:ea typeface="Calibri"/>
              <a:cs typeface="Calibri"/>
            </a:endParaRPr>
          </a:p>
          <a:p>
            <a:r>
              <a:rPr lang="en-US" sz="2000" b="1"/>
              <a:t>c. Large and diverse data sources</a:t>
            </a:r>
            <a:endParaRPr lang="en-US" sz="2000">
              <a:ea typeface="Calibri"/>
              <a:cs typeface="Calibri"/>
            </a:endParaRPr>
          </a:p>
          <a:p>
            <a:r>
              <a:rPr lang="en-US" sz="1200">
                <a:latin typeface="Segoe UI"/>
                <a:ea typeface="Calibri"/>
                <a:cs typeface="Segoe UI"/>
              </a:rPr>
              <a:t>Energy companies collect data from: 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Customer interactions (calls, messages)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Marketing campaigns</a:t>
            </a:r>
            <a:endParaRPr lang="en-US" sz="1200">
              <a:ea typeface="Calibri"/>
              <a:cs typeface="Calibri"/>
            </a:endParaRPr>
          </a:p>
          <a:p>
            <a:pPr lvl="1"/>
            <a:r>
              <a:rPr lang="en-US" sz="1200">
                <a:latin typeface="Segoe UI"/>
                <a:ea typeface="Calibri"/>
                <a:cs typeface="Segoe UI"/>
              </a:rPr>
              <a:t>Operational systems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>
                <a:latin typeface="Segoe UI"/>
                <a:ea typeface="Calibri"/>
                <a:cs typeface="Segoe UI"/>
              </a:rPr>
              <a:t>Visualization integrates and presents this data in a unified view</a:t>
            </a:r>
            <a:endParaRPr lang="en-US" sz="12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58306922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F4C93-E5E7-C47C-C994-6E809B728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F740-5DB9-AF86-78D8-2FABD1B5A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d. Customer-focused strategies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1600">
                <a:latin typeface="Segoe UI"/>
                <a:cs typeface="Segoe UI"/>
              </a:rPr>
              <a:t>Companies need to better understand customers to: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Personalize marketing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Improve communications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Visual analytics helps reveal patterns in customer behavior</a:t>
            </a:r>
            <a:endParaRPr lang="en-US" sz="1600">
              <a:ea typeface="Calibri"/>
              <a:cs typeface="Calibri"/>
            </a:endParaRPr>
          </a:p>
          <a:p>
            <a:r>
              <a:rPr lang="en-US" b="1"/>
              <a:t>e. Operational efficiency</a:t>
            </a:r>
            <a:endParaRPr lang="en-US"/>
          </a:p>
          <a:p>
            <a:r>
              <a:rPr lang="en-US" sz="1600">
                <a:latin typeface="Segoe UI"/>
                <a:cs typeface="Segoe UI"/>
              </a:rPr>
              <a:t>Helps track: 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Budgets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Workloads</a:t>
            </a:r>
            <a:endParaRPr lang="en-US" sz="1600">
              <a:ea typeface="Calibri"/>
              <a:cs typeface="Calibri"/>
            </a:endParaRPr>
          </a:p>
          <a:p>
            <a:pPr lvl="1"/>
            <a:r>
              <a:rPr lang="en-US" sz="1600">
                <a:latin typeface="Segoe UI"/>
                <a:cs typeface="Segoe UI"/>
              </a:rPr>
              <a:t>Performance metrics</a:t>
            </a:r>
            <a:endParaRPr lang="en-US" sz="1600">
              <a:ea typeface="Calibri"/>
              <a:cs typeface="Calibri"/>
            </a:endParaRPr>
          </a:p>
          <a:p>
            <a:r>
              <a:rPr lang="en-US" sz="1600">
                <a:latin typeface="Segoe UI"/>
                <a:cs typeface="Segoe UI"/>
              </a:rPr>
              <a:t>Reduces reliance on multiple disconnected reporting systems</a:t>
            </a:r>
            <a:endParaRPr lang="en-US" sz="1600">
              <a:ea typeface="Calibri"/>
              <a:cs typeface="Calibri"/>
            </a:endParaRPr>
          </a:p>
          <a:p>
            <a:endParaRPr lang="en-US" sz="4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55146689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2B560-B13C-D5E9-A076-7A9FFDE65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0521"/>
          </a:xfrm>
        </p:spPr>
        <p:txBody>
          <a:bodyPr>
            <a:normAutofit fontScale="90000"/>
          </a:bodyPr>
          <a:lstStyle/>
          <a:p>
            <a:br>
              <a:rPr lang="en-US" sz="2400" b="1" dirty="0">
                <a:latin typeface="Segoe UI"/>
                <a:cs typeface="Segoe UI"/>
              </a:rPr>
            </a:br>
            <a:br>
              <a:rPr lang="en-US" sz="2400" b="1" dirty="0">
                <a:latin typeface="Segoe UI"/>
                <a:cs typeface="Segoe UI"/>
              </a:rPr>
            </a:br>
            <a:r>
              <a:rPr lang="en-US" sz="2400" b="1">
                <a:latin typeface="Segoe UI"/>
                <a:cs typeface="Segoe UI"/>
              </a:rPr>
              <a:t>2. How did </a:t>
            </a:r>
            <a:r>
              <a:rPr lang="en-US" sz="2400" b="1" err="1">
                <a:latin typeface="Segoe UI"/>
                <a:cs typeface="Segoe UI"/>
              </a:rPr>
              <a:t>Electrabel</a:t>
            </a:r>
            <a:r>
              <a:rPr lang="en-US" sz="2400" b="1" dirty="0">
                <a:latin typeface="Segoe UI"/>
                <a:cs typeface="Segoe UI"/>
              </a:rPr>
              <a:t> use information visualization for the single version of the truth?</a:t>
            </a:r>
            <a:endParaRPr lang="en-US" sz="2400" b="1" dirty="0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F3710-256A-2FE4-F6F7-05E6F7C6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611"/>
            <a:ext cx="10515600" cy="49173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 err="1">
                <a:latin typeface="Segoe UI"/>
                <a:cs typeface="Segoe UI"/>
              </a:rPr>
              <a:t>Electrabel</a:t>
            </a:r>
            <a:r>
              <a:rPr lang="en-US" sz="2400" dirty="0">
                <a:latin typeface="Segoe UI"/>
                <a:cs typeface="Segoe UI"/>
              </a:rPr>
              <a:t> achieved a “single version of the truth” by using </a:t>
            </a:r>
            <a:r>
              <a:rPr lang="en-US" sz="2400" b="1" dirty="0">
                <a:latin typeface="Segoe UI"/>
                <a:cs typeface="Segoe UI"/>
              </a:rPr>
              <a:t>SAS Visual Analytics</a:t>
            </a:r>
            <a:r>
              <a:rPr lang="en-US" sz="2400" dirty="0">
                <a:latin typeface="Segoe UI"/>
                <a:cs typeface="Segoe UI"/>
              </a:rPr>
              <a:t>: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b="1"/>
              <a:t>a. Integration of multiple data sources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Combined data from: 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Phone interactions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Online queries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Emails and campaigns</a:t>
            </a:r>
            <a:endParaRPr lang="en-US" sz="1800">
              <a:ea typeface="Calibri"/>
              <a:cs typeface="Calibri"/>
            </a:endParaRPr>
          </a:p>
          <a:p>
            <a:pPr lvl="1"/>
            <a:r>
              <a:rPr lang="en-US" sz="1800">
                <a:latin typeface="Segoe UI"/>
                <a:cs typeface="Segoe UI"/>
              </a:rPr>
              <a:t>Back-end systems</a:t>
            </a:r>
            <a:endParaRPr lang="en-US" sz="1800">
              <a:ea typeface="Calibri"/>
              <a:cs typeface="Calibri"/>
            </a:endParaRPr>
          </a:p>
          <a:p>
            <a:r>
              <a:rPr lang="en-US" sz="1800" dirty="0">
                <a:latin typeface="Segoe UI"/>
                <a:cs typeface="Segoe UI"/>
              </a:rPr>
              <a:t>Eliminated inconsistencies across different reports</a:t>
            </a:r>
            <a:endParaRPr lang="en-US" sz="1800">
              <a:ea typeface="Calibri"/>
              <a:cs typeface="Calibri"/>
            </a:endParaRPr>
          </a:p>
          <a:p>
            <a:r>
              <a:rPr lang="en-US" b="1"/>
              <a:t>b. Replacement of multiple tools</a:t>
            </a:r>
            <a:endParaRPr lang="en-US"/>
          </a:p>
          <a:p>
            <a:r>
              <a:rPr lang="en-US" sz="1700">
                <a:latin typeface="Segoe UI"/>
                <a:cs typeface="Segoe UI"/>
              </a:rPr>
              <a:t>Previously used </a:t>
            </a:r>
            <a:r>
              <a:rPr lang="en-US" sz="1700" b="1">
                <a:latin typeface="Segoe UI"/>
                <a:cs typeface="Segoe UI"/>
              </a:rPr>
              <a:t>different platforms and tools</a:t>
            </a:r>
            <a:r>
              <a:rPr lang="en-US" sz="1700">
                <a:latin typeface="Segoe UI"/>
                <a:cs typeface="Segoe UI"/>
              </a:rPr>
              <a:t>, which led to: </a:t>
            </a:r>
            <a:endParaRPr lang="en-US" sz="1700">
              <a:ea typeface="Calibri"/>
              <a:cs typeface="Calibri"/>
            </a:endParaRPr>
          </a:p>
          <a:p>
            <a:pPr lvl="1"/>
            <a:r>
              <a:rPr lang="en-US" sz="1700">
                <a:latin typeface="Segoe UI"/>
                <a:cs typeface="Segoe UI"/>
              </a:rPr>
              <a:t>Conflicting figures</a:t>
            </a:r>
            <a:endParaRPr lang="en-US" sz="1700">
              <a:ea typeface="Calibri"/>
              <a:cs typeface="Calibri"/>
            </a:endParaRPr>
          </a:p>
          <a:p>
            <a:pPr lvl="1"/>
            <a:r>
              <a:rPr lang="en-US" sz="1700">
                <a:latin typeface="Segoe UI"/>
                <a:cs typeface="Segoe UI"/>
              </a:rPr>
              <a:t>Ambiguity</a:t>
            </a:r>
            <a:endParaRPr lang="en-US" sz="1700">
              <a:ea typeface="Calibri"/>
              <a:cs typeface="Calibri"/>
            </a:endParaRPr>
          </a:p>
          <a:p>
            <a:r>
              <a:rPr lang="en-US" sz="1700">
                <a:latin typeface="Segoe UI"/>
                <a:cs typeface="Segoe UI"/>
              </a:rPr>
              <a:t>SAS created a </a:t>
            </a:r>
            <a:r>
              <a:rPr lang="en-US" sz="1700" b="1">
                <a:latin typeface="Segoe UI"/>
                <a:cs typeface="Segoe UI"/>
              </a:rPr>
              <a:t>centralized reporting system</a:t>
            </a:r>
            <a:endParaRPr lang="en-US" sz="170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2899606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0A803-2D78-4B66-3095-F2D432903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8B4C-A284-BAA8-E2E0-FA45A0D51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c. Use of in-memory analytics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Segoe UI"/>
                <a:cs typeface="Segoe UI"/>
              </a:rPr>
              <a:t>Enabled fast processing of large data volumes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Removed performance issues and delays</a:t>
            </a:r>
            <a:endParaRPr lang="en-US" sz="2000">
              <a:ea typeface="Calibri"/>
              <a:cs typeface="Calibri"/>
            </a:endParaRPr>
          </a:p>
          <a:p>
            <a:r>
              <a:rPr lang="en-US" b="1"/>
              <a:t>d. Consistent, reliable reporting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All users accessed the </a:t>
            </a:r>
            <a:r>
              <a:rPr lang="en-US" sz="2000" b="1">
                <a:latin typeface="Segoe UI"/>
                <a:cs typeface="Segoe UI"/>
              </a:rPr>
              <a:t>same up-to-date data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>
                <a:latin typeface="Segoe UI"/>
                <a:cs typeface="Segoe UI"/>
              </a:rPr>
              <a:t>Provided a clear, unified view for decision-making</a:t>
            </a:r>
            <a:endParaRPr lang="en-US" sz="2000">
              <a:ea typeface="Calibri"/>
              <a:cs typeface="Calibri"/>
            </a:endParaRPr>
          </a:p>
          <a:p>
            <a:r>
              <a:rPr lang="en-US" b="1"/>
              <a:t>Summary</a:t>
            </a:r>
            <a:endParaRPr lang="en-US" dirty="0">
              <a:ea typeface="Calibri"/>
              <a:cs typeface="Calibri"/>
            </a:endParaRPr>
          </a:p>
          <a:p>
            <a:r>
              <a:rPr lang="en-US" sz="2000" dirty="0" err="1">
                <a:latin typeface="Segoe UI"/>
                <a:ea typeface="Calibri"/>
                <a:cs typeface="Segoe UI"/>
              </a:rPr>
              <a:t>Electrabel</a:t>
            </a:r>
            <a:r>
              <a:rPr lang="en-US" sz="2000" dirty="0">
                <a:latin typeface="Segoe UI"/>
                <a:ea typeface="Calibri"/>
                <a:cs typeface="Segoe UI"/>
              </a:rPr>
              <a:t> ensured a “single version of the truth” by </a:t>
            </a:r>
            <a:r>
              <a:rPr lang="en-US" sz="2000" b="1" dirty="0">
                <a:latin typeface="Segoe UI"/>
                <a:ea typeface="Calibri"/>
                <a:cs typeface="Segoe UI"/>
              </a:rPr>
              <a:t>centralizing, integrating, and visualizing data in one platform</a:t>
            </a:r>
            <a:r>
              <a:rPr lang="en-US" sz="2000" dirty="0">
                <a:latin typeface="Segoe UI"/>
                <a:ea typeface="Calibri"/>
                <a:cs typeface="Segoe UI"/>
              </a:rPr>
              <a:t>, eliminating inconsistencies and improving reliability.</a:t>
            </a:r>
            <a:endParaRPr lang="en-US" sz="200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6475156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veral screenshots of a computer&#10;&#10;Description automatically generated">
            <a:extLst>
              <a:ext uri="{FF2B5EF4-FFF2-40B4-BE49-F238E27FC236}">
                <a16:creationId xmlns:a16="http://schemas.microsoft.com/office/drawing/2014/main" id="{4ED52779-3427-A1D4-468D-E138E30A8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29" y="107659"/>
            <a:ext cx="11910426" cy="6600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444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Widescreen</PresentationFormat>
  <Paragraphs>2</Paragraphs>
  <Slides>125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125</vt:i4>
      </vt:variant>
    </vt:vector>
  </HeadingPairs>
  <TitlesOfParts>
    <vt:vector size="126" baseType="lpstr">
      <vt:lpstr>Office Theme</vt:lpstr>
      <vt:lpstr>Session 2 </vt:lpstr>
      <vt:lpstr>INDICATIVE CONTENT</vt:lpstr>
      <vt:lpstr>Simple Taxonomy of Data</vt:lpstr>
      <vt:lpstr>Simple Taxonomy of Data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Verizon case study </vt:lpstr>
      <vt:lpstr>Verizon case study</vt:lpstr>
      <vt:lpstr>Verizon case study</vt:lpstr>
      <vt:lpstr> 1. What was the challenge Verizon was facing? </vt:lpstr>
      <vt:lpstr> 2. What was the data‑driven solution proposed for Verizon’s business units?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1. What were the challenges the Town of Cary was facing? </vt:lpstr>
      <vt:lpstr>PowerPoint Presentation</vt:lpstr>
      <vt:lpstr>2. What was the proposed solution? </vt:lpstr>
      <vt:lpstr>PowerPoint Presentation</vt:lpstr>
      <vt:lpstr>3. What were the results? </vt:lpstr>
      <vt:lpstr>PowerPoint Presentation</vt:lpstr>
      <vt:lpstr> 4. What other problems and data analytics solutions do you foresee for towns like Cary? </vt:lpstr>
      <vt:lpstr>Possible Data Analytics Solutions </vt:lpstr>
      <vt:lpstr>PowerPoint Presentation</vt:lpstr>
      <vt:lpstr> Overall Insight </vt:lpstr>
      <vt:lpstr>PowerPoint Presentation</vt:lpstr>
      <vt:lpstr>PowerPoint Presentation</vt:lpstr>
      <vt:lpstr>PowerPoint Presentation</vt:lpstr>
      <vt:lpstr> Case Study Analysis (Summary) </vt:lpstr>
      <vt:lpstr> Q1. What challenges were faced by Siemens’ visual analytics group? </vt:lpstr>
      <vt:lpstr> Q2. How did the data visualization tool Dundas BI help Siemens in reducing cost? </vt:lpstr>
      <vt:lpstr> Overall Conclusion </vt:lpstr>
      <vt:lpstr>PowerPoint Presentation</vt:lpstr>
      <vt:lpstr>PowerPoint Presentation</vt:lpstr>
      <vt:lpstr> Q1. Why is predictive analytics becoming increasingly common? </vt:lpstr>
      <vt:lpstr>2. What is the most interesting feature of Smart Box? </vt:lpstr>
      <vt:lpstr>   Q 3. To which kind of corporate organization is Smart Box targeted? </vt:lpstr>
      <vt:lpstr> Q4. Describe alternative uses of predictive analytics that SagaDigits has developed solutions for. </vt:lpstr>
      <vt:lpstr>Overall Conclusion</vt:lpstr>
      <vt:lpstr>PowerPoint Presentation</vt:lpstr>
      <vt:lpstr>PowerPoint Presentation</vt:lpstr>
      <vt:lpstr> Case Study Analysis </vt:lpstr>
      <vt:lpstr> 1. Why would reallocation of inventory from one customer to another be a major issue for discussion? </vt:lpstr>
      <vt:lpstr> 2. How could a DSS help make these decisions? </vt:lpstr>
      <vt:lpstr> Overall Conclusion </vt:lpstr>
      <vt:lpstr>PowerPoint Presentation</vt:lpstr>
      <vt:lpstr>PowerPoint Presentation</vt:lpstr>
      <vt:lpstr>PowerPoint Presentation</vt:lpstr>
      <vt:lpstr>PowerPoint Presentation</vt:lpstr>
      <vt:lpstr> 1. What were the data and reporting related challenges that Macfarlan Smith faced? </vt:lpstr>
      <vt:lpstr>PowerPoint Presentation</vt:lpstr>
      <vt:lpstr> 2. What were the solution and the obtained results or benefits?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1. What is FEMA, and what does it do? </vt:lpstr>
      <vt:lpstr> 2. What are the main challenges that FEMA faces? </vt:lpstr>
      <vt:lpstr> 2. What are the main challenges that FEMA faces? </vt:lpstr>
      <vt:lpstr> 3. How did FEMA improve its inefficient reporting practices? </vt:lpstr>
      <vt:lpstr>3. How did FEMA improve its inefficient reporting practices?</vt:lpstr>
      <vt:lpstr>PowerPoint Presentation</vt:lpstr>
      <vt:lpstr>PowerPoint Presentation</vt:lpstr>
      <vt:lpstr> 1. What are dashboard applications developed for? </vt:lpstr>
      <vt:lpstr>Summary</vt:lpstr>
      <vt:lpstr> 2. Why does Flink Labs place so much emphasis on research? </vt:lpstr>
      <vt:lpstr>PowerPoint Presentation</vt:lpstr>
      <vt:lpstr>Overall Insight </vt:lpstr>
      <vt:lpstr>PowerPoint Presentation</vt:lpstr>
      <vt:lpstr>PowerPoint Presentation</vt:lpstr>
      <vt:lpstr>  1. Why do energy supply companies are among the prime users of information visualization tools? </vt:lpstr>
      <vt:lpstr>PowerPoint Presentation</vt:lpstr>
      <vt:lpstr>  2. How did Electrabel use information visualization for the single version of the truth?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1410</cp:revision>
  <dcterms:created xsi:type="dcterms:W3CDTF">2023-11-29T08:48:18Z</dcterms:created>
  <dcterms:modified xsi:type="dcterms:W3CDTF">2026-05-07T18:23:39Z</dcterms:modified>
</cp:coreProperties>
</file>