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5435" r:id="rId1"/>
  </p:sldMasterIdLst>
  <p:sldIdLst>
    <p:sldId id="285" r:id="rId2"/>
    <p:sldId id="291" r:id="rId3"/>
    <p:sldId id="290" r:id="rId4"/>
    <p:sldId id="304" r:id="rId5"/>
    <p:sldId id="289" r:id="rId6"/>
    <p:sldId id="288" r:id="rId7"/>
    <p:sldId id="287" r:id="rId8"/>
    <p:sldId id="284" r:id="rId9"/>
    <p:sldId id="283" r:id="rId10"/>
    <p:sldId id="263" r:id="rId11"/>
    <p:sldId id="264" r:id="rId12"/>
    <p:sldId id="265" r:id="rId13"/>
    <p:sldId id="266" r:id="rId14"/>
    <p:sldId id="279" r:id="rId15"/>
    <p:sldId id="268" r:id="rId16"/>
    <p:sldId id="282" r:id="rId17"/>
    <p:sldId id="294" r:id="rId18"/>
    <p:sldId id="293" r:id="rId19"/>
    <p:sldId id="295" r:id="rId20"/>
    <p:sldId id="296" r:id="rId21"/>
    <p:sldId id="292" r:id="rId22"/>
    <p:sldId id="297" r:id="rId23"/>
    <p:sldId id="298" r:id="rId24"/>
    <p:sldId id="299" r:id="rId25"/>
    <p:sldId id="300" r:id="rId26"/>
    <p:sldId id="301" r:id="rId27"/>
    <p:sldId id="302" r:id="rId28"/>
    <p:sldId id="303" r:id="rId2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092"/>
    <p:restoredTop sz="94519"/>
  </p:normalViewPr>
  <p:slideViewPr>
    <p:cSldViewPr snapToGrid="0">
      <p:cViewPr>
        <p:scale>
          <a:sx n="120" d="100"/>
          <a:sy n="120" d="100"/>
        </p:scale>
        <p:origin x="152" y="2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diagrams/_rels/data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ata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sv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ata6.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7.svg"/><Relationship Id="rId1" Type="http://schemas.openxmlformats.org/officeDocument/2006/relationships/image" Target="../media/image16.png"/><Relationship Id="rId4" Type="http://schemas.openxmlformats.org/officeDocument/2006/relationships/image" Target="../media/image19.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9.svg"/><Relationship Id="rId3" Type="http://schemas.openxmlformats.org/officeDocument/2006/relationships/image" Target="../media/image24.png"/><Relationship Id="rId7" Type="http://schemas.openxmlformats.org/officeDocument/2006/relationships/image" Target="../media/image28.png"/><Relationship Id="rId12" Type="http://schemas.openxmlformats.org/officeDocument/2006/relationships/image" Target="../media/image33.svg"/><Relationship Id="rId2" Type="http://schemas.openxmlformats.org/officeDocument/2006/relationships/image" Target="../media/image23.svg"/><Relationship Id="rId1" Type="http://schemas.openxmlformats.org/officeDocument/2006/relationships/image" Target="../media/image22.png"/><Relationship Id="rId6" Type="http://schemas.openxmlformats.org/officeDocument/2006/relationships/image" Target="../media/image27.svg"/><Relationship Id="rId11" Type="http://schemas.openxmlformats.org/officeDocument/2006/relationships/image" Target="../media/image32.png"/><Relationship Id="rId5" Type="http://schemas.openxmlformats.org/officeDocument/2006/relationships/image" Target="../media/image26.png"/><Relationship Id="rId10" Type="http://schemas.openxmlformats.org/officeDocument/2006/relationships/image" Target="../media/image31.svg"/><Relationship Id="rId4" Type="http://schemas.openxmlformats.org/officeDocument/2006/relationships/image" Target="../media/image25.svg"/><Relationship Id="rId9" Type="http://schemas.openxmlformats.org/officeDocument/2006/relationships/image" Target="../media/image30.png"/></Relationships>
</file>

<file path=ppt/diagrams/_rels/drawing6.xml.rels><?xml version="1.0" encoding="UTF-8" standalone="yes"?>
<Relationships xmlns="http://schemas.openxmlformats.org/package/2006/relationships"><Relationship Id="rId8" Type="http://schemas.openxmlformats.org/officeDocument/2006/relationships/image" Target="../media/image46.svg"/><Relationship Id="rId3" Type="http://schemas.openxmlformats.org/officeDocument/2006/relationships/image" Target="../media/image41.png"/><Relationship Id="rId7" Type="http://schemas.openxmlformats.org/officeDocument/2006/relationships/image" Target="../media/image45.png"/><Relationship Id="rId2" Type="http://schemas.openxmlformats.org/officeDocument/2006/relationships/image" Target="../media/image40.svg"/><Relationship Id="rId1" Type="http://schemas.openxmlformats.org/officeDocument/2006/relationships/image" Target="../media/image39.png"/><Relationship Id="rId6" Type="http://schemas.openxmlformats.org/officeDocument/2006/relationships/image" Target="../media/image44.svg"/><Relationship Id="rId5" Type="http://schemas.openxmlformats.org/officeDocument/2006/relationships/image" Target="../media/image43.png"/><Relationship Id="rId4" Type="http://schemas.openxmlformats.org/officeDocument/2006/relationships/image" Target="../media/image42.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B8652AB-E276-4287-8EBD-7B359292E4CC}" type="doc">
      <dgm:prSet loTypeId="urn:microsoft.com/office/officeart/2005/8/layout/chart3" loCatId="cycle" qsTypeId="urn:microsoft.com/office/officeart/2005/8/quickstyle/simple1" qsCatId="simple" csTypeId="urn:microsoft.com/office/officeart/2005/8/colors/accent1_2" csCatId="accent1" phldr="1"/>
      <dgm:spPr/>
      <dgm:t>
        <a:bodyPr/>
        <a:lstStyle/>
        <a:p>
          <a:endParaRPr lang="en-US"/>
        </a:p>
      </dgm:t>
    </dgm:pt>
    <dgm:pt modelId="{612BE3B5-C546-433D-893B-37D0A6B32476}">
      <dgm:prSet custT="1"/>
      <dgm:spPr/>
      <dgm:t>
        <a:bodyPr/>
        <a:lstStyle/>
        <a:p>
          <a:pPr algn="ctr">
            <a:lnSpc>
              <a:spcPct val="150000"/>
            </a:lnSpc>
          </a:pPr>
          <a:r>
            <a:rPr lang="en-US" sz="1000" dirty="0">
              <a:latin typeface="Arial" panose="020B0604020202020204" pitchFamily="34" charset="0"/>
              <a:cs typeface="Arial" panose="020B0604020202020204" pitchFamily="34" charset="0"/>
            </a:rPr>
            <a:t>In today’s digital economy, </a:t>
          </a:r>
          <a:r>
            <a:rPr lang="en-US" sz="1000" b="1" dirty="0">
              <a:latin typeface="Arial" panose="020B0604020202020204" pitchFamily="34" charset="0"/>
              <a:cs typeface="Arial" panose="020B0604020202020204" pitchFamily="34" charset="0"/>
            </a:rPr>
            <a:t>Information Systems (IS) </a:t>
          </a:r>
          <a:r>
            <a:rPr lang="en-US" sz="1000" dirty="0">
              <a:latin typeface="Arial" panose="020B0604020202020204" pitchFamily="34" charset="0"/>
              <a:cs typeface="Arial" panose="020B0604020202020204" pitchFamily="34" charset="0"/>
            </a:rPr>
            <a:t>have become a cornerstone of </a:t>
          </a:r>
          <a:r>
            <a:rPr lang="en-US" sz="1000" dirty="0" err="1">
              <a:latin typeface="Arial" panose="020B0604020202020204" pitchFamily="34" charset="0"/>
              <a:cs typeface="Arial" panose="020B0604020202020204" pitchFamily="34" charset="0"/>
            </a:rPr>
            <a:t>organisational</a:t>
          </a:r>
          <a:r>
            <a:rPr lang="en-US" sz="1000" dirty="0">
              <a:latin typeface="Arial" panose="020B0604020202020204" pitchFamily="34" charset="0"/>
              <a:cs typeface="Arial" panose="020B0604020202020204" pitchFamily="34" charset="0"/>
            </a:rPr>
            <a:t> success, particularly within the </a:t>
          </a:r>
          <a:r>
            <a:rPr lang="en-US" sz="1000" b="1" dirty="0">
              <a:latin typeface="Arial" panose="020B0604020202020204" pitchFamily="34" charset="0"/>
              <a:cs typeface="Arial" panose="020B0604020202020204" pitchFamily="34" charset="0"/>
            </a:rPr>
            <a:t>professional services and consulting sector</a:t>
          </a:r>
          <a:r>
            <a:rPr lang="en-US" sz="1000" dirty="0">
              <a:latin typeface="Arial" panose="020B0604020202020204" pitchFamily="34" charset="0"/>
              <a:cs typeface="Arial" panose="020B0604020202020204" pitchFamily="34" charset="0"/>
            </a:rPr>
            <a:t>. According to Turban, Pollard and Wood (2024), an Information System is an integrated combination of </a:t>
          </a:r>
          <a:r>
            <a:rPr lang="en-US" sz="1000" b="1" dirty="0">
              <a:latin typeface="Arial" panose="020B0604020202020204" pitchFamily="34" charset="0"/>
              <a:cs typeface="Arial" panose="020B0604020202020204" pitchFamily="34" charset="0"/>
            </a:rPr>
            <a:t>people, processes, and technology</a:t>
          </a:r>
          <a:r>
            <a:rPr lang="en-US" sz="1000" dirty="0">
              <a:latin typeface="Arial" panose="020B0604020202020204" pitchFamily="34" charset="0"/>
              <a:cs typeface="Arial" panose="020B0604020202020204" pitchFamily="34" charset="0"/>
            </a:rPr>
            <a:t> designed to collect, process, store, and share data to support business operations and decision-making.</a:t>
          </a:r>
        </a:p>
      </dgm:t>
    </dgm:pt>
    <dgm:pt modelId="{5F4590DA-8E3D-40DE-A54E-9172BC9F9C9D}" type="parTrans" cxnId="{8AFE1410-B45B-4112-ADD4-19202CBA0638}">
      <dgm:prSet/>
      <dgm:spPr/>
      <dgm:t>
        <a:bodyPr/>
        <a:lstStyle/>
        <a:p>
          <a:endParaRPr lang="en-US"/>
        </a:p>
      </dgm:t>
    </dgm:pt>
    <dgm:pt modelId="{2475936F-EE4E-481A-8A92-25EFA477F7E2}" type="sibTrans" cxnId="{8AFE1410-B45B-4112-ADD4-19202CBA0638}">
      <dgm:prSet/>
      <dgm:spPr/>
      <dgm:t>
        <a:bodyPr/>
        <a:lstStyle/>
        <a:p>
          <a:endParaRPr lang="en-US"/>
        </a:p>
      </dgm:t>
    </dgm:pt>
    <dgm:pt modelId="{5A707475-0F0C-4567-872C-1AA6BD0F3D23}">
      <dgm:prSet custT="1"/>
      <dgm:spPr/>
      <dgm:t>
        <a:bodyPr/>
        <a:lstStyle/>
        <a:p>
          <a:pPr algn="ctr">
            <a:lnSpc>
              <a:spcPct val="150000"/>
            </a:lnSpc>
          </a:pPr>
          <a:r>
            <a:rPr lang="en-US" sz="1000" dirty="0">
              <a:latin typeface="Arial" panose="020B0604020202020204" pitchFamily="34" charset="0"/>
              <a:cs typeface="Arial" panose="020B0604020202020204" pitchFamily="34" charset="0"/>
            </a:rPr>
            <a:t>Consulting firms depend heavily on accurate, timely, and actionable information to </a:t>
          </a:r>
          <a:r>
            <a:rPr lang="en-US" sz="1000" dirty="0" err="1">
              <a:latin typeface="Arial" panose="020B0604020202020204" pitchFamily="34" charset="0"/>
              <a:cs typeface="Arial" panose="020B0604020202020204" pitchFamily="34" charset="0"/>
            </a:rPr>
            <a:t>analyse</a:t>
          </a:r>
          <a:r>
            <a:rPr lang="en-US" sz="1000" dirty="0">
              <a:latin typeface="Arial" panose="020B0604020202020204" pitchFamily="34" charset="0"/>
              <a:cs typeface="Arial" panose="020B0604020202020204" pitchFamily="34" charset="0"/>
            </a:rPr>
            <a:t> client needs, deliver recommendations, and manage projects efficiently. Information Systems enable these firms to enhance collaboration, improve communication across departments, and ensure that consultants can access relevant data anywhere and anytime. As a result, IS serve as a critical enabler for productivity, innovation, and service excellence in a highly competitive industry.</a:t>
          </a:r>
        </a:p>
      </dgm:t>
    </dgm:pt>
    <dgm:pt modelId="{3B8B3F62-09FF-4724-A84D-D59AD2F87AFC}" type="parTrans" cxnId="{29B83F90-5530-466D-8A36-C9F86A34C9DE}">
      <dgm:prSet/>
      <dgm:spPr/>
      <dgm:t>
        <a:bodyPr/>
        <a:lstStyle/>
        <a:p>
          <a:endParaRPr lang="en-US"/>
        </a:p>
      </dgm:t>
    </dgm:pt>
    <dgm:pt modelId="{1879B45E-CE08-49CB-A62B-D8C14DF253C1}" type="sibTrans" cxnId="{29B83F90-5530-466D-8A36-C9F86A34C9DE}">
      <dgm:prSet/>
      <dgm:spPr/>
      <dgm:t>
        <a:bodyPr/>
        <a:lstStyle/>
        <a:p>
          <a:endParaRPr lang="en-US"/>
        </a:p>
      </dgm:t>
    </dgm:pt>
    <dgm:pt modelId="{085E0BCC-3E07-3E44-A0B6-C64F545D15B2}" type="pres">
      <dgm:prSet presAssocID="{6B8652AB-E276-4287-8EBD-7B359292E4CC}" presName="compositeShape" presStyleCnt="0">
        <dgm:presLayoutVars>
          <dgm:chMax val="7"/>
          <dgm:dir/>
          <dgm:resizeHandles val="exact"/>
        </dgm:presLayoutVars>
      </dgm:prSet>
      <dgm:spPr/>
    </dgm:pt>
    <dgm:pt modelId="{F8604766-07EE-0D41-8008-B6F31526BA28}" type="pres">
      <dgm:prSet presAssocID="{6B8652AB-E276-4287-8EBD-7B359292E4CC}" presName="wedge1" presStyleLbl="node1" presStyleIdx="0" presStyleCnt="2" custScaleX="118456" custScaleY="113445"/>
      <dgm:spPr/>
    </dgm:pt>
    <dgm:pt modelId="{262867BC-8E89-B34E-8FDB-CB8D3B0E1980}" type="pres">
      <dgm:prSet presAssocID="{6B8652AB-E276-4287-8EBD-7B359292E4CC}" presName="wedge1Tx" presStyleLbl="node1" presStyleIdx="0" presStyleCnt="2">
        <dgm:presLayoutVars>
          <dgm:chMax val="0"/>
          <dgm:chPref val="0"/>
          <dgm:bulletEnabled val="1"/>
        </dgm:presLayoutVars>
      </dgm:prSet>
      <dgm:spPr/>
    </dgm:pt>
    <dgm:pt modelId="{1DDD20B9-85C0-EE4E-A6A5-63C9C573A5E2}" type="pres">
      <dgm:prSet presAssocID="{6B8652AB-E276-4287-8EBD-7B359292E4CC}" presName="wedge2" presStyleLbl="node1" presStyleIdx="1" presStyleCnt="2" custScaleX="121466" custScaleY="113445"/>
      <dgm:spPr/>
    </dgm:pt>
    <dgm:pt modelId="{D1A11A35-E17A-784A-AD1B-323DCDF1567B}" type="pres">
      <dgm:prSet presAssocID="{6B8652AB-E276-4287-8EBD-7B359292E4CC}" presName="wedge2Tx" presStyleLbl="node1" presStyleIdx="1" presStyleCnt="2">
        <dgm:presLayoutVars>
          <dgm:chMax val="0"/>
          <dgm:chPref val="0"/>
          <dgm:bulletEnabled val="1"/>
        </dgm:presLayoutVars>
      </dgm:prSet>
      <dgm:spPr/>
    </dgm:pt>
  </dgm:ptLst>
  <dgm:cxnLst>
    <dgm:cxn modelId="{C3BA640B-1C6D-7E46-96FD-08E773790117}" type="presOf" srcId="{5A707475-0F0C-4567-872C-1AA6BD0F3D23}" destId="{D1A11A35-E17A-784A-AD1B-323DCDF1567B}" srcOrd="1" destOrd="0" presId="urn:microsoft.com/office/officeart/2005/8/layout/chart3"/>
    <dgm:cxn modelId="{8AFE1410-B45B-4112-ADD4-19202CBA0638}" srcId="{6B8652AB-E276-4287-8EBD-7B359292E4CC}" destId="{612BE3B5-C546-433D-893B-37D0A6B32476}" srcOrd="0" destOrd="0" parTransId="{5F4590DA-8E3D-40DE-A54E-9172BC9F9C9D}" sibTransId="{2475936F-EE4E-481A-8A92-25EFA477F7E2}"/>
    <dgm:cxn modelId="{BFBDB91D-D685-1949-B929-2A606A8D82F9}" type="presOf" srcId="{6B8652AB-E276-4287-8EBD-7B359292E4CC}" destId="{085E0BCC-3E07-3E44-A0B6-C64F545D15B2}" srcOrd="0" destOrd="0" presId="urn:microsoft.com/office/officeart/2005/8/layout/chart3"/>
    <dgm:cxn modelId="{76AC6A24-06B6-8A43-8794-7AE9EA10C1F0}" type="presOf" srcId="{5A707475-0F0C-4567-872C-1AA6BD0F3D23}" destId="{1DDD20B9-85C0-EE4E-A6A5-63C9C573A5E2}" srcOrd="0" destOrd="0" presId="urn:microsoft.com/office/officeart/2005/8/layout/chart3"/>
    <dgm:cxn modelId="{DC0EA03B-484B-6C49-A1A8-0C7E8756C8C2}" type="presOf" srcId="{612BE3B5-C546-433D-893B-37D0A6B32476}" destId="{F8604766-07EE-0D41-8008-B6F31526BA28}" srcOrd="0" destOrd="0" presId="urn:microsoft.com/office/officeart/2005/8/layout/chart3"/>
    <dgm:cxn modelId="{7193D24B-DE69-E542-A0CD-396B3CCD7C3A}" type="presOf" srcId="{612BE3B5-C546-433D-893B-37D0A6B32476}" destId="{262867BC-8E89-B34E-8FDB-CB8D3B0E1980}" srcOrd="1" destOrd="0" presId="urn:microsoft.com/office/officeart/2005/8/layout/chart3"/>
    <dgm:cxn modelId="{29B83F90-5530-466D-8A36-C9F86A34C9DE}" srcId="{6B8652AB-E276-4287-8EBD-7B359292E4CC}" destId="{5A707475-0F0C-4567-872C-1AA6BD0F3D23}" srcOrd="1" destOrd="0" parTransId="{3B8B3F62-09FF-4724-A84D-D59AD2F87AFC}" sibTransId="{1879B45E-CE08-49CB-A62B-D8C14DF253C1}"/>
    <dgm:cxn modelId="{B10C3CBF-D28F-5E4B-A76B-E519F47E34FC}" type="presParOf" srcId="{085E0BCC-3E07-3E44-A0B6-C64F545D15B2}" destId="{F8604766-07EE-0D41-8008-B6F31526BA28}" srcOrd="0" destOrd="0" presId="urn:microsoft.com/office/officeart/2005/8/layout/chart3"/>
    <dgm:cxn modelId="{04794FA3-AD30-2142-B997-78CA90DCF0CD}" type="presParOf" srcId="{085E0BCC-3E07-3E44-A0B6-C64F545D15B2}" destId="{262867BC-8E89-B34E-8FDB-CB8D3B0E1980}" srcOrd="1" destOrd="0" presId="urn:microsoft.com/office/officeart/2005/8/layout/chart3"/>
    <dgm:cxn modelId="{30B7AFC8-4297-A04B-9BB3-334B5D884BD0}" type="presParOf" srcId="{085E0BCC-3E07-3E44-A0B6-C64F545D15B2}" destId="{1DDD20B9-85C0-EE4E-A6A5-63C9C573A5E2}" srcOrd="2" destOrd="0" presId="urn:microsoft.com/office/officeart/2005/8/layout/chart3"/>
    <dgm:cxn modelId="{9B7E159A-9665-0346-9E1B-EF406D65657A}" type="presParOf" srcId="{085E0BCC-3E07-3E44-A0B6-C64F545D15B2}" destId="{D1A11A35-E17A-784A-AD1B-323DCDF1567B}" srcOrd="3" destOrd="0" presId="urn:microsoft.com/office/officeart/2005/8/layout/chart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5A51927-9605-48B6-858B-1AD1B72846A4}"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35BC8C0-85D8-4A75-9CFC-77310D9472EF}">
      <dgm:prSet custT="1"/>
      <dgm:spPr/>
      <dgm:t>
        <a:bodyPr/>
        <a:lstStyle/>
        <a:p>
          <a:pPr>
            <a:lnSpc>
              <a:spcPct val="150000"/>
            </a:lnSpc>
          </a:pPr>
          <a:r>
            <a:rPr lang="en-GB" sz="2000" b="1" dirty="0">
              <a:latin typeface="Arial" panose="020B0604020202020204" pitchFamily="34" charset="0"/>
              <a:cs typeface="Arial" panose="020B0604020202020204" pitchFamily="34" charset="0"/>
            </a:rPr>
            <a:t>Presented by: </a:t>
          </a:r>
          <a:r>
            <a:rPr lang="en-GB" sz="2000" dirty="0">
              <a:latin typeface="Arial" panose="020B0604020202020204" pitchFamily="34" charset="0"/>
              <a:cs typeface="Arial" panose="020B0604020202020204" pitchFamily="34" charset="0"/>
            </a:rPr>
            <a:t>Viktoriia Pohorila</a:t>
          </a:r>
          <a:endParaRPr lang="en-US" sz="2000" dirty="0">
            <a:latin typeface="Arial" panose="020B0604020202020204" pitchFamily="34" charset="0"/>
            <a:cs typeface="Arial" panose="020B0604020202020204" pitchFamily="34" charset="0"/>
          </a:endParaRPr>
        </a:p>
      </dgm:t>
    </dgm:pt>
    <dgm:pt modelId="{3BFC56D5-2CFB-46AF-8699-63B61ECC4EFD}" type="parTrans" cxnId="{3406A8C1-D9A4-4710-A4AF-8577158236BE}">
      <dgm:prSet/>
      <dgm:spPr/>
      <dgm:t>
        <a:bodyPr/>
        <a:lstStyle/>
        <a:p>
          <a:endParaRPr lang="en-US"/>
        </a:p>
      </dgm:t>
    </dgm:pt>
    <dgm:pt modelId="{14EADC4F-7FBB-4E0B-97D6-48ED00BC6F31}" type="sibTrans" cxnId="{3406A8C1-D9A4-4710-A4AF-8577158236BE}">
      <dgm:prSet/>
      <dgm:spPr/>
      <dgm:t>
        <a:bodyPr/>
        <a:lstStyle/>
        <a:p>
          <a:endParaRPr lang="en-US"/>
        </a:p>
      </dgm:t>
    </dgm:pt>
    <dgm:pt modelId="{24159FB7-B480-4D09-8338-30E6CE4E1A8F}">
      <dgm:prSet custT="1"/>
      <dgm:spPr/>
      <dgm:t>
        <a:bodyPr/>
        <a:lstStyle/>
        <a:p>
          <a:r>
            <a:rPr lang="en-GB" sz="2000" b="1" dirty="0">
              <a:latin typeface="Arial" panose="020B0604020202020204" pitchFamily="34" charset="0"/>
              <a:cs typeface="Arial" panose="020B0604020202020204" pitchFamily="34" charset="0"/>
            </a:rPr>
            <a:t>Student ID: </a:t>
          </a:r>
          <a:r>
            <a:rPr lang="en-GB" sz="2000" dirty="0">
              <a:latin typeface="Arial" panose="020B0604020202020204" pitchFamily="34" charset="0"/>
              <a:cs typeface="Arial" panose="020B0604020202020204" pitchFamily="34" charset="0"/>
            </a:rPr>
            <a:t>2337074</a:t>
          </a:r>
          <a:endParaRPr lang="en-US" sz="2000" dirty="0">
            <a:latin typeface="Arial" panose="020B0604020202020204" pitchFamily="34" charset="0"/>
            <a:cs typeface="Arial" panose="020B0604020202020204" pitchFamily="34" charset="0"/>
          </a:endParaRPr>
        </a:p>
      </dgm:t>
    </dgm:pt>
    <dgm:pt modelId="{F75743AE-407E-4EDB-9EDE-7990D10B193F}" type="parTrans" cxnId="{9D85FD6C-D0C2-4885-B6A7-E4056D273173}">
      <dgm:prSet/>
      <dgm:spPr/>
      <dgm:t>
        <a:bodyPr/>
        <a:lstStyle/>
        <a:p>
          <a:endParaRPr lang="en-US"/>
        </a:p>
      </dgm:t>
    </dgm:pt>
    <dgm:pt modelId="{13E16467-D942-41F0-A726-2EC0B5656866}" type="sibTrans" cxnId="{9D85FD6C-D0C2-4885-B6A7-E4056D273173}">
      <dgm:prSet/>
      <dgm:spPr/>
      <dgm:t>
        <a:bodyPr/>
        <a:lstStyle/>
        <a:p>
          <a:endParaRPr lang="en-US"/>
        </a:p>
      </dgm:t>
    </dgm:pt>
    <dgm:pt modelId="{C2253D39-AC5F-43F2-92A3-825BDE3148F5}" type="pres">
      <dgm:prSet presAssocID="{45A51927-9605-48B6-858B-1AD1B72846A4}" presName="root" presStyleCnt="0">
        <dgm:presLayoutVars>
          <dgm:dir/>
          <dgm:resizeHandles val="exact"/>
        </dgm:presLayoutVars>
      </dgm:prSet>
      <dgm:spPr/>
    </dgm:pt>
    <dgm:pt modelId="{1DB56CF8-370C-4668-9D74-EB13E2C64F2F}" type="pres">
      <dgm:prSet presAssocID="{A35BC8C0-85D8-4A75-9CFC-77310D9472EF}" presName="compNode" presStyleCnt="0"/>
      <dgm:spPr/>
    </dgm:pt>
    <dgm:pt modelId="{11CC0E71-B554-4E34-A895-8B77C46E8484}" type="pres">
      <dgm:prSet presAssocID="{A35BC8C0-85D8-4A75-9CFC-77310D9472EF}"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omment Urgent"/>
        </a:ext>
      </dgm:extLst>
    </dgm:pt>
    <dgm:pt modelId="{7D6F251A-9A7A-4A25-A073-884E8B15B75C}" type="pres">
      <dgm:prSet presAssocID="{A35BC8C0-85D8-4A75-9CFC-77310D9472EF}" presName="spaceRect" presStyleCnt="0"/>
      <dgm:spPr/>
    </dgm:pt>
    <dgm:pt modelId="{80675773-9FF9-4821-8E66-491C03D6FC91}" type="pres">
      <dgm:prSet presAssocID="{A35BC8C0-85D8-4A75-9CFC-77310D9472EF}" presName="textRect" presStyleLbl="revTx" presStyleIdx="0" presStyleCnt="2">
        <dgm:presLayoutVars>
          <dgm:chMax val="1"/>
          <dgm:chPref val="1"/>
        </dgm:presLayoutVars>
      </dgm:prSet>
      <dgm:spPr/>
    </dgm:pt>
    <dgm:pt modelId="{E649604D-A42B-4D34-A2FE-E600FAE78B5A}" type="pres">
      <dgm:prSet presAssocID="{14EADC4F-7FBB-4E0B-97D6-48ED00BC6F31}" presName="sibTrans" presStyleCnt="0"/>
      <dgm:spPr/>
    </dgm:pt>
    <dgm:pt modelId="{429F35C9-4766-4B99-A5EB-E51B2B75ECBE}" type="pres">
      <dgm:prSet presAssocID="{24159FB7-B480-4D09-8338-30E6CE4E1A8F}" presName="compNode" presStyleCnt="0"/>
      <dgm:spPr/>
    </dgm:pt>
    <dgm:pt modelId="{B3A5D71F-8748-4D8B-B7D0-C631D2F05955}" type="pres">
      <dgm:prSet presAssocID="{24159FB7-B480-4D09-8338-30E6CE4E1A8F}"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ID Badge"/>
        </a:ext>
      </dgm:extLst>
    </dgm:pt>
    <dgm:pt modelId="{99F8109E-61C7-4E81-9EA1-5B88BB93C324}" type="pres">
      <dgm:prSet presAssocID="{24159FB7-B480-4D09-8338-30E6CE4E1A8F}" presName="spaceRect" presStyleCnt="0"/>
      <dgm:spPr/>
    </dgm:pt>
    <dgm:pt modelId="{90229493-2381-479D-97A7-0EE70DB1248B}" type="pres">
      <dgm:prSet presAssocID="{24159FB7-B480-4D09-8338-30E6CE4E1A8F}" presName="textRect" presStyleLbl="revTx" presStyleIdx="1" presStyleCnt="2" custLinFactNeighborX="-230" custLinFactNeighborY="15185">
        <dgm:presLayoutVars>
          <dgm:chMax val="1"/>
          <dgm:chPref val="1"/>
        </dgm:presLayoutVars>
      </dgm:prSet>
      <dgm:spPr/>
    </dgm:pt>
  </dgm:ptLst>
  <dgm:cxnLst>
    <dgm:cxn modelId="{B4AE4236-8C41-4E35-95B5-3921E50954CA}" type="presOf" srcId="{A35BC8C0-85D8-4A75-9CFC-77310D9472EF}" destId="{80675773-9FF9-4821-8E66-491C03D6FC91}" srcOrd="0" destOrd="0" presId="urn:microsoft.com/office/officeart/2018/2/layout/IconLabelList"/>
    <dgm:cxn modelId="{756AC95B-BAD1-4367-A28B-A36207FB4D83}" type="presOf" srcId="{45A51927-9605-48B6-858B-1AD1B72846A4}" destId="{C2253D39-AC5F-43F2-92A3-825BDE3148F5}" srcOrd="0" destOrd="0" presId="urn:microsoft.com/office/officeart/2018/2/layout/IconLabelList"/>
    <dgm:cxn modelId="{9D85FD6C-D0C2-4885-B6A7-E4056D273173}" srcId="{45A51927-9605-48B6-858B-1AD1B72846A4}" destId="{24159FB7-B480-4D09-8338-30E6CE4E1A8F}" srcOrd="1" destOrd="0" parTransId="{F75743AE-407E-4EDB-9EDE-7990D10B193F}" sibTransId="{13E16467-D942-41F0-A726-2EC0B5656866}"/>
    <dgm:cxn modelId="{4C04EAAE-7B43-4C2E-9617-A9C24427934A}" type="presOf" srcId="{24159FB7-B480-4D09-8338-30E6CE4E1A8F}" destId="{90229493-2381-479D-97A7-0EE70DB1248B}" srcOrd="0" destOrd="0" presId="urn:microsoft.com/office/officeart/2018/2/layout/IconLabelList"/>
    <dgm:cxn modelId="{3406A8C1-D9A4-4710-A4AF-8577158236BE}" srcId="{45A51927-9605-48B6-858B-1AD1B72846A4}" destId="{A35BC8C0-85D8-4A75-9CFC-77310D9472EF}" srcOrd="0" destOrd="0" parTransId="{3BFC56D5-2CFB-46AF-8699-63B61ECC4EFD}" sibTransId="{14EADC4F-7FBB-4E0B-97D6-48ED00BC6F31}"/>
    <dgm:cxn modelId="{135DD4D4-BA2C-4076-9F08-529A9A28E886}" type="presParOf" srcId="{C2253D39-AC5F-43F2-92A3-825BDE3148F5}" destId="{1DB56CF8-370C-4668-9D74-EB13E2C64F2F}" srcOrd="0" destOrd="0" presId="urn:microsoft.com/office/officeart/2018/2/layout/IconLabelList"/>
    <dgm:cxn modelId="{C255EDF2-2132-4061-9836-13587D31A246}" type="presParOf" srcId="{1DB56CF8-370C-4668-9D74-EB13E2C64F2F}" destId="{11CC0E71-B554-4E34-A895-8B77C46E8484}" srcOrd="0" destOrd="0" presId="urn:microsoft.com/office/officeart/2018/2/layout/IconLabelList"/>
    <dgm:cxn modelId="{4E6EB89B-1C63-4A45-B113-6DC0CB3D1EBB}" type="presParOf" srcId="{1DB56CF8-370C-4668-9D74-EB13E2C64F2F}" destId="{7D6F251A-9A7A-4A25-A073-884E8B15B75C}" srcOrd="1" destOrd="0" presId="urn:microsoft.com/office/officeart/2018/2/layout/IconLabelList"/>
    <dgm:cxn modelId="{2782A471-130B-4562-92EB-976E6C3B7A36}" type="presParOf" srcId="{1DB56CF8-370C-4668-9D74-EB13E2C64F2F}" destId="{80675773-9FF9-4821-8E66-491C03D6FC91}" srcOrd="2" destOrd="0" presId="urn:microsoft.com/office/officeart/2018/2/layout/IconLabelList"/>
    <dgm:cxn modelId="{FBF24D99-9058-4511-BFAD-19A50289EBEE}" type="presParOf" srcId="{C2253D39-AC5F-43F2-92A3-825BDE3148F5}" destId="{E649604D-A42B-4D34-A2FE-E600FAE78B5A}" srcOrd="1" destOrd="0" presId="urn:microsoft.com/office/officeart/2018/2/layout/IconLabelList"/>
    <dgm:cxn modelId="{FAFA03EE-7A6F-427B-AE92-B6081EE7DB4D}" type="presParOf" srcId="{C2253D39-AC5F-43F2-92A3-825BDE3148F5}" destId="{429F35C9-4766-4B99-A5EB-E51B2B75ECBE}" srcOrd="2" destOrd="0" presId="urn:microsoft.com/office/officeart/2018/2/layout/IconLabelList"/>
    <dgm:cxn modelId="{986790FA-7A37-4006-B563-833C67A7F3A7}" type="presParOf" srcId="{429F35C9-4766-4B99-A5EB-E51B2B75ECBE}" destId="{B3A5D71F-8748-4D8B-B7D0-C631D2F05955}" srcOrd="0" destOrd="0" presId="urn:microsoft.com/office/officeart/2018/2/layout/IconLabelList"/>
    <dgm:cxn modelId="{BCDD35D2-4D0F-4000-B0EA-FCF11BE433DF}" type="presParOf" srcId="{429F35C9-4766-4B99-A5EB-E51B2B75ECBE}" destId="{99F8109E-61C7-4E81-9EA1-5B88BB93C324}" srcOrd="1" destOrd="0" presId="urn:microsoft.com/office/officeart/2018/2/layout/IconLabelList"/>
    <dgm:cxn modelId="{15B76C81-E2C7-4BE0-973D-2EA49CA97F32}" type="presParOf" srcId="{429F35C9-4766-4B99-A5EB-E51B2B75ECBE}" destId="{90229493-2381-479D-97A7-0EE70DB1248B}"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883910-A9F8-4DA7-81B7-3B72339A5608}"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7283E8F5-065D-4AD4-9FA6-8286166A7F26}">
      <dgm:prSet custT="1"/>
      <dgm:spPr/>
      <dgm:t>
        <a:bodyPr/>
        <a:lstStyle/>
        <a:p>
          <a:pPr>
            <a:lnSpc>
              <a:spcPct val="150000"/>
            </a:lnSpc>
          </a:pPr>
          <a:r>
            <a:rPr lang="en-GB" sz="1400" b="1" dirty="0">
              <a:latin typeface="Arial" panose="020B0604020202020204" pitchFamily="34" charset="0"/>
              <a:cs typeface="Arial" panose="020B0604020202020204" pitchFamily="34" charset="0"/>
            </a:rPr>
            <a:t>Data Governance:</a:t>
          </a:r>
          <a:r>
            <a:rPr lang="en-GB" sz="1400" dirty="0">
              <a:latin typeface="Arial" panose="020B0604020202020204" pitchFamily="34" charset="0"/>
              <a:cs typeface="Arial" panose="020B0604020202020204" pitchFamily="34" charset="0"/>
            </a:rPr>
            <a:t> Establish clear data ownership, policies, and internal controls</a:t>
          </a:r>
          <a:r>
            <a:rPr lang="en-GB" sz="1100" dirty="0"/>
            <a:t>.</a:t>
          </a:r>
          <a:endParaRPr lang="en-US" sz="1100" dirty="0"/>
        </a:p>
      </dgm:t>
    </dgm:pt>
    <dgm:pt modelId="{FB145BAE-9DC7-4A36-A8E7-FF8D81272EE5}" type="parTrans" cxnId="{B387721D-F0B1-4637-AD29-7A326B6ED141}">
      <dgm:prSet/>
      <dgm:spPr/>
      <dgm:t>
        <a:bodyPr/>
        <a:lstStyle/>
        <a:p>
          <a:endParaRPr lang="en-US"/>
        </a:p>
      </dgm:t>
    </dgm:pt>
    <dgm:pt modelId="{EDCC5A07-0CA3-480F-9264-9F50DB3A96DB}" type="sibTrans" cxnId="{B387721D-F0B1-4637-AD29-7A326B6ED141}">
      <dgm:prSet/>
      <dgm:spPr/>
      <dgm:t>
        <a:bodyPr/>
        <a:lstStyle/>
        <a:p>
          <a:endParaRPr lang="en-US"/>
        </a:p>
      </dgm:t>
    </dgm:pt>
    <dgm:pt modelId="{4B236119-628F-4A36-9B4B-8FF08B023B2F}">
      <dgm:prSet custT="1"/>
      <dgm:spPr/>
      <dgm:t>
        <a:bodyPr/>
        <a:lstStyle/>
        <a:p>
          <a:pPr>
            <a:lnSpc>
              <a:spcPct val="150000"/>
            </a:lnSpc>
          </a:pPr>
          <a:r>
            <a:rPr lang="en-GB" sz="1400" b="1" dirty="0">
              <a:latin typeface="Arial" panose="020B0604020202020204" pitchFamily="34" charset="0"/>
              <a:cs typeface="Arial" panose="020B0604020202020204" pitchFamily="34" charset="0"/>
            </a:rPr>
            <a:t>Cybersecurity Standards:</a:t>
          </a:r>
          <a:r>
            <a:rPr lang="en-GB" sz="1400" dirty="0">
              <a:latin typeface="Arial" panose="020B0604020202020204" pitchFamily="34" charset="0"/>
              <a:cs typeface="Arial" panose="020B0604020202020204" pitchFamily="34" charset="0"/>
            </a:rPr>
            <a:t> Apply frameworks like ISO 27001 and conduct regular audits.</a:t>
          </a:r>
          <a:endParaRPr lang="en-US" sz="1400" dirty="0">
            <a:latin typeface="Arial" panose="020B0604020202020204" pitchFamily="34" charset="0"/>
            <a:cs typeface="Arial" panose="020B0604020202020204" pitchFamily="34" charset="0"/>
          </a:endParaRPr>
        </a:p>
      </dgm:t>
    </dgm:pt>
    <dgm:pt modelId="{79A314E6-F81E-465A-B004-09B1EDAAD5F2}" type="parTrans" cxnId="{6E42B010-7A4B-4CAC-B297-C17F80B79565}">
      <dgm:prSet/>
      <dgm:spPr/>
      <dgm:t>
        <a:bodyPr/>
        <a:lstStyle/>
        <a:p>
          <a:endParaRPr lang="en-US"/>
        </a:p>
      </dgm:t>
    </dgm:pt>
    <dgm:pt modelId="{7AFC0819-3625-44A9-9C7A-EB4404F27873}" type="sibTrans" cxnId="{6E42B010-7A4B-4CAC-B297-C17F80B79565}">
      <dgm:prSet/>
      <dgm:spPr/>
      <dgm:t>
        <a:bodyPr/>
        <a:lstStyle/>
        <a:p>
          <a:endParaRPr lang="en-US"/>
        </a:p>
      </dgm:t>
    </dgm:pt>
    <dgm:pt modelId="{18F1050F-528B-4913-B90E-716EA7B69206}">
      <dgm:prSet custT="1"/>
      <dgm:spPr/>
      <dgm:t>
        <a:bodyPr/>
        <a:lstStyle/>
        <a:p>
          <a:pPr>
            <a:lnSpc>
              <a:spcPct val="150000"/>
            </a:lnSpc>
          </a:pPr>
          <a:r>
            <a:rPr lang="en-GB" sz="1400" b="1" dirty="0">
              <a:latin typeface="Arial" panose="020B0604020202020204" pitchFamily="34" charset="0"/>
              <a:cs typeface="Arial" panose="020B0604020202020204" pitchFamily="34" charset="0"/>
            </a:rPr>
            <a:t>Ethical AI Practices:</a:t>
          </a:r>
          <a:r>
            <a:rPr lang="en-GB" sz="1400" dirty="0">
              <a:latin typeface="Arial" panose="020B0604020202020204" pitchFamily="34" charset="0"/>
              <a:cs typeface="Arial" panose="020B0604020202020204" pitchFamily="34" charset="0"/>
            </a:rPr>
            <a:t> Conduct AI reviews to detect bias, ensure transparency, and accountability</a:t>
          </a:r>
          <a:r>
            <a:rPr lang="en-GB" sz="1400" dirty="0"/>
            <a:t>.</a:t>
          </a:r>
          <a:endParaRPr lang="en-US" sz="1400" dirty="0"/>
        </a:p>
      </dgm:t>
    </dgm:pt>
    <dgm:pt modelId="{751ED670-DC45-4A4A-B942-0E5BEA49BEC4}" type="parTrans" cxnId="{F96B9734-2606-4336-A9AB-F56F344941F2}">
      <dgm:prSet/>
      <dgm:spPr/>
      <dgm:t>
        <a:bodyPr/>
        <a:lstStyle/>
        <a:p>
          <a:endParaRPr lang="en-US"/>
        </a:p>
      </dgm:t>
    </dgm:pt>
    <dgm:pt modelId="{E4743952-BE48-4588-AEA3-5037DFE8ED8F}" type="sibTrans" cxnId="{F96B9734-2606-4336-A9AB-F56F344941F2}">
      <dgm:prSet/>
      <dgm:spPr/>
      <dgm:t>
        <a:bodyPr/>
        <a:lstStyle/>
        <a:p>
          <a:endParaRPr lang="en-US"/>
        </a:p>
      </dgm:t>
    </dgm:pt>
    <dgm:pt modelId="{1F677255-F8B4-4EC8-A818-C16CDA6B4451}">
      <dgm:prSet custT="1"/>
      <dgm:spPr/>
      <dgm:t>
        <a:bodyPr/>
        <a:lstStyle/>
        <a:p>
          <a:pPr>
            <a:lnSpc>
              <a:spcPct val="150000"/>
            </a:lnSpc>
          </a:pPr>
          <a:r>
            <a:rPr lang="en-GB" sz="1400" b="1" dirty="0">
              <a:latin typeface="Arial" panose="020B0604020202020204" pitchFamily="34" charset="0"/>
              <a:cs typeface="Arial" panose="020B0604020202020204" pitchFamily="34" charset="0"/>
            </a:rPr>
            <a:t>Training &amp; Awareness:</a:t>
          </a:r>
          <a:r>
            <a:rPr lang="en-GB" sz="1400" dirty="0">
              <a:latin typeface="Arial" panose="020B0604020202020204" pitchFamily="34" charset="0"/>
              <a:cs typeface="Arial" panose="020B0604020202020204" pitchFamily="34" charset="0"/>
            </a:rPr>
            <a:t> Provide ethics and compliance programs for consultants and analysts.</a:t>
          </a:r>
          <a:endParaRPr lang="en-US" sz="1400" dirty="0">
            <a:latin typeface="Arial" panose="020B0604020202020204" pitchFamily="34" charset="0"/>
            <a:cs typeface="Arial" panose="020B0604020202020204" pitchFamily="34" charset="0"/>
          </a:endParaRPr>
        </a:p>
      </dgm:t>
    </dgm:pt>
    <dgm:pt modelId="{DF4803CF-5CA2-4D1B-982A-746E842F05BB}" type="parTrans" cxnId="{88D97A58-8E61-4C14-9306-607E330CBF18}">
      <dgm:prSet/>
      <dgm:spPr/>
      <dgm:t>
        <a:bodyPr/>
        <a:lstStyle/>
        <a:p>
          <a:endParaRPr lang="en-US"/>
        </a:p>
      </dgm:t>
    </dgm:pt>
    <dgm:pt modelId="{DDD5315F-6E9D-4D54-95FB-F10E0CE005B6}" type="sibTrans" cxnId="{88D97A58-8E61-4C14-9306-607E330CBF18}">
      <dgm:prSet/>
      <dgm:spPr/>
      <dgm:t>
        <a:bodyPr/>
        <a:lstStyle/>
        <a:p>
          <a:endParaRPr lang="en-US"/>
        </a:p>
      </dgm:t>
    </dgm:pt>
    <dgm:pt modelId="{32DCCBC4-6C2D-49A6-BF1F-BF5D03B388FB}">
      <dgm:prSet custT="1"/>
      <dgm:spPr/>
      <dgm:t>
        <a:bodyPr/>
        <a:lstStyle/>
        <a:p>
          <a:pPr>
            <a:lnSpc>
              <a:spcPct val="150000"/>
            </a:lnSpc>
          </a:pPr>
          <a:r>
            <a:rPr lang="en-GB" sz="1400" b="1" dirty="0">
              <a:latin typeface="Arial" panose="020B0604020202020204" pitchFamily="34" charset="0"/>
              <a:cs typeface="Arial" panose="020B0604020202020204" pitchFamily="34" charset="0"/>
            </a:rPr>
            <a:t>Regulatory Compliance:</a:t>
          </a:r>
          <a:r>
            <a:rPr lang="en-GB" sz="1400" dirty="0">
              <a:latin typeface="Arial" panose="020B0604020202020204" pitchFamily="34" charset="0"/>
              <a:cs typeface="Arial" panose="020B0604020202020204" pitchFamily="34" charset="0"/>
            </a:rPr>
            <a:t> Follow GDPR, ICAEW codes, and corporate governance policies.</a:t>
          </a:r>
          <a:endParaRPr lang="en-US" sz="1400" dirty="0">
            <a:latin typeface="Arial" panose="020B0604020202020204" pitchFamily="34" charset="0"/>
            <a:cs typeface="Arial" panose="020B0604020202020204" pitchFamily="34" charset="0"/>
          </a:endParaRPr>
        </a:p>
      </dgm:t>
    </dgm:pt>
    <dgm:pt modelId="{248765F8-7604-4C47-866F-5773245EE4E5}" type="parTrans" cxnId="{26F97EEC-7500-44C6-AD7C-5271EACD10A5}">
      <dgm:prSet/>
      <dgm:spPr/>
      <dgm:t>
        <a:bodyPr/>
        <a:lstStyle/>
        <a:p>
          <a:endParaRPr lang="en-US"/>
        </a:p>
      </dgm:t>
    </dgm:pt>
    <dgm:pt modelId="{9378427E-B9FC-4D82-BA89-8D024A7C4F8D}" type="sibTrans" cxnId="{26F97EEC-7500-44C6-AD7C-5271EACD10A5}">
      <dgm:prSet/>
      <dgm:spPr/>
      <dgm:t>
        <a:bodyPr/>
        <a:lstStyle/>
        <a:p>
          <a:endParaRPr lang="en-US"/>
        </a:p>
      </dgm:t>
    </dgm:pt>
    <dgm:pt modelId="{7D52CF4A-E396-4469-8AC6-F04582439BC1}">
      <dgm:prSet custT="1"/>
      <dgm:spPr/>
      <dgm:t>
        <a:bodyPr/>
        <a:lstStyle/>
        <a:p>
          <a:pPr>
            <a:lnSpc>
              <a:spcPct val="150000"/>
            </a:lnSpc>
          </a:pPr>
          <a:r>
            <a:rPr lang="en-GB" sz="1400" b="1" dirty="0">
              <a:latin typeface="Arial" panose="020B0604020202020204" pitchFamily="34" charset="0"/>
              <a:cs typeface="Arial" panose="020B0604020202020204" pitchFamily="34" charset="0"/>
            </a:rPr>
            <a:t>Impact on Performance:</a:t>
          </a:r>
          <a:r>
            <a:rPr lang="en-GB" sz="1400" dirty="0">
              <a:latin typeface="Arial" panose="020B0604020202020204" pitchFamily="34" charset="0"/>
              <a:cs typeface="Arial" panose="020B0604020202020204" pitchFamily="34" charset="0"/>
            </a:rPr>
            <a:t> Ethical practices reduce risk, build client trust, and support organizational efficiency.</a:t>
          </a:r>
          <a:endParaRPr lang="en-US" sz="1400" dirty="0">
            <a:latin typeface="Arial" panose="020B0604020202020204" pitchFamily="34" charset="0"/>
            <a:cs typeface="Arial" panose="020B0604020202020204" pitchFamily="34" charset="0"/>
          </a:endParaRPr>
        </a:p>
      </dgm:t>
    </dgm:pt>
    <dgm:pt modelId="{DE68E046-3568-4E08-9E90-67A16616996C}" type="parTrans" cxnId="{0ED0B2E2-007F-4DF3-89BD-D1E7B9C46FA8}">
      <dgm:prSet/>
      <dgm:spPr/>
      <dgm:t>
        <a:bodyPr/>
        <a:lstStyle/>
        <a:p>
          <a:endParaRPr lang="en-US"/>
        </a:p>
      </dgm:t>
    </dgm:pt>
    <dgm:pt modelId="{43CEAF01-26E8-4CF9-B062-F3D56813AD76}" type="sibTrans" cxnId="{0ED0B2E2-007F-4DF3-89BD-D1E7B9C46FA8}">
      <dgm:prSet/>
      <dgm:spPr/>
      <dgm:t>
        <a:bodyPr/>
        <a:lstStyle/>
        <a:p>
          <a:endParaRPr lang="en-US"/>
        </a:p>
      </dgm:t>
    </dgm:pt>
    <dgm:pt modelId="{6B133CDA-2F9E-4205-B872-B37638B1FE9E}" type="pres">
      <dgm:prSet presAssocID="{91883910-A9F8-4DA7-81B7-3B72339A5608}" presName="root" presStyleCnt="0">
        <dgm:presLayoutVars>
          <dgm:dir/>
          <dgm:resizeHandles val="exact"/>
        </dgm:presLayoutVars>
      </dgm:prSet>
      <dgm:spPr/>
    </dgm:pt>
    <dgm:pt modelId="{9F41B045-C3A8-408F-B2C9-A463C9886561}" type="pres">
      <dgm:prSet presAssocID="{7283E8F5-065D-4AD4-9FA6-8286166A7F26}" presName="compNode" presStyleCnt="0"/>
      <dgm:spPr/>
    </dgm:pt>
    <dgm:pt modelId="{7C2A879D-FC47-488A-BD9A-DF85E6F04E9D}" type="pres">
      <dgm:prSet presAssocID="{7283E8F5-065D-4AD4-9FA6-8286166A7F26}"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ierarchy"/>
        </a:ext>
      </dgm:extLst>
    </dgm:pt>
    <dgm:pt modelId="{0D28C899-D8F1-4DE9-8BA4-E1E615A9972A}" type="pres">
      <dgm:prSet presAssocID="{7283E8F5-065D-4AD4-9FA6-8286166A7F26}" presName="spaceRect" presStyleCnt="0"/>
      <dgm:spPr/>
    </dgm:pt>
    <dgm:pt modelId="{13B7101B-E70A-4BC0-9399-D0B925C170DE}" type="pres">
      <dgm:prSet presAssocID="{7283E8F5-065D-4AD4-9FA6-8286166A7F26}" presName="textRect" presStyleLbl="revTx" presStyleIdx="0" presStyleCnt="6" custLinFactNeighborX="82" custLinFactNeighborY="-7214">
        <dgm:presLayoutVars>
          <dgm:chMax val="1"/>
          <dgm:chPref val="1"/>
        </dgm:presLayoutVars>
      </dgm:prSet>
      <dgm:spPr/>
    </dgm:pt>
    <dgm:pt modelId="{6079812D-36AD-4E85-9778-16DAAD7EE120}" type="pres">
      <dgm:prSet presAssocID="{EDCC5A07-0CA3-480F-9264-9F50DB3A96DB}" presName="sibTrans" presStyleCnt="0"/>
      <dgm:spPr/>
    </dgm:pt>
    <dgm:pt modelId="{328DB671-2D0F-4B7D-985C-1A76EA7AF794}" type="pres">
      <dgm:prSet presAssocID="{4B236119-628F-4A36-9B4B-8FF08B023B2F}" presName="compNode" presStyleCnt="0"/>
      <dgm:spPr/>
    </dgm:pt>
    <dgm:pt modelId="{7B755074-7AF1-43B2-8618-1A9B72FAD42B}" type="pres">
      <dgm:prSet presAssocID="{4B236119-628F-4A36-9B4B-8FF08B023B2F}"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Lock"/>
        </a:ext>
      </dgm:extLst>
    </dgm:pt>
    <dgm:pt modelId="{04728A0E-960D-458B-80E1-DFC3F1147DE0}" type="pres">
      <dgm:prSet presAssocID="{4B236119-628F-4A36-9B4B-8FF08B023B2F}" presName="spaceRect" presStyleCnt="0"/>
      <dgm:spPr/>
    </dgm:pt>
    <dgm:pt modelId="{76D1BFD6-EC93-4DCC-AC97-EB9A2B6D790B}" type="pres">
      <dgm:prSet presAssocID="{4B236119-628F-4A36-9B4B-8FF08B023B2F}" presName="textRect" presStyleLbl="revTx" presStyleIdx="1" presStyleCnt="6">
        <dgm:presLayoutVars>
          <dgm:chMax val="1"/>
          <dgm:chPref val="1"/>
        </dgm:presLayoutVars>
      </dgm:prSet>
      <dgm:spPr/>
    </dgm:pt>
    <dgm:pt modelId="{467EF929-062C-480A-987A-BC01E5B42F83}" type="pres">
      <dgm:prSet presAssocID="{7AFC0819-3625-44A9-9C7A-EB4404F27873}" presName="sibTrans" presStyleCnt="0"/>
      <dgm:spPr/>
    </dgm:pt>
    <dgm:pt modelId="{476EEFA2-498E-46D2-92BB-CC816F03C375}" type="pres">
      <dgm:prSet presAssocID="{18F1050F-528B-4913-B90E-716EA7B69206}" presName="compNode" presStyleCnt="0"/>
      <dgm:spPr/>
    </dgm:pt>
    <dgm:pt modelId="{2CA21D32-48AB-4814-9A67-C7CF9BABD793}" type="pres">
      <dgm:prSet presAssocID="{18F1050F-528B-4913-B90E-716EA7B69206}"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F6DDD0D9-0C22-4268-B721-89A5921EEE6D}" type="pres">
      <dgm:prSet presAssocID="{18F1050F-528B-4913-B90E-716EA7B69206}" presName="spaceRect" presStyleCnt="0"/>
      <dgm:spPr/>
    </dgm:pt>
    <dgm:pt modelId="{A1B9A9BD-28FD-4BAF-804B-A5D65106B1BD}" type="pres">
      <dgm:prSet presAssocID="{18F1050F-528B-4913-B90E-716EA7B69206}" presName="textRect" presStyleLbl="revTx" presStyleIdx="2" presStyleCnt="6">
        <dgm:presLayoutVars>
          <dgm:chMax val="1"/>
          <dgm:chPref val="1"/>
        </dgm:presLayoutVars>
      </dgm:prSet>
      <dgm:spPr/>
    </dgm:pt>
    <dgm:pt modelId="{5D95545A-DFEE-4C46-BABC-64C71DCA6BC4}" type="pres">
      <dgm:prSet presAssocID="{E4743952-BE48-4588-AEA3-5037DFE8ED8F}" presName="sibTrans" presStyleCnt="0"/>
      <dgm:spPr/>
    </dgm:pt>
    <dgm:pt modelId="{8A0C3F85-AA19-4816-99B7-425FF6BF9F6A}" type="pres">
      <dgm:prSet presAssocID="{1F677255-F8B4-4EC8-A818-C16CDA6B4451}" presName="compNode" presStyleCnt="0"/>
      <dgm:spPr/>
    </dgm:pt>
    <dgm:pt modelId="{F00F273B-CF09-4317-8B92-0BD32DC390B3}" type="pres">
      <dgm:prSet presAssocID="{1F677255-F8B4-4EC8-A818-C16CDA6B445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Judge"/>
        </a:ext>
      </dgm:extLst>
    </dgm:pt>
    <dgm:pt modelId="{79C79155-8616-4FB9-8580-F69A38DE4293}" type="pres">
      <dgm:prSet presAssocID="{1F677255-F8B4-4EC8-A818-C16CDA6B4451}" presName="spaceRect" presStyleCnt="0"/>
      <dgm:spPr/>
    </dgm:pt>
    <dgm:pt modelId="{9A7DEE19-832C-4F04-8E0B-778D7FC94C1B}" type="pres">
      <dgm:prSet presAssocID="{1F677255-F8B4-4EC8-A818-C16CDA6B4451}" presName="textRect" presStyleLbl="revTx" presStyleIdx="3" presStyleCnt="6">
        <dgm:presLayoutVars>
          <dgm:chMax val="1"/>
          <dgm:chPref val="1"/>
        </dgm:presLayoutVars>
      </dgm:prSet>
      <dgm:spPr/>
    </dgm:pt>
    <dgm:pt modelId="{971A5415-8BAC-44D3-ABEA-4F3FE016FD44}" type="pres">
      <dgm:prSet presAssocID="{DDD5315F-6E9D-4D54-95FB-F10E0CE005B6}" presName="sibTrans" presStyleCnt="0"/>
      <dgm:spPr/>
    </dgm:pt>
    <dgm:pt modelId="{C6AE1107-6832-4A7D-AB15-3B9EDD109762}" type="pres">
      <dgm:prSet presAssocID="{32DCCBC4-6C2D-49A6-BF1F-BF5D03B388FB}" presName="compNode" presStyleCnt="0"/>
      <dgm:spPr/>
    </dgm:pt>
    <dgm:pt modelId="{DB7D3BE7-2D81-4229-A78C-C9C42DB83919}" type="pres">
      <dgm:prSet presAssocID="{32DCCBC4-6C2D-49A6-BF1F-BF5D03B388FB}"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ank"/>
        </a:ext>
      </dgm:extLst>
    </dgm:pt>
    <dgm:pt modelId="{77085C57-125A-47F8-98CB-EA445D780DB0}" type="pres">
      <dgm:prSet presAssocID="{32DCCBC4-6C2D-49A6-BF1F-BF5D03B388FB}" presName="spaceRect" presStyleCnt="0"/>
      <dgm:spPr/>
    </dgm:pt>
    <dgm:pt modelId="{544489D0-6599-421D-A911-D37FE8F88629}" type="pres">
      <dgm:prSet presAssocID="{32DCCBC4-6C2D-49A6-BF1F-BF5D03B388FB}" presName="textRect" presStyleLbl="revTx" presStyleIdx="4" presStyleCnt="6">
        <dgm:presLayoutVars>
          <dgm:chMax val="1"/>
          <dgm:chPref val="1"/>
        </dgm:presLayoutVars>
      </dgm:prSet>
      <dgm:spPr/>
    </dgm:pt>
    <dgm:pt modelId="{EE884AAA-FF97-49A3-AE6C-EDA2719AC216}" type="pres">
      <dgm:prSet presAssocID="{9378427E-B9FC-4D82-BA89-8D024A7C4F8D}" presName="sibTrans" presStyleCnt="0"/>
      <dgm:spPr/>
    </dgm:pt>
    <dgm:pt modelId="{629E4C1F-1CF3-434E-A895-C25A95C66C01}" type="pres">
      <dgm:prSet presAssocID="{7D52CF4A-E396-4469-8AC6-F04582439BC1}" presName="compNode" presStyleCnt="0"/>
      <dgm:spPr/>
    </dgm:pt>
    <dgm:pt modelId="{38C60519-156C-40B8-9E49-EFD7A42C359E}" type="pres">
      <dgm:prSet presAssocID="{7D52CF4A-E396-4469-8AC6-F04582439BC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ocial Network"/>
        </a:ext>
      </dgm:extLst>
    </dgm:pt>
    <dgm:pt modelId="{7EA335C6-96A4-46D2-A04E-9140E6CEFD45}" type="pres">
      <dgm:prSet presAssocID="{7D52CF4A-E396-4469-8AC6-F04582439BC1}" presName="spaceRect" presStyleCnt="0"/>
      <dgm:spPr/>
    </dgm:pt>
    <dgm:pt modelId="{7C8B4186-9247-4A5F-BBFB-300D4A1B3627}" type="pres">
      <dgm:prSet presAssocID="{7D52CF4A-E396-4469-8AC6-F04582439BC1}" presName="textRect" presStyleLbl="revTx" presStyleIdx="5" presStyleCnt="6">
        <dgm:presLayoutVars>
          <dgm:chMax val="1"/>
          <dgm:chPref val="1"/>
        </dgm:presLayoutVars>
      </dgm:prSet>
      <dgm:spPr/>
    </dgm:pt>
  </dgm:ptLst>
  <dgm:cxnLst>
    <dgm:cxn modelId="{6E42B010-7A4B-4CAC-B297-C17F80B79565}" srcId="{91883910-A9F8-4DA7-81B7-3B72339A5608}" destId="{4B236119-628F-4A36-9B4B-8FF08B023B2F}" srcOrd="1" destOrd="0" parTransId="{79A314E6-F81E-465A-B004-09B1EDAAD5F2}" sibTransId="{7AFC0819-3625-44A9-9C7A-EB4404F27873}"/>
    <dgm:cxn modelId="{B387721D-F0B1-4637-AD29-7A326B6ED141}" srcId="{91883910-A9F8-4DA7-81B7-3B72339A5608}" destId="{7283E8F5-065D-4AD4-9FA6-8286166A7F26}" srcOrd="0" destOrd="0" parTransId="{FB145BAE-9DC7-4A36-A8E7-FF8D81272EE5}" sibTransId="{EDCC5A07-0CA3-480F-9264-9F50DB3A96DB}"/>
    <dgm:cxn modelId="{F96B9734-2606-4336-A9AB-F56F344941F2}" srcId="{91883910-A9F8-4DA7-81B7-3B72339A5608}" destId="{18F1050F-528B-4913-B90E-716EA7B69206}" srcOrd="2" destOrd="0" parTransId="{751ED670-DC45-4A4A-B942-0E5BEA49BEC4}" sibTransId="{E4743952-BE48-4588-AEA3-5037DFE8ED8F}"/>
    <dgm:cxn modelId="{8B50293F-888F-4219-93D2-DCD2FA4C46CC}" type="presOf" srcId="{4B236119-628F-4A36-9B4B-8FF08B023B2F}" destId="{76D1BFD6-EC93-4DCC-AC97-EB9A2B6D790B}" srcOrd="0" destOrd="0" presId="urn:microsoft.com/office/officeart/2018/2/layout/IconLabelList"/>
    <dgm:cxn modelId="{4C7C7850-FBB4-4F05-83B1-4BEF0E4771A4}" type="presOf" srcId="{1F677255-F8B4-4EC8-A818-C16CDA6B4451}" destId="{9A7DEE19-832C-4F04-8E0B-778D7FC94C1B}" srcOrd="0" destOrd="0" presId="urn:microsoft.com/office/officeart/2018/2/layout/IconLabelList"/>
    <dgm:cxn modelId="{3D2CEA54-B95F-4FBC-84AE-092524192C56}" type="presOf" srcId="{32DCCBC4-6C2D-49A6-BF1F-BF5D03B388FB}" destId="{544489D0-6599-421D-A911-D37FE8F88629}" srcOrd="0" destOrd="0" presId="urn:microsoft.com/office/officeart/2018/2/layout/IconLabelList"/>
    <dgm:cxn modelId="{88D97A58-8E61-4C14-9306-607E330CBF18}" srcId="{91883910-A9F8-4DA7-81B7-3B72339A5608}" destId="{1F677255-F8B4-4EC8-A818-C16CDA6B4451}" srcOrd="3" destOrd="0" parTransId="{DF4803CF-5CA2-4D1B-982A-746E842F05BB}" sibTransId="{DDD5315F-6E9D-4D54-95FB-F10E0CE005B6}"/>
    <dgm:cxn modelId="{FAF38D5D-58E0-43EC-A88B-9682288FEE98}" type="presOf" srcId="{91883910-A9F8-4DA7-81B7-3B72339A5608}" destId="{6B133CDA-2F9E-4205-B872-B37638B1FE9E}" srcOrd="0" destOrd="0" presId="urn:microsoft.com/office/officeart/2018/2/layout/IconLabelList"/>
    <dgm:cxn modelId="{B00D5D84-CBBE-4EA1-BBB8-FBE80F5307DE}" type="presOf" srcId="{18F1050F-528B-4913-B90E-716EA7B69206}" destId="{A1B9A9BD-28FD-4BAF-804B-A5D65106B1BD}" srcOrd="0" destOrd="0" presId="urn:microsoft.com/office/officeart/2018/2/layout/IconLabelList"/>
    <dgm:cxn modelId="{855853AA-04D4-43D0-AFA5-A5E3FFAC32A4}" type="presOf" srcId="{7283E8F5-065D-4AD4-9FA6-8286166A7F26}" destId="{13B7101B-E70A-4BC0-9399-D0B925C170DE}" srcOrd="0" destOrd="0" presId="urn:microsoft.com/office/officeart/2018/2/layout/IconLabelList"/>
    <dgm:cxn modelId="{B8980AD6-C33D-429A-AF40-C7D5C411E6E3}" type="presOf" srcId="{7D52CF4A-E396-4469-8AC6-F04582439BC1}" destId="{7C8B4186-9247-4A5F-BBFB-300D4A1B3627}" srcOrd="0" destOrd="0" presId="urn:microsoft.com/office/officeart/2018/2/layout/IconLabelList"/>
    <dgm:cxn modelId="{0ED0B2E2-007F-4DF3-89BD-D1E7B9C46FA8}" srcId="{91883910-A9F8-4DA7-81B7-3B72339A5608}" destId="{7D52CF4A-E396-4469-8AC6-F04582439BC1}" srcOrd="5" destOrd="0" parTransId="{DE68E046-3568-4E08-9E90-67A16616996C}" sibTransId="{43CEAF01-26E8-4CF9-B062-F3D56813AD76}"/>
    <dgm:cxn modelId="{26F97EEC-7500-44C6-AD7C-5271EACD10A5}" srcId="{91883910-A9F8-4DA7-81B7-3B72339A5608}" destId="{32DCCBC4-6C2D-49A6-BF1F-BF5D03B388FB}" srcOrd="4" destOrd="0" parTransId="{248765F8-7604-4C47-866F-5773245EE4E5}" sibTransId="{9378427E-B9FC-4D82-BA89-8D024A7C4F8D}"/>
    <dgm:cxn modelId="{3F30F255-C480-4B23-B6FC-086D6442E8BD}" type="presParOf" srcId="{6B133CDA-2F9E-4205-B872-B37638B1FE9E}" destId="{9F41B045-C3A8-408F-B2C9-A463C9886561}" srcOrd="0" destOrd="0" presId="urn:microsoft.com/office/officeart/2018/2/layout/IconLabelList"/>
    <dgm:cxn modelId="{94B426D2-8262-4399-ACBB-8645B1C541E4}" type="presParOf" srcId="{9F41B045-C3A8-408F-B2C9-A463C9886561}" destId="{7C2A879D-FC47-488A-BD9A-DF85E6F04E9D}" srcOrd="0" destOrd="0" presId="urn:microsoft.com/office/officeart/2018/2/layout/IconLabelList"/>
    <dgm:cxn modelId="{F77D5890-0544-4440-B6EA-96B5A2875755}" type="presParOf" srcId="{9F41B045-C3A8-408F-B2C9-A463C9886561}" destId="{0D28C899-D8F1-4DE9-8BA4-E1E615A9972A}" srcOrd="1" destOrd="0" presId="urn:microsoft.com/office/officeart/2018/2/layout/IconLabelList"/>
    <dgm:cxn modelId="{E81D0E9B-013F-4C1F-9968-1CF25C3522E3}" type="presParOf" srcId="{9F41B045-C3A8-408F-B2C9-A463C9886561}" destId="{13B7101B-E70A-4BC0-9399-D0B925C170DE}" srcOrd="2" destOrd="0" presId="urn:microsoft.com/office/officeart/2018/2/layout/IconLabelList"/>
    <dgm:cxn modelId="{B9C62FA7-5863-41DE-98D5-28A81021620C}" type="presParOf" srcId="{6B133CDA-2F9E-4205-B872-B37638B1FE9E}" destId="{6079812D-36AD-4E85-9778-16DAAD7EE120}" srcOrd="1" destOrd="0" presId="urn:microsoft.com/office/officeart/2018/2/layout/IconLabelList"/>
    <dgm:cxn modelId="{DC72ABA5-1537-47A9-BDE1-B523533DA1E2}" type="presParOf" srcId="{6B133CDA-2F9E-4205-B872-B37638B1FE9E}" destId="{328DB671-2D0F-4B7D-985C-1A76EA7AF794}" srcOrd="2" destOrd="0" presId="urn:microsoft.com/office/officeart/2018/2/layout/IconLabelList"/>
    <dgm:cxn modelId="{026C37D7-3793-496A-8E9D-FD9BB97EBA8A}" type="presParOf" srcId="{328DB671-2D0F-4B7D-985C-1A76EA7AF794}" destId="{7B755074-7AF1-43B2-8618-1A9B72FAD42B}" srcOrd="0" destOrd="0" presId="urn:microsoft.com/office/officeart/2018/2/layout/IconLabelList"/>
    <dgm:cxn modelId="{455EBA6A-59FC-45A4-B345-F4CA4A0C0A90}" type="presParOf" srcId="{328DB671-2D0F-4B7D-985C-1A76EA7AF794}" destId="{04728A0E-960D-458B-80E1-DFC3F1147DE0}" srcOrd="1" destOrd="0" presId="urn:microsoft.com/office/officeart/2018/2/layout/IconLabelList"/>
    <dgm:cxn modelId="{A5310719-1EDF-4C46-896C-FE32CF9A93F2}" type="presParOf" srcId="{328DB671-2D0F-4B7D-985C-1A76EA7AF794}" destId="{76D1BFD6-EC93-4DCC-AC97-EB9A2B6D790B}" srcOrd="2" destOrd="0" presId="urn:microsoft.com/office/officeart/2018/2/layout/IconLabelList"/>
    <dgm:cxn modelId="{71DD56EA-DD50-442A-A776-1EFC0D996E0D}" type="presParOf" srcId="{6B133CDA-2F9E-4205-B872-B37638B1FE9E}" destId="{467EF929-062C-480A-987A-BC01E5B42F83}" srcOrd="3" destOrd="0" presId="urn:microsoft.com/office/officeart/2018/2/layout/IconLabelList"/>
    <dgm:cxn modelId="{25EC50BA-E66B-486A-8868-5362AC7A2505}" type="presParOf" srcId="{6B133CDA-2F9E-4205-B872-B37638B1FE9E}" destId="{476EEFA2-498E-46D2-92BB-CC816F03C375}" srcOrd="4" destOrd="0" presId="urn:microsoft.com/office/officeart/2018/2/layout/IconLabelList"/>
    <dgm:cxn modelId="{DA5698D9-7ED4-4054-86E2-59C282EFB59D}" type="presParOf" srcId="{476EEFA2-498E-46D2-92BB-CC816F03C375}" destId="{2CA21D32-48AB-4814-9A67-C7CF9BABD793}" srcOrd="0" destOrd="0" presId="urn:microsoft.com/office/officeart/2018/2/layout/IconLabelList"/>
    <dgm:cxn modelId="{E42B2E13-25FF-43DF-A3F1-9DE15CB12691}" type="presParOf" srcId="{476EEFA2-498E-46D2-92BB-CC816F03C375}" destId="{F6DDD0D9-0C22-4268-B721-89A5921EEE6D}" srcOrd="1" destOrd="0" presId="urn:microsoft.com/office/officeart/2018/2/layout/IconLabelList"/>
    <dgm:cxn modelId="{00782577-EB27-4C09-B3DD-8F2F5C4442B4}" type="presParOf" srcId="{476EEFA2-498E-46D2-92BB-CC816F03C375}" destId="{A1B9A9BD-28FD-4BAF-804B-A5D65106B1BD}" srcOrd="2" destOrd="0" presId="urn:microsoft.com/office/officeart/2018/2/layout/IconLabelList"/>
    <dgm:cxn modelId="{EEA982AE-A296-4F5A-93A3-AD6361778D6F}" type="presParOf" srcId="{6B133CDA-2F9E-4205-B872-B37638B1FE9E}" destId="{5D95545A-DFEE-4C46-BABC-64C71DCA6BC4}" srcOrd="5" destOrd="0" presId="urn:microsoft.com/office/officeart/2018/2/layout/IconLabelList"/>
    <dgm:cxn modelId="{B10D76D2-F9E0-4EBE-9965-74731C004B21}" type="presParOf" srcId="{6B133CDA-2F9E-4205-B872-B37638B1FE9E}" destId="{8A0C3F85-AA19-4816-99B7-425FF6BF9F6A}" srcOrd="6" destOrd="0" presId="urn:microsoft.com/office/officeart/2018/2/layout/IconLabelList"/>
    <dgm:cxn modelId="{726CB4CE-EB53-460E-8DA3-780D0BF2F120}" type="presParOf" srcId="{8A0C3F85-AA19-4816-99B7-425FF6BF9F6A}" destId="{F00F273B-CF09-4317-8B92-0BD32DC390B3}" srcOrd="0" destOrd="0" presId="urn:microsoft.com/office/officeart/2018/2/layout/IconLabelList"/>
    <dgm:cxn modelId="{9B765369-2BEA-4E21-A369-A1F90BE3C17C}" type="presParOf" srcId="{8A0C3F85-AA19-4816-99B7-425FF6BF9F6A}" destId="{79C79155-8616-4FB9-8580-F69A38DE4293}" srcOrd="1" destOrd="0" presId="urn:microsoft.com/office/officeart/2018/2/layout/IconLabelList"/>
    <dgm:cxn modelId="{068C6F4B-B304-44CD-9E5A-A9FDDA35A7BD}" type="presParOf" srcId="{8A0C3F85-AA19-4816-99B7-425FF6BF9F6A}" destId="{9A7DEE19-832C-4F04-8E0B-778D7FC94C1B}" srcOrd="2" destOrd="0" presId="urn:microsoft.com/office/officeart/2018/2/layout/IconLabelList"/>
    <dgm:cxn modelId="{46F7BF45-7616-4CAE-A85C-D323AE4637E1}" type="presParOf" srcId="{6B133CDA-2F9E-4205-B872-B37638B1FE9E}" destId="{971A5415-8BAC-44D3-ABEA-4F3FE016FD44}" srcOrd="7" destOrd="0" presId="urn:microsoft.com/office/officeart/2018/2/layout/IconLabelList"/>
    <dgm:cxn modelId="{90F137F3-9A62-444C-B0A7-D613E5129DF8}" type="presParOf" srcId="{6B133CDA-2F9E-4205-B872-B37638B1FE9E}" destId="{C6AE1107-6832-4A7D-AB15-3B9EDD109762}" srcOrd="8" destOrd="0" presId="urn:microsoft.com/office/officeart/2018/2/layout/IconLabelList"/>
    <dgm:cxn modelId="{83F91C22-BD8C-457C-BCE0-054F2B0BE235}" type="presParOf" srcId="{C6AE1107-6832-4A7D-AB15-3B9EDD109762}" destId="{DB7D3BE7-2D81-4229-A78C-C9C42DB83919}" srcOrd="0" destOrd="0" presId="urn:microsoft.com/office/officeart/2018/2/layout/IconLabelList"/>
    <dgm:cxn modelId="{F420FA7C-CE10-47E3-BADA-5D68EAA7FED1}" type="presParOf" srcId="{C6AE1107-6832-4A7D-AB15-3B9EDD109762}" destId="{77085C57-125A-47F8-98CB-EA445D780DB0}" srcOrd="1" destOrd="0" presId="urn:microsoft.com/office/officeart/2018/2/layout/IconLabelList"/>
    <dgm:cxn modelId="{55CC2F9B-7BBA-4273-B9ED-BE563F83D593}" type="presParOf" srcId="{C6AE1107-6832-4A7D-AB15-3B9EDD109762}" destId="{544489D0-6599-421D-A911-D37FE8F88629}" srcOrd="2" destOrd="0" presId="urn:microsoft.com/office/officeart/2018/2/layout/IconLabelList"/>
    <dgm:cxn modelId="{457F7F8C-DBAD-40FF-88DC-658A42080FD0}" type="presParOf" srcId="{6B133CDA-2F9E-4205-B872-B37638B1FE9E}" destId="{EE884AAA-FF97-49A3-AE6C-EDA2719AC216}" srcOrd="9" destOrd="0" presId="urn:microsoft.com/office/officeart/2018/2/layout/IconLabelList"/>
    <dgm:cxn modelId="{29FFC54C-337B-4B73-9CD3-4DBDEB5973C8}" type="presParOf" srcId="{6B133CDA-2F9E-4205-B872-B37638B1FE9E}" destId="{629E4C1F-1CF3-434E-A895-C25A95C66C01}" srcOrd="10" destOrd="0" presId="urn:microsoft.com/office/officeart/2018/2/layout/IconLabelList"/>
    <dgm:cxn modelId="{CD26C6A8-88F3-4DF0-92C9-D504D495222D}" type="presParOf" srcId="{629E4C1F-1CF3-434E-A895-C25A95C66C01}" destId="{38C60519-156C-40B8-9E49-EFD7A42C359E}" srcOrd="0" destOrd="0" presId="urn:microsoft.com/office/officeart/2018/2/layout/IconLabelList"/>
    <dgm:cxn modelId="{D7395FDD-3720-418F-B430-1E14F896405E}" type="presParOf" srcId="{629E4C1F-1CF3-434E-A895-C25A95C66C01}" destId="{7EA335C6-96A4-46D2-A04E-9140E6CEFD45}" srcOrd="1" destOrd="0" presId="urn:microsoft.com/office/officeart/2018/2/layout/IconLabelList"/>
    <dgm:cxn modelId="{CEAC085C-4B0E-4E3C-88BB-AF5B5DBF5328}" type="presParOf" srcId="{629E4C1F-1CF3-434E-A895-C25A95C66C01}" destId="{7C8B4186-9247-4A5F-BBFB-300D4A1B3627}" srcOrd="2" destOrd="0" presId="urn:microsoft.com/office/officeart/2018/2/layout/Icon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A1470586-794C-4D0E-96A3-D155C3F8C6E4}" type="doc">
      <dgm:prSet loTypeId="urn:microsoft.com/office/officeart/2005/8/layout/vProcess5" loCatId="process" qsTypeId="urn:microsoft.com/office/officeart/2005/8/quickstyle/simple1" qsCatId="simple" csTypeId="urn:microsoft.com/office/officeart/2005/8/colors/accent1_2" csCatId="accent1" phldr="1"/>
      <dgm:spPr/>
      <dgm:t>
        <a:bodyPr/>
        <a:lstStyle/>
        <a:p>
          <a:endParaRPr lang="en-US"/>
        </a:p>
      </dgm:t>
    </dgm:pt>
    <dgm:pt modelId="{4D59979D-9CC7-47E1-A890-7DEAFD55B456}">
      <dgm:prSet custT="1"/>
      <dgm:spPr/>
      <dgm:t>
        <a:bodyPr/>
        <a:lstStyle/>
        <a:p>
          <a:pPr>
            <a:lnSpc>
              <a:spcPct val="150000"/>
            </a:lnSpc>
          </a:pPr>
          <a:r>
            <a:rPr lang="en-US" sz="1200" b="1" dirty="0">
              <a:latin typeface="Arial" panose="020B0604020202020204" pitchFamily="34" charset="0"/>
              <a:cs typeface="Arial" panose="020B0604020202020204" pitchFamily="34" charset="0"/>
            </a:rPr>
            <a:t>Challenge: </a:t>
          </a:r>
          <a:r>
            <a:rPr lang="en-US" sz="1200" dirty="0">
              <a:latin typeface="Arial" panose="020B0604020202020204" pitchFamily="34" charset="0"/>
              <a:cs typeface="Arial" panose="020B0604020202020204" pitchFamily="34" charset="0"/>
            </a:rPr>
            <a:t>Deloitte needed to unify global relationship management across multiple lines of service. Consultant needed 360 visibility into client accounts and opportunities while managing confidentiality </a:t>
          </a:r>
        </a:p>
      </dgm:t>
    </dgm:pt>
    <dgm:pt modelId="{5483BDBC-9B23-48DE-A6F3-059F7823BC57}" type="parTrans" cxnId="{D0598AB7-5EF8-4DF1-854B-F67859B5F600}">
      <dgm:prSet/>
      <dgm:spPr/>
      <dgm:t>
        <a:bodyPr/>
        <a:lstStyle/>
        <a:p>
          <a:endParaRPr lang="en-US"/>
        </a:p>
      </dgm:t>
    </dgm:pt>
    <dgm:pt modelId="{E3EB1A04-1943-4EB4-A301-89CD005A1613}" type="sibTrans" cxnId="{D0598AB7-5EF8-4DF1-854B-F67859B5F600}">
      <dgm:prSet/>
      <dgm:spPr>
        <a:solidFill>
          <a:schemeClr val="accent2">
            <a:alpha val="90000"/>
          </a:schemeClr>
        </a:solidFill>
      </dgm:spPr>
      <dgm:t>
        <a:bodyPr/>
        <a:lstStyle/>
        <a:p>
          <a:endParaRPr lang="en-US">
            <a:solidFill>
              <a:schemeClr val="accent2"/>
            </a:solidFill>
          </a:endParaRPr>
        </a:p>
      </dgm:t>
    </dgm:pt>
    <dgm:pt modelId="{8D8CEB69-FA53-4296-8FD2-DC6231B1B5AB}">
      <dgm:prSet custT="1"/>
      <dgm:spPr/>
      <dgm:t>
        <a:bodyPr/>
        <a:lstStyle/>
        <a:p>
          <a:pPr>
            <a:lnSpc>
              <a:spcPct val="150000"/>
            </a:lnSpc>
          </a:pPr>
          <a:r>
            <a:rPr lang="en-US" sz="1400" b="1" dirty="0">
              <a:latin typeface="Arial" panose="020B0604020202020204" pitchFamily="34" charset="0"/>
              <a:cs typeface="Arial" panose="020B0604020202020204" pitchFamily="34" charset="0"/>
            </a:rPr>
            <a:t>Solution : </a:t>
          </a:r>
          <a:r>
            <a:rPr lang="en-US" sz="1400" dirty="0">
              <a:latin typeface="Arial" panose="020B0604020202020204" pitchFamily="34" charset="0"/>
              <a:cs typeface="Arial" panose="020B0604020202020204" pitchFamily="34" charset="0"/>
            </a:rPr>
            <a:t>Adopted Salesforce CRM internally and developed the Deloitte Salesforce Alliance, implementing Sales Cloud and Service Cloud in global offices. </a:t>
          </a:r>
        </a:p>
      </dgm:t>
    </dgm:pt>
    <dgm:pt modelId="{061E9C26-1F66-4E96-9A06-ED8725C9DE5D}" type="parTrans" cxnId="{FE4F3056-47BB-483C-A2C5-C43B5AA2B3DB}">
      <dgm:prSet/>
      <dgm:spPr/>
      <dgm:t>
        <a:bodyPr/>
        <a:lstStyle/>
        <a:p>
          <a:endParaRPr lang="en-US"/>
        </a:p>
      </dgm:t>
    </dgm:pt>
    <dgm:pt modelId="{8E75E64C-08DE-4E99-A59F-01B72232FDDB}" type="sibTrans" cxnId="{FE4F3056-47BB-483C-A2C5-C43B5AA2B3DB}">
      <dgm:prSet/>
      <dgm:spPr>
        <a:solidFill>
          <a:schemeClr val="accent2">
            <a:alpha val="90000"/>
          </a:schemeClr>
        </a:solidFill>
      </dgm:spPr>
      <dgm:t>
        <a:bodyPr/>
        <a:lstStyle/>
        <a:p>
          <a:endParaRPr lang="en-US"/>
        </a:p>
      </dgm:t>
    </dgm:pt>
    <dgm:pt modelId="{9A9F6E0F-2395-4376-ACCD-EFCC1655F607}">
      <dgm:prSet/>
      <dgm:spPr/>
      <dgm:t>
        <a:bodyPr/>
        <a:lstStyle/>
        <a:p>
          <a:pPr>
            <a:lnSpc>
              <a:spcPct val="150000"/>
            </a:lnSpc>
          </a:pPr>
          <a:r>
            <a:rPr lang="en-US" b="1" dirty="0">
              <a:latin typeface="Arial" panose="020B0604020202020204" pitchFamily="34" charset="0"/>
              <a:cs typeface="Arial" panose="020B0604020202020204" pitchFamily="34" charset="0"/>
            </a:rPr>
            <a:t>Security issue: </a:t>
          </a:r>
          <a:r>
            <a:rPr lang="en-US" dirty="0">
              <a:latin typeface="Arial" panose="020B0604020202020204" pitchFamily="34" charset="0"/>
              <a:cs typeface="Arial" panose="020B0604020202020204" pitchFamily="34" charset="0"/>
            </a:rPr>
            <a:t>Data residency and confidentiality for client data stored in multi-tenant clouds. Compliance with ISO and client NDAs through field level encryption </a:t>
          </a:r>
        </a:p>
      </dgm:t>
    </dgm:pt>
    <dgm:pt modelId="{471A17C7-F8F9-4F3E-912B-873952A125D5}" type="parTrans" cxnId="{492CFEEB-B34F-458E-A933-1B68BF006D0D}">
      <dgm:prSet/>
      <dgm:spPr/>
      <dgm:t>
        <a:bodyPr/>
        <a:lstStyle/>
        <a:p>
          <a:endParaRPr lang="en-US"/>
        </a:p>
      </dgm:t>
    </dgm:pt>
    <dgm:pt modelId="{641A4D7B-071B-4140-93A0-85315AAA1BB2}" type="sibTrans" cxnId="{492CFEEB-B34F-458E-A933-1B68BF006D0D}">
      <dgm:prSet/>
      <dgm:spPr>
        <a:solidFill>
          <a:schemeClr val="accent2">
            <a:alpha val="90000"/>
          </a:schemeClr>
        </a:solidFill>
      </dgm:spPr>
      <dgm:t>
        <a:bodyPr/>
        <a:lstStyle/>
        <a:p>
          <a:endParaRPr lang="en-US"/>
        </a:p>
      </dgm:t>
    </dgm:pt>
    <dgm:pt modelId="{EF8B9205-2EE7-46B8-877D-327824D632FD}">
      <dgm:prSet/>
      <dgm:spPr/>
      <dgm:t>
        <a:bodyPr/>
        <a:lstStyle/>
        <a:p>
          <a:pPr>
            <a:lnSpc>
              <a:spcPct val="150000"/>
            </a:lnSpc>
          </a:pPr>
          <a:r>
            <a:rPr lang="en-US" b="1" dirty="0">
              <a:latin typeface="Arial" panose="020B0604020202020204" pitchFamily="34" charset="0"/>
              <a:cs typeface="Arial" panose="020B0604020202020204" pitchFamily="34" charset="0"/>
            </a:rPr>
            <a:t>Impact: </a:t>
          </a:r>
          <a:r>
            <a:rPr lang="en-US" dirty="0">
              <a:latin typeface="Arial" panose="020B0604020202020204" pitchFamily="34" charset="0"/>
              <a:cs typeface="Arial" panose="020B0604020202020204" pitchFamily="34" charset="0"/>
            </a:rPr>
            <a:t>Improved collaboration across 150countries. Real time pipeline sales visibility. Accelerated deal conversions.</a:t>
          </a:r>
        </a:p>
      </dgm:t>
    </dgm:pt>
    <dgm:pt modelId="{08580EBB-5E2D-406D-A56B-E6EC5EB98923}" type="parTrans" cxnId="{A9FFB323-9196-4F75-BF60-AD8D9BD3C20D}">
      <dgm:prSet/>
      <dgm:spPr/>
      <dgm:t>
        <a:bodyPr/>
        <a:lstStyle/>
        <a:p>
          <a:endParaRPr lang="en-US"/>
        </a:p>
      </dgm:t>
    </dgm:pt>
    <dgm:pt modelId="{0D571314-6E2D-4BAE-9CD3-4C72576F479B}" type="sibTrans" cxnId="{A9FFB323-9196-4F75-BF60-AD8D9BD3C20D}">
      <dgm:prSet/>
      <dgm:spPr/>
      <dgm:t>
        <a:bodyPr/>
        <a:lstStyle/>
        <a:p>
          <a:endParaRPr lang="en-US"/>
        </a:p>
      </dgm:t>
    </dgm:pt>
    <dgm:pt modelId="{D5EC73F0-EB3C-0646-AE9F-B1E9220D2CDE}" type="pres">
      <dgm:prSet presAssocID="{A1470586-794C-4D0E-96A3-D155C3F8C6E4}" presName="outerComposite" presStyleCnt="0">
        <dgm:presLayoutVars>
          <dgm:chMax val="5"/>
          <dgm:dir/>
          <dgm:resizeHandles val="exact"/>
        </dgm:presLayoutVars>
      </dgm:prSet>
      <dgm:spPr/>
    </dgm:pt>
    <dgm:pt modelId="{06958881-DA43-CD41-A90C-63C228628B57}" type="pres">
      <dgm:prSet presAssocID="{A1470586-794C-4D0E-96A3-D155C3F8C6E4}" presName="dummyMaxCanvas" presStyleCnt="0">
        <dgm:presLayoutVars/>
      </dgm:prSet>
      <dgm:spPr/>
    </dgm:pt>
    <dgm:pt modelId="{AA5DFBD2-46ED-814E-B7A5-59FF022A6A6A}" type="pres">
      <dgm:prSet presAssocID="{A1470586-794C-4D0E-96A3-D155C3F8C6E4}" presName="FourNodes_1" presStyleLbl="node1" presStyleIdx="0" presStyleCnt="4" custLinFactNeighborX="124">
        <dgm:presLayoutVars>
          <dgm:bulletEnabled val="1"/>
        </dgm:presLayoutVars>
      </dgm:prSet>
      <dgm:spPr/>
    </dgm:pt>
    <dgm:pt modelId="{F5356C1D-C1ED-634D-9D8E-45B5E3B2DD7C}" type="pres">
      <dgm:prSet presAssocID="{A1470586-794C-4D0E-96A3-D155C3F8C6E4}" presName="FourNodes_2" presStyleLbl="node1" presStyleIdx="1" presStyleCnt="4">
        <dgm:presLayoutVars>
          <dgm:bulletEnabled val="1"/>
        </dgm:presLayoutVars>
      </dgm:prSet>
      <dgm:spPr/>
    </dgm:pt>
    <dgm:pt modelId="{6D7F4D89-F21F-6F45-838C-F7682DE88A95}" type="pres">
      <dgm:prSet presAssocID="{A1470586-794C-4D0E-96A3-D155C3F8C6E4}" presName="FourNodes_3" presStyleLbl="node1" presStyleIdx="2" presStyleCnt="4">
        <dgm:presLayoutVars>
          <dgm:bulletEnabled val="1"/>
        </dgm:presLayoutVars>
      </dgm:prSet>
      <dgm:spPr/>
    </dgm:pt>
    <dgm:pt modelId="{5E453D61-0E2C-304C-BA99-6F8B27747C8F}" type="pres">
      <dgm:prSet presAssocID="{A1470586-794C-4D0E-96A3-D155C3F8C6E4}" presName="FourNodes_4" presStyleLbl="node1" presStyleIdx="3" presStyleCnt="4">
        <dgm:presLayoutVars>
          <dgm:bulletEnabled val="1"/>
        </dgm:presLayoutVars>
      </dgm:prSet>
      <dgm:spPr/>
    </dgm:pt>
    <dgm:pt modelId="{66CEEC5C-508E-164B-AC53-A27E74F286E3}" type="pres">
      <dgm:prSet presAssocID="{A1470586-794C-4D0E-96A3-D155C3F8C6E4}" presName="FourConn_1-2" presStyleLbl="fgAccFollowNode1" presStyleIdx="0" presStyleCnt="3">
        <dgm:presLayoutVars>
          <dgm:bulletEnabled val="1"/>
        </dgm:presLayoutVars>
      </dgm:prSet>
      <dgm:spPr/>
    </dgm:pt>
    <dgm:pt modelId="{E31B1414-CC09-864D-A1E6-EFCD7121ACAC}" type="pres">
      <dgm:prSet presAssocID="{A1470586-794C-4D0E-96A3-D155C3F8C6E4}" presName="FourConn_2-3" presStyleLbl="fgAccFollowNode1" presStyleIdx="1" presStyleCnt="3">
        <dgm:presLayoutVars>
          <dgm:bulletEnabled val="1"/>
        </dgm:presLayoutVars>
      </dgm:prSet>
      <dgm:spPr/>
    </dgm:pt>
    <dgm:pt modelId="{DE11E069-9719-CA45-B903-CAFE85D30CD5}" type="pres">
      <dgm:prSet presAssocID="{A1470586-794C-4D0E-96A3-D155C3F8C6E4}" presName="FourConn_3-4" presStyleLbl="fgAccFollowNode1" presStyleIdx="2" presStyleCnt="3">
        <dgm:presLayoutVars>
          <dgm:bulletEnabled val="1"/>
        </dgm:presLayoutVars>
      </dgm:prSet>
      <dgm:spPr/>
    </dgm:pt>
    <dgm:pt modelId="{1028E698-A804-BF41-AF46-32F9AEC7576E}" type="pres">
      <dgm:prSet presAssocID="{A1470586-794C-4D0E-96A3-D155C3F8C6E4}" presName="FourNodes_1_text" presStyleLbl="node1" presStyleIdx="3" presStyleCnt="4">
        <dgm:presLayoutVars>
          <dgm:bulletEnabled val="1"/>
        </dgm:presLayoutVars>
      </dgm:prSet>
      <dgm:spPr/>
    </dgm:pt>
    <dgm:pt modelId="{39019107-67CD-9442-B570-49814DE416BF}" type="pres">
      <dgm:prSet presAssocID="{A1470586-794C-4D0E-96A3-D155C3F8C6E4}" presName="FourNodes_2_text" presStyleLbl="node1" presStyleIdx="3" presStyleCnt="4">
        <dgm:presLayoutVars>
          <dgm:bulletEnabled val="1"/>
        </dgm:presLayoutVars>
      </dgm:prSet>
      <dgm:spPr/>
    </dgm:pt>
    <dgm:pt modelId="{38B82510-91D6-8B46-9946-4297EC67DD0B}" type="pres">
      <dgm:prSet presAssocID="{A1470586-794C-4D0E-96A3-D155C3F8C6E4}" presName="FourNodes_3_text" presStyleLbl="node1" presStyleIdx="3" presStyleCnt="4">
        <dgm:presLayoutVars>
          <dgm:bulletEnabled val="1"/>
        </dgm:presLayoutVars>
      </dgm:prSet>
      <dgm:spPr/>
    </dgm:pt>
    <dgm:pt modelId="{D847CC33-10FA-4549-AFE7-19DC905D6BF6}" type="pres">
      <dgm:prSet presAssocID="{A1470586-794C-4D0E-96A3-D155C3F8C6E4}" presName="FourNodes_4_text" presStyleLbl="node1" presStyleIdx="3" presStyleCnt="4">
        <dgm:presLayoutVars>
          <dgm:bulletEnabled val="1"/>
        </dgm:presLayoutVars>
      </dgm:prSet>
      <dgm:spPr/>
    </dgm:pt>
  </dgm:ptLst>
  <dgm:cxnLst>
    <dgm:cxn modelId="{C2CC551D-C193-7043-824F-A580D1434D41}" type="presOf" srcId="{4D59979D-9CC7-47E1-A890-7DEAFD55B456}" destId="{1028E698-A804-BF41-AF46-32F9AEC7576E}" srcOrd="1" destOrd="0" presId="urn:microsoft.com/office/officeart/2005/8/layout/vProcess5"/>
    <dgm:cxn modelId="{A9FFB323-9196-4F75-BF60-AD8D9BD3C20D}" srcId="{A1470586-794C-4D0E-96A3-D155C3F8C6E4}" destId="{EF8B9205-2EE7-46B8-877D-327824D632FD}" srcOrd="3" destOrd="0" parTransId="{08580EBB-5E2D-406D-A56B-E6EC5EB98923}" sibTransId="{0D571314-6E2D-4BAE-9CD3-4C72576F479B}"/>
    <dgm:cxn modelId="{0EFC4D48-83E9-3145-B4A8-478C5AEBE5A5}" type="presOf" srcId="{641A4D7B-071B-4140-93A0-85315AAA1BB2}" destId="{DE11E069-9719-CA45-B903-CAFE85D30CD5}" srcOrd="0" destOrd="0" presId="urn:microsoft.com/office/officeart/2005/8/layout/vProcess5"/>
    <dgm:cxn modelId="{FE4F3056-47BB-483C-A2C5-C43B5AA2B3DB}" srcId="{A1470586-794C-4D0E-96A3-D155C3F8C6E4}" destId="{8D8CEB69-FA53-4296-8FD2-DC6231B1B5AB}" srcOrd="1" destOrd="0" parTransId="{061E9C26-1F66-4E96-9A06-ED8725C9DE5D}" sibTransId="{8E75E64C-08DE-4E99-A59F-01B72232FDDB}"/>
    <dgm:cxn modelId="{365E075A-77E9-DE4F-92D8-794724BE2949}" type="presOf" srcId="{EF8B9205-2EE7-46B8-877D-327824D632FD}" destId="{5E453D61-0E2C-304C-BA99-6F8B27747C8F}" srcOrd="0" destOrd="0" presId="urn:microsoft.com/office/officeart/2005/8/layout/vProcess5"/>
    <dgm:cxn modelId="{B2677B86-65BD-B249-87D3-684F463A99A1}" type="presOf" srcId="{9A9F6E0F-2395-4376-ACCD-EFCC1655F607}" destId="{38B82510-91D6-8B46-9946-4297EC67DD0B}" srcOrd="1" destOrd="0" presId="urn:microsoft.com/office/officeart/2005/8/layout/vProcess5"/>
    <dgm:cxn modelId="{6177B19C-3CCB-5246-9B20-F6534C21B905}" type="presOf" srcId="{E3EB1A04-1943-4EB4-A301-89CD005A1613}" destId="{66CEEC5C-508E-164B-AC53-A27E74F286E3}" srcOrd="0" destOrd="0" presId="urn:microsoft.com/office/officeart/2005/8/layout/vProcess5"/>
    <dgm:cxn modelId="{D14FE0A2-15AB-EE49-90CE-A88F1BD4FF25}" type="presOf" srcId="{A1470586-794C-4D0E-96A3-D155C3F8C6E4}" destId="{D5EC73F0-EB3C-0646-AE9F-B1E9220D2CDE}" srcOrd="0" destOrd="0" presId="urn:microsoft.com/office/officeart/2005/8/layout/vProcess5"/>
    <dgm:cxn modelId="{2F4386B1-9DF6-424E-AC20-E7F2460EAE3D}" type="presOf" srcId="{8D8CEB69-FA53-4296-8FD2-DC6231B1B5AB}" destId="{F5356C1D-C1ED-634D-9D8E-45B5E3B2DD7C}" srcOrd="0" destOrd="0" presId="urn:microsoft.com/office/officeart/2005/8/layout/vProcess5"/>
    <dgm:cxn modelId="{D0598AB7-5EF8-4DF1-854B-F67859B5F600}" srcId="{A1470586-794C-4D0E-96A3-D155C3F8C6E4}" destId="{4D59979D-9CC7-47E1-A890-7DEAFD55B456}" srcOrd="0" destOrd="0" parTransId="{5483BDBC-9B23-48DE-A6F3-059F7823BC57}" sibTransId="{E3EB1A04-1943-4EB4-A301-89CD005A1613}"/>
    <dgm:cxn modelId="{4477AEBD-9F3A-394A-86A4-63338891F248}" type="presOf" srcId="{8E75E64C-08DE-4E99-A59F-01B72232FDDB}" destId="{E31B1414-CC09-864D-A1E6-EFCD7121ACAC}" srcOrd="0" destOrd="0" presId="urn:microsoft.com/office/officeart/2005/8/layout/vProcess5"/>
    <dgm:cxn modelId="{B77972C3-AC3B-444E-B5F9-EDB6D548BD87}" type="presOf" srcId="{9A9F6E0F-2395-4376-ACCD-EFCC1655F607}" destId="{6D7F4D89-F21F-6F45-838C-F7682DE88A95}" srcOrd="0" destOrd="0" presId="urn:microsoft.com/office/officeart/2005/8/layout/vProcess5"/>
    <dgm:cxn modelId="{4BBEA5CC-A73E-BB41-B5B1-C63A10F6228B}" type="presOf" srcId="{4D59979D-9CC7-47E1-A890-7DEAFD55B456}" destId="{AA5DFBD2-46ED-814E-B7A5-59FF022A6A6A}" srcOrd="0" destOrd="0" presId="urn:microsoft.com/office/officeart/2005/8/layout/vProcess5"/>
    <dgm:cxn modelId="{E2F9D6CF-7B86-B64F-8D15-51B2E45B3DB7}" type="presOf" srcId="{EF8B9205-2EE7-46B8-877D-327824D632FD}" destId="{D847CC33-10FA-4549-AFE7-19DC905D6BF6}" srcOrd="1" destOrd="0" presId="urn:microsoft.com/office/officeart/2005/8/layout/vProcess5"/>
    <dgm:cxn modelId="{6B6767D8-160D-7141-8A0A-BBEAF978322A}" type="presOf" srcId="{8D8CEB69-FA53-4296-8FD2-DC6231B1B5AB}" destId="{39019107-67CD-9442-B570-49814DE416BF}" srcOrd="1" destOrd="0" presId="urn:microsoft.com/office/officeart/2005/8/layout/vProcess5"/>
    <dgm:cxn modelId="{492CFEEB-B34F-458E-A933-1B68BF006D0D}" srcId="{A1470586-794C-4D0E-96A3-D155C3F8C6E4}" destId="{9A9F6E0F-2395-4376-ACCD-EFCC1655F607}" srcOrd="2" destOrd="0" parTransId="{471A17C7-F8F9-4F3E-912B-873952A125D5}" sibTransId="{641A4D7B-071B-4140-93A0-85315AAA1BB2}"/>
    <dgm:cxn modelId="{ACD3657F-5175-1F47-B59D-EF9604ED6C78}" type="presParOf" srcId="{D5EC73F0-EB3C-0646-AE9F-B1E9220D2CDE}" destId="{06958881-DA43-CD41-A90C-63C228628B57}" srcOrd="0" destOrd="0" presId="urn:microsoft.com/office/officeart/2005/8/layout/vProcess5"/>
    <dgm:cxn modelId="{42299E11-B51C-F64B-A56C-D57005AAB4AC}" type="presParOf" srcId="{D5EC73F0-EB3C-0646-AE9F-B1E9220D2CDE}" destId="{AA5DFBD2-46ED-814E-B7A5-59FF022A6A6A}" srcOrd="1" destOrd="0" presId="urn:microsoft.com/office/officeart/2005/8/layout/vProcess5"/>
    <dgm:cxn modelId="{81762E3D-E1B0-3242-9BD4-21E715B4F999}" type="presParOf" srcId="{D5EC73F0-EB3C-0646-AE9F-B1E9220D2CDE}" destId="{F5356C1D-C1ED-634D-9D8E-45B5E3B2DD7C}" srcOrd="2" destOrd="0" presId="urn:microsoft.com/office/officeart/2005/8/layout/vProcess5"/>
    <dgm:cxn modelId="{245F87A8-EAC7-8E40-A33A-E30F0C0291EB}" type="presParOf" srcId="{D5EC73F0-EB3C-0646-AE9F-B1E9220D2CDE}" destId="{6D7F4D89-F21F-6F45-838C-F7682DE88A95}" srcOrd="3" destOrd="0" presId="urn:microsoft.com/office/officeart/2005/8/layout/vProcess5"/>
    <dgm:cxn modelId="{7DE5CB66-8CBB-3148-BC79-D5117119D619}" type="presParOf" srcId="{D5EC73F0-EB3C-0646-AE9F-B1E9220D2CDE}" destId="{5E453D61-0E2C-304C-BA99-6F8B27747C8F}" srcOrd="4" destOrd="0" presId="urn:microsoft.com/office/officeart/2005/8/layout/vProcess5"/>
    <dgm:cxn modelId="{F539791E-A0FC-6141-91B1-139F3266623C}" type="presParOf" srcId="{D5EC73F0-EB3C-0646-AE9F-B1E9220D2CDE}" destId="{66CEEC5C-508E-164B-AC53-A27E74F286E3}" srcOrd="5" destOrd="0" presId="urn:microsoft.com/office/officeart/2005/8/layout/vProcess5"/>
    <dgm:cxn modelId="{D230392E-1903-2643-BFC6-67C7C0D733DA}" type="presParOf" srcId="{D5EC73F0-EB3C-0646-AE9F-B1E9220D2CDE}" destId="{E31B1414-CC09-864D-A1E6-EFCD7121ACAC}" srcOrd="6" destOrd="0" presId="urn:microsoft.com/office/officeart/2005/8/layout/vProcess5"/>
    <dgm:cxn modelId="{064EFCD9-ADA6-364D-BFED-9D5A649AD6C7}" type="presParOf" srcId="{D5EC73F0-EB3C-0646-AE9F-B1E9220D2CDE}" destId="{DE11E069-9719-CA45-B903-CAFE85D30CD5}" srcOrd="7" destOrd="0" presId="urn:microsoft.com/office/officeart/2005/8/layout/vProcess5"/>
    <dgm:cxn modelId="{6A2DD312-F726-B84C-B5E8-8719E84DD823}" type="presParOf" srcId="{D5EC73F0-EB3C-0646-AE9F-B1E9220D2CDE}" destId="{1028E698-A804-BF41-AF46-32F9AEC7576E}" srcOrd="8" destOrd="0" presId="urn:microsoft.com/office/officeart/2005/8/layout/vProcess5"/>
    <dgm:cxn modelId="{3C082CC1-4041-5044-BCD4-C2EFDF2ABBAD}" type="presParOf" srcId="{D5EC73F0-EB3C-0646-AE9F-B1E9220D2CDE}" destId="{39019107-67CD-9442-B570-49814DE416BF}" srcOrd="9" destOrd="0" presId="urn:microsoft.com/office/officeart/2005/8/layout/vProcess5"/>
    <dgm:cxn modelId="{C6F18A31-B841-BC4C-8F21-6207488DA247}" type="presParOf" srcId="{D5EC73F0-EB3C-0646-AE9F-B1E9220D2CDE}" destId="{38B82510-91D6-8B46-9946-4297EC67DD0B}" srcOrd="10" destOrd="0" presId="urn:microsoft.com/office/officeart/2005/8/layout/vProcess5"/>
    <dgm:cxn modelId="{0AA84A69-0557-344D-9312-E0BFA3CAF56E}" type="presParOf" srcId="{D5EC73F0-EB3C-0646-AE9F-B1E9220D2CDE}" destId="{D847CC33-10FA-4549-AFE7-19DC905D6BF6}"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CABF27D-09A4-4422-87F7-1FC4FDFF18F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A1BAD292-710A-4D7F-9BFD-F9B7DA37D07A}">
      <dgm:prSet custT="1"/>
      <dgm:spPr/>
      <dgm:t>
        <a:bodyPr/>
        <a:lstStyle/>
        <a:p>
          <a:pPr>
            <a:lnSpc>
              <a:spcPct val="150000"/>
            </a:lnSpc>
          </a:pPr>
          <a:r>
            <a:rPr lang="en-US" sz="1200" b="1" dirty="0">
              <a:solidFill>
                <a:schemeClr val="bg1"/>
              </a:solidFill>
              <a:latin typeface="Arial" panose="020B0604020202020204" pitchFamily="34" charset="0"/>
              <a:cs typeface="Arial" panose="020B0604020202020204" pitchFamily="34" charset="0"/>
            </a:rPr>
            <a:t>Security Issues: </a:t>
          </a:r>
          <a:r>
            <a:rPr lang="en-US" sz="1200" b="1" dirty="0">
              <a:solidFill>
                <a:schemeClr val="tx1"/>
              </a:solidFill>
              <a:latin typeface="Arial" panose="020B0604020202020204" pitchFamily="34" charset="0"/>
              <a:cs typeface="Arial" panose="020B0604020202020204" pitchFamily="34" charset="0"/>
            </a:rPr>
            <a:t>Client consent and GDPR compliance for managing multi client data within one system. Risk of bias in automated lead scoring and campaign AI recommendations</a:t>
          </a:r>
          <a:r>
            <a:rPr lang="en-US" sz="1200" dirty="0">
              <a:solidFill>
                <a:schemeClr val="tx1"/>
              </a:solidFill>
              <a:latin typeface="Arial" panose="020B0604020202020204" pitchFamily="34" charset="0"/>
              <a:cs typeface="Arial" panose="020B0604020202020204" pitchFamily="34" charset="0"/>
            </a:rPr>
            <a:t>.</a:t>
          </a:r>
        </a:p>
      </dgm:t>
    </dgm:pt>
    <dgm:pt modelId="{DB7C27E7-EC2E-4531-852C-09262DB8FD06}" type="parTrans" cxnId="{0FBFE7F2-E25C-44B3-91D7-BD93EDBA44ED}">
      <dgm:prSet/>
      <dgm:spPr/>
      <dgm:t>
        <a:bodyPr/>
        <a:lstStyle/>
        <a:p>
          <a:endParaRPr lang="en-US"/>
        </a:p>
      </dgm:t>
    </dgm:pt>
    <dgm:pt modelId="{1B4BE247-7F5A-426B-A2F9-199FCC6DE0F1}" type="sibTrans" cxnId="{0FBFE7F2-E25C-44B3-91D7-BD93EDBA44ED}">
      <dgm:prSet/>
      <dgm:spPr/>
      <dgm:t>
        <a:bodyPr/>
        <a:lstStyle/>
        <a:p>
          <a:pPr>
            <a:lnSpc>
              <a:spcPct val="100000"/>
            </a:lnSpc>
          </a:pPr>
          <a:endParaRPr lang="en-US"/>
        </a:p>
      </dgm:t>
    </dgm:pt>
    <dgm:pt modelId="{51B98524-C61E-421F-B3D3-25262DD2B1CF}">
      <dgm:prSet/>
      <dgm:spPr/>
      <dgm:t>
        <a:bodyPr/>
        <a:lstStyle/>
        <a:p>
          <a:pPr>
            <a:lnSpc>
              <a:spcPct val="100000"/>
            </a:lnSpc>
          </a:pPr>
          <a:endParaRPr lang="en-US" dirty="0">
            <a:latin typeface="Arial" panose="020B0604020202020204" pitchFamily="34" charset="0"/>
            <a:cs typeface="Arial" panose="020B0604020202020204" pitchFamily="34" charset="0"/>
          </a:endParaRPr>
        </a:p>
      </dgm:t>
    </dgm:pt>
    <dgm:pt modelId="{89FD407F-F588-440F-A8BE-8030F690B090}" type="parTrans" cxnId="{3D858E49-0DD9-4830-8986-7CF06FBCEDF0}">
      <dgm:prSet/>
      <dgm:spPr/>
      <dgm:t>
        <a:bodyPr/>
        <a:lstStyle/>
        <a:p>
          <a:endParaRPr lang="en-US"/>
        </a:p>
      </dgm:t>
    </dgm:pt>
    <dgm:pt modelId="{1F9D0120-8844-4AD0-8C2C-1214799BBD16}" type="sibTrans" cxnId="{3D858E49-0DD9-4830-8986-7CF06FBCEDF0}">
      <dgm:prSet/>
      <dgm:spPr/>
      <dgm:t>
        <a:bodyPr/>
        <a:lstStyle/>
        <a:p>
          <a:pPr>
            <a:lnSpc>
              <a:spcPct val="100000"/>
            </a:lnSpc>
          </a:pPr>
          <a:endParaRPr lang="en-US"/>
        </a:p>
      </dgm:t>
    </dgm:pt>
    <dgm:pt modelId="{D34DDB24-FBA3-4A36-AC0B-B2909BF58506}">
      <dgm:prSet custT="1"/>
      <dgm:spPr/>
      <dgm:t>
        <a:bodyPr/>
        <a:lstStyle/>
        <a:p>
          <a:pPr>
            <a:lnSpc>
              <a:spcPct val="150000"/>
            </a:lnSpc>
          </a:pPr>
          <a:r>
            <a:rPr lang="en-US" sz="1200" b="1" dirty="0">
              <a:solidFill>
                <a:schemeClr val="bg1"/>
              </a:solidFill>
              <a:latin typeface="Arial" panose="020B0604020202020204" pitchFamily="34" charset="0"/>
              <a:cs typeface="Arial" panose="020B0604020202020204" pitchFamily="34" charset="0"/>
            </a:rPr>
            <a:t>Challenge: </a:t>
          </a:r>
          <a:r>
            <a:rPr lang="en-US" sz="1200" b="1" dirty="0">
              <a:latin typeface="Arial" panose="020B0604020202020204" pitchFamily="34" charset="0"/>
              <a:cs typeface="Arial" panose="020B0604020202020204" pitchFamily="34" charset="0"/>
            </a:rPr>
            <a:t>needed a central CRM for managing hundreds of of client accounts. Inbound leads and marketing campaigns. Manual reporting  and disjointed marketing tools slowed delivery for clients.</a:t>
          </a:r>
        </a:p>
      </dgm:t>
    </dgm:pt>
    <dgm:pt modelId="{A1C9F5EA-A862-409F-97F6-494C63D2BF9C}" type="parTrans" cxnId="{3FDAE828-3164-4F2B-B92E-C540D6B5F95C}">
      <dgm:prSet/>
      <dgm:spPr/>
      <dgm:t>
        <a:bodyPr/>
        <a:lstStyle/>
        <a:p>
          <a:endParaRPr lang="en-US"/>
        </a:p>
      </dgm:t>
    </dgm:pt>
    <dgm:pt modelId="{5F3CFA7B-0C24-476F-9145-33FA3D55EE09}" type="sibTrans" cxnId="{3FDAE828-3164-4F2B-B92E-C540D6B5F95C}">
      <dgm:prSet/>
      <dgm:spPr/>
      <dgm:t>
        <a:bodyPr/>
        <a:lstStyle/>
        <a:p>
          <a:pPr>
            <a:lnSpc>
              <a:spcPct val="100000"/>
            </a:lnSpc>
          </a:pPr>
          <a:endParaRPr lang="en-US"/>
        </a:p>
      </dgm:t>
    </dgm:pt>
    <dgm:pt modelId="{CF49BE79-4365-42F0-8F4E-9A10BC175159}">
      <dgm:prSet/>
      <dgm:spPr/>
      <dgm:t>
        <a:bodyPr/>
        <a:lstStyle/>
        <a:p>
          <a:pPr>
            <a:lnSpc>
              <a:spcPct val="150000"/>
            </a:lnSpc>
          </a:pPr>
          <a:r>
            <a:rPr lang="en-US" b="1" dirty="0">
              <a:solidFill>
                <a:schemeClr val="bg1"/>
              </a:solidFill>
              <a:latin typeface="Arial" panose="020B0604020202020204" pitchFamily="34" charset="0"/>
              <a:cs typeface="Arial" panose="020B0604020202020204" pitchFamily="34" charset="0"/>
            </a:rPr>
            <a:t>Solution: </a:t>
          </a:r>
          <a:r>
            <a:rPr lang="en-US" b="1" dirty="0">
              <a:latin typeface="Arial" panose="020B0604020202020204" pitchFamily="34" charset="0"/>
              <a:cs typeface="Arial" panose="020B0604020202020204" pitchFamily="34" charset="0"/>
            </a:rPr>
            <a:t>Implemented HubSpot CRM marketing and sales hubs to automate campaign reporting and lead management.</a:t>
          </a:r>
        </a:p>
      </dgm:t>
    </dgm:pt>
    <dgm:pt modelId="{715B2700-CA47-4CF3-8358-B565E9B418A5}" type="parTrans" cxnId="{51E3C089-8B51-483A-BB93-1FE86E6749C7}">
      <dgm:prSet/>
      <dgm:spPr/>
      <dgm:t>
        <a:bodyPr/>
        <a:lstStyle/>
        <a:p>
          <a:endParaRPr lang="en-US"/>
        </a:p>
      </dgm:t>
    </dgm:pt>
    <dgm:pt modelId="{CEADB398-1C93-4CFB-ABA5-2E79A1879A33}" type="sibTrans" cxnId="{51E3C089-8B51-483A-BB93-1FE86E6749C7}">
      <dgm:prSet/>
      <dgm:spPr/>
      <dgm:t>
        <a:bodyPr/>
        <a:lstStyle/>
        <a:p>
          <a:pPr>
            <a:lnSpc>
              <a:spcPct val="100000"/>
            </a:lnSpc>
          </a:pPr>
          <a:endParaRPr lang="en-US"/>
        </a:p>
      </dgm:t>
    </dgm:pt>
    <dgm:pt modelId="{6DD9D597-A613-408A-BD93-BF7D20FAB312}">
      <dgm:prSet/>
      <dgm:spPr/>
      <dgm:t>
        <a:bodyPr/>
        <a:lstStyle/>
        <a:p>
          <a:pPr>
            <a:lnSpc>
              <a:spcPct val="100000"/>
            </a:lnSpc>
          </a:pPr>
          <a:endParaRPr lang="en-US" dirty="0">
            <a:latin typeface="Arial" panose="020B0604020202020204" pitchFamily="34" charset="0"/>
            <a:cs typeface="Arial" panose="020B0604020202020204" pitchFamily="34" charset="0"/>
          </a:endParaRPr>
        </a:p>
      </dgm:t>
    </dgm:pt>
    <dgm:pt modelId="{AE4CAFA5-7CF0-4FAD-ABB1-BA09DD062FD8}" type="parTrans" cxnId="{ED35E289-82F3-497B-9DAD-4DC854050504}">
      <dgm:prSet/>
      <dgm:spPr/>
      <dgm:t>
        <a:bodyPr/>
        <a:lstStyle/>
        <a:p>
          <a:endParaRPr lang="en-US"/>
        </a:p>
      </dgm:t>
    </dgm:pt>
    <dgm:pt modelId="{D91094AC-FDD2-4C00-9B54-C18DA5559325}" type="sibTrans" cxnId="{ED35E289-82F3-497B-9DAD-4DC854050504}">
      <dgm:prSet/>
      <dgm:spPr/>
      <dgm:t>
        <a:bodyPr/>
        <a:lstStyle/>
        <a:p>
          <a:pPr>
            <a:lnSpc>
              <a:spcPct val="100000"/>
            </a:lnSpc>
          </a:pPr>
          <a:endParaRPr lang="en-US"/>
        </a:p>
      </dgm:t>
    </dgm:pt>
    <dgm:pt modelId="{DC7A8290-D4EA-4300-8A5F-ADE064266224}">
      <dgm:prSet/>
      <dgm:spPr/>
      <dgm:t>
        <a:bodyPr/>
        <a:lstStyle/>
        <a:p>
          <a:pPr>
            <a:lnSpc>
              <a:spcPct val="100000"/>
            </a:lnSpc>
          </a:pPr>
          <a:r>
            <a:rPr lang="en-US" b="1" dirty="0">
              <a:solidFill>
                <a:schemeClr val="bg1"/>
              </a:solidFill>
              <a:latin typeface="Arial" panose="020B0604020202020204" pitchFamily="34" charset="0"/>
              <a:cs typeface="Arial" panose="020B0604020202020204" pitchFamily="34" charset="0"/>
            </a:rPr>
            <a:t>Impact: </a:t>
          </a:r>
          <a:r>
            <a:rPr lang="en-US" b="1" dirty="0">
              <a:latin typeface="Arial" panose="020B0604020202020204" pitchFamily="34" charset="0"/>
              <a:cs typeface="Arial" panose="020B0604020202020204" pitchFamily="34" charset="0"/>
            </a:rPr>
            <a:t>200% growth in client acquisition efficiency,40% reduction in reporting time.</a:t>
          </a:r>
        </a:p>
      </dgm:t>
    </dgm:pt>
    <dgm:pt modelId="{AAF67495-E702-4001-A718-F54C1715DB40}" type="parTrans" cxnId="{B6ED0BB7-F970-41DE-A691-ABAF16FED853}">
      <dgm:prSet/>
      <dgm:spPr/>
      <dgm:t>
        <a:bodyPr/>
        <a:lstStyle/>
        <a:p>
          <a:endParaRPr lang="en-US"/>
        </a:p>
      </dgm:t>
    </dgm:pt>
    <dgm:pt modelId="{E8CB054E-B3A0-4270-8C64-9BE9306AC41A}" type="sibTrans" cxnId="{B6ED0BB7-F970-41DE-A691-ABAF16FED853}">
      <dgm:prSet/>
      <dgm:spPr/>
      <dgm:t>
        <a:bodyPr/>
        <a:lstStyle/>
        <a:p>
          <a:endParaRPr lang="en-US"/>
        </a:p>
      </dgm:t>
    </dgm:pt>
    <dgm:pt modelId="{251A86AC-546E-A04C-BC89-447B91EEFA23}" type="pres">
      <dgm:prSet presAssocID="{8CABF27D-09A4-4422-87F7-1FC4FDFF18F9}" presName="vert0" presStyleCnt="0">
        <dgm:presLayoutVars>
          <dgm:dir/>
          <dgm:animOne val="branch"/>
          <dgm:animLvl val="lvl"/>
        </dgm:presLayoutVars>
      </dgm:prSet>
      <dgm:spPr/>
    </dgm:pt>
    <dgm:pt modelId="{F9497923-102A-374E-8831-68E68E6B826F}" type="pres">
      <dgm:prSet presAssocID="{A1BAD292-710A-4D7F-9BFD-F9B7DA37D07A}" presName="thickLine" presStyleLbl="alignNode1" presStyleIdx="0" presStyleCnt="6"/>
      <dgm:spPr/>
    </dgm:pt>
    <dgm:pt modelId="{E46EB113-9831-E74D-B4B9-61CE75FCDD91}" type="pres">
      <dgm:prSet presAssocID="{A1BAD292-710A-4D7F-9BFD-F9B7DA37D07A}" presName="horz1" presStyleCnt="0"/>
      <dgm:spPr/>
    </dgm:pt>
    <dgm:pt modelId="{395CA675-6867-A043-9B6E-3E0705951F1B}" type="pres">
      <dgm:prSet presAssocID="{A1BAD292-710A-4D7F-9BFD-F9B7DA37D07A}" presName="tx1" presStyleLbl="revTx" presStyleIdx="0" presStyleCnt="6" custLinFactNeighborY="73516"/>
      <dgm:spPr/>
    </dgm:pt>
    <dgm:pt modelId="{FAA5FC08-6F88-5847-97A1-91D3D71B86CF}" type="pres">
      <dgm:prSet presAssocID="{A1BAD292-710A-4D7F-9BFD-F9B7DA37D07A}" presName="vert1" presStyleCnt="0"/>
      <dgm:spPr/>
    </dgm:pt>
    <dgm:pt modelId="{C45A9094-245E-6542-A799-8C3483630AC4}" type="pres">
      <dgm:prSet presAssocID="{51B98524-C61E-421F-B3D3-25262DD2B1CF}" presName="thickLine" presStyleLbl="alignNode1" presStyleIdx="1" presStyleCnt="6"/>
      <dgm:spPr/>
    </dgm:pt>
    <dgm:pt modelId="{7CC358CE-72DB-2045-9224-9449A0DCAA54}" type="pres">
      <dgm:prSet presAssocID="{51B98524-C61E-421F-B3D3-25262DD2B1CF}" presName="horz1" presStyleCnt="0"/>
      <dgm:spPr/>
    </dgm:pt>
    <dgm:pt modelId="{361756E8-72BD-B248-973B-5A458FCC75FC}" type="pres">
      <dgm:prSet presAssocID="{51B98524-C61E-421F-B3D3-25262DD2B1CF}" presName="tx1" presStyleLbl="revTx" presStyleIdx="1" presStyleCnt="6"/>
      <dgm:spPr/>
    </dgm:pt>
    <dgm:pt modelId="{DF6EDE31-E9F7-0F48-A1FE-9C8176970EFD}" type="pres">
      <dgm:prSet presAssocID="{51B98524-C61E-421F-B3D3-25262DD2B1CF}" presName="vert1" presStyleCnt="0"/>
      <dgm:spPr/>
    </dgm:pt>
    <dgm:pt modelId="{27F73CED-1342-B249-80B9-A389642C1A2F}" type="pres">
      <dgm:prSet presAssocID="{D34DDB24-FBA3-4A36-AC0B-B2909BF58506}" presName="thickLine" presStyleLbl="alignNode1" presStyleIdx="2" presStyleCnt="6"/>
      <dgm:spPr/>
    </dgm:pt>
    <dgm:pt modelId="{101E12B8-4D45-634B-A6FA-D6A65D75DDCC}" type="pres">
      <dgm:prSet presAssocID="{D34DDB24-FBA3-4A36-AC0B-B2909BF58506}" presName="horz1" presStyleCnt="0"/>
      <dgm:spPr/>
    </dgm:pt>
    <dgm:pt modelId="{0BA543B0-F559-C449-9DD3-A7345BC97C8E}" type="pres">
      <dgm:prSet presAssocID="{D34DDB24-FBA3-4A36-AC0B-B2909BF58506}" presName="tx1" presStyleLbl="revTx" presStyleIdx="2" presStyleCnt="6" custLinFactNeighborX="-259" custLinFactNeighborY="-6237"/>
      <dgm:spPr/>
    </dgm:pt>
    <dgm:pt modelId="{50CCAD4C-CA36-C042-B3D8-B9036DB6E37E}" type="pres">
      <dgm:prSet presAssocID="{D34DDB24-FBA3-4A36-AC0B-B2909BF58506}" presName="vert1" presStyleCnt="0"/>
      <dgm:spPr/>
    </dgm:pt>
    <dgm:pt modelId="{4EC80CC9-E309-DB4B-8F62-AB27F0B1268D}" type="pres">
      <dgm:prSet presAssocID="{CF49BE79-4365-42F0-8F4E-9A10BC175159}" presName="thickLine" presStyleLbl="alignNode1" presStyleIdx="3" presStyleCnt="6"/>
      <dgm:spPr/>
    </dgm:pt>
    <dgm:pt modelId="{F7759252-D2F8-5444-90F0-B35CD70AD0F0}" type="pres">
      <dgm:prSet presAssocID="{CF49BE79-4365-42F0-8F4E-9A10BC175159}" presName="horz1" presStyleCnt="0"/>
      <dgm:spPr/>
    </dgm:pt>
    <dgm:pt modelId="{286992B7-8F38-2D4D-A93C-2686EF286971}" type="pres">
      <dgm:prSet presAssocID="{CF49BE79-4365-42F0-8F4E-9A10BC175159}" presName="tx1" presStyleLbl="revTx" presStyleIdx="3" presStyleCnt="6" custLinFactNeighborX="1033" custLinFactNeighborY="35396"/>
      <dgm:spPr/>
    </dgm:pt>
    <dgm:pt modelId="{6B1DC66E-1C22-6148-9532-58F3B07395FB}" type="pres">
      <dgm:prSet presAssocID="{CF49BE79-4365-42F0-8F4E-9A10BC175159}" presName="vert1" presStyleCnt="0"/>
      <dgm:spPr/>
    </dgm:pt>
    <dgm:pt modelId="{FCCB3F5B-FD33-974A-ADF9-04EF51791A6B}" type="pres">
      <dgm:prSet presAssocID="{6DD9D597-A613-408A-BD93-BF7D20FAB312}" presName="thickLine" presStyleLbl="alignNode1" presStyleIdx="4" presStyleCnt="6"/>
      <dgm:spPr/>
    </dgm:pt>
    <dgm:pt modelId="{8571F79D-3FDA-F543-BF4F-BF902454FB22}" type="pres">
      <dgm:prSet presAssocID="{6DD9D597-A613-408A-BD93-BF7D20FAB312}" presName="horz1" presStyleCnt="0"/>
      <dgm:spPr/>
    </dgm:pt>
    <dgm:pt modelId="{B501819A-F464-9F46-863A-08377C90D6F0}" type="pres">
      <dgm:prSet presAssocID="{6DD9D597-A613-408A-BD93-BF7D20FAB312}" presName="tx1" presStyleLbl="revTx" presStyleIdx="4" presStyleCnt="6"/>
      <dgm:spPr/>
    </dgm:pt>
    <dgm:pt modelId="{309EB12F-315F-7344-92A6-142C2B946F69}" type="pres">
      <dgm:prSet presAssocID="{6DD9D597-A613-408A-BD93-BF7D20FAB312}" presName="vert1" presStyleCnt="0"/>
      <dgm:spPr/>
    </dgm:pt>
    <dgm:pt modelId="{E6272EBE-23BA-D248-9BB1-A80A31FB4391}" type="pres">
      <dgm:prSet presAssocID="{DC7A8290-D4EA-4300-8A5F-ADE064266224}" presName="thickLine" presStyleLbl="alignNode1" presStyleIdx="5" presStyleCnt="6"/>
      <dgm:spPr/>
    </dgm:pt>
    <dgm:pt modelId="{4496E194-AAC3-3E47-B092-0C6A013921E4}" type="pres">
      <dgm:prSet presAssocID="{DC7A8290-D4EA-4300-8A5F-ADE064266224}" presName="horz1" presStyleCnt="0"/>
      <dgm:spPr/>
    </dgm:pt>
    <dgm:pt modelId="{571EDFA9-E48B-E949-B122-A20F329CD2BD}" type="pres">
      <dgm:prSet presAssocID="{DC7A8290-D4EA-4300-8A5F-ADE064266224}" presName="tx1" presStyleLbl="revTx" presStyleIdx="5" presStyleCnt="6" custLinFactNeighborX="-777" custLinFactNeighborY="-76927"/>
      <dgm:spPr/>
    </dgm:pt>
    <dgm:pt modelId="{CD686C6F-E2F8-2547-94F9-5E3DEF1F6142}" type="pres">
      <dgm:prSet presAssocID="{DC7A8290-D4EA-4300-8A5F-ADE064266224}" presName="vert1" presStyleCnt="0"/>
      <dgm:spPr/>
    </dgm:pt>
  </dgm:ptLst>
  <dgm:cxnLst>
    <dgm:cxn modelId="{3FDAE828-3164-4F2B-B92E-C540D6B5F95C}" srcId="{8CABF27D-09A4-4422-87F7-1FC4FDFF18F9}" destId="{D34DDB24-FBA3-4A36-AC0B-B2909BF58506}" srcOrd="2" destOrd="0" parTransId="{A1C9F5EA-A862-409F-97F6-494C63D2BF9C}" sibTransId="{5F3CFA7B-0C24-476F-9145-33FA3D55EE09}"/>
    <dgm:cxn modelId="{7D8D8E38-D951-004C-807B-D41258395800}" type="presOf" srcId="{CF49BE79-4365-42F0-8F4E-9A10BC175159}" destId="{286992B7-8F38-2D4D-A93C-2686EF286971}" srcOrd="0" destOrd="0" presId="urn:microsoft.com/office/officeart/2008/layout/LinedList"/>
    <dgm:cxn modelId="{AED2AC40-E442-FF42-8EEC-9B7535F02CFC}" type="presOf" srcId="{D34DDB24-FBA3-4A36-AC0B-B2909BF58506}" destId="{0BA543B0-F559-C449-9DD3-A7345BC97C8E}" srcOrd="0" destOrd="0" presId="urn:microsoft.com/office/officeart/2008/layout/LinedList"/>
    <dgm:cxn modelId="{3D858E49-0DD9-4830-8986-7CF06FBCEDF0}" srcId="{8CABF27D-09A4-4422-87F7-1FC4FDFF18F9}" destId="{51B98524-C61E-421F-B3D3-25262DD2B1CF}" srcOrd="1" destOrd="0" parTransId="{89FD407F-F588-440F-A8BE-8030F690B090}" sibTransId="{1F9D0120-8844-4AD0-8C2C-1214799BBD16}"/>
    <dgm:cxn modelId="{B068AB4F-DC4C-CE40-AE42-94074FB82E1B}" type="presOf" srcId="{6DD9D597-A613-408A-BD93-BF7D20FAB312}" destId="{B501819A-F464-9F46-863A-08377C90D6F0}" srcOrd="0" destOrd="0" presId="urn:microsoft.com/office/officeart/2008/layout/LinedList"/>
    <dgm:cxn modelId="{199FF06D-C666-E640-8BED-3EF34F1CDDE8}" type="presOf" srcId="{51B98524-C61E-421F-B3D3-25262DD2B1CF}" destId="{361756E8-72BD-B248-973B-5A458FCC75FC}" srcOrd="0" destOrd="0" presId="urn:microsoft.com/office/officeart/2008/layout/LinedList"/>
    <dgm:cxn modelId="{51E3C089-8B51-483A-BB93-1FE86E6749C7}" srcId="{8CABF27D-09A4-4422-87F7-1FC4FDFF18F9}" destId="{CF49BE79-4365-42F0-8F4E-9A10BC175159}" srcOrd="3" destOrd="0" parTransId="{715B2700-CA47-4CF3-8358-B565E9B418A5}" sibTransId="{CEADB398-1C93-4CFB-ABA5-2E79A1879A33}"/>
    <dgm:cxn modelId="{ED35E289-82F3-497B-9DAD-4DC854050504}" srcId="{8CABF27D-09A4-4422-87F7-1FC4FDFF18F9}" destId="{6DD9D597-A613-408A-BD93-BF7D20FAB312}" srcOrd="4" destOrd="0" parTransId="{AE4CAFA5-7CF0-4FAD-ABB1-BA09DD062FD8}" sibTransId="{D91094AC-FDD2-4C00-9B54-C18DA5559325}"/>
    <dgm:cxn modelId="{126E3F91-012C-D645-8F6B-C5CFC394F7A1}" type="presOf" srcId="{A1BAD292-710A-4D7F-9BFD-F9B7DA37D07A}" destId="{395CA675-6867-A043-9B6E-3E0705951F1B}" srcOrd="0" destOrd="0" presId="urn:microsoft.com/office/officeart/2008/layout/LinedList"/>
    <dgm:cxn modelId="{B6ED0BB7-F970-41DE-A691-ABAF16FED853}" srcId="{8CABF27D-09A4-4422-87F7-1FC4FDFF18F9}" destId="{DC7A8290-D4EA-4300-8A5F-ADE064266224}" srcOrd="5" destOrd="0" parTransId="{AAF67495-E702-4001-A718-F54C1715DB40}" sibTransId="{E8CB054E-B3A0-4270-8C64-9BE9306AC41A}"/>
    <dgm:cxn modelId="{0FBFE7F2-E25C-44B3-91D7-BD93EDBA44ED}" srcId="{8CABF27D-09A4-4422-87F7-1FC4FDFF18F9}" destId="{A1BAD292-710A-4D7F-9BFD-F9B7DA37D07A}" srcOrd="0" destOrd="0" parTransId="{DB7C27E7-EC2E-4531-852C-09262DB8FD06}" sibTransId="{1B4BE247-7F5A-426B-A2F9-199FCC6DE0F1}"/>
    <dgm:cxn modelId="{DC99E1FA-0DA8-7746-ACBF-AB5B0DB22AFC}" type="presOf" srcId="{DC7A8290-D4EA-4300-8A5F-ADE064266224}" destId="{571EDFA9-E48B-E949-B122-A20F329CD2BD}" srcOrd="0" destOrd="0" presId="urn:microsoft.com/office/officeart/2008/layout/LinedList"/>
    <dgm:cxn modelId="{5388F0FE-A166-7E42-A71B-392EE7CE0F58}" type="presOf" srcId="{8CABF27D-09A4-4422-87F7-1FC4FDFF18F9}" destId="{251A86AC-546E-A04C-BC89-447B91EEFA23}" srcOrd="0" destOrd="0" presId="urn:microsoft.com/office/officeart/2008/layout/LinedList"/>
    <dgm:cxn modelId="{D7326585-33CA-0A48-AFC3-AE4EEC872645}" type="presParOf" srcId="{251A86AC-546E-A04C-BC89-447B91EEFA23}" destId="{F9497923-102A-374E-8831-68E68E6B826F}" srcOrd="0" destOrd="0" presId="urn:microsoft.com/office/officeart/2008/layout/LinedList"/>
    <dgm:cxn modelId="{19D082E7-3D9D-D148-BC23-686F6B019750}" type="presParOf" srcId="{251A86AC-546E-A04C-BC89-447B91EEFA23}" destId="{E46EB113-9831-E74D-B4B9-61CE75FCDD91}" srcOrd="1" destOrd="0" presId="urn:microsoft.com/office/officeart/2008/layout/LinedList"/>
    <dgm:cxn modelId="{6E611709-8488-2C49-B0F9-750E6BEB55E7}" type="presParOf" srcId="{E46EB113-9831-E74D-B4B9-61CE75FCDD91}" destId="{395CA675-6867-A043-9B6E-3E0705951F1B}" srcOrd="0" destOrd="0" presId="urn:microsoft.com/office/officeart/2008/layout/LinedList"/>
    <dgm:cxn modelId="{97F19C00-5579-1A4F-8D3E-073B4B763DF1}" type="presParOf" srcId="{E46EB113-9831-E74D-B4B9-61CE75FCDD91}" destId="{FAA5FC08-6F88-5847-97A1-91D3D71B86CF}" srcOrd="1" destOrd="0" presId="urn:microsoft.com/office/officeart/2008/layout/LinedList"/>
    <dgm:cxn modelId="{5E27FDFC-65A5-8B4B-A087-4EF36AFB990A}" type="presParOf" srcId="{251A86AC-546E-A04C-BC89-447B91EEFA23}" destId="{C45A9094-245E-6542-A799-8C3483630AC4}" srcOrd="2" destOrd="0" presId="urn:microsoft.com/office/officeart/2008/layout/LinedList"/>
    <dgm:cxn modelId="{E6A439E7-D488-4A4A-8CB2-F54DD1494BA4}" type="presParOf" srcId="{251A86AC-546E-A04C-BC89-447B91EEFA23}" destId="{7CC358CE-72DB-2045-9224-9449A0DCAA54}" srcOrd="3" destOrd="0" presId="urn:microsoft.com/office/officeart/2008/layout/LinedList"/>
    <dgm:cxn modelId="{888263CF-CC36-E245-A1AB-DF3F36A0C5C0}" type="presParOf" srcId="{7CC358CE-72DB-2045-9224-9449A0DCAA54}" destId="{361756E8-72BD-B248-973B-5A458FCC75FC}" srcOrd="0" destOrd="0" presId="urn:microsoft.com/office/officeart/2008/layout/LinedList"/>
    <dgm:cxn modelId="{4D97300D-7381-E14F-81B0-CAEC035C6CCC}" type="presParOf" srcId="{7CC358CE-72DB-2045-9224-9449A0DCAA54}" destId="{DF6EDE31-E9F7-0F48-A1FE-9C8176970EFD}" srcOrd="1" destOrd="0" presId="urn:microsoft.com/office/officeart/2008/layout/LinedList"/>
    <dgm:cxn modelId="{83846896-B556-5441-8DAD-9C118F146A16}" type="presParOf" srcId="{251A86AC-546E-A04C-BC89-447B91EEFA23}" destId="{27F73CED-1342-B249-80B9-A389642C1A2F}" srcOrd="4" destOrd="0" presId="urn:microsoft.com/office/officeart/2008/layout/LinedList"/>
    <dgm:cxn modelId="{B8F0D221-C030-7044-A991-1DDC32AC3EE6}" type="presParOf" srcId="{251A86AC-546E-A04C-BC89-447B91EEFA23}" destId="{101E12B8-4D45-634B-A6FA-D6A65D75DDCC}" srcOrd="5" destOrd="0" presId="urn:microsoft.com/office/officeart/2008/layout/LinedList"/>
    <dgm:cxn modelId="{3F42F551-FE5F-E246-AA02-65A34735C0AB}" type="presParOf" srcId="{101E12B8-4D45-634B-A6FA-D6A65D75DDCC}" destId="{0BA543B0-F559-C449-9DD3-A7345BC97C8E}" srcOrd="0" destOrd="0" presId="urn:microsoft.com/office/officeart/2008/layout/LinedList"/>
    <dgm:cxn modelId="{5155F27C-2F53-C242-B23F-17F5D28D9E73}" type="presParOf" srcId="{101E12B8-4D45-634B-A6FA-D6A65D75DDCC}" destId="{50CCAD4C-CA36-C042-B3D8-B9036DB6E37E}" srcOrd="1" destOrd="0" presId="urn:microsoft.com/office/officeart/2008/layout/LinedList"/>
    <dgm:cxn modelId="{7BA3C16A-8170-214F-9680-00E255AA3ACE}" type="presParOf" srcId="{251A86AC-546E-A04C-BC89-447B91EEFA23}" destId="{4EC80CC9-E309-DB4B-8F62-AB27F0B1268D}" srcOrd="6" destOrd="0" presId="urn:microsoft.com/office/officeart/2008/layout/LinedList"/>
    <dgm:cxn modelId="{BF1AFEB4-7D88-624A-805D-32F3C90C5DDC}" type="presParOf" srcId="{251A86AC-546E-A04C-BC89-447B91EEFA23}" destId="{F7759252-D2F8-5444-90F0-B35CD70AD0F0}" srcOrd="7" destOrd="0" presId="urn:microsoft.com/office/officeart/2008/layout/LinedList"/>
    <dgm:cxn modelId="{1F3BF6AD-31FC-DB44-A060-F2E1711B9F45}" type="presParOf" srcId="{F7759252-D2F8-5444-90F0-B35CD70AD0F0}" destId="{286992B7-8F38-2D4D-A93C-2686EF286971}" srcOrd="0" destOrd="0" presId="urn:microsoft.com/office/officeart/2008/layout/LinedList"/>
    <dgm:cxn modelId="{208A1FA8-4E63-E943-9453-F3E765E90414}" type="presParOf" srcId="{F7759252-D2F8-5444-90F0-B35CD70AD0F0}" destId="{6B1DC66E-1C22-6148-9532-58F3B07395FB}" srcOrd="1" destOrd="0" presId="urn:microsoft.com/office/officeart/2008/layout/LinedList"/>
    <dgm:cxn modelId="{453FAAA6-5BE9-F74E-801C-2AED35DB3942}" type="presParOf" srcId="{251A86AC-546E-A04C-BC89-447B91EEFA23}" destId="{FCCB3F5B-FD33-974A-ADF9-04EF51791A6B}" srcOrd="8" destOrd="0" presId="urn:microsoft.com/office/officeart/2008/layout/LinedList"/>
    <dgm:cxn modelId="{58D4864A-E78F-0D4D-AD7B-D6B8D6443D3C}" type="presParOf" srcId="{251A86AC-546E-A04C-BC89-447B91EEFA23}" destId="{8571F79D-3FDA-F543-BF4F-BF902454FB22}" srcOrd="9" destOrd="0" presId="urn:microsoft.com/office/officeart/2008/layout/LinedList"/>
    <dgm:cxn modelId="{9E8AD6CA-503C-124E-A1EB-73895F130FB3}" type="presParOf" srcId="{8571F79D-3FDA-F543-BF4F-BF902454FB22}" destId="{B501819A-F464-9F46-863A-08377C90D6F0}" srcOrd="0" destOrd="0" presId="urn:microsoft.com/office/officeart/2008/layout/LinedList"/>
    <dgm:cxn modelId="{E02175AC-E15E-D648-9487-AA1B017D960E}" type="presParOf" srcId="{8571F79D-3FDA-F543-BF4F-BF902454FB22}" destId="{309EB12F-315F-7344-92A6-142C2B946F69}" srcOrd="1" destOrd="0" presId="urn:microsoft.com/office/officeart/2008/layout/LinedList"/>
    <dgm:cxn modelId="{E01C64D2-F541-C344-9622-9307DE8777F2}" type="presParOf" srcId="{251A86AC-546E-A04C-BC89-447B91EEFA23}" destId="{E6272EBE-23BA-D248-9BB1-A80A31FB4391}" srcOrd="10" destOrd="0" presId="urn:microsoft.com/office/officeart/2008/layout/LinedList"/>
    <dgm:cxn modelId="{4E66E334-A1B5-A24A-89AC-EAD276DAB406}" type="presParOf" srcId="{251A86AC-546E-A04C-BC89-447B91EEFA23}" destId="{4496E194-AAC3-3E47-B092-0C6A013921E4}" srcOrd="11" destOrd="0" presId="urn:microsoft.com/office/officeart/2008/layout/LinedList"/>
    <dgm:cxn modelId="{97FA64A7-1845-CF49-AF7A-F9331AB60EA3}" type="presParOf" srcId="{4496E194-AAC3-3E47-B092-0C6A013921E4}" destId="{571EDFA9-E48B-E949-B122-A20F329CD2BD}" srcOrd="0" destOrd="0" presId="urn:microsoft.com/office/officeart/2008/layout/LinedList"/>
    <dgm:cxn modelId="{EE0D8C99-7BB5-ED42-9F2F-B1BC67B90219}" type="presParOf" srcId="{4496E194-AAC3-3E47-B092-0C6A013921E4}" destId="{CD686C6F-E2F8-2547-94F9-5E3DEF1F6142}"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5277B0D2-721C-400B-A8EF-7C17BDA7248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305058F6-4738-4E0E-A66E-8E45A76707A4}">
      <dgm:prSet custT="1"/>
      <dgm:spPr/>
      <dgm:t>
        <a:bodyPr/>
        <a:lstStyle/>
        <a:p>
          <a:pPr>
            <a:lnSpc>
              <a:spcPct val="150000"/>
            </a:lnSpc>
          </a:pPr>
          <a:r>
            <a:rPr lang="en-US" sz="1400" b="1" dirty="0">
              <a:latin typeface="Arial" panose="020B0604020202020204" pitchFamily="34" charset="0"/>
              <a:cs typeface="Arial" panose="020B0604020202020204" pitchFamily="34" charset="0"/>
            </a:rPr>
            <a:t>Security Issues: </a:t>
          </a:r>
          <a:r>
            <a:rPr lang="en-US" sz="1400" dirty="0">
              <a:latin typeface="Arial" panose="020B0604020202020204" pitchFamily="34" charset="0"/>
              <a:cs typeface="Arial" panose="020B0604020202020204" pitchFamily="34" charset="0"/>
            </a:rPr>
            <a:t>Managing sensitive client project data and ensuring GDPR compliance across 120+ countries. AI based forecasting tools audited for transparency and fairness.</a:t>
          </a:r>
        </a:p>
      </dgm:t>
    </dgm:pt>
    <dgm:pt modelId="{5509795E-2CD2-4060-A0C1-9F031EE4D5E8}" type="parTrans" cxnId="{9FA17C3B-2609-41B2-B1B2-9A71067B82E4}">
      <dgm:prSet/>
      <dgm:spPr/>
      <dgm:t>
        <a:bodyPr/>
        <a:lstStyle/>
        <a:p>
          <a:endParaRPr lang="en-US"/>
        </a:p>
      </dgm:t>
    </dgm:pt>
    <dgm:pt modelId="{07897B31-BCD5-465A-8D45-F8D1BBE684AA}" type="sibTrans" cxnId="{9FA17C3B-2609-41B2-B1B2-9A71067B82E4}">
      <dgm:prSet/>
      <dgm:spPr/>
      <dgm:t>
        <a:bodyPr/>
        <a:lstStyle/>
        <a:p>
          <a:endParaRPr lang="en-US"/>
        </a:p>
      </dgm:t>
    </dgm:pt>
    <dgm:pt modelId="{948B5170-1298-4EAB-943A-6A62D39E28E7}">
      <dgm:prSet custT="1"/>
      <dgm:spPr/>
      <dgm:t>
        <a:bodyPr/>
        <a:lstStyle/>
        <a:p>
          <a:pPr>
            <a:lnSpc>
              <a:spcPct val="150000"/>
            </a:lnSpc>
          </a:pPr>
          <a:r>
            <a:rPr lang="en-US" sz="1400" b="1" dirty="0">
              <a:latin typeface="Arial" panose="020B0604020202020204" pitchFamily="34" charset="0"/>
              <a:cs typeface="Arial" panose="020B0604020202020204" pitchFamily="34" charset="0"/>
            </a:rPr>
            <a:t>Challenge: </a:t>
          </a:r>
          <a:r>
            <a:rPr lang="en-US" sz="1400" dirty="0">
              <a:latin typeface="Arial" panose="020B0604020202020204" pitchFamily="34" charset="0"/>
              <a:cs typeface="Arial" panose="020B0604020202020204" pitchFamily="34" charset="0"/>
            </a:rPr>
            <a:t>Accenture sought to unify global project delivery data, improve sales forecasting, and offer integrated ERP-CRM solutions to clients. Legacy systems hindered internal analytics/collaboration across service lines.</a:t>
          </a:r>
        </a:p>
      </dgm:t>
    </dgm:pt>
    <dgm:pt modelId="{6655146A-6498-4C8F-ACF7-776ACD2AB5FB}" type="parTrans" cxnId="{0462165A-CA94-42F6-AD6E-968CFCE3275D}">
      <dgm:prSet/>
      <dgm:spPr/>
      <dgm:t>
        <a:bodyPr/>
        <a:lstStyle/>
        <a:p>
          <a:endParaRPr lang="en-US"/>
        </a:p>
      </dgm:t>
    </dgm:pt>
    <dgm:pt modelId="{DC4EE695-A348-4DEF-BB46-C9A8AC1B40F2}" type="sibTrans" cxnId="{0462165A-CA94-42F6-AD6E-968CFCE3275D}">
      <dgm:prSet/>
      <dgm:spPr/>
      <dgm:t>
        <a:bodyPr/>
        <a:lstStyle/>
        <a:p>
          <a:endParaRPr lang="en-US"/>
        </a:p>
      </dgm:t>
    </dgm:pt>
    <dgm:pt modelId="{04758A07-5A03-4001-8D71-2D77FB6A38A8}">
      <dgm:prSet custT="1"/>
      <dgm:spPr/>
      <dgm:t>
        <a:bodyPr/>
        <a:lstStyle/>
        <a:p>
          <a:pPr>
            <a:lnSpc>
              <a:spcPct val="150000"/>
            </a:lnSpc>
          </a:pPr>
          <a:r>
            <a:rPr lang="en-US" sz="1400" b="1" dirty="0">
              <a:latin typeface="Arial" panose="020B0604020202020204" pitchFamily="34" charset="0"/>
              <a:cs typeface="Arial" panose="020B0604020202020204" pitchFamily="34" charset="0"/>
            </a:rPr>
            <a:t>Solution: </a:t>
          </a:r>
          <a:r>
            <a:rPr lang="en-US" sz="1400" dirty="0">
              <a:latin typeface="Arial" panose="020B0604020202020204" pitchFamily="34" charset="0"/>
              <a:cs typeface="Arial" panose="020B0604020202020204" pitchFamily="34" charset="0"/>
            </a:rPr>
            <a:t>Implemented SAP Customer Experience integrated with SAP S/4HANA to link client financial and delivery data.</a:t>
          </a:r>
        </a:p>
      </dgm:t>
    </dgm:pt>
    <dgm:pt modelId="{8E57735D-7539-4B1D-AAF7-5EA4C8CC17F8}" type="parTrans" cxnId="{EAF013DD-328C-4611-8A62-C6D354819014}">
      <dgm:prSet/>
      <dgm:spPr/>
      <dgm:t>
        <a:bodyPr/>
        <a:lstStyle/>
        <a:p>
          <a:endParaRPr lang="en-US"/>
        </a:p>
      </dgm:t>
    </dgm:pt>
    <dgm:pt modelId="{1AF58C15-4F99-4B4B-8508-621EEA7D1456}" type="sibTrans" cxnId="{EAF013DD-328C-4611-8A62-C6D354819014}">
      <dgm:prSet/>
      <dgm:spPr/>
      <dgm:t>
        <a:bodyPr/>
        <a:lstStyle/>
        <a:p>
          <a:endParaRPr lang="en-US"/>
        </a:p>
      </dgm:t>
    </dgm:pt>
    <dgm:pt modelId="{F9A927C3-CFA6-4D80-968A-317D17E7AFFE}">
      <dgm:prSet custT="1"/>
      <dgm:spPr/>
      <dgm:t>
        <a:bodyPr/>
        <a:lstStyle/>
        <a:p>
          <a:pPr>
            <a:lnSpc>
              <a:spcPct val="150000"/>
            </a:lnSpc>
          </a:pPr>
          <a:r>
            <a:rPr lang="en-US" sz="1400" b="1" dirty="0">
              <a:latin typeface="Arial" panose="020B0604020202020204" pitchFamily="34" charset="0"/>
              <a:cs typeface="Arial" panose="020B0604020202020204" pitchFamily="34" charset="0"/>
            </a:rPr>
            <a:t>Impact: </a:t>
          </a:r>
          <a:r>
            <a:rPr lang="en-US" sz="1400" dirty="0">
              <a:latin typeface="Arial" panose="020B0604020202020204" pitchFamily="34" charset="0"/>
              <a:cs typeface="Arial" panose="020B0604020202020204" pitchFamily="34" charset="0"/>
            </a:rPr>
            <a:t>Improved project profitability visibility and resource </a:t>
          </a:r>
          <a:r>
            <a:rPr lang="en-US" sz="1400" dirty="0" err="1">
              <a:latin typeface="Arial" panose="020B0604020202020204" pitchFamily="34" charset="0"/>
              <a:cs typeface="Arial" panose="020B0604020202020204" pitchFamily="34" charset="0"/>
            </a:rPr>
            <a:t>utilisation</a:t>
          </a:r>
          <a:r>
            <a:rPr lang="en-US" sz="1400" dirty="0">
              <a:latin typeface="Arial" panose="020B0604020202020204" pitchFamily="34" charset="0"/>
              <a:cs typeface="Arial" panose="020B0604020202020204" pitchFamily="34" charset="0"/>
            </a:rPr>
            <a:t>, faster proposal cycles. </a:t>
          </a:r>
        </a:p>
      </dgm:t>
    </dgm:pt>
    <dgm:pt modelId="{14861B64-DC3F-408D-8308-516F72A40C87}" type="parTrans" cxnId="{BB1A5F83-6672-479B-8F63-C137DFA6444D}">
      <dgm:prSet/>
      <dgm:spPr/>
      <dgm:t>
        <a:bodyPr/>
        <a:lstStyle/>
        <a:p>
          <a:endParaRPr lang="en-US"/>
        </a:p>
      </dgm:t>
    </dgm:pt>
    <dgm:pt modelId="{162BFBB2-FAD3-4D73-B177-D0D5D1330189}" type="sibTrans" cxnId="{BB1A5F83-6672-479B-8F63-C137DFA6444D}">
      <dgm:prSet/>
      <dgm:spPr/>
      <dgm:t>
        <a:bodyPr/>
        <a:lstStyle/>
        <a:p>
          <a:endParaRPr lang="en-US"/>
        </a:p>
      </dgm:t>
    </dgm:pt>
    <dgm:pt modelId="{E3E5C630-0F6D-4C40-97E7-FB2E76282912}" type="pres">
      <dgm:prSet presAssocID="{5277B0D2-721C-400B-A8EF-7C17BDA72481}" presName="root" presStyleCnt="0">
        <dgm:presLayoutVars>
          <dgm:dir/>
          <dgm:resizeHandles val="exact"/>
        </dgm:presLayoutVars>
      </dgm:prSet>
      <dgm:spPr/>
    </dgm:pt>
    <dgm:pt modelId="{BF9C2AD5-2CED-42E5-827E-D6E6865EEC7A}" type="pres">
      <dgm:prSet presAssocID="{948B5170-1298-4EAB-943A-6A62D39E28E7}" presName="compNode" presStyleCnt="0"/>
      <dgm:spPr/>
    </dgm:pt>
    <dgm:pt modelId="{07EF030C-820D-4A1C-92D8-78B0A7C2C7E9}" type="pres">
      <dgm:prSet presAssocID="{948B5170-1298-4EAB-943A-6A62D39E28E7}" presName="bgRect" presStyleLbl="bgShp" presStyleIdx="0" presStyleCnt="4" custLinFactNeighborX="-1958" custLinFactNeighborY="7926"/>
      <dgm:spPr/>
    </dgm:pt>
    <dgm:pt modelId="{D0255581-511D-46C5-8E30-15F3502EBD64}" type="pres">
      <dgm:prSet presAssocID="{948B5170-1298-4EAB-943A-6A62D39E28E7}"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Maze"/>
        </a:ext>
      </dgm:extLst>
    </dgm:pt>
    <dgm:pt modelId="{B21BC758-61BC-4A9E-A76C-354A32432E2A}" type="pres">
      <dgm:prSet presAssocID="{948B5170-1298-4EAB-943A-6A62D39E28E7}" presName="spaceRect" presStyleCnt="0"/>
      <dgm:spPr/>
    </dgm:pt>
    <dgm:pt modelId="{9CF6CAF5-83A8-4832-B385-3BA08586264F}" type="pres">
      <dgm:prSet presAssocID="{948B5170-1298-4EAB-943A-6A62D39E28E7}" presName="parTx" presStyleLbl="revTx" presStyleIdx="0" presStyleCnt="4">
        <dgm:presLayoutVars>
          <dgm:chMax val="0"/>
          <dgm:chPref val="0"/>
        </dgm:presLayoutVars>
      </dgm:prSet>
      <dgm:spPr/>
    </dgm:pt>
    <dgm:pt modelId="{E4D1C619-E282-48D5-AFAA-721D895069A9}" type="pres">
      <dgm:prSet presAssocID="{DC4EE695-A348-4DEF-BB46-C9A8AC1B40F2}" presName="sibTrans" presStyleCnt="0"/>
      <dgm:spPr/>
    </dgm:pt>
    <dgm:pt modelId="{A3F40CB8-B124-47A2-871B-47A2BA26ABB3}" type="pres">
      <dgm:prSet presAssocID="{04758A07-5A03-4001-8D71-2D77FB6A38A8}" presName="compNode" presStyleCnt="0"/>
      <dgm:spPr/>
    </dgm:pt>
    <dgm:pt modelId="{9FA7BC9F-5F32-4EBB-94CA-E4FB1E583C06}" type="pres">
      <dgm:prSet presAssocID="{04758A07-5A03-4001-8D71-2D77FB6A38A8}" presName="bgRect" presStyleLbl="bgShp" presStyleIdx="1" presStyleCnt="4"/>
      <dgm:spPr>
        <a:ln>
          <a:solidFill>
            <a:schemeClr val="accent1">
              <a:lumMod val="40000"/>
              <a:lumOff val="60000"/>
            </a:schemeClr>
          </a:solidFill>
        </a:ln>
      </dgm:spPr>
    </dgm:pt>
    <dgm:pt modelId="{BBBBDC09-0FB0-4925-AACA-CD99AE67BEF3}" type="pres">
      <dgm:prSet presAssocID="{04758A07-5A03-4001-8D71-2D77FB6A38A8}"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Bar chart"/>
        </a:ext>
      </dgm:extLst>
    </dgm:pt>
    <dgm:pt modelId="{57EAF8FA-3CD4-467C-BD2B-B569CD9BA8BD}" type="pres">
      <dgm:prSet presAssocID="{04758A07-5A03-4001-8D71-2D77FB6A38A8}" presName="spaceRect" presStyleCnt="0"/>
      <dgm:spPr/>
    </dgm:pt>
    <dgm:pt modelId="{CA4FAAC1-1029-44FF-A247-CF4233FC9A6C}" type="pres">
      <dgm:prSet presAssocID="{04758A07-5A03-4001-8D71-2D77FB6A38A8}" presName="parTx" presStyleLbl="revTx" presStyleIdx="1" presStyleCnt="4">
        <dgm:presLayoutVars>
          <dgm:chMax val="0"/>
          <dgm:chPref val="0"/>
        </dgm:presLayoutVars>
      </dgm:prSet>
      <dgm:spPr/>
    </dgm:pt>
    <dgm:pt modelId="{AF8EF82A-A29B-4D80-AAA0-FBCD3A985B4E}" type="pres">
      <dgm:prSet presAssocID="{1AF58C15-4F99-4B4B-8508-621EEA7D1456}" presName="sibTrans" presStyleCnt="0"/>
      <dgm:spPr/>
    </dgm:pt>
    <dgm:pt modelId="{4377735A-164C-4BA1-B719-B50DE52AFBE7}" type="pres">
      <dgm:prSet presAssocID="{305058F6-4738-4E0E-A66E-8E45A76707A4}" presName="compNode" presStyleCnt="0"/>
      <dgm:spPr/>
    </dgm:pt>
    <dgm:pt modelId="{6D91F0FB-86AC-4591-830D-92F14F9B8DE6}" type="pres">
      <dgm:prSet presAssocID="{305058F6-4738-4E0E-A66E-8E45A76707A4}" presName="bgRect" presStyleLbl="bgShp" presStyleIdx="2" presStyleCnt="4"/>
      <dgm:spPr/>
    </dgm:pt>
    <dgm:pt modelId="{EBD30082-465D-43F9-BDBB-DBF15757B198}" type="pres">
      <dgm:prSet presAssocID="{305058F6-4738-4E0E-A66E-8E45A76707A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Gauge"/>
        </a:ext>
      </dgm:extLst>
    </dgm:pt>
    <dgm:pt modelId="{99EB3D43-D4FC-44F1-8844-0A3E9D9069B0}" type="pres">
      <dgm:prSet presAssocID="{305058F6-4738-4E0E-A66E-8E45A76707A4}" presName="spaceRect" presStyleCnt="0"/>
      <dgm:spPr/>
    </dgm:pt>
    <dgm:pt modelId="{9174EE3A-8E7C-4C79-B545-B0C54E21CA1E}" type="pres">
      <dgm:prSet presAssocID="{305058F6-4738-4E0E-A66E-8E45A76707A4}" presName="parTx" presStyleLbl="revTx" presStyleIdx="2" presStyleCnt="4">
        <dgm:presLayoutVars>
          <dgm:chMax val="0"/>
          <dgm:chPref val="0"/>
        </dgm:presLayoutVars>
      </dgm:prSet>
      <dgm:spPr/>
    </dgm:pt>
    <dgm:pt modelId="{15736F58-79C6-4C3F-8207-C3F13646A465}" type="pres">
      <dgm:prSet presAssocID="{07897B31-BCD5-465A-8D45-F8D1BBE684AA}" presName="sibTrans" presStyleCnt="0"/>
      <dgm:spPr/>
    </dgm:pt>
    <dgm:pt modelId="{B71BF970-DA24-498E-87A7-D9181CCA2209}" type="pres">
      <dgm:prSet presAssocID="{F9A927C3-CFA6-4D80-968A-317D17E7AFFE}" presName="compNode" presStyleCnt="0"/>
      <dgm:spPr/>
    </dgm:pt>
    <dgm:pt modelId="{90ADF5EB-1B92-47C2-B014-F60FDCB1C286}" type="pres">
      <dgm:prSet presAssocID="{F9A927C3-CFA6-4D80-968A-317D17E7AFFE}" presName="bgRect" presStyleLbl="bgShp" presStyleIdx="3" presStyleCnt="4"/>
      <dgm:spPr/>
    </dgm:pt>
    <dgm:pt modelId="{BB91292A-2AB1-4903-93AD-F851FADBE219}" type="pres">
      <dgm:prSet presAssocID="{F9A927C3-CFA6-4D80-968A-317D17E7AFF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Head with Gears"/>
        </a:ext>
      </dgm:extLst>
    </dgm:pt>
    <dgm:pt modelId="{A57F1416-24B8-42DE-ABDE-9B101BBAA5B2}" type="pres">
      <dgm:prSet presAssocID="{F9A927C3-CFA6-4D80-968A-317D17E7AFFE}" presName="spaceRect" presStyleCnt="0"/>
      <dgm:spPr/>
    </dgm:pt>
    <dgm:pt modelId="{1A75F6ED-9235-49AA-A704-5199AE2ED43C}" type="pres">
      <dgm:prSet presAssocID="{F9A927C3-CFA6-4D80-968A-317D17E7AFFE}" presName="parTx" presStyleLbl="revTx" presStyleIdx="3" presStyleCnt="4">
        <dgm:presLayoutVars>
          <dgm:chMax val="0"/>
          <dgm:chPref val="0"/>
        </dgm:presLayoutVars>
      </dgm:prSet>
      <dgm:spPr/>
    </dgm:pt>
  </dgm:ptLst>
  <dgm:cxnLst>
    <dgm:cxn modelId="{B6F71C15-A08A-0642-9825-DABCE8A8EA23}" type="presOf" srcId="{948B5170-1298-4EAB-943A-6A62D39E28E7}" destId="{9CF6CAF5-83A8-4832-B385-3BA08586264F}" srcOrd="0" destOrd="0" presId="urn:microsoft.com/office/officeart/2018/2/layout/IconVerticalSolidList"/>
    <dgm:cxn modelId="{9FA17C3B-2609-41B2-B1B2-9A71067B82E4}" srcId="{5277B0D2-721C-400B-A8EF-7C17BDA72481}" destId="{305058F6-4738-4E0E-A66E-8E45A76707A4}" srcOrd="2" destOrd="0" parTransId="{5509795E-2CD2-4060-A0C1-9F031EE4D5E8}" sibTransId="{07897B31-BCD5-465A-8D45-F8D1BBE684AA}"/>
    <dgm:cxn modelId="{8DA53251-D5C9-4BAF-877D-7CCD9C07A5A1}" type="presOf" srcId="{5277B0D2-721C-400B-A8EF-7C17BDA72481}" destId="{E3E5C630-0F6D-4C40-97E7-FB2E76282912}" srcOrd="0" destOrd="0" presId="urn:microsoft.com/office/officeart/2018/2/layout/IconVerticalSolidList"/>
    <dgm:cxn modelId="{9C29E657-063F-644E-A2AE-C5D9D7ADD217}" type="presOf" srcId="{305058F6-4738-4E0E-A66E-8E45A76707A4}" destId="{9174EE3A-8E7C-4C79-B545-B0C54E21CA1E}" srcOrd="0" destOrd="0" presId="urn:microsoft.com/office/officeart/2018/2/layout/IconVerticalSolidList"/>
    <dgm:cxn modelId="{0462165A-CA94-42F6-AD6E-968CFCE3275D}" srcId="{5277B0D2-721C-400B-A8EF-7C17BDA72481}" destId="{948B5170-1298-4EAB-943A-6A62D39E28E7}" srcOrd="0" destOrd="0" parTransId="{6655146A-6498-4C8F-ACF7-776ACD2AB5FB}" sibTransId="{DC4EE695-A348-4DEF-BB46-C9A8AC1B40F2}"/>
    <dgm:cxn modelId="{BB1A5F83-6672-479B-8F63-C137DFA6444D}" srcId="{5277B0D2-721C-400B-A8EF-7C17BDA72481}" destId="{F9A927C3-CFA6-4D80-968A-317D17E7AFFE}" srcOrd="3" destOrd="0" parTransId="{14861B64-DC3F-408D-8308-516F72A40C87}" sibTransId="{162BFBB2-FAD3-4D73-B177-D0D5D1330189}"/>
    <dgm:cxn modelId="{25B2ADB1-6758-9D42-ABA0-1D4198695330}" type="presOf" srcId="{04758A07-5A03-4001-8D71-2D77FB6A38A8}" destId="{CA4FAAC1-1029-44FF-A247-CF4233FC9A6C}" srcOrd="0" destOrd="0" presId="urn:microsoft.com/office/officeart/2018/2/layout/IconVerticalSolidList"/>
    <dgm:cxn modelId="{EAF013DD-328C-4611-8A62-C6D354819014}" srcId="{5277B0D2-721C-400B-A8EF-7C17BDA72481}" destId="{04758A07-5A03-4001-8D71-2D77FB6A38A8}" srcOrd="1" destOrd="0" parTransId="{8E57735D-7539-4B1D-AAF7-5EA4C8CC17F8}" sibTransId="{1AF58C15-4F99-4B4B-8508-621EEA7D1456}"/>
    <dgm:cxn modelId="{44C93FF6-7B9B-A641-A90B-D2ECFF02F462}" type="presOf" srcId="{F9A927C3-CFA6-4D80-968A-317D17E7AFFE}" destId="{1A75F6ED-9235-49AA-A704-5199AE2ED43C}" srcOrd="0" destOrd="0" presId="urn:microsoft.com/office/officeart/2018/2/layout/IconVerticalSolidList"/>
    <dgm:cxn modelId="{EF85C414-3CA7-BE4B-8DC6-A55C8F8097B0}" type="presParOf" srcId="{E3E5C630-0F6D-4C40-97E7-FB2E76282912}" destId="{BF9C2AD5-2CED-42E5-827E-D6E6865EEC7A}" srcOrd="0" destOrd="0" presId="urn:microsoft.com/office/officeart/2018/2/layout/IconVerticalSolidList"/>
    <dgm:cxn modelId="{1BEE9FCC-C15D-234F-8BB6-A5933B0F72C7}" type="presParOf" srcId="{BF9C2AD5-2CED-42E5-827E-D6E6865EEC7A}" destId="{07EF030C-820D-4A1C-92D8-78B0A7C2C7E9}" srcOrd="0" destOrd="0" presId="urn:microsoft.com/office/officeart/2018/2/layout/IconVerticalSolidList"/>
    <dgm:cxn modelId="{4B6A1966-2916-2B47-8906-83A258670516}" type="presParOf" srcId="{BF9C2AD5-2CED-42E5-827E-D6E6865EEC7A}" destId="{D0255581-511D-46C5-8E30-15F3502EBD64}" srcOrd="1" destOrd="0" presId="urn:microsoft.com/office/officeart/2018/2/layout/IconVerticalSolidList"/>
    <dgm:cxn modelId="{5D165FEA-BD59-0047-8CFF-D080E3848477}" type="presParOf" srcId="{BF9C2AD5-2CED-42E5-827E-D6E6865EEC7A}" destId="{B21BC758-61BC-4A9E-A76C-354A32432E2A}" srcOrd="2" destOrd="0" presId="urn:microsoft.com/office/officeart/2018/2/layout/IconVerticalSolidList"/>
    <dgm:cxn modelId="{7EB4BEC7-BCD8-114B-B0A1-8FE135E17288}" type="presParOf" srcId="{BF9C2AD5-2CED-42E5-827E-D6E6865EEC7A}" destId="{9CF6CAF5-83A8-4832-B385-3BA08586264F}" srcOrd="3" destOrd="0" presId="urn:microsoft.com/office/officeart/2018/2/layout/IconVerticalSolidList"/>
    <dgm:cxn modelId="{5827036C-2F5C-984C-9A98-6AC638915F79}" type="presParOf" srcId="{E3E5C630-0F6D-4C40-97E7-FB2E76282912}" destId="{E4D1C619-E282-48D5-AFAA-721D895069A9}" srcOrd="1" destOrd="0" presId="urn:microsoft.com/office/officeart/2018/2/layout/IconVerticalSolidList"/>
    <dgm:cxn modelId="{15C328A7-23D6-6B4D-9B75-909A3FF51934}" type="presParOf" srcId="{E3E5C630-0F6D-4C40-97E7-FB2E76282912}" destId="{A3F40CB8-B124-47A2-871B-47A2BA26ABB3}" srcOrd="2" destOrd="0" presId="urn:microsoft.com/office/officeart/2018/2/layout/IconVerticalSolidList"/>
    <dgm:cxn modelId="{1B53B760-4112-6A4B-8EA3-93025E828953}" type="presParOf" srcId="{A3F40CB8-B124-47A2-871B-47A2BA26ABB3}" destId="{9FA7BC9F-5F32-4EBB-94CA-E4FB1E583C06}" srcOrd="0" destOrd="0" presId="urn:microsoft.com/office/officeart/2018/2/layout/IconVerticalSolidList"/>
    <dgm:cxn modelId="{1F023239-3ACA-4F48-AD9B-EF7E89BF4955}" type="presParOf" srcId="{A3F40CB8-B124-47A2-871B-47A2BA26ABB3}" destId="{BBBBDC09-0FB0-4925-AACA-CD99AE67BEF3}" srcOrd="1" destOrd="0" presId="urn:microsoft.com/office/officeart/2018/2/layout/IconVerticalSolidList"/>
    <dgm:cxn modelId="{85368455-B753-FA4E-BBD7-496C7B3EC8B1}" type="presParOf" srcId="{A3F40CB8-B124-47A2-871B-47A2BA26ABB3}" destId="{57EAF8FA-3CD4-467C-BD2B-B569CD9BA8BD}" srcOrd="2" destOrd="0" presId="urn:microsoft.com/office/officeart/2018/2/layout/IconVerticalSolidList"/>
    <dgm:cxn modelId="{9440D16D-5931-D049-B544-125EB132838F}" type="presParOf" srcId="{A3F40CB8-B124-47A2-871B-47A2BA26ABB3}" destId="{CA4FAAC1-1029-44FF-A247-CF4233FC9A6C}" srcOrd="3" destOrd="0" presId="urn:microsoft.com/office/officeart/2018/2/layout/IconVerticalSolidList"/>
    <dgm:cxn modelId="{362E6743-66CD-624E-8B3B-DEA2557E41BB}" type="presParOf" srcId="{E3E5C630-0F6D-4C40-97E7-FB2E76282912}" destId="{AF8EF82A-A29B-4D80-AAA0-FBCD3A985B4E}" srcOrd="3" destOrd="0" presId="urn:microsoft.com/office/officeart/2018/2/layout/IconVerticalSolidList"/>
    <dgm:cxn modelId="{5D7948E6-832E-4E45-9B0F-C63D355BC102}" type="presParOf" srcId="{E3E5C630-0F6D-4C40-97E7-FB2E76282912}" destId="{4377735A-164C-4BA1-B719-B50DE52AFBE7}" srcOrd="4" destOrd="0" presId="urn:microsoft.com/office/officeart/2018/2/layout/IconVerticalSolidList"/>
    <dgm:cxn modelId="{951B17E9-3121-5B4E-8460-9DD84B2E538D}" type="presParOf" srcId="{4377735A-164C-4BA1-B719-B50DE52AFBE7}" destId="{6D91F0FB-86AC-4591-830D-92F14F9B8DE6}" srcOrd="0" destOrd="0" presId="urn:microsoft.com/office/officeart/2018/2/layout/IconVerticalSolidList"/>
    <dgm:cxn modelId="{3A38287A-44C1-644C-B736-A1B6B336E438}" type="presParOf" srcId="{4377735A-164C-4BA1-B719-B50DE52AFBE7}" destId="{EBD30082-465D-43F9-BDBB-DBF15757B198}" srcOrd="1" destOrd="0" presId="urn:microsoft.com/office/officeart/2018/2/layout/IconVerticalSolidList"/>
    <dgm:cxn modelId="{B213D2EF-4B0B-DF4F-A1A6-E087E578C86C}" type="presParOf" srcId="{4377735A-164C-4BA1-B719-B50DE52AFBE7}" destId="{99EB3D43-D4FC-44F1-8844-0A3E9D9069B0}" srcOrd="2" destOrd="0" presId="urn:microsoft.com/office/officeart/2018/2/layout/IconVerticalSolidList"/>
    <dgm:cxn modelId="{7ED8579A-4CC3-684E-BCC4-97EF764D806B}" type="presParOf" srcId="{4377735A-164C-4BA1-B719-B50DE52AFBE7}" destId="{9174EE3A-8E7C-4C79-B545-B0C54E21CA1E}" srcOrd="3" destOrd="0" presId="urn:microsoft.com/office/officeart/2018/2/layout/IconVerticalSolidList"/>
    <dgm:cxn modelId="{5E9DDF31-59A0-E348-9F9D-80608E48D2E6}" type="presParOf" srcId="{E3E5C630-0F6D-4C40-97E7-FB2E76282912}" destId="{15736F58-79C6-4C3F-8207-C3F13646A465}" srcOrd="5" destOrd="0" presId="urn:microsoft.com/office/officeart/2018/2/layout/IconVerticalSolidList"/>
    <dgm:cxn modelId="{81358119-8ED4-7A4E-9B2C-15B8A1CD18C8}" type="presParOf" srcId="{E3E5C630-0F6D-4C40-97E7-FB2E76282912}" destId="{B71BF970-DA24-498E-87A7-D9181CCA2209}" srcOrd="6" destOrd="0" presId="urn:microsoft.com/office/officeart/2018/2/layout/IconVerticalSolidList"/>
    <dgm:cxn modelId="{65247CA7-E906-AB41-9E89-D5DE07A54C3C}" type="presParOf" srcId="{B71BF970-DA24-498E-87A7-D9181CCA2209}" destId="{90ADF5EB-1B92-47C2-B014-F60FDCB1C286}" srcOrd="0" destOrd="0" presId="urn:microsoft.com/office/officeart/2018/2/layout/IconVerticalSolidList"/>
    <dgm:cxn modelId="{6031C8ED-922C-AD4E-8F57-0D8C5F7A6783}" type="presParOf" srcId="{B71BF970-DA24-498E-87A7-D9181CCA2209}" destId="{BB91292A-2AB1-4903-93AD-F851FADBE219}" srcOrd="1" destOrd="0" presId="urn:microsoft.com/office/officeart/2018/2/layout/IconVerticalSolidList"/>
    <dgm:cxn modelId="{96024591-C7D0-0A40-82B9-880B49841A36}" type="presParOf" srcId="{B71BF970-DA24-498E-87A7-D9181CCA2209}" destId="{A57F1416-24B8-42DE-ABDE-9B101BBAA5B2}" srcOrd="2" destOrd="0" presId="urn:microsoft.com/office/officeart/2018/2/layout/IconVerticalSolidList"/>
    <dgm:cxn modelId="{035ADE80-B5C1-EE41-9BC3-5AB15667957D}" type="presParOf" srcId="{B71BF970-DA24-498E-87A7-D9181CCA2209}" destId="{1A75F6ED-9235-49AA-A704-5199AE2ED43C}"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604766-07EE-0D41-8008-B6F31526BA28}">
      <dsp:nvSpPr>
        <dsp:cNvPr id="0" name=""/>
        <dsp:cNvSpPr/>
      </dsp:nvSpPr>
      <dsp:spPr>
        <a:xfrm>
          <a:off x="688642" y="127650"/>
          <a:ext cx="5397804" cy="5169462"/>
        </a:xfrm>
        <a:prstGeom prst="pie">
          <a:avLst>
            <a:gd name="adj1" fmla="val 16200000"/>
            <a:gd name="adj2" fmla="val 54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150000"/>
            </a:lnSpc>
            <a:spcBef>
              <a:spcPct val="0"/>
            </a:spcBef>
            <a:spcAft>
              <a:spcPct val="35000"/>
            </a:spcAft>
            <a:buNone/>
          </a:pPr>
          <a:r>
            <a:rPr lang="en-US" sz="1000" kern="1200" dirty="0">
              <a:latin typeface="Arial" panose="020B0604020202020204" pitchFamily="34" charset="0"/>
              <a:cs typeface="Arial" panose="020B0604020202020204" pitchFamily="34" charset="0"/>
            </a:rPr>
            <a:t>In today’s digital economy, </a:t>
          </a:r>
          <a:r>
            <a:rPr lang="en-US" sz="1000" b="1" kern="1200" dirty="0">
              <a:latin typeface="Arial" panose="020B0604020202020204" pitchFamily="34" charset="0"/>
              <a:cs typeface="Arial" panose="020B0604020202020204" pitchFamily="34" charset="0"/>
            </a:rPr>
            <a:t>Information Systems (IS) </a:t>
          </a:r>
          <a:r>
            <a:rPr lang="en-US" sz="1000" kern="1200" dirty="0">
              <a:latin typeface="Arial" panose="020B0604020202020204" pitchFamily="34" charset="0"/>
              <a:cs typeface="Arial" panose="020B0604020202020204" pitchFamily="34" charset="0"/>
            </a:rPr>
            <a:t>have become a cornerstone of </a:t>
          </a:r>
          <a:r>
            <a:rPr lang="en-US" sz="1000" kern="1200" dirty="0" err="1">
              <a:latin typeface="Arial" panose="020B0604020202020204" pitchFamily="34" charset="0"/>
              <a:cs typeface="Arial" panose="020B0604020202020204" pitchFamily="34" charset="0"/>
            </a:rPr>
            <a:t>organisational</a:t>
          </a:r>
          <a:r>
            <a:rPr lang="en-US" sz="1000" kern="1200" dirty="0">
              <a:latin typeface="Arial" panose="020B0604020202020204" pitchFamily="34" charset="0"/>
              <a:cs typeface="Arial" panose="020B0604020202020204" pitchFamily="34" charset="0"/>
            </a:rPr>
            <a:t> success, particularly within the </a:t>
          </a:r>
          <a:r>
            <a:rPr lang="en-US" sz="1000" b="1" kern="1200" dirty="0">
              <a:latin typeface="Arial" panose="020B0604020202020204" pitchFamily="34" charset="0"/>
              <a:cs typeface="Arial" panose="020B0604020202020204" pitchFamily="34" charset="0"/>
            </a:rPr>
            <a:t>professional services and consulting sector</a:t>
          </a:r>
          <a:r>
            <a:rPr lang="en-US" sz="1000" kern="1200" dirty="0">
              <a:latin typeface="Arial" panose="020B0604020202020204" pitchFamily="34" charset="0"/>
              <a:cs typeface="Arial" panose="020B0604020202020204" pitchFamily="34" charset="0"/>
            </a:rPr>
            <a:t>. According to Turban, Pollard and Wood (2024), an Information System is an integrated combination of </a:t>
          </a:r>
          <a:r>
            <a:rPr lang="en-US" sz="1000" b="1" kern="1200" dirty="0">
              <a:latin typeface="Arial" panose="020B0604020202020204" pitchFamily="34" charset="0"/>
              <a:cs typeface="Arial" panose="020B0604020202020204" pitchFamily="34" charset="0"/>
            </a:rPr>
            <a:t>people, processes, and technology</a:t>
          </a:r>
          <a:r>
            <a:rPr lang="en-US" sz="1000" kern="1200" dirty="0">
              <a:latin typeface="Arial" panose="020B0604020202020204" pitchFamily="34" charset="0"/>
              <a:cs typeface="Arial" panose="020B0604020202020204" pitchFamily="34" charset="0"/>
            </a:rPr>
            <a:t> designed to collect, process, store, and share data to support business operations and decision-making.</a:t>
          </a:r>
        </a:p>
      </dsp:txBody>
      <dsp:txXfrm>
        <a:off x="3387544" y="896915"/>
        <a:ext cx="1895657" cy="3630932"/>
      </dsp:txXfrm>
    </dsp:sp>
    <dsp:sp modelId="{1DDD20B9-85C0-EE4E-A6A5-63C9C573A5E2}">
      <dsp:nvSpPr>
        <dsp:cNvPr id="0" name=""/>
        <dsp:cNvSpPr/>
      </dsp:nvSpPr>
      <dsp:spPr>
        <a:xfrm>
          <a:off x="511566" y="127650"/>
          <a:ext cx="5534963" cy="5169462"/>
        </a:xfrm>
        <a:prstGeom prst="pie">
          <a:avLst>
            <a:gd name="adj1" fmla="val 5400000"/>
            <a:gd name="adj2" fmla="val 1620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150000"/>
            </a:lnSpc>
            <a:spcBef>
              <a:spcPct val="0"/>
            </a:spcBef>
            <a:spcAft>
              <a:spcPct val="35000"/>
            </a:spcAft>
            <a:buNone/>
          </a:pPr>
          <a:r>
            <a:rPr lang="en-US" sz="1000" kern="1200" dirty="0">
              <a:latin typeface="Arial" panose="020B0604020202020204" pitchFamily="34" charset="0"/>
              <a:cs typeface="Arial" panose="020B0604020202020204" pitchFamily="34" charset="0"/>
            </a:rPr>
            <a:t>Consulting firms depend heavily on accurate, timely, and actionable information to </a:t>
          </a:r>
          <a:r>
            <a:rPr lang="en-US" sz="1000" kern="1200" dirty="0" err="1">
              <a:latin typeface="Arial" panose="020B0604020202020204" pitchFamily="34" charset="0"/>
              <a:cs typeface="Arial" panose="020B0604020202020204" pitchFamily="34" charset="0"/>
            </a:rPr>
            <a:t>analyse</a:t>
          </a:r>
          <a:r>
            <a:rPr lang="en-US" sz="1000" kern="1200" dirty="0">
              <a:latin typeface="Arial" panose="020B0604020202020204" pitchFamily="34" charset="0"/>
              <a:cs typeface="Arial" panose="020B0604020202020204" pitchFamily="34" charset="0"/>
            </a:rPr>
            <a:t> client needs, deliver recommendations, and manage projects efficiently. Information Systems enable these firms to enhance collaboration, improve communication across departments, and ensure that consultants can access relevant data anywhere and anytime. As a result, IS serve as a critical enabler for productivity, innovation, and service excellence in a highly competitive industry.</a:t>
          </a:r>
        </a:p>
      </dsp:txBody>
      <dsp:txXfrm>
        <a:off x="1302276" y="896915"/>
        <a:ext cx="1943826" cy="363093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CC0E71-B554-4E34-A895-8B77C46E8484}">
      <dsp:nvSpPr>
        <dsp:cNvPr id="0" name=""/>
        <dsp:cNvSpPr/>
      </dsp:nvSpPr>
      <dsp:spPr>
        <a:xfrm>
          <a:off x="1519199" y="458299"/>
          <a:ext cx="1944000" cy="1944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80675773-9FF9-4821-8E66-491C03D6FC91}">
      <dsp:nvSpPr>
        <dsp:cNvPr id="0" name=""/>
        <dsp:cNvSpPr/>
      </dsp:nvSpPr>
      <dsp:spPr>
        <a:xfrm>
          <a:off x="331199" y="2872492"/>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150000"/>
            </a:lnSpc>
            <a:spcBef>
              <a:spcPct val="0"/>
            </a:spcBef>
            <a:spcAft>
              <a:spcPct val="35000"/>
            </a:spcAft>
            <a:buNone/>
          </a:pPr>
          <a:r>
            <a:rPr lang="en-GB" sz="2000" b="1" kern="1200" dirty="0">
              <a:latin typeface="Arial" panose="020B0604020202020204" pitchFamily="34" charset="0"/>
              <a:cs typeface="Arial" panose="020B0604020202020204" pitchFamily="34" charset="0"/>
            </a:rPr>
            <a:t>Presented by: </a:t>
          </a:r>
          <a:r>
            <a:rPr lang="en-GB" sz="2000" kern="1200" dirty="0">
              <a:latin typeface="Arial" panose="020B0604020202020204" pitchFamily="34" charset="0"/>
              <a:cs typeface="Arial" panose="020B0604020202020204" pitchFamily="34" charset="0"/>
            </a:rPr>
            <a:t>Viktoriia Pohorila</a:t>
          </a:r>
          <a:endParaRPr lang="en-US" sz="2000" kern="1200" dirty="0">
            <a:latin typeface="Arial" panose="020B0604020202020204" pitchFamily="34" charset="0"/>
            <a:cs typeface="Arial" panose="020B0604020202020204" pitchFamily="34" charset="0"/>
          </a:endParaRPr>
        </a:p>
      </dsp:txBody>
      <dsp:txXfrm>
        <a:off x="331199" y="2872492"/>
        <a:ext cx="4320000" cy="720000"/>
      </dsp:txXfrm>
    </dsp:sp>
    <dsp:sp modelId="{B3A5D71F-8748-4D8B-B7D0-C631D2F05955}">
      <dsp:nvSpPr>
        <dsp:cNvPr id="0" name=""/>
        <dsp:cNvSpPr/>
      </dsp:nvSpPr>
      <dsp:spPr>
        <a:xfrm>
          <a:off x="6595199" y="458299"/>
          <a:ext cx="1944000" cy="1944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0229493-2381-479D-97A7-0EE70DB1248B}">
      <dsp:nvSpPr>
        <dsp:cNvPr id="0" name=""/>
        <dsp:cNvSpPr/>
      </dsp:nvSpPr>
      <dsp:spPr>
        <a:xfrm>
          <a:off x="5397263" y="2981824"/>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89000">
            <a:lnSpc>
              <a:spcPct val="90000"/>
            </a:lnSpc>
            <a:spcBef>
              <a:spcPct val="0"/>
            </a:spcBef>
            <a:spcAft>
              <a:spcPct val="35000"/>
            </a:spcAft>
            <a:buNone/>
          </a:pPr>
          <a:r>
            <a:rPr lang="en-GB" sz="2000" b="1" kern="1200" dirty="0">
              <a:latin typeface="Arial" panose="020B0604020202020204" pitchFamily="34" charset="0"/>
              <a:cs typeface="Arial" panose="020B0604020202020204" pitchFamily="34" charset="0"/>
            </a:rPr>
            <a:t>Student ID: </a:t>
          </a:r>
          <a:r>
            <a:rPr lang="en-GB" sz="2000" kern="1200" dirty="0">
              <a:latin typeface="Arial" panose="020B0604020202020204" pitchFamily="34" charset="0"/>
              <a:cs typeface="Arial" panose="020B0604020202020204" pitchFamily="34" charset="0"/>
            </a:rPr>
            <a:t>2337074</a:t>
          </a:r>
          <a:endParaRPr lang="en-US" sz="2000" kern="1200" dirty="0">
            <a:latin typeface="Arial" panose="020B0604020202020204" pitchFamily="34" charset="0"/>
            <a:cs typeface="Arial" panose="020B0604020202020204" pitchFamily="34" charset="0"/>
          </a:endParaRPr>
        </a:p>
      </dsp:txBody>
      <dsp:txXfrm>
        <a:off x="5397263" y="2981824"/>
        <a:ext cx="432000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C2A879D-FC47-488A-BD9A-DF85E6F04E9D}">
      <dsp:nvSpPr>
        <dsp:cNvPr id="0" name=""/>
        <dsp:cNvSpPr/>
      </dsp:nvSpPr>
      <dsp:spPr>
        <a:xfrm>
          <a:off x="404043" y="554531"/>
          <a:ext cx="658125" cy="658125"/>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3B7101B-E70A-4BC0-9399-D0B925C170DE}">
      <dsp:nvSpPr>
        <dsp:cNvPr id="0" name=""/>
        <dsp:cNvSpPr/>
      </dsp:nvSpPr>
      <dsp:spPr>
        <a:xfrm>
          <a:off x="3055" y="1482791"/>
          <a:ext cx="1462500" cy="1474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50000"/>
            </a:lnSpc>
            <a:spcBef>
              <a:spcPct val="0"/>
            </a:spcBef>
            <a:spcAft>
              <a:spcPct val="35000"/>
            </a:spcAft>
            <a:buNone/>
          </a:pPr>
          <a:r>
            <a:rPr lang="en-GB" sz="1400" b="1" kern="1200" dirty="0">
              <a:latin typeface="Arial" panose="020B0604020202020204" pitchFamily="34" charset="0"/>
              <a:cs typeface="Arial" panose="020B0604020202020204" pitchFamily="34" charset="0"/>
            </a:rPr>
            <a:t>Data Governance:</a:t>
          </a:r>
          <a:r>
            <a:rPr lang="en-GB" sz="1400" kern="1200" dirty="0">
              <a:latin typeface="Arial" panose="020B0604020202020204" pitchFamily="34" charset="0"/>
              <a:cs typeface="Arial" panose="020B0604020202020204" pitchFamily="34" charset="0"/>
            </a:rPr>
            <a:t> Establish clear data ownership, policies, and internal controls</a:t>
          </a:r>
          <a:r>
            <a:rPr lang="en-GB" sz="1100" kern="1200" dirty="0"/>
            <a:t>.</a:t>
          </a:r>
          <a:endParaRPr lang="en-US" sz="1100" kern="1200" dirty="0"/>
        </a:p>
      </dsp:txBody>
      <dsp:txXfrm>
        <a:off x="3055" y="1482791"/>
        <a:ext cx="1462500" cy="1474175"/>
      </dsp:txXfrm>
    </dsp:sp>
    <dsp:sp modelId="{7B755074-7AF1-43B2-8618-1A9B72FAD42B}">
      <dsp:nvSpPr>
        <dsp:cNvPr id="0" name=""/>
        <dsp:cNvSpPr/>
      </dsp:nvSpPr>
      <dsp:spPr>
        <a:xfrm>
          <a:off x="2122481" y="554531"/>
          <a:ext cx="658125" cy="658125"/>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6D1BFD6-EC93-4DCC-AC97-EB9A2B6D790B}">
      <dsp:nvSpPr>
        <dsp:cNvPr id="0" name=""/>
        <dsp:cNvSpPr/>
      </dsp:nvSpPr>
      <dsp:spPr>
        <a:xfrm>
          <a:off x="1720293" y="1589138"/>
          <a:ext cx="1462500" cy="1474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50000"/>
            </a:lnSpc>
            <a:spcBef>
              <a:spcPct val="0"/>
            </a:spcBef>
            <a:spcAft>
              <a:spcPct val="35000"/>
            </a:spcAft>
            <a:buNone/>
          </a:pPr>
          <a:r>
            <a:rPr lang="en-GB" sz="1400" b="1" kern="1200" dirty="0">
              <a:latin typeface="Arial" panose="020B0604020202020204" pitchFamily="34" charset="0"/>
              <a:cs typeface="Arial" panose="020B0604020202020204" pitchFamily="34" charset="0"/>
            </a:rPr>
            <a:t>Cybersecurity Standards:</a:t>
          </a:r>
          <a:r>
            <a:rPr lang="en-GB" sz="1400" kern="1200" dirty="0">
              <a:latin typeface="Arial" panose="020B0604020202020204" pitchFamily="34" charset="0"/>
              <a:cs typeface="Arial" panose="020B0604020202020204" pitchFamily="34" charset="0"/>
            </a:rPr>
            <a:t> Apply frameworks like ISO 27001 and conduct regular audits.</a:t>
          </a:r>
          <a:endParaRPr lang="en-US" sz="1400" kern="1200" dirty="0">
            <a:latin typeface="Arial" panose="020B0604020202020204" pitchFamily="34" charset="0"/>
            <a:cs typeface="Arial" panose="020B0604020202020204" pitchFamily="34" charset="0"/>
          </a:endParaRPr>
        </a:p>
      </dsp:txBody>
      <dsp:txXfrm>
        <a:off x="1720293" y="1589138"/>
        <a:ext cx="1462500" cy="1474175"/>
      </dsp:txXfrm>
    </dsp:sp>
    <dsp:sp modelId="{2CA21D32-48AB-4814-9A67-C7CF9BABD793}">
      <dsp:nvSpPr>
        <dsp:cNvPr id="0" name=""/>
        <dsp:cNvSpPr/>
      </dsp:nvSpPr>
      <dsp:spPr>
        <a:xfrm>
          <a:off x="3840918" y="554531"/>
          <a:ext cx="658125" cy="658125"/>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A1B9A9BD-28FD-4BAF-804B-A5D65106B1BD}">
      <dsp:nvSpPr>
        <dsp:cNvPr id="0" name=""/>
        <dsp:cNvSpPr/>
      </dsp:nvSpPr>
      <dsp:spPr>
        <a:xfrm>
          <a:off x="3438731" y="1589138"/>
          <a:ext cx="1462500" cy="1474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50000"/>
            </a:lnSpc>
            <a:spcBef>
              <a:spcPct val="0"/>
            </a:spcBef>
            <a:spcAft>
              <a:spcPct val="35000"/>
            </a:spcAft>
            <a:buNone/>
          </a:pPr>
          <a:r>
            <a:rPr lang="en-GB" sz="1400" b="1" kern="1200" dirty="0">
              <a:latin typeface="Arial" panose="020B0604020202020204" pitchFamily="34" charset="0"/>
              <a:cs typeface="Arial" panose="020B0604020202020204" pitchFamily="34" charset="0"/>
            </a:rPr>
            <a:t>Ethical AI Practices:</a:t>
          </a:r>
          <a:r>
            <a:rPr lang="en-GB" sz="1400" kern="1200" dirty="0">
              <a:latin typeface="Arial" panose="020B0604020202020204" pitchFamily="34" charset="0"/>
              <a:cs typeface="Arial" panose="020B0604020202020204" pitchFamily="34" charset="0"/>
            </a:rPr>
            <a:t> Conduct AI reviews to detect bias, ensure transparency, and accountability</a:t>
          </a:r>
          <a:r>
            <a:rPr lang="en-GB" sz="1400" kern="1200" dirty="0"/>
            <a:t>.</a:t>
          </a:r>
          <a:endParaRPr lang="en-US" sz="1400" kern="1200" dirty="0"/>
        </a:p>
      </dsp:txBody>
      <dsp:txXfrm>
        <a:off x="3438731" y="1589138"/>
        <a:ext cx="1462500" cy="1474175"/>
      </dsp:txXfrm>
    </dsp:sp>
    <dsp:sp modelId="{F00F273B-CF09-4317-8B92-0BD32DC390B3}">
      <dsp:nvSpPr>
        <dsp:cNvPr id="0" name=""/>
        <dsp:cNvSpPr/>
      </dsp:nvSpPr>
      <dsp:spPr>
        <a:xfrm>
          <a:off x="5559356" y="554531"/>
          <a:ext cx="658125" cy="658125"/>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A7DEE19-832C-4F04-8E0B-778D7FC94C1B}">
      <dsp:nvSpPr>
        <dsp:cNvPr id="0" name=""/>
        <dsp:cNvSpPr/>
      </dsp:nvSpPr>
      <dsp:spPr>
        <a:xfrm>
          <a:off x="5157168" y="1589138"/>
          <a:ext cx="1462500" cy="1474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50000"/>
            </a:lnSpc>
            <a:spcBef>
              <a:spcPct val="0"/>
            </a:spcBef>
            <a:spcAft>
              <a:spcPct val="35000"/>
            </a:spcAft>
            <a:buNone/>
          </a:pPr>
          <a:r>
            <a:rPr lang="en-GB" sz="1400" b="1" kern="1200" dirty="0">
              <a:latin typeface="Arial" panose="020B0604020202020204" pitchFamily="34" charset="0"/>
              <a:cs typeface="Arial" panose="020B0604020202020204" pitchFamily="34" charset="0"/>
            </a:rPr>
            <a:t>Training &amp; Awareness:</a:t>
          </a:r>
          <a:r>
            <a:rPr lang="en-GB" sz="1400" kern="1200" dirty="0">
              <a:latin typeface="Arial" panose="020B0604020202020204" pitchFamily="34" charset="0"/>
              <a:cs typeface="Arial" panose="020B0604020202020204" pitchFamily="34" charset="0"/>
            </a:rPr>
            <a:t> Provide ethics and compliance programs for consultants and analysts.</a:t>
          </a:r>
          <a:endParaRPr lang="en-US" sz="1400" kern="1200" dirty="0">
            <a:latin typeface="Arial" panose="020B0604020202020204" pitchFamily="34" charset="0"/>
            <a:cs typeface="Arial" panose="020B0604020202020204" pitchFamily="34" charset="0"/>
          </a:endParaRPr>
        </a:p>
      </dsp:txBody>
      <dsp:txXfrm>
        <a:off x="5157168" y="1589138"/>
        <a:ext cx="1462500" cy="1474175"/>
      </dsp:txXfrm>
    </dsp:sp>
    <dsp:sp modelId="{DB7D3BE7-2D81-4229-A78C-C9C42DB83919}">
      <dsp:nvSpPr>
        <dsp:cNvPr id="0" name=""/>
        <dsp:cNvSpPr/>
      </dsp:nvSpPr>
      <dsp:spPr>
        <a:xfrm>
          <a:off x="7277793" y="554531"/>
          <a:ext cx="658125" cy="658125"/>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44489D0-6599-421D-A911-D37FE8F88629}">
      <dsp:nvSpPr>
        <dsp:cNvPr id="0" name=""/>
        <dsp:cNvSpPr/>
      </dsp:nvSpPr>
      <dsp:spPr>
        <a:xfrm>
          <a:off x="6875606" y="1589138"/>
          <a:ext cx="1462500" cy="1474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50000"/>
            </a:lnSpc>
            <a:spcBef>
              <a:spcPct val="0"/>
            </a:spcBef>
            <a:spcAft>
              <a:spcPct val="35000"/>
            </a:spcAft>
            <a:buNone/>
          </a:pPr>
          <a:r>
            <a:rPr lang="en-GB" sz="1400" b="1" kern="1200" dirty="0">
              <a:latin typeface="Arial" panose="020B0604020202020204" pitchFamily="34" charset="0"/>
              <a:cs typeface="Arial" panose="020B0604020202020204" pitchFamily="34" charset="0"/>
            </a:rPr>
            <a:t>Regulatory Compliance:</a:t>
          </a:r>
          <a:r>
            <a:rPr lang="en-GB" sz="1400" kern="1200" dirty="0">
              <a:latin typeface="Arial" panose="020B0604020202020204" pitchFamily="34" charset="0"/>
              <a:cs typeface="Arial" panose="020B0604020202020204" pitchFamily="34" charset="0"/>
            </a:rPr>
            <a:t> Follow GDPR, ICAEW codes, and corporate governance policies.</a:t>
          </a:r>
          <a:endParaRPr lang="en-US" sz="1400" kern="1200" dirty="0">
            <a:latin typeface="Arial" panose="020B0604020202020204" pitchFamily="34" charset="0"/>
            <a:cs typeface="Arial" panose="020B0604020202020204" pitchFamily="34" charset="0"/>
          </a:endParaRPr>
        </a:p>
      </dsp:txBody>
      <dsp:txXfrm>
        <a:off x="6875606" y="1589138"/>
        <a:ext cx="1462500" cy="1474175"/>
      </dsp:txXfrm>
    </dsp:sp>
    <dsp:sp modelId="{38C60519-156C-40B8-9E49-EFD7A42C359E}">
      <dsp:nvSpPr>
        <dsp:cNvPr id="0" name=""/>
        <dsp:cNvSpPr/>
      </dsp:nvSpPr>
      <dsp:spPr>
        <a:xfrm>
          <a:off x="8996231" y="554531"/>
          <a:ext cx="658125" cy="658125"/>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C8B4186-9247-4A5F-BBFB-300D4A1B3627}">
      <dsp:nvSpPr>
        <dsp:cNvPr id="0" name=""/>
        <dsp:cNvSpPr/>
      </dsp:nvSpPr>
      <dsp:spPr>
        <a:xfrm>
          <a:off x="8594043" y="1589138"/>
          <a:ext cx="1462500" cy="14741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22300">
            <a:lnSpc>
              <a:spcPct val="150000"/>
            </a:lnSpc>
            <a:spcBef>
              <a:spcPct val="0"/>
            </a:spcBef>
            <a:spcAft>
              <a:spcPct val="35000"/>
            </a:spcAft>
            <a:buNone/>
          </a:pPr>
          <a:r>
            <a:rPr lang="en-GB" sz="1400" b="1" kern="1200" dirty="0">
              <a:latin typeface="Arial" panose="020B0604020202020204" pitchFamily="34" charset="0"/>
              <a:cs typeface="Arial" panose="020B0604020202020204" pitchFamily="34" charset="0"/>
            </a:rPr>
            <a:t>Impact on Performance:</a:t>
          </a:r>
          <a:r>
            <a:rPr lang="en-GB" sz="1400" kern="1200" dirty="0">
              <a:latin typeface="Arial" panose="020B0604020202020204" pitchFamily="34" charset="0"/>
              <a:cs typeface="Arial" panose="020B0604020202020204" pitchFamily="34" charset="0"/>
            </a:rPr>
            <a:t> Ethical practices reduce risk, build client trust, and support organizational efficiency.</a:t>
          </a:r>
          <a:endParaRPr lang="en-US" sz="1400" kern="1200" dirty="0">
            <a:latin typeface="Arial" panose="020B0604020202020204" pitchFamily="34" charset="0"/>
            <a:cs typeface="Arial" panose="020B0604020202020204" pitchFamily="34" charset="0"/>
          </a:endParaRPr>
        </a:p>
      </dsp:txBody>
      <dsp:txXfrm>
        <a:off x="8594043" y="1589138"/>
        <a:ext cx="1462500" cy="147417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5DFBD2-46ED-814E-B7A5-59FF022A6A6A}">
      <dsp:nvSpPr>
        <dsp:cNvPr id="0" name=""/>
        <dsp:cNvSpPr/>
      </dsp:nvSpPr>
      <dsp:spPr>
        <a:xfrm>
          <a:off x="9977" y="0"/>
          <a:ext cx="8046720" cy="89117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l" defTabSz="533400">
            <a:lnSpc>
              <a:spcPct val="150000"/>
            </a:lnSpc>
            <a:spcBef>
              <a:spcPct val="0"/>
            </a:spcBef>
            <a:spcAft>
              <a:spcPct val="35000"/>
            </a:spcAft>
            <a:buNone/>
          </a:pPr>
          <a:r>
            <a:rPr lang="en-US" sz="1200" b="1" kern="1200" dirty="0">
              <a:latin typeface="Arial" panose="020B0604020202020204" pitchFamily="34" charset="0"/>
              <a:cs typeface="Arial" panose="020B0604020202020204" pitchFamily="34" charset="0"/>
            </a:rPr>
            <a:t>Challenge: </a:t>
          </a:r>
          <a:r>
            <a:rPr lang="en-US" sz="1200" kern="1200" dirty="0">
              <a:latin typeface="Arial" panose="020B0604020202020204" pitchFamily="34" charset="0"/>
              <a:cs typeface="Arial" panose="020B0604020202020204" pitchFamily="34" charset="0"/>
            </a:rPr>
            <a:t>Deloitte needed to unify global relationship management across multiple lines of service. Consultant needed 360 visibility into client accounts and opportunities while managing confidentiality </a:t>
          </a:r>
        </a:p>
      </dsp:txBody>
      <dsp:txXfrm>
        <a:off x="36079" y="26102"/>
        <a:ext cx="7009768" cy="838970"/>
      </dsp:txXfrm>
    </dsp:sp>
    <dsp:sp modelId="{F5356C1D-C1ED-634D-9D8E-45B5E3B2DD7C}">
      <dsp:nvSpPr>
        <dsp:cNvPr id="0" name=""/>
        <dsp:cNvSpPr/>
      </dsp:nvSpPr>
      <dsp:spPr>
        <a:xfrm>
          <a:off x="673912" y="1053205"/>
          <a:ext cx="8046720" cy="89117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US" sz="1400" b="1" kern="1200" dirty="0">
              <a:latin typeface="Arial" panose="020B0604020202020204" pitchFamily="34" charset="0"/>
              <a:cs typeface="Arial" panose="020B0604020202020204" pitchFamily="34" charset="0"/>
            </a:rPr>
            <a:t>Solution : </a:t>
          </a:r>
          <a:r>
            <a:rPr lang="en-US" sz="1400" kern="1200" dirty="0">
              <a:latin typeface="Arial" panose="020B0604020202020204" pitchFamily="34" charset="0"/>
              <a:cs typeface="Arial" panose="020B0604020202020204" pitchFamily="34" charset="0"/>
            </a:rPr>
            <a:t>Adopted Salesforce CRM internally and developed the Deloitte Salesforce Alliance, implementing Sales Cloud and Service Cloud in global offices. </a:t>
          </a:r>
        </a:p>
      </dsp:txBody>
      <dsp:txXfrm>
        <a:off x="700014" y="1079307"/>
        <a:ext cx="6741339" cy="838970"/>
      </dsp:txXfrm>
    </dsp:sp>
    <dsp:sp modelId="{6D7F4D89-F21F-6F45-838C-F7682DE88A95}">
      <dsp:nvSpPr>
        <dsp:cNvPr id="0" name=""/>
        <dsp:cNvSpPr/>
      </dsp:nvSpPr>
      <dsp:spPr>
        <a:xfrm>
          <a:off x="1337767" y="2106411"/>
          <a:ext cx="8046720" cy="89117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US" sz="1400" b="1" kern="1200" dirty="0">
              <a:latin typeface="Arial" panose="020B0604020202020204" pitchFamily="34" charset="0"/>
              <a:cs typeface="Arial" panose="020B0604020202020204" pitchFamily="34" charset="0"/>
            </a:rPr>
            <a:t>Security issue: </a:t>
          </a:r>
          <a:r>
            <a:rPr lang="en-US" sz="1400" kern="1200" dirty="0">
              <a:latin typeface="Arial" panose="020B0604020202020204" pitchFamily="34" charset="0"/>
              <a:cs typeface="Arial" panose="020B0604020202020204" pitchFamily="34" charset="0"/>
            </a:rPr>
            <a:t>Data residency and confidentiality for client data stored in multi-tenant clouds. Compliance with ISO and client NDAs through field level encryption </a:t>
          </a:r>
        </a:p>
      </dsp:txBody>
      <dsp:txXfrm>
        <a:off x="1363869" y="2132513"/>
        <a:ext cx="6751398" cy="838970"/>
      </dsp:txXfrm>
    </dsp:sp>
    <dsp:sp modelId="{5E453D61-0E2C-304C-BA99-6F8B27747C8F}">
      <dsp:nvSpPr>
        <dsp:cNvPr id="0" name=""/>
        <dsp:cNvSpPr/>
      </dsp:nvSpPr>
      <dsp:spPr>
        <a:xfrm>
          <a:off x="2011680" y="3159617"/>
          <a:ext cx="8046720" cy="89117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150000"/>
            </a:lnSpc>
            <a:spcBef>
              <a:spcPct val="0"/>
            </a:spcBef>
            <a:spcAft>
              <a:spcPct val="35000"/>
            </a:spcAft>
            <a:buNone/>
          </a:pPr>
          <a:r>
            <a:rPr lang="en-US" sz="1400" b="1" kern="1200" dirty="0">
              <a:latin typeface="Arial" panose="020B0604020202020204" pitchFamily="34" charset="0"/>
              <a:cs typeface="Arial" panose="020B0604020202020204" pitchFamily="34" charset="0"/>
            </a:rPr>
            <a:t>Impact: </a:t>
          </a:r>
          <a:r>
            <a:rPr lang="en-US" sz="1400" kern="1200" dirty="0">
              <a:latin typeface="Arial" panose="020B0604020202020204" pitchFamily="34" charset="0"/>
              <a:cs typeface="Arial" panose="020B0604020202020204" pitchFamily="34" charset="0"/>
            </a:rPr>
            <a:t>Improved collaboration across 150countries. Real time pipeline sales visibility. Accelerated deal conversions.</a:t>
          </a:r>
        </a:p>
      </dsp:txBody>
      <dsp:txXfrm>
        <a:off x="2037782" y="3185719"/>
        <a:ext cx="6741339" cy="838970"/>
      </dsp:txXfrm>
    </dsp:sp>
    <dsp:sp modelId="{66CEEC5C-508E-164B-AC53-A27E74F286E3}">
      <dsp:nvSpPr>
        <dsp:cNvPr id="0" name=""/>
        <dsp:cNvSpPr/>
      </dsp:nvSpPr>
      <dsp:spPr>
        <a:xfrm>
          <a:off x="7467456" y="682558"/>
          <a:ext cx="579263" cy="579263"/>
        </a:xfrm>
        <a:prstGeom prst="downArrow">
          <a:avLst>
            <a:gd name="adj1" fmla="val 55000"/>
            <a:gd name="adj2" fmla="val 45000"/>
          </a:avLst>
        </a:prstGeom>
        <a:solidFill>
          <a:schemeClr val="accent2">
            <a:alpha val="9000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solidFill>
              <a:schemeClr val="accent2"/>
            </a:solidFill>
          </a:endParaRPr>
        </a:p>
      </dsp:txBody>
      <dsp:txXfrm>
        <a:off x="7597790" y="682558"/>
        <a:ext cx="318595" cy="435895"/>
      </dsp:txXfrm>
    </dsp:sp>
    <dsp:sp modelId="{E31B1414-CC09-864D-A1E6-EFCD7121ACAC}">
      <dsp:nvSpPr>
        <dsp:cNvPr id="0" name=""/>
        <dsp:cNvSpPr/>
      </dsp:nvSpPr>
      <dsp:spPr>
        <a:xfrm>
          <a:off x="8141369" y="1735764"/>
          <a:ext cx="579263" cy="579263"/>
        </a:xfrm>
        <a:prstGeom prst="downArrow">
          <a:avLst>
            <a:gd name="adj1" fmla="val 55000"/>
            <a:gd name="adj2" fmla="val 45000"/>
          </a:avLst>
        </a:prstGeom>
        <a:solidFill>
          <a:schemeClr val="accent2">
            <a:alpha val="9000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271703" y="1735764"/>
        <a:ext cx="318595" cy="435895"/>
      </dsp:txXfrm>
    </dsp:sp>
    <dsp:sp modelId="{DE11E069-9719-CA45-B903-CAFE85D30CD5}">
      <dsp:nvSpPr>
        <dsp:cNvPr id="0" name=""/>
        <dsp:cNvSpPr/>
      </dsp:nvSpPr>
      <dsp:spPr>
        <a:xfrm>
          <a:off x="8805223" y="2788970"/>
          <a:ext cx="579263" cy="579263"/>
        </a:xfrm>
        <a:prstGeom prst="downArrow">
          <a:avLst>
            <a:gd name="adj1" fmla="val 55000"/>
            <a:gd name="adj2" fmla="val 45000"/>
          </a:avLst>
        </a:prstGeom>
        <a:solidFill>
          <a:schemeClr val="accent2">
            <a:alpha val="90000"/>
          </a:schemeClr>
        </a:solidFill>
        <a:ln w="127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935557" y="2788970"/>
        <a:ext cx="318595" cy="43589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497923-102A-374E-8831-68E68E6B826F}">
      <dsp:nvSpPr>
        <dsp:cNvPr id="0" name=""/>
        <dsp:cNvSpPr/>
      </dsp:nvSpPr>
      <dsp:spPr>
        <a:xfrm>
          <a:off x="0" y="1452"/>
          <a:ext cx="831111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95CA675-6867-A043-9B6E-3E0705951F1B}">
      <dsp:nvSpPr>
        <dsp:cNvPr id="0" name=""/>
        <dsp:cNvSpPr/>
      </dsp:nvSpPr>
      <dsp:spPr>
        <a:xfrm>
          <a:off x="0" y="365698"/>
          <a:ext cx="8311115" cy="495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150000"/>
            </a:lnSpc>
            <a:spcBef>
              <a:spcPct val="0"/>
            </a:spcBef>
            <a:spcAft>
              <a:spcPct val="35000"/>
            </a:spcAft>
            <a:buNone/>
          </a:pPr>
          <a:r>
            <a:rPr lang="en-US" sz="1200" b="1" kern="1200" dirty="0">
              <a:solidFill>
                <a:schemeClr val="bg1"/>
              </a:solidFill>
              <a:latin typeface="Arial" panose="020B0604020202020204" pitchFamily="34" charset="0"/>
              <a:cs typeface="Arial" panose="020B0604020202020204" pitchFamily="34" charset="0"/>
            </a:rPr>
            <a:t>Security Issues: </a:t>
          </a:r>
          <a:r>
            <a:rPr lang="en-US" sz="1200" b="1" kern="1200" dirty="0">
              <a:solidFill>
                <a:schemeClr val="tx1"/>
              </a:solidFill>
              <a:latin typeface="Arial" panose="020B0604020202020204" pitchFamily="34" charset="0"/>
              <a:cs typeface="Arial" panose="020B0604020202020204" pitchFamily="34" charset="0"/>
            </a:rPr>
            <a:t>Client consent and GDPR compliance for managing multi client data within one system. Risk of bias in automated lead scoring and campaign AI recommendations</a:t>
          </a:r>
          <a:r>
            <a:rPr lang="en-US" sz="1200" kern="1200" dirty="0">
              <a:solidFill>
                <a:schemeClr val="tx1"/>
              </a:solidFill>
              <a:latin typeface="Arial" panose="020B0604020202020204" pitchFamily="34" charset="0"/>
              <a:cs typeface="Arial" panose="020B0604020202020204" pitchFamily="34" charset="0"/>
            </a:rPr>
            <a:t>.</a:t>
          </a:r>
        </a:p>
      </dsp:txBody>
      <dsp:txXfrm>
        <a:off x="0" y="365698"/>
        <a:ext cx="8311115" cy="495464"/>
      </dsp:txXfrm>
    </dsp:sp>
    <dsp:sp modelId="{C45A9094-245E-6542-A799-8C3483630AC4}">
      <dsp:nvSpPr>
        <dsp:cNvPr id="0" name=""/>
        <dsp:cNvSpPr/>
      </dsp:nvSpPr>
      <dsp:spPr>
        <a:xfrm>
          <a:off x="0" y="496917"/>
          <a:ext cx="831111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361756E8-72BD-B248-973B-5A458FCC75FC}">
      <dsp:nvSpPr>
        <dsp:cNvPr id="0" name=""/>
        <dsp:cNvSpPr/>
      </dsp:nvSpPr>
      <dsp:spPr>
        <a:xfrm>
          <a:off x="0" y="496917"/>
          <a:ext cx="8311115" cy="495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10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dsp:txBody>
      <dsp:txXfrm>
        <a:off x="0" y="496917"/>
        <a:ext cx="8311115" cy="495464"/>
      </dsp:txXfrm>
    </dsp:sp>
    <dsp:sp modelId="{27F73CED-1342-B249-80B9-A389642C1A2F}">
      <dsp:nvSpPr>
        <dsp:cNvPr id="0" name=""/>
        <dsp:cNvSpPr/>
      </dsp:nvSpPr>
      <dsp:spPr>
        <a:xfrm>
          <a:off x="0" y="992381"/>
          <a:ext cx="831111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BA543B0-F559-C449-9DD3-A7345BC97C8E}">
      <dsp:nvSpPr>
        <dsp:cNvPr id="0" name=""/>
        <dsp:cNvSpPr/>
      </dsp:nvSpPr>
      <dsp:spPr>
        <a:xfrm>
          <a:off x="0" y="961479"/>
          <a:ext cx="8311115" cy="495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5720" tIns="45720" rIns="45720" bIns="45720" numCol="1" spcCol="1270" anchor="t" anchorCtr="0">
          <a:noAutofit/>
        </a:bodyPr>
        <a:lstStyle/>
        <a:p>
          <a:pPr marL="0" lvl="0" indent="0" algn="l" defTabSz="533400">
            <a:lnSpc>
              <a:spcPct val="150000"/>
            </a:lnSpc>
            <a:spcBef>
              <a:spcPct val="0"/>
            </a:spcBef>
            <a:spcAft>
              <a:spcPct val="35000"/>
            </a:spcAft>
            <a:buNone/>
          </a:pPr>
          <a:r>
            <a:rPr lang="en-US" sz="1200" b="1" kern="1200" dirty="0">
              <a:solidFill>
                <a:schemeClr val="bg1"/>
              </a:solidFill>
              <a:latin typeface="Arial" panose="020B0604020202020204" pitchFamily="34" charset="0"/>
              <a:cs typeface="Arial" panose="020B0604020202020204" pitchFamily="34" charset="0"/>
            </a:rPr>
            <a:t>Challenge: </a:t>
          </a:r>
          <a:r>
            <a:rPr lang="en-US" sz="1200" b="1" kern="1200" dirty="0">
              <a:latin typeface="Arial" panose="020B0604020202020204" pitchFamily="34" charset="0"/>
              <a:cs typeface="Arial" panose="020B0604020202020204" pitchFamily="34" charset="0"/>
            </a:rPr>
            <a:t>needed a central CRM for managing hundreds of of client accounts. Inbound leads and marketing campaigns. Manual reporting  and disjointed marketing tools slowed delivery for clients.</a:t>
          </a:r>
        </a:p>
      </dsp:txBody>
      <dsp:txXfrm>
        <a:off x="0" y="961479"/>
        <a:ext cx="8311115" cy="495464"/>
      </dsp:txXfrm>
    </dsp:sp>
    <dsp:sp modelId="{4EC80CC9-E309-DB4B-8F62-AB27F0B1268D}">
      <dsp:nvSpPr>
        <dsp:cNvPr id="0" name=""/>
        <dsp:cNvSpPr/>
      </dsp:nvSpPr>
      <dsp:spPr>
        <a:xfrm>
          <a:off x="0" y="1487845"/>
          <a:ext cx="831111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286992B7-8F38-2D4D-A93C-2686EF286971}">
      <dsp:nvSpPr>
        <dsp:cNvPr id="0" name=""/>
        <dsp:cNvSpPr/>
      </dsp:nvSpPr>
      <dsp:spPr>
        <a:xfrm>
          <a:off x="0" y="1663219"/>
          <a:ext cx="8311115" cy="495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150000"/>
            </a:lnSpc>
            <a:spcBef>
              <a:spcPct val="0"/>
            </a:spcBef>
            <a:spcAft>
              <a:spcPct val="35000"/>
            </a:spcAft>
            <a:buNone/>
          </a:pPr>
          <a:r>
            <a:rPr lang="en-US" sz="1100" b="1" kern="1200" dirty="0">
              <a:solidFill>
                <a:schemeClr val="bg1"/>
              </a:solidFill>
              <a:latin typeface="Arial" panose="020B0604020202020204" pitchFamily="34" charset="0"/>
              <a:cs typeface="Arial" panose="020B0604020202020204" pitchFamily="34" charset="0"/>
            </a:rPr>
            <a:t>Solution: </a:t>
          </a:r>
          <a:r>
            <a:rPr lang="en-US" sz="1100" b="1" kern="1200" dirty="0">
              <a:latin typeface="Arial" panose="020B0604020202020204" pitchFamily="34" charset="0"/>
              <a:cs typeface="Arial" panose="020B0604020202020204" pitchFamily="34" charset="0"/>
            </a:rPr>
            <a:t>Implemented HubSpot CRM marketing and sales hubs to automate campaign reporting and lead management.</a:t>
          </a:r>
        </a:p>
      </dsp:txBody>
      <dsp:txXfrm>
        <a:off x="0" y="1663219"/>
        <a:ext cx="8311115" cy="495464"/>
      </dsp:txXfrm>
    </dsp:sp>
    <dsp:sp modelId="{FCCB3F5B-FD33-974A-ADF9-04EF51791A6B}">
      <dsp:nvSpPr>
        <dsp:cNvPr id="0" name=""/>
        <dsp:cNvSpPr/>
      </dsp:nvSpPr>
      <dsp:spPr>
        <a:xfrm>
          <a:off x="0" y="1983309"/>
          <a:ext cx="831111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501819A-F464-9F46-863A-08377C90D6F0}">
      <dsp:nvSpPr>
        <dsp:cNvPr id="0" name=""/>
        <dsp:cNvSpPr/>
      </dsp:nvSpPr>
      <dsp:spPr>
        <a:xfrm>
          <a:off x="0" y="1983309"/>
          <a:ext cx="8311115" cy="495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100000"/>
            </a:lnSpc>
            <a:spcBef>
              <a:spcPct val="0"/>
            </a:spcBef>
            <a:spcAft>
              <a:spcPct val="35000"/>
            </a:spcAft>
            <a:buNone/>
          </a:pPr>
          <a:endParaRPr lang="en-US" sz="1100" kern="1200" dirty="0">
            <a:latin typeface="Arial" panose="020B0604020202020204" pitchFamily="34" charset="0"/>
            <a:cs typeface="Arial" panose="020B0604020202020204" pitchFamily="34" charset="0"/>
          </a:endParaRPr>
        </a:p>
      </dsp:txBody>
      <dsp:txXfrm>
        <a:off x="0" y="1983309"/>
        <a:ext cx="8311115" cy="495464"/>
      </dsp:txXfrm>
    </dsp:sp>
    <dsp:sp modelId="{E6272EBE-23BA-D248-9BB1-A80A31FB4391}">
      <dsp:nvSpPr>
        <dsp:cNvPr id="0" name=""/>
        <dsp:cNvSpPr/>
      </dsp:nvSpPr>
      <dsp:spPr>
        <a:xfrm>
          <a:off x="0" y="2478773"/>
          <a:ext cx="8311115"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71EDFA9-E48B-E949-B122-A20F329CD2BD}">
      <dsp:nvSpPr>
        <dsp:cNvPr id="0" name=""/>
        <dsp:cNvSpPr/>
      </dsp:nvSpPr>
      <dsp:spPr>
        <a:xfrm>
          <a:off x="0" y="2097628"/>
          <a:ext cx="8311115" cy="49546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1910" tIns="41910" rIns="41910" bIns="41910" numCol="1" spcCol="1270" anchor="t" anchorCtr="0">
          <a:noAutofit/>
        </a:bodyPr>
        <a:lstStyle/>
        <a:p>
          <a:pPr marL="0" lvl="0" indent="0" algn="l" defTabSz="488950">
            <a:lnSpc>
              <a:spcPct val="100000"/>
            </a:lnSpc>
            <a:spcBef>
              <a:spcPct val="0"/>
            </a:spcBef>
            <a:spcAft>
              <a:spcPct val="35000"/>
            </a:spcAft>
            <a:buNone/>
          </a:pPr>
          <a:r>
            <a:rPr lang="en-US" sz="1100" b="1" kern="1200" dirty="0">
              <a:solidFill>
                <a:schemeClr val="bg1"/>
              </a:solidFill>
              <a:latin typeface="Arial" panose="020B0604020202020204" pitchFamily="34" charset="0"/>
              <a:cs typeface="Arial" panose="020B0604020202020204" pitchFamily="34" charset="0"/>
            </a:rPr>
            <a:t>Impact: </a:t>
          </a:r>
          <a:r>
            <a:rPr lang="en-US" sz="1100" b="1" kern="1200" dirty="0">
              <a:latin typeface="Arial" panose="020B0604020202020204" pitchFamily="34" charset="0"/>
              <a:cs typeface="Arial" panose="020B0604020202020204" pitchFamily="34" charset="0"/>
            </a:rPr>
            <a:t>200% growth in client acquisition efficiency,40% reduction in reporting time.</a:t>
          </a:r>
        </a:p>
      </dsp:txBody>
      <dsp:txXfrm>
        <a:off x="0" y="2097628"/>
        <a:ext cx="8311115" cy="495464"/>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EF030C-820D-4A1C-92D8-78B0A7C2C7E9}">
      <dsp:nvSpPr>
        <dsp:cNvPr id="0" name=""/>
        <dsp:cNvSpPr/>
      </dsp:nvSpPr>
      <dsp:spPr>
        <a:xfrm>
          <a:off x="0" y="77024"/>
          <a:ext cx="10184603" cy="94818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255581-511D-46C5-8E30-15F3502EBD64}">
      <dsp:nvSpPr>
        <dsp:cNvPr id="0" name=""/>
        <dsp:cNvSpPr/>
      </dsp:nvSpPr>
      <dsp:spPr>
        <a:xfrm>
          <a:off x="286826" y="215212"/>
          <a:ext cx="521502" cy="52150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CF6CAF5-83A8-4832-B385-3BA08586264F}">
      <dsp:nvSpPr>
        <dsp:cNvPr id="0" name=""/>
        <dsp:cNvSpPr/>
      </dsp:nvSpPr>
      <dsp:spPr>
        <a:xfrm>
          <a:off x="1095154" y="1870"/>
          <a:ext cx="9089448" cy="948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50" tIns="100350" rIns="100350" bIns="100350" numCol="1" spcCol="1270" anchor="ctr" anchorCtr="0">
          <a:noAutofit/>
        </a:bodyPr>
        <a:lstStyle/>
        <a:p>
          <a:pPr marL="0" lvl="0" indent="0" algn="l" defTabSz="622300">
            <a:lnSpc>
              <a:spcPct val="150000"/>
            </a:lnSpc>
            <a:spcBef>
              <a:spcPct val="0"/>
            </a:spcBef>
            <a:spcAft>
              <a:spcPct val="35000"/>
            </a:spcAft>
            <a:buNone/>
          </a:pPr>
          <a:r>
            <a:rPr lang="en-US" sz="1400" b="1" kern="1200" dirty="0">
              <a:latin typeface="Arial" panose="020B0604020202020204" pitchFamily="34" charset="0"/>
              <a:cs typeface="Arial" panose="020B0604020202020204" pitchFamily="34" charset="0"/>
            </a:rPr>
            <a:t>Challenge: </a:t>
          </a:r>
          <a:r>
            <a:rPr lang="en-US" sz="1400" kern="1200" dirty="0">
              <a:latin typeface="Arial" panose="020B0604020202020204" pitchFamily="34" charset="0"/>
              <a:cs typeface="Arial" panose="020B0604020202020204" pitchFamily="34" charset="0"/>
            </a:rPr>
            <a:t>Accenture sought to unify global project delivery data, improve sales forecasting, and offer integrated ERP-CRM solutions to clients. Legacy systems hindered internal analytics/collaboration across service lines.</a:t>
          </a:r>
        </a:p>
      </dsp:txBody>
      <dsp:txXfrm>
        <a:off x="1095154" y="1870"/>
        <a:ext cx="9089448" cy="948185"/>
      </dsp:txXfrm>
    </dsp:sp>
    <dsp:sp modelId="{9FA7BC9F-5F32-4EBB-94CA-E4FB1E583C06}">
      <dsp:nvSpPr>
        <dsp:cNvPr id="0" name=""/>
        <dsp:cNvSpPr/>
      </dsp:nvSpPr>
      <dsp:spPr>
        <a:xfrm>
          <a:off x="0" y="1187103"/>
          <a:ext cx="10184603" cy="948185"/>
        </a:xfrm>
        <a:prstGeom prst="roundRect">
          <a:avLst>
            <a:gd name="adj" fmla="val 10000"/>
          </a:avLst>
        </a:prstGeom>
        <a:solidFill>
          <a:schemeClr val="accent1">
            <a:tint val="40000"/>
            <a:hueOff val="0"/>
            <a:satOff val="0"/>
            <a:lumOff val="0"/>
            <a:alphaOff val="0"/>
          </a:schemeClr>
        </a:solidFill>
        <a:ln>
          <a:solidFill>
            <a:schemeClr val="accent1">
              <a:lumMod val="40000"/>
              <a:lumOff val="60000"/>
            </a:schemeClr>
          </a:solidFill>
        </a:ln>
        <a:effectLst/>
      </dsp:spPr>
      <dsp:style>
        <a:lnRef idx="0">
          <a:scrgbClr r="0" g="0" b="0"/>
        </a:lnRef>
        <a:fillRef idx="1">
          <a:scrgbClr r="0" g="0" b="0"/>
        </a:fillRef>
        <a:effectRef idx="0">
          <a:scrgbClr r="0" g="0" b="0"/>
        </a:effectRef>
        <a:fontRef idx="minor"/>
      </dsp:style>
    </dsp:sp>
    <dsp:sp modelId="{BBBBDC09-0FB0-4925-AACA-CD99AE67BEF3}">
      <dsp:nvSpPr>
        <dsp:cNvPr id="0" name=""/>
        <dsp:cNvSpPr/>
      </dsp:nvSpPr>
      <dsp:spPr>
        <a:xfrm>
          <a:off x="286826" y="1400444"/>
          <a:ext cx="521502" cy="52150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CA4FAAC1-1029-44FF-A247-CF4233FC9A6C}">
      <dsp:nvSpPr>
        <dsp:cNvPr id="0" name=""/>
        <dsp:cNvSpPr/>
      </dsp:nvSpPr>
      <dsp:spPr>
        <a:xfrm>
          <a:off x="1095154" y="1187103"/>
          <a:ext cx="9089448" cy="948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50" tIns="100350" rIns="100350" bIns="100350" numCol="1" spcCol="1270" anchor="ctr" anchorCtr="0">
          <a:noAutofit/>
        </a:bodyPr>
        <a:lstStyle/>
        <a:p>
          <a:pPr marL="0" lvl="0" indent="0" algn="l" defTabSz="622300">
            <a:lnSpc>
              <a:spcPct val="150000"/>
            </a:lnSpc>
            <a:spcBef>
              <a:spcPct val="0"/>
            </a:spcBef>
            <a:spcAft>
              <a:spcPct val="35000"/>
            </a:spcAft>
            <a:buNone/>
          </a:pPr>
          <a:r>
            <a:rPr lang="en-US" sz="1400" b="1" kern="1200" dirty="0">
              <a:latin typeface="Arial" panose="020B0604020202020204" pitchFamily="34" charset="0"/>
              <a:cs typeface="Arial" panose="020B0604020202020204" pitchFamily="34" charset="0"/>
            </a:rPr>
            <a:t>Solution: </a:t>
          </a:r>
          <a:r>
            <a:rPr lang="en-US" sz="1400" kern="1200" dirty="0">
              <a:latin typeface="Arial" panose="020B0604020202020204" pitchFamily="34" charset="0"/>
              <a:cs typeface="Arial" panose="020B0604020202020204" pitchFamily="34" charset="0"/>
            </a:rPr>
            <a:t>Implemented SAP Customer Experience integrated with SAP S/4HANA to link client financial and delivery data.</a:t>
          </a:r>
        </a:p>
      </dsp:txBody>
      <dsp:txXfrm>
        <a:off x="1095154" y="1187103"/>
        <a:ext cx="9089448" cy="948185"/>
      </dsp:txXfrm>
    </dsp:sp>
    <dsp:sp modelId="{6D91F0FB-86AC-4591-830D-92F14F9B8DE6}">
      <dsp:nvSpPr>
        <dsp:cNvPr id="0" name=""/>
        <dsp:cNvSpPr/>
      </dsp:nvSpPr>
      <dsp:spPr>
        <a:xfrm>
          <a:off x="0" y="2372335"/>
          <a:ext cx="10184603" cy="94818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D30082-465D-43F9-BDBB-DBF15757B198}">
      <dsp:nvSpPr>
        <dsp:cNvPr id="0" name=""/>
        <dsp:cNvSpPr/>
      </dsp:nvSpPr>
      <dsp:spPr>
        <a:xfrm>
          <a:off x="286826" y="2585677"/>
          <a:ext cx="521502" cy="52150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174EE3A-8E7C-4C79-B545-B0C54E21CA1E}">
      <dsp:nvSpPr>
        <dsp:cNvPr id="0" name=""/>
        <dsp:cNvSpPr/>
      </dsp:nvSpPr>
      <dsp:spPr>
        <a:xfrm>
          <a:off x="1095154" y="2372335"/>
          <a:ext cx="9089448" cy="948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50" tIns="100350" rIns="100350" bIns="100350" numCol="1" spcCol="1270" anchor="ctr" anchorCtr="0">
          <a:noAutofit/>
        </a:bodyPr>
        <a:lstStyle/>
        <a:p>
          <a:pPr marL="0" lvl="0" indent="0" algn="l" defTabSz="622300">
            <a:lnSpc>
              <a:spcPct val="150000"/>
            </a:lnSpc>
            <a:spcBef>
              <a:spcPct val="0"/>
            </a:spcBef>
            <a:spcAft>
              <a:spcPct val="35000"/>
            </a:spcAft>
            <a:buNone/>
          </a:pPr>
          <a:r>
            <a:rPr lang="en-US" sz="1400" b="1" kern="1200" dirty="0">
              <a:latin typeface="Arial" panose="020B0604020202020204" pitchFamily="34" charset="0"/>
              <a:cs typeface="Arial" panose="020B0604020202020204" pitchFamily="34" charset="0"/>
            </a:rPr>
            <a:t>Security Issues: </a:t>
          </a:r>
          <a:r>
            <a:rPr lang="en-US" sz="1400" kern="1200" dirty="0">
              <a:latin typeface="Arial" panose="020B0604020202020204" pitchFamily="34" charset="0"/>
              <a:cs typeface="Arial" panose="020B0604020202020204" pitchFamily="34" charset="0"/>
            </a:rPr>
            <a:t>Managing sensitive client project data and ensuring GDPR compliance across 120+ countries. AI based forecasting tools audited for transparency and fairness.</a:t>
          </a:r>
        </a:p>
      </dsp:txBody>
      <dsp:txXfrm>
        <a:off x="1095154" y="2372335"/>
        <a:ext cx="9089448" cy="948185"/>
      </dsp:txXfrm>
    </dsp:sp>
    <dsp:sp modelId="{90ADF5EB-1B92-47C2-B014-F60FDCB1C286}">
      <dsp:nvSpPr>
        <dsp:cNvPr id="0" name=""/>
        <dsp:cNvSpPr/>
      </dsp:nvSpPr>
      <dsp:spPr>
        <a:xfrm>
          <a:off x="0" y="3557567"/>
          <a:ext cx="10184603" cy="94818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91292A-2AB1-4903-93AD-F851FADBE219}">
      <dsp:nvSpPr>
        <dsp:cNvPr id="0" name=""/>
        <dsp:cNvSpPr/>
      </dsp:nvSpPr>
      <dsp:spPr>
        <a:xfrm>
          <a:off x="286826" y="3770909"/>
          <a:ext cx="521502" cy="52150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A75F6ED-9235-49AA-A704-5199AE2ED43C}">
      <dsp:nvSpPr>
        <dsp:cNvPr id="0" name=""/>
        <dsp:cNvSpPr/>
      </dsp:nvSpPr>
      <dsp:spPr>
        <a:xfrm>
          <a:off x="1095154" y="3557567"/>
          <a:ext cx="9089448" cy="9481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0350" tIns="100350" rIns="100350" bIns="100350" numCol="1" spcCol="1270" anchor="ctr" anchorCtr="0">
          <a:noAutofit/>
        </a:bodyPr>
        <a:lstStyle/>
        <a:p>
          <a:pPr marL="0" lvl="0" indent="0" algn="l" defTabSz="622300">
            <a:lnSpc>
              <a:spcPct val="150000"/>
            </a:lnSpc>
            <a:spcBef>
              <a:spcPct val="0"/>
            </a:spcBef>
            <a:spcAft>
              <a:spcPct val="35000"/>
            </a:spcAft>
            <a:buNone/>
          </a:pPr>
          <a:r>
            <a:rPr lang="en-US" sz="1400" b="1" kern="1200" dirty="0">
              <a:latin typeface="Arial" panose="020B0604020202020204" pitchFamily="34" charset="0"/>
              <a:cs typeface="Arial" panose="020B0604020202020204" pitchFamily="34" charset="0"/>
            </a:rPr>
            <a:t>Impact: </a:t>
          </a:r>
          <a:r>
            <a:rPr lang="en-US" sz="1400" kern="1200" dirty="0">
              <a:latin typeface="Arial" panose="020B0604020202020204" pitchFamily="34" charset="0"/>
              <a:cs typeface="Arial" panose="020B0604020202020204" pitchFamily="34" charset="0"/>
            </a:rPr>
            <a:t>Improved project profitability visibility and resource </a:t>
          </a:r>
          <a:r>
            <a:rPr lang="en-US" sz="1400" kern="1200" dirty="0" err="1">
              <a:latin typeface="Arial" panose="020B0604020202020204" pitchFamily="34" charset="0"/>
              <a:cs typeface="Arial" panose="020B0604020202020204" pitchFamily="34" charset="0"/>
            </a:rPr>
            <a:t>utilisation</a:t>
          </a:r>
          <a:r>
            <a:rPr lang="en-US" sz="1400" kern="1200" dirty="0">
              <a:latin typeface="Arial" panose="020B0604020202020204" pitchFamily="34" charset="0"/>
              <a:cs typeface="Arial" panose="020B0604020202020204" pitchFamily="34" charset="0"/>
            </a:rPr>
            <a:t>, faster proposal cycles. </a:t>
          </a:r>
        </a:p>
      </dsp:txBody>
      <dsp:txXfrm>
        <a:off x="1095154" y="3557567"/>
        <a:ext cx="9089448" cy="948185"/>
      </dsp:txXfrm>
    </dsp:sp>
  </dsp:spTree>
</dsp:drawing>
</file>

<file path=ppt/diagrams/layout1.xml><?xml version="1.0" encoding="utf-8"?>
<dgm:layoutDef xmlns:dgm="http://schemas.openxmlformats.org/drawingml/2006/diagram" xmlns:a="http://schemas.openxmlformats.org/drawingml/2006/main" uniqueId="urn:microsoft.com/office/officeart/2005/8/layout/chart3">
  <dgm:title val=""/>
  <dgm:desc val=""/>
  <dgm:catLst>
    <dgm:cat type="relationship" pri="27000"/>
    <dgm:cat type="cycle" pri="8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ompositeShape">
    <dgm:varLst>
      <dgm:chMax val="7"/>
      <dgm:dir/>
      <dgm:resizeHandles val="exact"/>
    </dgm:varLst>
    <dgm:alg type="composite">
      <dgm:param type="horzAlign" val="ctr"/>
      <dgm:param type="vertAlign" val="mid"/>
      <dgm:param type="ar" val="1"/>
    </dgm:alg>
    <dgm:presOf/>
    <dgm:shape xmlns:r="http://schemas.openxmlformats.org/officeDocument/2006/relationships" r:blip="">
      <dgm:adjLst/>
    </dgm:shape>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wedge1Tx" refType="w" fact="0.205"/>
          <dgm:constr type="t" for="ch" forName="wedge1Tx" refType="h" fact="0.205"/>
          <dgm:constr type="w" for="ch" forName="wedge1Tx" refType="w" fact="0.59"/>
          <dgm:constr type="h" for="ch" forName="wedge1Tx" refType="h" fact="0.59"/>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wedge1Tx" refType="w" fact="0.52"/>
          <dgm:constr type="t" for="ch" forName="wedge1Tx" refType="h" fact="0.205"/>
          <dgm:constr type="w" for="ch" forName="wedge1Tx" refType="w" fact="0.295"/>
          <dgm:constr type="h" for="ch" forName="wedge1Tx" refType="h" fact="0.59"/>
          <dgm:constr type="l" for="ch" forName="wedge2" refType="w" fact="0.08"/>
          <dgm:constr type="t" for="ch" forName="wedge2" refType="w" fact="0.08"/>
          <dgm:constr type="w" for="ch" forName="wedge2" refType="w" fact="0.84"/>
          <dgm:constr type="h" for="ch" forName="wedge2" refType="h" fact="0.84"/>
          <dgm:constr type="l" for="ch" forName="wedge2Tx" refType="w" fact="0.2"/>
          <dgm:constr type="t" for="ch" forName="wedge2Tx" refType="h" fact="0.205"/>
          <dgm:constr type="w" for="ch" forName="wedge2Tx" refType="w" fact="0.295"/>
          <dgm:constr type="h" for="ch" forName="wedge2Tx" refType="h" fact="0.59"/>
          <dgm:constr type="primFontSz" for="ch" ptType="node" op="equ"/>
        </dgm:constrLst>
      </dgm:if>
      <dgm:if name="Name3" axis="ch" ptType="node" func="cnt" op="equ" val="3">
        <dgm:choose name="Name4">
          <dgm:if name="Name5" func="var" arg="dir" op="equ" val="norm">
            <dgm:constrLst>
              <dgm:constr type="l" for="ch" forName="wedge1" refType="w" fact="0.1233"/>
              <dgm:constr type="t" for="ch" forName="wedge1" refType="w" fact="0.055"/>
              <dgm:constr type="w" for="ch" forName="wedge1" refType="w" fact="0.84"/>
              <dgm:constr type="h" for="ch" forName="wedge1" refType="h" fact="0.84"/>
              <dgm:constr type="l" for="ch" forName="wedge1Tx" refType="w" fact="0.58"/>
              <dgm:constr type="t" for="ch" forName="wedge1Tx" refType="h" fact="0.21"/>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8"/>
              <dgm:constr type="t" for="ch" forName="wedge3" refType="w" fact="0.08"/>
              <dgm:constr type="w" for="ch" forName="wedge3" refType="w" fact="0.84"/>
              <dgm:constr type="h" for="ch" forName="wedge3" refType="h" fact="0.84"/>
              <dgm:constr type="l" for="ch" forName="wedge3Tx" refType="w" fact="0.17"/>
              <dgm:constr type="t" for="ch" forName="wedge3Tx" refType="h" fact="0.245"/>
              <dgm:constr type="w" for="ch" forName="wedge3Tx" refType="w" fact="0.285"/>
              <dgm:constr type="h" for="ch" forName="wedge3Tx" refType="h" fact="0.28"/>
              <dgm:constr type="primFontSz" for="ch" ptType="node" op="equ"/>
            </dgm:constrLst>
          </dgm:if>
          <dgm:else name="Name6">
            <dgm:constrLst>
              <dgm:constr type="l" for="ch" forName="wedge1" refType="w" fact="0.08"/>
              <dgm:constr type="t" for="ch" forName="wedge1" refType="w" fact="0.08"/>
              <dgm:constr type="w" for="ch" forName="wedge1" refType="w" fact="0.84"/>
              <dgm:constr type="h" for="ch" forName="wedge1" refType="h" fact="0.84"/>
              <dgm:constr type="l" for="ch" forName="wedge1Tx" refType="w" fact="0.545"/>
              <dgm:constr type="t" for="ch" forName="wedge1Tx" refType="h" fact="0.245"/>
              <dgm:constr type="w" for="ch" forName="wedge1Tx" refType="w" fact="0.285"/>
              <dgm:constr type="h" for="ch" forName="wedge1Tx" refType="h" fact="0.28"/>
              <dgm:constr type="l" for="ch" forName="wedge2" refType="w" fact="0.08"/>
              <dgm:constr type="t" for="ch" forName="wedge2" refType="w" fact="0.08"/>
              <dgm:constr type="w" for="ch" forName="wedge2" refType="w" fact="0.84"/>
              <dgm:constr type="h" for="ch" forName="wedge2" refType="h" fact="0.84"/>
              <dgm:constr type="l" for="ch" forName="wedge2Tx" refType="w" fact="0.31"/>
              <dgm:constr type="t" for="ch" forName="wedge2Tx" refType="h" fact="0.61"/>
              <dgm:constr type="w" for="ch" forName="wedge2Tx" refType="w" fact="0.38"/>
              <dgm:constr type="h" for="ch" forName="wedge2Tx" refType="h" fact="0.26"/>
              <dgm:constr type="l" for="ch" forName="wedge3" refType="w" fact="0.0367"/>
              <dgm:constr type="t" for="ch" forName="wedge3" refType="w" fact="0.055"/>
              <dgm:constr type="w" for="ch" forName="wedge3" refType="w" fact="0.84"/>
              <dgm:constr type="h" for="ch" forName="wedge3" refType="h" fact="0.84"/>
              <dgm:constr type="l" for="ch" forName="wedge3Tx" refType="w" fact="0.14"/>
              <dgm:constr type="t" for="ch" forName="wedge3Tx" refType="h" fact="0.21"/>
              <dgm:constr type="w" for="ch" forName="wedge3Tx" refType="w" fact="0.285"/>
              <dgm:constr type="h" for="ch" forName="wedge3Tx" refType="h" fact="0.28"/>
              <dgm:constr type="primFontSz" for="ch" ptType="node" op="equ"/>
            </dgm:constrLst>
          </dgm:else>
        </dgm:choose>
      </dgm:if>
      <dgm:if name="Name7" axis="ch" ptType="node" func="cnt" op="equ" val="4">
        <dgm:choose name="Name8">
          <dgm:if name="Name9" func="var" arg="dir" op="equ" val="norm">
            <dgm:constrLst>
              <dgm:constr type="l" for="ch" forName="wedge1" refType="w" fact="0.1154"/>
              <dgm:constr type="t" for="ch" forName="wedge1" refType="w" fact="0.0446"/>
              <dgm:constr type="w" for="ch" forName="wedge1" refType="w" fact="0.84"/>
              <dgm:constr type="h" for="ch" forName="wedge1" refType="h" fact="0.84"/>
              <dgm:constr type="l" for="ch" forName="wedge1Tx" refType="w" fact="0.545"/>
              <dgm:constr type="t" for="ch" forName="wedge1Tx" refType="h" fact="0.2"/>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8"/>
              <dgm:constr type="t" for="ch" forName="wedge4" refType="h" fact="0.08"/>
              <dgm:constr type="w" for="ch" forName="wedge4" refType="w" fact="0.84"/>
              <dgm:constr type="h" for="ch" forName="wedge4" refType="h" fact="0.84"/>
              <dgm:constr type="l" for="ch" forName="wedge4Tx" refType="w" fact="0.175"/>
              <dgm:constr type="t" for="ch" forName="wedge4Tx" refType="h" fact="0.235"/>
              <dgm:constr type="w" for="ch" forName="wedge4Tx" refType="w" fact="0.31"/>
              <dgm:constr type="h" for="ch" forName="wedge4Tx" refType="h" fact="0.25"/>
              <dgm:constr type="primFontSz" for="ch" ptType="node" op="equ"/>
            </dgm:constrLst>
          </dgm:if>
          <dgm:else name="Name10">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5"/>
              <dgm:constr type="t" for="ch" forName="wedge1Tx" refType="h" fact="0.235"/>
              <dgm:constr type="w" for="ch" forName="wedge1Tx" refType="w" fact="0.31"/>
              <dgm:constr type="h" for="ch" forName="wedge1Tx" refType="h" fact="0.25"/>
              <dgm:constr type="l" for="ch" forName="wedge2" refType="w" fact="0.08"/>
              <dgm:constr type="t" for="ch" forName="wedge2" refType="w" fact="0.08"/>
              <dgm:constr type="w" for="ch" forName="wedge2" refType="w" fact="0.84"/>
              <dgm:constr type="h" for="ch" forName="wedge2" refType="h" fact="0.84"/>
              <dgm:constr type="l" for="ch" forName="wedge2Tx" refType="w" fact="0.515"/>
              <dgm:constr type="t" for="ch" forName="wedge2Tx" refType="h" fact="0.515"/>
              <dgm:constr type="w" for="ch" forName="wedge2Tx" refType="w" fact="0.31"/>
              <dgm:constr type="h" for="ch" forName="wedge2Tx" refType="h" fact="0.25"/>
              <dgm:constr type="l" for="ch" forName="wedge3" refType="w" fact="0.08"/>
              <dgm:constr type="t" for="ch" forName="wedge3" refType="w" fact="0.08"/>
              <dgm:constr type="w" for="ch" forName="wedge3" refType="w" fact="0.84"/>
              <dgm:constr type="h" for="ch" forName="wedge3" refType="h" fact="0.84"/>
              <dgm:constr type="l" for="ch" forName="wedge3Tx" refType="w" fact="0.175"/>
              <dgm:constr type="t" for="ch" forName="wedge3Tx" refType="h" fact="0.515"/>
              <dgm:constr type="w" for="ch" forName="wedge3Tx" refType="w" fact="0.31"/>
              <dgm:constr type="h" for="ch" forName="wedge3Tx" refType="h" fact="0.25"/>
              <dgm:constr type="l" for="ch" forName="wedge4" refType="w" fact="0.0446"/>
              <dgm:constr type="t" for="ch" forName="wedge4" refType="h" fact="0.0446"/>
              <dgm:constr type="w" for="ch" forName="wedge4" refType="w" fact="0.84"/>
              <dgm:constr type="h" for="ch" forName="wedge4" refType="h" fact="0.84"/>
              <dgm:constr type="l" for="ch" forName="wedge4Tx" refType="w" fact="0.145"/>
              <dgm:constr type="t" for="ch" forName="wedge4Tx" refType="h" fact="0.2"/>
              <dgm:constr type="w" for="ch" forName="wedge4Tx" refType="w" fact="0.31"/>
              <dgm:constr type="h" for="ch" forName="wedge4Tx" refType="h" fact="0.25"/>
              <dgm:constr type="primFontSz" for="ch" ptType="node" op="equ"/>
            </dgm:constrLst>
          </dgm:else>
        </dgm:choose>
      </dgm:if>
      <dgm:if name="Name11" axis="ch" ptType="node" func="cnt" op="equ" val="5">
        <dgm:choose name="Name12">
          <dgm:if name="Name13" func="var" arg="dir" op="equ" val="norm">
            <dgm:constrLst>
              <dgm:constr type="l" for="ch" forName="wedge1" refType="w" fact="0.1094"/>
              <dgm:constr type="t" for="ch" forName="wedge1" refType="w" fact="0.0395"/>
              <dgm:constr type="w" for="ch" forName="wedge1" refType="w" fact="0.84"/>
              <dgm:constr type="h" for="ch" forName="wedge1" refType="h" fact="0.84"/>
              <dgm:constr type="l" for="ch" forName="wedge1Tx" refType="w" fact="0.54"/>
              <dgm:constr type="t" for="ch" forName="wedge1Tx" refType="h" fact="0.165"/>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8"/>
              <dgm:constr type="t" for="ch" forName="wedge5" refType="h" fact="0.08"/>
              <dgm:constr type="w" for="ch" forName="wedge5" refType="w" fact="0.84"/>
              <dgm:constr type="h" for="ch" forName="wedge5" refType="h" fact="0.84"/>
              <dgm:constr type="l" for="ch" forName="wedge5Tx" refType="w" fact="0.2025"/>
              <dgm:constr type="t" for="ch" forName="wedge5Tx" refType="h" fact="0.208"/>
              <dgm:constr type="w" for="ch" forName="wedge5Tx" refType="w" fact="0.285"/>
              <dgm:constr type="h" for="ch" forName="wedge5Tx" refType="h" fact="0.195"/>
              <dgm:constr type="primFontSz" for="ch" ptType="node" op="equ"/>
            </dgm:constrLst>
          </dgm:if>
          <dgm:else name="Name14">
            <dgm:constrLst>
              <dgm:constr type="l" for="ch" forName="wedge1" refType="w" fact="0.08"/>
              <dgm:constr type="t" for="ch" forName="wedge1" refType="w" fact="0.08"/>
              <dgm:constr type="w" for="ch" forName="wedge1" refType="w" fact="0.84"/>
              <dgm:constr type="h" for="ch" forName="wedge1" refType="h" fact="0.84"/>
              <dgm:constr type="l" for="ch" forName="wedge1Tx" refType="w" fact="0.51"/>
              <dgm:constr type="t" for="ch" forName="wedge1Tx" refType="h" fact="0.208"/>
              <dgm:constr type="w" for="ch" forName="wedge1Tx" refType="w" fact="0.285"/>
              <dgm:constr type="h" for="ch" forName="wedge1Tx" refType="h" fact="0.195"/>
              <dgm:constr type="l" for="ch" forName="wedge2" refType="w" fact="0.08"/>
              <dgm:constr type="t" for="ch" forName="wedge2" refType="w" fact="0.08"/>
              <dgm:constr type="w" for="ch" forName="wedge2" refType="w" fact="0.84"/>
              <dgm:constr type="h" for="ch" forName="wedge2" refType="h" fact="0.84"/>
              <dgm:constr type="l" for="ch" forName="wedge2Tx" refType="w" fact="0.629"/>
              <dgm:constr type="t" for="ch" forName="wedge2Tx" refType="h" fact="0.46"/>
              <dgm:constr type="w" for="ch" forName="wedge2Tx" refType="w" fact="0.25"/>
              <dgm:constr type="h" for="ch" forName="wedge2Tx" refType="h" fact="0.211"/>
              <dgm:constr type="l" for="ch" forName="wedge3" refType="w" fact="0.08"/>
              <dgm:constr type="t" for="ch" forName="wedge3" refType="w" fact="0.08"/>
              <dgm:constr type="w" for="ch" forName="wedge3" refType="w" fact="0.84"/>
              <dgm:constr type="h" for="ch" forName="wedge3" refType="h" fact="0.84"/>
              <dgm:constr type="l" for="ch" forName="wedge3Tx" refType="w" fact="0.35"/>
              <dgm:constr type="t" for="ch" forName="wedge3Tx" refType="h" fact="0.71"/>
              <dgm:constr type="w" for="ch" forName="wedge3Tx" refType="w" fact="0.3"/>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12"/>
              <dgm:constr type="t" for="ch" forName="wedge4Tx" refType="h" fact="0.46"/>
              <dgm:constr type="w" for="ch" forName="wedge4Tx" refType="w" fact="0.25"/>
              <dgm:constr type="h" for="ch" forName="wedge4Tx" refType="h" fact="0.211"/>
              <dgm:constr type="l" for="ch" forName="wedge5" refType="w" fact="0.0506"/>
              <dgm:constr type="t" for="ch" forName="wedge5" refType="h" fact="0.0395"/>
              <dgm:constr type="w" for="ch" forName="wedge5" refType="w" fact="0.84"/>
              <dgm:constr type="h" for="ch" forName="wedge5" refType="h" fact="0.84"/>
              <dgm:constr type="l" for="ch" forName="wedge5Tx" refType="w" fact="0.18"/>
              <dgm:constr type="t" for="ch" forName="wedge5Tx" refType="h" fact="0.165"/>
              <dgm:constr type="w" for="ch" forName="wedge5Tx" refType="w" fact="0.285"/>
              <dgm:constr type="h" for="ch" forName="wedge5Tx" refType="h" fact="0.195"/>
              <dgm:constr type="primFontSz" for="ch" ptType="node" op="equ"/>
            </dgm:constrLst>
          </dgm:else>
        </dgm:choose>
      </dgm:if>
      <dgm:if name="Name15" axis="ch" ptType="node" func="cnt" op="equ" val="6">
        <dgm:choose name="Name16">
          <dgm:if name="Name17" func="var" arg="dir" op="equ" val="norm">
            <dgm:constrLst>
              <dgm:constr type="l" for="ch" forName="wedge1" refType="w" fact="0.105"/>
              <dgm:constr type="t" for="ch" forName="wedge1" refType="w" fact="0.0367"/>
              <dgm:constr type="w" for="ch" forName="wedge1" refType="w" fact="0.84"/>
              <dgm:constr type="h" for="ch" forName="wedge1" refType="h" fact="0.84"/>
              <dgm:constr type="l" for="ch" forName="wedge1Tx" refType="w" fact="0.534"/>
              <dgm:constr type="t" for="ch" forName="wedge1Tx" refType="h" fact="0.126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8"/>
              <dgm:constr type="t" for="ch" forName="wedge6" refType="h" fact="0.08"/>
              <dgm:constr type="w" for="ch" forName="wedge6" refType="w" fact="0.84"/>
              <dgm:constr type="h" for="ch" forName="wedge6" refType="h" fact="0.84"/>
              <dgm:constr type="l" for="ch" forName="wedge6Tx" refType="w" fact="0.246"/>
              <dgm:constr type="t" for="ch" forName="wedge6Tx" refType="h" fact="0.17"/>
              <dgm:constr type="w" for="ch" forName="wedge6Tx" refType="w" fact="0.245"/>
              <dgm:constr type="h" for="ch" forName="wedge6Tx" refType="h" fact="0.18"/>
              <dgm:constr type="primFontSz" for="ch" ptType="node" op="equ"/>
            </dgm:constrLst>
          </dgm:if>
          <dgm:else name="Name18">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9"/>
              <dgm:constr type="t" for="ch" forName="wedge1Tx" refType="h" fact="0.17"/>
              <dgm:constr type="w" for="ch" forName="wedge1Tx" refType="w" fact="0.245"/>
              <dgm:constr type="h" for="ch" forName="wedge1Tx" refType="h" fact="0.18"/>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415"/>
              <dgm:constr type="w" for="ch" forName="wedge2Tx" refType="w" fact="0.254"/>
              <dgm:constr type="h" for="ch" forName="wedge2Tx" refType="h" fact="0.17"/>
              <dgm:constr type="l" for="ch" forName="wedge3" refType="w" fact="0.08"/>
              <dgm:constr type="t" for="ch" forName="wedge3" refType="w" fact="0.08"/>
              <dgm:constr type="w" for="ch" forName="wedge3" refType="w" fact="0.84"/>
              <dgm:constr type="h" for="ch" forName="wedge3" refType="h" fact="0.84"/>
              <dgm:constr type="l" for="ch" forName="wedge3Tx" refType="w" fact="0.509"/>
              <dgm:constr type="t" for="ch" forName="wedge3Tx" refType="h" fact="0.65"/>
              <dgm:constr type="w" for="ch" forName="wedge3Tx" refType="w" fact="0.245"/>
              <dgm:constr type="h" for="ch" forName="wedge3Tx" refType="h" fact="0.18"/>
              <dgm:constr type="l" for="ch" forName="wedge4" refType="w" fact="0.08"/>
              <dgm:constr type="t" for="ch" forName="wedge4" refType="h" fact="0.08"/>
              <dgm:constr type="w" for="ch" forName="wedge4" refType="w" fact="0.84"/>
              <dgm:constr type="h" for="ch" forName="wedge4" refType="h" fact="0.84"/>
              <dgm:constr type="l" for="ch" forName="wedge4Tx" refType="w" fact="0.246"/>
              <dgm:constr type="t" for="ch" forName="wedge4Tx" refType="h" fact="0.65"/>
              <dgm:constr type="w" for="ch" forName="wedge4Tx" refType="w" fact="0.245"/>
              <dgm:constr type="h" for="ch" forName="wedge4Tx" refType="h" fact="0.18"/>
              <dgm:constr type="l" for="ch" forName="wedge5" refType="w" fact="0.08"/>
              <dgm:constr type="t" for="ch" forName="wedge5" refType="h" fact="0.08"/>
              <dgm:constr type="w" for="ch" forName="wedge5" refType="w" fact="0.84"/>
              <dgm:constr type="h" for="ch" forName="wedge5" refType="h" fact="0.84"/>
              <dgm:constr type="l" for="ch" forName="wedge5Tx" refType="w" fact="0.093"/>
              <dgm:constr type="t" for="ch" forName="wedge5Tx" refType="h" fact="0.415"/>
              <dgm:constr type="w" for="ch" forName="wedge5Tx" refType="w" fact="0.254"/>
              <dgm:constr type="h" for="ch" forName="wedge5Tx" refType="h" fact="0.17"/>
              <dgm:constr type="l" for="ch" forName="wedge6" refType="w" fact="0.055"/>
              <dgm:constr type="t" for="ch" forName="wedge6" refType="h" fact="0.0367"/>
              <dgm:constr type="w" for="ch" forName="wedge6" refType="w" fact="0.84"/>
              <dgm:constr type="h" for="ch" forName="wedge6" refType="h" fact="0.84"/>
              <dgm:constr type="l" for="ch" forName="wedge6Tx" refType="w" fact="0.221"/>
              <dgm:constr type="t" for="ch" forName="wedge6Tx" refType="h" fact="0.1267"/>
              <dgm:constr type="w" for="ch" forName="wedge6Tx" refType="w" fact="0.245"/>
              <dgm:constr type="h" for="ch" forName="wedge6Tx" refType="h" fact="0.18"/>
              <dgm:constr type="primFontSz" for="ch" ptType="node" op="equ"/>
            </dgm:constrLst>
          </dgm:else>
        </dgm:choose>
      </dgm:if>
      <dgm:else name="Name19">
        <dgm:choose name="Name20">
          <dgm:if name="Name21" func="var" arg="dir" op="equ" val="norm">
            <dgm:constrLst>
              <dgm:constr type="l" for="ch" forName="wedge1" refType="w" fact="0.1017"/>
              <dgm:constr type="t" for="ch" forName="wedge1" refType="w" fact="0.035"/>
              <dgm:constr type="w" for="ch" forName="wedge1" refType="w" fact="0.84"/>
              <dgm:constr type="h" for="ch" forName="wedge1" refType="h" fact="0.84"/>
              <dgm:constr type="l" for="ch" forName="wedge1Tx" refType="w" fact="0.53"/>
              <dgm:constr type="t" for="ch" forName="wedge1Tx" refType="h" fact="0.115"/>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8"/>
              <dgm:constr type="t" for="ch" forName="wedge7" refType="h" fact="0.08"/>
              <dgm:constr type="w" for="ch" forName="wedge7" refType="w" fact="0.84"/>
              <dgm:constr type="h" for="ch" forName="wedge7" refType="h" fact="0.84"/>
              <dgm:constr type="l" for="ch" forName="wedge7Tx" refType="w" fact="0.262"/>
              <dgm:constr type="t" for="ch" forName="wedge7Tx" refType="h" fact="0.16"/>
              <dgm:constr type="w" for="ch" forName="wedge7Tx" refType="w" fact="0.23"/>
              <dgm:constr type="h" for="ch" forName="wedge7Tx" refType="h" fact="0.145"/>
              <dgm:constr type="primFontSz" for="ch" ptType="node" op="equ"/>
            </dgm:constrLst>
          </dgm:if>
          <dgm:else name="Name22">
            <dgm:constrLst>
              <dgm:constr type="l" for="ch" forName="wedge1" refType="w" fact="0.08"/>
              <dgm:constr type="t" for="ch" forName="wedge1" refType="w" fact="0.08"/>
              <dgm:constr type="w" for="ch" forName="wedge1" refType="w" fact="0.84"/>
              <dgm:constr type="h" for="ch" forName="wedge1" refType="h" fact="0.84"/>
              <dgm:constr type="l" for="ch" forName="wedge1Tx" refType="w" fact="0.508"/>
              <dgm:constr type="t" for="ch" forName="wedge1Tx" refType="h" fact="0.16"/>
              <dgm:constr type="w" for="ch" forName="wedge1Tx" refType="w" fact="0.23"/>
              <dgm:constr type="h" for="ch" forName="wedge1Tx" refType="h" fact="0.145"/>
              <dgm:constr type="l" for="ch" forName="wedge2" refType="w" fact="0.08"/>
              <dgm:constr type="t" for="ch" forName="wedge2" refType="w" fact="0.08"/>
              <dgm:constr type="w" for="ch" forName="wedge2" refType="w" fact="0.84"/>
              <dgm:constr type="h" for="ch" forName="wedge2" refType="h" fact="0.84"/>
              <dgm:constr type="l" for="ch" forName="wedge2Tx" refType="w" fact="0.655"/>
              <dgm:constr type="t" for="ch" forName="wedge2Tx" refType="h" fact="0.38"/>
              <dgm:constr type="w" for="ch" forName="wedge2Tx" refType="w" fact="0.244"/>
              <dgm:constr type="h" for="ch" forName="wedge2Tx" refType="h" fact="0.155"/>
              <dgm:constr type="l" for="ch" forName="wedge3" refType="w" fact="0.08"/>
              <dgm:constr type="t" for="ch" forName="wedge3" refType="w" fact="0.08"/>
              <dgm:constr type="w" for="ch" forName="wedge3" refType="w" fact="0.84"/>
              <dgm:constr type="h" for="ch" forName="wedge3" refType="h" fact="0.84"/>
              <dgm:constr type="l" for="ch" forName="wedge3Tx" refType="w" fact="0.62"/>
              <dgm:constr type="t" for="ch" forName="wedge3Tx" refType="h" fact="0.58"/>
              <dgm:constr type="w" for="ch" forName="wedge3Tx" refType="w" fact="0.22"/>
              <dgm:constr type="h" for="ch" forName="wedge3Tx" refType="h" fact="0.16"/>
              <dgm:constr type="l" for="ch" forName="wedge4" refType="w" fact="0.08"/>
              <dgm:constr type="t" for="ch" forName="wedge4" refType="h" fact="0.08"/>
              <dgm:constr type="w" for="ch" forName="wedge4" refType="w" fact="0.84"/>
              <dgm:constr type="h" for="ch" forName="wedge4" refType="h" fact="0.84"/>
              <dgm:constr type="l" for="ch" forName="wedge4Tx" refType="w" fact="0.3875"/>
              <dgm:constr type="t" for="ch" forName="wedge4Tx" refType="h" fact="0.74"/>
              <dgm:constr type="w" for="ch" forName="wedge4Tx" refType="w" fact="0.225"/>
              <dgm:constr type="h" for="ch" forName="wedge4Tx" refType="h" fact="0.16"/>
              <dgm:constr type="l" for="ch" forName="wedge5" refType="w" fact="0.08"/>
              <dgm:constr type="t" for="ch" forName="wedge5" refType="h" fact="0.08"/>
              <dgm:constr type="w" for="ch" forName="wedge5" refType="w" fact="0.84"/>
              <dgm:constr type="h" for="ch" forName="wedge5" refType="h" fact="0.84"/>
              <dgm:constr type="l" for="ch" forName="wedge5Tx" refType="w" fact="0.16"/>
              <dgm:constr type="t" for="ch" forName="wedge5Tx" refType="h" fact="0.58"/>
              <dgm:constr type="w" for="ch" forName="wedge5Tx" refType="w" fact="0.22"/>
              <dgm:constr type="h" for="ch" forName="wedge5Tx" refType="h" fact="0.16"/>
              <dgm:constr type="l" for="ch" forName="wedge6" refType="w" fact="0.08"/>
              <dgm:constr type="t" for="ch" forName="wedge6" refType="h" fact="0.08"/>
              <dgm:constr type="w" for="ch" forName="wedge6" refType="w" fact="0.84"/>
              <dgm:constr type="h" for="ch" forName="wedge6" refType="h" fact="0.84"/>
              <dgm:constr type="l" for="ch" forName="wedge6Tx" refType="w" fact="0.101"/>
              <dgm:constr type="t" for="ch" forName="wedge6Tx" refType="h" fact="0.38"/>
              <dgm:constr type="w" for="ch" forName="wedge6Tx" refType="w" fact="0.244"/>
              <dgm:constr type="h" for="ch" forName="wedge6Tx" refType="h" fact="0.155"/>
              <dgm:constr type="l" for="ch" forName="wedge7" refType="w" fact="0.0583"/>
              <dgm:constr type="t" for="ch" forName="wedge7" refType="h" fact="0.035"/>
              <dgm:constr type="w" for="ch" forName="wedge7" refType="w" fact="0.84"/>
              <dgm:constr type="h" for="ch" forName="wedge7" refType="h" fact="0.84"/>
              <dgm:constr type="l" for="ch" forName="wedge7Tx" refType="w" fact="0.2403"/>
              <dgm:constr type="t" for="ch" forName="wedge7Tx" refType="h" fact="0.115"/>
              <dgm:constr type="w" for="ch" forName="wedge7Tx" refType="w" fact="0.23"/>
              <dgm:constr type="h" for="ch" forName="wedge7Tx" refType="h" fact="0.145"/>
              <dgm:constr type="primFontSz" for="ch" ptType="node" op="equ"/>
            </dgm:constrLst>
          </dgm:else>
        </dgm:choose>
      </dgm:else>
    </dgm:choose>
    <dgm:ruleLst/>
    <dgm:choose name="Name23">
      <dgm:if name="Name24" axis="ch" ptType="node" func="cnt" op="gte" val="1">
        <dgm:layoutNode name="wedge1">
          <dgm:alg type="sp"/>
          <dgm:choose name="Name25">
            <dgm:if name="Name26" axis="ch" ptType="node" func="cnt" op="equ" val="1">
              <dgm:shape xmlns:r="http://schemas.openxmlformats.org/officeDocument/2006/relationships" type="ellipse" r:blip="">
                <dgm:adjLst/>
              </dgm:shape>
            </dgm:if>
            <dgm:if name="Name27" axis="ch" ptType="node" func="cnt" op="equ" val="2">
              <dgm:shape xmlns:r="http://schemas.openxmlformats.org/officeDocument/2006/relationships" type="pie" r:blip="">
                <dgm:adjLst>
                  <dgm:adj idx="1" val="270"/>
                  <dgm:adj idx="2" val="90"/>
                </dgm:adjLst>
              </dgm:shape>
            </dgm:if>
            <dgm:if name="Name28" axis="ch" ptType="node" func="cnt" op="equ" val="3">
              <dgm:shape xmlns:r="http://schemas.openxmlformats.org/officeDocument/2006/relationships" type="pie" r:blip="">
                <dgm:adjLst>
                  <dgm:adj idx="1" val="270"/>
                  <dgm:adj idx="2" val="30"/>
                </dgm:adjLst>
              </dgm:shape>
            </dgm:if>
            <dgm:if name="Name29" axis="ch" ptType="node" func="cnt" op="equ" val="4">
              <dgm:shape xmlns:r="http://schemas.openxmlformats.org/officeDocument/2006/relationships" type="pie" r:blip="">
                <dgm:adjLst>
                  <dgm:adj idx="1" val="270"/>
                  <dgm:adj idx="2" val="0"/>
                </dgm:adjLst>
              </dgm:shape>
            </dgm:if>
            <dgm:if name="Name30" axis="ch" ptType="node" func="cnt" op="equ" val="5">
              <dgm:shape xmlns:r="http://schemas.openxmlformats.org/officeDocument/2006/relationships" type="pie" r:blip="">
                <dgm:adjLst>
                  <dgm:adj idx="1" val="270"/>
                  <dgm:adj idx="2" val="342"/>
                </dgm:adjLst>
              </dgm:shape>
            </dgm:if>
            <dgm:if name="Name31" axis="ch" ptType="node" func="cnt" op="equ" val="6">
              <dgm:shape xmlns:r="http://schemas.openxmlformats.org/officeDocument/2006/relationships" type="pie" r:blip="">
                <dgm:adjLst>
                  <dgm:adj idx="1" val="270"/>
                  <dgm:adj idx="2" val="330"/>
                </dgm:adjLst>
              </dgm:shape>
            </dgm:if>
            <dgm:else name="Name32">
              <dgm:shape xmlns:r="http://schemas.openxmlformats.org/officeDocument/2006/relationships" type="pie" r:blip="">
                <dgm:adjLst>
                  <dgm:adj idx="1" val="270"/>
                  <dgm:adj idx="2" val="321.4286"/>
                </dgm:adjLst>
              </dgm:shape>
            </dgm:else>
          </dgm:choose>
          <dgm:choose name="Name33">
            <dgm:if name="Name34" func="var" arg="dir" op="equ" val="norm">
              <dgm:presOf axis="ch desOrSelf" ptType="node node" st="1 1" cnt="1 0"/>
            </dgm:if>
            <dgm:else name="Name35">
              <dgm:choose name="Name36">
                <dgm:if name="Name37" axis="ch" ptType="node" func="cnt" op="equ" val="1">
                  <dgm:presOf axis="ch desOrSelf" ptType="node node" st="1 1" cnt="1 0"/>
                </dgm:if>
                <dgm:if name="Name38" axis="ch" ptType="node" func="cnt" op="equ" val="2">
                  <dgm:presOf axis="ch desOrSelf" ptType="node node" st="2 1" cnt="1 0"/>
                </dgm:if>
                <dgm:if name="Name39" axis="ch" ptType="node" func="cnt" op="equ" val="3">
                  <dgm:presOf axis="ch desOrSelf" ptType="node node" st="3 1" cnt="1 0"/>
                </dgm:if>
                <dgm:if name="Name40" axis="ch" ptType="node" func="cnt" op="equ" val="4">
                  <dgm:presOf axis="ch desOrSelf" ptType="node node" st="4 1" cnt="1 0"/>
                </dgm:if>
                <dgm:if name="Name41" axis="ch" ptType="node" func="cnt" op="equ" val="5">
                  <dgm:presOf axis="ch desOrSelf" ptType="node node" st="5 1" cnt="1 0"/>
                </dgm:if>
                <dgm:if name="Name42" axis="ch" ptType="node" func="cnt" op="equ" val="6">
                  <dgm:presOf axis="ch desOrSelf" ptType="node node" st="6 1" cnt="1 0"/>
                </dgm:if>
                <dgm:else name="Name43">
                  <dgm:presOf axis="ch desOrSelf" ptType="node node" st="7 1" cnt="1 0"/>
                </dgm:else>
              </dgm:choose>
            </dgm:else>
          </dgm:choose>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44">
            <dgm:if name="Name45" func="var" arg="dir" op="equ" val="norm">
              <dgm:presOf axis="ch desOrSelf" ptType="node node" st="1 1" cnt="1 0"/>
            </dgm:if>
            <dgm:else name="Name46">
              <dgm:choose name="Name47">
                <dgm:if name="Name48" axis="ch" ptType="node" func="cnt" op="equ" val="1">
                  <dgm:presOf axis="ch desOrSelf" ptType="node node" st="1 1" cnt="1 0"/>
                </dgm:if>
                <dgm:if name="Name49" axis="ch" ptType="node" func="cnt" op="equ" val="2">
                  <dgm:presOf axis="ch desOrSelf" ptType="node node" st="2 1" cnt="1 0"/>
                </dgm:if>
                <dgm:if name="Name50" axis="ch" ptType="node" func="cnt" op="equ" val="3">
                  <dgm:presOf axis="ch desOrSelf" ptType="node node" st="3 1" cnt="1 0"/>
                </dgm:if>
                <dgm:if name="Name51" axis="ch" ptType="node" func="cnt" op="equ" val="4">
                  <dgm:presOf axis="ch desOrSelf" ptType="node node" st="4 1" cnt="1 0"/>
                </dgm:if>
                <dgm:if name="Name52" axis="ch" ptType="node" func="cnt" op="equ" val="5">
                  <dgm:presOf axis="ch desOrSelf" ptType="node node" st="5 1" cnt="1 0"/>
                </dgm:if>
                <dgm:if name="Name53" axis="ch" ptType="node" func="cnt" op="equ" val="6">
                  <dgm:presOf axis="ch desOrSelf" ptType="node node" st="6 1" cnt="1 0"/>
                </dgm:if>
                <dgm:else name="Name54">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55"/>
    </dgm:choose>
    <dgm:choose name="Name56">
      <dgm:if name="Name57" axis="ch" ptType="node" func="cnt" op="gte" val="2">
        <dgm:layoutNode name="wedge2">
          <dgm:alg type="sp"/>
          <dgm:choose name="Name58">
            <dgm:if name="Name59" axis="ch" ptType="node" func="cnt" op="equ" val="2">
              <dgm:shape xmlns:r="http://schemas.openxmlformats.org/officeDocument/2006/relationships" type="pie" r:blip="">
                <dgm:adjLst>
                  <dgm:adj idx="1" val="90"/>
                  <dgm:adj idx="2" val="270"/>
                </dgm:adjLst>
              </dgm:shape>
            </dgm:if>
            <dgm:if name="Name60" axis="ch" ptType="node" func="cnt" op="equ" val="3">
              <dgm:shape xmlns:r="http://schemas.openxmlformats.org/officeDocument/2006/relationships" type="pie" r:blip="">
                <dgm:adjLst>
                  <dgm:adj idx="1" val="30"/>
                  <dgm:adj idx="2" val="150"/>
                </dgm:adjLst>
              </dgm:shape>
            </dgm:if>
            <dgm:if name="Name61" axis="ch" ptType="node" func="cnt" op="equ" val="4">
              <dgm:shape xmlns:r="http://schemas.openxmlformats.org/officeDocument/2006/relationships" type="pie" r:blip="">
                <dgm:adjLst>
                  <dgm:adj idx="1" val="0"/>
                  <dgm:adj idx="2" val="90"/>
                </dgm:adjLst>
              </dgm:shape>
            </dgm:if>
            <dgm:if name="Name62" axis="ch" ptType="node" func="cnt" op="equ" val="5">
              <dgm:shape xmlns:r="http://schemas.openxmlformats.org/officeDocument/2006/relationships" type="pie" r:blip="">
                <dgm:adjLst>
                  <dgm:adj idx="1" val="342"/>
                  <dgm:adj idx="2" val="54"/>
                </dgm:adjLst>
              </dgm:shape>
            </dgm:if>
            <dgm:if name="Name63" axis="ch" ptType="node" func="cnt" op="equ" val="6">
              <dgm:shape xmlns:r="http://schemas.openxmlformats.org/officeDocument/2006/relationships" type="pie" r:blip="">
                <dgm:adjLst>
                  <dgm:adj idx="1" val="330"/>
                  <dgm:adj idx="2" val="30"/>
                </dgm:adjLst>
              </dgm:shape>
            </dgm:if>
            <dgm:else name="Name64">
              <dgm:shape xmlns:r="http://schemas.openxmlformats.org/officeDocument/2006/relationships" type="pie" r:blip="">
                <dgm:adjLst>
                  <dgm:adj idx="1" val="321.4286"/>
                  <dgm:adj idx="2" val="12.85714"/>
                </dgm:adjLst>
              </dgm:shape>
            </dgm:else>
          </dgm:choose>
          <dgm:choose name="Name65">
            <dgm:if name="Name66" func="var" arg="dir" op="equ" val="norm">
              <dgm:presOf axis="ch desOrSelf" ptType="node node" st="2 1" cnt="1 0"/>
            </dgm:if>
            <dgm:else name="Name67">
              <dgm:choose name="Name68">
                <dgm:if name="Name69" axis="ch" ptType="node" func="cnt" op="equ" val="2">
                  <dgm:presOf axis="ch desOrSelf" ptType="node node" st="1 1" cnt="1 0"/>
                </dgm:if>
                <dgm:if name="Name70" axis="ch" ptType="node" func="cnt" op="equ" val="3">
                  <dgm:presOf axis="ch desOrSelf" ptType="node node" st="2 1" cnt="1 0"/>
                </dgm:if>
                <dgm:if name="Name71" axis="ch" ptType="node" func="cnt" op="equ" val="4">
                  <dgm:presOf axis="ch desOrSelf" ptType="node node" st="3 1" cnt="1 0"/>
                </dgm:if>
                <dgm:if name="Name72" axis="ch" ptType="node" func="cnt" op="equ" val="5">
                  <dgm:presOf axis="ch desOrSelf" ptType="node node" st="4 1" cnt="1 0"/>
                </dgm:if>
                <dgm:if name="Name73" axis="ch" ptType="node" func="cnt" op="equ" val="6">
                  <dgm:presOf axis="ch desOrSelf" ptType="node node" st="5 1" cnt="1 0"/>
                </dgm:if>
                <dgm:else name="Name74">
                  <dgm:presOf axis="ch desOrSelf" ptType="node node" st="6 1" cnt="1 0"/>
                </dgm:else>
              </dgm:choose>
            </dgm:else>
          </dgm:choose>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75">
            <dgm:if name="Name76" func="var" arg="dir" op="equ" val="norm">
              <dgm:presOf axis="ch desOrSelf" ptType="node node" st="2 1" cnt="1 0"/>
            </dgm:if>
            <dgm:else name="Name77">
              <dgm:choose name="Name78">
                <dgm:if name="Name79" axis="ch" ptType="node" func="cnt" op="equ" val="2">
                  <dgm:presOf axis="ch desOrSelf" ptType="node node" st="1 1" cnt="1 0"/>
                </dgm:if>
                <dgm:if name="Name80" axis="ch" ptType="node" func="cnt" op="equ" val="3">
                  <dgm:presOf axis="ch desOrSelf" ptType="node node" st="2 1" cnt="1 0"/>
                </dgm:if>
                <dgm:if name="Name81" axis="ch" ptType="node" func="cnt" op="equ" val="4">
                  <dgm:presOf axis="ch desOrSelf" ptType="node node" st="3 1" cnt="1 0"/>
                </dgm:if>
                <dgm:if name="Name82" axis="ch" ptType="node" func="cnt" op="equ" val="5">
                  <dgm:presOf axis="ch desOrSelf" ptType="node node" st="4 1" cnt="1 0"/>
                </dgm:if>
                <dgm:if name="Name83" axis="ch" ptType="node" func="cnt" op="equ" val="6">
                  <dgm:presOf axis="ch desOrSelf" ptType="node node" st="5 1" cnt="1 0"/>
                </dgm:if>
                <dgm:else name="Name84">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85"/>
    </dgm:choose>
    <dgm:choose name="Name86">
      <dgm:if name="Name87" axis="ch" ptType="node" func="cnt" op="gte" val="3">
        <dgm:layoutNode name="wedge3">
          <dgm:alg type="sp"/>
          <dgm:choose name="Name88">
            <dgm:if name="Name89" axis="ch" ptType="node" func="cnt" op="equ" val="3">
              <dgm:shape xmlns:r="http://schemas.openxmlformats.org/officeDocument/2006/relationships" type="pie" r:blip="">
                <dgm:adjLst>
                  <dgm:adj idx="1" val="150"/>
                  <dgm:adj idx="2" val="270"/>
                </dgm:adjLst>
              </dgm:shape>
            </dgm:if>
            <dgm:if name="Name90" axis="ch" ptType="node" func="cnt" op="equ" val="4">
              <dgm:shape xmlns:r="http://schemas.openxmlformats.org/officeDocument/2006/relationships" type="pie" r:blip="">
                <dgm:adjLst>
                  <dgm:adj idx="1" val="90"/>
                  <dgm:adj idx="2" val="180"/>
                </dgm:adjLst>
              </dgm:shape>
            </dgm:if>
            <dgm:if name="Name91" axis="ch" ptType="node" func="cnt" op="equ" val="5">
              <dgm:shape xmlns:r="http://schemas.openxmlformats.org/officeDocument/2006/relationships" type="pie" r:blip="">
                <dgm:adjLst>
                  <dgm:adj idx="1" val="54"/>
                  <dgm:adj idx="2" val="126"/>
                </dgm:adjLst>
              </dgm:shape>
            </dgm:if>
            <dgm:if name="Name92" axis="ch" ptType="node" func="cnt" op="equ" val="6">
              <dgm:shape xmlns:r="http://schemas.openxmlformats.org/officeDocument/2006/relationships" type="pie" r:blip="">
                <dgm:adjLst>
                  <dgm:adj idx="1" val="30"/>
                  <dgm:adj idx="2" val="90"/>
                </dgm:adjLst>
              </dgm:shape>
            </dgm:if>
            <dgm:else name="Name93">
              <dgm:shape xmlns:r="http://schemas.openxmlformats.org/officeDocument/2006/relationships" type="pie" r:blip="">
                <dgm:adjLst>
                  <dgm:adj idx="1" val="12.85714"/>
                  <dgm:adj idx="2" val="64.28571"/>
                </dgm:adjLst>
              </dgm:shape>
            </dgm:else>
          </dgm:choose>
          <dgm:choose name="Name94">
            <dgm:if name="Name95" func="var" arg="dir" op="equ" val="norm">
              <dgm:presOf axis="ch desOrSelf" ptType="node node" st="3 1" cnt="1 0"/>
            </dgm:if>
            <dgm:else name="Name96">
              <dgm:choose name="Name97">
                <dgm:if name="Name98" axis="ch" ptType="node" func="cnt" op="equ" val="3">
                  <dgm:presOf axis="ch desOrSelf" ptType="node node" st="1 1" cnt="1 0"/>
                </dgm:if>
                <dgm:if name="Name99" axis="ch" ptType="node" func="cnt" op="equ" val="4">
                  <dgm:presOf axis="ch desOrSelf" ptType="node node" st="2 1" cnt="1 0"/>
                </dgm:if>
                <dgm:if name="Name100" axis="ch" ptType="node" func="cnt" op="equ" val="5">
                  <dgm:presOf axis="ch desOrSelf" ptType="node node" st="3 1" cnt="1 0"/>
                </dgm:if>
                <dgm:if name="Name101" axis="ch" ptType="node" func="cnt" op="equ" val="6">
                  <dgm:presOf axis="ch desOrSelf" ptType="node node" st="4 1" cnt="1 0"/>
                </dgm:if>
                <dgm:else name="Name102">
                  <dgm:presOf axis="ch desOrSelf" ptType="node node" st="5 1" cnt="1 0"/>
                </dgm:else>
              </dgm:choose>
            </dgm:else>
          </dgm:choose>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103">
            <dgm:if name="Name104" func="var" arg="dir" op="equ" val="norm">
              <dgm:presOf axis="ch desOrSelf" ptType="node node" st="3 1" cnt="1 0"/>
            </dgm:if>
            <dgm:else name="Name105">
              <dgm:choose name="Name106">
                <dgm:if name="Name107" axis="ch" ptType="node" func="cnt" op="equ" val="3">
                  <dgm:presOf axis="ch desOrSelf" ptType="node node" st="1 1" cnt="1 0"/>
                </dgm:if>
                <dgm:if name="Name108" axis="ch" ptType="node" func="cnt" op="equ" val="4">
                  <dgm:presOf axis="ch desOrSelf" ptType="node node" st="2 1" cnt="1 0"/>
                </dgm:if>
                <dgm:if name="Name109" axis="ch" ptType="node" func="cnt" op="equ" val="5">
                  <dgm:presOf axis="ch desOrSelf" ptType="node node" st="3 1" cnt="1 0"/>
                </dgm:if>
                <dgm:if name="Name110" axis="ch" ptType="node" func="cnt" op="equ" val="6">
                  <dgm:presOf axis="ch desOrSelf" ptType="node node" st="4 1" cnt="1 0"/>
                </dgm:if>
                <dgm:else name="Name111">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12"/>
    </dgm:choose>
    <dgm:choose name="Name113">
      <dgm:if name="Name114" axis="ch" ptType="node" func="cnt" op="gte" val="4">
        <dgm:layoutNode name="wedge4">
          <dgm:alg type="sp"/>
          <dgm:choose name="Name115">
            <dgm:if name="Name116" axis="ch" ptType="node" func="cnt" op="equ" val="4">
              <dgm:shape xmlns:r="http://schemas.openxmlformats.org/officeDocument/2006/relationships" type="pie" r:blip="">
                <dgm:adjLst>
                  <dgm:adj idx="1" val="180"/>
                  <dgm:adj idx="2" val="270"/>
                </dgm:adjLst>
              </dgm:shape>
            </dgm:if>
            <dgm:if name="Name117" axis="ch" ptType="node" func="cnt" op="equ" val="5">
              <dgm:shape xmlns:r="http://schemas.openxmlformats.org/officeDocument/2006/relationships" type="pie" r:blip="">
                <dgm:adjLst>
                  <dgm:adj idx="1" val="126"/>
                  <dgm:adj idx="2" val="198"/>
                </dgm:adjLst>
              </dgm:shape>
            </dgm:if>
            <dgm:if name="Name118" axis="ch" ptType="node" func="cnt" op="equ" val="6">
              <dgm:shape xmlns:r="http://schemas.openxmlformats.org/officeDocument/2006/relationships" type="pie" r:blip="">
                <dgm:adjLst>
                  <dgm:adj idx="1" val="90"/>
                  <dgm:adj idx="2" val="150"/>
                </dgm:adjLst>
              </dgm:shape>
            </dgm:if>
            <dgm:else name="Name119">
              <dgm:shape xmlns:r="http://schemas.openxmlformats.org/officeDocument/2006/relationships" type="pie" r:blip="">
                <dgm:adjLst>
                  <dgm:adj idx="1" val="64.2871"/>
                  <dgm:adj idx="2" val="115.7143"/>
                </dgm:adjLst>
              </dgm:shape>
            </dgm:else>
          </dgm:choose>
          <dgm:choose name="Name120">
            <dgm:if name="Name121" func="var" arg="dir" op="equ" val="norm">
              <dgm:presOf axis="ch desOrSelf" ptType="node node" st="4 1" cnt="1 0"/>
            </dgm:if>
            <dgm:else name="Name122">
              <dgm:choose name="Name123">
                <dgm:if name="Name124" axis="ch" ptType="node" func="cnt" op="equ" val="4">
                  <dgm:presOf axis="ch desOrSelf" ptType="node node" st="1 1" cnt="1 0"/>
                </dgm:if>
                <dgm:if name="Name125" axis="ch" ptType="node" func="cnt" op="equ" val="5">
                  <dgm:presOf axis="ch desOrSelf" ptType="node node" st="2 1" cnt="1 0"/>
                </dgm:if>
                <dgm:if name="Name126" axis="ch" ptType="node" func="cnt" op="equ" val="6">
                  <dgm:presOf axis="ch desOrSelf" ptType="node node" st="3 1" cnt="1 0"/>
                </dgm:if>
                <dgm:else name="Name127">
                  <dgm:presOf axis="ch desOrSelf" ptType="node node" st="4 1" cnt="1 0"/>
                </dgm:else>
              </dgm:choose>
            </dgm:else>
          </dgm:choose>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28">
            <dgm:if name="Name129" func="var" arg="dir" op="equ" val="norm">
              <dgm:presOf axis="ch desOrSelf" ptType="node node" st="4 1" cnt="1 0"/>
            </dgm:if>
            <dgm:else name="Name130">
              <dgm:choose name="Name131">
                <dgm:if name="Name132" axis="ch" ptType="node" func="cnt" op="equ" val="4">
                  <dgm:presOf axis="ch desOrSelf" ptType="node node" st="1 1" cnt="1 0"/>
                </dgm:if>
                <dgm:if name="Name133" axis="ch" ptType="node" func="cnt" op="equ" val="5">
                  <dgm:presOf axis="ch desOrSelf" ptType="node node" st="2 1" cnt="1 0"/>
                </dgm:if>
                <dgm:if name="Name134" axis="ch" ptType="node" func="cnt" op="equ" val="6">
                  <dgm:presOf axis="ch desOrSelf" ptType="node node" st="3 1" cnt="1 0"/>
                </dgm:if>
                <dgm:else name="Name135">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36"/>
    </dgm:choose>
    <dgm:choose name="Name137">
      <dgm:if name="Name138" axis="ch" ptType="node" func="cnt" op="gte" val="5">
        <dgm:layoutNode name="wedge5">
          <dgm:alg type="sp"/>
          <dgm:choose name="Name139">
            <dgm:if name="Name140" axis="ch" ptType="node" func="cnt" op="equ" val="5">
              <dgm:shape xmlns:r="http://schemas.openxmlformats.org/officeDocument/2006/relationships" type="pie" r:blip="">
                <dgm:adjLst>
                  <dgm:adj idx="1" val="198"/>
                  <dgm:adj idx="2" val="270"/>
                </dgm:adjLst>
              </dgm:shape>
            </dgm:if>
            <dgm:if name="Name141" axis="ch" ptType="node" func="cnt" op="equ" val="6">
              <dgm:shape xmlns:r="http://schemas.openxmlformats.org/officeDocument/2006/relationships" type="pie" r:blip="">
                <dgm:adjLst>
                  <dgm:adj idx="1" val="150"/>
                  <dgm:adj idx="2" val="210"/>
                </dgm:adjLst>
              </dgm:shape>
            </dgm:if>
            <dgm:else name="Name142">
              <dgm:shape xmlns:r="http://schemas.openxmlformats.org/officeDocument/2006/relationships" type="pie" r:blip="">
                <dgm:adjLst>
                  <dgm:adj idx="1" val="115.7143"/>
                  <dgm:adj idx="2" val="167.1429"/>
                </dgm:adjLst>
              </dgm:shape>
            </dgm:else>
          </dgm:choose>
          <dgm:choose name="Name143">
            <dgm:if name="Name144" func="var" arg="dir" op="equ" val="norm">
              <dgm:presOf axis="ch desOrSelf" ptType="node node" st="5 1" cnt="1 0"/>
            </dgm:if>
            <dgm:else name="Name145">
              <dgm:choose name="Name146">
                <dgm:if name="Name147" axis="ch" ptType="node" func="cnt" op="equ" val="5">
                  <dgm:presOf axis="ch desOrSelf" ptType="node node" st="1 1" cnt="1 0"/>
                </dgm:if>
                <dgm:if name="Name148" axis="ch" ptType="node" func="cnt" op="equ" val="6">
                  <dgm:presOf axis="ch desOrSelf" ptType="node node" st="2 1" cnt="1 0"/>
                </dgm:if>
                <dgm:else name="Name149">
                  <dgm:presOf axis="ch desOrSelf" ptType="node node" st="3 1" cnt="1 0"/>
                </dgm:else>
              </dgm:choose>
            </dgm:else>
          </dgm:choose>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50">
            <dgm:if name="Name151" func="var" arg="dir" op="equ" val="norm">
              <dgm:presOf axis="ch desOrSelf" ptType="node node" st="5 1" cnt="1 0"/>
            </dgm:if>
            <dgm:else name="Name152">
              <dgm:choose name="Name153">
                <dgm:if name="Name154" axis="ch" ptType="node" func="cnt" op="equ" val="5">
                  <dgm:presOf axis="ch desOrSelf" ptType="node node" st="1 1" cnt="1 0"/>
                </dgm:if>
                <dgm:if name="Name155" axis="ch" ptType="node" func="cnt" op="equ" val="6">
                  <dgm:presOf axis="ch desOrSelf" ptType="node node" st="2 1" cnt="1 0"/>
                </dgm:if>
                <dgm:else name="Name156">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57"/>
    </dgm:choose>
    <dgm:choose name="Name158">
      <dgm:if name="Name159" axis="ch" ptType="node" func="cnt" op="gte" val="6">
        <dgm:layoutNode name="wedge6">
          <dgm:alg type="sp"/>
          <dgm:choose name="Name160">
            <dgm:if name="Name161" axis="ch" ptType="node" func="cnt" op="equ" val="6">
              <dgm:shape xmlns:r="http://schemas.openxmlformats.org/officeDocument/2006/relationships" type="pie" r:blip="">
                <dgm:adjLst>
                  <dgm:adj idx="1" val="210"/>
                  <dgm:adj idx="2" val="270"/>
                </dgm:adjLst>
              </dgm:shape>
            </dgm:if>
            <dgm:else name="Name162">
              <dgm:shape xmlns:r="http://schemas.openxmlformats.org/officeDocument/2006/relationships" type="pie" r:blip="">
                <dgm:adjLst>
                  <dgm:adj idx="1" val="167.1429"/>
                  <dgm:adj idx="2" val="218.5714"/>
                </dgm:adjLst>
              </dgm:shape>
            </dgm:else>
          </dgm:choose>
          <dgm:choose name="Name163">
            <dgm:if name="Name164" func="var" arg="dir" op="equ" val="norm">
              <dgm:presOf axis="ch desOrSelf" ptType="node node" st="6 1" cnt="1 0"/>
            </dgm:if>
            <dgm:else name="Name165">
              <dgm:choose name="Name166">
                <dgm:if name="Name167" axis="ch" ptType="node" func="cnt" op="equ" val="6">
                  <dgm:presOf axis="ch desOrSelf" ptType="node node" st="1 1" cnt="1 0"/>
                </dgm:if>
                <dgm:else name="Name168">
                  <dgm:presOf axis="ch desOrSelf" ptType="node node" st="2 1" cnt="1 0"/>
                </dgm:else>
              </dgm:choose>
            </dgm:else>
          </dgm:choose>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69">
            <dgm:if name="Name170" func="var" arg="dir" op="equ" val="norm">
              <dgm:presOf axis="ch desOrSelf" ptType="node node" st="6 1" cnt="1 0"/>
            </dgm:if>
            <dgm:else name="Name171">
              <dgm:choose name="Name172">
                <dgm:if name="Name173" axis="ch" ptType="node" func="cnt" op="equ" val="6">
                  <dgm:presOf axis="ch desOrSelf" ptType="node node" st="1 1" cnt="1 0"/>
                </dgm:if>
                <dgm:else name="Name174">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75"/>
    </dgm:choose>
    <dgm:choose name="Name176">
      <dgm:if name="Name177" axis="ch" ptType="node" func="cnt" op="gte" val="7">
        <dgm:layoutNode name="wedge7">
          <dgm:alg type="sp"/>
          <dgm:shape xmlns:r="http://schemas.openxmlformats.org/officeDocument/2006/relationships" type="pie" r:blip="">
            <dgm:adjLst>
              <dgm:adj idx="1" val="218.5714"/>
              <dgm:adj idx="2" val="270"/>
            </dgm:adjLst>
          </dgm:shape>
          <dgm:choose name="Name178">
            <dgm:if name="Name179" func="var" arg="dir" op="equ" val="norm">
              <dgm:presOf axis="ch desOrSelf" ptType="node node" st="7 1" cnt="1 0"/>
            </dgm:if>
            <dgm:else name="Name180">
              <dgm:presOf axis="ch desOrSelf" ptType="node node" st="1 1" cnt="1 0"/>
            </dgm:else>
          </dgm:choose>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81">
            <dgm:if name="Name182" func="var" arg="dir" op="equ" val="norm">
              <dgm:presOf axis="ch desOrSelf" ptType="node node" st="7 1" cnt="1 0"/>
            </dgm:if>
            <dgm:else name="Name183">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84"/>
    </dgm:choose>
  </dgm:layoutNode>
</dgm:layoutDef>
</file>

<file path=ppt/diagrams/layout2.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3.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Master" Target="../slideMasters/slideMaster1.xml"/><Relationship Id="rId5" Type="http://schemas.microsoft.com/office/2007/relationships/hdphoto" Target="../media/hdphoto1.wdp"/><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920834" y="4299696"/>
            <a:ext cx="10222992" cy="80683"/>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p:cNvSpPr/>
          <p:nvPr/>
        </p:nvSpPr>
        <p:spPr>
          <a:xfrm>
            <a:off x="920834" y="1484779"/>
            <a:ext cx="10222992" cy="2743200"/>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p:cNvSpPr>
            <a:spLocks noGrp="1"/>
          </p:cNvSpPr>
          <p:nvPr>
            <p:ph type="ctrTitle"/>
          </p:nvPr>
        </p:nvSpPr>
        <p:spPr>
          <a:xfrm>
            <a:off x="1051560" y="1432223"/>
            <a:ext cx="9966960" cy="3035808"/>
          </a:xfrm>
        </p:spPr>
        <p:txBody>
          <a:bodyPr anchor="ctr">
            <a:noAutofit/>
          </a:bodyPr>
          <a:lstStyle>
            <a:lvl1pPr algn="l">
              <a:lnSpc>
                <a:spcPct val="85000"/>
              </a:lnSpc>
              <a:defRPr sz="7200" b="1" cap="none" baseline="0">
                <a:blipFill dpi="0" rotWithShape="1">
                  <a:blip r:embed="rId4"/>
                  <a:srcRect/>
                  <a:tile tx="6350" ty="-127000" sx="65000" sy="64000" flip="none" algn="tl"/>
                </a:blipFill>
              </a:defRPr>
            </a:lvl1pPr>
          </a:lstStyle>
          <a:p>
            <a:r>
              <a:rPr lang="en-GB"/>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DD3FBAB4-6FAA-0E4B-99C0-44C918611ED9}"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a:xfrm>
            <a:off x="9592733" y="4289334"/>
            <a:ext cx="1193868" cy="640080"/>
          </a:xfrm>
        </p:spPr>
        <p:txBody>
          <a:bodyPr/>
          <a:lstStyle>
            <a:lvl1pPr>
              <a:defRPr sz="2800" b="1"/>
            </a:lvl1pPr>
          </a:lstStyle>
          <a:p>
            <a:fld id="{963F5DB0-A4B1-C647-A8A6-92A75D6FD20A}" type="slidenum">
              <a:rPr lang="en-US" smtClean="0"/>
              <a:t>‹#›</a:t>
            </a:fld>
            <a:endParaRPr lang="en-US"/>
          </a:p>
        </p:txBody>
      </p:sp>
    </p:spTree>
    <p:extLst>
      <p:ext uri="{BB962C8B-B14F-4D97-AF65-F5344CB8AC3E}">
        <p14:creationId xmlns:p14="http://schemas.microsoft.com/office/powerpoint/2010/main" val="253698855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D3FBAB4-6FAA-0E4B-99C0-44C918611ED9}"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3F5DB0-A4B1-C647-A8A6-92A75D6FD20A}" type="slidenum">
              <a:rPr lang="en-US" smtClean="0"/>
              <a:t>‹#›</a:t>
            </a:fld>
            <a:endParaRPr lang="en-US"/>
          </a:p>
        </p:txBody>
      </p:sp>
    </p:spTree>
    <p:extLst>
      <p:ext uri="{BB962C8B-B14F-4D97-AF65-F5344CB8AC3E}">
        <p14:creationId xmlns:p14="http://schemas.microsoft.com/office/powerpoint/2010/main" val="10069953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a:alphaModFix amt="83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2167128" y="1225296"/>
            <a:ext cx="9281160" cy="3520440"/>
          </a:xfrm>
        </p:spPr>
        <p:txBody>
          <a:bodyPr anchor="ctr">
            <a:normAutofit/>
          </a:bodyPr>
          <a:lstStyle>
            <a:lvl1pPr>
              <a:lnSpc>
                <a:spcPct val="85000"/>
              </a:lnSpc>
              <a:defRPr sz="7200" b="1"/>
            </a:lvl1pPr>
          </a:lstStyle>
          <a:p>
            <a:r>
              <a:rPr lang="en-GB"/>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DD3FBAB4-6FAA-0E4B-99C0-44C918611ED9}" type="datetimeFigureOut">
              <a:rPr lang="en-US" smtClean="0"/>
              <a:t>11/10/25</a:t>
            </a:fld>
            <a:endParaRPr lang="en-US"/>
          </a:p>
        </p:txBody>
      </p:sp>
      <p:sp>
        <p:nvSpPr>
          <p:cNvPr id="5" name="Footer Placeholder 4"/>
          <p:cNvSpPr>
            <a:spLocks noGrp="1"/>
          </p:cNvSpPr>
          <p:nvPr>
            <p:ph type="ftr" sz="quarter" idx="11"/>
          </p:nvPr>
        </p:nvSpPr>
        <p:spPr>
          <a:xfrm>
            <a:off x="2182708" y="6272784"/>
            <a:ext cx="6327648" cy="365125"/>
          </a:xfrm>
        </p:spPr>
        <p:txBody>
          <a:bodyPr/>
          <a:lstStyle/>
          <a:p>
            <a:endParaRPr lang="en-US"/>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963F5DB0-A4B1-C647-A8A6-92A75D6FD20A}" type="slidenum">
              <a:rPr lang="en-US" smtClean="0"/>
              <a:t>‹#›</a:t>
            </a:fld>
            <a:endParaRPr lang="en-US"/>
          </a:p>
        </p:txBody>
      </p:sp>
    </p:spTree>
    <p:extLst>
      <p:ext uri="{BB962C8B-B14F-4D97-AF65-F5344CB8AC3E}">
        <p14:creationId xmlns:p14="http://schemas.microsoft.com/office/powerpoint/2010/main" val="36886536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D3FBAB4-6FAA-0E4B-99C0-44C918611ED9}" type="datetimeFigureOut">
              <a:rPr lang="en-US" smtClean="0"/>
              <a:t>11/10/25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963F5DB0-A4B1-C647-A8A6-92A75D6FD20A}" type="slidenum">
              <a:rPr lang="en-US" smtClean="0"/>
              <a:t>‹#›</a:t>
            </a:fld>
            <a:endParaRPr lang="en-US"/>
          </a:p>
        </p:txBody>
      </p:sp>
    </p:spTree>
    <p:extLst>
      <p:ext uri="{BB962C8B-B14F-4D97-AF65-F5344CB8AC3E}">
        <p14:creationId xmlns:p14="http://schemas.microsoft.com/office/powerpoint/2010/main" val="40234876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DD3FBAB4-6FAA-0E4B-99C0-44C918611ED9}" type="datetimeFigureOut">
              <a:rPr lang="en-US" smtClean="0"/>
              <a:t>11/10/25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963F5DB0-A4B1-C647-A8A6-92A75D6FD20A}" type="slidenum">
              <a:rPr lang="en-US" smtClean="0"/>
              <a:t>‹#›</a:t>
            </a:fld>
            <a:endParaRPr lang="en-US"/>
          </a:p>
        </p:txBody>
      </p:sp>
      <p:sp>
        <p:nvSpPr>
          <p:cNvPr id="10" name="Title 9"/>
          <p:cNvSpPr>
            <a:spLocks noGrp="1"/>
          </p:cNvSpPr>
          <p:nvPr>
            <p:ph type="title"/>
          </p:nvPr>
        </p:nvSpPr>
        <p:spPr/>
        <p:txBody>
          <a:bodyPr/>
          <a:lstStyle/>
          <a:p>
            <a:r>
              <a:rPr lang="en-GB"/>
              <a:t>Click to edit Master title style</a:t>
            </a:r>
            <a:endParaRPr lang="en-US" dirty="0"/>
          </a:p>
        </p:txBody>
      </p:sp>
    </p:spTree>
    <p:extLst>
      <p:ext uri="{BB962C8B-B14F-4D97-AF65-F5344CB8AC3E}">
        <p14:creationId xmlns:p14="http://schemas.microsoft.com/office/powerpoint/2010/main" val="40145490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DD3FBAB4-6FAA-0E4B-99C0-44C918611ED9}" type="datetimeFigureOut">
              <a:rPr lang="en-US" smtClean="0"/>
              <a:t>11/10/25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963F5DB0-A4B1-C647-A8A6-92A75D6FD20A}" type="slidenum">
              <a:rPr lang="en-US" smtClean="0"/>
              <a:t>‹#›</a:t>
            </a:fld>
            <a:endParaRPr lang="en-US"/>
          </a:p>
        </p:txBody>
      </p:sp>
      <p:sp>
        <p:nvSpPr>
          <p:cNvPr id="6" name="Title 5"/>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11543954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3FBAB4-6FAA-0E4B-99C0-44C918611ED9}" type="datetimeFigureOut">
              <a:rPr lang="en-US" smtClean="0"/>
              <a:t>11/10/25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963F5DB0-A4B1-C647-A8A6-92A75D6FD20A}" type="slidenum">
              <a:rPr lang="en-US" smtClean="0"/>
              <a:t>‹#›</a:t>
            </a:fld>
            <a:endParaRPr lang="en-US"/>
          </a:p>
        </p:txBody>
      </p:sp>
    </p:spTree>
    <p:extLst>
      <p:ext uri="{BB962C8B-B14F-4D97-AF65-F5344CB8AC3E}">
        <p14:creationId xmlns:p14="http://schemas.microsoft.com/office/powerpoint/2010/main" val="3525709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D3FBAB4-6FAA-0E4B-99C0-44C918611ED9}" type="datetimeFigureOut">
              <a:rPr lang="en-US" smtClean="0"/>
              <a:t>11/10/25</a:t>
            </a:fld>
            <a:endParaRPr lang="en-US"/>
          </a:p>
        </p:txBody>
      </p:sp>
      <p:sp>
        <p:nvSpPr>
          <p:cNvPr id="6" name="Footer Placeholder 5"/>
          <p:cNvSpPr>
            <a:spLocks noGrp="1"/>
          </p:cNvSpPr>
          <p:nvPr>
            <p:ph type="ftr" sz="quarter" idx="11"/>
          </p:nvPr>
        </p:nvSpPr>
        <p:spPr/>
        <p:txBody>
          <a:bodyPr/>
          <a:lstStyle/>
          <a:p>
            <a:endParaRPr lang="en-US"/>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963F5DB0-A4B1-C647-A8A6-92A75D6FD20A}" type="slidenum">
              <a:rPr lang="en-US" smtClean="0"/>
              <a:t>‹#›</a:t>
            </a:fld>
            <a:endParaRPr lang="en-US"/>
          </a:p>
        </p:txBody>
      </p:sp>
    </p:spTree>
    <p:extLst>
      <p:ext uri="{BB962C8B-B14F-4D97-AF65-F5344CB8AC3E}">
        <p14:creationId xmlns:p14="http://schemas.microsoft.com/office/powerpoint/2010/main" val="32295508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GB"/>
              <a:t>Click to edit Master title style</a:t>
            </a:r>
            <a:endParaRPr lang="en-US" dirty="0"/>
          </a:p>
        </p:txBody>
      </p:sp>
      <p:sp>
        <p:nvSpPr>
          <p:cNvPr id="3" name="Picture Placeholder 2"/>
          <p:cNvSpPr>
            <a:spLocks noGrp="1"/>
          </p:cNvSpPr>
          <p:nvPr>
            <p:ph type="pic" idx="1"/>
          </p:nvPr>
        </p:nvSpPr>
        <p:spPr>
          <a:xfrm>
            <a:off x="0" y="0"/>
            <a:ext cx="8303740" cy="6858000"/>
          </a:xfrm>
          <a:solidFill>
            <a:schemeClr val="tx2">
              <a:lumMod val="20000"/>
              <a:lumOff val="80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5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DD3FBAB4-6FAA-0E4B-99C0-44C918611ED9}" type="datetimeFigureOut">
              <a:rPr lang="en-US" smtClean="0"/>
              <a:t>11/10/25</a:t>
            </a:fld>
            <a:endParaRPr lang="en-US"/>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7" name="Slide Number Placeholder 6"/>
          <p:cNvSpPr>
            <a:spLocks noGrp="1"/>
          </p:cNvSpPr>
          <p:nvPr>
            <p:ph type="sldNum" sz="quarter" idx="12"/>
          </p:nvPr>
        </p:nvSpPr>
        <p:spPr/>
        <p:txBody>
          <a:bodyPr/>
          <a:lstStyle/>
          <a:p>
            <a:fld id="{963F5DB0-A4B1-C647-A8A6-92A75D6FD20A}" type="slidenum">
              <a:rPr lang="en-US" smtClean="0"/>
              <a:t>‹#›</a:t>
            </a:fld>
            <a:endParaRPr lang="en-US"/>
          </a:p>
        </p:txBody>
      </p:sp>
    </p:spTree>
    <p:extLst>
      <p:ext uri="{BB962C8B-B14F-4D97-AF65-F5344CB8AC3E}">
        <p14:creationId xmlns:p14="http://schemas.microsoft.com/office/powerpoint/2010/main" val="23320398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DD3FBAB4-6FAA-0E4B-99C0-44C918611ED9}"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3F5DB0-A4B1-C647-A8A6-92A75D6FD20A}" type="slidenum">
              <a:rPr lang="en-US" smtClean="0"/>
              <a:t>‹#›</a:t>
            </a:fld>
            <a:endParaRPr lang="en-US"/>
          </a:p>
        </p:txBody>
      </p:sp>
    </p:spTree>
    <p:extLst>
      <p:ext uri="{BB962C8B-B14F-4D97-AF65-F5344CB8AC3E}">
        <p14:creationId xmlns:p14="http://schemas.microsoft.com/office/powerpoint/2010/main" val="3175855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D3FBAB4-6FAA-0E4B-99C0-44C918611ED9}" type="datetimeFigureOut">
              <a:rPr lang="en-US" smtClean="0"/>
              <a:t>11/10/25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963F5DB0-A4B1-C647-A8A6-92A75D6FD20A}" type="slidenum">
              <a:rPr lang="en-US" smtClean="0"/>
              <a:t>‹#›</a:t>
            </a:fld>
            <a:endParaRPr lang="en-US"/>
          </a:p>
        </p:txBody>
      </p:sp>
    </p:spTree>
    <p:extLst>
      <p:ext uri="{BB962C8B-B14F-4D97-AF65-F5344CB8AC3E}">
        <p14:creationId xmlns:p14="http://schemas.microsoft.com/office/powerpoint/2010/main" val="4279431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3.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microsoft.com/office/2007/relationships/hdphoto" Target="../media/hdphoto1.wdp"/></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DD3FBAB4-6FAA-0E4B-99C0-44C918611ED9}" type="datetimeFigureOut">
              <a:rPr lang="en-US" smtClean="0"/>
              <a:t>11/10/25</a:t>
            </a:fld>
            <a:endParaRPr lang="en-US"/>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n-lt"/>
              </a:defRPr>
            </a:lvl1pPr>
          </a:lstStyle>
          <a:p>
            <a:fld id="{963F5DB0-A4B1-C647-A8A6-92A75D6FD20A}" type="slidenum">
              <a:rPr lang="en-US" smtClean="0"/>
              <a:t>‹#›</a:t>
            </a:fld>
            <a:endParaRPr lang="en-US"/>
          </a:p>
        </p:txBody>
      </p:sp>
    </p:spTree>
    <p:extLst>
      <p:ext uri="{BB962C8B-B14F-4D97-AF65-F5344CB8AC3E}">
        <p14:creationId xmlns:p14="http://schemas.microsoft.com/office/powerpoint/2010/main" val="894149084"/>
      </p:ext>
    </p:extLst>
  </p:cSld>
  <p:clrMap bg1="lt1" tx1="dk1" bg2="lt2" tx2="dk2" accent1="accent1" accent2="accent2" accent3="accent3" accent4="accent4" accent5="accent5" accent6="accent6" hlink="hlink" folHlink="folHlink"/>
  <p:sldLayoutIdLst>
    <p:sldLayoutId id="2147485436" r:id="rId1"/>
    <p:sldLayoutId id="2147485437" r:id="rId2"/>
    <p:sldLayoutId id="2147485438" r:id="rId3"/>
    <p:sldLayoutId id="2147485439" r:id="rId4"/>
    <p:sldLayoutId id="2147485440" r:id="rId5"/>
    <p:sldLayoutId id="2147485441" r:id="rId6"/>
    <p:sldLayoutId id="2147485442" r:id="rId7"/>
    <p:sldLayoutId id="2147485443" r:id="rId8"/>
    <p:sldLayoutId id="2147485444" r:id="rId9"/>
    <p:sldLayoutId id="2147485445" r:id="rId10"/>
    <p:sldLayoutId id="2147485446" r:id="rId11"/>
  </p:sldLayoutIdLst>
  <p:txStyles>
    <p:titleStyle>
      <a:lvl1pPr algn="l" defTabSz="914400" rtl="0" eaLnBrk="1" latinLnBrk="0" hangingPunct="1">
        <a:lnSpc>
          <a:spcPct val="90000"/>
        </a:lnSpc>
        <a:spcBef>
          <a:spcPct val="0"/>
        </a:spcBef>
        <a:buNone/>
        <a:defRPr sz="4800" b="1" kern="1200" cap="none"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3.png"/><Relationship Id="rId5" Type="http://schemas.microsoft.com/office/2007/relationships/hdphoto" Target="../media/hdphoto2.wdp"/><Relationship Id="rId4" Type="http://schemas.openxmlformats.org/officeDocument/2006/relationships/image" Target="../media/image4.png"/></Relationships>
</file>

<file path=ppt/slides/_rels/slide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6.svg"/><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1.xml"/><Relationship Id="rId3" Type="http://schemas.microsoft.com/office/2007/relationships/hdphoto" Target="../media/hdphoto1.wdp"/><Relationship Id="rId7" Type="http://schemas.openxmlformats.org/officeDocument/2006/relationships/diagramData" Target="../diagrams/data1.xml"/><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3.png"/><Relationship Id="rId11" Type="http://schemas.microsoft.com/office/2007/relationships/diagramDrawing" Target="../diagrams/drawing1.xml"/><Relationship Id="rId5" Type="http://schemas.openxmlformats.org/officeDocument/2006/relationships/image" Target="../media/image4.png"/><Relationship Id="rId10" Type="http://schemas.openxmlformats.org/officeDocument/2006/relationships/diagramColors" Target="../diagrams/colors1.xml"/><Relationship Id="rId4" Type="http://schemas.openxmlformats.org/officeDocument/2006/relationships/image" Target="../media/image7.jpg"/><Relationship Id="rId9"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6" Type="http://schemas.microsoft.com/office/2007/relationships/hdphoto" Target="../media/hdphoto2.wdp"/><Relationship Id="rId5" Type="http://schemas.openxmlformats.org/officeDocument/2006/relationships/image" Target="../media/image4.png"/><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hyperlink" Target="https://www.salesforce.com/customer-success-stories/pwc?utm_source=chatgpt.com" TargetMode="External"/><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hyperlink" Target="https://www.sap.com/" TargetMode="External"/><Relationship Id="rId5" Type="http://schemas.openxmlformats.org/officeDocument/2006/relationships/image" Target="../media/image3.png"/><Relationship Id="rId4" Type="http://schemas.openxmlformats.org/officeDocument/2006/relationships/image" Target="../media/image10.png"/></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11.jpe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12.jpe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 Id="rId5" Type="http://schemas.openxmlformats.org/officeDocument/2006/relationships/image" Target="../media/image13.jpe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3.png"/><Relationship Id="rId5" Type="http://schemas.microsoft.com/office/2007/relationships/hdphoto" Target="../media/hdphoto2.wdp"/><Relationship Id="rId4" Type="http://schemas.openxmlformats.org/officeDocument/2006/relationships/image" Target="../media/image4.png"/></Relationships>
</file>

<file path=ppt/slides/_rels/slide14.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14.jpeg"/><Relationship Id="rId2"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image" Target="../media/image3.png"/><Relationship Id="rId5" Type="http://schemas.microsoft.com/office/2007/relationships/hdphoto" Target="../media/hdphoto2.wdp"/><Relationship Id="rId4" Type="http://schemas.openxmlformats.org/officeDocument/2006/relationships/image" Target="../media/image4.png"/></Relationships>
</file>

<file path=ppt/slides/_rels/slide15.xml.rels><?xml version="1.0" encoding="UTF-8" standalone="yes"?>
<Relationships xmlns="http://schemas.openxmlformats.org/package/2006/relationships"><Relationship Id="rId8" Type="http://schemas.openxmlformats.org/officeDocument/2006/relationships/hyperlink" Target="https://www.tandfonline.com/doi/full/10.1080/1331677X.2019.1676283?utm_source=chatgpt.com" TargetMode="External"/><Relationship Id="rId13" Type="http://schemas.openxmlformats.org/officeDocument/2006/relationships/hyperlink" Target="https://crozdesk.com/compare/salesforce-crm-vs-hubspot-vs-sap-crm?utm_source=chatgpt.com" TargetMode="External"/><Relationship Id="rId3" Type="http://schemas.microsoft.com/office/2007/relationships/hdphoto" Target="../media/hdphoto1.wdp"/><Relationship Id="rId7" Type="http://schemas.openxmlformats.org/officeDocument/2006/relationships/hyperlink" Target="https://www.emerald.com/insight/content/doi/10.1108/JBIM-08-2021-0380/full/html?utm_source=chatgpt.com" TargetMode="External"/><Relationship Id="rId12" Type="http://schemas.openxmlformats.org/officeDocument/2006/relationships/hyperlink" Target="https://www.nimble.com/blog/practices-of-using-crm-for-digital-transformation-consulting-firms/?utm_source=chatgpt.com" TargetMode="External"/><Relationship Id="rId17" Type="http://schemas.openxmlformats.org/officeDocument/2006/relationships/image" Target="../media/image15.jpeg"/><Relationship Id="rId2" Type="http://schemas.openxmlformats.org/officeDocument/2006/relationships/image" Target="../media/image2.png"/><Relationship Id="rId16" Type="http://schemas.openxmlformats.org/officeDocument/2006/relationships/hyperlink" Target="https://www.consultingsuccess.com/crms-for-consultants?utm_source=chatgpt.com" TargetMode="External"/><Relationship Id="rId1" Type="http://schemas.openxmlformats.org/officeDocument/2006/relationships/slideLayout" Target="../slideLayouts/slideLayout1.xml"/><Relationship Id="rId6" Type="http://schemas.openxmlformats.org/officeDocument/2006/relationships/image" Target="../media/image3.png"/><Relationship Id="rId11" Type="http://schemas.openxmlformats.org/officeDocument/2006/relationships/hyperlink" Target="https://www.elevatiq.com/post/hubspot-vs-sap-c4-hana-crm/?utm_source=chatgpt.com" TargetMode="External"/><Relationship Id="rId5" Type="http://schemas.microsoft.com/office/2007/relationships/hdphoto" Target="../media/hdphoto2.wdp"/><Relationship Id="rId15" Type="http://schemas.openxmlformats.org/officeDocument/2006/relationships/hyperlink" Target="https://hbr.org/2018/12/why-crm-projects-fail-and-how-to-make-them-more-successful?utm_source=chatgpt.com" TargetMode="External"/><Relationship Id="rId10" Type="http://schemas.openxmlformats.org/officeDocument/2006/relationships/hyperlink" Target="https://www.4degrees.ai/blog/the-9-best-crm-systems-for-consultants-in-2025?utm_source=chatgpt.com" TargetMode="External"/><Relationship Id="rId4" Type="http://schemas.openxmlformats.org/officeDocument/2006/relationships/image" Target="../media/image4.png"/><Relationship Id="rId9" Type="http://schemas.openxmlformats.org/officeDocument/2006/relationships/hyperlink" Target="https://www.mdpi.com/2071-1050/17/8/3663?utm_source=chatgpt.com" TargetMode="External"/><Relationship Id="rId14" Type="http://schemas.openxmlformats.org/officeDocument/2006/relationships/hyperlink" Target="https://www.tekrevol.com/blogs/best-crm-platforms-for-consulting-professionals/?utm_source=chatgpt.com" TargetMode="External"/></Relationships>
</file>

<file path=ppt/slides/_rels/slide1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2.png"/><Relationship Id="rId7" Type="http://schemas.openxmlformats.org/officeDocument/2006/relationships/diagramColors" Target="../diagrams/colors2.xm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1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20.jpeg"/></Relationships>
</file>

<file path=ppt/slides/_rels/slide18.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21.jpeg"/></Relationships>
</file>

<file path=ppt/slides/_rels/slide19.xml.rels><?xml version="1.0" encoding="UTF-8" standalone="yes"?>
<Relationships xmlns="http://schemas.openxmlformats.org/package/2006/relationships"><Relationship Id="rId8" Type="http://schemas.microsoft.com/office/2007/relationships/diagramDrawing" Target="../diagrams/drawing3.xml"/><Relationship Id="rId3" Type="http://schemas.microsoft.com/office/2007/relationships/hdphoto" Target="../media/hdphoto2.wdp"/><Relationship Id="rId7" Type="http://schemas.openxmlformats.org/officeDocument/2006/relationships/diagramColors" Target="../diagrams/colors3.xml"/><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s>
</file>

<file path=ppt/slides/_rels/slide20.xml.rels><?xml version="1.0" encoding="UTF-8" standalone="yes"?>
<Relationships xmlns="http://schemas.openxmlformats.org/package/2006/relationships"><Relationship Id="rId2" Type="http://schemas.openxmlformats.org/officeDocument/2006/relationships/image" Target="../media/image34.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hyperlink" Target="http://www.accenture.com/" TargetMode="External"/><Relationship Id="rId4" Type="http://schemas.openxmlformats.org/officeDocument/2006/relationships/hyperlink" Target="http://www.pwc.com/" TargetMode="External"/></Relationships>
</file>

<file path=ppt/slides/_rels/slide22.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36.svg"/><Relationship Id="rId4" Type="http://schemas.openxmlformats.org/officeDocument/2006/relationships/image" Target="../media/image35.png"/></Relationships>
</file>

<file path=ppt/slides/_rels/slide23.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37.jpeg"/></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image" Target="../media/image38.jpeg"/><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6.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27.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png"/><Relationship Id="rId1" Type="http://schemas.openxmlformats.org/officeDocument/2006/relationships/slideLayout" Target="../slideLayouts/slideLayout2.xml"/><Relationship Id="rId5" Type="http://schemas.openxmlformats.org/officeDocument/2006/relationships/image" Target="../media/image2.png"/><Relationship Id="rId4" Type="http://schemas.openxmlformats.org/officeDocument/2006/relationships/image" Target="../media/image47.jpeg"/></Relationships>
</file>

<file path=ppt/slides/_rels/slide28.xml.rels><?xml version="1.0" encoding="UTF-8" standalone="yes"?>
<Relationships xmlns="http://schemas.openxmlformats.org/package/2006/relationships"><Relationship Id="rId8" Type="http://schemas.openxmlformats.org/officeDocument/2006/relationships/hyperlink" Target="https://ico.org.uk/for-oorganisations/advice-for-small-organisations/news-blogs-and-events/blogs/employee-monitoring-is-it-right-for-your-business" TargetMode="External"/><Relationship Id="rId13" Type="http://schemas.openxmlformats.org/officeDocument/2006/relationships/image" Target="../media/image2.png"/><Relationship Id="rId3" Type="http://schemas.microsoft.com/office/2007/relationships/hdphoto" Target="../media/hdphoto3.wdp"/><Relationship Id="rId7" Type="http://schemas.openxmlformats.org/officeDocument/2006/relationships/hyperlink" Target="https://www.hubspot.com/partners/case-studies/smartbug-media" TargetMode="External"/><Relationship Id="rId12" Type="http://schemas.openxmlformats.org/officeDocument/2006/relationships/hyperlink" Target="https://www.smartbugmedia.com/about" TargetMode="External"/><Relationship Id="rId2" Type="http://schemas.openxmlformats.org/officeDocument/2006/relationships/image" Target="../media/image48.png"/><Relationship Id="rId1" Type="http://schemas.openxmlformats.org/officeDocument/2006/relationships/slideLayout" Target="../slideLayouts/slideLayout2.xml"/><Relationship Id="rId6" Type="http://schemas.openxmlformats.org/officeDocument/2006/relationships/hyperlink" Target="https://legal.hubspot.com/data-privacy" TargetMode="External"/><Relationship Id="rId11" Type="http://schemas.openxmlformats.org/officeDocument/2006/relationships/hyperlink" Target="https://www.sap.com/partners/find/consulting/Accenture.html" TargetMode="External"/><Relationship Id="rId5" Type="http://schemas.openxmlformats.org/officeDocument/2006/relationships/hyperlink" Target="https://www2.deloitte.com/global/en/pages/technology/articles/salesforce-alliance.html" TargetMode="External"/><Relationship Id="rId10" Type="http://schemas.openxmlformats.org/officeDocument/2006/relationships/hyperlink" Target="https://security.salesforce.com/security-best-practices" TargetMode="External"/><Relationship Id="rId4" Type="http://schemas.openxmlformats.org/officeDocument/2006/relationships/hyperlink" Target="https://www.accenture.com/us-en/services/sap/myconcerto" TargetMode="External"/><Relationship Id="rId9" Type="http://schemas.openxmlformats.org/officeDocument/2006/relationships/hyperlink" Target="https://ico.org.uk/for-organisations/uk-gdpr-guidance-and-resources/artificial-intelligence/guidance-on-ai-and-data-protec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63000">
              <a:schemeClr val="accent1">
                <a:lumMod val="5000"/>
                <a:lumOff val="95000"/>
              </a:schemeClr>
            </a:gs>
            <a:gs pos="0">
              <a:schemeClr val="accent1">
                <a:lumMod val="45000"/>
                <a:lumOff val="55000"/>
              </a:schemeClr>
            </a:gs>
            <a:gs pos="5000">
              <a:schemeClr val="accent1">
                <a:lumMod val="45000"/>
                <a:lumOff val="55000"/>
              </a:schemeClr>
            </a:gs>
            <a:gs pos="100000">
              <a:schemeClr val="accent1">
                <a:lumMod val="30000"/>
                <a:lumOff val="70000"/>
              </a:schemeClr>
            </a:gs>
          </a:gsLst>
          <a:lin ang="16200000" scaled="1"/>
        </a:gradFill>
        <a:effectLst/>
      </p:bgPr>
    </p:bg>
    <p:spTree>
      <p:nvGrpSpPr>
        <p:cNvPr id="1" name="">
          <a:extLst>
            <a:ext uri="{FF2B5EF4-FFF2-40B4-BE49-F238E27FC236}">
              <a16:creationId xmlns:a16="http://schemas.microsoft.com/office/drawing/2014/main" id="{4D97799F-C0A8-A64C-1C82-A903B0917474}"/>
            </a:ext>
          </a:extLst>
        </p:cNvPr>
        <p:cNvGrpSpPr/>
        <p:nvPr/>
      </p:nvGrpSpPr>
      <p:grpSpPr>
        <a:xfrm>
          <a:off x="0" y="0"/>
          <a:ext cx="0" cy="0"/>
          <a:chOff x="0" y="0"/>
          <a:chExt cx="0" cy="0"/>
        </a:xfrm>
      </p:grpSpPr>
      <p:grpSp>
        <p:nvGrpSpPr>
          <p:cNvPr id="33" name="Group 32">
            <a:extLst>
              <a:ext uri="{FF2B5EF4-FFF2-40B4-BE49-F238E27FC236}">
                <a16:creationId xmlns:a16="http://schemas.microsoft.com/office/drawing/2014/main" id="{132FD491-28F3-42E7-AEBF-A9E3C462C9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4" name="Oval 33">
              <a:extLst>
                <a:ext uri="{FF2B5EF4-FFF2-40B4-BE49-F238E27FC236}">
                  <a16:creationId xmlns:a16="http://schemas.microsoft.com/office/drawing/2014/main" id="{AD016B6E-F283-4CFB-9099-05C8DA6AB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US"/>
            </a:p>
          </p:txBody>
        </p:sp>
        <p:sp>
          <p:nvSpPr>
            <p:cNvPr id="35" name="Oval 34">
              <a:extLst>
                <a:ext uri="{FF2B5EF4-FFF2-40B4-BE49-F238E27FC236}">
                  <a16:creationId xmlns:a16="http://schemas.microsoft.com/office/drawing/2014/main" id="{72D0360E-345F-4790-B0A0-03ADC36B5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US"/>
            </a:p>
          </p:txBody>
        </p:sp>
      </p:grpSp>
      <p:sp useBgFill="1">
        <p:nvSpPr>
          <p:cNvPr id="37" name="Rectangle 36">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1" name="Rectangle 40">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60" name="Rectangle 59">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F3A43804-21BC-449C-2833-9F91DED98CD9}"/>
              </a:ext>
            </a:extLst>
          </p:cNvPr>
          <p:cNvSpPr>
            <a:spLocks noGrp="1"/>
          </p:cNvSpPr>
          <p:nvPr>
            <p:ph type="ctrTitle"/>
          </p:nvPr>
        </p:nvSpPr>
        <p:spPr>
          <a:xfrm>
            <a:off x="1069848" y="484632"/>
            <a:ext cx="10058400" cy="1609344"/>
          </a:xfrm>
        </p:spPr>
        <p:txBody>
          <a:bodyPr vert="horz" lIns="91440" tIns="45720" rIns="91440" bIns="45720" rtlCol="0" anchor="ctr">
            <a:normAutofit fontScale="90000"/>
          </a:bodyPr>
          <a:lstStyle/>
          <a:p>
            <a:pPr>
              <a:lnSpc>
                <a:spcPct val="90000"/>
              </a:lnSpc>
            </a:pPr>
            <a:br>
              <a:rPr lang="en-US" sz="1400" b="1" i="0" u="none" strike="noStrike" cap="all" spc="0">
                <a:blipFill>
                  <a:blip r:embed="rId6">
                    <a:extLst>
                      <a:ext uri="{28A0092B-C50C-407E-A947-70E740481C1C}">
                        <a14:useLocalDpi xmlns:a14="http://schemas.microsoft.com/office/drawing/2010/main" val="0"/>
                      </a:ext>
                    </a:extLst>
                  </a:blip>
                  <a:tile tx="6350" ty="-127000" sx="65000" sy="64000" flip="none" algn="tl"/>
                </a:blipFill>
              </a:rPr>
            </a:br>
            <a:br>
              <a:rPr lang="en-US" sz="1400" b="1" i="0" u="none" strike="noStrike" cap="all" spc="0">
                <a:blipFill>
                  <a:blip r:embed="rId6">
                    <a:extLst>
                      <a:ext uri="{28A0092B-C50C-407E-A947-70E740481C1C}">
                        <a14:useLocalDpi xmlns:a14="http://schemas.microsoft.com/office/drawing/2010/main" val="0"/>
                      </a:ext>
                    </a:extLst>
                  </a:blip>
                  <a:tile tx="6350" ty="-127000" sx="65000" sy="64000" flip="none" algn="tl"/>
                </a:blipFill>
              </a:rPr>
            </a:br>
            <a:br>
              <a:rPr lang="en-US" sz="1400" b="1" i="0" u="none" strike="noStrike" cap="all" spc="0">
                <a:blipFill>
                  <a:blip r:embed="rId6">
                    <a:extLst>
                      <a:ext uri="{28A0092B-C50C-407E-A947-70E740481C1C}">
                        <a14:useLocalDpi xmlns:a14="http://schemas.microsoft.com/office/drawing/2010/main" val="0"/>
                      </a:ext>
                    </a:extLst>
                  </a:blip>
                  <a:tile tx="6350" ty="-127000" sx="65000" sy="64000" flip="none" algn="tl"/>
                </a:blipFill>
              </a:rPr>
            </a:br>
            <a:br>
              <a:rPr lang="en-US" sz="1400" b="1" i="0" u="none" strike="noStrike" cap="all" spc="0">
                <a:blipFill>
                  <a:blip r:embed="rId6">
                    <a:extLst>
                      <a:ext uri="{28A0092B-C50C-407E-A947-70E740481C1C}">
                        <a14:useLocalDpi xmlns:a14="http://schemas.microsoft.com/office/drawing/2010/main" val="0"/>
                      </a:ext>
                    </a:extLst>
                  </a:blip>
                  <a:tile tx="6350" ty="-127000" sx="65000" sy="64000" flip="none" algn="tl"/>
                </a:blipFill>
              </a:rPr>
            </a:br>
            <a:br>
              <a:rPr lang="en-US" sz="1400" b="1" i="0" u="none" strike="noStrike" cap="all" spc="0">
                <a:blipFill>
                  <a:blip r:embed="rId6">
                    <a:extLst>
                      <a:ext uri="{28A0092B-C50C-407E-A947-70E740481C1C}">
                        <a14:useLocalDpi xmlns:a14="http://schemas.microsoft.com/office/drawing/2010/main" val="0"/>
                      </a:ext>
                    </a:extLst>
                  </a:blip>
                  <a:tile tx="6350" ty="-127000" sx="65000" sy="64000" flip="none" algn="tl"/>
                </a:blipFill>
              </a:rPr>
            </a:br>
            <a:br>
              <a:rPr lang="en-US" sz="1400" b="1" i="0" u="none" strike="noStrike" cap="all" spc="0">
                <a:blipFill>
                  <a:blip r:embed="rId6">
                    <a:extLst>
                      <a:ext uri="{28A0092B-C50C-407E-A947-70E740481C1C}">
                        <a14:useLocalDpi xmlns:a14="http://schemas.microsoft.com/office/drawing/2010/main" val="0"/>
                      </a:ext>
                    </a:extLst>
                  </a:blip>
                  <a:tile tx="6350" ty="-127000" sx="65000" sy="64000" flip="none" algn="tl"/>
                </a:blipFill>
              </a:rPr>
            </a:br>
            <a:br>
              <a:rPr lang="en-US" sz="1400" b="1" i="0" u="none" strike="noStrike" cap="all" spc="0">
                <a:blipFill>
                  <a:blip r:embed="rId6">
                    <a:extLst>
                      <a:ext uri="{28A0092B-C50C-407E-A947-70E740481C1C}">
                        <a14:useLocalDpi xmlns:a14="http://schemas.microsoft.com/office/drawing/2010/main" val="0"/>
                      </a:ext>
                    </a:extLst>
                  </a:blip>
                  <a:tile tx="6350" ty="-127000" sx="65000" sy="64000" flip="none" algn="tl"/>
                </a:blipFill>
              </a:rPr>
            </a:br>
            <a:br>
              <a:rPr lang="en-US" sz="1400" b="1" i="0" u="none" strike="noStrike" cap="all" spc="0">
                <a:blipFill>
                  <a:blip r:embed="rId6">
                    <a:extLst>
                      <a:ext uri="{28A0092B-C50C-407E-A947-70E740481C1C}">
                        <a14:useLocalDpi xmlns:a14="http://schemas.microsoft.com/office/drawing/2010/main" val="0"/>
                      </a:ext>
                    </a:extLst>
                  </a:blip>
                  <a:tile tx="6350" ty="-127000" sx="65000" sy="64000" flip="none" algn="tl"/>
                </a:blipFill>
              </a:rPr>
            </a:br>
            <a:br>
              <a:rPr lang="en-US" sz="1400" b="1" i="0" u="none" strike="noStrike" cap="all" spc="0">
                <a:blipFill>
                  <a:blip r:embed="rId6">
                    <a:extLst>
                      <a:ext uri="{28A0092B-C50C-407E-A947-70E740481C1C}">
                        <a14:useLocalDpi xmlns:a14="http://schemas.microsoft.com/office/drawing/2010/main" val="0"/>
                      </a:ext>
                    </a:extLst>
                  </a:blip>
                  <a:tile tx="6350" ty="-127000" sx="65000" sy="64000" flip="none" algn="tl"/>
                </a:blipFill>
              </a:rPr>
            </a:br>
            <a:br>
              <a:rPr lang="en-US" sz="1400" b="1" i="0" u="none" strike="noStrike" cap="all" spc="0">
                <a:blipFill>
                  <a:blip r:embed="rId6">
                    <a:extLst>
                      <a:ext uri="{28A0092B-C50C-407E-A947-70E740481C1C}">
                        <a14:useLocalDpi xmlns:a14="http://schemas.microsoft.com/office/drawing/2010/main" val="0"/>
                      </a:ext>
                    </a:extLst>
                  </a:blip>
                  <a:tile tx="6350" ty="-127000" sx="65000" sy="64000" flip="none" algn="tl"/>
                </a:blipFill>
              </a:rPr>
            </a:br>
            <a:br>
              <a:rPr lang="en-US" sz="1400" b="0" i="0" u="none" strike="noStrike" cap="all" spc="0">
                <a:blipFill>
                  <a:blip r:embed="rId6">
                    <a:extLst>
                      <a:ext uri="{28A0092B-C50C-407E-A947-70E740481C1C}">
                        <a14:useLocalDpi xmlns:a14="http://schemas.microsoft.com/office/drawing/2010/main" val="0"/>
                      </a:ext>
                    </a:extLst>
                  </a:blip>
                  <a:tile tx="6350" ty="-127000" sx="65000" sy="64000" flip="none" algn="tl"/>
                </a:blipFill>
              </a:rPr>
            </a:br>
            <a:endParaRPr lang="en-US" sz="1400" cap="all" spc="0">
              <a:blipFill>
                <a:blip r:embed="rId6">
                  <a:extLst>
                    <a:ext uri="{28A0092B-C50C-407E-A947-70E740481C1C}">
                      <a14:useLocalDpi xmlns:a14="http://schemas.microsoft.com/office/drawing/2010/main" val="0"/>
                    </a:ext>
                  </a:extLst>
                </a:blip>
                <a:tile tx="6350" ty="-127000" sx="65000" sy="64000" flip="none" algn="tl"/>
              </a:blipFill>
            </a:endParaRPr>
          </a:p>
        </p:txBody>
      </p:sp>
      <p:sp>
        <p:nvSpPr>
          <p:cNvPr id="4" name="TextBox 3">
            <a:extLst>
              <a:ext uri="{FF2B5EF4-FFF2-40B4-BE49-F238E27FC236}">
                <a16:creationId xmlns:a16="http://schemas.microsoft.com/office/drawing/2014/main" id="{3E6177E5-AE5E-0613-F1A5-A754932FF90B}"/>
              </a:ext>
            </a:extLst>
          </p:cNvPr>
          <p:cNvSpPr txBox="1"/>
          <p:nvPr/>
        </p:nvSpPr>
        <p:spPr>
          <a:xfrm>
            <a:off x="821812" y="309360"/>
            <a:ext cx="10058400" cy="3851787"/>
          </a:xfrm>
          <a:prstGeom prst="rect">
            <a:avLst/>
          </a:prstGeom>
        </p:spPr>
        <p:txBody>
          <a:bodyPr vert="horz" lIns="91440" tIns="45720" rIns="91440" bIns="45720" rtlCol="0">
            <a:noAutofit/>
          </a:bodyPr>
          <a:lstStyle/>
          <a:p>
            <a:pPr indent="-182880" algn="ctr">
              <a:lnSpc>
                <a:spcPct val="150000"/>
              </a:lnSpc>
              <a:spcAft>
                <a:spcPts val="600"/>
              </a:spcAft>
              <a:buClr>
                <a:schemeClr val="accent1">
                  <a:lumMod val="75000"/>
                </a:schemeClr>
              </a:buClr>
              <a:buSzPct val="85000"/>
              <a:buFont typeface="Wingdings" pitchFamily="2" charset="2"/>
              <a:buChar char="§"/>
            </a:pPr>
            <a:endParaRPr lang="en-US" sz="1600" b="1" dirty="0">
              <a:effectLst/>
              <a:latin typeface="Arial" panose="020B0604020202020204" pitchFamily="34" charset="0"/>
              <a:cs typeface="Arial" panose="020B0604020202020204" pitchFamily="34" charset="0"/>
            </a:endParaRPr>
          </a:p>
          <a:p>
            <a:pPr algn="ctr">
              <a:lnSpc>
                <a:spcPct val="150000"/>
              </a:lnSpc>
              <a:spcAft>
                <a:spcPts val="600"/>
              </a:spcAft>
              <a:buClr>
                <a:schemeClr val="accent1">
                  <a:lumMod val="75000"/>
                </a:schemeClr>
              </a:buClr>
              <a:buSzPct val="85000"/>
            </a:pPr>
            <a:r>
              <a:rPr lang="en-US" sz="1600" b="1" dirty="0">
                <a:effectLst/>
                <a:latin typeface="Arial" panose="020B0604020202020204" pitchFamily="34" charset="0"/>
                <a:cs typeface="Arial" panose="020B0604020202020204" pitchFamily="34" charset="0"/>
              </a:rPr>
              <a:t>Group Presentation : </a:t>
            </a:r>
          </a:p>
          <a:p>
            <a:pPr indent="-182880" algn="ctr">
              <a:lnSpc>
                <a:spcPct val="150000"/>
              </a:lnSpc>
              <a:spcAft>
                <a:spcPts val="600"/>
              </a:spcAft>
              <a:buClr>
                <a:schemeClr val="accent1">
                  <a:lumMod val="75000"/>
                </a:schemeClr>
              </a:buClr>
              <a:buSzPct val="85000"/>
              <a:buFont typeface="Wingdings" pitchFamily="2" charset="2"/>
              <a:buChar char="§"/>
            </a:pPr>
            <a:r>
              <a:rPr lang="en-US" sz="1600" b="1" dirty="0">
                <a:effectLst/>
                <a:latin typeface="Arial" panose="020B0604020202020204" pitchFamily="34" charset="0"/>
                <a:cs typeface="Arial" panose="020B0604020202020204" pitchFamily="34" charset="0"/>
              </a:rPr>
              <a:t>Information Systems in Consulting &amp; Professional Services: Driving Efficiency, Ethics, and Business Performance</a:t>
            </a:r>
          </a:p>
          <a:p>
            <a:pPr indent="-182880" algn="ctr">
              <a:lnSpc>
                <a:spcPct val="150000"/>
              </a:lnSpc>
              <a:spcAft>
                <a:spcPts val="600"/>
              </a:spcAft>
              <a:buClr>
                <a:schemeClr val="accent1">
                  <a:lumMod val="75000"/>
                </a:schemeClr>
              </a:buClr>
              <a:buSzPct val="85000"/>
              <a:buFont typeface="Wingdings" pitchFamily="2" charset="2"/>
              <a:buChar char="§"/>
            </a:pPr>
            <a:endParaRPr lang="en-US" sz="1600" dirty="0">
              <a:effectLst/>
              <a:latin typeface="Arial" panose="020B0604020202020204" pitchFamily="34" charset="0"/>
              <a:cs typeface="Arial" panose="020B0604020202020204" pitchFamily="34" charset="0"/>
            </a:endParaRPr>
          </a:p>
          <a:p>
            <a:pPr algn="ctr">
              <a:lnSpc>
                <a:spcPct val="150000"/>
              </a:lnSpc>
              <a:spcAft>
                <a:spcPts val="600"/>
              </a:spcAft>
              <a:buClr>
                <a:schemeClr val="accent1">
                  <a:lumMod val="75000"/>
                </a:schemeClr>
              </a:buClr>
              <a:buSzPct val="85000"/>
            </a:pPr>
            <a:r>
              <a:rPr lang="en-US" sz="1600" b="1" dirty="0">
                <a:effectLst/>
                <a:latin typeface="Arial" panose="020B0604020202020204" pitchFamily="34" charset="0"/>
                <a:cs typeface="Arial" panose="020B0604020202020204" pitchFamily="34" charset="0"/>
              </a:rPr>
              <a:t>Module:</a:t>
            </a:r>
            <a:r>
              <a:rPr lang="en-US" sz="1600" dirty="0">
                <a:effectLst/>
                <a:latin typeface="Arial" panose="020B0604020202020204" pitchFamily="34" charset="0"/>
                <a:cs typeface="Arial" panose="020B0604020202020204" pitchFamily="34" charset="0"/>
              </a:rPr>
              <a:t> Managing Business Information (LCLM 5004)</a:t>
            </a:r>
          </a:p>
          <a:p>
            <a:pPr algn="ctr">
              <a:lnSpc>
                <a:spcPct val="150000"/>
              </a:lnSpc>
              <a:spcAft>
                <a:spcPts val="600"/>
              </a:spcAft>
              <a:buClr>
                <a:schemeClr val="accent1">
                  <a:lumMod val="75000"/>
                </a:schemeClr>
              </a:buClr>
              <a:buSzPct val="85000"/>
            </a:pPr>
            <a:r>
              <a:rPr lang="en-US" sz="1600" b="1" dirty="0">
                <a:effectLst/>
                <a:latin typeface="Arial" panose="020B0604020202020204" pitchFamily="34" charset="0"/>
                <a:cs typeface="Arial" panose="020B0604020202020204" pitchFamily="34" charset="0"/>
              </a:rPr>
              <a:t>Course:</a:t>
            </a:r>
            <a:r>
              <a:rPr lang="en-US" sz="1600" dirty="0">
                <a:effectLst/>
                <a:latin typeface="Arial" panose="020B0604020202020204" pitchFamily="34" charset="0"/>
                <a:cs typeface="Arial" panose="020B0604020202020204" pitchFamily="34" charset="0"/>
              </a:rPr>
              <a:t> BA (Hons) Leadership and Management Skills for the Workplace</a:t>
            </a:r>
          </a:p>
          <a:p>
            <a:pPr algn="ctr">
              <a:lnSpc>
                <a:spcPct val="150000"/>
              </a:lnSpc>
              <a:spcAft>
                <a:spcPts val="600"/>
              </a:spcAft>
              <a:buClr>
                <a:schemeClr val="accent1">
                  <a:lumMod val="75000"/>
                </a:schemeClr>
              </a:buClr>
              <a:buSzPct val="85000"/>
            </a:pPr>
            <a:r>
              <a:rPr lang="en-US" sz="1600" b="1" dirty="0">
                <a:effectLst/>
                <a:latin typeface="Arial" panose="020B0604020202020204" pitchFamily="34" charset="0"/>
                <a:cs typeface="Arial" panose="020B0604020202020204" pitchFamily="34" charset="0"/>
              </a:rPr>
              <a:t>Lecturers:</a:t>
            </a:r>
            <a:r>
              <a:rPr lang="en-US" sz="1600" dirty="0">
                <a:effectLst/>
                <a:latin typeface="Arial" panose="020B0604020202020204" pitchFamily="34" charset="0"/>
                <a:cs typeface="Arial" panose="020B0604020202020204" pitchFamily="34" charset="0"/>
              </a:rPr>
              <a:t> </a:t>
            </a:r>
            <a:r>
              <a:rPr lang="en-US" sz="1600" dirty="0" err="1">
                <a:latin typeface="Arial" panose="020B0604020202020204" pitchFamily="34" charset="0"/>
                <a:cs typeface="Arial" panose="020B0604020202020204" pitchFamily="34" charset="0"/>
              </a:rPr>
              <a:t>Amitave</a:t>
            </a:r>
            <a:r>
              <a:rPr lang="en-US" sz="1600" dirty="0">
                <a:latin typeface="Arial" panose="020B0604020202020204" pitchFamily="34" charset="0"/>
                <a:cs typeface="Arial" panose="020B0604020202020204" pitchFamily="34" charset="0"/>
              </a:rPr>
              <a:t> Banik</a:t>
            </a:r>
            <a:endParaRPr lang="en-US" sz="1600" dirty="0">
              <a:effectLst/>
              <a:latin typeface="Arial" panose="020B0604020202020204" pitchFamily="34" charset="0"/>
              <a:cs typeface="Arial" panose="020B0604020202020204" pitchFamily="34" charset="0"/>
            </a:endParaRPr>
          </a:p>
          <a:p>
            <a:pPr indent="-182880" algn="ctr">
              <a:lnSpc>
                <a:spcPct val="150000"/>
              </a:lnSpc>
              <a:spcAft>
                <a:spcPts val="600"/>
              </a:spcAft>
              <a:buClr>
                <a:schemeClr val="accent1">
                  <a:lumMod val="75000"/>
                </a:schemeClr>
              </a:buClr>
              <a:buSzPct val="85000"/>
              <a:buFont typeface="Wingdings" pitchFamily="2" charset="2"/>
              <a:buChar char="§"/>
            </a:pPr>
            <a:endParaRPr lang="en-US" sz="1600" dirty="0">
              <a:effectLst/>
              <a:latin typeface="Arial" panose="020B0604020202020204" pitchFamily="34" charset="0"/>
              <a:cs typeface="Arial" panose="020B0604020202020204" pitchFamily="34" charset="0"/>
            </a:endParaRPr>
          </a:p>
          <a:p>
            <a:pPr algn="ctr">
              <a:lnSpc>
                <a:spcPct val="150000"/>
              </a:lnSpc>
              <a:spcAft>
                <a:spcPts val="600"/>
              </a:spcAft>
              <a:buClr>
                <a:schemeClr val="accent1">
                  <a:lumMod val="75000"/>
                </a:schemeClr>
              </a:buClr>
              <a:buSzPct val="85000"/>
            </a:pPr>
            <a:r>
              <a:rPr lang="en-US" sz="1600" b="1" dirty="0">
                <a:effectLst/>
                <a:latin typeface="Arial" panose="020B0604020202020204" pitchFamily="34" charset="0"/>
                <a:cs typeface="Arial" panose="020B0604020202020204" pitchFamily="34" charset="0"/>
              </a:rPr>
              <a:t>Participants &amp; Topics:</a:t>
            </a:r>
            <a:endParaRPr lang="en-US" sz="1600" dirty="0">
              <a:effectLst/>
              <a:latin typeface="Arial" panose="020B0604020202020204" pitchFamily="34" charset="0"/>
              <a:cs typeface="Arial" panose="020B0604020202020204" pitchFamily="34" charset="0"/>
            </a:endParaRPr>
          </a:p>
          <a:p>
            <a:pPr indent="-182880" algn="ctr">
              <a:lnSpc>
                <a:spcPct val="150000"/>
              </a:lnSpc>
              <a:spcAft>
                <a:spcPts val="600"/>
              </a:spcAft>
              <a:buClr>
                <a:schemeClr val="accent1">
                  <a:lumMod val="75000"/>
                </a:schemeClr>
              </a:buClr>
              <a:buSzPct val="85000"/>
              <a:buFont typeface="Wingdings" pitchFamily="2" charset="2"/>
              <a:buChar char="§"/>
            </a:pPr>
            <a:r>
              <a:rPr lang="en-US" sz="1600" b="1" dirty="0">
                <a:effectLst/>
                <a:latin typeface="Arial" panose="020B0604020202020204" pitchFamily="34" charset="0"/>
                <a:cs typeface="Arial" panose="020B0604020202020204" pitchFamily="34" charset="0"/>
              </a:rPr>
              <a:t>Ibrahim Mahamad (</a:t>
            </a:r>
            <a:r>
              <a:rPr lang="en-US" sz="1600" b="1" dirty="0">
                <a:latin typeface="Arial" panose="020B0604020202020204" pitchFamily="34" charset="0"/>
                <a:cs typeface="Arial" panose="020B0604020202020204" pitchFamily="34" charset="0"/>
              </a:rPr>
              <a:t>2337318)</a:t>
            </a:r>
            <a:r>
              <a:rPr lang="en-US" sz="1600" b="1" dirty="0">
                <a:effectLst/>
                <a:latin typeface="Arial" panose="020B0604020202020204" pitchFamily="34" charset="0"/>
                <a:cs typeface="Arial" panose="020B0604020202020204" pitchFamily="34" charset="0"/>
              </a:rPr>
              <a:t> </a:t>
            </a:r>
            <a:r>
              <a:rPr lang="en-US" sz="1600" dirty="0">
                <a:effectLst/>
                <a:latin typeface="Arial" panose="020B0604020202020204" pitchFamily="34" charset="0"/>
                <a:cs typeface="Arial" panose="020B0604020202020204" pitchFamily="34" charset="0"/>
              </a:rPr>
              <a:t>– Introduction to Information Systems</a:t>
            </a:r>
          </a:p>
          <a:p>
            <a:pPr indent="-182880" algn="ctr">
              <a:lnSpc>
                <a:spcPct val="150000"/>
              </a:lnSpc>
              <a:spcAft>
                <a:spcPts val="600"/>
              </a:spcAft>
              <a:buClr>
                <a:schemeClr val="accent1">
                  <a:lumMod val="75000"/>
                </a:schemeClr>
              </a:buClr>
              <a:buSzPct val="85000"/>
              <a:buFont typeface="Wingdings" pitchFamily="2" charset="2"/>
              <a:buChar char="§"/>
            </a:pPr>
            <a:r>
              <a:rPr lang="en-US" sz="1600" b="1" dirty="0">
                <a:effectLst/>
                <a:latin typeface="Arial" panose="020B0604020202020204" pitchFamily="34" charset="0"/>
                <a:cs typeface="Arial" panose="020B0604020202020204" pitchFamily="34" charset="0"/>
              </a:rPr>
              <a:t>Galyna Vovk (2337083)</a:t>
            </a:r>
            <a:r>
              <a:rPr lang="en-US" sz="1600" dirty="0">
                <a:effectLst/>
                <a:latin typeface="Arial" panose="020B0604020202020204" pitchFamily="34" charset="0"/>
                <a:cs typeface="Arial" panose="020B0604020202020204" pitchFamily="34" charset="0"/>
              </a:rPr>
              <a:t> – </a:t>
            </a:r>
            <a:r>
              <a:rPr lang="en-US" sz="1600" dirty="0" err="1">
                <a:effectLst/>
                <a:latin typeface="Arial" panose="020B0604020202020204" pitchFamily="34" charset="0"/>
                <a:cs typeface="Arial" panose="020B0604020202020204" pitchFamily="34" charset="0"/>
              </a:rPr>
              <a:t>Analyse</a:t>
            </a:r>
            <a:r>
              <a:rPr lang="en-US" sz="1600" dirty="0">
                <a:effectLst/>
                <a:latin typeface="Arial" panose="020B0604020202020204" pitchFamily="34" charset="0"/>
                <a:cs typeface="Arial" panose="020B0604020202020204" pitchFamily="34" charset="0"/>
              </a:rPr>
              <a:t> &amp; Compare Systems</a:t>
            </a:r>
          </a:p>
          <a:p>
            <a:pPr indent="-182880" algn="ctr">
              <a:lnSpc>
                <a:spcPct val="150000"/>
              </a:lnSpc>
              <a:spcAft>
                <a:spcPts val="600"/>
              </a:spcAft>
              <a:buClr>
                <a:schemeClr val="accent1">
                  <a:lumMod val="75000"/>
                </a:schemeClr>
              </a:buClr>
              <a:buSzPct val="85000"/>
              <a:buFont typeface="Wingdings" pitchFamily="2" charset="2"/>
              <a:buChar char="§"/>
            </a:pPr>
            <a:r>
              <a:rPr lang="en-US" sz="1600" b="1" dirty="0">
                <a:effectLst/>
                <a:latin typeface="Arial" panose="020B0604020202020204" pitchFamily="34" charset="0"/>
                <a:cs typeface="Arial" panose="020B0604020202020204" pitchFamily="34" charset="0"/>
              </a:rPr>
              <a:t>Viktoriia Pohorila (2337074)</a:t>
            </a:r>
            <a:r>
              <a:rPr lang="en-US" sz="1600" dirty="0">
                <a:effectLst/>
                <a:latin typeface="Arial" panose="020B0604020202020204" pitchFamily="34" charset="0"/>
                <a:cs typeface="Arial" panose="020B0604020202020204" pitchFamily="34" charset="0"/>
              </a:rPr>
              <a:t> – Ethical Considerations</a:t>
            </a:r>
          </a:p>
          <a:p>
            <a:pPr indent="-182880" algn="ctr">
              <a:lnSpc>
                <a:spcPct val="150000"/>
              </a:lnSpc>
              <a:spcAft>
                <a:spcPts val="600"/>
              </a:spcAft>
              <a:buClr>
                <a:schemeClr val="accent1">
                  <a:lumMod val="75000"/>
                </a:schemeClr>
              </a:buClr>
              <a:buSzPct val="85000"/>
              <a:buFont typeface="Wingdings" pitchFamily="2" charset="2"/>
              <a:buChar char="§"/>
            </a:pPr>
            <a:r>
              <a:rPr lang="en-US" sz="1600" b="1" dirty="0">
                <a:effectLst/>
                <a:latin typeface="Arial" panose="020B0604020202020204" pitchFamily="34" charset="0"/>
                <a:cs typeface="Arial" panose="020B0604020202020204" pitchFamily="34" charset="0"/>
              </a:rPr>
              <a:t>Mary </a:t>
            </a:r>
            <a:r>
              <a:rPr lang="en-US" sz="1600" b="1" dirty="0">
                <a:latin typeface="Arial" panose="020B0604020202020204" pitchFamily="34" charset="0"/>
                <a:cs typeface="Arial" panose="020B0604020202020204" pitchFamily="34" charset="0"/>
              </a:rPr>
              <a:t>Jeffers</a:t>
            </a:r>
            <a:r>
              <a:rPr lang="en-US" sz="1600" dirty="0">
                <a:latin typeface="Arial" panose="020B0604020202020204" pitchFamily="34" charset="0"/>
                <a:cs typeface="Arial" panose="020B0604020202020204" pitchFamily="34" charset="0"/>
              </a:rPr>
              <a:t> </a:t>
            </a:r>
            <a:r>
              <a:rPr lang="en-US" sz="1600" b="1" dirty="0">
                <a:latin typeface="Arial" panose="020B0604020202020204" pitchFamily="34" charset="0"/>
                <a:cs typeface="Arial" panose="020B0604020202020204" pitchFamily="34" charset="0"/>
              </a:rPr>
              <a:t>(2336994)</a:t>
            </a:r>
            <a:r>
              <a:rPr lang="en-US" sz="1600" b="1" dirty="0">
                <a:effectLst/>
                <a:latin typeface="Arial" panose="020B0604020202020204" pitchFamily="34" charset="0"/>
                <a:cs typeface="Arial" panose="020B0604020202020204" pitchFamily="34" charset="0"/>
              </a:rPr>
              <a:t> </a:t>
            </a:r>
            <a:r>
              <a:rPr lang="en-US" sz="1600" dirty="0">
                <a:effectLst/>
                <a:latin typeface="Arial" panose="020B0604020202020204" pitchFamily="34" charset="0"/>
                <a:cs typeface="Arial" panose="020B0604020202020204" pitchFamily="34" charset="0"/>
              </a:rPr>
              <a:t>– Real-World Case Studies</a:t>
            </a:r>
          </a:p>
        </p:txBody>
      </p:sp>
      <p:sp>
        <p:nvSpPr>
          <p:cNvPr id="45" name="Oval 44">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7" name="Oval 46">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7465752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90990FBC-6AFA-E7B8-6B07-6B37A72B75C2}"/>
            </a:ext>
          </a:extLst>
        </p:cNvPr>
        <p:cNvGrpSpPr/>
        <p:nvPr/>
      </p:nvGrpSpPr>
      <p:grpSpPr>
        <a:xfrm>
          <a:off x="0" y="0"/>
          <a:ext cx="0" cy="0"/>
          <a:chOff x="0" y="0"/>
          <a:chExt cx="0" cy="0"/>
        </a:xfrm>
      </p:grpSpPr>
      <p:sp>
        <p:nvSpPr>
          <p:cNvPr id="13" name="Rectangle 12">
            <a:extLst>
              <a:ext uri="{FF2B5EF4-FFF2-40B4-BE49-F238E27FC236}">
                <a16:creationId xmlns:a16="http://schemas.microsoft.com/office/drawing/2014/main" id="{0027D786-F704-458C-9D26-D032B233D0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5" name="Rectangle 14">
            <a:extLst>
              <a:ext uri="{FF2B5EF4-FFF2-40B4-BE49-F238E27FC236}">
                <a16:creationId xmlns:a16="http://schemas.microsoft.com/office/drawing/2014/main" id="{E35F7508-B900-43C6-89F2-4DEEDFB4DB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928117"/>
            <a:ext cx="10351008"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BEFC7E4F-A61A-4BE7-B932-7037551C39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1336" y="1110053"/>
            <a:ext cx="6630506" cy="4580301"/>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3B85FE1-6E4B-B51A-8679-2823A5B11EE7}"/>
              </a:ext>
            </a:extLst>
          </p:cNvPr>
          <p:cNvSpPr>
            <a:spLocks noGrp="1"/>
          </p:cNvSpPr>
          <p:nvPr>
            <p:ph type="ctrTitle"/>
          </p:nvPr>
        </p:nvSpPr>
        <p:spPr>
          <a:xfrm>
            <a:off x="4961376" y="1432223"/>
            <a:ext cx="6057144" cy="3357976"/>
          </a:xfrm>
        </p:spPr>
        <p:txBody>
          <a:bodyPr vert="horz" lIns="91440" tIns="45720" rIns="91440" bIns="45720" rtlCol="0" anchor="ctr">
            <a:normAutofit/>
          </a:bodyPr>
          <a:lstStyle/>
          <a:p>
            <a:br>
              <a:rPr lang="en-US" sz="2000" i="0" u="none" strike="noStrike" dirty="0">
                <a:effectLst/>
              </a:rPr>
            </a:br>
            <a:br>
              <a:rPr lang="en-US" sz="2000" i="0" u="none" strike="noStrike" dirty="0">
                <a:effectLst/>
              </a:rPr>
            </a:br>
            <a:br>
              <a:rPr lang="en-US" sz="2000" i="0" u="none" strike="noStrike" dirty="0">
                <a:effectLst/>
              </a:rPr>
            </a:br>
            <a:br>
              <a:rPr lang="en-US" sz="2000" i="0" u="none" strike="noStrike" dirty="0">
                <a:effectLst/>
              </a:rPr>
            </a:br>
            <a:br>
              <a:rPr lang="en-US" sz="2000" i="0" u="none" strike="noStrike" dirty="0">
                <a:effectLst/>
              </a:rPr>
            </a:br>
            <a:br>
              <a:rPr lang="en-US" sz="2000" i="0" u="none" strike="noStrike" dirty="0">
                <a:effectLst/>
              </a:rPr>
            </a:br>
            <a:br>
              <a:rPr lang="en-US" sz="2000" i="0" u="none" strike="noStrike" dirty="0">
                <a:effectLst/>
              </a:rPr>
            </a:br>
            <a:br>
              <a:rPr lang="en-US" sz="2000" i="0" u="none" strike="noStrike" dirty="0">
                <a:effectLst/>
              </a:rPr>
            </a:br>
            <a:br>
              <a:rPr lang="en-US" sz="2000" i="0" u="none" strike="noStrike" dirty="0">
                <a:effectLst/>
              </a:rPr>
            </a:br>
            <a:br>
              <a:rPr lang="en-US" sz="2000" i="0" u="none" strike="noStrike" dirty="0">
                <a:effectLst/>
              </a:rPr>
            </a:br>
            <a:br>
              <a:rPr lang="en-US" sz="2000" i="0" u="none" strike="noStrike" dirty="0">
                <a:effectLst/>
              </a:rPr>
            </a:br>
            <a:endParaRPr lang="en-US" sz="2000" dirty="0"/>
          </a:p>
        </p:txBody>
      </p:sp>
      <p:sp>
        <p:nvSpPr>
          <p:cNvPr id="4" name="TextBox 3">
            <a:extLst>
              <a:ext uri="{FF2B5EF4-FFF2-40B4-BE49-F238E27FC236}">
                <a16:creationId xmlns:a16="http://schemas.microsoft.com/office/drawing/2014/main" id="{27C4FB0C-7954-203E-F985-F2BDB2E6AB1F}"/>
              </a:ext>
            </a:extLst>
          </p:cNvPr>
          <p:cNvSpPr txBox="1"/>
          <p:nvPr/>
        </p:nvSpPr>
        <p:spPr>
          <a:xfrm>
            <a:off x="4708054" y="2588289"/>
            <a:ext cx="6080030" cy="687058"/>
          </a:xfrm>
          <a:prstGeom prst="rect">
            <a:avLst/>
          </a:prstGeom>
        </p:spPr>
        <p:txBody>
          <a:bodyPr vert="horz" lIns="91440" tIns="45720" rIns="91440" bIns="45720" rtlCol="0">
            <a:normAutofit fontScale="25000" lnSpcReduction="20000"/>
          </a:bodyPr>
          <a:lstStyle/>
          <a:p>
            <a:pPr>
              <a:lnSpc>
                <a:spcPct val="170000"/>
              </a:lnSpc>
              <a:spcBef>
                <a:spcPts val="1200"/>
              </a:spcBef>
              <a:spcAft>
                <a:spcPts val="600"/>
              </a:spcAft>
              <a:buClr>
                <a:schemeClr val="accent1">
                  <a:lumMod val="75000"/>
                </a:schemeClr>
              </a:buClr>
              <a:buSzPct val="85000"/>
            </a:pPr>
            <a:r>
              <a:rPr lang="en-US" sz="5600" b="1" dirty="0">
                <a:latin typeface="Arial" panose="020B0604020202020204" pitchFamily="34" charset="0"/>
                <a:cs typeface="Arial" panose="020B0604020202020204" pitchFamily="34" charset="0"/>
              </a:rPr>
              <a:t>Presented by: Ibrahim Mahamad</a:t>
            </a:r>
          </a:p>
          <a:p>
            <a:pPr>
              <a:lnSpc>
                <a:spcPct val="170000"/>
              </a:lnSpc>
              <a:spcBef>
                <a:spcPts val="1200"/>
              </a:spcBef>
              <a:spcAft>
                <a:spcPts val="600"/>
              </a:spcAft>
              <a:buClr>
                <a:schemeClr val="accent1">
                  <a:lumMod val="75000"/>
                </a:schemeClr>
              </a:buClr>
              <a:buSzPct val="85000"/>
            </a:pPr>
            <a:r>
              <a:rPr lang="en-US" sz="5600" b="1" dirty="0">
                <a:latin typeface="Arial" panose="020B0604020202020204" pitchFamily="34" charset="0"/>
                <a:cs typeface="Arial" panose="020B0604020202020204" pitchFamily="34" charset="0"/>
              </a:rPr>
              <a:t>Student ID: 2337318</a:t>
            </a:r>
          </a:p>
          <a:p>
            <a:pPr>
              <a:lnSpc>
                <a:spcPct val="90000"/>
              </a:lnSpc>
              <a:spcBef>
                <a:spcPts val="1200"/>
              </a:spcBef>
              <a:spcAft>
                <a:spcPts val="600"/>
              </a:spcAft>
              <a:buClr>
                <a:schemeClr val="accent1">
                  <a:lumMod val="75000"/>
                </a:schemeClr>
              </a:buClr>
              <a:buSzPct val="85000"/>
            </a:pPr>
            <a:endParaRPr lang="en-US" sz="1000" dirty="0"/>
          </a:p>
        </p:txBody>
      </p:sp>
      <p:pic>
        <p:nvPicPr>
          <p:cNvPr id="10" name="Graphic 9" descr="Office Worker">
            <a:extLst>
              <a:ext uri="{FF2B5EF4-FFF2-40B4-BE49-F238E27FC236}">
                <a16:creationId xmlns:a16="http://schemas.microsoft.com/office/drawing/2014/main" id="{860CED12-CD18-0AE8-0AE6-6DAAF11FAE5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933915" y="1702032"/>
            <a:ext cx="3416725" cy="3416725"/>
          </a:xfrm>
          <a:prstGeom prst="rect">
            <a:avLst/>
          </a:prstGeom>
        </p:spPr>
      </p:pic>
      <p:sp>
        <p:nvSpPr>
          <p:cNvPr id="19" name="Rectangle 18">
            <a:extLst>
              <a:ext uri="{FF2B5EF4-FFF2-40B4-BE49-F238E27FC236}">
                <a16:creationId xmlns:a16="http://schemas.microsoft.com/office/drawing/2014/main" id="{5F4D8409-6629-4E1F-A9E3-4F1C5EB199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20834" y="5780565"/>
            <a:ext cx="10351008"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1" name="Group 20">
            <a:extLst>
              <a:ext uri="{FF2B5EF4-FFF2-40B4-BE49-F238E27FC236}">
                <a16:creationId xmlns:a16="http://schemas.microsoft.com/office/drawing/2014/main" id="{89A90565-210D-41FA-BA31-3BA9710CCF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9646920" y="5257800"/>
            <a:ext cx="1080904" cy="1080902"/>
            <a:chOff x="9685338" y="4460675"/>
            <a:chExt cx="1080904" cy="1080902"/>
          </a:xfrm>
        </p:grpSpPr>
        <p:sp>
          <p:nvSpPr>
            <p:cNvPr id="22" name="Oval 21">
              <a:extLst>
                <a:ext uri="{FF2B5EF4-FFF2-40B4-BE49-F238E27FC236}">
                  <a16:creationId xmlns:a16="http://schemas.microsoft.com/office/drawing/2014/main" id="{ECA23262-110E-49EA-8412-40FE9ABCD2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85338" y="4460675"/>
              <a:ext cx="1080904" cy="1080902"/>
            </a:xfrm>
            <a:prstGeom prst="ellipse">
              <a:avLst/>
            </a:prstGeom>
            <a:blipFill dpi="0" rotWithShape="1">
              <a:blip r:embed="rId6">
                <a:duotone>
                  <a:schemeClr val="accent1">
                    <a:shade val="45000"/>
                    <a:satMod val="135000"/>
                  </a:schemeClr>
                  <a:prstClr val="white"/>
                </a:duotone>
              </a:blip>
              <a:srcRect/>
              <a:tile tx="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3" name="Oval 22">
              <a:extLst>
                <a:ext uri="{FF2B5EF4-FFF2-40B4-BE49-F238E27FC236}">
                  <a16:creationId xmlns:a16="http://schemas.microsoft.com/office/drawing/2014/main" id="{C53FB868-42D7-4E53-A025-DCAAA4A3B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793429" y="4568765"/>
              <a:ext cx="864723" cy="864722"/>
            </a:xfrm>
            <a:prstGeom prst="ellipse">
              <a:avLst/>
            </a:prstGeom>
            <a:noFill/>
            <a:ln w="25400" cap="flat" cmpd="sng" algn="ctr">
              <a:solidFill>
                <a:sysClr val="window" lastClr="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6" name="TextBox 5">
            <a:extLst>
              <a:ext uri="{FF2B5EF4-FFF2-40B4-BE49-F238E27FC236}">
                <a16:creationId xmlns:a16="http://schemas.microsoft.com/office/drawing/2014/main" id="{C318E6A1-6F95-BAEF-9C27-63801260C907}"/>
              </a:ext>
            </a:extLst>
          </p:cNvPr>
          <p:cNvSpPr txBox="1"/>
          <p:nvPr/>
        </p:nvSpPr>
        <p:spPr>
          <a:xfrm>
            <a:off x="4641336" y="1293891"/>
            <a:ext cx="6616749" cy="922412"/>
          </a:xfrm>
          <a:prstGeom prst="rect">
            <a:avLst/>
          </a:prstGeom>
        </p:spPr>
        <p:txBody>
          <a:bodyPr vert="horz" lIns="91440" tIns="45720" rIns="91440" bIns="45720" rtlCol="0" anchor="b">
            <a:normAutofit fontScale="85000" lnSpcReduction="20000"/>
          </a:bodyPr>
          <a:lstStyle/>
          <a:p>
            <a:pPr>
              <a:lnSpc>
                <a:spcPct val="150000"/>
              </a:lnSpc>
              <a:spcBef>
                <a:spcPct val="20000"/>
              </a:spcBef>
              <a:spcAft>
                <a:spcPts val="600"/>
              </a:spcAft>
              <a:buClr>
                <a:schemeClr val="accent2"/>
              </a:buClr>
              <a:buSzPct val="92000"/>
            </a:pPr>
            <a:r>
              <a:rPr lang="en-US" sz="1600" b="1" cap="all" dirty="0">
                <a:latin typeface="Arial" panose="020B0604020202020204" pitchFamily="34" charset="0"/>
                <a:cs typeface="Arial" panose="020B0604020202020204" pitchFamily="34" charset="0"/>
              </a:rPr>
              <a:t>The Role of Information Systems in Consulting &amp; Professional Services: Enhancing Efficiency and Competitive Advantage</a:t>
            </a:r>
          </a:p>
        </p:txBody>
      </p:sp>
    </p:spTree>
    <p:extLst>
      <p:ext uri="{BB962C8B-B14F-4D97-AF65-F5344CB8AC3E}">
        <p14:creationId xmlns:p14="http://schemas.microsoft.com/office/powerpoint/2010/main" val="254181665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67C97AB-B7AD-55DC-FF2E-93DEA16893F1}"/>
            </a:ext>
          </a:extLst>
        </p:cNvPr>
        <p:cNvGrpSpPr/>
        <p:nvPr/>
      </p:nvGrpSpPr>
      <p:grpSpPr>
        <a:xfrm>
          <a:off x="0" y="0"/>
          <a:ext cx="0" cy="0"/>
          <a:chOff x="0" y="0"/>
          <a:chExt cx="0" cy="0"/>
        </a:xfrm>
      </p:grpSpPr>
      <p:grpSp>
        <p:nvGrpSpPr>
          <p:cNvPr id="23" name="Group 22">
            <a:extLst>
              <a:ext uri="{FF2B5EF4-FFF2-40B4-BE49-F238E27FC236}">
                <a16:creationId xmlns:a16="http://schemas.microsoft.com/office/drawing/2014/main" id="{E54E1BC5-9799-4C37-9E39-75AD94AE0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6EC783E0-E2C4-43D2-93E5-38337F8DA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US"/>
            </a:p>
          </p:txBody>
        </p:sp>
        <p:sp>
          <p:nvSpPr>
            <p:cNvPr id="13" name="Oval 12">
              <a:extLst>
                <a:ext uri="{FF2B5EF4-FFF2-40B4-BE49-F238E27FC236}">
                  <a16:creationId xmlns:a16="http://schemas.microsoft.com/office/drawing/2014/main" id="{542544D0-650E-4448-A7E2-E5C6D7398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US"/>
            </a:p>
          </p:txBody>
        </p:sp>
      </p:grpSp>
      <p:pic>
        <p:nvPicPr>
          <p:cNvPr id="6" name="Picture 5" descr="A map of a city&#10;&#10;AI-generated content may be incorrect.">
            <a:extLst>
              <a:ext uri="{FF2B5EF4-FFF2-40B4-BE49-F238E27FC236}">
                <a16:creationId xmlns:a16="http://schemas.microsoft.com/office/drawing/2014/main" id="{FDD27027-EB39-6323-564E-0F70776B30C7}"/>
              </a:ext>
            </a:extLst>
          </p:cNvPr>
          <p:cNvPicPr>
            <a:picLocks noChangeAspect="1"/>
          </p:cNvPicPr>
          <p:nvPr/>
        </p:nvPicPr>
        <p:blipFill>
          <a:blip r:embed="rId4"/>
          <a:srcRect l="20699" r="29543"/>
          <a:stretch>
            <a:fillRect/>
          </a:stretch>
        </p:blipFill>
        <p:spPr>
          <a:xfrm>
            <a:off x="88489" y="393405"/>
            <a:ext cx="5978012" cy="6697450"/>
          </a:xfrm>
          <a:prstGeom prst="rect">
            <a:avLst/>
          </a:prstGeom>
        </p:spPr>
      </p:pic>
      <p:sp>
        <p:nvSpPr>
          <p:cNvPr id="24" name="Rectangle 23">
            <a:extLst>
              <a:ext uri="{FF2B5EF4-FFF2-40B4-BE49-F238E27FC236}">
                <a16:creationId xmlns:a16="http://schemas.microsoft.com/office/drawing/2014/main" id="{A0202727-54F2-4F63-818F-99119BA21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6502" y="0"/>
            <a:ext cx="6125497" cy="6857999"/>
          </a:xfrm>
          <a:prstGeom prst="rect">
            <a:avLst/>
          </a:prstGeom>
          <a:blipFill dpi="0" rotWithShape="1">
            <a:blip r:embed="rId5">
              <a:alphaModFix amt="60000"/>
              <a:lum bright="70000" contrast="-70000"/>
              <a:extLs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DBDD058-500D-9523-6628-75E6365FEA75}"/>
              </a:ext>
            </a:extLst>
          </p:cNvPr>
          <p:cNvSpPr>
            <a:spLocks noGrp="1"/>
          </p:cNvSpPr>
          <p:nvPr>
            <p:ph type="ctrTitle"/>
          </p:nvPr>
        </p:nvSpPr>
        <p:spPr>
          <a:xfrm>
            <a:off x="6400800" y="484632"/>
            <a:ext cx="5299586" cy="1609344"/>
          </a:xfrm>
          <a:ln>
            <a:noFill/>
          </a:ln>
        </p:spPr>
        <p:txBody>
          <a:bodyPr vert="horz" lIns="91440" tIns="45720" rIns="91440" bIns="45720" rtlCol="0" anchor="ctr">
            <a:normAutofit fontScale="90000"/>
          </a:bodyPr>
          <a:lstStyle/>
          <a:p>
            <a:pPr>
              <a:lnSpc>
                <a:spcPct val="90000"/>
              </a:lnSpc>
            </a:pPr>
            <a:br>
              <a:rPr lang="en-US" sz="1000" i="0" u="none" strike="noStrike" dirty="0">
                <a:blipFill>
                  <a:blip r:embed="rId6">
                    <a:extLst>
                      <a:ext uri="{28A0092B-C50C-407E-A947-70E740481C1C}">
                        <a14:useLocalDpi xmlns:a14="http://schemas.microsoft.com/office/drawing/2010/main" val="0"/>
                      </a:ext>
                    </a:extLst>
                  </a:blip>
                  <a:tile tx="6350" ty="-127000" sx="65000" sy="64000" flip="none" algn="tl"/>
                </a:blipFill>
                <a:effectLst/>
              </a:rPr>
            </a:br>
            <a:br>
              <a:rPr lang="en-US" sz="1000" i="0" u="none" strike="noStrike" dirty="0">
                <a:blipFill>
                  <a:blip r:embed="rId6">
                    <a:extLst>
                      <a:ext uri="{28A0092B-C50C-407E-A947-70E740481C1C}">
                        <a14:useLocalDpi xmlns:a14="http://schemas.microsoft.com/office/drawing/2010/main" val="0"/>
                      </a:ext>
                    </a:extLst>
                  </a:blip>
                  <a:tile tx="6350" ty="-127000" sx="65000" sy="64000" flip="none" algn="tl"/>
                </a:blipFill>
                <a:effectLst/>
              </a:rPr>
            </a:br>
            <a:br>
              <a:rPr lang="en-US" sz="1000" i="0" u="none" strike="noStrike" dirty="0">
                <a:blipFill>
                  <a:blip r:embed="rId6">
                    <a:extLst>
                      <a:ext uri="{28A0092B-C50C-407E-A947-70E740481C1C}">
                        <a14:useLocalDpi xmlns:a14="http://schemas.microsoft.com/office/drawing/2010/main" val="0"/>
                      </a:ext>
                    </a:extLst>
                  </a:blip>
                  <a:tile tx="6350" ty="-127000" sx="65000" sy="64000" flip="none" algn="tl"/>
                </a:blipFill>
                <a:effectLst/>
              </a:rPr>
            </a:br>
            <a:br>
              <a:rPr lang="en-US" sz="1000" i="0" u="none" strike="noStrike" dirty="0">
                <a:blipFill>
                  <a:blip r:embed="rId6">
                    <a:extLst>
                      <a:ext uri="{28A0092B-C50C-407E-A947-70E740481C1C}">
                        <a14:useLocalDpi xmlns:a14="http://schemas.microsoft.com/office/drawing/2010/main" val="0"/>
                      </a:ext>
                    </a:extLst>
                  </a:blip>
                  <a:tile tx="6350" ty="-127000" sx="65000" sy="64000" flip="none" algn="tl"/>
                </a:blipFill>
                <a:effectLst/>
              </a:rPr>
            </a:br>
            <a:br>
              <a:rPr lang="en-US" sz="1000" i="0" u="none" strike="noStrike" dirty="0">
                <a:blipFill>
                  <a:blip r:embed="rId6">
                    <a:extLst>
                      <a:ext uri="{28A0092B-C50C-407E-A947-70E740481C1C}">
                        <a14:useLocalDpi xmlns:a14="http://schemas.microsoft.com/office/drawing/2010/main" val="0"/>
                      </a:ext>
                    </a:extLst>
                  </a:blip>
                  <a:tile tx="6350" ty="-127000" sx="65000" sy="64000" flip="none" algn="tl"/>
                </a:blipFill>
                <a:effectLst/>
              </a:rPr>
            </a:br>
            <a:br>
              <a:rPr lang="en-US" sz="1000" i="0" u="none" strike="noStrike" dirty="0">
                <a:blipFill>
                  <a:blip r:embed="rId6">
                    <a:extLst>
                      <a:ext uri="{28A0092B-C50C-407E-A947-70E740481C1C}">
                        <a14:useLocalDpi xmlns:a14="http://schemas.microsoft.com/office/drawing/2010/main" val="0"/>
                      </a:ext>
                    </a:extLst>
                  </a:blip>
                  <a:tile tx="6350" ty="-127000" sx="65000" sy="64000" flip="none" algn="tl"/>
                </a:blipFill>
                <a:effectLst/>
              </a:rPr>
            </a:br>
            <a:br>
              <a:rPr lang="en-US" sz="1000" i="0" u="none" strike="noStrike" dirty="0">
                <a:blipFill>
                  <a:blip r:embed="rId6">
                    <a:extLst>
                      <a:ext uri="{28A0092B-C50C-407E-A947-70E740481C1C}">
                        <a14:useLocalDpi xmlns:a14="http://schemas.microsoft.com/office/drawing/2010/main" val="0"/>
                      </a:ext>
                    </a:extLst>
                  </a:blip>
                  <a:tile tx="6350" ty="-127000" sx="65000" sy="64000" flip="none" algn="tl"/>
                </a:blipFill>
                <a:effectLst/>
              </a:rPr>
            </a:br>
            <a:br>
              <a:rPr lang="en-US" sz="1000" i="0" u="none" strike="noStrike" dirty="0">
                <a:blipFill>
                  <a:blip r:embed="rId6">
                    <a:extLst>
                      <a:ext uri="{28A0092B-C50C-407E-A947-70E740481C1C}">
                        <a14:useLocalDpi xmlns:a14="http://schemas.microsoft.com/office/drawing/2010/main" val="0"/>
                      </a:ext>
                    </a:extLst>
                  </a:blip>
                  <a:tile tx="6350" ty="-127000" sx="65000" sy="64000" flip="none" algn="tl"/>
                </a:blipFill>
                <a:effectLst/>
              </a:rPr>
            </a:br>
            <a:br>
              <a:rPr lang="en-US" sz="1000" i="0" u="none" strike="noStrike" dirty="0">
                <a:blipFill>
                  <a:blip r:embed="rId6">
                    <a:extLst>
                      <a:ext uri="{28A0092B-C50C-407E-A947-70E740481C1C}">
                        <a14:useLocalDpi xmlns:a14="http://schemas.microsoft.com/office/drawing/2010/main" val="0"/>
                      </a:ext>
                    </a:extLst>
                  </a:blip>
                  <a:tile tx="6350" ty="-127000" sx="65000" sy="64000" flip="none" algn="tl"/>
                </a:blipFill>
                <a:effectLst/>
              </a:rPr>
            </a:br>
            <a:br>
              <a:rPr lang="en-US" sz="1000" i="0" u="none" strike="noStrike" dirty="0">
                <a:blipFill>
                  <a:blip r:embed="rId6">
                    <a:extLst>
                      <a:ext uri="{28A0092B-C50C-407E-A947-70E740481C1C}">
                        <a14:useLocalDpi xmlns:a14="http://schemas.microsoft.com/office/drawing/2010/main" val="0"/>
                      </a:ext>
                    </a:extLst>
                  </a:blip>
                  <a:tile tx="6350" ty="-127000" sx="65000" sy="64000" flip="none" algn="tl"/>
                </a:blipFill>
                <a:effectLst/>
              </a:rPr>
            </a:br>
            <a:br>
              <a:rPr lang="en-US" sz="1000" i="0" u="none" strike="noStrike" dirty="0">
                <a:blipFill>
                  <a:blip r:embed="rId6">
                    <a:extLst>
                      <a:ext uri="{28A0092B-C50C-407E-A947-70E740481C1C}">
                        <a14:useLocalDpi xmlns:a14="http://schemas.microsoft.com/office/drawing/2010/main" val="0"/>
                      </a:ext>
                    </a:extLst>
                  </a:blip>
                  <a:tile tx="6350" ty="-127000" sx="65000" sy="64000" flip="none" algn="tl"/>
                </a:blipFill>
                <a:effectLst/>
              </a:rPr>
            </a:br>
            <a:endParaRPr lang="en-US" sz="1000" dirty="0">
              <a:blipFill>
                <a:blip r:embed="rId6">
                  <a:extLst>
                    <a:ext uri="{28A0092B-C50C-407E-A947-70E740481C1C}">
                      <a14:useLocalDpi xmlns:a14="http://schemas.microsoft.com/office/drawing/2010/main" val="0"/>
                    </a:ext>
                  </a:extLst>
                </a:blip>
                <a:tile tx="6350" ty="-127000" sx="65000" sy="64000" flip="none" algn="tl"/>
              </a:blipFill>
            </a:endParaRPr>
          </a:p>
        </p:txBody>
      </p:sp>
      <p:grpSp>
        <p:nvGrpSpPr>
          <p:cNvPr id="25" name="Group 24">
            <a:extLst>
              <a:ext uri="{FF2B5EF4-FFF2-40B4-BE49-F238E27FC236}">
                <a16:creationId xmlns:a16="http://schemas.microsoft.com/office/drawing/2014/main" id="{B7A73C12-F0BE-4AA8-845B-8CE5359D6F7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8" name="Oval 17">
              <a:extLst>
                <a:ext uri="{FF2B5EF4-FFF2-40B4-BE49-F238E27FC236}">
                  <a16:creationId xmlns:a16="http://schemas.microsoft.com/office/drawing/2014/main" id="{F969367E-EAFB-4B65-ACBA-F5D36EE0B7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6" name="Oval 25">
              <a:extLst>
                <a:ext uri="{FF2B5EF4-FFF2-40B4-BE49-F238E27FC236}">
                  <a16:creationId xmlns:a16="http://schemas.microsoft.com/office/drawing/2014/main" id="{5DA60E8A-7C25-441D-80F6-60E944794A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5" name="TextBox 4">
            <a:extLst>
              <a:ext uri="{FF2B5EF4-FFF2-40B4-BE49-F238E27FC236}">
                <a16:creationId xmlns:a16="http://schemas.microsoft.com/office/drawing/2014/main" id="{233555C0-338A-F740-4412-0AA90F5043A9}"/>
              </a:ext>
            </a:extLst>
          </p:cNvPr>
          <p:cNvSpPr txBox="1"/>
          <p:nvPr/>
        </p:nvSpPr>
        <p:spPr>
          <a:xfrm>
            <a:off x="6448215" y="232866"/>
            <a:ext cx="5497975" cy="862287"/>
          </a:xfrm>
          <a:prstGeom prst="rect">
            <a:avLst/>
          </a:prstGeom>
          <a:noFill/>
        </p:spPr>
        <p:txBody>
          <a:bodyPr wrap="square" rtlCol="0">
            <a:spAutoFit/>
          </a:bodyPr>
          <a:lstStyle/>
          <a:p>
            <a:pPr>
              <a:lnSpc>
                <a:spcPct val="150000"/>
              </a:lnSpc>
              <a:spcAft>
                <a:spcPts val="600"/>
              </a:spcAft>
              <a:buNone/>
            </a:pPr>
            <a:r>
              <a:rPr lang="en-GB" sz="1600" b="1" dirty="0">
                <a:solidFill>
                  <a:srgbClr val="000000"/>
                </a:solidFill>
                <a:latin typeface="Arial" panose="020B0604020202020204" pitchFamily="34" charset="0"/>
                <a:ea typeface="Arial" panose="020B0604020202020204" pitchFamily="34" charset="0"/>
                <a:cs typeface="Arial" panose="020B0604020202020204" pitchFamily="34" charset="0"/>
              </a:rPr>
              <a:t>Introduce Information Systems</a:t>
            </a:r>
            <a:endParaRPr lang="en-GB" sz="1600" dirty="0">
              <a:solidFill>
                <a:srgbClr val="000000"/>
              </a:solidFill>
              <a:latin typeface="Arial" panose="020B0604020202020204" pitchFamily="34" charset="0"/>
              <a:ea typeface="Arial" panose="020B0604020202020204" pitchFamily="34" charset="0"/>
              <a:cs typeface="Arial" panose="020B0604020202020204" pitchFamily="34" charset="0"/>
            </a:endParaRPr>
          </a:p>
          <a:p>
            <a:pPr>
              <a:lnSpc>
                <a:spcPct val="150000"/>
              </a:lnSpc>
              <a:spcAft>
                <a:spcPts val="600"/>
              </a:spcAft>
              <a:buNone/>
            </a:pPr>
            <a:r>
              <a:rPr lang="en-GB" sz="1600" b="1" dirty="0">
                <a:solidFill>
                  <a:srgbClr val="000000"/>
                </a:solidFill>
                <a:latin typeface="Arial" panose="020B0604020202020204" pitchFamily="34" charset="0"/>
                <a:ea typeface="Arial" panose="020B0604020202020204" pitchFamily="34" charset="0"/>
                <a:cs typeface="Arial" panose="020B0604020202020204" pitchFamily="34" charset="0"/>
              </a:rPr>
              <a:t>Introduction</a:t>
            </a:r>
            <a:endParaRPr lang="en-GB" sz="1600" dirty="0">
              <a:solidFill>
                <a:srgbClr val="000000"/>
              </a:solidFill>
              <a:latin typeface="Arial" panose="020B0604020202020204" pitchFamily="34" charset="0"/>
              <a:ea typeface="Arial" panose="020B0604020202020204" pitchFamily="34" charset="0"/>
              <a:cs typeface="Arial" panose="020B0604020202020204" pitchFamily="34" charset="0"/>
            </a:endParaRPr>
          </a:p>
        </p:txBody>
      </p:sp>
      <p:graphicFrame>
        <p:nvGraphicFramePr>
          <p:cNvPr id="28" name="TextBox 3">
            <a:extLst>
              <a:ext uri="{FF2B5EF4-FFF2-40B4-BE49-F238E27FC236}">
                <a16:creationId xmlns:a16="http://schemas.microsoft.com/office/drawing/2014/main" id="{50329F85-5CE6-A1B7-194B-7D67E39B25E0}"/>
              </a:ext>
            </a:extLst>
          </p:cNvPr>
          <p:cNvGraphicFramePr/>
          <p:nvPr>
            <p:extLst>
              <p:ext uri="{D42A27DB-BD31-4B8C-83A1-F6EECF244321}">
                <p14:modId xmlns:p14="http://schemas.microsoft.com/office/powerpoint/2010/main" val="426643388"/>
              </p:ext>
            </p:extLst>
          </p:nvPr>
        </p:nvGraphicFramePr>
        <p:xfrm>
          <a:off x="5593987" y="1200371"/>
          <a:ext cx="6598013" cy="5424763"/>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0004300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80E297-4E9D-AFB0-B00E-4A5BB89156C3}"/>
              </a:ext>
            </a:extLst>
          </p:cNvPr>
          <p:cNvSpPr>
            <a:spLocks noGrp="1"/>
          </p:cNvSpPr>
          <p:nvPr>
            <p:ph type="title"/>
          </p:nvPr>
        </p:nvSpPr>
        <p:spPr>
          <a:xfrm>
            <a:off x="984787" y="439302"/>
            <a:ext cx="7510626" cy="1753734"/>
          </a:xfrm>
        </p:spPr>
        <p:txBody>
          <a:bodyPr>
            <a:normAutofit fontScale="90000"/>
          </a:bodyPr>
          <a:lstStyle/>
          <a:p>
            <a:pPr>
              <a:lnSpc>
                <a:spcPct val="150000"/>
              </a:lnSpc>
            </a:pPr>
            <a:r>
              <a:rPr lang="en-GB" sz="3200" dirty="0">
                <a:latin typeface="Arial" panose="020B0604020202020204" pitchFamily="34" charset="0"/>
                <a:ea typeface="Arial" panose="020B0604020202020204" pitchFamily="34" charset="0"/>
                <a:cs typeface="Arial" panose="020B0604020202020204" pitchFamily="34" charset="0"/>
              </a:rPr>
              <a:t>The Role of Information Systems in Business Consulting</a:t>
            </a:r>
            <a:br>
              <a:rPr lang="en-GB" sz="3400" dirty="0">
                <a:latin typeface="Arial" panose="020B0604020202020204" pitchFamily="34" charset="0"/>
                <a:ea typeface="Arial" panose="020B0604020202020204" pitchFamily="34" charset="0"/>
                <a:cs typeface="Arial" panose="020B0604020202020204" pitchFamily="34" charset="0"/>
              </a:rPr>
            </a:br>
            <a:endParaRPr lang="en-US" sz="3400" dirty="0"/>
          </a:p>
        </p:txBody>
      </p:sp>
      <p:pic>
        <p:nvPicPr>
          <p:cNvPr id="5" name="Picture 4" descr="A person using a tablet&#10;&#10;AI-generated content may be incorrect.">
            <a:extLst>
              <a:ext uri="{FF2B5EF4-FFF2-40B4-BE49-F238E27FC236}">
                <a16:creationId xmlns:a16="http://schemas.microsoft.com/office/drawing/2014/main" id="{50528E65-40B0-A53D-53CA-C49F5C561B38}"/>
              </a:ext>
            </a:extLst>
          </p:cNvPr>
          <p:cNvPicPr>
            <a:picLocks noChangeAspect="1"/>
          </p:cNvPicPr>
          <p:nvPr/>
        </p:nvPicPr>
        <p:blipFill>
          <a:blip r:embed="rId2"/>
          <a:srcRect l="8441" r="11619" b="-1"/>
          <a:stretch>
            <a:fillRect/>
          </a:stretch>
        </p:blipFill>
        <p:spPr>
          <a:xfrm>
            <a:off x="1063942" y="2193036"/>
            <a:ext cx="4773168" cy="3980688"/>
          </a:xfrm>
          <a:prstGeom prst="rect">
            <a:avLst/>
          </a:prstGeom>
        </p:spPr>
      </p:pic>
      <p:sp>
        <p:nvSpPr>
          <p:cNvPr id="3" name="Content Placeholder 2">
            <a:extLst>
              <a:ext uri="{FF2B5EF4-FFF2-40B4-BE49-F238E27FC236}">
                <a16:creationId xmlns:a16="http://schemas.microsoft.com/office/drawing/2014/main" id="{376A9CCF-CDDD-58A4-3074-1215F8DE39F8}"/>
              </a:ext>
            </a:extLst>
          </p:cNvPr>
          <p:cNvSpPr>
            <a:spLocks noGrp="1"/>
          </p:cNvSpPr>
          <p:nvPr>
            <p:ph idx="1"/>
          </p:nvPr>
        </p:nvSpPr>
        <p:spPr>
          <a:xfrm>
            <a:off x="6354892" y="962459"/>
            <a:ext cx="5192066" cy="4050792"/>
          </a:xfrm>
        </p:spPr>
        <p:txBody>
          <a:bodyPr>
            <a:normAutofit fontScale="25000" lnSpcReduction="20000"/>
          </a:bodyPr>
          <a:lstStyle/>
          <a:p>
            <a:pPr>
              <a:lnSpc>
                <a:spcPct val="170000"/>
              </a:lnSpc>
              <a:buNone/>
            </a:pPr>
            <a:r>
              <a:rPr lang="en-GB" sz="4300" dirty="0">
                <a:latin typeface="Arial" panose="020B0604020202020204" pitchFamily="34" charset="0"/>
                <a:ea typeface="Arial" panose="020B0604020202020204" pitchFamily="34" charset="0"/>
                <a:cs typeface="Arial" panose="020B0604020202020204" pitchFamily="34" charset="0"/>
              </a:rPr>
              <a:t>Information Systems play a vital role in ensuring </a:t>
            </a:r>
            <a:r>
              <a:rPr lang="en-GB" sz="4300" b="1" dirty="0">
                <a:latin typeface="Arial" panose="020B0604020202020204" pitchFamily="34" charset="0"/>
                <a:ea typeface="Arial" panose="020B0604020202020204" pitchFamily="34" charset="0"/>
                <a:cs typeface="Arial" panose="020B0604020202020204" pitchFamily="34" charset="0"/>
              </a:rPr>
              <a:t>efficiency, strategic decision-making, and client satisfaction</a:t>
            </a:r>
            <a:r>
              <a:rPr lang="en-GB" sz="4300" dirty="0">
                <a:latin typeface="Arial" panose="020B0604020202020204" pitchFamily="34" charset="0"/>
                <a:ea typeface="Arial" panose="020B0604020202020204" pitchFamily="34" charset="0"/>
                <a:cs typeface="Arial" panose="020B0604020202020204" pitchFamily="34" charset="0"/>
              </a:rPr>
              <a:t> within consulting firms. They streamline operations by automating administrative and analytical processes such as time tracking, project management, data analysis, and client reporting.</a:t>
            </a:r>
          </a:p>
          <a:p>
            <a:pPr>
              <a:lnSpc>
                <a:spcPct val="170000"/>
              </a:lnSpc>
              <a:buNone/>
            </a:pPr>
            <a:endParaRPr lang="en-GB" sz="4300" dirty="0">
              <a:latin typeface="Arial" panose="020B0604020202020204" pitchFamily="34" charset="0"/>
              <a:ea typeface="Arial" panose="020B0604020202020204" pitchFamily="34" charset="0"/>
              <a:cs typeface="Arial" panose="020B0604020202020204" pitchFamily="34" charset="0"/>
            </a:endParaRPr>
          </a:p>
          <a:p>
            <a:pPr>
              <a:lnSpc>
                <a:spcPct val="170000"/>
              </a:lnSpc>
              <a:buNone/>
            </a:pPr>
            <a:r>
              <a:rPr lang="en-GB" sz="4300" dirty="0">
                <a:latin typeface="Arial" panose="020B0604020202020204" pitchFamily="34" charset="0"/>
                <a:ea typeface="Arial" panose="020B0604020202020204" pitchFamily="34" charset="0"/>
                <a:cs typeface="Arial" panose="020B0604020202020204" pitchFamily="34" charset="0"/>
              </a:rPr>
              <a:t>Key roles include:</a:t>
            </a:r>
          </a:p>
          <a:p>
            <a:pPr marL="342900" lvl="0" indent="-342900">
              <a:lnSpc>
                <a:spcPct val="170000"/>
              </a:lnSpc>
              <a:buSzPts val="1000"/>
              <a:buFont typeface="Symbol" pitchFamily="2" charset="2"/>
              <a:buChar char=""/>
              <a:tabLst>
                <a:tab pos="457200" algn="l"/>
              </a:tabLst>
            </a:pPr>
            <a:r>
              <a:rPr lang="en-GB" sz="4300" b="1" dirty="0">
                <a:latin typeface="Arial" panose="020B0604020202020204" pitchFamily="34" charset="0"/>
                <a:ea typeface="Arial" panose="020B0604020202020204" pitchFamily="34" charset="0"/>
                <a:cs typeface="Arial" panose="020B0604020202020204" pitchFamily="34" charset="0"/>
              </a:rPr>
              <a:t>Operational efficiency:</a:t>
            </a:r>
            <a:r>
              <a:rPr lang="en-GB" sz="4300" dirty="0">
                <a:latin typeface="Arial" panose="020B0604020202020204" pitchFamily="34" charset="0"/>
                <a:ea typeface="Arial" panose="020B0604020202020204" pitchFamily="34" charset="0"/>
                <a:cs typeface="Arial" panose="020B0604020202020204" pitchFamily="34" charset="0"/>
              </a:rPr>
              <a:t> Automating repetitive administrative tasks such as invoicing and resource scheduling reduces manual effort and human error.</a:t>
            </a:r>
          </a:p>
          <a:p>
            <a:pPr marL="342900" lvl="0" indent="-342900">
              <a:lnSpc>
                <a:spcPct val="170000"/>
              </a:lnSpc>
              <a:buSzPts val="1000"/>
              <a:buFont typeface="Symbol" pitchFamily="2" charset="2"/>
              <a:buChar char=""/>
              <a:tabLst>
                <a:tab pos="457200" algn="l"/>
              </a:tabLst>
            </a:pPr>
            <a:r>
              <a:rPr lang="en-GB" sz="4300" b="1" dirty="0">
                <a:latin typeface="Arial" panose="020B0604020202020204" pitchFamily="34" charset="0"/>
                <a:ea typeface="Arial" panose="020B0604020202020204" pitchFamily="34" charset="0"/>
                <a:cs typeface="Arial" panose="020B0604020202020204" pitchFamily="34" charset="0"/>
              </a:rPr>
              <a:t>Decision-making:</a:t>
            </a:r>
            <a:r>
              <a:rPr lang="en-GB" sz="4300" dirty="0">
                <a:latin typeface="Arial" panose="020B0604020202020204" pitchFamily="34" charset="0"/>
                <a:ea typeface="Arial" panose="020B0604020202020204" pitchFamily="34" charset="0"/>
                <a:cs typeface="Arial" panose="020B0604020202020204" pitchFamily="34" charset="0"/>
              </a:rPr>
              <a:t> IS provide real-time access to data, allowing consultants and managers to make informed decisions based on analytics rather than intuition (Rainer &amp; Prince, 2023).</a:t>
            </a:r>
          </a:p>
          <a:p>
            <a:pPr marL="342900" lvl="0" indent="-342900">
              <a:lnSpc>
                <a:spcPct val="170000"/>
              </a:lnSpc>
              <a:buSzPts val="1000"/>
              <a:buFont typeface="Symbol" pitchFamily="2" charset="2"/>
              <a:buChar char=""/>
              <a:tabLst>
                <a:tab pos="457200" algn="l"/>
              </a:tabLst>
            </a:pPr>
            <a:r>
              <a:rPr lang="en-GB" sz="4300" b="1" dirty="0">
                <a:latin typeface="Arial" panose="020B0604020202020204" pitchFamily="34" charset="0"/>
                <a:ea typeface="Arial" panose="020B0604020202020204" pitchFamily="34" charset="0"/>
                <a:cs typeface="Arial" panose="020B0604020202020204" pitchFamily="34" charset="0"/>
              </a:rPr>
              <a:t>Knowledge management:</a:t>
            </a:r>
            <a:r>
              <a:rPr lang="en-GB" sz="4300" dirty="0">
                <a:latin typeface="Arial" panose="020B0604020202020204" pitchFamily="34" charset="0"/>
                <a:ea typeface="Arial" panose="020B0604020202020204" pitchFamily="34" charset="0"/>
                <a:cs typeface="Arial" panose="020B0604020202020204" pitchFamily="34" charset="0"/>
              </a:rPr>
              <a:t> Consulting is a knowledge-intensive sector; IS help capture, store, and share best practices and insights across the firm.</a:t>
            </a:r>
          </a:p>
          <a:p>
            <a:pPr marL="342900" lvl="0" indent="-342900">
              <a:lnSpc>
                <a:spcPct val="170000"/>
              </a:lnSpc>
              <a:buSzPts val="1000"/>
              <a:buFont typeface="Symbol" pitchFamily="2" charset="2"/>
              <a:buChar char=""/>
              <a:tabLst>
                <a:tab pos="457200" algn="l"/>
              </a:tabLst>
            </a:pPr>
            <a:r>
              <a:rPr lang="en-GB" sz="4300" b="1" dirty="0">
                <a:latin typeface="Arial" panose="020B0604020202020204" pitchFamily="34" charset="0"/>
                <a:ea typeface="Arial" panose="020B0604020202020204" pitchFamily="34" charset="0"/>
                <a:cs typeface="Arial" panose="020B0604020202020204" pitchFamily="34" charset="0"/>
              </a:rPr>
              <a:t>Client relationship management:</a:t>
            </a:r>
            <a:r>
              <a:rPr lang="en-GB" sz="4300" dirty="0">
                <a:latin typeface="Arial" panose="020B0604020202020204" pitchFamily="34" charset="0"/>
                <a:ea typeface="Arial" panose="020B0604020202020204" pitchFamily="34" charset="0"/>
                <a:cs typeface="Arial" panose="020B0604020202020204" pitchFamily="34" charset="0"/>
              </a:rPr>
              <a:t> Effective systems improve communication and transparency, leading to stronger client relationships and long-term engagement.</a:t>
            </a:r>
          </a:p>
          <a:p>
            <a:pPr marL="342900" lvl="0" indent="-342900">
              <a:lnSpc>
                <a:spcPct val="170000"/>
              </a:lnSpc>
              <a:buSzPts val="1000"/>
              <a:buFont typeface="Symbol" pitchFamily="2" charset="2"/>
              <a:buChar char=""/>
              <a:tabLst>
                <a:tab pos="457200" algn="l"/>
              </a:tabLst>
            </a:pPr>
            <a:r>
              <a:rPr lang="en-GB" sz="4300" b="1" dirty="0">
                <a:latin typeface="Arial" panose="020B0604020202020204" pitchFamily="34" charset="0"/>
                <a:ea typeface="Arial" panose="020B0604020202020204" pitchFamily="34" charset="0"/>
                <a:cs typeface="Arial" panose="020B0604020202020204" pitchFamily="34" charset="0"/>
              </a:rPr>
              <a:t>Competitive advantage:</a:t>
            </a:r>
            <a:r>
              <a:rPr lang="en-GB" sz="4300" dirty="0">
                <a:latin typeface="Arial" panose="020B0604020202020204" pitchFamily="34" charset="0"/>
                <a:ea typeface="Arial" panose="020B0604020202020204" pitchFamily="34" charset="0"/>
                <a:cs typeface="Arial" panose="020B0604020202020204" pitchFamily="34" charset="0"/>
              </a:rPr>
              <a:t> Firms using data-driven tools can deliver more accurate, timely, and strategic advice to clients (Porter, 1985).</a:t>
            </a:r>
          </a:p>
          <a:p>
            <a:endParaRPr lang="en-US" sz="1000" dirty="0"/>
          </a:p>
        </p:txBody>
      </p:sp>
    </p:spTree>
    <p:extLst>
      <p:ext uri="{BB962C8B-B14F-4D97-AF65-F5344CB8AC3E}">
        <p14:creationId xmlns:p14="http://schemas.microsoft.com/office/powerpoint/2010/main" val="108617780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05EBF1-868F-52B7-46AC-6EEF7F3310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FB42A6-41A7-4917-A18E-B7BF04583D04}"/>
              </a:ext>
            </a:extLst>
          </p:cNvPr>
          <p:cNvSpPr>
            <a:spLocks noGrp="1"/>
          </p:cNvSpPr>
          <p:nvPr>
            <p:ph type="ctrTitle"/>
          </p:nvPr>
        </p:nvSpPr>
        <p:spPr>
          <a:xfrm>
            <a:off x="1308847" y="1506071"/>
            <a:ext cx="9144000" cy="3144203"/>
          </a:xfrm>
        </p:spPr>
        <p:txBody>
          <a:bodyPr>
            <a:normAutofit fontScale="90000"/>
          </a:bodyPr>
          <a:lstStyle/>
          <a:p>
            <a:br>
              <a:rPr lang="en-GB" sz="2200" b="1" i="0" u="none" strike="noStrike">
                <a:solidFill>
                  <a:srgbClr val="000000"/>
                </a:solidFill>
                <a:effectLst/>
                <a:latin typeface="Arial" panose="020B0604020202020204" pitchFamily="34" charset="0"/>
                <a:cs typeface="Arial" panose="020B0604020202020204" pitchFamily="34" charset="0"/>
              </a:rPr>
            </a:br>
            <a:br>
              <a:rPr lang="en-GB" sz="2200" b="1" i="0" u="none" strike="noStrike">
                <a:solidFill>
                  <a:srgbClr val="000000"/>
                </a:solidFill>
                <a:effectLst/>
                <a:latin typeface="Arial" panose="020B0604020202020204" pitchFamily="34" charset="0"/>
                <a:cs typeface="Arial" panose="020B0604020202020204" pitchFamily="34" charset="0"/>
              </a:rPr>
            </a:br>
            <a:br>
              <a:rPr lang="en-GB" sz="2200" b="1" i="0" u="none" strike="noStrike">
                <a:solidFill>
                  <a:srgbClr val="000000"/>
                </a:solidFill>
                <a:effectLst/>
                <a:latin typeface="Arial" panose="020B0604020202020204" pitchFamily="34" charset="0"/>
                <a:cs typeface="Arial" panose="020B0604020202020204" pitchFamily="34" charset="0"/>
              </a:rPr>
            </a:br>
            <a:br>
              <a:rPr lang="en-GB" sz="2200" b="1" i="0" u="none" strike="noStrike">
                <a:solidFill>
                  <a:srgbClr val="000000"/>
                </a:solidFill>
                <a:effectLst/>
                <a:latin typeface="Arial" panose="020B0604020202020204" pitchFamily="34" charset="0"/>
                <a:cs typeface="Arial" panose="020B0604020202020204" pitchFamily="34" charset="0"/>
              </a:rPr>
            </a:br>
            <a:br>
              <a:rPr lang="en-GB" sz="2200" b="1" i="0" u="none" strike="noStrike">
                <a:solidFill>
                  <a:srgbClr val="000000"/>
                </a:solidFill>
                <a:effectLst/>
                <a:latin typeface="Arial" panose="020B0604020202020204" pitchFamily="34" charset="0"/>
                <a:cs typeface="Arial" panose="020B0604020202020204" pitchFamily="34" charset="0"/>
              </a:rPr>
            </a:br>
            <a:br>
              <a:rPr lang="en-GB" sz="2200" b="1" i="0" u="none" strike="noStrike">
                <a:solidFill>
                  <a:srgbClr val="000000"/>
                </a:solidFill>
                <a:effectLst/>
                <a:latin typeface="Arial" panose="020B0604020202020204" pitchFamily="34" charset="0"/>
                <a:cs typeface="Arial" panose="020B0604020202020204" pitchFamily="34" charset="0"/>
              </a:rPr>
            </a:br>
            <a:br>
              <a:rPr lang="en-GB" sz="2200" b="1" i="0" u="none" strike="noStrike">
                <a:solidFill>
                  <a:srgbClr val="000000"/>
                </a:solidFill>
                <a:effectLst/>
                <a:latin typeface="Arial" panose="020B0604020202020204" pitchFamily="34" charset="0"/>
                <a:cs typeface="Arial" panose="020B0604020202020204" pitchFamily="34" charset="0"/>
              </a:rPr>
            </a:br>
            <a:br>
              <a:rPr lang="en-GB" sz="2200" b="1" i="0" u="none" strike="noStrike">
                <a:solidFill>
                  <a:srgbClr val="000000"/>
                </a:solidFill>
                <a:effectLst/>
                <a:latin typeface="Arial" panose="020B0604020202020204" pitchFamily="34" charset="0"/>
                <a:cs typeface="Arial" panose="020B0604020202020204" pitchFamily="34" charset="0"/>
              </a:rPr>
            </a:br>
            <a:br>
              <a:rPr lang="en-GB" sz="2200" b="1" i="0" u="none" strike="noStrike">
                <a:solidFill>
                  <a:srgbClr val="000000"/>
                </a:solidFill>
                <a:effectLst/>
                <a:latin typeface="Arial" panose="020B0604020202020204" pitchFamily="34" charset="0"/>
                <a:cs typeface="Arial" panose="020B0604020202020204" pitchFamily="34" charset="0"/>
              </a:rPr>
            </a:br>
            <a:br>
              <a:rPr lang="en-GB" sz="2200" b="1" i="0" u="none" strike="noStrike">
                <a:solidFill>
                  <a:srgbClr val="000000"/>
                </a:solidFill>
                <a:effectLst/>
                <a:latin typeface="Arial" panose="020B0604020202020204" pitchFamily="34" charset="0"/>
                <a:cs typeface="Arial" panose="020B0604020202020204" pitchFamily="34" charset="0"/>
              </a:rPr>
            </a:br>
            <a:br>
              <a:rPr lang="en-GB" b="0" i="0" u="none" strike="noStrike">
                <a:solidFill>
                  <a:srgbClr val="000000"/>
                </a:solidFill>
                <a:effectLst/>
              </a:rPr>
            </a:br>
            <a:endParaRPr lang="en-US" dirty="0"/>
          </a:p>
        </p:txBody>
      </p:sp>
      <p:sp>
        <p:nvSpPr>
          <p:cNvPr id="4" name="TextBox 3">
            <a:extLst>
              <a:ext uri="{FF2B5EF4-FFF2-40B4-BE49-F238E27FC236}">
                <a16:creationId xmlns:a16="http://schemas.microsoft.com/office/drawing/2014/main" id="{01FE09F6-CB4A-594A-3748-D7CC58A4685C}"/>
              </a:ext>
            </a:extLst>
          </p:cNvPr>
          <p:cNvSpPr txBox="1"/>
          <p:nvPr/>
        </p:nvSpPr>
        <p:spPr>
          <a:xfrm>
            <a:off x="610110" y="1201562"/>
            <a:ext cx="9344514" cy="5139292"/>
          </a:xfrm>
          <a:prstGeom prst="rect">
            <a:avLst/>
          </a:prstGeom>
          <a:noFill/>
        </p:spPr>
        <p:txBody>
          <a:bodyPr wrap="square">
            <a:spAutoFit/>
          </a:bodyPr>
          <a:lstStyle/>
          <a:p>
            <a:pPr>
              <a:lnSpc>
                <a:spcPct val="150000"/>
              </a:lnSpc>
              <a:buNone/>
            </a:pPr>
            <a:r>
              <a:rPr lang="en-GB" sz="1100" dirty="0">
                <a:solidFill>
                  <a:srgbClr val="000000"/>
                </a:solidFill>
                <a:effectLst/>
                <a:latin typeface="Arial" panose="020B0604020202020204" pitchFamily="34" charset="0"/>
                <a:ea typeface="Arial" panose="020B0604020202020204" pitchFamily="34" charset="0"/>
                <a:cs typeface="Arial" panose="020B0604020202020204" pitchFamily="34" charset="0"/>
              </a:rPr>
              <a:t>According to Laudon and Laudon (2025), different types of IS serve specific purposes within a consulting environment:</a:t>
            </a:r>
          </a:p>
          <a:p>
            <a:pPr>
              <a:lnSpc>
                <a:spcPct val="150000"/>
              </a:lnSpc>
              <a:buNone/>
            </a:pPr>
            <a:endParaRPr lang="en-GB" sz="11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p>
            <a:pPr marL="342900" lvl="0" indent="-342900">
              <a:lnSpc>
                <a:spcPct val="150000"/>
              </a:lnSpc>
              <a:buFont typeface="+mj-lt"/>
              <a:buAutoNum type="arabicPeriod"/>
              <a:tabLst>
                <a:tab pos="457200" algn="l"/>
              </a:tabLst>
            </a:pPr>
            <a:r>
              <a:rPr lang="en-GB" sz="1100" b="1" dirty="0">
                <a:solidFill>
                  <a:srgbClr val="000000"/>
                </a:solidFill>
                <a:effectLst/>
                <a:latin typeface="Arial" panose="020B0604020202020204" pitchFamily="34" charset="0"/>
                <a:ea typeface="Arial" panose="020B0604020202020204" pitchFamily="34" charset="0"/>
                <a:cs typeface="Arial" panose="020B0604020202020204" pitchFamily="34" charset="0"/>
              </a:rPr>
              <a:t>Transaction Processing Systems (TPS)</a:t>
            </a:r>
            <a:r>
              <a:rPr lang="en-GB" sz="1100" dirty="0">
                <a:solidFill>
                  <a:srgbClr val="000000"/>
                </a:solidFill>
                <a:effectLst/>
                <a:latin typeface="Arial" panose="020B0604020202020204" pitchFamily="34" charset="0"/>
                <a:ea typeface="Arial" panose="020B0604020202020204" pitchFamily="34" charset="0"/>
                <a:cs typeface="Arial" panose="020B0604020202020204" pitchFamily="34" charset="0"/>
              </a:rPr>
              <a:t> – Handle daily transactions such as time recording, project billing, and expense management.</a:t>
            </a:r>
            <a:br>
              <a:rPr lang="en-GB" sz="1100" dirty="0">
                <a:solidFill>
                  <a:srgbClr val="000000"/>
                </a:solidFill>
                <a:effectLst/>
                <a:latin typeface="Arial" panose="020B0604020202020204" pitchFamily="34" charset="0"/>
                <a:ea typeface="Arial" panose="020B0604020202020204" pitchFamily="34" charset="0"/>
                <a:cs typeface="Arial" panose="020B0604020202020204" pitchFamily="34" charset="0"/>
              </a:rPr>
            </a:br>
            <a:r>
              <a:rPr lang="en-GB" sz="1100" i="1" dirty="0">
                <a:solidFill>
                  <a:srgbClr val="000000"/>
                </a:solidFill>
                <a:effectLst/>
                <a:latin typeface="Arial" panose="020B0604020202020204" pitchFamily="34" charset="0"/>
                <a:ea typeface="Arial" panose="020B0604020202020204" pitchFamily="34" charset="0"/>
                <a:cs typeface="Arial" panose="020B0604020202020204" pitchFamily="34" charset="0"/>
              </a:rPr>
              <a:t>Example:</a:t>
            </a:r>
            <a:r>
              <a:rPr lang="en-GB" sz="1100" dirty="0">
                <a:solidFill>
                  <a:srgbClr val="000000"/>
                </a:solidFill>
                <a:effectLst/>
                <a:latin typeface="Arial" panose="020B0604020202020204" pitchFamily="34" charset="0"/>
                <a:ea typeface="Arial" panose="020B0604020202020204" pitchFamily="34" charset="0"/>
                <a:cs typeface="Arial" panose="020B0604020202020204" pitchFamily="34" charset="0"/>
              </a:rPr>
              <a:t> PwC uses SAP Business One to automate consultant timesheets, payroll, and project billing to ensure financial accuracy (SAP, 2024).</a:t>
            </a:r>
          </a:p>
          <a:p>
            <a:pPr marL="342900" lvl="0" indent="-342900">
              <a:lnSpc>
                <a:spcPct val="150000"/>
              </a:lnSpc>
              <a:buFont typeface="+mj-lt"/>
              <a:buAutoNum type="arabicPeriod"/>
              <a:tabLst>
                <a:tab pos="457200" algn="l"/>
              </a:tabLst>
            </a:pPr>
            <a:endParaRPr lang="en-GB" sz="11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p>
            <a:pPr marL="342900" lvl="0" indent="-342900">
              <a:lnSpc>
                <a:spcPct val="150000"/>
              </a:lnSpc>
              <a:buFont typeface="+mj-lt"/>
              <a:buAutoNum type="arabicPeriod"/>
              <a:tabLst>
                <a:tab pos="457200" algn="l"/>
              </a:tabLst>
            </a:pPr>
            <a:r>
              <a:rPr lang="en-GB" sz="1100" b="1" dirty="0">
                <a:solidFill>
                  <a:srgbClr val="000000"/>
                </a:solidFill>
                <a:effectLst/>
                <a:latin typeface="Arial" panose="020B0604020202020204" pitchFamily="34" charset="0"/>
                <a:ea typeface="Arial" panose="020B0604020202020204" pitchFamily="34" charset="0"/>
                <a:cs typeface="Arial" panose="020B0604020202020204" pitchFamily="34" charset="0"/>
              </a:rPr>
              <a:t>Management Information Systems (MIS)</a:t>
            </a:r>
            <a:r>
              <a:rPr lang="en-GB" sz="1100" dirty="0">
                <a:solidFill>
                  <a:srgbClr val="000000"/>
                </a:solidFill>
                <a:effectLst/>
                <a:latin typeface="Arial" panose="020B0604020202020204" pitchFamily="34" charset="0"/>
                <a:ea typeface="Arial" panose="020B0604020202020204" pitchFamily="34" charset="0"/>
                <a:cs typeface="Arial" panose="020B0604020202020204" pitchFamily="34" charset="0"/>
              </a:rPr>
              <a:t> – Transform operational data into summary reports and dashboards for managerial decision-making.</a:t>
            </a:r>
            <a:br>
              <a:rPr lang="en-GB" sz="1100" dirty="0">
                <a:solidFill>
                  <a:srgbClr val="000000"/>
                </a:solidFill>
                <a:effectLst/>
                <a:latin typeface="Arial" panose="020B0604020202020204" pitchFamily="34" charset="0"/>
                <a:ea typeface="Arial" panose="020B0604020202020204" pitchFamily="34" charset="0"/>
                <a:cs typeface="Arial" panose="020B0604020202020204" pitchFamily="34" charset="0"/>
              </a:rPr>
            </a:br>
            <a:r>
              <a:rPr lang="en-GB" sz="1100" i="1" dirty="0">
                <a:solidFill>
                  <a:srgbClr val="000000"/>
                </a:solidFill>
                <a:effectLst/>
                <a:latin typeface="Arial" panose="020B0604020202020204" pitchFamily="34" charset="0"/>
                <a:ea typeface="Arial" panose="020B0604020202020204" pitchFamily="34" charset="0"/>
                <a:cs typeface="Arial" panose="020B0604020202020204" pitchFamily="34" charset="0"/>
              </a:rPr>
              <a:t>Example:</a:t>
            </a:r>
            <a:r>
              <a:rPr lang="en-GB" sz="1100" dirty="0">
                <a:solidFill>
                  <a:srgbClr val="000000"/>
                </a:solidFill>
                <a:effectLst/>
                <a:latin typeface="Arial" panose="020B0604020202020204" pitchFamily="34" charset="0"/>
                <a:ea typeface="Arial" panose="020B0604020202020204" pitchFamily="34" charset="0"/>
                <a:cs typeface="Arial" panose="020B0604020202020204" pitchFamily="34" charset="0"/>
              </a:rPr>
              <a:t> Deloitte uses Microsoft Power BI to analyse consultant utilisation rates, client profitability, and project performance.</a:t>
            </a:r>
          </a:p>
          <a:p>
            <a:pPr marL="342900" lvl="0" indent="-342900">
              <a:lnSpc>
                <a:spcPct val="150000"/>
              </a:lnSpc>
              <a:buFont typeface="+mj-lt"/>
              <a:buAutoNum type="arabicPeriod"/>
              <a:tabLst>
                <a:tab pos="457200" algn="l"/>
              </a:tabLst>
            </a:pPr>
            <a:endParaRPr lang="en-GB" sz="11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p>
            <a:pPr marL="342900" lvl="0" indent="-342900">
              <a:lnSpc>
                <a:spcPct val="150000"/>
              </a:lnSpc>
              <a:buFont typeface="+mj-lt"/>
              <a:buAutoNum type="arabicPeriod"/>
              <a:tabLst>
                <a:tab pos="457200" algn="l"/>
              </a:tabLst>
            </a:pPr>
            <a:r>
              <a:rPr lang="en-GB" sz="1100" b="1" dirty="0">
                <a:solidFill>
                  <a:srgbClr val="000000"/>
                </a:solidFill>
                <a:effectLst/>
                <a:latin typeface="Arial" panose="020B0604020202020204" pitchFamily="34" charset="0"/>
                <a:ea typeface="Arial" panose="020B0604020202020204" pitchFamily="34" charset="0"/>
                <a:cs typeface="Arial" panose="020B0604020202020204" pitchFamily="34" charset="0"/>
              </a:rPr>
              <a:t>Customer Relationship Management (CRM) Systems</a:t>
            </a:r>
            <a:r>
              <a:rPr lang="en-GB" sz="1100" dirty="0">
                <a:solidFill>
                  <a:srgbClr val="000000"/>
                </a:solidFill>
                <a:effectLst/>
                <a:latin typeface="Arial" panose="020B0604020202020204" pitchFamily="34" charset="0"/>
                <a:ea typeface="Arial" panose="020B0604020202020204" pitchFamily="34" charset="0"/>
                <a:cs typeface="Arial" panose="020B0604020202020204" pitchFamily="34" charset="0"/>
              </a:rPr>
              <a:t> – Manage client interactions, sales pipelines, and feedback.</a:t>
            </a:r>
            <a:br>
              <a:rPr lang="en-GB" sz="1100" dirty="0">
                <a:solidFill>
                  <a:srgbClr val="000000"/>
                </a:solidFill>
                <a:effectLst/>
                <a:latin typeface="Arial" panose="020B0604020202020204" pitchFamily="34" charset="0"/>
                <a:ea typeface="Arial" panose="020B0604020202020204" pitchFamily="34" charset="0"/>
                <a:cs typeface="Arial" panose="020B0604020202020204" pitchFamily="34" charset="0"/>
              </a:rPr>
            </a:br>
            <a:r>
              <a:rPr lang="en-GB" sz="1100" i="1" dirty="0">
                <a:solidFill>
                  <a:srgbClr val="000000"/>
                </a:solidFill>
                <a:effectLst/>
                <a:latin typeface="Arial" panose="020B0604020202020204" pitchFamily="34" charset="0"/>
                <a:ea typeface="Arial" panose="020B0604020202020204" pitchFamily="34" charset="0"/>
                <a:cs typeface="Arial" panose="020B0604020202020204" pitchFamily="34" charset="0"/>
              </a:rPr>
              <a:t>Example:</a:t>
            </a:r>
            <a:r>
              <a:rPr lang="en-GB" sz="1100" dirty="0">
                <a:solidFill>
                  <a:srgbClr val="000000"/>
                </a:solidFill>
                <a:effectLst/>
                <a:latin typeface="Arial" panose="020B0604020202020204" pitchFamily="34" charset="0"/>
                <a:ea typeface="Arial" panose="020B0604020202020204" pitchFamily="34" charset="0"/>
                <a:cs typeface="Arial" panose="020B0604020202020204" pitchFamily="34" charset="0"/>
              </a:rPr>
              <a:t> EY and KPMG use Salesforce CRM to track client engagement, proposal success rates, and relationship histories (Salesforce, 2024).</a:t>
            </a:r>
          </a:p>
          <a:p>
            <a:pPr marL="342900" lvl="0" indent="-342900">
              <a:lnSpc>
                <a:spcPct val="150000"/>
              </a:lnSpc>
              <a:buFont typeface="+mj-lt"/>
              <a:buAutoNum type="arabicPeriod"/>
              <a:tabLst>
                <a:tab pos="457200" algn="l"/>
              </a:tabLst>
            </a:pPr>
            <a:endParaRPr lang="en-GB" sz="11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p>
            <a:pPr marL="342900" lvl="0" indent="-342900">
              <a:lnSpc>
                <a:spcPct val="150000"/>
              </a:lnSpc>
              <a:buFont typeface="+mj-lt"/>
              <a:buAutoNum type="arabicPeriod"/>
              <a:tabLst>
                <a:tab pos="457200" algn="l"/>
              </a:tabLst>
            </a:pPr>
            <a:r>
              <a:rPr lang="en-GB" sz="1100" b="1" dirty="0">
                <a:solidFill>
                  <a:srgbClr val="000000"/>
                </a:solidFill>
                <a:effectLst/>
                <a:latin typeface="Arial" panose="020B0604020202020204" pitchFamily="34" charset="0"/>
                <a:ea typeface="Arial" panose="020B0604020202020204" pitchFamily="34" charset="0"/>
                <a:cs typeface="Arial" panose="020B0604020202020204" pitchFamily="34" charset="0"/>
              </a:rPr>
              <a:t>Decision Support Systems (DSS)</a:t>
            </a:r>
            <a:r>
              <a:rPr lang="en-GB" sz="1100" dirty="0">
                <a:solidFill>
                  <a:srgbClr val="000000"/>
                </a:solidFill>
                <a:effectLst/>
                <a:latin typeface="Arial" panose="020B0604020202020204" pitchFamily="34" charset="0"/>
                <a:ea typeface="Arial" panose="020B0604020202020204" pitchFamily="34" charset="0"/>
                <a:cs typeface="Arial" panose="020B0604020202020204" pitchFamily="34" charset="0"/>
              </a:rPr>
              <a:t> – Support complex decision-making through data modelling and predictive analytics, such as identifying market expansion opportunities or project risk.</a:t>
            </a:r>
          </a:p>
          <a:p>
            <a:pPr marL="342900" lvl="0" indent="-342900">
              <a:lnSpc>
                <a:spcPct val="150000"/>
              </a:lnSpc>
              <a:buFont typeface="+mj-lt"/>
              <a:buAutoNum type="arabicPeriod"/>
              <a:tabLst>
                <a:tab pos="457200" algn="l"/>
              </a:tabLst>
            </a:pPr>
            <a:endParaRPr lang="en-GB" sz="11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p>
            <a:pPr marL="342900" lvl="0" indent="-342900">
              <a:lnSpc>
                <a:spcPct val="150000"/>
              </a:lnSpc>
              <a:buFont typeface="+mj-lt"/>
              <a:buAutoNum type="arabicPeriod"/>
              <a:tabLst>
                <a:tab pos="457200" algn="l"/>
              </a:tabLst>
            </a:pPr>
            <a:r>
              <a:rPr lang="en-GB" sz="1100" b="1" dirty="0">
                <a:solidFill>
                  <a:srgbClr val="000000"/>
                </a:solidFill>
                <a:effectLst/>
                <a:latin typeface="Arial" panose="020B0604020202020204" pitchFamily="34" charset="0"/>
                <a:ea typeface="Arial" panose="020B0604020202020204" pitchFamily="34" charset="0"/>
                <a:cs typeface="Arial" panose="020B0604020202020204" pitchFamily="34" charset="0"/>
              </a:rPr>
              <a:t>Executive Information Systems (EIS)</a:t>
            </a:r>
            <a:r>
              <a:rPr lang="en-GB" sz="1100" dirty="0">
                <a:solidFill>
                  <a:srgbClr val="000000"/>
                </a:solidFill>
                <a:effectLst/>
                <a:latin typeface="Arial" panose="020B0604020202020204" pitchFamily="34" charset="0"/>
                <a:ea typeface="Arial" panose="020B0604020202020204" pitchFamily="34" charset="0"/>
                <a:cs typeface="Arial" panose="020B0604020202020204" pitchFamily="34" charset="0"/>
              </a:rPr>
              <a:t> – Provide senior partners with high-level summaries of performance metrics for strategic planning.</a:t>
            </a:r>
          </a:p>
          <a:p>
            <a:pPr marL="342900" lvl="0" indent="-342900">
              <a:lnSpc>
                <a:spcPct val="150000"/>
              </a:lnSpc>
              <a:buFont typeface="+mj-lt"/>
              <a:buAutoNum type="arabicPeriod"/>
              <a:tabLst>
                <a:tab pos="457200" algn="l"/>
              </a:tabLst>
            </a:pPr>
            <a:endParaRPr lang="en-GB" sz="1100" dirty="0">
              <a:solidFill>
                <a:srgbClr val="000000"/>
              </a:solidFill>
              <a:effectLst/>
              <a:latin typeface="Arial" panose="020B0604020202020204" pitchFamily="34" charset="0"/>
              <a:ea typeface="Arial" panose="020B0604020202020204" pitchFamily="34" charset="0"/>
              <a:cs typeface="Arial" panose="020B0604020202020204" pitchFamily="34" charset="0"/>
            </a:endParaRPr>
          </a:p>
          <a:p>
            <a:pPr>
              <a:lnSpc>
                <a:spcPct val="150000"/>
              </a:lnSpc>
              <a:buNone/>
            </a:pPr>
            <a:r>
              <a:rPr lang="en-GB" sz="1100" dirty="0">
                <a:solidFill>
                  <a:srgbClr val="000000"/>
                </a:solidFill>
                <a:effectLst/>
                <a:latin typeface="Arial" panose="020B0604020202020204" pitchFamily="34" charset="0"/>
                <a:ea typeface="Arial" panose="020B0604020202020204" pitchFamily="34" charset="0"/>
                <a:cs typeface="Arial" panose="020B0604020202020204" pitchFamily="34" charset="0"/>
              </a:rPr>
              <a:t>Each of these systems contributes to improved decision-making, enhanced client service, and efficient knowledge sharing within the firm.</a:t>
            </a:r>
          </a:p>
        </p:txBody>
      </p:sp>
      <p:sp>
        <p:nvSpPr>
          <p:cNvPr id="5" name="TextBox 4">
            <a:extLst>
              <a:ext uri="{FF2B5EF4-FFF2-40B4-BE49-F238E27FC236}">
                <a16:creationId xmlns:a16="http://schemas.microsoft.com/office/drawing/2014/main" id="{6615D3E2-2560-696C-D8E5-321D7BED2C6A}"/>
              </a:ext>
            </a:extLst>
          </p:cNvPr>
          <p:cNvSpPr txBox="1"/>
          <p:nvPr/>
        </p:nvSpPr>
        <p:spPr>
          <a:xfrm>
            <a:off x="2935958" y="746825"/>
            <a:ext cx="6771190" cy="338554"/>
          </a:xfrm>
          <a:prstGeom prst="rect">
            <a:avLst/>
          </a:prstGeom>
          <a:noFill/>
        </p:spPr>
        <p:txBody>
          <a:bodyPr wrap="square" rtlCol="0">
            <a:spAutoFit/>
          </a:bodyPr>
          <a:lstStyle/>
          <a:p>
            <a:pPr>
              <a:buNone/>
            </a:pPr>
            <a:r>
              <a:rPr lang="en-GB" sz="1600" b="1" dirty="0">
                <a:solidFill>
                  <a:srgbClr val="000000"/>
                </a:solidFill>
                <a:latin typeface="Arial" panose="020B0604020202020204" pitchFamily="34" charset="0"/>
                <a:ea typeface="Arial" panose="020B0604020202020204" pitchFamily="34" charset="0"/>
                <a:cs typeface="Arial" panose="020B0604020202020204" pitchFamily="34" charset="0"/>
              </a:rPr>
              <a:t>Main Types of Information Systems in Consulting Firms</a:t>
            </a:r>
            <a:endParaRPr lang="en-GB" sz="1600" dirty="0">
              <a:solidFill>
                <a:srgbClr val="000000"/>
              </a:solidFill>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6756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D447416-EA1F-5418-23F9-BB3D6589C35F}"/>
            </a:ext>
          </a:extLst>
        </p:cNvPr>
        <p:cNvGrpSpPr/>
        <p:nvPr/>
      </p:nvGrpSpPr>
      <p:grpSpPr>
        <a:xfrm>
          <a:off x="0" y="0"/>
          <a:ext cx="0" cy="0"/>
          <a:chOff x="0" y="0"/>
          <a:chExt cx="0" cy="0"/>
        </a:xfrm>
      </p:grpSpPr>
      <p:grpSp>
        <p:nvGrpSpPr>
          <p:cNvPr id="11" name="Group 10">
            <a:extLst>
              <a:ext uri="{FF2B5EF4-FFF2-40B4-BE49-F238E27FC236}">
                <a16:creationId xmlns:a16="http://schemas.microsoft.com/office/drawing/2014/main" id="{D53EB867-02A0-4F33-BAD2-5AD3C989106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2" name="Oval 11">
              <a:extLst>
                <a:ext uri="{FF2B5EF4-FFF2-40B4-BE49-F238E27FC236}">
                  <a16:creationId xmlns:a16="http://schemas.microsoft.com/office/drawing/2014/main" id="{ACC1BC2C-52FF-4777-8BD1-4EDB1F7427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US"/>
            </a:p>
          </p:txBody>
        </p:sp>
        <p:sp>
          <p:nvSpPr>
            <p:cNvPr id="13" name="Oval 12">
              <a:extLst>
                <a:ext uri="{FF2B5EF4-FFF2-40B4-BE49-F238E27FC236}">
                  <a16:creationId xmlns:a16="http://schemas.microsoft.com/office/drawing/2014/main" id="{9D11487F-7D0C-423B-BDF9-FD7EE21D65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US"/>
            </a:p>
          </p:txBody>
        </p:sp>
      </p:grpSp>
      <p:pic>
        <p:nvPicPr>
          <p:cNvPr id="7" name="Picture 6" descr="Digital financial graph">
            <a:extLst>
              <a:ext uri="{FF2B5EF4-FFF2-40B4-BE49-F238E27FC236}">
                <a16:creationId xmlns:a16="http://schemas.microsoft.com/office/drawing/2014/main" id="{7432E0A3-B4C0-851D-041A-37A2A1ACE7F4}"/>
              </a:ext>
            </a:extLst>
          </p:cNvPr>
          <p:cNvPicPr>
            <a:picLocks noChangeAspect="1"/>
          </p:cNvPicPr>
          <p:nvPr/>
        </p:nvPicPr>
        <p:blipFill>
          <a:blip r:embed="rId4"/>
          <a:srcRect l="20055" r="4773" b="3"/>
          <a:stretch>
            <a:fillRect/>
          </a:stretch>
        </p:blipFill>
        <p:spPr>
          <a:xfrm>
            <a:off x="0" y="3319958"/>
            <a:ext cx="4620876" cy="3457607"/>
          </a:xfrm>
          <a:prstGeom prst="rect">
            <a:avLst/>
          </a:prstGeom>
        </p:spPr>
      </p:pic>
      <p:sp>
        <p:nvSpPr>
          <p:cNvPr id="15" name="Rectangle 14">
            <a:extLst>
              <a:ext uri="{FF2B5EF4-FFF2-40B4-BE49-F238E27FC236}">
                <a16:creationId xmlns:a16="http://schemas.microsoft.com/office/drawing/2014/main" id="{3C70C9C1-4C26-457E-A529-B8091CAC17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0070" y="0"/>
            <a:ext cx="7541930" cy="6857999"/>
          </a:xfrm>
          <a:prstGeom prst="rect">
            <a:avLst/>
          </a:prstGeom>
          <a:blipFill dpi="0" rotWithShape="1">
            <a:blip r:embed="rId5">
              <a:alphaModFix amt="60000"/>
              <a:lum bright="70000" contrast="-70000"/>
              <a:extLst>
                <a:ext uri="{BEBA8EAE-BF5A-486C-A8C5-ECC9F3942E4B}">
                  <a14:imgProps xmlns:a14="http://schemas.microsoft.com/office/drawing/2010/main">
                    <a14:imgLayer r:embed="rId6">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887562-1B2F-D176-8423-6F3D422C9598}"/>
              </a:ext>
            </a:extLst>
          </p:cNvPr>
          <p:cNvSpPr>
            <a:spLocks noGrp="1"/>
          </p:cNvSpPr>
          <p:nvPr>
            <p:ph type="ctrTitle"/>
          </p:nvPr>
        </p:nvSpPr>
        <p:spPr>
          <a:xfrm>
            <a:off x="4970109" y="484632"/>
            <a:ext cx="6730277" cy="1609344"/>
          </a:xfrm>
          <a:ln>
            <a:noFill/>
          </a:ln>
        </p:spPr>
        <p:txBody>
          <a:bodyPr vert="horz" lIns="91440" tIns="45720" rIns="91440" bIns="45720" rtlCol="0" anchor="ctr">
            <a:normAutofit fontScale="90000"/>
          </a:bodyPr>
          <a:lstStyle/>
          <a:p>
            <a:pPr>
              <a:lnSpc>
                <a:spcPct val="90000"/>
              </a:lnSpc>
            </a:pPr>
            <a:br>
              <a:rPr lang="en-US" sz="1200" i="0" u="none" strike="noStrike" dirty="0">
                <a:blipFill>
                  <a:blip r:embed="rId7">
                    <a:extLst>
                      <a:ext uri="{28A0092B-C50C-407E-A947-70E740481C1C}">
                        <a14:useLocalDpi xmlns:a14="http://schemas.microsoft.com/office/drawing/2010/main" val="0"/>
                      </a:ext>
                    </a:extLst>
                  </a:blip>
                  <a:tile tx="6350" ty="-127000" sx="65000" sy="64000" flip="none" algn="tl"/>
                </a:blipFill>
                <a:effectLst/>
              </a:rPr>
            </a:br>
            <a:br>
              <a:rPr lang="en-US" sz="1200" i="0" u="none" strike="noStrike" dirty="0">
                <a:blipFill>
                  <a:blip r:embed="rId7">
                    <a:extLst>
                      <a:ext uri="{28A0092B-C50C-407E-A947-70E740481C1C}">
                        <a14:useLocalDpi xmlns:a14="http://schemas.microsoft.com/office/drawing/2010/main" val="0"/>
                      </a:ext>
                    </a:extLst>
                  </a:blip>
                  <a:tile tx="6350" ty="-127000" sx="65000" sy="64000" flip="none" algn="tl"/>
                </a:blipFill>
                <a:effectLst/>
              </a:rPr>
            </a:br>
            <a:br>
              <a:rPr lang="en-US" sz="1200" i="0" u="none" strike="noStrike" dirty="0">
                <a:blipFill>
                  <a:blip r:embed="rId7">
                    <a:extLst>
                      <a:ext uri="{28A0092B-C50C-407E-A947-70E740481C1C}">
                        <a14:useLocalDpi xmlns:a14="http://schemas.microsoft.com/office/drawing/2010/main" val="0"/>
                      </a:ext>
                    </a:extLst>
                  </a:blip>
                  <a:tile tx="6350" ty="-127000" sx="65000" sy="64000" flip="none" algn="tl"/>
                </a:blipFill>
                <a:effectLst/>
              </a:rPr>
            </a:br>
            <a:br>
              <a:rPr lang="en-US" sz="1200" i="0" u="none" strike="noStrike" dirty="0">
                <a:blipFill>
                  <a:blip r:embed="rId7">
                    <a:extLst>
                      <a:ext uri="{28A0092B-C50C-407E-A947-70E740481C1C}">
                        <a14:useLocalDpi xmlns:a14="http://schemas.microsoft.com/office/drawing/2010/main" val="0"/>
                      </a:ext>
                    </a:extLst>
                  </a:blip>
                  <a:tile tx="6350" ty="-127000" sx="65000" sy="64000" flip="none" algn="tl"/>
                </a:blipFill>
                <a:effectLst/>
              </a:rPr>
            </a:br>
            <a:br>
              <a:rPr lang="en-US" sz="1200" i="0" u="none" strike="noStrike" dirty="0">
                <a:blipFill>
                  <a:blip r:embed="rId7">
                    <a:extLst>
                      <a:ext uri="{28A0092B-C50C-407E-A947-70E740481C1C}">
                        <a14:useLocalDpi xmlns:a14="http://schemas.microsoft.com/office/drawing/2010/main" val="0"/>
                      </a:ext>
                    </a:extLst>
                  </a:blip>
                  <a:tile tx="6350" ty="-127000" sx="65000" sy="64000" flip="none" algn="tl"/>
                </a:blipFill>
                <a:effectLst/>
              </a:rPr>
            </a:br>
            <a:br>
              <a:rPr lang="en-US" sz="1200" i="0" u="none" strike="noStrike" dirty="0">
                <a:blipFill>
                  <a:blip r:embed="rId7">
                    <a:extLst>
                      <a:ext uri="{28A0092B-C50C-407E-A947-70E740481C1C}">
                        <a14:useLocalDpi xmlns:a14="http://schemas.microsoft.com/office/drawing/2010/main" val="0"/>
                      </a:ext>
                    </a:extLst>
                  </a:blip>
                  <a:tile tx="6350" ty="-127000" sx="65000" sy="64000" flip="none" algn="tl"/>
                </a:blipFill>
                <a:effectLst/>
              </a:rPr>
            </a:br>
            <a:br>
              <a:rPr lang="en-US" sz="1200" i="0" u="none" strike="noStrike" dirty="0">
                <a:blipFill>
                  <a:blip r:embed="rId7">
                    <a:extLst>
                      <a:ext uri="{28A0092B-C50C-407E-A947-70E740481C1C}">
                        <a14:useLocalDpi xmlns:a14="http://schemas.microsoft.com/office/drawing/2010/main" val="0"/>
                      </a:ext>
                    </a:extLst>
                  </a:blip>
                  <a:tile tx="6350" ty="-127000" sx="65000" sy="64000" flip="none" algn="tl"/>
                </a:blipFill>
                <a:effectLst/>
              </a:rPr>
            </a:br>
            <a:br>
              <a:rPr lang="en-US" sz="1200" i="0" u="none" strike="noStrike" dirty="0">
                <a:blipFill>
                  <a:blip r:embed="rId7">
                    <a:extLst>
                      <a:ext uri="{28A0092B-C50C-407E-A947-70E740481C1C}">
                        <a14:useLocalDpi xmlns:a14="http://schemas.microsoft.com/office/drawing/2010/main" val="0"/>
                      </a:ext>
                    </a:extLst>
                  </a:blip>
                  <a:tile tx="6350" ty="-127000" sx="65000" sy="64000" flip="none" algn="tl"/>
                </a:blipFill>
                <a:effectLst/>
              </a:rPr>
            </a:br>
            <a:br>
              <a:rPr lang="en-US" sz="1200" i="0" u="none" strike="noStrike" dirty="0">
                <a:blipFill>
                  <a:blip r:embed="rId7">
                    <a:extLst>
                      <a:ext uri="{28A0092B-C50C-407E-A947-70E740481C1C}">
                        <a14:useLocalDpi xmlns:a14="http://schemas.microsoft.com/office/drawing/2010/main" val="0"/>
                      </a:ext>
                    </a:extLst>
                  </a:blip>
                  <a:tile tx="6350" ty="-127000" sx="65000" sy="64000" flip="none" algn="tl"/>
                </a:blipFill>
                <a:effectLst/>
              </a:rPr>
            </a:br>
            <a:br>
              <a:rPr lang="en-US" sz="1200" i="0" u="none" strike="noStrike" dirty="0">
                <a:blipFill>
                  <a:blip r:embed="rId7">
                    <a:extLst>
                      <a:ext uri="{28A0092B-C50C-407E-A947-70E740481C1C}">
                        <a14:useLocalDpi xmlns:a14="http://schemas.microsoft.com/office/drawing/2010/main" val="0"/>
                      </a:ext>
                    </a:extLst>
                  </a:blip>
                  <a:tile tx="6350" ty="-127000" sx="65000" sy="64000" flip="none" algn="tl"/>
                </a:blipFill>
                <a:effectLst/>
              </a:rPr>
            </a:br>
            <a:br>
              <a:rPr lang="en-US" sz="1200" i="0" u="none" strike="noStrike" dirty="0">
                <a:blipFill>
                  <a:blip r:embed="rId7">
                    <a:extLst>
                      <a:ext uri="{28A0092B-C50C-407E-A947-70E740481C1C}">
                        <a14:useLocalDpi xmlns:a14="http://schemas.microsoft.com/office/drawing/2010/main" val="0"/>
                      </a:ext>
                    </a:extLst>
                  </a:blip>
                  <a:tile tx="6350" ty="-127000" sx="65000" sy="64000" flip="none" algn="tl"/>
                </a:blipFill>
                <a:effectLst/>
              </a:rPr>
            </a:br>
            <a:endParaRPr lang="en-US" sz="1200" dirty="0">
              <a:blipFill>
                <a:blip r:embed="rId7">
                  <a:extLst>
                    <a:ext uri="{28A0092B-C50C-407E-A947-70E740481C1C}">
                      <a14:useLocalDpi xmlns:a14="http://schemas.microsoft.com/office/drawing/2010/main" val="0"/>
                    </a:ext>
                  </a:extLst>
                </a:blip>
                <a:tile tx="6350" ty="-127000" sx="65000" sy="64000" flip="none" algn="tl"/>
              </a:blipFill>
            </a:endParaRPr>
          </a:p>
        </p:txBody>
      </p:sp>
      <p:sp>
        <p:nvSpPr>
          <p:cNvPr id="4" name="TextBox 3">
            <a:extLst>
              <a:ext uri="{FF2B5EF4-FFF2-40B4-BE49-F238E27FC236}">
                <a16:creationId xmlns:a16="http://schemas.microsoft.com/office/drawing/2014/main" id="{9019EBD8-A76D-CCB1-88BB-4C1530CD719A}"/>
              </a:ext>
            </a:extLst>
          </p:cNvPr>
          <p:cNvSpPr txBox="1"/>
          <p:nvPr/>
        </p:nvSpPr>
        <p:spPr>
          <a:xfrm>
            <a:off x="4650070" y="1260318"/>
            <a:ext cx="6730276" cy="4050792"/>
          </a:xfrm>
          <a:prstGeom prst="rect">
            <a:avLst/>
          </a:prstGeom>
        </p:spPr>
        <p:txBody>
          <a:bodyPr vert="horz" lIns="91440" tIns="45720" rIns="91440" bIns="45720" rtlCol="0">
            <a:normAutofit fontScale="77500" lnSpcReduction="20000"/>
          </a:bodyPr>
          <a:lstStyle/>
          <a:p>
            <a:pPr>
              <a:lnSpc>
                <a:spcPct val="170000"/>
              </a:lnSpc>
              <a:spcAft>
                <a:spcPts val="600"/>
              </a:spcAft>
              <a:buClr>
                <a:schemeClr val="accent1">
                  <a:lumMod val="75000"/>
                </a:schemeClr>
              </a:buClr>
              <a:buSzPct val="85000"/>
            </a:pPr>
            <a:r>
              <a:rPr lang="en-US" sz="1600" dirty="0">
                <a:effectLst/>
                <a:latin typeface="Arial" panose="020B0604020202020204" pitchFamily="34" charset="0"/>
                <a:cs typeface="Arial" panose="020B0604020202020204" pitchFamily="34" charset="0"/>
              </a:rPr>
              <a:t>  The adoption of IS in the consulting industry has led to:</a:t>
            </a:r>
          </a:p>
          <a:p>
            <a:pPr indent="-182880">
              <a:lnSpc>
                <a:spcPct val="170000"/>
              </a:lnSpc>
              <a:spcAft>
                <a:spcPts val="600"/>
              </a:spcAft>
              <a:buClr>
                <a:schemeClr val="accent1">
                  <a:lumMod val="75000"/>
                </a:schemeClr>
              </a:buClr>
              <a:buSzPct val="85000"/>
              <a:buFont typeface="Wingdings" pitchFamily="2" charset="2"/>
              <a:buChar char="§"/>
            </a:pPr>
            <a:endParaRPr lang="en-US" sz="1600" dirty="0">
              <a:effectLst/>
              <a:latin typeface="Arial" panose="020B0604020202020204" pitchFamily="34" charset="0"/>
              <a:cs typeface="Arial" panose="020B0604020202020204" pitchFamily="34" charset="0"/>
            </a:endParaRPr>
          </a:p>
          <a:p>
            <a:pPr marL="342900" lvl="0" indent="-182880">
              <a:lnSpc>
                <a:spcPct val="170000"/>
              </a:lnSpc>
              <a:spcAft>
                <a:spcPts val="600"/>
              </a:spcAft>
              <a:buClr>
                <a:schemeClr val="accent1">
                  <a:lumMod val="75000"/>
                </a:schemeClr>
              </a:buClr>
              <a:buSzPct val="85000"/>
              <a:buFont typeface="Wingdings" pitchFamily="2" charset="2"/>
              <a:buChar char="§"/>
              <a:tabLst>
                <a:tab pos="457200" algn="l"/>
              </a:tabLst>
            </a:pPr>
            <a:r>
              <a:rPr lang="en-US" sz="1600" b="1" dirty="0">
                <a:effectLst/>
                <a:latin typeface="Arial" panose="020B0604020202020204" pitchFamily="34" charset="0"/>
                <a:cs typeface="Arial" panose="020B0604020202020204" pitchFamily="34" charset="0"/>
              </a:rPr>
              <a:t>Higher productivity</a:t>
            </a:r>
            <a:r>
              <a:rPr lang="en-US" sz="1600" dirty="0">
                <a:effectLst/>
                <a:latin typeface="Arial" panose="020B0604020202020204" pitchFamily="34" charset="0"/>
                <a:cs typeface="Arial" panose="020B0604020202020204" pitchFamily="34" charset="0"/>
              </a:rPr>
              <a:t> through automation and workflow integration (Oz &amp; Ross, 2024).</a:t>
            </a:r>
          </a:p>
          <a:p>
            <a:pPr marL="342900" lvl="0" indent="-182880">
              <a:lnSpc>
                <a:spcPct val="170000"/>
              </a:lnSpc>
              <a:spcAft>
                <a:spcPts val="600"/>
              </a:spcAft>
              <a:buClr>
                <a:schemeClr val="accent1">
                  <a:lumMod val="75000"/>
                </a:schemeClr>
              </a:buClr>
              <a:buSzPct val="85000"/>
              <a:buFont typeface="Wingdings" pitchFamily="2" charset="2"/>
              <a:buChar char="§"/>
              <a:tabLst>
                <a:tab pos="457200" algn="l"/>
              </a:tabLst>
            </a:pPr>
            <a:r>
              <a:rPr lang="en-US" sz="1600" b="1" dirty="0">
                <a:effectLst/>
                <a:latin typeface="Arial" panose="020B0604020202020204" pitchFamily="34" charset="0"/>
                <a:cs typeface="Arial" panose="020B0604020202020204" pitchFamily="34" charset="0"/>
              </a:rPr>
              <a:t>Better strategic planning</a:t>
            </a:r>
            <a:r>
              <a:rPr lang="en-US" sz="1600" dirty="0">
                <a:effectLst/>
                <a:latin typeface="Arial" panose="020B0604020202020204" pitchFamily="34" charset="0"/>
                <a:cs typeface="Arial" panose="020B0604020202020204" pitchFamily="34" charset="0"/>
              </a:rPr>
              <a:t> through access to real-time insights and predictive analytics.</a:t>
            </a:r>
          </a:p>
          <a:p>
            <a:pPr marL="342900" lvl="0" indent="-182880">
              <a:lnSpc>
                <a:spcPct val="170000"/>
              </a:lnSpc>
              <a:spcAft>
                <a:spcPts val="600"/>
              </a:spcAft>
              <a:buClr>
                <a:schemeClr val="accent1">
                  <a:lumMod val="75000"/>
                </a:schemeClr>
              </a:buClr>
              <a:buSzPct val="85000"/>
              <a:buFont typeface="Wingdings" pitchFamily="2" charset="2"/>
              <a:buChar char="§"/>
              <a:tabLst>
                <a:tab pos="457200" algn="l"/>
              </a:tabLst>
            </a:pPr>
            <a:r>
              <a:rPr lang="en-US" sz="1600" b="1" dirty="0">
                <a:effectLst/>
                <a:latin typeface="Arial" panose="020B0604020202020204" pitchFamily="34" charset="0"/>
                <a:cs typeface="Arial" panose="020B0604020202020204" pitchFamily="34" charset="0"/>
              </a:rPr>
              <a:t>Improved client retention</a:t>
            </a:r>
            <a:r>
              <a:rPr lang="en-US" sz="1600" dirty="0">
                <a:effectLst/>
                <a:latin typeface="Arial" panose="020B0604020202020204" pitchFamily="34" charset="0"/>
                <a:cs typeface="Arial" panose="020B0604020202020204" pitchFamily="34" charset="0"/>
              </a:rPr>
              <a:t> through CRM tools that personalize engagement.</a:t>
            </a:r>
          </a:p>
          <a:p>
            <a:pPr marL="342900" lvl="0" indent="-182880">
              <a:lnSpc>
                <a:spcPct val="170000"/>
              </a:lnSpc>
              <a:spcAft>
                <a:spcPts val="600"/>
              </a:spcAft>
              <a:buClr>
                <a:schemeClr val="accent1">
                  <a:lumMod val="75000"/>
                </a:schemeClr>
              </a:buClr>
              <a:buSzPct val="85000"/>
              <a:buFont typeface="Wingdings" pitchFamily="2" charset="2"/>
              <a:buChar char="§"/>
              <a:tabLst>
                <a:tab pos="457200" algn="l"/>
              </a:tabLst>
            </a:pPr>
            <a:r>
              <a:rPr lang="en-US" sz="1600" b="1" dirty="0">
                <a:effectLst/>
                <a:latin typeface="Arial" panose="020B0604020202020204" pitchFamily="34" charset="0"/>
                <a:cs typeface="Arial" panose="020B0604020202020204" pitchFamily="34" charset="0"/>
              </a:rPr>
              <a:t>Greater flexibility and innovation</a:t>
            </a:r>
            <a:r>
              <a:rPr lang="en-US" sz="1600" dirty="0">
                <a:effectLst/>
                <a:latin typeface="Arial" panose="020B0604020202020204" pitchFamily="34" charset="0"/>
                <a:cs typeface="Arial" panose="020B0604020202020204" pitchFamily="34" charset="0"/>
              </a:rPr>
              <a:t> driven by digital transformation and data integration.</a:t>
            </a:r>
          </a:p>
          <a:p>
            <a:pPr lvl="0" indent="-182880">
              <a:lnSpc>
                <a:spcPct val="170000"/>
              </a:lnSpc>
              <a:spcAft>
                <a:spcPts val="600"/>
              </a:spcAft>
              <a:buClr>
                <a:schemeClr val="accent1">
                  <a:lumMod val="75000"/>
                </a:schemeClr>
              </a:buClr>
              <a:buSzPct val="85000"/>
              <a:buFont typeface="Wingdings" pitchFamily="2" charset="2"/>
              <a:buChar char="§"/>
              <a:tabLst>
                <a:tab pos="457200" algn="l"/>
              </a:tabLst>
            </a:pPr>
            <a:endParaRPr lang="en-US" sz="1600" dirty="0">
              <a:effectLst/>
              <a:latin typeface="Arial" panose="020B0604020202020204" pitchFamily="34" charset="0"/>
              <a:cs typeface="Arial" panose="020B0604020202020204" pitchFamily="34" charset="0"/>
            </a:endParaRPr>
          </a:p>
          <a:p>
            <a:pPr>
              <a:lnSpc>
                <a:spcPct val="170000"/>
              </a:lnSpc>
              <a:spcAft>
                <a:spcPts val="600"/>
              </a:spcAft>
              <a:buClr>
                <a:schemeClr val="accent1">
                  <a:lumMod val="75000"/>
                </a:schemeClr>
              </a:buClr>
              <a:buSzPct val="85000"/>
            </a:pPr>
            <a:r>
              <a:rPr lang="en-US" sz="1600" dirty="0">
                <a:effectLst/>
                <a:latin typeface="Arial" panose="020B0604020202020204" pitchFamily="34" charset="0"/>
                <a:cs typeface="Arial" panose="020B0604020202020204" pitchFamily="34" charset="0"/>
              </a:rPr>
              <a:t>   Firms that invest strategically in Information Systems are able to leverage data more effectively, adapt to market trends faster, and provide superior value to clients.</a:t>
            </a:r>
          </a:p>
        </p:txBody>
      </p:sp>
      <p:grpSp>
        <p:nvGrpSpPr>
          <p:cNvPr id="17" name="Group 16">
            <a:extLst>
              <a:ext uri="{FF2B5EF4-FFF2-40B4-BE49-F238E27FC236}">
                <a16:creationId xmlns:a16="http://schemas.microsoft.com/office/drawing/2014/main" id="{099FE2EA-9E5E-4C8E-A341-C1D5842A205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8" name="Oval 17">
              <a:extLst>
                <a:ext uri="{FF2B5EF4-FFF2-40B4-BE49-F238E27FC236}">
                  <a16:creationId xmlns:a16="http://schemas.microsoft.com/office/drawing/2014/main" id="{D6974EC8-68EF-4705-928A-14A203F251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9" name="Oval 18">
              <a:extLst>
                <a:ext uri="{FF2B5EF4-FFF2-40B4-BE49-F238E27FC236}">
                  <a16:creationId xmlns:a16="http://schemas.microsoft.com/office/drawing/2014/main" id="{6F8E3E59-4600-4A0E-AFE3-8B8CC1D27B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5" name="TextBox 4">
            <a:extLst>
              <a:ext uri="{FF2B5EF4-FFF2-40B4-BE49-F238E27FC236}">
                <a16:creationId xmlns:a16="http://schemas.microsoft.com/office/drawing/2014/main" id="{3E7D4B37-39FD-1457-3103-0DA51D044453}"/>
              </a:ext>
            </a:extLst>
          </p:cNvPr>
          <p:cNvSpPr txBox="1"/>
          <p:nvPr/>
        </p:nvSpPr>
        <p:spPr>
          <a:xfrm>
            <a:off x="4650070" y="504474"/>
            <a:ext cx="3255973" cy="784830"/>
          </a:xfrm>
          <a:prstGeom prst="rect">
            <a:avLst/>
          </a:prstGeom>
          <a:noFill/>
        </p:spPr>
        <p:txBody>
          <a:bodyPr wrap="square" rtlCol="0">
            <a:spAutoFit/>
          </a:bodyPr>
          <a:lstStyle/>
          <a:p>
            <a:pPr>
              <a:spcAft>
                <a:spcPts val="600"/>
              </a:spcAft>
            </a:pPr>
            <a:r>
              <a:rPr lang="en-GB" sz="2000" b="1" dirty="0">
                <a:solidFill>
                  <a:srgbClr val="000000"/>
                </a:solidFill>
                <a:latin typeface="Arial" panose="020B0604020202020204" pitchFamily="34" charset="0"/>
                <a:ea typeface="Arial" panose="020B0604020202020204" pitchFamily="34" charset="0"/>
                <a:cs typeface="Arial" panose="020B0604020202020204" pitchFamily="34" charset="0"/>
              </a:rPr>
              <a:t>Impact and Importance</a:t>
            </a:r>
            <a:endParaRPr lang="en-GB" sz="2000" dirty="0">
              <a:solidFill>
                <a:srgbClr val="000000"/>
              </a:solidFill>
              <a:latin typeface="Arial" panose="020B0604020202020204" pitchFamily="34" charset="0"/>
              <a:ea typeface="Arial" panose="020B0604020202020204" pitchFamily="34" charset="0"/>
              <a:cs typeface="Arial" panose="020B0604020202020204" pitchFamily="34" charset="0"/>
            </a:endParaRPr>
          </a:p>
          <a:p>
            <a:pPr>
              <a:spcAft>
                <a:spcPts val="600"/>
              </a:spcAft>
            </a:pPr>
            <a:endParaRPr lang="en-US" sz="2000" dirty="0"/>
          </a:p>
        </p:txBody>
      </p:sp>
    </p:spTree>
    <p:extLst>
      <p:ext uri="{BB962C8B-B14F-4D97-AF65-F5344CB8AC3E}">
        <p14:creationId xmlns:p14="http://schemas.microsoft.com/office/powerpoint/2010/main" val="16341725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F2D48DF-4C23-5FAE-030C-5982070D72B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24FFD7-010A-12B1-261A-8D4C61CE006E}"/>
              </a:ext>
            </a:extLst>
          </p:cNvPr>
          <p:cNvSpPr>
            <a:spLocks noGrp="1"/>
          </p:cNvSpPr>
          <p:nvPr>
            <p:ph type="ctrTitle"/>
          </p:nvPr>
        </p:nvSpPr>
        <p:spPr>
          <a:xfrm>
            <a:off x="1308847" y="1506071"/>
            <a:ext cx="9144000" cy="3144203"/>
          </a:xfrm>
        </p:spPr>
        <p:txBody>
          <a:bodyPr>
            <a:normAutofit fontScale="90000"/>
          </a:bodyPr>
          <a:lstStyle/>
          <a:p>
            <a:br>
              <a:rPr lang="en-GB" sz="2200" b="1" i="0" u="none" strike="noStrike" dirty="0">
                <a:solidFill>
                  <a:srgbClr val="000000"/>
                </a:solidFill>
                <a:effectLst/>
                <a:latin typeface="Arial" panose="020B0604020202020204" pitchFamily="34" charset="0"/>
                <a:cs typeface="Arial" panose="020B0604020202020204" pitchFamily="34" charset="0"/>
              </a:rPr>
            </a:br>
            <a:br>
              <a:rPr lang="en-GB" sz="2200" b="1" i="0" u="none" strike="noStrike" dirty="0">
                <a:solidFill>
                  <a:srgbClr val="000000"/>
                </a:solidFill>
                <a:effectLst/>
                <a:latin typeface="Arial" panose="020B0604020202020204" pitchFamily="34" charset="0"/>
                <a:cs typeface="Arial" panose="020B0604020202020204" pitchFamily="34" charset="0"/>
              </a:rPr>
            </a:br>
            <a:br>
              <a:rPr lang="en-GB" sz="2200" b="1" i="0" u="none" strike="noStrike" dirty="0">
                <a:solidFill>
                  <a:srgbClr val="000000"/>
                </a:solidFill>
                <a:effectLst/>
                <a:latin typeface="Arial" panose="020B0604020202020204" pitchFamily="34" charset="0"/>
                <a:cs typeface="Arial" panose="020B0604020202020204" pitchFamily="34" charset="0"/>
              </a:rPr>
            </a:br>
            <a:br>
              <a:rPr lang="en-GB" sz="2200" b="1" i="0" u="none" strike="noStrike" dirty="0">
                <a:solidFill>
                  <a:srgbClr val="000000"/>
                </a:solidFill>
                <a:effectLst/>
                <a:latin typeface="Arial" panose="020B0604020202020204" pitchFamily="34" charset="0"/>
                <a:cs typeface="Arial" panose="020B0604020202020204" pitchFamily="34" charset="0"/>
              </a:rPr>
            </a:br>
            <a:br>
              <a:rPr lang="en-GB" sz="2200" b="1" i="0" u="none" strike="noStrike" dirty="0">
                <a:solidFill>
                  <a:srgbClr val="000000"/>
                </a:solidFill>
                <a:effectLst/>
                <a:latin typeface="Arial" panose="020B0604020202020204" pitchFamily="34" charset="0"/>
                <a:cs typeface="Arial" panose="020B0604020202020204" pitchFamily="34" charset="0"/>
              </a:rPr>
            </a:br>
            <a:br>
              <a:rPr lang="en-GB" sz="2200" b="1" i="0" u="none" strike="noStrike" dirty="0">
                <a:solidFill>
                  <a:srgbClr val="000000"/>
                </a:solidFill>
                <a:effectLst/>
                <a:latin typeface="Arial" panose="020B0604020202020204" pitchFamily="34" charset="0"/>
                <a:cs typeface="Arial" panose="020B0604020202020204" pitchFamily="34" charset="0"/>
              </a:rPr>
            </a:br>
            <a:br>
              <a:rPr lang="en-GB" sz="2200" b="1" i="0" u="none" strike="noStrike" dirty="0">
                <a:solidFill>
                  <a:srgbClr val="000000"/>
                </a:solidFill>
                <a:effectLst/>
                <a:latin typeface="Arial" panose="020B0604020202020204" pitchFamily="34" charset="0"/>
                <a:cs typeface="Arial" panose="020B0604020202020204" pitchFamily="34" charset="0"/>
              </a:rPr>
            </a:br>
            <a:br>
              <a:rPr lang="en-GB" sz="2200" b="1" i="0" u="none" strike="noStrike" dirty="0">
                <a:solidFill>
                  <a:srgbClr val="000000"/>
                </a:solidFill>
                <a:effectLst/>
                <a:latin typeface="Arial" panose="020B0604020202020204" pitchFamily="34" charset="0"/>
                <a:cs typeface="Arial" panose="020B0604020202020204" pitchFamily="34" charset="0"/>
              </a:rPr>
            </a:br>
            <a:br>
              <a:rPr lang="en-GB" sz="2200" b="1" i="0" u="none" strike="noStrike" dirty="0">
                <a:solidFill>
                  <a:srgbClr val="000000"/>
                </a:solidFill>
                <a:effectLst/>
                <a:latin typeface="Arial" panose="020B0604020202020204" pitchFamily="34" charset="0"/>
                <a:cs typeface="Arial" panose="020B0604020202020204" pitchFamily="34" charset="0"/>
              </a:rPr>
            </a:br>
            <a:br>
              <a:rPr lang="en-GB" sz="2200" b="1" i="0" u="none" strike="noStrike" dirty="0">
                <a:solidFill>
                  <a:srgbClr val="000000"/>
                </a:solidFill>
                <a:effectLst/>
                <a:latin typeface="Arial" panose="020B0604020202020204" pitchFamily="34" charset="0"/>
                <a:cs typeface="Arial" panose="020B0604020202020204" pitchFamily="34" charset="0"/>
              </a:rPr>
            </a:br>
            <a:br>
              <a:rPr lang="en-GB" b="0" i="0" u="none" strike="noStrike" dirty="0">
                <a:solidFill>
                  <a:srgbClr val="000000"/>
                </a:solidFill>
                <a:effectLst/>
              </a:rPr>
            </a:br>
            <a:endParaRPr lang="en-US" dirty="0"/>
          </a:p>
        </p:txBody>
      </p:sp>
      <p:sp>
        <p:nvSpPr>
          <p:cNvPr id="4" name="TextBox 3">
            <a:extLst>
              <a:ext uri="{FF2B5EF4-FFF2-40B4-BE49-F238E27FC236}">
                <a16:creationId xmlns:a16="http://schemas.microsoft.com/office/drawing/2014/main" id="{2807F791-A76B-086A-A922-D59CE3DFAB12}"/>
              </a:ext>
            </a:extLst>
          </p:cNvPr>
          <p:cNvSpPr txBox="1"/>
          <p:nvPr/>
        </p:nvSpPr>
        <p:spPr>
          <a:xfrm>
            <a:off x="1605986" y="1278134"/>
            <a:ext cx="8235387" cy="3739998"/>
          </a:xfrm>
          <a:prstGeom prst="rect">
            <a:avLst/>
          </a:prstGeom>
          <a:noFill/>
        </p:spPr>
        <p:txBody>
          <a:bodyPr wrap="square">
            <a:spAutoFit/>
          </a:bodyPr>
          <a:lstStyle/>
          <a:p>
            <a:pPr algn="ctr">
              <a:lnSpc>
                <a:spcPct val="150000"/>
              </a:lnSpc>
              <a:buNone/>
            </a:pPr>
            <a:r>
              <a:rPr lang="en-GB" sz="1600" dirty="0">
                <a:solidFill>
                  <a:srgbClr val="000000"/>
                </a:solidFill>
                <a:effectLst/>
                <a:latin typeface="Arial" panose="020B0604020202020204" pitchFamily="34" charset="0"/>
                <a:ea typeface="Arial" panose="020B0604020202020204" pitchFamily="34" charset="0"/>
                <a:cs typeface="Arial" panose="020B0604020202020204" pitchFamily="34" charset="0"/>
              </a:rPr>
              <a:t>In conclusion, Information Systems are essential for consulting firms that aim to improve efficiency, make data-driven decisions, and deliver a consistent client experience. By combining technology, people, and processes, IS enable consulting organisations to optimise workflows, manage client relationships, and remain competitive in an increasingly digital business environment.</a:t>
            </a:r>
          </a:p>
          <a:p>
            <a:pPr algn="ctr">
              <a:lnSpc>
                <a:spcPct val="150000"/>
              </a:lnSpc>
              <a:buNone/>
            </a:pPr>
            <a:r>
              <a:rPr lang="en-GB" sz="1600" dirty="0">
                <a:solidFill>
                  <a:srgbClr val="000000"/>
                </a:solidFill>
                <a:effectLst/>
                <a:latin typeface="Arial" panose="020B0604020202020204" pitchFamily="34" charset="0"/>
                <a:ea typeface="Arial" panose="020B0604020202020204" pitchFamily="34" charset="0"/>
                <a:cs typeface="Arial" panose="020B0604020202020204" pitchFamily="34" charset="0"/>
              </a:rPr>
              <a:t>The integration of </a:t>
            </a:r>
            <a:r>
              <a:rPr lang="en-GB" sz="1600" b="1" dirty="0">
                <a:solidFill>
                  <a:srgbClr val="000000"/>
                </a:solidFill>
                <a:effectLst/>
                <a:latin typeface="Arial" panose="020B0604020202020204" pitchFamily="34" charset="0"/>
                <a:ea typeface="Arial" panose="020B0604020202020204" pitchFamily="34" charset="0"/>
                <a:cs typeface="Arial" panose="020B0604020202020204" pitchFamily="34" charset="0"/>
              </a:rPr>
              <a:t>TPS, MIS, and CRM</a:t>
            </a:r>
            <a:r>
              <a:rPr lang="en-GB" sz="1600" dirty="0">
                <a:solidFill>
                  <a:srgbClr val="000000"/>
                </a:solidFill>
                <a:effectLst/>
                <a:latin typeface="Arial" panose="020B0604020202020204" pitchFamily="34" charset="0"/>
                <a:ea typeface="Arial" panose="020B0604020202020204" pitchFamily="34" charset="0"/>
                <a:cs typeface="Arial" panose="020B0604020202020204" pitchFamily="34" charset="0"/>
              </a:rPr>
              <a:t> systems allows consulting firms to operate more strategically and efficiently, ultimately improving both internal performance and client satisfaction. As the consulting sector continues to evolve, the firms that effectively harness the power of IS will be best positioned to lead in innovation, agility, and sustainable growth.</a:t>
            </a:r>
          </a:p>
        </p:txBody>
      </p:sp>
      <p:sp>
        <p:nvSpPr>
          <p:cNvPr id="5" name="TextBox 4">
            <a:extLst>
              <a:ext uri="{FF2B5EF4-FFF2-40B4-BE49-F238E27FC236}">
                <a16:creationId xmlns:a16="http://schemas.microsoft.com/office/drawing/2014/main" id="{736AE9B8-8AE0-467D-1CF2-0291C26AB251}"/>
              </a:ext>
            </a:extLst>
          </p:cNvPr>
          <p:cNvSpPr txBox="1"/>
          <p:nvPr/>
        </p:nvSpPr>
        <p:spPr>
          <a:xfrm>
            <a:off x="4247908" y="939580"/>
            <a:ext cx="2951544" cy="338554"/>
          </a:xfrm>
          <a:prstGeom prst="rect">
            <a:avLst/>
          </a:prstGeom>
          <a:noFill/>
        </p:spPr>
        <p:txBody>
          <a:bodyPr wrap="square" rtlCol="0">
            <a:spAutoFit/>
          </a:bodyPr>
          <a:lstStyle/>
          <a:p>
            <a:pPr algn="ctr">
              <a:buNone/>
            </a:pPr>
            <a:r>
              <a:rPr lang="en-GB" sz="1600" b="1" dirty="0">
                <a:solidFill>
                  <a:srgbClr val="000000"/>
                </a:solidFill>
                <a:latin typeface="Arial" panose="020B0604020202020204" pitchFamily="34" charset="0"/>
                <a:ea typeface="Arial" panose="020B0604020202020204" pitchFamily="34" charset="0"/>
                <a:cs typeface="Arial" panose="020B0604020202020204" pitchFamily="34" charset="0"/>
              </a:rPr>
              <a:t>Conclusion</a:t>
            </a:r>
            <a:endParaRPr lang="en-GB" sz="1600" dirty="0">
              <a:solidFill>
                <a:srgbClr val="000000"/>
              </a:solidFill>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962432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D575717-7419-2311-43A1-B36839A264DC}"/>
            </a:ext>
          </a:extLst>
        </p:cNvPr>
        <p:cNvGrpSpPr/>
        <p:nvPr/>
      </p:nvGrpSpPr>
      <p:grpSpPr>
        <a:xfrm>
          <a:off x="0" y="0"/>
          <a:ext cx="0" cy="0"/>
          <a:chOff x="0" y="0"/>
          <a:chExt cx="0" cy="0"/>
        </a:xfrm>
      </p:grpSpPr>
      <p:grpSp>
        <p:nvGrpSpPr>
          <p:cNvPr id="28" name="Group 27">
            <a:extLst>
              <a:ext uri="{FF2B5EF4-FFF2-40B4-BE49-F238E27FC236}">
                <a16:creationId xmlns:a16="http://schemas.microsoft.com/office/drawing/2014/main" id="{16DBFAD4-B5FC-442B-A283-381B01B195F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1" name="Oval 10">
              <a:extLst>
                <a:ext uri="{FF2B5EF4-FFF2-40B4-BE49-F238E27FC236}">
                  <a16:creationId xmlns:a16="http://schemas.microsoft.com/office/drawing/2014/main" id="{9B649DC7-8769-4383-A6F2-8F366BA7A1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US"/>
            </a:p>
          </p:txBody>
        </p:sp>
        <p:sp>
          <p:nvSpPr>
            <p:cNvPr id="29" name="Oval 28">
              <a:extLst>
                <a:ext uri="{FF2B5EF4-FFF2-40B4-BE49-F238E27FC236}">
                  <a16:creationId xmlns:a16="http://schemas.microsoft.com/office/drawing/2014/main" id="{0C67FD53-2686-4E0E-BA49-976F78F9AAC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US"/>
            </a:p>
          </p:txBody>
        </p:sp>
      </p:grpSp>
      <p:sp>
        <p:nvSpPr>
          <p:cNvPr id="30" name="Rectangle 29">
            <a:extLst>
              <a:ext uri="{FF2B5EF4-FFF2-40B4-BE49-F238E27FC236}">
                <a16:creationId xmlns:a16="http://schemas.microsoft.com/office/drawing/2014/main" id="{A943D298-0548-4C7A-870B-7594104F82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1"/>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31" name="Rectangle 30">
            <a:extLst>
              <a:ext uri="{FF2B5EF4-FFF2-40B4-BE49-F238E27FC236}">
                <a16:creationId xmlns:a16="http://schemas.microsoft.com/office/drawing/2014/main" id="{FF7B26C5-D249-4988-B86B-5A3D9E7BD9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 y="0"/>
            <a:ext cx="12188952" cy="6858000"/>
          </a:xfrm>
          <a:prstGeom prst="rect">
            <a:avLst/>
          </a:prstGeom>
          <a:blipFill dpi="0" rotWithShape="1">
            <a:blip r:embed="rId4">
              <a:alphaModFix amt="45000"/>
              <a:lum bright="70000" contrast="-70000"/>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E3D78F8-EEFE-7883-2839-0D363D3E011E}"/>
              </a:ext>
            </a:extLst>
          </p:cNvPr>
          <p:cNvSpPr>
            <a:spLocks noGrp="1"/>
          </p:cNvSpPr>
          <p:nvPr>
            <p:ph type="ctrTitle"/>
          </p:nvPr>
        </p:nvSpPr>
        <p:spPr>
          <a:xfrm>
            <a:off x="1069848" y="484632"/>
            <a:ext cx="10058400" cy="1609344"/>
          </a:xfrm>
        </p:spPr>
        <p:txBody>
          <a:bodyPr vert="horz" lIns="91440" tIns="45720" rIns="91440" bIns="45720" rtlCol="0" anchor="ctr">
            <a:normAutofit fontScale="90000"/>
          </a:bodyPr>
          <a:lstStyle/>
          <a:p>
            <a:pPr>
              <a:lnSpc>
                <a:spcPct val="90000"/>
              </a:lnSpc>
            </a:pPr>
            <a:br>
              <a:rPr lang="en-US" sz="1400" b="1" i="0" u="none" strike="noStrike" cap="all" dirty="0">
                <a:blipFill>
                  <a:blip r:embed="rId5">
                    <a:extLst>
                      <a:ext uri="{28A0092B-C50C-407E-A947-70E740481C1C}">
                        <a14:useLocalDpi xmlns:a14="http://schemas.microsoft.com/office/drawing/2010/main" val="0"/>
                      </a:ext>
                    </a:extLst>
                  </a:blip>
                  <a:tile tx="6350" ty="-127000" sx="65000" sy="64000" flip="none" algn="tl"/>
                </a:blipFill>
                <a:effectLst/>
              </a:rPr>
            </a:br>
            <a:br>
              <a:rPr lang="en-US" sz="1400" b="1" i="0" u="none" strike="noStrike" cap="all" dirty="0">
                <a:blipFill>
                  <a:blip r:embed="rId5">
                    <a:extLst>
                      <a:ext uri="{28A0092B-C50C-407E-A947-70E740481C1C}">
                        <a14:useLocalDpi xmlns:a14="http://schemas.microsoft.com/office/drawing/2010/main" val="0"/>
                      </a:ext>
                    </a:extLst>
                  </a:blip>
                  <a:tile tx="6350" ty="-127000" sx="65000" sy="64000" flip="none" algn="tl"/>
                </a:blipFill>
                <a:effectLst/>
              </a:rPr>
            </a:br>
            <a:br>
              <a:rPr lang="en-US" sz="1400" b="1" i="0" u="none" strike="noStrike" cap="all" dirty="0">
                <a:blipFill>
                  <a:blip r:embed="rId5">
                    <a:extLst>
                      <a:ext uri="{28A0092B-C50C-407E-A947-70E740481C1C}">
                        <a14:useLocalDpi xmlns:a14="http://schemas.microsoft.com/office/drawing/2010/main" val="0"/>
                      </a:ext>
                    </a:extLst>
                  </a:blip>
                  <a:tile tx="6350" ty="-127000" sx="65000" sy="64000" flip="none" algn="tl"/>
                </a:blipFill>
                <a:effectLst/>
              </a:rPr>
            </a:br>
            <a:br>
              <a:rPr lang="en-US" sz="1400" b="1" i="0" u="none" strike="noStrike" cap="all" dirty="0">
                <a:blipFill>
                  <a:blip r:embed="rId5">
                    <a:extLst>
                      <a:ext uri="{28A0092B-C50C-407E-A947-70E740481C1C}">
                        <a14:useLocalDpi xmlns:a14="http://schemas.microsoft.com/office/drawing/2010/main" val="0"/>
                      </a:ext>
                    </a:extLst>
                  </a:blip>
                  <a:tile tx="6350" ty="-127000" sx="65000" sy="64000" flip="none" algn="tl"/>
                </a:blipFill>
                <a:effectLst/>
              </a:rPr>
            </a:br>
            <a:br>
              <a:rPr lang="en-US" sz="1400" b="1" i="0" u="none" strike="noStrike" cap="all" dirty="0">
                <a:blipFill>
                  <a:blip r:embed="rId5">
                    <a:extLst>
                      <a:ext uri="{28A0092B-C50C-407E-A947-70E740481C1C}">
                        <a14:useLocalDpi xmlns:a14="http://schemas.microsoft.com/office/drawing/2010/main" val="0"/>
                      </a:ext>
                    </a:extLst>
                  </a:blip>
                  <a:tile tx="6350" ty="-127000" sx="65000" sy="64000" flip="none" algn="tl"/>
                </a:blipFill>
                <a:effectLst/>
              </a:rPr>
            </a:br>
            <a:br>
              <a:rPr lang="en-US" sz="1400" b="1" i="0" u="none" strike="noStrike" cap="all" dirty="0">
                <a:blipFill>
                  <a:blip r:embed="rId5">
                    <a:extLst>
                      <a:ext uri="{28A0092B-C50C-407E-A947-70E740481C1C}">
                        <a14:useLocalDpi xmlns:a14="http://schemas.microsoft.com/office/drawing/2010/main" val="0"/>
                      </a:ext>
                    </a:extLst>
                  </a:blip>
                  <a:tile tx="6350" ty="-127000" sx="65000" sy="64000" flip="none" algn="tl"/>
                </a:blipFill>
                <a:effectLst/>
              </a:rPr>
            </a:br>
            <a:br>
              <a:rPr lang="en-US" sz="1400" b="1" i="0" u="none" strike="noStrike" cap="all" dirty="0">
                <a:blipFill>
                  <a:blip r:embed="rId5">
                    <a:extLst>
                      <a:ext uri="{28A0092B-C50C-407E-A947-70E740481C1C}">
                        <a14:useLocalDpi xmlns:a14="http://schemas.microsoft.com/office/drawing/2010/main" val="0"/>
                      </a:ext>
                    </a:extLst>
                  </a:blip>
                  <a:tile tx="6350" ty="-127000" sx="65000" sy="64000" flip="none" algn="tl"/>
                </a:blipFill>
                <a:effectLst/>
              </a:rPr>
            </a:br>
            <a:br>
              <a:rPr lang="en-US" sz="1400" b="1" i="0" u="none" strike="noStrike" cap="all" dirty="0">
                <a:blipFill>
                  <a:blip r:embed="rId5">
                    <a:extLst>
                      <a:ext uri="{28A0092B-C50C-407E-A947-70E740481C1C}">
                        <a14:useLocalDpi xmlns:a14="http://schemas.microsoft.com/office/drawing/2010/main" val="0"/>
                      </a:ext>
                    </a:extLst>
                  </a:blip>
                  <a:tile tx="6350" ty="-127000" sx="65000" sy="64000" flip="none" algn="tl"/>
                </a:blipFill>
                <a:effectLst/>
              </a:rPr>
            </a:br>
            <a:br>
              <a:rPr lang="en-US" sz="1400" b="1" i="0" u="none" strike="noStrike" cap="all" dirty="0">
                <a:blipFill>
                  <a:blip r:embed="rId5">
                    <a:extLst>
                      <a:ext uri="{28A0092B-C50C-407E-A947-70E740481C1C}">
                        <a14:useLocalDpi xmlns:a14="http://schemas.microsoft.com/office/drawing/2010/main" val="0"/>
                      </a:ext>
                    </a:extLst>
                  </a:blip>
                  <a:tile tx="6350" ty="-127000" sx="65000" sy="64000" flip="none" algn="tl"/>
                </a:blipFill>
                <a:effectLst/>
              </a:rPr>
            </a:br>
            <a:br>
              <a:rPr lang="en-US" sz="1400" b="1" i="0" u="none" strike="noStrike" cap="all" dirty="0">
                <a:blipFill>
                  <a:blip r:embed="rId5">
                    <a:extLst>
                      <a:ext uri="{28A0092B-C50C-407E-A947-70E740481C1C}">
                        <a14:useLocalDpi xmlns:a14="http://schemas.microsoft.com/office/drawing/2010/main" val="0"/>
                      </a:ext>
                    </a:extLst>
                  </a:blip>
                  <a:tile tx="6350" ty="-127000" sx="65000" sy="64000" flip="none" algn="tl"/>
                </a:blipFill>
                <a:effectLst/>
              </a:rPr>
            </a:br>
            <a:br>
              <a:rPr lang="en-US" sz="1400" b="0" i="0" u="none" strike="noStrike" cap="all" dirty="0">
                <a:blipFill>
                  <a:blip r:embed="rId5">
                    <a:extLst>
                      <a:ext uri="{28A0092B-C50C-407E-A947-70E740481C1C}">
                        <a14:useLocalDpi xmlns:a14="http://schemas.microsoft.com/office/drawing/2010/main" val="0"/>
                      </a:ext>
                    </a:extLst>
                  </a:blip>
                  <a:tile tx="6350" ty="-127000" sx="65000" sy="64000" flip="none" algn="tl"/>
                </a:blipFill>
                <a:effectLst/>
              </a:rPr>
            </a:br>
            <a:endParaRPr lang="en-US" sz="1400" cap="all" dirty="0">
              <a:blipFill>
                <a:blip r:embed="rId5">
                  <a:extLst>
                    <a:ext uri="{28A0092B-C50C-407E-A947-70E740481C1C}">
                      <a14:useLocalDpi xmlns:a14="http://schemas.microsoft.com/office/drawing/2010/main" val="0"/>
                    </a:ext>
                  </a:extLst>
                </a:blip>
                <a:tile tx="6350" ty="-127000" sx="65000" sy="64000" flip="none" algn="tl"/>
              </a:blipFill>
            </a:endParaRPr>
          </a:p>
        </p:txBody>
      </p:sp>
      <p:sp>
        <p:nvSpPr>
          <p:cNvPr id="4" name="TextBox 3">
            <a:extLst>
              <a:ext uri="{FF2B5EF4-FFF2-40B4-BE49-F238E27FC236}">
                <a16:creationId xmlns:a16="http://schemas.microsoft.com/office/drawing/2014/main" id="{480E2BAE-E944-E952-B455-822CC9B8D4F1}"/>
              </a:ext>
            </a:extLst>
          </p:cNvPr>
          <p:cNvSpPr txBox="1"/>
          <p:nvPr/>
        </p:nvSpPr>
        <p:spPr>
          <a:xfrm>
            <a:off x="922891" y="1735831"/>
            <a:ext cx="10058400" cy="4050792"/>
          </a:xfrm>
          <a:prstGeom prst="rect">
            <a:avLst/>
          </a:prstGeom>
        </p:spPr>
        <p:txBody>
          <a:bodyPr vert="horz" lIns="91440" tIns="45720" rIns="91440" bIns="45720" rtlCol="0">
            <a:normAutofit fontScale="55000" lnSpcReduction="20000"/>
          </a:bodyPr>
          <a:lstStyle/>
          <a:p>
            <a:pPr marL="342900" lvl="0" indent="-182880">
              <a:lnSpc>
                <a:spcPct val="170000"/>
              </a:lnSpc>
              <a:spcAft>
                <a:spcPts val="600"/>
              </a:spcAft>
              <a:buClr>
                <a:schemeClr val="accent1">
                  <a:lumMod val="75000"/>
                </a:schemeClr>
              </a:buClr>
              <a:buSzPct val="85000"/>
              <a:buFont typeface="Wingdings" pitchFamily="2" charset="2"/>
              <a:buChar char="§"/>
              <a:tabLst>
                <a:tab pos="457200" algn="l"/>
              </a:tabLst>
            </a:pPr>
            <a:r>
              <a:rPr lang="en-US" sz="2000" dirty="0">
                <a:effectLst/>
                <a:latin typeface="Arial" panose="020B0604020202020204" pitchFamily="34" charset="0"/>
                <a:cs typeface="Arial" panose="020B0604020202020204" pitchFamily="34" charset="0"/>
              </a:rPr>
              <a:t>Laudon, K.C. and Laudon, J.P. (2025) </a:t>
            </a:r>
            <a:r>
              <a:rPr lang="en-US" sz="2000" i="1" dirty="0">
                <a:effectLst/>
                <a:latin typeface="Arial" panose="020B0604020202020204" pitchFamily="34" charset="0"/>
                <a:cs typeface="Arial" panose="020B0604020202020204" pitchFamily="34" charset="0"/>
              </a:rPr>
              <a:t>Management Information Systems: Managing the Digital Firm.</a:t>
            </a:r>
            <a:r>
              <a:rPr lang="en-US" sz="2000" dirty="0">
                <a:effectLst/>
                <a:latin typeface="Arial" panose="020B0604020202020204" pitchFamily="34" charset="0"/>
                <a:cs typeface="Arial" panose="020B0604020202020204" pitchFamily="34" charset="0"/>
              </a:rPr>
              <a:t> 18th </a:t>
            </a:r>
            <a:r>
              <a:rPr lang="en-US" sz="2000" dirty="0" err="1">
                <a:effectLst/>
                <a:latin typeface="Arial" panose="020B0604020202020204" pitchFamily="34" charset="0"/>
                <a:cs typeface="Arial" panose="020B0604020202020204" pitchFamily="34" charset="0"/>
              </a:rPr>
              <a:t>edn</a:t>
            </a:r>
            <a:r>
              <a:rPr lang="en-US" sz="2000" dirty="0">
                <a:effectLst/>
                <a:latin typeface="Arial" panose="020B0604020202020204" pitchFamily="34" charset="0"/>
                <a:cs typeface="Arial" panose="020B0604020202020204" pitchFamily="34" charset="0"/>
              </a:rPr>
              <a:t>. Pearson.</a:t>
            </a:r>
          </a:p>
          <a:p>
            <a:pPr marL="342900" lvl="0" indent="-182880">
              <a:lnSpc>
                <a:spcPct val="170000"/>
              </a:lnSpc>
              <a:spcAft>
                <a:spcPts val="600"/>
              </a:spcAft>
              <a:buClr>
                <a:schemeClr val="accent1">
                  <a:lumMod val="75000"/>
                </a:schemeClr>
              </a:buClr>
              <a:buSzPct val="85000"/>
              <a:buFont typeface="Wingdings" pitchFamily="2" charset="2"/>
              <a:buChar char="§"/>
              <a:tabLst>
                <a:tab pos="457200" algn="l"/>
              </a:tabLst>
            </a:pPr>
            <a:r>
              <a:rPr lang="en-US" sz="2000" dirty="0">
                <a:effectLst/>
                <a:latin typeface="Arial" panose="020B0604020202020204" pitchFamily="34" charset="0"/>
                <a:cs typeface="Arial" panose="020B0604020202020204" pitchFamily="34" charset="0"/>
              </a:rPr>
              <a:t>Rainer, R.K. and Prince, B. (2023) </a:t>
            </a:r>
            <a:r>
              <a:rPr lang="en-US" sz="2000" i="1" dirty="0">
                <a:effectLst/>
                <a:latin typeface="Arial" panose="020B0604020202020204" pitchFamily="34" charset="0"/>
                <a:cs typeface="Arial" panose="020B0604020202020204" pitchFamily="34" charset="0"/>
              </a:rPr>
              <a:t>Introduction to Information Systems.</a:t>
            </a:r>
            <a:r>
              <a:rPr lang="en-US" sz="2000" dirty="0">
                <a:effectLst/>
                <a:latin typeface="Arial" panose="020B0604020202020204" pitchFamily="34" charset="0"/>
                <a:cs typeface="Arial" panose="020B0604020202020204" pitchFamily="34" charset="0"/>
              </a:rPr>
              <a:t> Wiley.</a:t>
            </a:r>
          </a:p>
          <a:p>
            <a:pPr marL="342900" lvl="0" indent="-182880">
              <a:lnSpc>
                <a:spcPct val="170000"/>
              </a:lnSpc>
              <a:spcAft>
                <a:spcPts val="600"/>
              </a:spcAft>
              <a:buClr>
                <a:schemeClr val="accent1">
                  <a:lumMod val="75000"/>
                </a:schemeClr>
              </a:buClr>
              <a:buSzPct val="85000"/>
              <a:buFont typeface="Wingdings" pitchFamily="2" charset="2"/>
              <a:buChar char="§"/>
              <a:tabLst>
                <a:tab pos="457200" algn="l"/>
              </a:tabLst>
            </a:pPr>
            <a:r>
              <a:rPr lang="en-US" sz="2000" dirty="0">
                <a:effectLst/>
                <a:latin typeface="Arial" panose="020B0604020202020204" pitchFamily="34" charset="0"/>
                <a:cs typeface="Arial" panose="020B0604020202020204" pitchFamily="34" charset="0"/>
              </a:rPr>
              <a:t>Turban, E., Pollard, C. and Wood, G. (2024) </a:t>
            </a:r>
            <a:r>
              <a:rPr lang="en-US" sz="2000" i="1" dirty="0">
                <a:effectLst/>
                <a:latin typeface="Arial" panose="020B0604020202020204" pitchFamily="34" charset="0"/>
                <a:cs typeface="Arial" panose="020B0604020202020204" pitchFamily="34" charset="0"/>
              </a:rPr>
              <a:t>Information Technology for Management: Driving Digital Transformation.</a:t>
            </a:r>
            <a:r>
              <a:rPr lang="en-US" sz="2000" dirty="0">
                <a:effectLst/>
                <a:latin typeface="Arial" panose="020B0604020202020204" pitchFamily="34" charset="0"/>
                <a:cs typeface="Arial" panose="020B0604020202020204" pitchFamily="34" charset="0"/>
              </a:rPr>
              <a:t> Wiley.</a:t>
            </a:r>
          </a:p>
          <a:p>
            <a:pPr marL="342900" lvl="0" indent="-182880">
              <a:lnSpc>
                <a:spcPct val="170000"/>
              </a:lnSpc>
              <a:spcAft>
                <a:spcPts val="600"/>
              </a:spcAft>
              <a:buClr>
                <a:schemeClr val="accent1">
                  <a:lumMod val="75000"/>
                </a:schemeClr>
              </a:buClr>
              <a:buSzPct val="85000"/>
              <a:buFont typeface="Wingdings" pitchFamily="2" charset="2"/>
              <a:buChar char="§"/>
              <a:tabLst>
                <a:tab pos="457200" algn="l"/>
              </a:tabLst>
            </a:pPr>
            <a:r>
              <a:rPr lang="en-US" sz="2000" dirty="0">
                <a:effectLst/>
                <a:latin typeface="Arial" panose="020B0604020202020204" pitchFamily="34" charset="0"/>
                <a:cs typeface="Arial" panose="020B0604020202020204" pitchFamily="34" charset="0"/>
              </a:rPr>
              <a:t>Oz, D. and Ross, P. (2024) </a:t>
            </a:r>
            <a:r>
              <a:rPr lang="en-US" sz="2000" i="1" dirty="0">
                <a:effectLst/>
                <a:latin typeface="Arial" panose="020B0604020202020204" pitchFamily="34" charset="0"/>
                <a:cs typeface="Arial" panose="020B0604020202020204" pitchFamily="34" charset="0"/>
              </a:rPr>
              <a:t>Information Systems and Digital Business Transformation in Professional Services.</a:t>
            </a:r>
            <a:r>
              <a:rPr lang="en-US" sz="2000" dirty="0">
                <a:effectLst/>
                <a:latin typeface="Arial" panose="020B0604020202020204" pitchFamily="34" charset="0"/>
                <a:cs typeface="Arial" panose="020B0604020202020204" pitchFamily="34" charset="0"/>
              </a:rPr>
              <a:t> Routledge.</a:t>
            </a:r>
          </a:p>
          <a:p>
            <a:pPr marL="342900" lvl="0" indent="-182880">
              <a:lnSpc>
                <a:spcPct val="170000"/>
              </a:lnSpc>
              <a:spcAft>
                <a:spcPts val="600"/>
              </a:spcAft>
              <a:buClr>
                <a:schemeClr val="accent1">
                  <a:lumMod val="75000"/>
                </a:schemeClr>
              </a:buClr>
              <a:buSzPct val="85000"/>
              <a:buFont typeface="Wingdings" pitchFamily="2" charset="2"/>
              <a:buChar char="§"/>
              <a:tabLst>
                <a:tab pos="457200" algn="l"/>
              </a:tabLst>
            </a:pPr>
            <a:r>
              <a:rPr lang="en-US" sz="2000" dirty="0">
                <a:effectLst/>
                <a:latin typeface="Arial" panose="020B0604020202020204" pitchFamily="34" charset="0"/>
                <a:cs typeface="Arial" panose="020B0604020202020204" pitchFamily="34" charset="0"/>
              </a:rPr>
              <a:t>Porter, M.E. (1985) </a:t>
            </a:r>
            <a:r>
              <a:rPr lang="en-US" sz="2000" i="1" dirty="0">
                <a:effectLst/>
                <a:latin typeface="Arial" panose="020B0604020202020204" pitchFamily="34" charset="0"/>
                <a:cs typeface="Arial" panose="020B0604020202020204" pitchFamily="34" charset="0"/>
              </a:rPr>
              <a:t>Competitive Advantage: Creating and Sustaining Superior Performance.</a:t>
            </a:r>
            <a:r>
              <a:rPr lang="en-US" sz="2000" dirty="0">
                <a:effectLst/>
                <a:latin typeface="Arial" panose="020B0604020202020204" pitchFamily="34" charset="0"/>
                <a:cs typeface="Arial" panose="020B0604020202020204" pitchFamily="34" charset="0"/>
              </a:rPr>
              <a:t> Free Press.</a:t>
            </a:r>
          </a:p>
          <a:p>
            <a:pPr marL="342900" lvl="0" indent="-182880">
              <a:lnSpc>
                <a:spcPct val="170000"/>
              </a:lnSpc>
              <a:spcAft>
                <a:spcPts val="600"/>
              </a:spcAft>
              <a:buClr>
                <a:schemeClr val="accent1">
                  <a:lumMod val="75000"/>
                </a:schemeClr>
              </a:buClr>
              <a:buSzPct val="85000"/>
              <a:buFont typeface="Wingdings" pitchFamily="2" charset="2"/>
              <a:buChar char="§"/>
              <a:tabLst>
                <a:tab pos="457200" algn="l"/>
              </a:tabLst>
            </a:pPr>
            <a:r>
              <a:rPr lang="en-US" sz="2000" dirty="0">
                <a:effectLst/>
                <a:latin typeface="Arial" panose="020B0604020202020204" pitchFamily="34" charset="0"/>
                <a:cs typeface="Arial" panose="020B0604020202020204" pitchFamily="34" charset="0"/>
              </a:rPr>
              <a:t>SAP (2024) </a:t>
            </a:r>
            <a:r>
              <a:rPr lang="en-US" sz="2000" i="1" dirty="0">
                <a:effectLst/>
                <a:latin typeface="Arial" panose="020B0604020202020204" pitchFamily="34" charset="0"/>
                <a:cs typeface="Arial" panose="020B0604020202020204" pitchFamily="34" charset="0"/>
              </a:rPr>
              <a:t>Deloitte and SAP Collaboration for S/4 HANA Deployment.</a:t>
            </a:r>
            <a:r>
              <a:rPr lang="en-US" sz="2000" dirty="0">
                <a:effectLst/>
                <a:latin typeface="Arial" panose="020B0604020202020204" pitchFamily="34" charset="0"/>
                <a:cs typeface="Arial" panose="020B0604020202020204" pitchFamily="34" charset="0"/>
              </a:rPr>
              <a:t> Available at: </a:t>
            </a:r>
            <a:r>
              <a:rPr lang="en-US" sz="2000" u="sng" dirty="0">
                <a:effectLst/>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https://www.sap.com</a:t>
            </a:r>
            <a:r>
              <a:rPr lang="en-US" sz="2000" dirty="0">
                <a:effectLst/>
                <a:latin typeface="Arial" panose="020B0604020202020204" pitchFamily="34" charset="0"/>
                <a:cs typeface="Arial" panose="020B0604020202020204" pitchFamily="34" charset="0"/>
              </a:rPr>
              <a:t> (Accessed: 31 October 2025).</a:t>
            </a:r>
          </a:p>
          <a:p>
            <a:pPr marL="342900" lvl="0" indent="-182880">
              <a:lnSpc>
                <a:spcPct val="170000"/>
              </a:lnSpc>
              <a:spcAft>
                <a:spcPts val="600"/>
              </a:spcAft>
              <a:buClr>
                <a:schemeClr val="accent1">
                  <a:lumMod val="75000"/>
                </a:schemeClr>
              </a:buClr>
              <a:buSzPct val="85000"/>
              <a:buFont typeface="Wingdings" pitchFamily="2" charset="2"/>
              <a:buChar char="§"/>
              <a:tabLst>
                <a:tab pos="457200" algn="l"/>
              </a:tabLst>
            </a:pPr>
            <a:r>
              <a:rPr lang="en-US" sz="2000" dirty="0">
                <a:effectLst/>
                <a:latin typeface="Arial" panose="020B0604020202020204" pitchFamily="34" charset="0"/>
                <a:cs typeface="Arial" panose="020B0604020202020204" pitchFamily="34" charset="0"/>
              </a:rPr>
              <a:t>Salesforce (2024) </a:t>
            </a:r>
            <a:r>
              <a:rPr lang="en-US" sz="2000" i="1" dirty="0">
                <a:effectLst/>
                <a:latin typeface="Arial" panose="020B0604020202020204" pitchFamily="34" charset="0"/>
                <a:cs typeface="Arial" panose="020B0604020202020204" pitchFamily="34" charset="0"/>
              </a:rPr>
              <a:t>PwC Customer Success Story.</a:t>
            </a:r>
            <a:r>
              <a:rPr lang="en-US" sz="2000" dirty="0">
                <a:effectLst/>
                <a:latin typeface="Arial" panose="020B0604020202020204" pitchFamily="34" charset="0"/>
                <a:cs typeface="Arial" panose="020B0604020202020204" pitchFamily="34" charset="0"/>
              </a:rPr>
              <a:t> Available at: </a:t>
            </a:r>
            <a:r>
              <a:rPr lang="en-US" sz="2000" u="sng" dirty="0">
                <a:effectLst/>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https://www.salesforce.com/customer-success-stories/pwc</a:t>
            </a:r>
            <a:r>
              <a:rPr lang="en-US" sz="2000" dirty="0">
                <a:effectLst/>
                <a:latin typeface="Arial" panose="020B0604020202020204" pitchFamily="34" charset="0"/>
                <a:cs typeface="Arial" panose="020B0604020202020204" pitchFamily="34" charset="0"/>
              </a:rPr>
              <a:t> (Accessed: 31 October 2025).</a:t>
            </a:r>
          </a:p>
          <a:p>
            <a:pPr marL="342900" lvl="0" indent="-182880">
              <a:lnSpc>
                <a:spcPct val="170000"/>
              </a:lnSpc>
              <a:spcAft>
                <a:spcPts val="600"/>
              </a:spcAft>
              <a:buClr>
                <a:schemeClr val="accent1">
                  <a:lumMod val="75000"/>
                </a:schemeClr>
              </a:buClr>
              <a:buSzPct val="85000"/>
              <a:buFont typeface="Wingdings" pitchFamily="2" charset="2"/>
              <a:buChar char="§"/>
              <a:tabLst>
                <a:tab pos="457200" algn="l"/>
              </a:tabLst>
            </a:pPr>
            <a:r>
              <a:rPr lang="en-US" sz="2000" dirty="0">
                <a:effectLst/>
                <a:latin typeface="Arial" panose="020B0604020202020204" pitchFamily="34" charset="0"/>
                <a:cs typeface="Arial" panose="020B0604020202020204" pitchFamily="34" charset="0"/>
              </a:rPr>
              <a:t>Sharma, T. and Mehta, R. (2024) ‘CRM adoption in professional services firms: A case study approach,’ </a:t>
            </a:r>
            <a:r>
              <a:rPr lang="en-US" sz="2000" i="1" dirty="0">
                <a:effectLst/>
                <a:latin typeface="Arial" panose="020B0604020202020204" pitchFamily="34" charset="0"/>
                <a:cs typeface="Arial" panose="020B0604020202020204" pitchFamily="34" charset="0"/>
              </a:rPr>
              <a:t>Journal of Information Systems Management,</a:t>
            </a:r>
            <a:r>
              <a:rPr lang="en-US" sz="2000" dirty="0">
                <a:effectLst/>
                <a:latin typeface="Arial" panose="020B0604020202020204" pitchFamily="34" charset="0"/>
                <a:cs typeface="Arial" panose="020B0604020202020204" pitchFamily="34" charset="0"/>
              </a:rPr>
              <a:t> 41(3), pp. 102–115.</a:t>
            </a:r>
          </a:p>
          <a:p>
            <a:pPr marL="342900" lvl="0" indent="-182880">
              <a:lnSpc>
                <a:spcPct val="170000"/>
              </a:lnSpc>
              <a:spcAft>
                <a:spcPts val="600"/>
              </a:spcAft>
              <a:buClr>
                <a:schemeClr val="accent1">
                  <a:lumMod val="75000"/>
                </a:schemeClr>
              </a:buClr>
              <a:buSzPct val="85000"/>
              <a:buFont typeface="Wingdings" pitchFamily="2" charset="2"/>
              <a:buChar char="§"/>
              <a:tabLst>
                <a:tab pos="457200" algn="l"/>
              </a:tabLst>
            </a:pPr>
            <a:r>
              <a:rPr lang="en-US" sz="2000" dirty="0">
                <a:effectLst/>
                <a:latin typeface="Arial" panose="020B0604020202020204" pitchFamily="34" charset="0"/>
                <a:cs typeface="Arial" panose="020B0604020202020204" pitchFamily="34" charset="0"/>
              </a:rPr>
              <a:t>Park, S. (2024) ‘The Role of Information Systems in Enhancing </a:t>
            </a:r>
            <a:r>
              <a:rPr lang="en-US" sz="2000" dirty="0" err="1">
                <a:effectLst/>
                <a:latin typeface="Arial" panose="020B0604020202020204" pitchFamily="34" charset="0"/>
                <a:cs typeface="Arial" panose="020B0604020202020204" pitchFamily="34" charset="0"/>
              </a:rPr>
              <a:t>Organisational</a:t>
            </a:r>
            <a:r>
              <a:rPr lang="en-US" sz="2000" dirty="0">
                <a:effectLst/>
                <a:latin typeface="Arial" panose="020B0604020202020204" pitchFamily="34" charset="0"/>
                <a:cs typeface="Arial" panose="020B0604020202020204" pitchFamily="34" charset="0"/>
              </a:rPr>
              <a:t> Efficiency,’ </a:t>
            </a:r>
            <a:r>
              <a:rPr lang="en-US" sz="2000" i="1" dirty="0">
                <a:effectLst/>
                <a:latin typeface="Arial" panose="020B0604020202020204" pitchFamily="34" charset="0"/>
                <a:cs typeface="Arial" panose="020B0604020202020204" pitchFamily="34" charset="0"/>
              </a:rPr>
              <a:t>International Journal of Business and Digital Innovation,</a:t>
            </a:r>
            <a:r>
              <a:rPr lang="en-US" sz="2000" dirty="0">
                <a:effectLst/>
                <a:latin typeface="Arial" panose="020B0604020202020204" pitchFamily="34" charset="0"/>
                <a:cs typeface="Arial" panose="020B0604020202020204" pitchFamily="34" charset="0"/>
              </a:rPr>
              <a:t> 15(1), pp. 45–60.</a:t>
            </a:r>
          </a:p>
          <a:p>
            <a:pPr marL="342900" lvl="0" indent="-182880">
              <a:lnSpc>
                <a:spcPct val="170000"/>
              </a:lnSpc>
              <a:spcAft>
                <a:spcPts val="600"/>
              </a:spcAft>
              <a:buClr>
                <a:schemeClr val="accent1">
                  <a:lumMod val="75000"/>
                </a:schemeClr>
              </a:buClr>
              <a:buSzPct val="85000"/>
              <a:buFont typeface="Wingdings" pitchFamily="2" charset="2"/>
              <a:buChar char="§"/>
              <a:tabLst>
                <a:tab pos="457200" algn="l"/>
              </a:tabLst>
            </a:pPr>
            <a:r>
              <a:rPr lang="en-US" sz="2000" dirty="0">
                <a:effectLst/>
                <a:latin typeface="Arial" panose="020B0604020202020204" pitchFamily="34" charset="0"/>
                <a:cs typeface="Arial" panose="020B0604020202020204" pitchFamily="34" charset="0"/>
              </a:rPr>
              <a:t>Rieg, R. (2023) ‘Use of Online Management Information Systems in Operational Planning,’ </a:t>
            </a:r>
            <a:r>
              <a:rPr lang="en-US" sz="2000" i="1" dirty="0">
                <a:effectLst/>
                <a:latin typeface="Arial" panose="020B0604020202020204" pitchFamily="34" charset="0"/>
                <a:cs typeface="Arial" panose="020B0604020202020204" pitchFamily="34" charset="0"/>
              </a:rPr>
              <a:t>Procedia Computer Science,</a:t>
            </a:r>
            <a:r>
              <a:rPr lang="en-US" sz="2000" dirty="0">
                <a:effectLst/>
                <a:latin typeface="Arial" panose="020B0604020202020204" pitchFamily="34" charset="0"/>
                <a:cs typeface="Arial" panose="020B0604020202020204" pitchFamily="34" charset="0"/>
              </a:rPr>
              <a:t> 217, pp. 1021–1030.</a:t>
            </a:r>
          </a:p>
          <a:p>
            <a:pPr indent="-182880">
              <a:lnSpc>
                <a:spcPct val="170000"/>
              </a:lnSpc>
              <a:spcAft>
                <a:spcPts val="600"/>
              </a:spcAft>
              <a:buClr>
                <a:schemeClr val="accent1">
                  <a:lumMod val="75000"/>
                </a:schemeClr>
              </a:buClr>
              <a:buSzPct val="85000"/>
              <a:buFont typeface="Wingdings" pitchFamily="2" charset="2"/>
              <a:buChar char="§"/>
            </a:pPr>
            <a:r>
              <a:rPr lang="en-US" sz="1300" dirty="0">
                <a:effectLst/>
                <a:latin typeface="Arial" panose="020B0604020202020204" pitchFamily="34" charset="0"/>
                <a:cs typeface="Arial" panose="020B0604020202020204" pitchFamily="34" charset="0"/>
              </a:rPr>
              <a:t> </a:t>
            </a:r>
          </a:p>
        </p:txBody>
      </p:sp>
      <p:grpSp>
        <p:nvGrpSpPr>
          <p:cNvPr id="18" name="Group 17">
            <a:extLst>
              <a:ext uri="{FF2B5EF4-FFF2-40B4-BE49-F238E27FC236}">
                <a16:creationId xmlns:a16="http://schemas.microsoft.com/office/drawing/2014/main" id="{46FDAED0-8B04-4181-B3D3-EA0A93C665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9" name="Oval 18">
              <a:extLst>
                <a:ext uri="{FF2B5EF4-FFF2-40B4-BE49-F238E27FC236}">
                  <a16:creationId xmlns:a16="http://schemas.microsoft.com/office/drawing/2014/main" id="{161B6F0D-567B-4CFA-BF50-79FDAC6EBD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0" name="Oval 19">
              <a:extLst>
                <a:ext uri="{FF2B5EF4-FFF2-40B4-BE49-F238E27FC236}">
                  <a16:creationId xmlns:a16="http://schemas.microsoft.com/office/drawing/2014/main" id="{8CE5D194-0A7E-49A6-B737-F71C1B3960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5" name="TextBox 4">
            <a:extLst>
              <a:ext uri="{FF2B5EF4-FFF2-40B4-BE49-F238E27FC236}">
                <a16:creationId xmlns:a16="http://schemas.microsoft.com/office/drawing/2014/main" id="{C45CB223-826A-CB19-F626-BD6964C3AE4D}"/>
              </a:ext>
            </a:extLst>
          </p:cNvPr>
          <p:cNvSpPr txBox="1"/>
          <p:nvPr/>
        </p:nvSpPr>
        <p:spPr>
          <a:xfrm>
            <a:off x="4977114" y="963488"/>
            <a:ext cx="2905246" cy="338554"/>
          </a:xfrm>
          <a:prstGeom prst="rect">
            <a:avLst/>
          </a:prstGeom>
          <a:noFill/>
        </p:spPr>
        <p:txBody>
          <a:bodyPr wrap="square" rtlCol="0">
            <a:spAutoFit/>
          </a:bodyPr>
          <a:lstStyle/>
          <a:p>
            <a:pPr>
              <a:spcAft>
                <a:spcPts val="600"/>
              </a:spcAft>
              <a:buNone/>
            </a:pPr>
            <a:r>
              <a:rPr lang="en-GB" sz="1600" b="1" dirty="0">
                <a:solidFill>
                  <a:srgbClr val="000000"/>
                </a:solidFill>
                <a:latin typeface="Arial" panose="020B0604020202020204" pitchFamily="34" charset="0"/>
                <a:ea typeface="Arial" panose="020B0604020202020204" pitchFamily="34" charset="0"/>
                <a:cs typeface="Arial" panose="020B0604020202020204" pitchFamily="34" charset="0"/>
              </a:rPr>
              <a:t>References:</a:t>
            </a:r>
            <a:endParaRPr lang="en-GB" sz="1600" dirty="0">
              <a:solidFill>
                <a:srgbClr val="000000"/>
              </a:solidFill>
              <a:latin typeface="Arial" panose="020B0604020202020204" pitchFamily="34" charset="0"/>
              <a:ea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565687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1C2C733-161F-B15A-2EE6-7EF177F2F77E}"/>
            </a:ext>
          </a:extLst>
        </p:cNvPr>
        <p:cNvGrpSpPr/>
        <p:nvPr/>
      </p:nvGrpSpPr>
      <p:grpSpPr>
        <a:xfrm>
          <a:off x="0" y="0"/>
          <a:ext cx="0" cy="0"/>
          <a:chOff x="0" y="0"/>
          <a:chExt cx="0" cy="0"/>
        </a:xfrm>
      </p:grpSpPr>
      <p:sp>
        <p:nvSpPr>
          <p:cNvPr id="20" name="Rectangle 19">
            <a:extLst>
              <a:ext uri="{FF2B5EF4-FFF2-40B4-BE49-F238E27FC236}">
                <a16:creationId xmlns:a16="http://schemas.microsoft.com/office/drawing/2014/main" id="{48FDEBDB-5859-4B9E-8810-2C5CFED093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7BA840-220E-7786-F438-DB7ABF64F3D6}"/>
              </a:ext>
            </a:extLst>
          </p:cNvPr>
          <p:cNvSpPr>
            <a:spLocks noGrp="1"/>
          </p:cNvSpPr>
          <p:nvPr>
            <p:ph type="ctrTitle"/>
          </p:nvPr>
        </p:nvSpPr>
        <p:spPr>
          <a:xfrm>
            <a:off x="1051560" y="942975"/>
            <a:ext cx="9966960" cy="3525056"/>
          </a:xfrm>
        </p:spPr>
        <p:txBody>
          <a:bodyPr anchor="b">
            <a:normAutofit fontScale="90000"/>
          </a:bodyPr>
          <a:lstStyle/>
          <a:p>
            <a:pPr algn="ctr"/>
            <a:br>
              <a:rPr lang="en-GB" sz="1800" b="1" i="0" u="none" strike="noStrike" dirty="0">
                <a:solidFill>
                  <a:srgbClr val="FFFFFF"/>
                </a:solidFill>
                <a:effectLst/>
                <a:latin typeface="Arial" panose="020B0604020202020204" pitchFamily="34" charset="0"/>
                <a:cs typeface="Arial" panose="020B0604020202020204" pitchFamily="34" charset="0"/>
              </a:rPr>
            </a:br>
            <a:br>
              <a:rPr lang="en-GB" sz="1800" b="1" i="0" u="none" strike="noStrike" dirty="0">
                <a:solidFill>
                  <a:srgbClr val="FFFFFF"/>
                </a:solidFill>
                <a:effectLst/>
                <a:latin typeface="Arial" panose="020B0604020202020204" pitchFamily="34" charset="0"/>
                <a:cs typeface="Arial" panose="020B0604020202020204" pitchFamily="34" charset="0"/>
              </a:rPr>
            </a:br>
            <a:br>
              <a:rPr lang="en-GB" sz="1800" b="1" i="0" u="none" strike="noStrike" dirty="0">
                <a:solidFill>
                  <a:srgbClr val="FFFFFF"/>
                </a:solidFill>
                <a:effectLst/>
                <a:latin typeface="Arial" panose="020B0604020202020204" pitchFamily="34" charset="0"/>
                <a:cs typeface="Arial" panose="020B0604020202020204" pitchFamily="34" charset="0"/>
              </a:rPr>
            </a:br>
            <a:br>
              <a:rPr lang="en-GB" sz="1800" b="1" i="0" u="none" strike="noStrike" dirty="0">
                <a:solidFill>
                  <a:srgbClr val="FFFFFF"/>
                </a:solidFill>
                <a:effectLst/>
                <a:latin typeface="Arial" panose="020B0604020202020204" pitchFamily="34" charset="0"/>
                <a:cs typeface="Arial" panose="020B0604020202020204" pitchFamily="34" charset="0"/>
              </a:rPr>
            </a:br>
            <a:br>
              <a:rPr lang="en-GB" sz="1800" b="1" i="0" u="none" strike="noStrike" dirty="0">
                <a:solidFill>
                  <a:srgbClr val="FFFFFF"/>
                </a:solidFill>
                <a:effectLst/>
                <a:latin typeface="Arial" panose="020B0604020202020204" pitchFamily="34" charset="0"/>
                <a:cs typeface="Arial" panose="020B0604020202020204" pitchFamily="34" charset="0"/>
              </a:rPr>
            </a:br>
            <a:br>
              <a:rPr lang="en-GB" sz="1800" b="1" i="0" u="none" strike="noStrike" dirty="0">
                <a:solidFill>
                  <a:srgbClr val="FFFFFF"/>
                </a:solidFill>
                <a:effectLst/>
                <a:latin typeface="Arial" panose="020B0604020202020204" pitchFamily="34" charset="0"/>
                <a:cs typeface="Arial" panose="020B0604020202020204" pitchFamily="34" charset="0"/>
              </a:rPr>
            </a:br>
            <a:br>
              <a:rPr lang="en-GB" sz="1800" b="1" i="0" u="none" strike="noStrike" dirty="0">
                <a:solidFill>
                  <a:srgbClr val="FFFFFF"/>
                </a:solidFill>
                <a:effectLst/>
                <a:latin typeface="Arial" panose="020B0604020202020204" pitchFamily="34" charset="0"/>
                <a:cs typeface="Arial" panose="020B0604020202020204" pitchFamily="34" charset="0"/>
              </a:rPr>
            </a:br>
            <a:br>
              <a:rPr lang="en-GB" sz="1800" b="1" i="0" u="none" strike="noStrike" dirty="0">
                <a:solidFill>
                  <a:srgbClr val="FFFFFF"/>
                </a:solidFill>
                <a:effectLst/>
                <a:latin typeface="Arial" panose="020B0604020202020204" pitchFamily="34" charset="0"/>
                <a:cs typeface="Arial" panose="020B0604020202020204" pitchFamily="34" charset="0"/>
              </a:rPr>
            </a:br>
            <a:br>
              <a:rPr lang="en-GB" sz="1800" b="1" i="0" u="none" strike="noStrike" dirty="0">
                <a:solidFill>
                  <a:srgbClr val="FFFFFF"/>
                </a:solidFill>
                <a:effectLst/>
                <a:latin typeface="Arial" panose="020B0604020202020204" pitchFamily="34" charset="0"/>
                <a:cs typeface="Arial" panose="020B0604020202020204" pitchFamily="34" charset="0"/>
              </a:rPr>
            </a:br>
            <a:br>
              <a:rPr lang="en-GB" sz="1800" b="1" i="0" u="none" strike="noStrike" dirty="0">
                <a:solidFill>
                  <a:srgbClr val="FFFFFF"/>
                </a:solidFill>
                <a:effectLst/>
                <a:latin typeface="Arial" panose="020B0604020202020204" pitchFamily="34" charset="0"/>
                <a:cs typeface="Arial" panose="020B0604020202020204" pitchFamily="34" charset="0"/>
              </a:rPr>
            </a:br>
            <a:r>
              <a:rPr lang="en-GB" sz="1800" dirty="0">
                <a:solidFill>
                  <a:srgbClr val="FFFFFF"/>
                </a:solidFill>
                <a:latin typeface="Arial" panose="020B0604020202020204" pitchFamily="34" charset="0"/>
                <a:cs typeface="Arial" panose="020B0604020202020204" pitchFamily="34" charset="0"/>
              </a:rPr>
              <a:t>Analysis and Comparison of CRM Systems for Consulting Companies </a:t>
            </a:r>
            <a:br>
              <a:rPr lang="en-GB" sz="1800" i="0" u="none" strike="noStrike" dirty="0">
                <a:solidFill>
                  <a:srgbClr val="FFFFFF"/>
                </a:solidFill>
                <a:effectLst/>
                <a:latin typeface="Arial" panose="020B0604020202020204" pitchFamily="34" charset="0"/>
                <a:cs typeface="Arial" panose="020B0604020202020204" pitchFamily="34" charset="0"/>
              </a:rPr>
            </a:br>
            <a:br>
              <a:rPr lang="en-GB" sz="1800" b="0" i="1" u="none" strike="noStrike" dirty="0">
                <a:solidFill>
                  <a:srgbClr val="FFFFFF"/>
                </a:solidFill>
                <a:effectLst/>
                <a:latin typeface="Arial" panose="020B0604020202020204" pitchFamily="34" charset="0"/>
                <a:cs typeface="Arial" panose="020B0604020202020204" pitchFamily="34" charset="0"/>
              </a:rPr>
            </a:br>
            <a:br>
              <a:rPr lang="en-GB" sz="1800" b="0" i="0" u="none" strike="noStrike" dirty="0">
                <a:solidFill>
                  <a:srgbClr val="FFFFFF"/>
                </a:solidFill>
                <a:effectLst/>
                <a:latin typeface="Arial" panose="020B0604020202020204" pitchFamily="34" charset="0"/>
                <a:cs typeface="Arial" panose="020B0604020202020204" pitchFamily="34" charset="0"/>
              </a:rPr>
            </a:br>
            <a:r>
              <a:rPr lang="en-GB" sz="1800" b="1" i="0" u="none" strike="noStrike" dirty="0">
                <a:solidFill>
                  <a:srgbClr val="FFFFFF"/>
                </a:solidFill>
                <a:effectLst/>
                <a:latin typeface="Arial" panose="020B0604020202020204" pitchFamily="34" charset="0"/>
                <a:cs typeface="Arial" panose="020B0604020202020204" pitchFamily="34" charset="0"/>
              </a:rPr>
              <a:t>Presenter:</a:t>
            </a:r>
            <a:r>
              <a:rPr lang="en-GB" sz="1800" b="0" i="0" u="none" strike="noStrike" dirty="0">
                <a:solidFill>
                  <a:srgbClr val="FFFFFF"/>
                </a:solidFill>
                <a:effectLst/>
                <a:latin typeface="Arial" panose="020B0604020202020204" pitchFamily="34" charset="0"/>
                <a:cs typeface="Arial" panose="020B0604020202020204" pitchFamily="34" charset="0"/>
              </a:rPr>
              <a:t> Galyna Vovk</a:t>
            </a:r>
            <a:br>
              <a:rPr lang="en-GB" sz="1800" b="0" i="0" u="none" strike="noStrike" dirty="0">
                <a:solidFill>
                  <a:srgbClr val="FFFFFF"/>
                </a:solidFill>
                <a:effectLst/>
                <a:latin typeface="Arial" panose="020B0604020202020204" pitchFamily="34" charset="0"/>
                <a:cs typeface="Arial" panose="020B0604020202020204" pitchFamily="34" charset="0"/>
              </a:rPr>
            </a:br>
            <a:br>
              <a:rPr lang="en-GB" sz="1800" b="0" i="0" u="none" strike="noStrike" dirty="0">
                <a:solidFill>
                  <a:srgbClr val="FFFFFF"/>
                </a:solidFill>
                <a:effectLst/>
                <a:latin typeface="Arial" panose="020B0604020202020204" pitchFamily="34" charset="0"/>
                <a:cs typeface="Arial" panose="020B0604020202020204" pitchFamily="34" charset="0"/>
              </a:rPr>
            </a:br>
            <a:r>
              <a:rPr lang="en-GB" sz="1800" b="1" i="0" u="none" strike="noStrike" dirty="0">
                <a:solidFill>
                  <a:srgbClr val="FFFFFF"/>
                </a:solidFill>
                <a:effectLst/>
                <a:latin typeface="Arial" panose="020B0604020202020204" pitchFamily="34" charset="0"/>
                <a:cs typeface="Arial" panose="020B0604020202020204" pitchFamily="34" charset="0"/>
              </a:rPr>
              <a:t>Student ID:</a:t>
            </a:r>
            <a:r>
              <a:rPr lang="en-GB" sz="1800" b="0" i="0" u="none" strike="noStrike" dirty="0">
                <a:solidFill>
                  <a:srgbClr val="FFFFFF"/>
                </a:solidFill>
                <a:effectLst/>
                <a:latin typeface="Arial" panose="020B0604020202020204" pitchFamily="34" charset="0"/>
                <a:cs typeface="Arial" panose="020B0604020202020204" pitchFamily="34" charset="0"/>
              </a:rPr>
              <a:t> </a:t>
            </a:r>
            <a:r>
              <a:rPr lang="en-GB" sz="1800" i="0" u="none" strike="noStrike" dirty="0">
                <a:solidFill>
                  <a:srgbClr val="FFFFFF"/>
                </a:solidFill>
                <a:effectLst/>
                <a:latin typeface="Arial" panose="020B0604020202020204" pitchFamily="34" charset="0"/>
                <a:cs typeface="Arial" panose="020B0604020202020204" pitchFamily="34" charset="0"/>
              </a:rPr>
              <a:t>2337083</a:t>
            </a:r>
            <a:br>
              <a:rPr lang="en-GB" sz="1800" b="0" i="0" u="none" strike="noStrike" dirty="0">
                <a:solidFill>
                  <a:srgbClr val="FFFFFF"/>
                </a:solidFill>
                <a:effectLst/>
                <a:latin typeface="Arial" panose="020B0604020202020204" pitchFamily="34" charset="0"/>
                <a:cs typeface="Arial" panose="020B0604020202020204" pitchFamily="34" charset="0"/>
              </a:rPr>
            </a:br>
            <a:endParaRPr lang="en-US" sz="1800" dirty="0">
              <a:solidFill>
                <a:srgbClr val="FFFFFF"/>
              </a:solidFill>
              <a:latin typeface="Arial" panose="020B0604020202020204" pitchFamily="34" charset="0"/>
              <a:cs typeface="Arial" panose="020B0604020202020204" pitchFamily="34" charset="0"/>
            </a:endParaRPr>
          </a:p>
        </p:txBody>
      </p:sp>
      <p:cxnSp>
        <p:nvCxnSpPr>
          <p:cNvPr id="21" name="Straight Connector 20">
            <a:extLst>
              <a:ext uri="{FF2B5EF4-FFF2-40B4-BE49-F238E27FC236}">
                <a16:creationId xmlns:a16="http://schemas.microsoft.com/office/drawing/2014/main" id="{B1D1A340-723B-4014-B5FE-204F062731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558589"/>
            <a:ext cx="9144000" cy="0"/>
          </a:xfrm>
          <a:prstGeom prst="line">
            <a:avLst/>
          </a:prstGeom>
          <a:ln w="28575">
            <a:solidFill>
              <a:srgbClr val="FFFFFF">
                <a:alpha val="5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8269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6" name="Group 25">
            <a:extLst>
              <a:ext uri="{FF2B5EF4-FFF2-40B4-BE49-F238E27FC236}">
                <a16:creationId xmlns:a16="http://schemas.microsoft.com/office/drawing/2014/main" id="{E54E1BC5-9799-4C37-9E39-75AD94AE0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7" name="Oval 26">
              <a:extLst>
                <a:ext uri="{FF2B5EF4-FFF2-40B4-BE49-F238E27FC236}">
                  <a16:creationId xmlns:a16="http://schemas.microsoft.com/office/drawing/2014/main" id="{6EC783E0-E2C4-43D2-93E5-38337F8DA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US"/>
            </a:p>
          </p:txBody>
        </p:sp>
        <p:sp>
          <p:nvSpPr>
            <p:cNvPr id="28" name="Oval 27">
              <a:extLst>
                <a:ext uri="{FF2B5EF4-FFF2-40B4-BE49-F238E27FC236}">
                  <a16:creationId xmlns:a16="http://schemas.microsoft.com/office/drawing/2014/main" id="{542544D0-650E-4448-A7E2-E5C6D7398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US"/>
            </a:p>
          </p:txBody>
        </p:sp>
      </p:grpSp>
      <p:sp>
        <p:nvSpPr>
          <p:cNvPr id="2" name="Title 1">
            <a:extLst>
              <a:ext uri="{FF2B5EF4-FFF2-40B4-BE49-F238E27FC236}">
                <a16:creationId xmlns:a16="http://schemas.microsoft.com/office/drawing/2014/main" id="{6FE8A204-F478-E4DA-C419-19B9607F8C0D}"/>
              </a:ext>
            </a:extLst>
          </p:cNvPr>
          <p:cNvSpPr>
            <a:spLocks noGrp="1"/>
          </p:cNvSpPr>
          <p:nvPr>
            <p:ph type="ctrTitle"/>
          </p:nvPr>
        </p:nvSpPr>
        <p:spPr>
          <a:xfrm>
            <a:off x="1075881" y="598932"/>
            <a:ext cx="10058400" cy="1609344"/>
          </a:xfrm>
        </p:spPr>
        <p:txBody>
          <a:bodyPr vert="horz" lIns="91440" tIns="45720" rIns="91440" bIns="45720" rtlCol="0" anchor="ctr">
            <a:normAutofit fontScale="90000"/>
          </a:bodyPr>
          <a:lstStyle/>
          <a:p>
            <a:pPr>
              <a:lnSpc>
                <a:spcPct val="150000"/>
              </a:lnSpc>
            </a:pPr>
            <a:r>
              <a:rPr lang="en-US" sz="3400" dirty="0">
                <a:blipFill>
                  <a:blip r:embed="rId4">
                    <a:extLst>
                      <a:ext uri="{28A0092B-C50C-407E-A947-70E740481C1C}">
                        <a14:useLocalDpi xmlns:a14="http://schemas.microsoft.com/office/drawing/2010/main" val="0"/>
                      </a:ext>
                    </a:extLst>
                  </a:blip>
                  <a:tile tx="6350" ty="-127000" sx="65000" sy="64000" flip="none" algn="tl"/>
                </a:blipFill>
                <a:latin typeface="Arial" panose="020B0604020202020204" pitchFamily="34" charset="0"/>
                <a:cs typeface="Arial" panose="020B0604020202020204" pitchFamily="34" charset="0"/>
              </a:rPr>
              <a:t>Introduction</a:t>
            </a:r>
            <a:br>
              <a:rPr lang="en-US" sz="3400" dirty="0">
                <a:blipFill>
                  <a:blip r:embed="rId4">
                    <a:extLst>
                      <a:ext uri="{28A0092B-C50C-407E-A947-70E740481C1C}">
                        <a14:useLocalDpi xmlns:a14="http://schemas.microsoft.com/office/drawing/2010/main" val="0"/>
                      </a:ext>
                    </a:extLst>
                  </a:blip>
                  <a:tile tx="6350" ty="-127000" sx="65000" sy="64000" flip="none" algn="tl"/>
                </a:blipFill>
              </a:rPr>
            </a:br>
            <a:br>
              <a:rPr lang="en-US" sz="3400" dirty="0">
                <a:blipFill>
                  <a:blip r:embed="rId4">
                    <a:extLst>
                      <a:ext uri="{28A0092B-C50C-407E-A947-70E740481C1C}">
                        <a14:useLocalDpi xmlns:a14="http://schemas.microsoft.com/office/drawing/2010/main" val="0"/>
                      </a:ext>
                    </a:extLst>
                  </a:blip>
                  <a:tile tx="6350" ty="-127000" sx="65000" sy="64000" flip="none" algn="tl"/>
                </a:blipFill>
                <a:effectLst/>
              </a:rPr>
            </a:br>
            <a:endParaRPr lang="en-US" sz="3400" dirty="0">
              <a:blipFill>
                <a:blip r:embed="rId4">
                  <a:extLst>
                    <a:ext uri="{28A0092B-C50C-407E-A947-70E740481C1C}">
                      <a14:useLocalDpi xmlns:a14="http://schemas.microsoft.com/office/drawing/2010/main" val="0"/>
                    </a:ext>
                  </a:extLst>
                </a:blip>
                <a:tile tx="6350" ty="-127000" sx="65000" sy="64000" flip="none" algn="tl"/>
              </a:blipFill>
            </a:endParaRPr>
          </a:p>
        </p:txBody>
      </p:sp>
      <p:sp>
        <p:nvSpPr>
          <p:cNvPr id="3" name="Subtitle 2">
            <a:extLst>
              <a:ext uri="{FF2B5EF4-FFF2-40B4-BE49-F238E27FC236}">
                <a16:creationId xmlns:a16="http://schemas.microsoft.com/office/drawing/2014/main" id="{B1A3E9C0-6317-E0FC-4AB3-E6BCE8F546CF}"/>
              </a:ext>
            </a:extLst>
          </p:cNvPr>
          <p:cNvSpPr>
            <a:spLocks noGrp="1"/>
          </p:cNvSpPr>
          <p:nvPr>
            <p:ph type="subTitle" idx="1"/>
          </p:nvPr>
        </p:nvSpPr>
        <p:spPr>
          <a:xfrm>
            <a:off x="1069847" y="1403604"/>
            <a:ext cx="5277789" cy="4050792"/>
          </a:xfrm>
        </p:spPr>
        <p:txBody>
          <a:bodyPr vert="horz" lIns="91440" tIns="45720" rIns="91440" bIns="45720" rtlCol="0">
            <a:normAutofit fontScale="85000" lnSpcReduction="10000"/>
          </a:bodyPr>
          <a:lstStyle/>
          <a:p>
            <a:pPr>
              <a:lnSpc>
                <a:spcPct val="150000"/>
              </a:lnSpc>
            </a:pPr>
            <a:r>
              <a:rPr lang="en-US" sz="1400" b="1" dirty="0">
                <a:latin typeface="Arial" panose="020B0604020202020204" pitchFamily="34" charset="0"/>
                <a:cs typeface="Arial" panose="020B0604020202020204" pitchFamily="34" charset="0"/>
              </a:rPr>
              <a:t>   CRM Systems for Consulting Company </a:t>
            </a:r>
            <a:br>
              <a:rPr lang="en-US" sz="1400" dirty="0">
                <a:latin typeface="Arial" panose="020B0604020202020204" pitchFamily="34" charset="0"/>
                <a:cs typeface="Arial" panose="020B0604020202020204" pitchFamily="34" charset="0"/>
              </a:rPr>
            </a:br>
            <a:r>
              <a:rPr lang="en-US" sz="1400" i="1" dirty="0">
                <a:latin typeface="Arial" panose="020B0604020202020204" pitchFamily="34" charset="0"/>
                <a:cs typeface="Arial" panose="020B0604020202020204" pitchFamily="34" charset="0"/>
              </a:rPr>
              <a:t>(Salesforce, HubSpot, SAP CRM)</a:t>
            </a:r>
            <a:endParaRPr lang="en-US" sz="1400" dirty="0">
              <a:latin typeface="Arial" panose="020B0604020202020204" pitchFamily="34" charset="0"/>
              <a:cs typeface="Arial" panose="020B0604020202020204" pitchFamily="34" charset="0"/>
            </a:endParaRPr>
          </a:p>
          <a:p>
            <a:pPr lvl="0">
              <a:lnSpc>
                <a:spcPct val="150000"/>
              </a:lnSpc>
            </a:pPr>
            <a:r>
              <a:rPr lang="en-US" sz="1400" dirty="0">
                <a:latin typeface="Arial" panose="020B0604020202020204" pitchFamily="34" charset="0"/>
                <a:cs typeface="Arial" panose="020B0604020202020204" pitchFamily="34" charset="0"/>
              </a:rPr>
              <a:t>   Information Systems integrate people, processes, and technology to manage business data (</a:t>
            </a:r>
            <a:r>
              <a:rPr lang="en-US" sz="1400" dirty="0" err="1">
                <a:latin typeface="Arial" panose="020B0604020202020204" pitchFamily="34" charset="0"/>
                <a:cs typeface="Arial" panose="020B0604020202020204" pitchFamily="34" charset="0"/>
              </a:rPr>
              <a:t>Suoniemi</a:t>
            </a:r>
            <a:r>
              <a:rPr lang="en-US" sz="1400" dirty="0">
                <a:latin typeface="Arial" panose="020B0604020202020204" pitchFamily="34" charset="0"/>
                <a:cs typeface="Arial" panose="020B0604020202020204" pitchFamily="34" charset="0"/>
              </a:rPr>
              <a:t>, 2022).</a:t>
            </a:r>
          </a:p>
          <a:p>
            <a:pPr lvl="0" indent="-182880">
              <a:lnSpc>
                <a:spcPct val="150000"/>
              </a:lnSpc>
              <a:buFont typeface="Wingdings" pitchFamily="2" charset="2"/>
              <a:buChar char="§"/>
            </a:pPr>
            <a:r>
              <a:rPr lang="en-US" sz="1400" b="1" dirty="0">
                <a:latin typeface="Arial" panose="020B0604020202020204" pitchFamily="34" charset="0"/>
                <a:cs typeface="Arial" panose="020B0604020202020204" pitchFamily="34" charset="0"/>
              </a:rPr>
              <a:t>Customer Relationship Management (CRM)</a:t>
            </a:r>
            <a:r>
              <a:rPr lang="en-US" sz="1400" dirty="0">
                <a:latin typeface="Arial" panose="020B0604020202020204" pitchFamily="34" charset="0"/>
                <a:cs typeface="Arial" panose="020B0604020202020204" pitchFamily="34" charset="0"/>
              </a:rPr>
              <a:t> systems help consulting firms improve client management, communication, and project coordination (Gil-Gómez, 2020).</a:t>
            </a:r>
          </a:p>
          <a:p>
            <a:pPr lvl="0" indent="-182880">
              <a:lnSpc>
                <a:spcPct val="150000"/>
              </a:lnSpc>
              <a:buFont typeface="Wingdings" pitchFamily="2" charset="2"/>
              <a:buChar char="§"/>
            </a:pPr>
            <a:r>
              <a:rPr lang="en-US" sz="1400" dirty="0">
                <a:latin typeface="Arial" panose="020B0604020202020204" pitchFamily="34" charset="0"/>
                <a:cs typeface="Arial" panose="020B0604020202020204" pitchFamily="34" charset="0"/>
              </a:rPr>
              <a:t>This presentation compares </a:t>
            </a:r>
            <a:r>
              <a:rPr lang="en-US" sz="1400" b="1" dirty="0">
                <a:latin typeface="Arial" panose="020B0604020202020204" pitchFamily="34" charset="0"/>
                <a:cs typeface="Arial" panose="020B0604020202020204" pitchFamily="34" charset="0"/>
              </a:rPr>
              <a:t>Salesforce</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HubSpot</a:t>
            </a:r>
            <a:r>
              <a:rPr lang="en-US" sz="1400" dirty="0">
                <a:latin typeface="Arial" panose="020B0604020202020204" pitchFamily="34" charset="0"/>
                <a:cs typeface="Arial" panose="020B0604020202020204" pitchFamily="34" charset="0"/>
              </a:rPr>
              <a:t>, and </a:t>
            </a:r>
            <a:r>
              <a:rPr lang="en-US" sz="1400" b="1" dirty="0">
                <a:latin typeface="Arial" panose="020B0604020202020204" pitchFamily="34" charset="0"/>
                <a:cs typeface="Arial" panose="020B0604020202020204" pitchFamily="34" charset="0"/>
              </a:rPr>
              <a:t>SAP CRM</a:t>
            </a:r>
            <a:r>
              <a:rPr lang="en-US" sz="1400" dirty="0">
                <a:latin typeface="Arial" panose="020B0604020202020204" pitchFamily="34" charset="0"/>
                <a:cs typeface="Arial" panose="020B0604020202020204" pitchFamily="34" charset="0"/>
              </a:rPr>
              <a:t> to identify which system best supports consulting business success.</a:t>
            </a:r>
          </a:p>
          <a:p>
            <a:pPr indent="-182880">
              <a:lnSpc>
                <a:spcPct val="150000"/>
              </a:lnSpc>
              <a:buFont typeface="Wingdings" pitchFamily="2" charset="2"/>
              <a:buChar char="§"/>
            </a:pPr>
            <a:r>
              <a:rPr lang="en-US" sz="1400" b="1" dirty="0">
                <a:latin typeface="Arial" panose="020B0604020202020204" pitchFamily="34" charset="0"/>
                <a:cs typeface="Arial" panose="020B0604020202020204" pitchFamily="34" charset="0"/>
              </a:rPr>
              <a:t>Example:</a:t>
            </a:r>
            <a:br>
              <a:rPr lang="en-US" sz="1400" dirty="0">
                <a:latin typeface="Arial" panose="020B0604020202020204" pitchFamily="34" charset="0"/>
                <a:cs typeface="Arial" panose="020B0604020202020204" pitchFamily="34" charset="0"/>
              </a:rPr>
            </a:br>
            <a:r>
              <a:rPr lang="en-US" sz="1400" dirty="0">
                <a:latin typeface="Arial" panose="020B0604020202020204" pitchFamily="34" charset="0"/>
                <a:cs typeface="Arial" panose="020B0604020202020204" pitchFamily="34" charset="0"/>
              </a:rPr>
              <a:t>Consulting companies such as </a:t>
            </a:r>
            <a:r>
              <a:rPr lang="en-US" sz="1400" b="1" dirty="0">
                <a:latin typeface="Arial" panose="020B0604020202020204" pitchFamily="34" charset="0"/>
                <a:cs typeface="Arial" panose="020B0604020202020204" pitchFamily="34" charset="0"/>
              </a:rPr>
              <a:t>Deloitte</a:t>
            </a:r>
            <a:r>
              <a:rPr lang="en-US" sz="1400" dirty="0">
                <a:latin typeface="Arial" panose="020B0604020202020204" pitchFamily="34" charset="0"/>
                <a:cs typeface="Arial" panose="020B0604020202020204" pitchFamily="34" charset="0"/>
              </a:rPr>
              <a:t>, </a:t>
            </a:r>
            <a:r>
              <a:rPr lang="en-US" sz="1400" b="1" dirty="0">
                <a:latin typeface="Arial" panose="020B0604020202020204" pitchFamily="34" charset="0"/>
                <a:cs typeface="Arial" panose="020B0604020202020204" pitchFamily="34" charset="0"/>
              </a:rPr>
              <a:t>PwC</a:t>
            </a:r>
            <a:r>
              <a:rPr lang="en-US" sz="1400" dirty="0">
                <a:latin typeface="Arial" panose="020B0604020202020204" pitchFamily="34" charset="0"/>
                <a:cs typeface="Arial" panose="020B0604020202020204" pitchFamily="34" charset="0"/>
              </a:rPr>
              <a:t>, and </a:t>
            </a:r>
            <a:r>
              <a:rPr lang="en-US" sz="1400" b="1" dirty="0">
                <a:latin typeface="Arial" panose="020B0604020202020204" pitchFamily="34" charset="0"/>
                <a:cs typeface="Arial" panose="020B0604020202020204" pitchFamily="34" charset="0"/>
              </a:rPr>
              <a:t>Accenture</a:t>
            </a:r>
            <a:r>
              <a:rPr lang="en-US" sz="1400" dirty="0">
                <a:latin typeface="Arial" panose="020B0604020202020204" pitchFamily="34" charset="0"/>
                <a:cs typeface="Arial" panose="020B0604020202020204" pitchFamily="34" charset="0"/>
              </a:rPr>
              <a:t> use CRM tools to manage global clients, proposals, and service delivery (4Degrees Blog, 2025).</a:t>
            </a:r>
          </a:p>
          <a:p>
            <a:pPr indent="-182880">
              <a:buFont typeface="Wingdings" pitchFamily="2" charset="2"/>
              <a:buChar char="§"/>
            </a:pPr>
            <a:endParaRPr lang="en-US" sz="1400" dirty="0"/>
          </a:p>
        </p:txBody>
      </p:sp>
      <p:pic>
        <p:nvPicPr>
          <p:cNvPr id="6" name="Picture 5" descr="Hands typing on a computer&#10;&#10;AI-generated content may be incorrect.">
            <a:extLst>
              <a:ext uri="{FF2B5EF4-FFF2-40B4-BE49-F238E27FC236}">
                <a16:creationId xmlns:a16="http://schemas.microsoft.com/office/drawing/2014/main" id="{0EE99547-9362-2FEA-BB69-06A18B684479}"/>
              </a:ext>
            </a:extLst>
          </p:cNvPr>
          <p:cNvPicPr>
            <a:picLocks noChangeAspect="1"/>
          </p:cNvPicPr>
          <p:nvPr/>
        </p:nvPicPr>
        <p:blipFill>
          <a:blip r:embed="rId5"/>
          <a:srcRect l="4035" r="16278" b="-1"/>
          <a:stretch>
            <a:fillRect/>
          </a:stretch>
        </p:blipFill>
        <p:spPr>
          <a:xfrm>
            <a:off x="8474149" y="3955247"/>
            <a:ext cx="2660132" cy="2218475"/>
          </a:xfrm>
          <a:prstGeom prst="rect">
            <a:avLst/>
          </a:prstGeom>
        </p:spPr>
      </p:pic>
    </p:spTree>
    <p:extLst>
      <p:ext uri="{BB962C8B-B14F-4D97-AF65-F5344CB8AC3E}">
        <p14:creationId xmlns:p14="http://schemas.microsoft.com/office/powerpoint/2010/main" val="9767340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7" name="Group 26">
            <a:extLst>
              <a:ext uri="{FF2B5EF4-FFF2-40B4-BE49-F238E27FC236}">
                <a16:creationId xmlns:a16="http://schemas.microsoft.com/office/drawing/2014/main" id="{C2470417-D0DB-4EF9-B24D-533252BDD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8" name="Oval 27">
              <a:extLst>
                <a:ext uri="{FF2B5EF4-FFF2-40B4-BE49-F238E27FC236}">
                  <a16:creationId xmlns:a16="http://schemas.microsoft.com/office/drawing/2014/main" id="{5DD43A5E-96FC-4417-AAAA-6D22205AE7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9" name="Oval 28">
              <a:extLst>
                <a:ext uri="{FF2B5EF4-FFF2-40B4-BE49-F238E27FC236}">
                  <a16:creationId xmlns:a16="http://schemas.microsoft.com/office/drawing/2014/main" id="{AC8EC610-CBFB-4415-82B2-94F68101C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7C8593F4-5A0A-BD15-3402-818C619EB69D}"/>
              </a:ext>
            </a:extLst>
          </p:cNvPr>
          <p:cNvSpPr>
            <a:spLocks noGrp="1"/>
          </p:cNvSpPr>
          <p:nvPr>
            <p:ph type="ctrTitle"/>
          </p:nvPr>
        </p:nvSpPr>
        <p:spPr>
          <a:xfrm>
            <a:off x="1069848" y="484632"/>
            <a:ext cx="10058400" cy="1609344"/>
          </a:xfrm>
        </p:spPr>
        <p:txBody>
          <a:bodyPr vert="horz" lIns="91440" tIns="45720" rIns="91440" bIns="45720" rtlCol="0" anchor="ctr">
            <a:normAutofit/>
          </a:bodyPr>
          <a:lstStyle/>
          <a:p>
            <a:pPr>
              <a:lnSpc>
                <a:spcPct val="90000"/>
              </a:lnSpc>
            </a:pPr>
            <a:r>
              <a:rPr lang="en-US" sz="3400" dirty="0">
                <a:blipFill>
                  <a:blip r:embed="rId4">
                    <a:extLst>
                      <a:ext uri="{28A0092B-C50C-407E-A947-70E740481C1C}">
                        <a14:useLocalDpi xmlns:a14="http://schemas.microsoft.com/office/drawing/2010/main" val="0"/>
                      </a:ext>
                    </a:extLst>
                  </a:blip>
                  <a:tile tx="6350" ty="-127000" sx="65000" sy="64000" flip="none" algn="tl"/>
                </a:blipFill>
              </a:rPr>
              <a:t>Salesforce CRM</a:t>
            </a:r>
            <a:br>
              <a:rPr lang="en-US" sz="3400" dirty="0">
                <a:blipFill>
                  <a:blip r:embed="rId4">
                    <a:extLst>
                      <a:ext uri="{28A0092B-C50C-407E-A947-70E740481C1C}">
                        <a14:useLocalDpi xmlns:a14="http://schemas.microsoft.com/office/drawing/2010/main" val="0"/>
                      </a:ext>
                    </a:extLst>
                  </a:blip>
                  <a:tile tx="6350" ty="-127000" sx="65000" sy="64000" flip="none" algn="tl"/>
                </a:blipFill>
              </a:rPr>
            </a:br>
            <a:br>
              <a:rPr lang="en-US" sz="3400" dirty="0">
                <a:blipFill>
                  <a:blip r:embed="rId4">
                    <a:extLst>
                      <a:ext uri="{28A0092B-C50C-407E-A947-70E740481C1C}">
                        <a14:useLocalDpi xmlns:a14="http://schemas.microsoft.com/office/drawing/2010/main" val="0"/>
                      </a:ext>
                    </a:extLst>
                  </a:blip>
                  <a:tile tx="6350" ty="-127000" sx="65000" sy="64000" flip="none" algn="tl"/>
                </a:blipFill>
                <a:effectLst/>
              </a:rPr>
            </a:br>
            <a:endParaRPr lang="en-US" sz="3400" dirty="0">
              <a:blipFill>
                <a:blip r:embed="rId4">
                  <a:extLst>
                    <a:ext uri="{28A0092B-C50C-407E-A947-70E740481C1C}">
                      <a14:useLocalDpi xmlns:a14="http://schemas.microsoft.com/office/drawing/2010/main" val="0"/>
                    </a:ext>
                  </a:extLst>
                </a:blip>
                <a:tile tx="6350" ty="-127000" sx="65000" sy="64000" flip="none" algn="tl"/>
              </a:blipFill>
            </a:endParaRPr>
          </a:p>
        </p:txBody>
      </p:sp>
      <p:pic>
        <p:nvPicPr>
          <p:cNvPr id="6" name="Picture 5" descr="A group of people in a room with large screens&#10;&#10;AI-generated content may be incorrect.">
            <a:extLst>
              <a:ext uri="{FF2B5EF4-FFF2-40B4-BE49-F238E27FC236}">
                <a16:creationId xmlns:a16="http://schemas.microsoft.com/office/drawing/2014/main" id="{303FE7F8-C47C-F762-A9E4-C806036C301E}"/>
              </a:ext>
            </a:extLst>
          </p:cNvPr>
          <p:cNvPicPr>
            <a:picLocks noChangeAspect="1"/>
          </p:cNvPicPr>
          <p:nvPr/>
        </p:nvPicPr>
        <p:blipFill>
          <a:blip r:embed="rId5"/>
          <a:stretch>
            <a:fillRect/>
          </a:stretch>
        </p:blipFill>
        <p:spPr>
          <a:xfrm>
            <a:off x="1049082" y="3136605"/>
            <a:ext cx="3192633" cy="1791646"/>
          </a:xfrm>
          <a:prstGeom prst="rect">
            <a:avLst/>
          </a:prstGeom>
        </p:spPr>
      </p:pic>
      <p:sp>
        <p:nvSpPr>
          <p:cNvPr id="3" name="Subtitle 2">
            <a:extLst>
              <a:ext uri="{FF2B5EF4-FFF2-40B4-BE49-F238E27FC236}">
                <a16:creationId xmlns:a16="http://schemas.microsoft.com/office/drawing/2014/main" id="{6AC6E2AA-7061-860F-536E-BD58082D0283}"/>
              </a:ext>
            </a:extLst>
          </p:cNvPr>
          <p:cNvSpPr>
            <a:spLocks noGrp="1"/>
          </p:cNvSpPr>
          <p:nvPr>
            <p:ph type="subTitle" idx="1"/>
          </p:nvPr>
        </p:nvSpPr>
        <p:spPr>
          <a:xfrm>
            <a:off x="4390648" y="1297172"/>
            <a:ext cx="5657119" cy="4114694"/>
          </a:xfrm>
        </p:spPr>
        <p:txBody>
          <a:bodyPr vert="horz" lIns="91440" tIns="45720" rIns="91440" bIns="45720" rtlCol="0">
            <a:noAutofit/>
          </a:bodyPr>
          <a:lstStyle/>
          <a:p>
            <a:pPr lvl="0">
              <a:lnSpc>
                <a:spcPct val="170000"/>
              </a:lnSpc>
            </a:pPr>
            <a:r>
              <a:rPr lang="en-US" sz="1200" dirty="0">
                <a:latin typeface="Arial" panose="020B0604020202020204" pitchFamily="34" charset="0"/>
                <a:cs typeface="Arial" panose="020B0604020202020204" pitchFamily="34" charset="0"/>
              </a:rPr>
              <a:t>   Cloud-based CRM offering automation, analytics, and AI capabilities (</a:t>
            </a:r>
            <a:r>
              <a:rPr lang="en-US" sz="1200" dirty="0" err="1">
                <a:latin typeface="Arial" panose="020B0604020202020204" pitchFamily="34" charset="0"/>
                <a:cs typeface="Arial" panose="020B0604020202020204" pitchFamily="34" charset="0"/>
              </a:rPr>
              <a:t>Crozdesk</a:t>
            </a:r>
            <a:r>
              <a:rPr lang="en-US" sz="1200" dirty="0">
                <a:latin typeface="Arial" panose="020B0604020202020204" pitchFamily="34" charset="0"/>
                <a:cs typeface="Arial" panose="020B0604020202020204" pitchFamily="34" charset="0"/>
              </a:rPr>
              <a:t>, 2025).</a:t>
            </a:r>
          </a:p>
          <a:p>
            <a:pPr lvl="0">
              <a:lnSpc>
                <a:spcPct val="170000"/>
              </a:lnSpc>
            </a:pPr>
            <a:r>
              <a:rPr lang="en-US" sz="1200" dirty="0">
                <a:latin typeface="Arial" panose="020B0604020202020204" pitchFamily="34" charset="0"/>
                <a:cs typeface="Arial" panose="020B0604020202020204" pitchFamily="34" charset="0"/>
              </a:rPr>
              <a:t>   Supports client tracking, proposal management, and collaboration across departments.</a:t>
            </a:r>
          </a:p>
          <a:p>
            <a:pPr lvl="0" indent="-182880">
              <a:lnSpc>
                <a:spcPct val="170000"/>
              </a:lnSpc>
              <a:buFont typeface="Wingdings" pitchFamily="2" charset="2"/>
              <a:buChar char="§"/>
            </a:pPr>
            <a:r>
              <a:rPr lang="en-US" sz="1200" b="1" dirty="0">
                <a:latin typeface="Arial" panose="020B0604020202020204" pitchFamily="34" charset="0"/>
                <a:cs typeface="Arial" panose="020B0604020202020204" pitchFamily="34" charset="0"/>
              </a:rPr>
              <a:t>Used by:</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Deloitte Consulting</a:t>
            </a:r>
            <a:r>
              <a:rPr lang="en-US" sz="1200" dirty="0">
                <a:latin typeface="Arial" panose="020B0604020202020204" pitchFamily="34" charset="0"/>
                <a:cs typeface="Arial" panose="020B0604020202020204" pitchFamily="34" charset="0"/>
              </a:rPr>
              <a:t> to manage global client data and project quality (</a:t>
            </a:r>
            <a:r>
              <a:rPr lang="en-US" sz="1200" dirty="0" err="1">
                <a:latin typeface="Arial" panose="020B0604020202020204" pitchFamily="34" charset="0"/>
                <a:cs typeface="Arial" panose="020B0604020202020204" pitchFamily="34" charset="0"/>
              </a:rPr>
              <a:t>Tekrevol</a:t>
            </a:r>
            <a:r>
              <a:rPr lang="en-US" sz="1200" dirty="0">
                <a:latin typeface="Arial" panose="020B0604020202020204" pitchFamily="34" charset="0"/>
                <a:cs typeface="Arial" panose="020B0604020202020204" pitchFamily="34" charset="0"/>
              </a:rPr>
              <a:t> Blog, 2025).</a:t>
            </a:r>
          </a:p>
          <a:p>
            <a:pPr indent="-182880">
              <a:lnSpc>
                <a:spcPct val="170000"/>
              </a:lnSpc>
              <a:buFont typeface="Wingdings" pitchFamily="2" charset="2"/>
              <a:buChar char="§"/>
            </a:pPr>
            <a:r>
              <a:rPr lang="en-US" sz="1200" b="1" dirty="0">
                <a:latin typeface="Arial" panose="020B0604020202020204" pitchFamily="34" charset="0"/>
                <a:cs typeface="Arial" panose="020B0604020202020204" pitchFamily="34" charset="0"/>
              </a:rPr>
              <a:t>Example:</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Salesforce helps Deloitte consultants share data across offices and forecast project outcomes using dashboards and predictive analytics (Edinger, 2018).</a:t>
            </a:r>
          </a:p>
          <a:p>
            <a:pPr indent="-182880">
              <a:lnSpc>
                <a:spcPct val="170000"/>
              </a:lnSpc>
              <a:buFont typeface="Wingdings" pitchFamily="2" charset="2"/>
              <a:buChar char="§"/>
            </a:pPr>
            <a:r>
              <a:rPr lang="en-US" sz="1200" b="1" dirty="0">
                <a:latin typeface="Arial" panose="020B0604020202020204" pitchFamily="34" charset="0"/>
                <a:cs typeface="Arial" panose="020B0604020202020204" pitchFamily="34" charset="0"/>
              </a:rPr>
              <a:t>Benefits:</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Scalable, highly </a:t>
            </a:r>
            <a:r>
              <a:rPr lang="en-US" sz="1200" dirty="0" err="1">
                <a:latin typeface="Arial" panose="020B0604020202020204" pitchFamily="34" charset="0"/>
                <a:cs typeface="Arial" panose="020B0604020202020204" pitchFamily="34" charset="0"/>
              </a:rPr>
              <a:t>customisable</a:t>
            </a:r>
            <a:r>
              <a:rPr lang="en-US" sz="1200" dirty="0">
                <a:latin typeface="Arial" panose="020B0604020202020204" pitchFamily="34" charset="0"/>
                <a:cs typeface="Arial" panose="020B0604020202020204" pitchFamily="34" charset="0"/>
              </a:rPr>
              <a:t>, and integrates with multiple enterprise apps (Lin, 2025).</a:t>
            </a:r>
          </a:p>
          <a:p>
            <a:pPr indent="-182880">
              <a:lnSpc>
                <a:spcPct val="170000"/>
              </a:lnSpc>
              <a:buFont typeface="Wingdings" pitchFamily="2" charset="2"/>
              <a:buChar char="§"/>
            </a:pPr>
            <a:r>
              <a:rPr lang="en-US" sz="1200" b="1" dirty="0">
                <a:latin typeface="Arial" panose="020B0604020202020204" pitchFamily="34" charset="0"/>
                <a:cs typeface="Arial" panose="020B0604020202020204" pitchFamily="34" charset="0"/>
              </a:rPr>
              <a:t>Limitations:</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High </a:t>
            </a:r>
            <a:r>
              <a:rPr lang="en-US" sz="1200" dirty="0" err="1">
                <a:latin typeface="Arial" panose="020B0604020202020204" pitchFamily="34" charset="0"/>
                <a:cs typeface="Arial" panose="020B0604020202020204" pitchFamily="34" charset="0"/>
              </a:rPr>
              <a:t>licence</a:t>
            </a:r>
            <a:r>
              <a:rPr lang="en-US" sz="1200" dirty="0">
                <a:latin typeface="Arial" panose="020B0604020202020204" pitchFamily="34" charset="0"/>
                <a:cs typeface="Arial" panose="020B0604020202020204" pitchFamily="34" charset="0"/>
              </a:rPr>
              <a:t> costs and requirement for trained system administrators (</a:t>
            </a:r>
            <a:r>
              <a:rPr lang="en-US" sz="1200" dirty="0" err="1">
                <a:latin typeface="Arial" panose="020B0604020202020204" pitchFamily="34" charset="0"/>
                <a:cs typeface="Arial" panose="020B0604020202020204" pitchFamily="34" charset="0"/>
              </a:rPr>
              <a:t>Suoniemi</a:t>
            </a:r>
            <a:r>
              <a:rPr lang="en-US" sz="1200" dirty="0">
                <a:latin typeface="Arial" panose="020B0604020202020204" pitchFamily="34" charset="0"/>
                <a:cs typeface="Arial" panose="020B0604020202020204" pitchFamily="34" charset="0"/>
              </a:rPr>
              <a:t>, 2022).</a:t>
            </a:r>
          </a:p>
          <a:p>
            <a:pPr lvl="0" indent="-182880">
              <a:lnSpc>
                <a:spcPct val="170000"/>
              </a:lnSpc>
              <a:spcAft>
                <a:spcPts val="800"/>
              </a:spcAft>
              <a:buFont typeface="Wingdings" pitchFamily="2" charset="2"/>
              <a:buChar char="§"/>
              <a:tabLst>
                <a:tab pos="457200" algn="l"/>
              </a:tabLst>
            </a:pPr>
            <a:endParaRPr lang="en-US" sz="1200" dirty="0">
              <a:effectLst/>
              <a:latin typeface="Arial" panose="020B0604020202020204" pitchFamily="34" charset="0"/>
              <a:cs typeface="Arial" panose="020B0604020202020204" pitchFamily="34" charset="0"/>
            </a:endParaRPr>
          </a:p>
          <a:p>
            <a:pPr indent="-182880">
              <a:lnSpc>
                <a:spcPct val="170000"/>
              </a:lnSpc>
              <a:buFont typeface="Wingdings" pitchFamily="2" charset="2"/>
              <a:buChar char="§"/>
            </a:pP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014119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51" name="Group 50">
            <a:extLst>
              <a:ext uri="{FF2B5EF4-FFF2-40B4-BE49-F238E27FC236}">
                <a16:creationId xmlns:a16="http://schemas.microsoft.com/office/drawing/2014/main" id="{C2470417-D0DB-4EF9-B24D-533252BDD39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52" name="Oval 51">
              <a:extLst>
                <a:ext uri="{FF2B5EF4-FFF2-40B4-BE49-F238E27FC236}">
                  <a16:creationId xmlns:a16="http://schemas.microsoft.com/office/drawing/2014/main" id="{5DD43A5E-96FC-4417-AAAA-6D22205AE73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53" name="Oval 52">
              <a:extLst>
                <a:ext uri="{FF2B5EF4-FFF2-40B4-BE49-F238E27FC236}">
                  <a16:creationId xmlns:a16="http://schemas.microsoft.com/office/drawing/2014/main" id="{AC8EC610-CBFB-4415-82B2-94F68101CF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
        <p:nvSpPr>
          <p:cNvPr id="2" name="Title 1">
            <a:extLst>
              <a:ext uri="{FF2B5EF4-FFF2-40B4-BE49-F238E27FC236}">
                <a16:creationId xmlns:a16="http://schemas.microsoft.com/office/drawing/2014/main" id="{91918186-4814-354A-1A59-3366E2EF3F93}"/>
              </a:ext>
            </a:extLst>
          </p:cNvPr>
          <p:cNvSpPr>
            <a:spLocks noGrp="1"/>
          </p:cNvSpPr>
          <p:nvPr>
            <p:ph type="ctrTitle"/>
          </p:nvPr>
        </p:nvSpPr>
        <p:spPr>
          <a:xfrm>
            <a:off x="1069848" y="484632"/>
            <a:ext cx="10058400" cy="1609344"/>
          </a:xfrm>
        </p:spPr>
        <p:txBody>
          <a:bodyPr vert="horz" lIns="91440" tIns="45720" rIns="91440" bIns="45720" rtlCol="0" anchor="ctr">
            <a:normAutofit/>
          </a:bodyPr>
          <a:lstStyle/>
          <a:p>
            <a:pPr>
              <a:lnSpc>
                <a:spcPct val="90000"/>
              </a:lnSpc>
            </a:pPr>
            <a:r>
              <a:rPr lang="en-US" sz="4400" dirty="0">
                <a:blipFill>
                  <a:blip r:embed="rId4">
                    <a:extLst>
                      <a:ext uri="{28A0092B-C50C-407E-A947-70E740481C1C}">
                        <a14:useLocalDpi xmlns:a14="http://schemas.microsoft.com/office/drawing/2010/main" val="0"/>
                      </a:ext>
                    </a:extLst>
                  </a:blip>
                  <a:tile tx="6350" ty="-127000" sx="65000" sy="64000" flip="none" algn="tl"/>
                </a:blipFill>
                <a:latin typeface="Arial" panose="020B0604020202020204" pitchFamily="34" charset="0"/>
                <a:cs typeface="Arial" panose="020B0604020202020204" pitchFamily="34" charset="0"/>
              </a:rPr>
              <a:t>HubSpot CRM</a:t>
            </a:r>
            <a:br>
              <a:rPr lang="en-US" sz="4800" dirty="0">
                <a:blipFill>
                  <a:blip r:embed="rId4">
                    <a:extLst>
                      <a:ext uri="{28A0092B-C50C-407E-A947-70E740481C1C}">
                        <a14:useLocalDpi xmlns:a14="http://schemas.microsoft.com/office/drawing/2010/main" val="0"/>
                      </a:ext>
                    </a:extLst>
                  </a:blip>
                  <a:tile tx="6350" ty="-127000" sx="65000" sy="64000" flip="none" algn="tl"/>
                </a:blipFill>
              </a:rPr>
            </a:br>
            <a:endParaRPr lang="en-US" sz="4800" dirty="0">
              <a:blipFill>
                <a:blip r:embed="rId4">
                  <a:extLst>
                    <a:ext uri="{28A0092B-C50C-407E-A947-70E740481C1C}">
                      <a14:useLocalDpi xmlns:a14="http://schemas.microsoft.com/office/drawing/2010/main" val="0"/>
                    </a:ext>
                  </a:extLst>
                </a:blip>
                <a:tile tx="6350" ty="-127000" sx="65000" sy="64000" flip="none" algn="tl"/>
              </a:blipFill>
            </a:endParaRPr>
          </a:p>
        </p:txBody>
      </p:sp>
      <p:sp>
        <p:nvSpPr>
          <p:cNvPr id="3" name="Subtitle 2">
            <a:extLst>
              <a:ext uri="{FF2B5EF4-FFF2-40B4-BE49-F238E27FC236}">
                <a16:creationId xmlns:a16="http://schemas.microsoft.com/office/drawing/2014/main" id="{283652CC-17ED-D283-15C5-18739BC9962F}"/>
              </a:ext>
            </a:extLst>
          </p:cNvPr>
          <p:cNvSpPr>
            <a:spLocks noGrp="1"/>
          </p:cNvSpPr>
          <p:nvPr>
            <p:ph type="subTitle" idx="1"/>
          </p:nvPr>
        </p:nvSpPr>
        <p:spPr>
          <a:xfrm>
            <a:off x="1069848" y="2121408"/>
            <a:ext cx="4773168" cy="4050792"/>
          </a:xfrm>
        </p:spPr>
        <p:txBody>
          <a:bodyPr vert="horz" lIns="91440" tIns="45720" rIns="91440" bIns="45720" rtlCol="0">
            <a:normAutofit fontScale="85000" lnSpcReduction="10000"/>
          </a:bodyPr>
          <a:lstStyle/>
          <a:p>
            <a:pPr lvl="0" indent="-182880">
              <a:lnSpc>
                <a:spcPct val="160000"/>
              </a:lnSpc>
              <a:buFont typeface="Wingdings" pitchFamily="2" charset="2"/>
              <a:buChar char="§"/>
            </a:pPr>
            <a:r>
              <a:rPr lang="en-US" sz="1200" dirty="0">
                <a:latin typeface="Arial" panose="020B0604020202020204" pitchFamily="34" charset="0"/>
                <a:cs typeface="Arial" panose="020B0604020202020204" pitchFamily="34" charset="0"/>
              </a:rPr>
              <a:t>All-in-one CRM combining marketing, sales, and client service tools (</a:t>
            </a:r>
            <a:r>
              <a:rPr lang="en-US" sz="1200" dirty="0" err="1">
                <a:latin typeface="Arial" panose="020B0604020202020204" pitchFamily="34" charset="0"/>
                <a:cs typeface="Arial" panose="020B0604020202020204" pitchFamily="34" charset="0"/>
              </a:rPr>
              <a:t>Elevatiq</a:t>
            </a:r>
            <a:r>
              <a:rPr lang="en-US" sz="1200" dirty="0">
                <a:latin typeface="Arial" panose="020B0604020202020204" pitchFamily="34" charset="0"/>
                <a:cs typeface="Arial" panose="020B0604020202020204" pitchFamily="34" charset="0"/>
              </a:rPr>
              <a:t>, 2025).</a:t>
            </a:r>
          </a:p>
          <a:p>
            <a:pPr lvl="0" indent="-182880">
              <a:lnSpc>
                <a:spcPct val="160000"/>
              </a:lnSpc>
              <a:buFont typeface="Wingdings" pitchFamily="2" charset="2"/>
              <a:buChar char="§"/>
            </a:pPr>
            <a:r>
              <a:rPr lang="en-US" sz="1200" dirty="0">
                <a:latin typeface="Arial" panose="020B0604020202020204" pitchFamily="34" charset="0"/>
                <a:cs typeface="Arial" panose="020B0604020202020204" pitchFamily="34" charset="0"/>
              </a:rPr>
              <a:t>Provides lead tracking, email automation, and reporting suitable for SMEs.</a:t>
            </a:r>
          </a:p>
          <a:p>
            <a:pPr lvl="0" indent="-182880">
              <a:lnSpc>
                <a:spcPct val="160000"/>
              </a:lnSpc>
              <a:buFont typeface="Wingdings" pitchFamily="2" charset="2"/>
              <a:buChar char="§"/>
            </a:pPr>
            <a:r>
              <a:rPr lang="en-US" sz="1200" b="1" dirty="0">
                <a:latin typeface="Arial" panose="020B0604020202020204" pitchFamily="34" charset="0"/>
                <a:cs typeface="Arial" panose="020B0604020202020204" pitchFamily="34" charset="0"/>
              </a:rPr>
              <a:t>Used by:</a:t>
            </a:r>
            <a:r>
              <a:rPr lang="en-US" sz="1200" dirty="0">
                <a:latin typeface="Arial" panose="020B0604020202020204" pitchFamily="34" charset="0"/>
                <a:cs typeface="Arial" panose="020B0604020202020204" pitchFamily="34" charset="0"/>
              </a:rPr>
              <a:t> </a:t>
            </a:r>
            <a:r>
              <a:rPr lang="en-US" sz="1200" i="1" dirty="0">
                <a:latin typeface="Arial" panose="020B0604020202020204" pitchFamily="34" charset="0"/>
                <a:cs typeface="Arial" panose="020B0604020202020204" pitchFamily="34" charset="0"/>
              </a:rPr>
              <a:t>Bainbridge Consulting</a:t>
            </a:r>
            <a:r>
              <a:rPr lang="en-US" sz="1200" dirty="0">
                <a:latin typeface="Arial" panose="020B0604020202020204" pitchFamily="34" charset="0"/>
                <a:cs typeface="Arial" panose="020B0604020202020204" pitchFamily="34" charset="0"/>
              </a:rPr>
              <a:t> and other boutique firms to manage proposals and client communication (Nimble Blog, 2025).</a:t>
            </a:r>
          </a:p>
          <a:p>
            <a:pPr indent="-182880">
              <a:lnSpc>
                <a:spcPct val="160000"/>
              </a:lnSpc>
              <a:buFont typeface="Wingdings" pitchFamily="2" charset="2"/>
              <a:buChar char="§"/>
            </a:pPr>
            <a:r>
              <a:rPr lang="en-US" sz="1200" b="1" dirty="0">
                <a:latin typeface="Arial" panose="020B0604020202020204" pitchFamily="34" charset="0"/>
                <a:cs typeface="Arial" panose="020B0604020202020204" pitchFamily="34" charset="0"/>
              </a:rPr>
              <a:t>Example:</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HubSpot helps smaller consulting teams track client interactions, automate follow-up emails, and monitor sales pipelines (</a:t>
            </a:r>
            <a:r>
              <a:rPr lang="en-US" sz="1200" dirty="0" err="1">
                <a:latin typeface="Arial" panose="020B0604020202020204" pitchFamily="34" charset="0"/>
                <a:cs typeface="Arial" panose="020B0604020202020204" pitchFamily="34" charset="0"/>
              </a:rPr>
              <a:t>ConsultingSuccess</a:t>
            </a:r>
            <a:r>
              <a:rPr lang="en-US" sz="1200" dirty="0">
                <a:latin typeface="Arial" panose="020B0604020202020204" pitchFamily="34" charset="0"/>
                <a:cs typeface="Arial" panose="020B0604020202020204" pitchFamily="34" charset="0"/>
              </a:rPr>
              <a:t> Blog, 2021).</a:t>
            </a:r>
          </a:p>
          <a:p>
            <a:pPr indent="-182880">
              <a:lnSpc>
                <a:spcPct val="160000"/>
              </a:lnSpc>
              <a:buFont typeface="Wingdings" pitchFamily="2" charset="2"/>
              <a:buChar char="§"/>
            </a:pPr>
            <a:r>
              <a:rPr lang="en-US" sz="1200" b="1" dirty="0">
                <a:latin typeface="Arial" panose="020B0604020202020204" pitchFamily="34" charset="0"/>
                <a:cs typeface="Arial" panose="020B0604020202020204" pitchFamily="34" charset="0"/>
              </a:rPr>
              <a:t>Benefits:</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Quick setup, free entry-level plan, and easy integration with LinkedIn and Gmail.</a:t>
            </a:r>
          </a:p>
          <a:p>
            <a:pPr indent="-182880">
              <a:lnSpc>
                <a:spcPct val="160000"/>
              </a:lnSpc>
              <a:buFont typeface="Wingdings" pitchFamily="2" charset="2"/>
              <a:buChar char="§"/>
            </a:pPr>
            <a:r>
              <a:rPr lang="en-US" sz="1200" b="1" dirty="0">
                <a:latin typeface="Arial" panose="020B0604020202020204" pitchFamily="34" charset="0"/>
                <a:cs typeface="Arial" panose="020B0604020202020204" pitchFamily="34" charset="0"/>
              </a:rPr>
              <a:t>Limitations:</a:t>
            </a:r>
            <a:br>
              <a:rPr lang="en-US" sz="1200" dirty="0">
                <a:latin typeface="Arial" panose="020B0604020202020204" pitchFamily="34" charset="0"/>
                <a:cs typeface="Arial" panose="020B0604020202020204" pitchFamily="34" charset="0"/>
              </a:rPr>
            </a:br>
            <a:r>
              <a:rPr lang="en-US" sz="1200" dirty="0">
                <a:latin typeface="Arial" panose="020B0604020202020204" pitchFamily="34" charset="0"/>
                <a:cs typeface="Arial" panose="020B0604020202020204" pitchFamily="34" charset="0"/>
              </a:rPr>
              <a:t>Limited analytics and scalability for large consulting enterprises (</a:t>
            </a:r>
            <a:r>
              <a:rPr lang="en-US" sz="1200" dirty="0" err="1">
                <a:latin typeface="Arial" panose="020B0604020202020204" pitchFamily="34" charset="0"/>
                <a:cs typeface="Arial" panose="020B0604020202020204" pitchFamily="34" charset="0"/>
              </a:rPr>
              <a:t>Crozdesk</a:t>
            </a:r>
            <a:r>
              <a:rPr lang="en-US" sz="1200" dirty="0">
                <a:latin typeface="Arial" panose="020B0604020202020204" pitchFamily="34" charset="0"/>
                <a:cs typeface="Arial" panose="020B0604020202020204" pitchFamily="34" charset="0"/>
              </a:rPr>
              <a:t>, 2025).</a:t>
            </a:r>
          </a:p>
          <a:p>
            <a:pPr marL="114300" lvl="0" indent="-182880">
              <a:spcAft>
                <a:spcPts val="800"/>
              </a:spcAft>
              <a:buFont typeface="Wingdings" pitchFamily="2" charset="2"/>
              <a:buChar char="§"/>
              <a:tabLst>
                <a:tab pos="457200" algn="l"/>
              </a:tabLst>
            </a:pPr>
            <a:endParaRPr lang="en-US" sz="1200" dirty="0">
              <a:effectLst/>
            </a:endParaRPr>
          </a:p>
          <a:p>
            <a:pPr indent="-182880">
              <a:buFont typeface="Wingdings" pitchFamily="2" charset="2"/>
              <a:buChar char="§"/>
            </a:pPr>
            <a:endParaRPr lang="en-US" sz="1200" dirty="0"/>
          </a:p>
        </p:txBody>
      </p:sp>
      <p:pic>
        <p:nvPicPr>
          <p:cNvPr id="6" name="Picture 5" descr="A computer screen with text and icons&#10;&#10;AI-generated content may be incorrect.">
            <a:extLst>
              <a:ext uri="{FF2B5EF4-FFF2-40B4-BE49-F238E27FC236}">
                <a16:creationId xmlns:a16="http://schemas.microsoft.com/office/drawing/2014/main" id="{70BB9DFD-AF21-4801-2804-DA2C8E436230}"/>
              </a:ext>
            </a:extLst>
          </p:cNvPr>
          <p:cNvPicPr>
            <a:picLocks noChangeAspect="1"/>
          </p:cNvPicPr>
          <p:nvPr/>
        </p:nvPicPr>
        <p:blipFill>
          <a:blip r:embed="rId5"/>
          <a:stretch>
            <a:fillRect/>
          </a:stretch>
        </p:blipFill>
        <p:spPr>
          <a:xfrm>
            <a:off x="6355080" y="3201557"/>
            <a:ext cx="4773168" cy="1963645"/>
          </a:xfrm>
          <a:prstGeom prst="rect">
            <a:avLst/>
          </a:prstGeom>
        </p:spPr>
      </p:pic>
    </p:spTree>
    <p:extLst>
      <p:ext uri="{BB962C8B-B14F-4D97-AF65-F5344CB8AC3E}">
        <p14:creationId xmlns:p14="http://schemas.microsoft.com/office/powerpoint/2010/main" val="100103797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7" name="Group 16">
            <a:extLst>
              <a:ext uri="{FF2B5EF4-FFF2-40B4-BE49-F238E27FC236}">
                <a16:creationId xmlns:a16="http://schemas.microsoft.com/office/drawing/2014/main" id="{132FD491-28F3-42E7-AEBF-A9E3C462C9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8" name="Oval 17">
              <a:extLst>
                <a:ext uri="{FF2B5EF4-FFF2-40B4-BE49-F238E27FC236}">
                  <a16:creationId xmlns:a16="http://schemas.microsoft.com/office/drawing/2014/main" id="{AD016B6E-F283-4CFB-9099-05C8DA6AB3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US"/>
            </a:p>
          </p:txBody>
        </p:sp>
        <p:sp>
          <p:nvSpPr>
            <p:cNvPr id="19" name="Oval 18">
              <a:extLst>
                <a:ext uri="{FF2B5EF4-FFF2-40B4-BE49-F238E27FC236}">
                  <a16:creationId xmlns:a16="http://schemas.microsoft.com/office/drawing/2014/main" id="{72D0360E-345F-4790-B0A0-03ADC36B5E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US"/>
            </a:p>
          </p:txBody>
        </p:sp>
      </p:grpSp>
      <p:sp useBgFill="1">
        <p:nvSpPr>
          <p:cNvPr id="21" name="Rectangle 20">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5" name="Rectangle 24">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7" name="Rectangle 26">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4">
              <a:alphaModFix amt="85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0D78E0F5-485C-E355-233B-C664683C67B0}"/>
              </a:ext>
            </a:extLst>
          </p:cNvPr>
          <p:cNvSpPr>
            <a:spLocks noGrp="1"/>
          </p:cNvSpPr>
          <p:nvPr>
            <p:ph type="ctrTitle"/>
          </p:nvPr>
        </p:nvSpPr>
        <p:spPr>
          <a:xfrm>
            <a:off x="1069848" y="745876"/>
            <a:ext cx="10058400" cy="1609344"/>
          </a:xfrm>
        </p:spPr>
        <p:txBody>
          <a:bodyPr vert="horz" lIns="91440" tIns="45720" rIns="91440" bIns="45720" rtlCol="0" anchor="ctr">
            <a:normAutofit/>
          </a:bodyPr>
          <a:lstStyle/>
          <a:p>
            <a:pPr>
              <a:lnSpc>
                <a:spcPct val="90000"/>
              </a:lnSpc>
            </a:pPr>
            <a:r>
              <a:rPr lang="en-US" sz="4000" cap="all" dirty="0">
                <a:blipFill>
                  <a:blip r:embed="rId6">
                    <a:extLst>
                      <a:ext uri="{28A0092B-C50C-407E-A947-70E740481C1C}">
                        <a14:useLocalDpi xmlns:a14="http://schemas.microsoft.com/office/drawing/2010/main" val="0"/>
                      </a:ext>
                    </a:extLst>
                  </a:blip>
                  <a:tile tx="6350" ty="-127000" sx="65000" sy="64000" flip="none" algn="tl"/>
                </a:blipFill>
                <a:latin typeface="Arial" panose="020B0604020202020204" pitchFamily="34" charset="0"/>
                <a:cs typeface="Arial" panose="020B0604020202020204" pitchFamily="34" charset="0"/>
              </a:rPr>
              <a:t>SAP CRM</a:t>
            </a:r>
            <a:br>
              <a:rPr lang="en-US" sz="5400" cap="all" dirty="0">
                <a:blipFill>
                  <a:blip r:embed="rId6">
                    <a:extLst>
                      <a:ext uri="{28A0092B-C50C-407E-A947-70E740481C1C}">
                        <a14:useLocalDpi xmlns:a14="http://schemas.microsoft.com/office/drawing/2010/main" val="0"/>
                      </a:ext>
                    </a:extLst>
                  </a:blip>
                  <a:tile tx="6350" ty="-127000" sx="65000" sy="64000" flip="none" algn="tl"/>
                </a:blipFill>
              </a:rPr>
            </a:br>
            <a:endParaRPr lang="en-US" sz="5400" cap="all" dirty="0">
              <a:blipFill>
                <a:blip r:embed="rId6">
                  <a:extLst>
                    <a:ext uri="{28A0092B-C50C-407E-A947-70E740481C1C}">
                      <a14:useLocalDpi xmlns:a14="http://schemas.microsoft.com/office/drawing/2010/main" val="0"/>
                    </a:ext>
                  </a:extLst>
                </a:blip>
                <a:tile tx="6350" ty="-127000" sx="65000" sy="64000" flip="none" algn="tl"/>
              </a:blipFill>
            </a:endParaRPr>
          </a:p>
        </p:txBody>
      </p:sp>
      <p:sp>
        <p:nvSpPr>
          <p:cNvPr id="3" name="Subtitle 2">
            <a:extLst>
              <a:ext uri="{FF2B5EF4-FFF2-40B4-BE49-F238E27FC236}">
                <a16:creationId xmlns:a16="http://schemas.microsoft.com/office/drawing/2014/main" id="{72AFE3A9-0F00-C34D-6747-EDEE5A0804BA}"/>
              </a:ext>
            </a:extLst>
          </p:cNvPr>
          <p:cNvSpPr>
            <a:spLocks noGrp="1"/>
          </p:cNvSpPr>
          <p:nvPr>
            <p:ph type="subTitle" idx="1"/>
          </p:nvPr>
        </p:nvSpPr>
        <p:spPr>
          <a:xfrm>
            <a:off x="1069848" y="2320412"/>
            <a:ext cx="10058400" cy="3851787"/>
          </a:xfrm>
        </p:spPr>
        <p:txBody>
          <a:bodyPr vert="horz" lIns="91440" tIns="45720" rIns="91440" bIns="45720" rtlCol="0">
            <a:normAutofit fontScale="77500" lnSpcReduction="20000"/>
          </a:bodyPr>
          <a:lstStyle/>
          <a:p>
            <a:pPr lvl="0">
              <a:lnSpc>
                <a:spcPct val="150000"/>
              </a:lnSpc>
            </a:pPr>
            <a:r>
              <a:rPr lang="en-US" sz="1700" dirty="0">
                <a:latin typeface="Arial" panose="020B0604020202020204" pitchFamily="34" charset="0"/>
                <a:cs typeface="Arial" panose="020B0604020202020204" pitchFamily="34" charset="0"/>
              </a:rPr>
              <a:t>    Integrated with </a:t>
            </a:r>
            <a:r>
              <a:rPr lang="en-US" sz="1700" b="1" dirty="0">
                <a:latin typeface="Arial" panose="020B0604020202020204" pitchFamily="34" charset="0"/>
                <a:cs typeface="Arial" panose="020B0604020202020204" pitchFamily="34" charset="0"/>
              </a:rPr>
              <a:t>SAP ERP</a:t>
            </a:r>
            <a:r>
              <a:rPr lang="en-US" sz="1700" dirty="0">
                <a:latin typeface="Arial" panose="020B0604020202020204" pitchFamily="34" charset="0"/>
                <a:cs typeface="Arial" panose="020B0604020202020204" pitchFamily="34" charset="0"/>
              </a:rPr>
              <a:t> for managing projects, billing, and financial data (</a:t>
            </a:r>
            <a:r>
              <a:rPr lang="en-US" sz="1700" dirty="0" err="1">
                <a:latin typeface="Arial" panose="020B0604020202020204" pitchFamily="34" charset="0"/>
                <a:cs typeface="Arial" panose="020B0604020202020204" pitchFamily="34" charset="0"/>
              </a:rPr>
              <a:t>Elevatiq</a:t>
            </a:r>
            <a:r>
              <a:rPr lang="en-US" sz="1700" dirty="0">
                <a:latin typeface="Arial" panose="020B0604020202020204" pitchFamily="34" charset="0"/>
                <a:cs typeface="Arial" panose="020B0604020202020204" pitchFamily="34" charset="0"/>
              </a:rPr>
              <a:t>, 2025).</a:t>
            </a:r>
          </a:p>
          <a:p>
            <a:pPr lvl="0">
              <a:lnSpc>
                <a:spcPct val="150000"/>
              </a:lnSpc>
            </a:pPr>
            <a:r>
              <a:rPr lang="en-US" sz="1700" dirty="0">
                <a:latin typeface="Arial" panose="020B0604020202020204" pitchFamily="34" charset="0"/>
                <a:cs typeface="Arial" panose="020B0604020202020204" pitchFamily="34" charset="0"/>
              </a:rPr>
              <a:t>    Provides analytics, workflow automation, and compliance tools.</a:t>
            </a:r>
          </a:p>
          <a:p>
            <a:pPr lvl="0" indent="-182880">
              <a:lnSpc>
                <a:spcPct val="150000"/>
              </a:lnSpc>
              <a:buFont typeface="Wingdings" pitchFamily="2" charset="2"/>
              <a:buChar char="§"/>
            </a:pPr>
            <a:r>
              <a:rPr lang="en-US" sz="1700" b="1" dirty="0">
                <a:latin typeface="Arial" panose="020B0604020202020204" pitchFamily="34" charset="0"/>
                <a:cs typeface="Arial" panose="020B0604020202020204" pitchFamily="34" charset="0"/>
              </a:rPr>
              <a:t>Used by:</a:t>
            </a:r>
            <a:r>
              <a:rPr lang="en-US" sz="1700" dirty="0">
                <a:latin typeface="Arial" panose="020B0604020202020204" pitchFamily="34" charset="0"/>
                <a:cs typeface="Arial" panose="020B0604020202020204" pitchFamily="34" charset="0"/>
              </a:rPr>
              <a:t> </a:t>
            </a:r>
            <a:r>
              <a:rPr lang="en-US" sz="1700" i="1" dirty="0">
                <a:latin typeface="Arial" panose="020B0604020202020204" pitchFamily="34" charset="0"/>
                <a:cs typeface="Arial" panose="020B0604020202020204" pitchFamily="34" charset="0"/>
              </a:rPr>
              <a:t>PwC</a:t>
            </a:r>
            <a:r>
              <a:rPr lang="en-US" sz="1700" dirty="0">
                <a:latin typeface="Arial" panose="020B0604020202020204" pitchFamily="34" charset="0"/>
                <a:cs typeface="Arial" panose="020B0604020202020204" pitchFamily="34" charset="0"/>
              </a:rPr>
              <a:t> and </a:t>
            </a:r>
            <a:r>
              <a:rPr lang="en-US" sz="1700" i="1" dirty="0">
                <a:latin typeface="Arial" panose="020B0604020202020204" pitchFamily="34" charset="0"/>
                <a:cs typeface="Arial" panose="020B0604020202020204" pitchFamily="34" charset="0"/>
              </a:rPr>
              <a:t>Accenture</a:t>
            </a:r>
            <a:r>
              <a:rPr lang="en-US" sz="1700" dirty="0">
                <a:latin typeface="Arial" panose="020B0604020202020204" pitchFamily="34" charset="0"/>
                <a:cs typeface="Arial" panose="020B0604020202020204" pitchFamily="34" charset="0"/>
              </a:rPr>
              <a:t> to coordinate global projects and client portfolios (</a:t>
            </a:r>
            <a:r>
              <a:rPr lang="en-US" sz="1700" dirty="0" err="1">
                <a:latin typeface="Arial" panose="020B0604020202020204" pitchFamily="34" charset="0"/>
                <a:cs typeface="Arial" panose="020B0604020202020204" pitchFamily="34" charset="0"/>
              </a:rPr>
              <a:t>WalkMe</a:t>
            </a:r>
            <a:r>
              <a:rPr lang="en-US" sz="1700" dirty="0">
                <a:latin typeface="Arial" panose="020B0604020202020204" pitchFamily="34" charset="0"/>
                <a:cs typeface="Arial" panose="020B0604020202020204" pitchFamily="34" charset="0"/>
              </a:rPr>
              <a:t>, 2022 – as cited in </a:t>
            </a:r>
            <a:r>
              <a:rPr lang="en-US" sz="1700" dirty="0" err="1">
                <a:latin typeface="Arial" panose="020B0604020202020204" pitchFamily="34" charset="0"/>
                <a:cs typeface="Arial" panose="020B0604020202020204" pitchFamily="34" charset="0"/>
              </a:rPr>
              <a:t>Tekrevol</a:t>
            </a:r>
            <a:r>
              <a:rPr lang="en-US" sz="1700" dirty="0">
                <a:latin typeface="Arial" panose="020B0604020202020204" pitchFamily="34" charset="0"/>
                <a:cs typeface="Arial" panose="020B0604020202020204" pitchFamily="34" charset="0"/>
              </a:rPr>
              <a:t> Blog, 2025).</a:t>
            </a:r>
          </a:p>
          <a:p>
            <a:pPr indent="-182880">
              <a:lnSpc>
                <a:spcPct val="150000"/>
              </a:lnSpc>
              <a:buFont typeface="Wingdings" pitchFamily="2" charset="2"/>
              <a:buChar char="§"/>
            </a:pPr>
            <a:r>
              <a:rPr lang="en-US" sz="1700" b="1" dirty="0">
                <a:latin typeface="Arial" panose="020B0604020202020204" pitchFamily="34" charset="0"/>
                <a:cs typeface="Arial" panose="020B0604020202020204" pitchFamily="34" charset="0"/>
              </a:rPr>
              <a:t>Example:</a:t>
            </a:r>
            <a:br>
              <a:rPr lang="en-US" sz="1700" dirty="0">
                <a:latin typeface="Arial" panose="020B0604020202020204" pitchFamily="34" charset="0"/>
                <a:cs typeface="Arial" panose="020B0604020202020204" pitchFamily="34" charset="0"/>
              </a:rPr>
            </a:br>
            <a:r>
              <a:rPr lang="en-US" sz="1700" dirty="0">
                <a:latin typeface="Arial" panose="020B0604020202020204" pitchFamily="34" charset="0"/>
                <a:cs typeface="Arial" panose="020B0604020202020204" pitchFamily="34" charset="0"/>
              </a:rPr>
              <a:t>PwC integrates SAP CRM with finance and HR systems to ensure accurate client billing, compliance, and global reporting (Nimble Blog, 2025).</a:t>
            </a:r>
          </a:p>
          <a:p>
            <a:pPr indent="-182880">
              <a:lnSpc>
                <a:spcPct val="150000"/>
              </a:lnSpc>
              <a:buFont typeface="Wingdings" pitchFamily="2" charset="2"/>
              <a:buChar char="§"/>
            </a:pPr>
            <a:r>
              <a:rPr lang="en-US" sz="1700" b="1" dirty="0">
                <a:latin typeface="Arial" panose="020B0604020202020204" pitchFamily="34" charset="0"/>
                <a:cs typeface="Arial" panose="020B0604020202020204" pitchFamily="34" charset="0"/>
              </a:rPr>
              <a:t>Benefits:</a:t>
            </a:r>
            <a:br>
              <a:rPr lang="en-US" sz="1700" dirty="0">
                <a:latin typeface="Arial" panose="020B0604020202020204" pitchFamily="34" charset="0"/>
                <a:cs typeface="Arial" panose="020B0604020202020204" pitchFamily="34" charset="0"/>
              </a:rPr>
            </a:br>
            <a:r>
              <a:rPr lang="en-US" sz="1700" dirty="0">
                <a:latin typeface="Arial" panose="020B0604020202020204" pitchFamily="34" charset="0"/>
                <a:cs typeface="Arial" panose="020B0604020202020204" pitchFamily="34" charset="0"/>
              </a:rPr>
              <a:t>Reliable data, full integration across departments, and strong governance (Lin, 2025).</a:t>
            </a:r>
          </a:p>
          <a:p>
            <a:pPr indent="-182880">
              <a:lnSpc>
                <a:spcPct val="150000"/>
              </a:lnSpc>
              <a:spcAft>
                <a:spcPts val="800"/>
              </a:spcAft>
              <a:buFont typeface="Wingdings" pitchFamily="2" charset="2"/>
              <a:buChar char="§"/>
              <a:tabLst>
                <a:tab pos="457200" algn="l"/>
              </a:tabLst>
            </a:pPr>
            <a:r>
              <a:rPr lang="en-US" sz="1700" b="1" dirty="0">
                <a:latin typeface="Arial" panose="020B0604020202020204" pitchFamily="34" charset="0"/>
                <a:cs typeface="Arial" panose="020B0604020202020204" pitchFamily="34" charset="0"/>
              </a:rPr>
              <a:t>Limitations:</a:t>
            </a:r>
            <a:br>
              <a:rPr lang="en-US" sz="1700" dirty="0">
                <a:latin typeface="Arial" panose="020B0604020202020204" pitchFamily="34" charset="0"/>
                <a:cs typeface="Arial" panose="020B0604020202020204" pitchFamily="34" charset="0"/>
              </a:rPr>
            </a:br>
            <a:r>
              <a:rPr lang="en-US" sz="1700" dirty="0">
                <a:latin typeface="Arial" panose="020B0604020202020204" pitchFamily="34" charset="0"/>
                <a:cs typeface="Arial" panose="020B0604020202020204" pitchFamily="34" charset="0"/>
              </a:rPr>
              <a:t>High cost, complex setup, and long implementation timeline (</a:t>
            </a:r>
            <a:r>
              <a:rPr lang="en-US" sz="1700" dirty="0" err="1">
                <a:latin typeface="Arial" panose="020B0604020202020204" pitchFamily="34" charset="0"/>
                <a:cs typeface="Arial" panose="020B0604020202020204" pitchFamily="34" charset="0"/>
              </a:rPr>
              <a:t>Sunbase</a:t>
            </a:r>
            <a:r>
              <a:rPr lang="en-US" sz="1700" dirty="0">
                <a:latin typeface="Arial" panose="020B0604020202020204" pitchFamily="34" charset="0"/>
                <a:cs typeface="Arial" panose="020B0604020202020204" pitchFamily="34" charset="0"/>
              </a:rPr>
              <a:t> Data, 2022 – via </a:t>
            </a:r>
            <a:r>
              <a:rPr lang="en-US" sz="1700" dirty="0" err="1">
                <a:latin typeface="Arial" panose="020B0604020202020204" pitchFamily="34" charset="0"/>
                <a:cs typeface="Arial" panose="020B0604020202020204" pitchFamily="34" charset="0"/>
              </a:rPr>
              <a:t>Crozdesk</a:t>
            </a:r>
            <a:r>
              <a:rPr lang="en-US" sz="1700" dirty="0">
                <a:latin typeface="Arial" panose="020B0604020202020204" pitchFamily="34" charset="0"/>
                <a:cs typeface="Arial" panose="020B0604020202020204" pitchFamily="34" charset="0"/>
              </a:rPr>
              <a:t>, 2025).</a:t>
            </a:r>
          </a:p>
          <a:p>
            <a:pPr lvl="0" indent="-182880">
              <a:spcAft>
                <a:spcPts val="800"/>
              </a:spcAft>
              <a:buFont typeface="Wingdings" pitchFamily="2" charset="2"/>
              <a:buChar char="§"/>
              <a:tabLst>
                <a:tab pos="457200" algn="l"/>
              </a:tabLst>
            </a:pPr>
            <a:endParaRPr lang="en-US" sz="1700" dirty="0"/>
          </a:p>
        </p:txBody>
      </p:sp>
      <p:sp>
        <p:nvSpPr>
          <p:cNvPr id="29" name="Oval 28">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1" name="Oval 30">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2380340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54E1BC5-9799-4C37-9E39-75AD94AE0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0" name="Oval 9">
              <a:extLst>
                <a:ext uri="{FF2B5EF4-FFF2-40B4-BE49-F238E27FC236}">
                  <a16:creationId xmlns:a16="http://schemas.microsoft.com/office/drawing/2014/main" id="{6EC783E0-E2C4-43D2-93E5-38337F8DA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US"/>
            </a:p>
          </p:txBody>
        </p:sp>
        <p:sp>
          <p:nvSpPr>
            <p:cNvPr id="6" name="Oval 5">
              <a:extLst>
                <a:ext uri="{FF2B5EF4-FFF2-40B4-BE49-F238E27FC236}">
                  <a16:creationId xmlns:a16="http://schemas.microsoft.com/office/drawing/2014/main" id="{542544D0-650E-4448-A7E2-E5C6D7398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US"/>
            </a:p>
          </p:txBody>
        </p:sp>
      </p:grpSp>
      <p:sp>
        <p:nvSpPr>
          <p:cNvPr id="13" name="Rectangle 12">
            <a:extLst>
              <a:ext uri="{FF2B5EF4-FFF2-40B4-BE49-F238E27FC236}">
                <a16:creationId xmlns:a16="http://schemas.microsoft.com/office/drawing/2014/main" id="{B8CE2A87-DBA0-4B0D-98B6-FA36B850BA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45274" cy="6857999"/>
          </a:xfrm>
          <a:prstGeom prst="rect">
            <a:avLst/>
          </a:prstGeom>
          <a:blipFill dpi="0" rotWithShape="1">
            <a:blip r:embed="rId4">
              <a:alphaModFix amt="60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4F62E1-DB41-1650-8ED5-2ED75B79E21D}"/>
              </a:ext>
            </a:extLst>
          </p:cNvPr>
          <p:cNvSpPr>
            <a:spLocks noGrp="1"/>
          </p:cNvSpPr>
          <p:nvPr>
            <p:ph type="ctrTitle"/>
          </p:nvPr>
        </p:nvSpPr>
        <p:spPr>
          <a:xfrm>
            <a:off x="382279" y="862318"/>
            <a:ext cx="6743844" cy="1609344"/>
          </a:xfrm>
        </p:spPr>
        <p:txBody>
          <a:bodyPr vert="horz" lIns="91440" tIns="45720" rIns="91440" bIns="45720" rtlCol="0" anchor="ctr">
            <a:normAutofit/>
          </a:bodyPr>
          <a:lstStyle/>
          <a:p>
            <a:pPr>
              <a:lnSpc>
                <a:spcPct val="90000"/>
              </a:lnSpc>
            </a:pPr>
            <a:r>
              <a:rPr lang="en-GB" sz="2800" dirty="0">
                <a:latin typeface="Arial" panose="020B0604020202020204" pitchFamily="34" charset="0"/>
                <a:cs typeface="Arial" panose="020B0604020202020204" pitchFamily="34" charset="0"/>
              </a:rPr>
              <a:t>Conclusion and</a:t>
            </a:r>
            <a:br>
              <a:rPr lang="en-GB" sz="2800" dirty="0">
                <a:latin typeface="Arial" panose="020B0604020202020204" pitchFamily="34" charset="0"/>
                <a:cs typeface="Arial" panose="020B0604020202020204" pitchFamily="34" charset="0"/>
              </a:rPr>
            </a:br>
            <a:r>
              <a:rPr lang="en-GB" sz="2800" dirty="0">
                <a:latin typeface="Arial" panose="020B0604020202020204" pitchFamily="34" charset="0"/>
                <a:cs typeface="Arial" panose="020B0604020202020204" pitchFamily="34" charset="0"/>
              </a:rPr>
              <a:t> Recommendation</a:t>
            </a:r>
            <a:br>
              <a:rPr lang="en-GB" sz="4800" dirty="0">
                <a:latin typeface="Arial" panose="020B0604020202020204" pitchFamily="34" charset="0"/>
                <a:cs typeface="Arial" panose="020B0604020202020204" pitchFamily="34" charset="0"/>
              </a:rPr>
            </a:br>
            <a:endParaRPr lang="en-US" sz="4800" dirty="0">
              <a:blipFill>
                <a:blip r:embed="rId6">
                  <a:extLst>
                    <a:ext uri="{28A0092B-C50C-407E-A947-70E740481C1C}">
                      <a14:useLocalDpi xmlns:a14="http://schemas.microsoft.com/office/drawing/2010/main" val="0"/>
                    </a:ext>
                  </a:extLst>
                </a:blip>
                <a:tile tx="6350" ty="-127000" sx="65000" sy="64000" flip="none" algn="tl"/>
              </a:blip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D8343AE2-FA81-E797-AC67-A108F0AAC7F4}"/>
              </a:ext>
            </a:extLst>
          </p:cNvPr>
          <p:cNvSpPr>
            <a:spLocks noGrp="1"/>
          </p:cNvSpPr>
          <p:nvPr>
            <p:ph type="subTitle" idx="1"/>
          </p:nvPr>
        </p:nvSpPr>
        <p:spPr>
          <a:xfrm>
            <a:off x="382279" y="2121408"/>
            <a:ext cx="6743845" cy="4050792"/>
          </a:xfrm>
        </p:spPr>
        <p:txBody>
          <a:bodyPr vert="horz" lIns="91440" tIns="45720" rIns="91440" bIns="45720" rtlCol="0">
            <a:normAutofit/>
          </a:bodyPr>
          <a:lstStyle/>
          <a:p>
            <a:pPr>
              <a:lnSpc>
                <a:spcPct val="150000"/>
              </a:lnSpc>
            </a:pPr>
            <a:r>
              <a:rPr lang="en-GB" sz="1300" dirty="0">
                <a:latin typeface="Arial" panose="020B0604020202020204" pitchFamily="34" charset="0"/>
                <a:cs typeface="Arial" panose="020B0604020202020204" pitchFamily="34" charset="0"/>
              </a:rPr>
              <a:t>After comparing the three systems, </a:t>
            </a:r>
            <a:r>
              <a:rPr lang="en-GB" sz="1300" b="1" dirty="0">
                <a:latin typeface="Arial" panose="020B0604020202020204" pitchFamily="34" charset="0"/>
                <a:cs typeface="Arial" panose="020B0604020202020204" pitchFamily="34" charset="0"/>
              </a:rPr>
              <a:t>Salesforce CRM</a:t>
            </a:r>
            <a:r>
              <a:rPr lang="en-GB" sz="1300" dirty="0">
                <a:latin typeface="Arial" panose="020B0604020202020204" pitchFamily="34" charset="0"/>
                <a:cs typeface="Arial" panose="020B0604020202020204" pitchFamily="34" charset="0"/>
              </a:rPr>
              <a:t> is identified as the </a:t>
            </a:r>
            <a:r>
              <a:rPr lang="en-GB" sz="1300" b="1" dirty="0">
                <a:latin typeface="Arial" panose="020B0604020202020204" pitchFamily="34" charset="0"/>
                <a:cs typeface="Arial" panose="020B0604020202020204" pitchFamily="34" charset="0"/>
              </a:rPr>
              <a:t>most suitable platform for consulting companies</a:t>
            </a:r>
            <a:r>
              <a:rPr lang="en-GB" sz="1300" dirty="0">
                <a:latin typeface="Arial" panose="020B0604020202020204" pitchFamily="34" charset="0"/>
                <a:cs typeface="Arial" panose="020B0604020202020204" pitchFamily="34" charset="0"/>
              </a:rPr>
              <a:t>.</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It provides advanced automation, AI-driven analytics, and scalability that meet the needs of global firms such as </a:t>
            </a:r>
            <a:r>
              <a:rPr lang="en-GB" sz="1300" b="1" dirty="0" err="1">
                <a:latin typeface="Arial" panose="020B0604020202020204" pitchFamily="34" charset="0"/>
                <a:cs typeface="Arial" panose="020B0604020202020204" pitchFamily="34" charset="0"/>
              </a:rPr>
              <a:t>Deloitte</a:t>
            </a:r>
            <a:r>
              <a:rPr lang="en-GB" sz="1300" dirty="0" err="1">
                <a:latin typeface="Arial" panose="020B0604020202020204" pitchFamily="34" charset="0"/>
                <a:cs typeface="Arial" panose="020B0604020202020204" pitchFamily="34" charset="0"/>
              </a:rPr>
              <a:t>and</a:t>
            </a:r>
            <a:r>
              <a:rPr lang="en-GB" sz="1300" dirty="0">
                <a:latin typeface="Arial" panose="020B0604020202020204" pitchFamily="34" charset="0"/>
                <a:cs typeface="Arial" panose="020B0604020202020204" pitchFamily="34" charset="0"/>
              </a:rPr>
              <a:t> </a:t>
            </a:r>
            <a:r>
              <a:rPr lang="en-GB" sz="1300" b="1" dirty="0">
                <a:latin typeface="Arial" panose="020B0604020202020204" pitchFamily="34" charset="0"/>
                <a:cs typeface="Arial" panose="020B0604020202020204" pitchFamily="34" charset="0"/>
              </a:rPr>
              <a:t>PwC</a:t>
            </a:r>
            <a:r>
              <a:rPr lang="en-GB" sz="1300" dirty="0">
                <a:latin typeface="Arial" panose="020B0604020202020204" pitchFamily="34" charset="0"/>
                <a:cs typeface="Arial" panose="020B0604020202020204" pitchFamily="34" charset="0"/>
              </a:rPr>
              <a:t> (4Degrees Blog, 2025; Lin, 2025).</a:t>
            </a:r>
          </a:p>
          <a:p>
            <a:pPr>
              <a:lnSpc>
                <a:spcPct val="150000"/>
              </a:lnSpc>
            </a:pPr>
            <a:r>
              <a:rPr lang="en-GB" sz="1300" dirty="0">
                <a:latin typeface="Arial" panose="020B0604020202020204" pitchFamily="34" charset="0"/>
                <a:cs typeface="Arial" panose="020B0604020202020204" pitchFamily="34" charset="0"/>
              </a:rPr>
              <a:t>Although costly, Salesforce offers the best long-term value by improving client relationships, cross-team collaboration, and data-driven decision-making (Edinger, 2018; </a:t>
            </a:r>
            <a:r>
              <a:rPr lang="en-GB" sz="1300" dirty="0" err="1">
                <a:latin typeface="Arial" panose="020B0604020202020204" pitchFamily="34" charset="0"/>
                <a:cs typeface="Arial" panose="020B0604020202020204" pitchFamily="34" charset="0"/>
              </a:rPr>
              <a:t>Tekrevol</a:t>
            </a:r>
            <a:r>
              <a:rPr lang="en-GB" sz="1300" dirty="0">
                <a:latin typeface="Arial" panose="020B0604020202020204" pitchFamily="34" charset="0"/>
                <a:cs typeface="Arial" panose="020B0604020202020204" pitchFamily="34" charset="0"/>
              </a:rPr>
              <a:t> Blog, 2025).</a:t>
            </a:r>
          </a:p>
          <a:p>
            <a:pPr>
              <a:lnSpc>
                <a:spcPct val="150000"/>
              </a:lnSpc>
            </a:pPr>
            <a:r>
              <a:rPr lang="en-GB" sz="1300" b="1" dirty="0">
                <a:latin typeface="Arial" panose="020B0604020202020204" pitchFamily="34" charset="0"/>
                <a:cs typeface="Arial" panose="020B0604020202020204" pitchFamily="34" charset="0"/>
              </a:rPr>
              <a:t>Recommendation:</a:t>
            </a:r>
            <a:br>
              <a:rPr lang="en-GB" sz="1300" dirty="0">
                <a:latin typeface="Arial" panose="020B0604020202020204" pitchFamily="34" charset="0"/>
                <a:cs typeface="Arial" panose="020B0604020202020204" pitchFamily="34" charset="0"/>
              </a:rPr>
            </a:br>
            <a:r>
              <a:rPr lang="en-GB" sz="1300" dirty="0">
                <a:latin typeface="Arial" panose="020B0604020202020204" pitchFamily="34" charset="0"/>
                <a:cs typeface="Arial" panose="020B0604020202020204" pitchFamily="34" charset="0"/>
              </a:rPr>
              <a:t>Salesforce CRM is the optimal choice for consulting companies because it combines automation, integration, and analytics to manage complex, global client relationships efficiently.</a:t>
            </a:r>
          </a:p>
          <a:p>
            <a:pPr marL="160020" lvl="0">
              <a:spcAft>
                <a:spcPts val="800"/>
              </a:spcAft>
              <a:tabLst>
                <a:tab pos="457200" algn="l"/>
              </a:tabLst>
            </a:pPr>
            <a:endParaRPr lang="en-US" sz="1500" dirty="0">
              <a:effectLst/>
            </a:endParaRPr>
          </a:p>
          <a:p>
            <a:pPr indent="-182880">
              <a:buFont typeface="Wingdings" pitchFamily="2" charset="2"/>
              <a:buChar char="§"/>
            </a:pPr>
            <a:endParaRPr lang="en-US" sz="1500" dirty="0"/>
          </a:p>
        </p:txBody>
      </p:sp>
      <p:pic>
        <p:nvPicPr>
          <p:cNvPr id="5" name="Picture 4" descr="Pen placed on top of a signature line">
            <a:extLst>
              <a:ext uri="{FF2B5EF4-FFF2-40B4-BE49-F238E27FC236}">
                <a16:creationId xmlns:a16="http://schemas.microsoft.com/office/drawing/2014/main" id="{3EF95099-BE8B-7852-4C8C-6CDDF0EA4AA5}"/>
              </a:ext>
            </a:extLst>
          </p:cNvPr>
          <p:cNvPicPr>
            <a:picLocks noChangeAspect="1"/>
          </p:cNvPicPr>
          <p:nvPr/>
        </p:nvPicPr>
        <p:blipFill>
          <a:blip r:embed="rId7"/>
          <a:srcRect l="52333" r="2439" b="-1"/>
          <a:stretch>
            <a:fillRect/>
          </a:stretch>
        </p:blipFill>
        <p:spPr>
          <a:xfrm>
            <a:off x="7545274" y="10"/>
            <a:ext cx="4646726" cy="6857990"/>
          </a:xfrm>
          <a:prstGeom prst="rect">
            <a:avLst/>
          </a:prstGeom>
        </p:spPr>
      </p:pic>
      <p:grpSp>
        <p:nvGrpSpPr>
          <p:cNvPr id="15" name="Group 14">
            <a:extLst>
              <a:ext uri="{FF2B5EF4-FFF2-40B4-BE49-F238E27FC236}">
                <a16:creationId xmlns:a16="http://schemas.microsoft.com/office/drawing/2014/main" id="{3F4FDEC5-B98A-4D9F-BB63-FA5A1ED9D3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16" name="Oval 15">
              <a:extLst>
                <a:ext uri="{FF2B5EF4-FFF2-40B4-BE49-F238E27FC236}">
                  <a16:creationId xmlns:a16="http://schemas.microsoft.com/office/drawing/2014/main" id="{D779EAC7-1067-454B-8145-AE5BF6ECB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7" name="Oval 6">
              <a:extLst>
                <a:ext uri="{FF2B5EF4-FFF2-40B4-BE49-F238E27FC236}">
                  <a16:creationId xmlns:a16="http://schemas.microsoft.com/office/drawing/2014/main" id="{8BEA0E4E-FF8C-4EBC-87F8-743D03BEBF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27018334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E54E1BC5-9799-4C37-9E39-75AD94AE070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2" name="Oval 31">
              <a:extLst>
                <a:ext uri="{FF2B5EF4-FFF2-40B4-BE49-F238E27FC236}">
                  <a16:creationId xmlns:a16="http://schemas.microsoft.com/office/drawing/2014/main" id="{6EC783E0-E2C4-43D2-93E5-38337F8DAD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95000"/>
                        </a14:imgEffect>
                        <a14:imgEffect>
                          <a14:brightnessContrast bright="-40000" contrast="20000"/>
                        </a14:imgEffect>
                      </a14:imgLayer>
                    </a14:imgProps>
                  </a:ext>
                </a:extLst>
              </a:blip>
              <a:srcRect/>
              <a:tile tx="50800" ty="0" sx="85000" sy="85000" flip="none" algn="tl"/>
            </a:blipFill>
            <a:ln w="25400" cap="flat" cmpd="sng" algn="ctr">
              <a:noFill/>
              <a:prstDash val="solid"/>
            </a:ln>
            <a:effectLst/>
          </p:spPr>
          <p:txBody>
            <a:bodyPr/>
            <a:lstStyle/>
            <a:p>
              <a:endParaRPr lang="en-US"/>
            </a:p>
          </p:txBody>
        </p:sp>
        <p:sp>
          <p:nvSpPr>
            <p:cNvPr id="33" name="Oval 32">
              <a:extLst>
                <a:ext uri="{FF2B5EF4-FFF2-40B4-BE49-F238E27FC236}">
                  <a16:creationId xmlns:a16="http://schemas.microsoft.com/office/drawing/2014/main" id="{542544D0-650E-4448-A7E2-E5C6D7398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a:lstStyle/>
            <a:p>
              <a:endParaRPr lang="en-US"/>
            </a:p>
          </p:txBody>
        </p:sp>
      </p:grpSp>
      <p:sp>
        <p:nvSpPr>
          <p:cNvPr id="35" name="Rectangle 34">
            <a:extLst>
              <a:ext uri="{FF2B5EF4-FFF2-40B4-BE49-F238E27FC236}">
                <a16:creationId xmlns:a16="http://schemas.microsoft.com/office/drawing/2014/main" id="{B8CE2A87-DBA0-4B0D-98B6-FA36B850BA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45274" cy="6857999"/>
          </a:xfrm>
          <a:prstGeom prst="rect">
            <a:avLst/>
          </a:prstGeom>
          <a:blipFill dpi="0" rotWithShape="1">
            <a:blip r:embed="rId4">
              <a:alphaModFix amt="60000"/>
              <a:lum bright="70000" contrast="-70000"/>
              <a:extLst>
                <a:ext uri="{BEBA8EAE-BF5A-486C-A8C5-ECC9F3942E4B}">
                  <a14:imgProps xmlns:a14="http://schemas.microsoft.com/office/drawing/2010/main">
                    <a14:imgLayer r:embed="rId5">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AC859F-8D7A-586E-3245-555FA482403A}"/>
              </a:ext>
            </a:extLst>
          </p:cNvPr>
          <p:cNvSpPr>
            <a:spLocks noGrp="1"/>
          </p:cNvSpPr>
          <p:nvPr>
            <p:ph type="ctrTitle"/>
          </p:nvPr>
        </p:nvSpPr>
        <p:spPr>
          <a:xfrm>
            <a:off x="382280" y="-218662"/>
            <a:ext cx="5713720" cy="1373007"/>
          </a:xfrm>
        </p:spPr>
        <p:txBody>
          <a:bodyPr vert="horz" lIns="91440" tIns="45720" rIns="91440" bIns="45720" rtlCol="0" anchor="ctr">
            <a:normAutofit/>
          </a:bodyPr>
          <a:lstStyle/>
          <a:p>
            <a:pPr>
              <a:lnSpc>
                <a:spcPct val="90000"/>
              </a:lnSpc>
            </a:pPr>
            <a:r>
              <a:rPr lang="en-US" sz="2000" dirty="0">
                <a:blipFill>
                  <a:blip r:embed="rId6">
                    <a:extLst>
                      <a:ext uri="{28A0092B-C50C-407E-A947-70E740481C1C}">
                        <a14:useLocalDpi xmlns:a14="http://schemas.microsoft.com/office/drawing/2010/main" val="0"/>
                      </a:ext>
                    </a:extLst>
                  </a:blip>
                  <a:tile tx="6350" ty="-127000" sx="65000" sy="64000" flip="none" algn="tl"/>
                </a:blipFill>
                <a:effectLst/>
                <a:latin typeface="Arial" panose="020B0604020202020204" pitchFamily="34" charset="0"/>
                <a:cs typeface="Arial" panose="020B0604020202020204" pitchFamily="34" charset="0"/>
              </a:rPr>
              <a:t>References </a:t>
            </a:r>
            <a:r>
              <a:rPr lang="en-US" sz="2000" dirty="0">
                <a:blipFill>
                  <a:blip r:embed="rId6">
                    <a:extLst>
                      <a:ext uri="{28A0092B-C50C-407E-A947-70E740481C1C}">
                        <a14:useLocalDpi xmlns:a14="http://schemas.microsoft.com/office/drawing/2010/main" val="0"/>
                      </a:ext>
                    </a:extLst>
                  </a:blip>
                  <a:tile tx="6350" ty="-127000" sx="65000" sy="64000" flip="none" algn="tl"/>
                </a:blipFill>
                <a:latin typeface="Arial" panose="020B0604020202020204" pitchFamily="34" charset="0"/>
                <a:cs typeface="Arial" panose="020B0604020202020204" pitchFamily="34" charset="0"/>
              </a:rPr>
              <a:t>:</a:t>
            </a:r>
          </a:p>
        </p:txBody>
      </p:sp>
      <p:sp>
        <p:nvSpPr>
          <p:cNvPr id="3" name="Subtitle 2">
            <a:extLst>
              <a:ext uri="{FF2B5EF4-FFF2-40B4-BE49-F238E27FC236}">
                <a16:creationId xmlns:a16="http://schemas.microsoft.com/office/drawing/2014/main" id="{63097A37-D7AC-3123-EE2E-C0F8D201CF11}"/>
              </a:ext>
            </a:extLst>
          </p:cNvPr>
          <p:cNvSpPr>
            <a:spLocks noGrp="1"/>
          </p:cNvSpPr>
          <p:nvPr>
            <p:ph type="subTitle" idx="1"/>
          </p:nvPr>
        </p:nvSpPr>
        <p:spPr>
          <a:xfrm>
            <a:off x="0" y="707084"/>
            <a:ext cx="7705159" cy="2274654"/>
          </a:xfrm>
        </p:spPr>
        <p:txBody>
          <a:bodyPr vert="horz" lIns="91440" tIns="45720" rIns="91440" bIns="45720" rtlCol="0">
            <a:noAutofit/>
          </a:bodyPr>
          <a:lstStyle/>
          <a:p>
            <a:pPr marL="685800" indent="-685800">
              <a:lnSpc>
                <a:spcPct val="170000"/>
              </a:lnSpc>
              <a:buFont typeface="Wingdings" pitchFamily="2" charset="2"/>
              <a:buChar char="§"/>
            </a:pPr>
            <a:r>
              <a:rPr lang="en-GB" sz="800" dirty="0" err="1">
                <a:latin typeface="Arial" panose="020B0604020202020204" pitchFamily="34" charset="0"/>
                <a:cs typeface="Arial" panose="020B0604020202020204" pitchFamily="34" charset="0"/>
              </a:rPr>
              <a:t>Suoniemi</a:t>
            </a:r>
            <a:r>
              <a:rPr lang="en-GB" sz="800" dirty="0">
                <a:latin typeface="Arial" panose="020B0604020202020204" pitchFamily="34" charset="0"/>
                <a:cs typeface="Arial" panose="020B0604020202020204" pitchFamily="34" charset="0"/>
              </a:rPr>
              <a:t>, S. (2022) ‘CRM system implementation and firm performance: the role of consultant facilitation and user involvement’, </a:t>
            </a:r>
            <a:r>
              <a:rPr lang="en-GB" sz="800" i="1" dirty="0">
                <a:latin typeface="Arial" panose="020B0604020202020204" pitchFamily="34" charset="0"/>
                <a:cs typeface="Arial" panose="020B0604020202020204" pitchFamily="34" charset="0"/>
              </a:rPr>
              <a:t>Journal of Business &amp; Industrial Marketing</a:t>
            </a:r>
            <a:r>
              <a:rPr lang="en-GB" sz="800" dirty="0">
                <a:latin typeface="Arial" panose="020B0604020202020204" pitchFamily="34" charset="0"/>
                <a:cs typeface="Arial" panose="020B0604020202020204" pitchFamily="34" charset="0"/>
              </a:rPr>
              <a:t>, Emerald.</a:t>
            </a:r>
            <a:br>
              <a:rPr lang="en-GB" sz="800" dirty="0">
                <a:latin typeface="Arial" panose="020B0604020202020204" pitchFamily="34" charset="0"/>
                <a:cs typeface="Arial" panose="020B0604020202020204" pitchFamily="34" charset="0"/>
              </a:rPr>
            </a:br>
            <a:r>
              <a:rPr lang="en-GB" sz="800" dirty="0">
                <a:latin typeface="Arial" panose="020B0604020202020204" pitchFamily="34" charset="0"/>
                <a:cs typeface="Arial" panose="020B0604020202020204" pitchFamily="34" charset="0"/>
              </a:rPr>
              <a:t>Available at: </a:t>
            </a:r>
            <a:r>
              <a:rPr lang="en-GB" sz="800" u="sng"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https://www.emerald.com/insight/content/doi/10.1108/JBIM-08-2021-0380/full/html</a:t>
            </a:r>
            <a:endParaRPr lang="en-GB" sz="800" dirty="0">
              <a:latin typeface="Arial" panose="020B0604020202020204" pitchFamily="34" charset="0"/>
              <a:cs typeface="Arial" panose="020B0604020202020204" pitchFamily="34" charset="0"/>
            </a:endParaRPr>
          </a:p>
          <a:p>
            <a:pPr marL="685800" indent="-685800">
              <a:lnSpc>
                <a:spcPct val="170000"/>
              </a:lnSpc>
              <a:buFont typeface="Wingdings" pitchFamily="2" charset="2"/>
              <a:buChar char="§"/>
            </a:pPr>
            <a:r>
              <a:rPr lang="en-GB" sz="800" dirty="0">
                <a:latin typeface="Arial" panose="020B0604020202020204" pitchFamily="34" charset="0"/>
                <a:cs typeface="Arial" panose="020B0604020202020204" pitchFamily="34" charset="0"/>
              </a:rPr>
              <a:t>Gil-Gómez, H. (2020) ‘Customer relationship management: digital transformation and SMEs’, </a:t>
            </a:r>
            <a:r>
              <a:rPr lang="en-GB" sz="800" i="1" dirty="0">
                <a:latin typeface="Arial" panose="020B0604020202020204" pitchFamily="34" charset="0"/>
                <a:cs typeface="Arial" panose="020B0604020202020204" pitchFamily="34" charset="0"/>
              </a:rPr>
              <a:t>Business Process Management Journal</a:t>
            </a:r>
            <a:r>
              <a:rPr lang="en-GB" sz="800" dirty="0">
                <a:latin typeface="Arial" panose="020B0604020202020204" pitchFamily="34" charset="0"/>
                <a:cs typeface="Arial" panose="020B0604020202020204" pitchFamily="34" charset="0"/>
              </a:rPr>
              <a:t>, 26(3).</a:t>
            </a:r>
            <a:br>
              <a:rPr lang="en-GB" sz="800" dirty="0">
                <a:latin typeface="Arial" panose="020B0604020202020204" pitchFamily="34" charset="0"/>
                <a:cs typeface="Arial" panose="020B0604020202020204" pitchFamily="34" charset="0"/>
              </a:rPr>
            </a:br>
            <a:r>
              <a:rPr lang="en-GB" sz="800" dirty="0">
                <a:latin typeface="Arial" panose="020B0604020202020204" pitchFamily="34" charset="0"/>
                <a:cs typeface="Arial" panose="020B0604020202020204" pitchFamily="34" charset="0"/>
              </a:rPr>
              <a:t>Available at: </a:t>
            </a:r>
            <a:r>
              <a:rPr lang="en-GB" sz="800" u="sng"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https://www.tandfonline.com/doi/full/10.1080/1331677X.2019.1676283</a:t>
            </a:r>
            <a:endParaRPr lang="en-GB" sz="800" dirty="0">
              <a:latin typeface="Arial" panose="020B0604020202020204" pitchFamily="34" charset="0"/>
              <a:cs typeface="Arial" panose="020B0604020202020204" pitchFamily="34" charset="0"/>
            </a:endParaRPr>
          </a:p>
          <a:p>
            <a:pPr marL="685800" indent="-685800">
              <a:lnSpc>
                <a:spcPct val="170000"/>
              </a:lnSpc>
              <a:buFont typeface="Wingdings" pitchFamily="2" charset="2"/>
              <a:buChar char="§"/>
            </a:pPr>
            <a:r>
              <a:rPr lang="en-GB" sz="800" dirty="0">
                <a:latin typeface="Arial" panose="020B0604020202020204" pitchFamily="34" charset="0"/>
                <a:cs typeface="Arial" panose="020B0604020202020204" pitchFamily="34" charset="0"/>
              </a:rPr>
              <a:t>Lin, J.Y. (2025) ‘Driving innovation through customer relationship management’, </a:t>
            </a:r>
            <a:r>
              <a:rPr lang="en-GB" sz="800" i="1" dirty="0">
                <a:latin typeface="Arial" panose="020B0604020202020204" pitchFamily="34" charset="0"/>
                <a:cs typeface="Arial" panose="020B0604020202020204" pitchFamily="34" charset="0"/>
              </a:rPr>
              <a:t>Sustainability</a:t>
            </a:r>
            <a:r>
              <a:rPr lang="en-GB" sz="800" dirty="0">
                <a:latin typeface="Arial" panose="020B0604020202020204" pitchFamily="34" charset="0"/>
                <a:cs typeface="Arial" panose="020B0604020202020204" pitchFamily="34" charset="0"/>
              </a:rPr>
              <a:t>, 17(8), p. 3663.</a:t>
            </a:r>
            <a:br>
              <a:rPr lang="en-GB" sz="800" dirty="0">
                <a:latin typeface="Arial" panose="020B0604020202020204" pitchFamily="34" charset="0"/>
                <a:cs typeface="Arial" panose="020B0604020202020204" pitchFamily="34" charset="0"/>
              </a:rPr>
            </a:br>
            <a:r>
              <a:rPr lang="en-GB" sz="800" dirty="0">
                <a:latin typeface="Arial" panose="020B0604020202020204" pitchFamily="34" charset="0"/>
                <a:cs typeface="Arial" panose="020B0604020202020204" pitchFamily="34" charset="0"/>
              </a:rPr>
              <a:t>Available at: </a:t>
            </a:r>
            <a:r>
              <a:rPr lang="en-GB" sz="800" u="sng" dirty="0">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https://www.mdpi.com/2071-1050/17/8/3663</a:t>
            </a:r>
            <a:endParaRPr lang="en-GB" sz="800" dirty="0">
              <a:latin typeface="Arial" panose="020B0604020202020204" pitchFamily="34" charset="0"/>
              <a:cs typeface="Arial" panose="020B0604020202020204" pitchFamily="34" charset="0"/>
            </a:endParaRPr>
          </a:p>
          <a:p>
            <a:pPr marL="685800" indent="-685800">
              <a:lnSpc>
                <a:spcPct val="170000"/>
              </a:lnSpc>
              <a:buFont typeface="Wingdings" pitchFamily="2" charset="2"/>
              <a:buChar char="§"/>
            </a:pPr>
            <a:r>
              <a:rPr lang="en-GB" sz="800" dirty="0">
                <a:latin typeface="Arial" panose="020B0604020202020204" pitchFamily="34" charset="0"/>
                <a:cs typeface="Arial" panose="020B0604020202020204" pitchFamily="34" charset="0"/>
              </a:rPr>
              <a:t>4Degrees Blog (2025) ‘The 9 Best CRM Systems for Consultants in 2025’.</a:t>
            </a:r>
            <a:br>
              <a:rPr lang="en-GB" sz="800" dirty="0">
                <a:latin typeface="Arial" panose="020B0604020202020204" pitchFamily="34" charset="0"/>
                <a:cs typeface="Arial" panose="020B0604020202020204" pitchFamily="34" charset="0"/>
              </a:rPr>
            </a:br>
            <a:r>
              <a:rPr lang="en-GB" sz="800" dirty="0">
                <a:latin typeface="Arial" panose="020B0604020202020204" pitchFamily="34" charset="0"/>
                <a:cs typeface="Arial" panose="020B0604020202020204" pitchFamily="34" charset="0"/>
              </a:rPr>
              <a:t>Available at: </a:t>
            </a:r>
            <a:r>
              <a:rPr lang="en-GB" sz="800" u="sng" dirty="0">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https://www.4degrees.ai/blog/the-9-best-crm-systems-for-consultants-in-2025</a:t>
            </a:r>
            <a:endParaRPr lang="en-GB" sz="800" dirty="0">
              <a:latin typeface="Arial" panose="020B0604020202020204" pitchFamily="34" charset="0"/>
              <a:cs typeface="Arial" panose="020B0604020202020204" pitchFamily="34" charset="0"/>
            </a:endParaRPr>
          </a:p>
          <a:p>
            <a:pPr marL="685800" indent="-685800">
              <a:lnSpc>
                <a:spcPct val="170000"/>
              </a:lnSpc>
              <a:buFont typeface="Wingdings" pitchFamily="2" charset="2"/>
              <a:buChar char="§"/>
            </a:pPr>
            <a:r>
              <a:rPr lang="en-GB" sz="800" dirty="0" err="1">
                <a:latin typeface="Arial" panose="020B0604020202020204" pitchFamily="34" charset="0"/>
                <a:cs typeface="Arial" panose="020B0604020202020204" pitchFamily="34" charset="0"/>
              </a:rPr>
              <a:t>Elevatiq</a:t>
            </a:r>
            <a:r>
              <a:rPr lang="en-GB" sz="800" dirty="0">
                <a:latin typeface="Arial" panose="020B0604020202020204" pitchFamily="34" charset="0"/>
                <a:cs typeface="Arial" panose="020B0604020202020204" pitchFamily="34" charset="0"/>
              </a:rPr>
              <a:t> (2025) ‘HubSpot vs SAP C/4HANA CRM Independent Review’.</a:t>
            </a:r>
            <a:br>
              <a:rPr lang="en-GB" sz="800" dirty="0">
                <a:latin typeface="Arial" panose="020B0604020202020204" pitchFamily="34" charset="0"/>
                <a:cs typeface="Arial" panose="020B0604020202020204" pitchFamily="34" charset="0"/>
              </a:rPr>
            </a:br>
            <a:r>
              <a:rPr lang="en-GB" sz="800" dirty="0">
                <a:latin typeface="Arial" panose="020B0604020202020204" pitchFamily="34" charset="0"/>
                <a:cs typeface="Arial" panose="020B0604020202020204" pitchFamily="34" charset="0"/>
              </a:rPr>
              <a:t>Available at: </a:t>
            </a:r>
            <a:r>
              <a:rPr lang="en-GB" sz="800" u="sng" dirty="0">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https://www.elevatiq.com/post/hubspot-vs-sap-c4-hana-crm/</a:t>
            </a:r>
            <a:endParaRPr lang="en-GB" sz="800" dirty="0">
              <a:latin typeface="Arial" panose="020B0604020202020204" pitchFamily="34" charset="0"/>
              <a:cs typeface="Arial" panose="020B0604020202020204" pitchFamily="34" charset="0"/>
            </a:endParaRPr>
          </a:p>
          <a:p>
            <a:pPr marL="685800" indent="-685800">
              <a:lnSpc>
                <a:spcPct val="170000"/>
              </a:lnSpc>
              <a:buFont typeface="Wingdings" pitchFamily="2" charset="2"/>
              <a:buChar char="§"/>
            </a:pPr>
            <a:r>
              <a:rPr lang="en-GB" sz="800" dirty="0">
                <a:latin typeface="Arial" panose="020B0604020202020204" pitchFamily="34" charset="0"/>
                <a:cs typeface="Arial" panose="020B0604020202020204" pitchFamily="34" charset="0"/>
              </a:rPr>
              <a:t>Nimble Blog (2025) ‘Practices for Using CRM in Digital Transformation Consulting Firms’.</a:t>
            </a:r>
            <a:br>
              <a:rPr lang="en-GB" sz="800" dirty="0">
                <a:latin typeface="Arial" panose="020B0604020202020204" pitchFamily="34" charset="0"/>
                <a:cs typeface="Arial" panose="020B0604020202020204" pitchFamily="34" charset="0"/>
              </a:rPr>
            </a:br>
            <a:r>
              <a:rPr lang="en-GB" sz="800" dirty="0">
                <a:latin typeface="Arial" panose="020B0604020202020204" pitchFamily="34" charset="0"/>
                <a:cs typeface="Arial" panose="020B0604020202020204" pitchFamily="34" charset="0"/>
              </a:rPr>
              <a:t>Available at: </a:t>
            </a:r>
            <a:r>
              <a:rPr lang="en-GB" sz="800" u="sng" dirty="0">
                <a:latin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https://www.nimble.com/blog/practices-of-using-crm-for-digital-transformation-consulting-firms</a:t>
            </a:r>
            <a:r>
              <a:rPr lang="en-GB" sz="800" u="sng" dirty="0">
                <a:solidFill>
                  <a:srgbClr val="F7B615"/>
                </a:solidFill>
                <a:latin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a:t>
            </a:r>
            <a:endParaRPr lang="en-GB" sz="800" dirty="0">
              <a:latin typeface="Arial" panose="020B0604020202020204" pitchFamily="34" charset="0"/>
              <a:cs typeface="Arial" panose="020B0604020202020204" pitchFamily="34" charset="0"/>
            </a:endParaRPr>
          </a:p>
          <a:p>
            <a:pPr marL="685800" indent="-685800">
              <a:lnSpc>
                <a:spcPct val="170000"/>
              </a:lnSpc>
              <a:buFont typeface="Wingdings" pitchFamily="2" charset="2"/>
              <a:buChar char="§"/>
            </a:pPr>
            <a:r>
              <a:rPr lang="en-GB" sz="800" dirty="0" err="1">
                <a:latin typeface="Arial" panose="020B0604020202020204" pitchFamily="34" charset="0"/>
                <a:cs typeface="Arial" panose="020B0604020202020204" pitchFamily="34" charset="0"/>
              </a:rPr>
              <a:t>Crozdesk</a:t>
            </a:r>
            <a:r>
              <a:rPr lang="en-GB" sz="800" dirty="0">
                <a:latin typeface="Arial" panose="020B0604020202020204" pitchFamily="34" charset="0"/>
                <a:cs typeface="Arial" panose="020B0604020202020204" pitchFamily="34" charset="0"/>
              </a:rPr>
              <a:t> (2025) ‘Compare Salesforce CRM vs HubSpot vs SAP CRM’.</a:t>
            </a:r>
            <a:br>
              <a:rPr lang="en-GB" sz="800" dirty="0">
                <a:latin typeface="Arial" panose="020B0604020202020204" pitchFamily="34" charset="0"/>
                <a:cs typeface="Arial" panose="020B0604020202020204" pitchFamily="34" charset="0"/>
              </a:rPr>
            </a:br>
            <a:r>
              <a:rPr lang="en-GB" sz="800" dirty="0">
                <a:latin typeface="Arial" panose="020B0604020202020204" pitchFamily="34" charset="0"/>
                <a:cs typeface="Arial" panose="020B0604020202020204" pitchFamily="34" charset="0"/>
              </a:rPr>
              <a:t>Available at: </a:t>
            </a:r>
            <a:r>
              <a:rPr lang="en-GB" sz="800" u="sng" dirty="0">
                <a:latin typeface="Arial" panose="020B0604020202020204" pitchFamily="34" charset="0"/>
                <a:cs typeface="Arial" panose="020B0604020202020204" pitchFamily="34" charset="0"/>
                <a:hlinkClick r:id="rId13">
                  <a:extLst>
                    <a:ext uri="{A12FA001-AC4F-418D-AE19-62706E023703}">
                      <ahyp:hlinkClr xmlns:ahyp="http://schemas.microsoft.com/office/drawing/2018/hyperlinkcolor" val="tx"/>
                    </a:ext>
                  </a:extLst>
                </a:hlinkClick>
              </a:rPr>
              <a:t>https://crozdesk.com/compare/salesforce-crm-vs-hubspot-vs-sap-crm</a:t>
            </a:r>
            <a:endParaRPr lang="en-GB" sz="800" dirty="0">
              <a:latin typeface="Arial" panose="020B0604020202020204" pitchFamily="34" charset="0"/>
              <a:cs typeface="Arial" panose="020B0604020202020204" pitchFamily="34" charset="0"/>
            </a:endParaRPr>
          </a:p>
          <a:p>
            <a:pPr marL="685800" indent="-685800">
              <a:lnSpc>
                <a:spcPct val="170000"/>
              </a:lnSpc>
              <a:buFont typeface="Wingdings" pitchFamily="2" charset="2"/>
              <a:buChar char="§"/>
            </a:pPr>
            <a:r>
              <a:rPr lang="en-GB" sz="800" dirty="0" err="1">
                <a:latin typeface="Arial" panose="020B0604020202020204" pitchFamily="34" charset="0"/>
                <a:cs typeface="Arial" panose="020B0604020202020204" pitchFamily="34" charset="0"/>
              </a:rPr>
              <a:t>Tekrevol</a:t>
            </a:r>
            <a:r>
              <a:rPr lang="en-GB" sz="800" dirty="0">
                <a:latin typeface="Arial" panose="020B0604020202020204" pitchFamily="34" charset="0"/>
                <a:cs typeface="Arial" panose="020B0604020202020204" pitchFamily="34" charset="0"/>
              </a:rPr>
              <a:t> Blog (2025) ‘Best CRM Platforms for Consulting Professionals in 2025’.</a:t>
            </a:r>
            <a:br>
              <a:rPr lang="en-GB" sz="800" dirty="0">
                <a:latin typeface="Arial" panose="020B0604020202020204" pitchFamily="34" charset="0"/>
                <a:cs typeface="Arial" panose="020B0604020202020204" pitchFamily="34" charset="0"/>
              </a:rPr>
            </a:br>
            <a:r>
              <a:rPr lang="en-GB" sz="800" dirty="0">
                <a:latin typeface="Arial" panose="020B0604020202020204" pitchFamily="34" charset="0"/>
                <a:cs typeface="Arial" panose="020B0604020202020204" pitchFamily="34" charset="0"/>
              </a:rPr>
              <a:t>Available at: </a:t>
            </a:r>
            <a:r>
              <a:rPr lang="en-GB" sz="800" u="sng" dirty="0">
                <a:latin typeface="Arial" panose="020B0604020202020204" pitchFamily="34" charset="0"/>
                <a:cs typeface="Arial" panose="020B0604020202020204" pitchFamily="34" charset="0"/>
                <a:hlinkClick r:id="rId14">
                  <a:extLst>
                    <a:ext uri="{A12FA001-AC4F-418D-AE19-62706E023703}">
                      <ahyp:hlinkClr xmlns:ahyp="http://schemas.microsoft.com/office/drawing/2018/hyperlinkcolor" val="tx"/>
                    </a:ext>
                  </a:extLst>
                </a:hlinkClick>
              </a:rPr>
              <a:t>https://www.tekrevol.com/blogs/best-crm-platforms-for-consulting-professionals/</a:t>
            </a:r>
            <a:endParaRPr lang="en-GB" sz="800" dirty="0">
              <a:latin typeface="Arial" panose="020B0604020202020204" pitchFamily="34" charset="0"/>
              <a:cs typeface="Arial" panose="020B0604020202020204" pitchFamily="34" charset="0"/>
            </a:endParaRPr>
          </a:p>
          <a:p>
            <a:pPr marL="685800" indent="-685800">
              <a:lnSpc>
                <a:spcPct val="170000"/>
              </a:lnSpc>
              <a:buFont typeface="Wingdings" pitchFamily="2" charset="2"/>
              <a:buChar char="§"/>
            </a:pPr>
            <a:r>
              <a:rPr lang="en-GB" sz="800" dirty="0">
                <a:latin typeface="Arial" panose="020B0604020202020204" pitchFamily="34" charset="0"/>
                <a:cs typeface="Arial" panose="020B0604020202020204" pitchFamily="34" charset="0"/>
              </a:rPr>
              <a:t>Edinger, S. (2018) ‘Why CRM Projects Fail and How to Make Them More Successful’, </a:t>
            </a:r>
            <a:r>
              <a:rPr lang="en-GB" sz="800" i="1" dirty="0">
                <a:latin typeface="Arial" panose="020B0604020202020204" pitchFamily="34" charset="0"/>
                <a:cs typeface="Arial" panose="020B0604020202020204" pitchFamily="34" charset="0"/>
              </a:rPr>
              <a:t>Harvard Business Review</a:t>
            </a:r>
            <a:r>
              <a:rPr lang="en-GB" sz="800" dirty="0">
                <a:latin typeface="Arial" panose="020B0604020202020204" pitchFamily="34" charset="0"/>
                <a:cs typeface="Arial" panose="020B0604020202020204" pitchFamily="34" charset="0"/>
              </a:rPr>
              <a:t>.</a:t>
            </a:r>
            <a:br>
              <a:rPr lang="en-GB" sz="800" dirty="0">
                <a:latin typeface="Arial" panose="020B0604020202020204" pitchFamily="34" charset="0"/>
                <a:cs typeface="Arial" panose="020B0604020202020204" pitchFamily="34" charset="0"/>
              </a:rPr>
            </a:br>
            <a:r>
              <a:rPr lang="en-GB" sz="800" dirty="0">
                <a:latin typeface="Arial" panose="020B0604020202020204" pitchFamily="34" charset="0"/>
                <a:cs typeface="Arial" panose="020B0604020202020204" pitchFamily="34" charset="0"/>
              </a:rPr>
              <a:t>Available at: </a:t>
            </a:r>
            <a:r>
              <a:rPr lang="en-GB" sz="800" u="sng" dirty="0">
                <a:latin typeface="Arial" panose="020B0604020202020204" pitchFamily="34" charset="0"/>
                <a:cs typeface="Arial" panose="020B0604020202020204" pitchFamily="34" charset="0"/>
                <a:hlinkClick r:id="rId15">
                  <a:extLst>
                    <a:ext uri="{A12FA001-AC4F-418D-AE19-62706E023703}">
                      <ahyp:hlinkClr xmlns:ahyp="http://schemas.microsoft.com/office/drawing/2018/hyperlinkcolor" val="tx"/>
                    </a:ext>
                  </a:extLst>
                </a:hlinkClick>
              </a:rPr>
              <a:t>https://hbr.org/2018/12/why-crm-projects-fail-and-how-to-make-them-more-successful</a:t>
            </a:r>
            <a:endParaRPr lang="en-GB" sz="800" dirty="0">
              <a:latin typeface="Arial" panose="020B0604020202020204" pitchFamily="34" charset="0"/>
              <a:cs typeface="Arial" panose="020B0604020202020204" pitchFamily="34" charset="0"/>
            </a:endParaRPr>
          </a:p>
          <a:p>
            <a:pPr marL="685800" indent="-685800">
              <a:lnSpc>
                <a:spcPct val="170000"/>
              </a:lnSpc>
              <a:buFont typeface="Wingdings" pitchFamily="2" charset="2"/>
              <a:buChar char="§"/>
            </a:pPr>
            <a:r>
              <a:rPr lang="en-GB" sz="800" dirty="0" err="1">
                <a:latin typeface="Arial" panose="020B0604020202020204" pitchFamily="34" charset="0"/>
                <a:cs typeface="Arial" panose="020B0604020202020204" pitchFamily="34" charset="0"/>
              </a:rPr>
              <a:t>ConsultingSuccess</a:t>
            </a:r>
            <a:r>
              <a:rPr lang="en-GB" sz="800" dirty="0">
                <a:latin typeface="Arial" panose="020B0604020202020204" pitchFamily="34" charset="0"/>
                <a:cs typeface="Arial" panose="020B0604020202020204" pitchFamily="34" charset="0"/>
              </a:rPr>
              <a:t> Blog (2021) ‘The Complete Guide to CRMs for Consultants: 10 Top Tools’.</a:t>
            </a:r>
            <a:br>
              <a:rPr lang="en-GB" sz="800" dirty="0">
                <a:latin typeface="Arial" panose="020B0604020202020204" pitchFamily="34" charset="0"/>
                <a:cs typeface="Arial" panose="020B0604020202020204" pitchFamily="34" charset="0"/>
              </a:rPr>
            </a:br>
            <a:r>
              <a:rPr lang="en-GB" sz="800" dirty="0">
                <a:latin typeface="Arial" panose="020B0604020202020204" pitchFamily="34" charset="0"/>
                <a:cs typeface="Arial" panose="020B0604020202020204" pitchFamily="34" charset="0"/>
              </a:rPr>
              <a:t>Available at: </a:t>
            </a:r>
            <a:r>
              <a:rPr lang="en-GB" sz="800" u="sng" dirty="0">
                <a:latin typeface="Arial" panose="020B0604020202020204" pitchFamily="34" charset="0"/>
                <a:cs typeface="Arial" panose="020B0604020202020204" pitchFamily="34" charset="0"/>
                <a:hlinkClick r:id="rId16">
                  <a:extLst>
                    <a:ext uri="{A12FA001-AC4F-418D-AE19-62706E023703}">
                      <ahyp:hlinkClr xmlns:ahyp="http://schemas.microsoft.com/office/drawing/2018/hyperlinkcolor" val="tx"/>
                    </a:ext>
                  </a:extLst>
                </a:hlinkClick>
              </a:rPr>
              <a:t>https://www.consultingsuccess.com/crms-for-consultants</a:t>
            </a:r>
            <a:endParaRPr lang="en-GB" sz="800" dirty="0">
              <a:latin typeface="Arial" panose="020B0604020202020204" pitchFamily="34" charset="0"/>
              <a:cs typeface="Arial" panose="020B0604020202020204" pitchFamily="34" charset="0"/>
            </a:endParaRPr>
          </a:p>
          <a:p>
            <a:pPr marL="685800" indent="-685800">
              <a:buFont typeface="Wingdings" pitchFamily="2" charset="2"/>
              <a:buChar char="§"/>
            </a:pPr>
            <a:endParaRPr lang="en-GB" sz="800" dirty="0">
              <a:latin typeface="Arial" panose="020B0604020202020204" pitchFamily="34" charset="0"/>
              <a:cs typeface="Arial" panose="020B0604020202020204" pitchFamily="34" charset="0"/>
            </a:endParaRPr>
          </a:p>
        </p:txBody>
      </p:sp>
      <p:pic>
        <p:nvPicPr>
          <p:cNvPr id="23" name="Picture 22" descr="Files in folders">
            <a:extLst>
              <a:ext uri="{FF2B5EF4-FFF2-40B4-BE49-F238E27FC236}">
                <a16:creationId xmlns:a16="http://schemas.microsoft.com/office/drawing/2014/main" id="{E7D265CA-5F80-5082-89B3-91108317D034}"/>
              </a:ext>
            </a:extLst>
          </p:cNvPr>
          <p:cNvPicPr>
            <a:picLocks noChangeAspect="1"/>
          </p:cNvPicPr>
          <p:nvPr/>
        </p:nvPicPr>
        <p:blipFill>
          <a:blip r:embed="rId17"/>
          <a:srcRect l="29278" r="25494" b="-1"/>
          <a:stretch>
            <a:fillRect/>
          </a:stretch>
        </p:blipFill>
        <p:spPr>
          <a:xfrm>
            <a:off x="7545274" y="10"/>
            <a:ext cx="4646726" cy="6857990"/>
          </a:xfrm>
          <a:prstGeom prst="rect">
            <a:avLst/>
          </a:prstGeom>
        </p:spPr>
      </p:pic>
      <p:grpSp>
        <p:nvGrpSpPr>
          <p:cNvPr id="37" name="Group 36">
            <a:extLst>
              <a:ext uri="{FF2B5EF4-FFF2-40B4-BE49-F238E27FC236}">
                <a16:creationId xmlns:a16="http://schemas.microsoft.com/office/drawing/2014/main" id="{3F4FDEC5-B98A-4D9F-BB63-FA5A1ED9D3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8" name="Oval 37">
              <a:extLst>
                <a:ext uri="{FF2B5EF4-FFF2-40B4-BE49-F238E27FC236}">
                  <a16:creationId xmlns:a16="http://schemas.microsoft.com/office/drawing/2014/main" id="{D779EAC7-1067-454B-8145-AE5BF6ECB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2">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9" name="Oval 38">
              <a:extLst>
                <a:ext uri="{FF2B5EF4-FFF2-40B4-BE49-F238E27FC236}">
                  <a16:creationId xmlns:a16="http://schemas.microsoft.com/office/drawing/2014/main" id="{8BEA0E4E-FF8C-4EBC-87F8-743D03BEBF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5991537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8" name="Rectangle 17">
            <a:extLst>
              <a:ext uri="{FF2B5EF4-FFF2-40B4-BE49-F238E27FC236}">
                <a16:creationId xmlns:a16="http://schemas.microsoft.com/office/drawing/2014/main" id="{A943D298-0548-4C7A-870B-7594104F82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1"/>
            <a:ext cx="12188952" cy="685800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0" name="Rectangle 19">
            <a:extLst>
              <a:ext uri="{FF2B5EF4-FFF2-40B4-BE49-F238E27FC236}">
                <a16:creationId xmlns:a16="http://schemas.microsoft.com/office/drawing/2014/main" id="{FF7B26C5-D249-4988-B86B-5A3D9E7BD9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860" y="0"/>
            <a:ext cx="12188952" cy="6858000"/>
          </a:xfrm>
          <a:prstGeom prst="rect">
            <a:avLst/>
          </a:prstGeom>
          <a:blipFill dpi="0" rotWithShape="1">
            <a:blip r:embed="rId2">
              <a:alphaModFix amt="45000"/>
              <a:lum bright="70000" contrast="-70000"/>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4CFD1B-508F-175C-6B20-4788F476750A}"/>
              </a:ext>
            </a:extLst>
          </p:cNvPr>
          <p:cNvSpPr>
            <a:spLocks noGrp="1"/>
          </p:cNvSpPr>
          <p:nvPr>
            <p:ph type="title"/>
          </p:nvPr>
        </p:nvSpPr>
        <p:spPr>
          <a:xfrm>
            <a:off x="1065276" y="685800"/>
            <a:ext cx="10058400" cy="1609344"/>
          </a:xfrm>
        </p:spPr>
        <p:txBody>
          <a:bodyPr>
            <a:normAutofit fontScale="90000"/>
          </a:bodyPr>
          <a:lstStyle/>
          <a:p>
            <a:pPr>
              <a:lnSpc>
                <a:spcPct val="150000"/>
              </a:lnSpc>
            </a:pPr>
            <a:r>
              <a:rPr lang="en-GB" sz="3100" b="1" dirty="0">
                <a:latin typeface="Arial" panose="020B0604020202020204" pitchFamily="34" charset="0"/>
                <a:cs typeface="Arial" panose="020B0604020202020204" pitchFamily="34" charset="0"/>
              </a:rPr>
              <a:t>Ethical Considerations in Information Systems for Consulting &amp; Professional Services</a:t>
            </a:r>
            <a:br>
              <a:rPr lang="en-GB" sz="3400" dirty="0">
                <a:latin typeface="Arial" panose="020B0604020202020204" pitchFamily="34" charset="0"/>
                <a:cs typeface="Arial" panose="020B0604020202020204" pitchFamily="34" charset="0"/>
              </a:rPr>
            </a:br>
            <a:endParaRPr lang="en-US" sz="3400" dirty="0">
              <a:latin typeface="Arial" panose="020B0604020202020204" pitchFamily="34" charset="0"/>
              <a:cs typeface="Arial" panose="020B0604020202020204" pitchFamily="34" charset="0"/>
            </a:endParaRPr>
          </a:p>
        </p:txBody>
      </p:sp>
      <p:grpSp>
        <p:nvGrpSpPr>
          <p:cNvPr id="22" name="Group 21">
            <a:extLst>
              <a:ext uri="{FF2B5EF4-FFF2-40B4-BE49-F238E27FC236}">
                <a16:creationId xmlns:a16="http://schemas.microsoft.com/office/drawing/2014/main" id="{46FDAED0-8B04-4181-B3D3-EA0A93C6659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3" name="Oval 22">
              <a:extLst>
                <a:ext uri="{FF2B5EF4-FFF2-40B4-BE49-F238E27FC236}">
                  <a16:creationId xmlns:a16="http://schemas.microsoft.com/office/drawing/2014/main" id="{161B6F0D-567B-4CFA-BF50-79FDAC6EBDC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3">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4" name="Oval 23">
              <a:extLst>
                <a:ext uri="{FF2B5EF4-FFF2-40B4-BE49-F238E27FC236}">
                  <a16:creationId xmlns:a16="http://schemas.microsoft.com/office/drawing/2014/main" id="{8CE5D194-0A7E-49A6-B737-F71C1B3960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graphicFrame>
        <p:nvGraphicFramePr>
          <p:cNvPr id="5" name="Content Placeholder 2">
            <a:extLst>
              <a:ext uri="{FF2B5EF4-FFF2-40B4-BE49-F238E27FC236}">
                <a16:creationId xmlns:a16="http://schemas.microsoft.com/office/drawing/2014/main" id="{B7F5DC24-A42C-C321-6550-7FA62380A3EB}"/>
              </a:ext>
            </a:extLst>
          </p:cNvPr>
          <p:cNvGraphicFramePr>
            <a:graphicFrameLocks noGrp="1"/>
          </p:cNvGraphicFramePr>
          <p:nvPr>
            <p:ph idx="1"/>
            <p:extLst>
              <p:ext uri="{D42A27DB-BD31-4B8C-83A1-F6EECF244321}">
                <p14:modId xmlns:p14="http://schemas.microsoft.com/office/powerpoint/2010/main" val="185076014"/>
              </p:ext>
            </p:extLst>
          </p:nvPr>
        </p:nvGraphicFramePr>
        <p:xfrm>
          <a:off x="1069848" y="2121408"/>
          <a:ext cx="10058400" cy="405079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00202317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5D72B7D-2913-A6CB-8BC6-30C62D690F8E}"/>
            </a:ext>
          </a:extLst>
        </p:cNvPr>
        <p:cNvGrpSpPr/>
        <p:nvPr/>
      </p:nvGrpSpPr>
      <p:grpSpPr>
        <a:xfrm>
          <a:off x="0" y="0"/>
          <a:ext cx="0" cy="0"/>
          <a:chOff x="0" y="0"/>
          <a:chExt cx="0" cy="0"/>
        </a:xfrm>
      </p:grpSpPr>
      <p:sp>
        <p:nvSpPr>
          <p:cNvPr id="51" name="Rectangle 50">
            <a:extLst>
              <a:ext uri="{FF2B5EF4-FFF2-40B4-BE49-F238E27FC236}">
                <a16:creationId xmlns:a16="http://schemas.microsoft.com/office/drawing/2014/main" id="{47F26634-9FA8-4679-B619-B9DFA21E0D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6510DD-25CE-02C0-044C-8EE1AB70CC91}"/>
              </a:ext>
            </a:extLst>
          </p:cNvPr>
          <p:cNvSpPr>
            <a:spLocks noGrp="1"/>
          </p:cNvSpPr>
          <p:nvPr>
            <p:ph type="title"/>
          </p:nvPr>
        </p:nvSpPr>
        <p:spPr>
          <a:xfrm>
            <a:off x="7836310" y="86010"/>
            <a:ext cx="3544035" cy="1609344"/>
          </a:xfrm>
          <a:ln>
            <a:noFill/>
          </a:ln>
        </p:spPr>
        <p:txBody>
          <a:bodyPr>
            <a:normAutofit/>
          </a:bodyPr>
          <a:lstStyle/>
          <a:p>
            <a:r>
              <a:rPr lang="en-GB" sz="3200" b="1" dirty="0">
                <a:latin typeface="Arial" panose="020B0604020202020204" pitchFamily="34" charset="0"/>
                <a:cs typeface="Arial" panose="020B0604020202020204" pitchFamily="34" charset="0"/>
              </a:rPr>
              <a:t>Introduction</a:t>
            </a:r>
            <a:br>
              <a:rPr lang="en-GB" sz="3200" dirty="0"/>
            </a:br>
            <a:endParaRPr lang="en-US" sz="3200" dirty="0"/>
          </a:p>
        </p:txBody>
      </p:sp>
      <p:pic>
        <p:nvPicPr>
          <p:cNvPr id="11" name="Picture 10" descr="A person standing in front of a screen with icons&#10;&#10;AI-generated content may be incorrect.">
            <a:extLst>
              <a:ext uri="{FF2B5EF4-FFF2-40B4-BE49-F238E27FC236}">
                <a16:creationId xmlns:a16="http://schemas.microsoft.com/office/drawing/2014/main" id="{F3CF625B-9946-8C7C-0F86-0B8EB746383D}"/>
              </a:ext>
            </a:extLst>
          </p:cNvPr>
          <p:cNvPicPr>
            <a:picLocks noChangeAspect="1"/>
          </p:cNvPicPr>
          <p:nvPr/>
        </p:nvPicPr>
        <p:blipFill>
          <a:blip r:embed="rId4"/>
          <a:stretch>
            <a:fillRect/>
          </a:stretch>
        </p:blipFill>
        <p:spPr>
          <a:xfrm>
            <a:off x="376091" y="1520712"/>
            <a:ext cx="6800965" cy="3816575"/>
          </a:xfrm>
          <a:prstGeom prst="rect">
            <a:avLst/>
          </a:prstGeom>
        </p:spPr>
      </p:pic>
      <p:sp>
        <p:nvSpPr>
          <p:cNvPr id="3" name="Content Placeholder 2">
            <a:extLst>
              <a:ext uri="{FF2B5EF4-FFF2-40B4-BE49-F238E27FC236}">
                <a16:creationId xmlns:a16="http://schemas.microsoft.com/office/drawing/2014/main" id="{D40678A8-ECEF-AFBA-C570-F1029274AE29}"/>
              </a:ext>
            </a:extLst>
          </p:cNvPr>
          <p:cNvSpPr>
            <a:spLocks noGrp="1"/>
          </p:cNvSpPr>
          <p:nvPr>
            <p:ph idx="1"/>
          </p:nvPr>
        </p:nvSpPr>
        <p:spPr>
          <a:xfrm>
            <a:off x="7841221" y="1089445"/>
            <a:ext cx="4350779" cy="4050792"/>
          </a:xfrm>
        </p:spPr>
        <p:txBody>
          <a:bodyPr>
            <a:noAutofit/>
          </a:bodyPr>
          <a:lstStyle/>
          <a:p>
            <a:pPr marL="0" indent="0">
              <a:lnSpc>
                <a:spcPct val="150000"/>
              </a:lnSpc>
              <a:buNone/>
            </a:pPr>
            <a:r>
              <a:rPr lang="en-GB" sz="1400" b="1" dirty="0">
                <a:latin typeface="Arial" panose="020B0604020202020204" pitchFamily="34" charset="0"/>
                <a:cs typeface="Arial" panose="020B0604020202020204" pitchFamily="34" charset="0"/>
              </a:rPr>
              <a:t>Definition of Information Systems (IS):</a:t>
            </a:r>
            <a:r>
              <a:rPr lang="en-GB" sz="1400" dirty="0">
                <a:latin typeface="Arial" panose="020B0604020202020204" pitchFamily="34" charset="0"/>
                <a:cs typeface="Arial" panose="020B0604020202020204" pitchFamily="34" charset="0"/>
              </a:rPr>
              <a:t> Integration of technology, data, people, and processes to support business operations and decision-making.</a:t>
            </a:r>
          </a:p>
          <a:p>
            <a:pPr marL="0" indent="0">
              <a:lnSpc>
                <a:spcPct val="150000"/>
              </a:lnSpc>
              <a:buNone/>
            </a:pPr>
            <a:r>
              <a:rPr lang="en-GB" sz="1400" b="1" dirty="0">
                <a:latin typeface="Arial" panose="020B0604020202020204" pitchFamily="34" charset="0"/>
                <a:cs typeface="Arial" panose="020B0604020202020204" pitchFamily="34" charset="0"/>
              </a:rPr>
              <a:t>Importance of IS in Professional Services / Consulting:</a:t>
            </a:r>
            <a:endParaRPr lang="en-GB" sz="1400" dirty="0">
              <a:latin typeface="Arial" panose="020B0604020202020204" pitchFamily="34" charset="0"/>
              <a:cs typeface="Arial" panose="020B0604020202020204" pitchFamily="34" charset="0"/>
            </a:endParaRPr>
          </a:p>
          <a:p>
            <a:pPr>
              <a:lnSpc>
                <a:spcPct val="150000"/>
              </a:lnSpc>
            </a:pPr>
            <a:r>
              <a:rPr lang="en-GB" sz="1400" dirty="0">
                <a:latin typeface="Arial" panose="020B0604020202020204" pitchFamily="34" charset="0"/>
                <a:cs typeface="Arial" panose="020B0604020202020204" pitchFamily="34" charset="0"/>
              </a:rPr>
              <a:t>Supports client management, operational efficiency, and strategic decision-making.</a:t>
            </a:r>
          </a:p>
          <a:p>
            <a:pPr>
              <a:lnSpc>
                <a:spcPct val="150000"/>
              </a:lnSpc>
            </a:pPr>
            <a:r>
              <a:rPr lang="en-GB" sz="1400" dirty="0">
                <a:latin typeface="Arial" panose="020B0604020202020204" pitchFamily="34" charset="0"/>
                <a:cs typeface="Arial" panose="020B0604020202020204" pitchFamily="34" charset="0"/>
              </a:rPr>
              <a:t>Common types of IS in consulting: ERP, CRM, Knowledge Management Systems.</a:t>
            </a:r>
          </a:p>
          <a:p>
            <a:pPr marL="0" indent="0">
              <a:lnSpc>
                <a:spcPct val="150000"/>
              </a:lnSpc>
              <a:buNone/>
            </a:pPr>
            <a:r>
              <a:rPr lang="en-GB" sz="1400" b="1" dirty="0">
                <a:latin typeface="Arial" panose="020B0604020202020204" pitchFamily="34" charset="0"/>
                <a:cs typeface="Arial" panose="020B0604020202020204" pitchFamily="34" charset="0"/>
              </a:rPr>
              <a:t>Ethical Awareness:</a:t>
            </a:r>
            <a:r>
              <a:rPr lang="en-GB" sz="1400" dirty="0">
                <a:latin typeface="Arial" panose="020B0604020202020204" pitchFamily="34" charset="0"/>
                <a:cs typeface="Arial" panose="020B0604020202020204" pitchFamily="34" charset="0"/>
              </a:rPr>
              <a:t> Essential to maintain trust, confidentiality, transparency, and compliance.</a:t>
            </a:r>
          </a:p>
          <a:p>
            <a:pPr marL="0" indent="0">
              <a:lnSpc>
                <a:spcPct val="150000"/>
              </a:lnSpc>
              <a:buNone/>
            </a:pPr>
            <a:r>
              <a:rPr lang="en-GB" sz="1400" b="1" dirty="0">
                <a:latin typeface="Arial" panose="020B0604020202020204" pitchFamily="34" charset="0"/>
                <a:cs typeface="Arial" panose="020B0604020202020204" pitchFamily="34" charset="0"/>
              </a:rPr>
              <a:t>Link to Performance:</a:t>
            </a:r>
            <a:r>
              <a:rPr lang="en-GB" sz="1400" dirty="0">
                <a:latin typeface="Arial" panose="020B0604020202020204" pitchFamily="34" charset="0"/>
                <a:cs typeface="Arial" panose="020B0604020202020204" pitchFamily="34" charset="0"/>
              </a:rPr>
              <a:t> Ethical practices enhance the reliability and effectiveness of IS and improve client confidence.</a:t>
            </a:r>
          </a:p>
          <a:p>
            <a:pPr marL="0" indent="0">
              <a:buNone/>
            </a:pPr>
            <a:br>
              <a:rPr lang="en-GB" sz="1400" dirty="0"/>
            </a:br>
            <a:endParaRPr lang="en-GB" sz="1400" dirty="0"/>
          </a:p>
          <a:p>
            <a:endParaRPr lang="en-US" sz="1400" dirty="0"/>
          </a:p>
        </p:txBody>
      </p:sp>
      <p:grpSp>
        <p:nvGrpSpPr>
          <p:cNvPr id="52" name="Group 51">
            <a:extLst>
              <a:ext uri="{FF2B5EF4-FFF2-40B4-BE49-F238E27FC236}">
                <a16:creationId xmlns:a16="http://schemas.microsoft.com/office/drawing/2014/main" id="{79456847-F660-4ED4-9541-E8AB51FCAF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53" name="Oval 52">
              <a:extLst>
                <a:ext uri="{FF2B5EF4-FFF2-40B4-BE49-F238E27FC236}">
                  <a16:creationId xmlns:a16="http://schemas.microsoft.com/office/drawing/2014/main" id="{CBA548B4-3D52-4409-99DD-B2A24D2015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54" name="Oval 53">
              <a:extLst>
                <a:ext uri="{FF2B5EF4-FFF2-40B4-BE49-F238E27FC236}">
                  <a16:creationId xmlns:a16="http://schemas.microsoft.com/office/drawing/2014/main" id="{3AE84337-22C7-4E22-AAE5-97E3848BCE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41683985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069C71B-087B-52ED-3604-CB1F168A570C}"/>
            </a:ext>
          </a:extLst>
        </p:cNvPr>
        <p:cNvGrpSpPr/>
        <p:nvPr/>
      </p:nvGrpSpPr>
      <p:grpSpPr>
        <a:xfrm>
          <a:off x="0" y="0"/>
          <a:ext cx="0" cy="0"/>
          <a:chOff x="0" y="0"/>
          <a:chExt cx="0" cy="0"/>
        </a:xfrm>
      </p:grpSpPr>
      <p:sp>
        <p:nvSpPr>
          <p:cNvPr id="56" name="Rectangle 55">
            <a:extLst>
              <a:ext uri="{FF2B5EF4-FFF2-40B4-BE49-F238E27FC236}">
                <a16:creationId xmlns:a16="http://schemas.microsoft.com/office/drawing/2014/main" id="{52D7B7EA-B235-4664-A3CC-3670637C7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1672" y="0"/>
            <a:ext cx="7540328"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26B0D3-A5E2-68F6-D213-A0340FEDAF47}"/>
              </a:ext>
            </a:extLst>
          </p:cNvPr>
          <p:cNvSpPr>
            <a:spLocks noGrp="1"/>
          </p:cNvSpPr>
          <p:nvPr>
            <p:ph type="title"/>
          </p:nvPr>
        </p:nvSpPr>
        <p:spPr>
          <a:xfrm>
            <a:off x="4970108" y="0"/>
            <a:ext cx="6730277" cy="1609344"/>
          </a:xfrm>
          <a:ln>
            <a:noFill/>
          </a:ln>
        </p:spPr>
        <p:txBody>
          <a:bodyPr>
            <a:normAutofit/>
          </a:bodyPr>
          <a:lstStyle/>
          <a:p>
            <a:pPr>
              <a:lnSpc>
                <a:spcPct val="150000"/>
              </a:lnSpc>
            </a:pPr>
            <a:r>
              <a:rPr lang="en-GB" sz="4000" b="1" dirty="0">
                <a:latin typeface="Arial" panose="020B0604020202020204" pitchFamily="34" charset="0"/>
                <a:cs typeface="Arial" panose="020B0604020202020204" pitchFamily="34" charset="0"/>
              </a:rPr>
              <a:t>Key Ethical Issues</a:t>
            </a:r>
            <a:endParaRPr lang="en-US" sz="4000" b="1" dirty="0">
              <a:latin typeface="Arial" panose="020B0604020202020204" pitchFamily="34" charset="0"/>
              <a:cs typeface="Arial" panose="020B0604020202020204" pitchFamily="34" charset="0"/>
            </a:endParaRPr>
          </a:p>
        </p:txBody>
      </p:sp>
      <p:pic>
        <p:nvPicPr>
          <p:cNvPr id="5" name="Picture 4" descr="A person touching a screen with graphs and charts&#10;&#10;AI-generated content may be incorrect.">
            <a:extLst>
              <a:ext uri="{FF2B5EF4-FFF2-40B4-BE49-F238E27FC236}">
                <a16:creationId xmlns:a16="http://schemas.microsoft.com/office/drawing/2014/main" id="{1D5B4740-9129-1DDF-5456-91C4C02D6C4F}"/>
              </a:ext>
            </a:extLst>
          </p:cNvPr>
          <p:cNvPicPr>
            <a:picLocks noChangeAspect="1"/>
          </p:cNvPicPr>
          <p:nvPr/>
        </p:nvPicPr>
        <p:blipFill>
          <a:blip r:embed="rId4"/>
          <a:srcRect l="15333" r="12214" b="1"/>
          <a:stretch>
            <a:fillRect/>
          </a:stretch>
        </p:blipFill>
        <p:spPr>
          <a:xfrm>
            <a:off x="633999" y="1743403"/>
            <a:ext cx="3722101" cy="3381454"/>
          </a:xfrm>
          <a:prstGeom prst="rect">
            <a:avLst/>
          </a:prstGeom>
        </p:spPr>
      </p:pic>
      <p:sp>
        <p:nvSpPr>
          <p:cNvPr id="39" name="Content Placeholder 2">
            <a:extLst>
              <a:ext uri="{FF2B5EF4-FFF2-40B4-BE49-F238E27FC236}">
                <a16:creationId xmlns:a16="http://schemas.microsoft.com/office/drawing/2014/main" id="{6BB8E5A9-5BE1-0DA4-C8C1-B4A1BC4B99E6}"/>
              </a:ext>
            </a:extLst>
          </p:cNvPr>
          <p:cNvSpPr>
            <a:spLocks noGrp="1"/>
          </p:cNvSpPr>
          <p:nvPr>
            <p:ph idx="1"/>
          </p:nvPr>
        </p:nvSpPr>
        <p:spPr>
          <a:xfrm>
            <a:off x="4970109" y="1609344"/>
            <a:ext cx="6730276" cy="4050792"/>
          </a:xfrm>
        </p:spPr>
        <p:txBody>
          <a:bodyPr>
            <a:normAutofit fontScale="85000" lnSpcReduction="20000"/>
          </a:bodyPr>
          <a:lstStyle/>
          <a:p>
            <a:pPr marL="0" indent="0">
              <a:lnSpc>
                <a:spcPct val="160000"/>
              </a:lnSpc>
              <a:buNone/>
            </a:pPr>
            <a:r>
              <a:rPr lang="en-GB" sz="1800" b="1" dirty="0">
                <a:latin typeface="Arial" panose="020B0604020202020204" pitchFamily="34" charset="0"/>
                <a:cs typeface="Arial" panose="020B0604020202020204" pitchFamily="34" charset="0"/>
              </a:rPr>
              <a:t>Data Privacy &amp; Confidentiality:</a:t>
            </a:r>
            <a:r>
              <a:rPr lang="en-GB" sz="1800" dirty="0">
                <a:latin typeface="Arial" panose="020B0604020202020204" pitchFamily="34" charset="0"/>
                <a:cs typeface="Arial" panose="020B0604020202020204" pitchFamily="34" charset="0"/>
              </a:rPr>
              <a:t> Handling sensitive client and business information under GDPR and professional codes.</a:t>
            </a:r>
          </a:p>
          <a:p>
            <a:pPr marL="0" indent="0">
              <a:lnSpc>
                <a:spcPct val="160000"/>
              </a:lnSpc>
              <a:buNone/>
            </a:pPr>
            <a:r>
              <a:rPr lang="en-GB" sz="1800" b="1" dirty="0">
                <a:latin typeface="Arial" panose="020B0604020202020204" pitchFamily="34" charset="0"/>
                <a:cs typeface="Arial" panose="020B0604020202020204" pitchFamily="34" charset="0"/>
              </a:rPr>
              <a:t>Data Security:</a:t>
            </a:r>
            <a:r>
              <a:rPr lang="en-GB" sz="1800" dirty="0">
                <a:latin typeface="Arial" panose="020B0604020202020204" pitchFamily="34" charset="0"/>
                <a:cs typeface="Arial" panose="020B0604020202020204" pitchFamily="34" charset="0"/>
              </a:rPr>
              <a:t> Preventing cyberattacks, unauthorized access, and data breaches.</a:t>
            </a:r>
          </a:p>
          <a:p>
            <a:pPr marL="0" indent="0">
              <a:lnSpc>
                <a:spcPct val="160000"/>
              </a:lnSpc>
              <a:buNone/>
            </a:pPr>
            <a:r>
              <a:rPr lang="en-GB" sz="1800" b="1" dirty="0">
                <a:latin typeface="Arial" panose="020B0604020202020204" pitchFamily="34" charset="0"/>
                <a:cs typeface="Arial" panose="020B0604020202020204" pitchFamily="34" charset="0"/>
              </a:rPr>
              <a:t>AI Bias and Decision-Making:</a:t>
            </a:r>
            <a:r>
              <a:rPr lang="en-GB" sz="1800" dirty="0">
                <a:latin typeface="Arial" panose="020B0604020202020204" pitchFamily="34" charset="0"/>
                <a:cs typeface="Arial" panose="020B0604020202020204" pitchFamily="34" charset="0"/>
              </a:rPr>
              <a:t> Ensuring fairness, accountability, and transparency in AI-driven insights.</a:t>
            </a:r>
          </a:p>
          <a:p>
            <a:pPr marL="0" indent="0">
              <a:lnSpc>
                <a:spcPct val="160000"/>
              </a:lnSpc>
              <a:buNone/>
            </a:pPr>
            <a:r>
              <a:rPr lang="en-GB" sz="1800" b="1" dirty="0">
                <a:latin typeface="Arial" panose="020B0604020202020204" pitchFamily="34" charset="0"/>
                <a:cs typeface="Arial" panose="020B0604020202020204" pitchFamily="34" charset="0"/>
              </a:rPr>
              <a:t>Employee Monitoring &amp; Surveillance:</a:t>
            </a:r>
            <a:r>
              <a:rPr lang="en-GB" sz="1800" dirty="0">
                <a:latin typeface="Arial" panose="020B0604020202020204" pitchFamily="34" charset="0"/>
                <a:cs typeface="Arial" panose="020B0604020202020204" pitchFamily="34" charset="0"/>
              </a:rPr>
              <a:t> Balancing productivity tracking with privacy rights.</a:t>
            </a:r>
          </a:p>
          <a:p>
            <a:pPr marL="0" indent="0">
              <a:lnSpc>
                <a:spcPct val="160000"/>
              </a:lnSpc>
              <a:buNone/>
            </a:pPr>
            <a:r>
              <a:rPr lang="en-GB" sz="1800" b="1" dirty="0">
                <a:latin typeface="Arial" panose="020B0604020202020204" pitchFamily="34" charset="0"/>
                <a:cs typeface="Arial" panose="020B0604020202020204" pitchFamily="34" charset="0"/>
              </a:rPr>
              <a:t>Consulting Context:</a:t>
            </a:r>
            <a:r>
              <a:rPr lang="en-GB" sz="1800" dirty="0">
                <a:latin typeface="Arial" panose="020B0604020202020204" pitchFamily="34" charset="0"/>
                <a:cs typeface="Arial" panose="020B0604020202020204" pitchFamily="34" charset="0"/>
              </a:rPr>
              <a:t> Ethical issues are particularly sensitive due to client intellectual property and strategic information.</a:t>
            </a:r>
          </a:p>
          <a:p>
            <a:pPr marL="0" indent="0">
              <a:buNone/>
            </a:pPr>
            <a:endParaRPr lang="en-US" dirty="0"/>
          </a:p>
        </p:txBody>
      </p:sp>
      <p:grpSp>
        <p:nvGrpSpPr>
          <p:cNvPr id="58" name="Group 57">
            <a:extLst>
              <a:ext uri="{FF2B5EF4-FFF2-40B4-BE49-F238E27FC236}">
                <a16:creationId xmlns:a16="http://schemas.microsoft.com/office/drawing/2014/main" id="{2E294CAC-35CA-441F-B151-F4CB2FC3A42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59" name="Oval 58">
              <a:extLst>
                <a:ext uri="{FF2B5EF4-FFF2-40B4-BE49-F238E27FC236}">
                  <a16:creationId xmlns:a16="http://schemas.microsoft.com/office/drawing/2014/main" id="{EE7A93FA-692C-4722-9FF8-93558F51931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60" name="Oval 59">
              <a:extLst>
                <a:ext uri="{FF2B5EF4-FFF2-40B4-BE49-F238E27FC236}">
                  <a16:creationId xmlns:a16="http://schemas.microsoft.com/office/drawing/2014/main" id="{39CE3E14-4DB8-422C-B234-F4E1EDF8C4E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7036160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gradFill>
          <a:gsLst>
            <a:gs pos="62000">
              <a:schemeClr val="accent1">
                <a:lumMod val="5000"/>
                <a:lumOff val="95000"/>
              </a:schemeClr>
            </a:gs>
            <a:gs pos="73000">
              <a:schemeClr val="accent1">
                <a:lumMod val="45000"/>
                <a:lumOff val="55000"/>
              </a:schemeClr>
            </a:gs>
            <a:gs pos="87000">
              <a:schemeClr val="accent1">
                <a:lumMod val="45000"/>
                <a:lumOff val="55000"/>
              </a:schemeClr>
            </a:gs>
            <a:gs pos="94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40FAE15A-EF4A-EC9A-6EC7-DAB040BBD8A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F7BA0D9-1105-7360-DA71-0F2DB675BF7C}"/>
              </a:ext>
            </a:extLst>
          </p:cNvPr>
          <p:cNvSpPr>
            <a:spLocks noGrp="1"/>
          </p:cNvSpPr>
          <p:nvPr>
            <p:ph type="title"/>
          </p:nvPr>
        </p:nvSpPr>
        <p:spPr>
          <a:xfrm>
            <a:off x="1069848" y="484632"/>
            <a:ext cx="10058400" cy="1609344"/>
          </a:xfrm>
        </p:spPr>
        <p:txBody>
          <a:bodyPr>
            <a:normAutofit/>
          </a:bodyPr>
          <a:lstStyle/>
          <a:p>
            <a:r>
              <a:rPr lang="en-GB" b="1" dirty="0">
                <a:latin typeface="Arial" panose="020B0604020202020204" pitchFamily="34" charset="0"/>
                <a:cs typeface="Arial" panose="020B0604020202020204" pitchFamily="34" charset="0"/>
              </a:rPr>
              <a:t>Managing Ethical Risks</a:t>
            </a:r>
            <a:endParaRPr lang="en-US" b="1" dirty="0">
              <a:latin typeface="Arial" panose="020B0604020202020204" pitchFamily="34" charset="0"/>
              <a:cs typeface="Arial" panose="020B0604020202020204" pitchFamily="34" charset="0"/>
            </a:endParaRPr>
          </a:p>
        </p:txBody>
      </p:sp>
      <p:sp>
        <p:nvSpPr>
          <p:cNvPr id="9" name="Rectangle 8">
            <a:extLst>
              <a:ext uri="{FF2B5EF4-FFF2-40B4-BE49-F238E27FC236}">
                <a16:creationId xmlns:a16="http://schemas.microsoft.com/office/drawing/2014/main" id="{3DFE545D-86C5-4F48-897C-C3AA8FBE3D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6800" y="2013293"/>
            <a:ext cx="10058400"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D5E555A0-3798-E424-ADBE-E602856E9375}"/>
              </a:ext>
            </a:extLst>
          </p:cNvPr>
          <p:cNvGraphicFramePr>
            <a:graphicFrameLocks noGrp="1"/>
          </p:cNvGraphicFramePr>
          <p:nvPr>
            <p:ph idx="1"/>
            <p:extLst>
              <p:ext uri="{D42A27DB-BD31-4B8C-83A1-F6EECF244321}">
                <p14:modId xmlns:p14="http://schemas.microsoft.com/office/powerpoint/2010/main" val="3758892086"/>
              </p:ext>
            </p:extLst>
          </p:nvPr>
        </p:nvGraphicFramePr>
        <p:xfrm>
          <a:off x="1063752" y="2093976"/>
          <a:ext cx="10058400" cy="361784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77466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65B0E99-6E6A-9535-5621-43C8814CFC0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6EF60A0-F896-C716-EC83-AB158AE932F0}"/>
              </a:ext>
            </a:extLst>
          </p:cNvPr>
          <p:cNvSpPr>
            <a:spLocks noGrp="1"/>
          </p:cNvSpPr>
          <p:nvPr>
            <p:ph type="title"/>
          </p:nvPr>
        </p:nvSpPr>
        <p:spPr>
          <a:xfrm>
            <a:off x="976489" y="-349955"/>
            <a:ext cx="10058400" cy="1609344"/>
          </a:xfrm>
        </p:spPr>
        <p:txBody>
          <a:bodyPr>
            <a:normAutofit/>
          </a:bodyPr>
          <a:lstStyle/>
          <a:p>
            <a:r>
              <a:rPr lang="en-GB" sz="4000" b="1" dirty="0">
                <a:latin typeface="Arial" panose="020B0604020202020204" pitchFamily="34" charset="0"/>
                <a:cs typeface="Arial" panose="020B0604020202020204" pitchFamily="34" charset="0"/>
              </a:rPr>
              <a:t>Case Study &amp; Conclusion</a:t>
            </a:r>
            <a:endParaRPr lang="en-US" sz="40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4AA45AF-AAC1-77EC-72F9-1B98C0925A2B}"/>
              </a:ext>
            </a:extLst>
          </p:cNvPr>
          <p:cNvSpPr>
            <a:spLocks noGrp="1"/>
          </p:cNvSpPr>
          <p:nvPr>
            <p:ph idx="1"/>
          </p:nvPr>
        </p:nvSpPr>
        <p:spPr>
          <a:xfrm>
            <a:off x="1071436" y="894193"/>
            <a:ext cx="4759452" cy="4050792"/>
          </a:xfrm>
        </p:spPr>
        <p:txBody>
          <a:bodyPr>
            <a:noAutofit/>
          </a:bodyPr>
          <a:lstStyle/>
          <a:p>
            <a:pPr marL="0" indent="0">
              <a:lnSpc>
                <a:spcPct val="170000"/>
              </a:lnSpc>
              <a:buNone/>
            </a:pPr>
            <a:r>
              <a:rPr lang="en-GB" sz="1200" b="1" dirty="0">
                <a:latin typeface="Arial" panose="020B0604020202020204" pitchFamily="34" charset="0"/>
                <a:cs typeface="Arial" panose="020B0604020202020204" pitchFamily="34" charset="0"/>
              </a:rPr>
              <a:t>Case Study:</a:t>
            </a:r>
            <a:r>
              <a:rPr lang="en-GB" sz="1200" dirty="0">
                <a:latin typeface="Arial" panose="020B0604020202020204" pitchFamily="34" charset="0"/>
                <a:cs typeface="Arial" panose="020B0604020202020204" pitchFamily="34" charset="0"/>
              </a:rPr>
              <a:t> Accenture’s Responsible AI Framework</a:t>
            </a:r>
          </a:p>
          <a:p>
            <a:pPr>
              <a:lnSpc>
                <a:spcPct val="170000"/>
              </a:lnSpc>
            </a:pPr>
            <a:r>
              <a:rPr lang="en-GB" sz="1200" dirty="0">
                <a:latin typeface="Arial" panose="020B0604020202020204" pitchFamily="34" charset="0"/>
                <a:cs typeface="Arial" panose="020B0604020202020204" pitchFamily="34" charset="0"/>
              </a:rPr>
              <a:t>Promotes fairness, transparency, and accountability in data use.</a:t>
            </a:r>
          </a:p>
          <a:p>
            <a:pPr>
              <a:lnSpc>
                <a:spcPct val="170000"/>
              </a:lnSpc>
            </a:pPr>
            <a:r>
              <a:rPr lang="en-GB" sz="1200" dirty="0">
                <a:latin typeface="Arial" panose="020B0604020202020204" pitchFamily="34" charset="0"/>
                <a:cs typeface="Arial" panose="020B0604020202020204" pitchFamily="34" charset="0"/>
              </a:rPr>
              <a:t>Strengthened client trust and supported sustainable digital transformation.</a:t>
            </a:r>
          </a:p>
          <a:p>
            <a:pPr marL="0" indent="0">
              <a:lnSpc>
                <a:spcPct val="170000"/>
              </a:lnSpc>
              <a:buNone/>
            </a:pPr>
            <a:r>
              <a:rPr lang="en-GB" sz="1200" b="1" dirty="0">
                <a:latin typeface="Arial" panose="020B0604020202020204" pitchFamily="34" charset="0"/>
                <a:cs typeface="Arial" panose="020B0604020202020204" pitchFamily="34" charset="0"/>
              </a:rPr>
              <a:t>Other Examples:</a:t>
            </a:r>
            <a:r>
              <a:rPr lang="en-GB" sz="1200" dirty="0">
                <a:latin typeface="Arial" panose="020B0604020202020204" pitchFamily="34" charset="0"/>
                <a:cs typeface="Arial" panose="020B0604020202020204" pitchFamily="34" charset="0"/>
              </a:rPr>
              <a:t> A good example is Accenture’s Responsible AI Framework.</a:t>
            </a:r>
          </a:p>
          <a:p>
            <a:pPr marL="0" indent="0">
              <a:lnSpc>
                <a:spcPct val="170000"/>
              </a:lnSpc>
              <a:buNone/>
            </a:pPr>
            <a:r>
              <a:rPr lang="en-GB" sz="1200" dirty="0">
                <a:latin typeface="Arial" panose="020B0604020202020204" pitchFamily="34" charset="0"/>
                <a:cs typeface="Arial" panose="020B0604020202020204" pitchFamily="34" charset="0"/>
              </a:rPr>
              <a:t>It helps the company make sure that artificial intelligence is fair, transparent, and used responsibly.</a:t>
            </a:r>
          </a:p>
          <a:p>
            <a:pPr marL="0" indent="0">
              <a:lnSpc>
                <a:spcPct val="170000"/>
              </a:lnSpc>
              <a:buNone/>
            </a:pPr>
            <a:r>
              <a:rPr lang="en-GB" sz="1200" dirty="0">
                <a:latin typeface="Arial" panose="020B0604020202020204" pitchFamily="34" charset="0"/>
                <a:cs typeface="Arial" panose="020B0604020202020204" pitchFamily="34" charset="0"/>
              </a:rPr>
              <a:t>This approach increases client trust and helps the company maintain a good reputation.</a:t>
            </a:r>
          </a:p>
          <a:p>
            <a:pPr marL="0" indent="0">
              <a:lnSpc>
                <a:spcPct val="170000"/>
              </a:lnSpc>
              <a:buNone/>
            </a:pPr>
            <a:r>
              <a:rPr lang="en-GB" sz="1200" b="1" dirty="0">
                <a:latin typeface="Arial" panose="020B0604020202020204" pitchFamily="34" charset="0"/>
                <a:cs typeface="Arial" panose="020B0604020202020204" pitchFamily="34" charset="0"/>
              </a:rPr>
              <a:t>Conclusion:</a:t>
            </a:r>
          </a:p>
          <a:p>
            <a:pPr marL="0" indent="0">
              <a:lnSpc>
                <a:spcPct val="170000"/>
              </a:lnSpc>
              <a:buNone/>
            </a:pPr>
            <a:r>
              <a:rPr lang="en-GB" sz="1200" dirty="0">
                <a:latin typeface="Arial" panose="020B0604020202020204" pitchFamily="34" charset="0"/>
                <a:cs typeface="Arial" panose="020B0604020202020204" pitchFamily="34" charset="0"/>
              </a:rPr>
              <a:t>To conclude, ethical information-system practices are not only about following laws - they also create trust, fairness, and competitive advantage in consulting businesses.</a:t>
            </a:r>
          </a:p>
        </p:txBody>
      </p:sp>
      <p:pic>
        <p:nvPicPr>
          <p:cNvPr id="7" name="Picture 6" descr="A person typing on a computer&#10;&#10;AI-generated content may be incorrect.">
            <a:extLst>
              <a:ext uri="{FF2B5EF4-FFF2-40B4-BE49-F238E27FC236}">
                <a16:creationId xmlns:a16="http://schemas.microsoft.com/office/drawing/2014/main" id="{0CF9CD3E-1775-27D7-9294-E8E0D1CCFB1C}"/>
              </a:ext>
            </a:extLst>
          </p:cNvPr>
          <p:cNvPicPr>
            <a:picLocks noChangeAspect="1"/>
          </p:cNvPicPr>
          <p:nvPr/>
        </p:nvPicPr>
        <p:blipFill>
          <a:blip r:embed="rId2"/>
          <a:srcRect l="8295" r="11765" b="-1"/>
          <a:stretch>
            <a:fillRect/>
          </a:stretch>
        </p:blipFill>
        <p:spPr>
          <a:xfrm>
            <a:off x="6361113" y="2193036"/>
            <a:ext cx="4773168" cy="3980688"/>
          </a:xfrm>
          <a:prstGeom prst="rect">
            <a:avLst/>
          </a:prstGeom>
        </p:spPr>
      </p:pic>
    </p:spTree>
    <p:extLst>
      <p:ext uri="{BB962C8B-B14F-4D97-AF65-F5344CB8AC3E}">
        <p14:creationId xmlns:p14="http://schemas.microsoft.com/office/powerpoint/2010/main" val="1131832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F7A6F790-756C-0DBE-B8AF-C363157D337F}"/>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009DD9B-5EE2-4C0D-8B2B-351C8C1022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E720DB99-7745-4E75-9D96-AAB6D55C53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464119"/>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2" name="Rectangle 11">
            <a:extLst>
              <a:ext uri="{FF2B5EF4-FFF2-40B4-BE49-F238E27FC236}">
                <a16:creationId xmlns:a16="http://schemas.microsoft.com/office/drawing/2014/main" id="{D68803C4-E159-4360-B7BB-74205C8F78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601952"/>
            <a:ext cx="10222992" cy="1385874"/>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14" name="Rectangle 13">
            <a:extLst>
              <a:ext uri="{FF2B5EF4-FFF2-40B4-BE49-F238E27FC236}">
                <a16:creationId xmlns:a16="http://schemas.microsoft.com/office/drawing/2014/main" id="{504B0465-3B07-49BF-BEA7-D814762462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4504" y="2038655"/>
            <a:ext cx="10222992" cy="80683"/>
          </a:xfrm>
          <a:prstGeom prst="rect">
            <a:avLst/>
          </a:prstGeom>
          <a:blipFill dpi="0" rotWithShape="1">
            <a:blip r:embed="rId2">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2" name="Title 1">
            <a:extLst>
              <a:ext uri="{FF2B5EF4-FFF2-40B4-BE49-F238E27FC236}">
                <a16:creationId xmlns:a16="http://schemas.microsoft.com/office/drawing/2014/main" id="{05708FA7-F589-55CA-15C4-544B3BDD554C}"/>
              </a:ext>
            </a:extLst>
          </p:cNvPr>
          <p:cNvSpPr>
            <a:spLocks noGrp="1"/>
          </p:cNvSpPr>
          <p:nvPr>
            <p:ph type="title"/>
          </p:nvPr>
        </p:nvSpPr>
        <p:spPr>
          <a:xfrm>
            <a:off x="1069848" y="484632"/>
            <a:ext cx="10058400" cy="1609344"/>
          </a:xfrm>
        </p:spPr>
        <p:txBody>
          <a:bodyPr>
            <a:normAutofit/>
          </a:bodyPr>
          <a:lstStyle/>
          <a:p>
            <a:r>
              <a:rPr lang="en-GB" sz="4400" b="1" dirty="0">
                <a:latin typeface="Arial" panose="020B0604020202020204" pitchFamily="34" charset="0"/>
                <a:ea typeface="Aptos" panose="020B0004020202020204" pitchFamily="34" charset="0"/>
                <a:cs typeface="Arial" panose="020B0604020202020204" pitchFamily="34" charset="0"/>
              </a:rPr>
              <a:t>References</a:t>
            </a:r>
            <a:r>
              <a:rPr lang="en-GB" sz="4400" dirty="0">
                <a:latin typeface="Arial" panose="020B0604020202020204" pitchFamily="34" charset="0"/>
                <a:cs typeface="Arial" panose="020B0604020202020204" pitchFamily="34" charset="0"/>
              </a:rPr>
              <a:t> :</a:t>
            </a:r>
            <a:endParaRPr lang="en-US" sz="4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F38E1AB-9D9F-87C6-C758-A425830D4A8A}"/>
              </a:ext>
            </a:extLst>
          </p:cNvPr>
          <p:cNvSpPr>
            <a:spLocks noGrp="1"/>
          </p:cNvSpPr>
          <p:nvPr>
            <p:ph idx="1"/>
          </p:nvPr>
        </p:nvSpPr>
        <p:spPr>
          <a:xfrm>
            <a:off x="1069848" y="2320412"/>
            <a:ext cx="10058400" cy="3851787"/>
          </a:xfrm>
        </p:spPr>
        <p:txBody>
          <a:bodyPr>
            <a:normAutofit fontScale="85000" lnSpcReduction="10000"/>
          </a:bodyPr>
          <a:lstStyle/>
          <a:p>
            <a:pPr>
              <a:lnSpc>
                <a:spcPct val="160000"/>
              </a:lnSpc>
            </a:pPr>
            <a:r>
              <a:rPr lang="en-GB" sz="1600" dirty="0">
                <a:latin typeface="Arial" panose="020B0604020202020204" pitchFamily="34" charset="0"/>
                <a:cs typeface="Arial" panose="020B0604020202020204" pitchFamily="34" charset="0"/>
              </a:rPr>
              <a:t>Laudon, K.C. &amp; Laudon, J.P. (2022) </a:t>
            </a:r>
            <a:r>
              <a:rPr lang="en-GB" sz="1600" i="1" dirty="0">
                <a:latin typeface="Arial" panose="020B0604020202020204" pitchFamily="34" charset="0"/>
                <a:cs typeface="Arial" panose="020B0604020202020204" pitchFamily="34" charset="0"/>
              </a:rPr>
              <a:t>Management Information Systems: Managing the Digital Firm</a:t>
            </a:r>
            <a:r>
              <a:rPr lang="en-GB" sz="1600" dirty="0">
                <a:latin typeface="Arial" panose="020B0604020202020204" pitchFamily="34" charset="0"/>
                <a:cs typeface="Arial" panose="020B0604020202020204" pitchFamily="34" charset="0"/>
              </a:rPr>
              <a:t>. 17th ed. Pearson.</a:t>
            </a:r>
          </a:p>
          <a:p>
            <a:pPr>
              <a:lnSpc>
                <a:spcPct val="160000"/>
              </a:lnSpc>
            </a:pPr>
            <a:r>
              <a:rPr lang="en-GB" sz="1600" dirty="0" err="1">
                <a:latin typeface="Arial" panose="020B0604020202020204" pitchFamily="34" charset="0"/>
                <a:cs typeface="Arial" panose="020B0604020202020204" pitchFamily="34" charset="0"/>
              </a:rPr>
              <a:t>Floridi</a:t>
            </a:r>
            <a:r>
              <a:rPr lang="en-GB" sz="1600" dirty="0">
                <a:latin typeface="Arial" panose="020B0604020202020204" pitchFamily="34" charset="0"/>
                <a:cs typeface="Arial" panose="020B0604020202020204" pitchFamily="34" charset="0"/>
              </a:rPr>
              <a:t>, L. (2013) </a:t>
            </a:r>
            <a:r>
              <a:rPr lang="en-GB" sz="1600" i="1" dirty="0">
                <a:latin typeface="Arial" panose="020B0604020202020204" pitchFamily="34" charset="0"/>
                <a:cs typeface="Arial" panose="020B0604020202020204" pitchFamily="34" charset="0"/>
              </a:rPr>
              <a:t>The Ethics of Information</a:t>
            </a:r>
            <a:r>
              <a:rPr lang="en-GB" sz="1600" dirty="0">
                <a:latin typeface="Arial" panose="020B0604020202020204" pitchFamily="34" charset="0"/>
                <a:cs typeface="Arial" panose="020B0604020202020204" pitchFamily="34" charset="0"/>
              </a:rPr>
              <a:t>. Oxford University Press.</a:t>
            </a:r>
          </a:p>
          <a:p>
            <a:pPr>
              <a:lnSpc>
                <a:spcPct val="160000"/>
              </a:lnSpc>
            </a:pPr>
            <a:r>
              <a:rPr lang="en-GB" sz="1600" dirty="0">
                <a:latin typeface="Arial" panose="020B0604020202020204" pitchFamily="34" charset="0"/>
                <a:cs typeface="Arial" panose="020B0604020202020204" pitchFamily="34" charset="0"/>
              </a:rPr>
              <a:t>Smith, H.J. (2020) ‘Managing Information Privacy in Consulting Firms’, </a:t>
            </a:r>
            <a:r>
              <a:rPr lang="en-GB" sz="1600" i="1" dirty="0">
                <a:latin typeface="Arial" panose="020B0604020202020204" pitchFamily="34" charset="0"/>
                <a:cs typeface="Arial" panose="020B0604020202020204" pitchFamily="34" charset="0"/>
              </a:rPr>
              <a:t>Journal of Business Ethics</a:t>
            </a:r>
            <a:r>
              <a:rPr lang="en-GB" sz="1600" dirty="0">
                <a:latin typeface="Arial" panose="020B0604020202020204" pitchFamily="34" charset="0"/>
                <a:cs typeface="Arial" panose="020B0604020202020204" pitchFamily="34" charset="0"/>
              </a:rPr>
              <a:t>, 165(2), pp. 213–228.</a:t>
            </a:r>
          </a:p>
          <a:p>
            <a:pPr>
              <a:lnSpc>
                <a:spcPct val="160000"/>
              </a:lnSpc>
            </a:pPr>
            <a:r>
              <a:rPr lang="en-GB" sz="1600" dirty="0">
                <a:latin typeface="Arial" panose="020B0604020202020204" pitchFamily="34" charset="0"/>
                <a:cs typeface="Arial" panose="020B0604020202020204" pitchFamily="34" charset="0"/>
              </a:rPr>
              <a:t>PwC (2023) </a:t>
            </a:r>
            <a:r>
              <a:rPr lang="en-GB" sz="1600" i="1" dirty="0">
                <a:latin typeface="Arial" panose="020B0604020202020204" pitchFamily="34" charset="0"/>
                <a:cs typeface="Arial" panose="020B0604020202020204" pitchFamily="34" charset="0"/>
              </a:rPr>
              <a:t>Data Ethics in Professional Services</a:t>
            </a:r>
            <a:r>
              <a:rPr lang="en-GB" sz="1600" dirty="0">
                <a:latin typeface="Arial" panose="020B0604020202020204" pitchFamily="34" charset="0"/>
                <a:cs typeface="Arial" panose="020B0604020202020204" pitchFamily="34" charset="0"/>
              </a:rPr>
              <a:t>. Available at: </a:t>
            </a:r>
            <a:r>
              <a:rPr lang="en-GB" sz="1600" u="sng"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http://www.pwc.com/</a:t>
            </a:r>
            <a:endParaRPr lang="en-GB" sz="1600" dirty="0">
              <a:latin typeface="Arial" panose="020B0604020202020204" pitchFamily="34" charset="0"/>
              <a:cs typeface="Arial" panose="020B0604020202020204" pitchFamily="34" charset="0"/>
            </a:endParaRPr>
          </a:p>
          <a:p>
            <a:pPr>
              <a:lnSpc>
                <a:spcPct val="160000"/>
              </a:lnSpc>
            </a:pPr>
            <a:r>
              <a:rPr lang="en-GB" sz="1600" dirty="0">
                <a:latin typeface="Arial" panose="020B0604020202020204" pitchFamily="34" charset="0"/>
                <a:cs typeface="Arial" panose="020B0604020202020204" pitchFamily="34" charset="0"/>
              </a:rPr>
              <a:t>Accenture (2024) </a:t>
            </a:r>
            <a:r>
              <a:rPr lang="en-GB" sz="1600" i="1" dirty="0">
                <a:latin typeface="Arial" panose="020B0604020202020204" pitchFamily="34" charset="0"/>
                <a:cs typeface="Arial" panose="020B0604020202020204" pitchFamily="34" charset="0"/>
              </a:rPr>
              <a:t>Responsible AI and Data Governance Report</a:t>
            </a:r>
            <a:r>
              <a:rPr lang="en-GB" sz="1600" dirty="0">
                <a:latin typeface="Arial" panose="020B0604020202020204" pitchFamily="34" charset="0"/>
                <a:cs typeface="Arial" panose="020B0604020202020204" pitchFamily="34" charset="0"/>
              </a:rPr>
              <a:t>. Available at: </a:t>
            </a:r>
            <a:r>
              <a:rPr lang="en-GB" sz="16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http://www.accenture.com/</a:t>
            </a:r>
            <a:endParaRPr lang="en-GB" sz="1600" dirty="0">
              <a:latin typeface="Arial" panose="020B0604020202020204" pitchFamily="34" charset="0"/>
              <a:cs typeface="Arial" panose="020B0604020202020204" pitchFamily="34" charset="0"/>
            </a:endParaRPr>
          </a:p>
          <a:p>
            <a:pPr>
              <a:lnSpc>
                <a:spcPct val="160000"/>
              </a:lnSpc>
            </a:pPr>
            <a:r>
              <a:rPr lang="en-GB" sz="1600" dirty="0">
                <a:latin typeface="Arial" panose="020B0604020202020204" pitchFamily="34" charset="0"/>
                <a:cs typeface="Arial" panose="020B0604020202020204" pitchFamily="34" charset="0"/>
              </a:rPr>
              <a:t>Stahl, B.C. (2021) ‘Ethics of Artificial Intelligence and Information Systems’, </a:t>
            </a:r>
            <a:r>
              <a:rPr lang="en-GB" sz="1600" i="1" dirty="0">
                <a:latin typeface="Arial" panose="020B0604020202020204" pitchFamily="34" charset="0"/>
                <a:cs typeface="Arial" panose="020B0604020202020204" pitchFamily="34" charset="0"/>
              </a:rPr>
              <a:t>MIS Quarterly Executive</a:t>
            </a:r>
            <a:r>
              <a:rPr lang="en-GB" sz="1600" dirty="0">
                <a:latin typeface="Arial" panose="020B0604020202020204" pitchFamily="34" charset="0"/>
                <a:cs typeface="Arial" panose="020B0604020202020204" pitchFamily="34" charset="0"/>
              </a:rPr>
              <a:t>, 20(4), pp. 301–316.</a:t>
            </a:r>
          </a:p>
          <a:p>
            <a:pPr>
              <a:lnSpc>
                <a:spcPct val="160000"/>
              </a:lnSpc>
            </a:pPr>
            <a:r>
              <a:rPr lang="en-GB" sz="1600" dirty="0">
                <a:latin typeface="Arial" panose="020B0604020202020204" pitchFamily="34" charset="0"/>
                <a:cs typeface="Arial" panose="020B0604020202020204" pitchFamily="34" charset="0"/>
              </a:rPr>
              <a:t>European Commission (2023) </a:t>
            </a:r>
            <a:r>
              <a:rPr lang="en-GB" sz="1600" i="1" dirty="0">
                <a:latin typeface="Arial" panose="020B0604020202020204" pitchFamily="34" charset="0"/>
                <a:cs typeface="Arial" panose="020B0604020202020204" pitchFamily="34" charset="0"/>
              </a:rPr>
              <a:t>GDPR Compliance Guidelines for Business Services</a:t>
            </a:r>
            <a:r>
              <a:rPr lang="en-GB" sz="1600" dirty="0">
                <a:latin typeface="Arial" panose="020B0604020202020204" pitchFamily="34" charset="0"/>
                <a:cs typeface="Arial" panose="020B0604020202020204" pitchFamily="34" charset="0"/>
              </a:rPr>
              <a:t>.</a:t>
            </a:r>
          </a:p>
          <a:p>
            <a:pPr>
              <a:lnSpc>
                <a:spcPct val="160000"/>
              </a:lnSpc>
            </a:pPr>
            <a:r>
              <a:rPr lang="en-GB" sz="1600" dirty="0">
                <a:latin typeface="Arial" panose="020B0604020202020204" pitchFamily="34" charset="0"/>
                <a:cs typeface="Arial" panose="020B0604020202020204" pitchFamily="34" charset="0"/>
              </a:rPr>
              <a:t>ICAEW (2024) </a:t>
            </a:r>
            <a:r>
              <a:rPr lang="en-GB" sz="1600" i="1" dirty="0">
                <a:latin typeface="Arial" panose="020B0604020202020204" pitchFamily="34" charset="0"/>
                <a:cs typeface="Arial" panose="020B0604020202020204" pitchFamily="34" charset="0"/>
              </a:rPr>
              <a:t>Ethics in Data and Technology Use in Accounting and Consulting</a:t>
            </a:r>
            <a:r>
              <a:rPr lang="en-GB" sz="1600" dirty="0">
                <a:latin typeface="Arial" panose="020B0604020202020204" pitchFamily="34" charset="0"/>
                <a:cs typeface="Arial" panose="020B0604020202020204" pitchFamily="34" charset="0"/>
              </a:rPr>
              <a:t>.</a:t>
            </a:r>
          </a:p>
          <a:p>
            <a:pPr marL="0" indent="0">
              <a:buNone/>
            </a:pPr>
            <a:endParaRPr lang="en-US" sz="1600" dirty="0"/>
          </a:p>
        </p:txBody>
      </p:sp>
      <p:sp>
        <p:nvSpPr>
          <p:cNvPr id="16" name="Oval 15">
            <a:extLst>
              <a:ext uri="{FF2B5EF4-FFF2-40B4-BE49-F238E27FC236}">
                <a16:creationId xmlns:a16="http://schemas.microsoft.com/office/drawing/2014/main" id="{49B7FFA5-14CB-4A4F-9BCC-CA3AA5D9D2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18" name="Oval 17">
            <a:extLst>
              <a:ext uri="{FF2B5EF4-FFF2-40B4-BE49-F238E27FC236}">
                <a16:creationId xmlns:a16="http://schemas.microsoft.com/office/drawing/2014/main" id="{04E48745-7512-4EC2-9E20-9092D121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239571207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1244E38D-A027-FDA6-548D-AA10DAA140AB}"/>
            </a:ext>
          </a:extLst>
        </p:cNvPr>
        <p:cNvGrpSpPr/>
        <p:nvPr/>
      </p:nvGrpSpPr>
      <p:grpSpPr>
        <a:xfrm>
          <a:off x="0" y="0"/>
          <a:ext cx="0" cy="0"/>
          <a:chOff x="0" y="0"/>
          <a:chExt cx="0" cy="0"/>
        </a:xfrm>
      </p:grpSpPr>
      <p:sp>
        <p:nvSpPr>
          <p:cNvPr id="30" name="Rectangle 29">
            <a:extLst>
              <a:ext uri="{FF2B5EF4-FFF2-40B4-BE49-F238E27FC236}">
                <a16:creationId xmlns:a16="http://schemas.microsoft.com/office/drawing/2014/main" id="{DB7A51A1-84E3-4D44-A07A-5C7CCCE6A0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66502" y="0"/>
            <a:ext cx="6125497"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C860A3-9D7B-8A3E-5D6F-406A039B63FF}"/>
              </a:ext>
            </a:extLst>
          </p:cNvPr>
          <p:cNvSpPr>
            <a:spLocks noGrp="1"/>
          </p:cNvSpPr>
          <p:nvPr>
            <p:ph type="title"/>
          </p:nvPr>
        </p:nvSpPr>
        <p:spPr>
          <a:xfrm>
            <a:off x="6400800" y="484632"/>
            <a:ext cx="5299586" cy="1609344"/>
          </a:xfrm>
          <a:ln>
            <a:noFill/>
          </a:ln>
        </p:spPr>
        <p:txBody>
          <a:bodyPr>
            <a:normAutofit/>
          </a:bodyPr>
          <a:lstStyle/>
          <a:p>
            <a:pPr>
              <a:lnSpc>
                <a:spcPct val="150000"/>
              </a:lnSpc>
            </a:pPr>
            <a:r>
              <a:rPr lang="en-US" sz="2400" dirty="0">
                <a:latin typeface="Arial" panose="020B0604020202020204" pitchFamily="34" charset="0"/>
                <a:cs typeface="Arial" panose="020B0604020202020204" pitchFamily="34" charset="0"/>
              </a:rPr>
              <a:t>Real World Case Studies</a:t>
            </a:r>
            <a:br>
              <a:rPr lang="en-GB" sz="2800" dirty="0">
                <a:latin typeface="Arial" panose="020B0604020202020204" pitchFamily="34" charset="0"/>
                <a:cs typeface="Arial" panose="020B0604020202020204" pitchFamily="34" charset="0"/>
              </a:rPr>
            </a:br>
            <a:endParaRPr lang="en-US" sz="2800" dirty="0">
              <a:latin typeface="Arial" panose="020B0604020202020204" pitchFamily="34" charset="0"/>
              <a:cs typeface="Arial" panose="020B0604020202020204" pitchFamily="34" charset="0"/>
            </a:endParaRPr>
          </a:p>
        </p:txBody>
      </p:sp>
      <p:pic>
        <p:nvPicPr>
          <p:cNvPr id="18" name="Graphic 17" descr="Fingerprint">
            <a:extLst>
              <a:ext uri="{FF2B5EF4-FFF2-40B4-BE49-F238E27FC236}">
                <a16:creationId xmlns:a16="http://schemas.microsoft.com/office/drawing/2014/main" id="{E26C4D8A-8102-114C-3F4C-587DBAC2A3C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633999" y="877900"/>
            <a:ext cx="5112461" cy="5112461"/>
          </a:xfrm>
          <a:prstGeom prst="rect">
            <a:avLst/>
          </a:prstGeom>
        </p:spPr>
      </p:pic>
      <p:sp>
        <p:nvSpPr>
          <p:cNvPr id="3" name="Content Placeholder 2">
            <a:extLst>
              <a:ext uri="{FF2B5EF4-FFF2-40B4-BE49-F238E27FC236}">
                <a16:creationId xmlns:a16="http://schemas.microsoft.com/office/drawing/2014/main" id="{61A18C09-E161-F556-BE1C-86F3BC155057}"/>
              </a:ext>
            </a:extLst>
          </p:cNvPr>
          <p:cNvSpPr>
            <a:spLocks noGrp="1"/>
          </p:cNvSpPr>
          <p:nvPr>
            <p:ph idx="1"/>
          </p:nvPr>
        </p:nvSpPr>
        <p:spPr>
          <a:xfrm>
            <a:off x="6400799" y="2121408"/>
            <a:ext cx="5299585" cy="4050792"/>
          </a:xfrm>
        </p:spPr>
        <p:txBody>
          <a:bodyPr>
            <a:normAutofit/>
          </a:bodyPr>
          <a:lstStyle/>
          <a:p>
            <a:pPr marL="0" indent="0">
              <a:lnSpc>
                <a:spcPct val="150000"/>
              </a:lnSpc>
              <a:buNone/>
            </a:pPr>
            <a:r>
              <a:rPr lang="en-GB" sz="1800" b="1" dirty="0">
                <a:latin typeface="Arial" panose="020B0604020202020204" pitchFamily="34" charset="0"/>
                <a:cs typeface="Arial" panose="020B0604020202020204" pitchFamily="34" charset="0"/>
              </a:rPr>
              <a:t>Presented by: Mary </a:t>
            </a:r>
            <a:r>
              <a:rPr lang="en-US" sz="1800" dirty="0">
                <a:latin typeface="Arial" panose="020B0604020202020204" pitchFamily="34" charset="0"/>
                <a:cs typeface="Arial" panose="020B0604020202020204" pitchFamily="34" charset="0"/>
              </a:rPr>
              <a:t>J</a:t>
            </a:r>
            <a:r>
              <a:rPr lang="en-US" sz="1800" b="1" dirty="0">
                <a:latin typeface="Arial" panose="020B0604020202020204" pitchFamily="34" charset="0"/>
                <a:cs typeface="Arial" panose="020B0604020202020204" pitchFamily="34" charset="0"/>
              </a:rPr>
              <a:t>effers</a:t>
            </a:r>
            <a:endParaRPr lang="en-GB" sz="1800" b="1" dirty="0">
              <a:latin typeface="Arial" panose="020B0604020202020204" pitchFamily="34" charset="0"/>
              <a:cs typeface="Arial" panose="020B0604020202020204" pitchFamily="34" charset="0"/>
            </a:endParaRPr>
          </a:p>
          <a:p>
            <a:pPr marL="0" indent="0">
              <a:lnSpc>
                <a:spcPct val="150000"/>
              </a:lnSpc>
              <a:buNone/>
            </a:pPr>
            <a:r>
              <a:rPr lang="en-GB" sz="1800" b="1" dirty="0">
                <a:latin typeface="Arial" panose="020B0604020202020204" pitchFamily="34" charset="0"/>
                <a:cs typeface="Arial" panose="020B0604020202020204" pitchFamily="34" charset="0"/>
              </a:rPr>
              <a:t>Student ID: </a:t>
            </a:r>
            <a:r>
              <a:rPr lang="en-US" sz="1800" b="1" dirty="0">
                <a:latin typeface="Arial" panose="020B0604020202020204" pitchFamily="34" charset="0"/>
                <a:cs typeface="Arial" panose="020B0604020202020204" pitchFamily="34" charset="0"/>
              </a:rPr>
              <a:t>2336994</a:t>
            </a:r>
            <a:endParaRPr lang="ru-RU" sz="1800" b="1" dirty="0">
              <a:latin typeface="Arial" panose="020B0604020202020204" pitchFamily="34" charset="0"/>
              <a:cs typeface="Arial" panose="020B0604020202020204" pitchFamily="34" charset="0"/>
            </a:endParaRPr>
          </a:p>
          <a:p>
            <a:endParaRPr lang="en-US" sz="1800" dirty="0"/>
          </a:p>
        </p:txBody>
      </p:sp>
      <p:grpSp>
        <p:nvGrpSpPr>
          <p:cNvPr id="32" name="Group 31">
            <a:extLst>
              <a:ext uri="{FF2B5EF4-FFF2-40B4-BE49-F238E27FC236}">
                <a16:creationId xmlns:a16="http://schemas.microsoft.com/office/drawing/2014/main" id="{E402651C-E31B-4C7D-B593-1FD6014C1B5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33" name="Oval 32">
              <a:extLst>
                <a:ext uri="{FF2B5EF4-FFF2-40B4-BE49-F238E27FC236}">
                  <a16:creationId xmlns:a16="http://schemas.microsoft.com/office/drawing/2014/main" id="{EB108D3D-35F4-426D-8E38-237B102BAD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6">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34" name="Oval 33">
              <a:extLst>
                <a:ext uri="{FF2B5EF4-FFF2-40B4-BE49-F238E27FC236}">
                  <a16:creationId xmlns:a16="http://schemas.microsoft.com/office/drawing/2014/main" id="{F016D075-E366-4413-8A8A-989D81B16B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221356817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0D399E3-314E-0129-BF9A-8CF597625907}"/>
            </a:ext>
          </a:extLst>
        </p:cNvPr>
        <p:cNvGrpSpPr/>
        <p:nvPr/>
      </p:nvGrpSpPr>
      <p:grpSpPr>
        <a:xfrm>
          <a:off x="0" y="0"/>
          <a:ext cx="0" cy="0"/>
          <a:chOff x="0" y="0"/>
          <a:chExt cx="0" cy="0"/>
        </a:xfrm>
      </p:grpSpPr>
      <p:sp>
        <p:nvSpPr>
          <p:cNvPr id="18" name="Rectangle 17">
            <a:extLst>
              <a:ext uri="{FF2B5EF4-FFF2-40B4-BE49-F238E27FC236}">
                <a16:creationId xmlns:a16="http://schemas.microsoft.com/office/drawing/2014/main" id="{B8CE2A87-DBA0-4B0D-98B6-FA36B850BA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545274"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B6D36EA-08BE-326F-55A3-94F0F862F215}"/>
              </a:ext>
            </a:extLst>
          </p:cNvPr>
          <p:cNvSpPr>
            <a:spLocks noGrp="1"/>
          </p:cNvSpPr>
          <p:nvPr>
            <p:ph type="title"/>
          </p:nvPr>
        </p:nvSpPr>
        <p:spPr>
          <a:xfrm>
            <a:off x="382280" y="685800"/>
            <a:ext cx="6608067" cy="1408176"/>
          </a:xfrm>
        </p:spPr>
        <p:txBody>
          <a:bodyPr>
            <a:normAutofit fontScale="90000"/>
          </a:bodyPr>
          <a:lstStyle/>
          <a:p>
            <a:pPr>
              <a:lnSpc>
                <a:spcPct val="150000"/>
              </a:lnSpc>
            </a:pPr>
            <a:r>
              <a:rPr lang="en-US" sz="2600" dirty="0">
                <a:latin typeface="Arial" panose="020B0604020202020204" pitchFamily="34" charset="0"/>
                <a:cs typeface="Arial" panose="020B0604020202020204" pitchFamily="34" charset="0"/>
              </a:rPr>
              <a:t>Real World Case Studies: Information Systems  in UK Business and Management Consulting Firms</a:t>
            </a:r>
            <a:br>
              <a:rPr lang="en-US" sz="2600" dirty="0">
                <a:latin typeface="Arial" panose="020B0604020202020204" pitchFamily="34" charset="0"/>
                <a:cs typeface="Arial" panose="020B0604020202020204" pitchFamily="34" charset="0"/>
              </a:rPr>
            </a:br>
            <a:endParaRPr lang="en-US" sz="2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69E8337C-C0FE-6BA8-88A6-DC688317F4C0}"/>
              </a:ext>
            </a:extLst>
          </p:cNvPr>
          <p:cNvSpPr>
            <a:spLocks noGrp="1"/>
          </p:cNvSpPr>
          <p:nvPr>
            <p:ph idx="1"/>
          </p:nvPr>
        </p:nvSpPr>
        <p:spPr>
          <a:xfrm>
            <a:off x="382279" y="2121408"/>
            <a:ext cx="6743845" cy="4050792"/>
          </a:xfrm>
        </p:spPr>
        <p:txBody>
          <a:bodyPr>
            <a:normAutofit/>
          </a:bodyPr>
          <a:lstStyle/>
          <a:p>
            <a:pPr marL="0" indent="0">
              <a:lnSpc>
                <a:spcPct val="150000"/>
              </a:lnSpc>
              <a:buNone/>
            </a:pPr>
            <a:r>
              <a:rPr lang="en-US" sz="1600" dirty="0">
                <a:latin typeface="Arial" panose="020B0604020202020204" pitchFamily="34" charset="0"/>
                <a:cs typeface="Arial" panose="020B0604020202020204" pitchFamily="34" charset="0"/>
              </a:rPr>
              <a:t>   Case Studies: Deloitte, PwC, and KPMG</a:t>
            </a:r>
          </a:p>
          <a:p>
            <a:pPr>
              <a:lnSpc>
                <a:spcPct val="150000"/>
              </a:lnSpc>
            </a:pPr>
            <a:endParaRPr lang="en-US" sz="1600" dirty="0">
              <a:latin typeface="Arial" panose="020B0604020202020204" pitchFamily="34" charset="0"/>
              <a:cs typeface="Arial" panose="020B0604020202020204" pitchFamily="34" charset="0"/>
            </a:endParaRPr>
          </a:p>
          <a:p>
            <a:pPr marL="285750" indent="-285750">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Salesforce - Operational CRM </a:t>
            </a:r>
          </a:p>
          <a:p>
            <a:pPr marL="285750" indent="-285750">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HubSpot – Collaborative CRM </a:t>
            </a:r>
          </a:p>
          <a:p>
            <a:pPr marL="285750" indent="-285750">
              <a:lnSpc>
                <a:spcPct val="150000"/>
              </a:lnSpc>
              <a:buFont typeface="Arial" panose="020B0604020202020204" pitchFamily="34" charset="0"/>
              <a:buChar char="•"/>
            </a:pPr>
            <a:r>
              <a:rPr lang="en-US" sz="1600" dirty="0">
                <a:latin typeface="Arial" panose="020B0604020202020204" pitchFamily="34" charset="0"/>
                <a:cs typeface="Arial" panose="020B0604020202020204" pitchFamily="34" charset="0"/>
              </a:rPr>
              <a:t>SAP – Analytical CRM</a:t>
            </a:r>
          </a:p>
          <a:p>
            <a:pPr marL="0" indent="0">
              <a:lnSpc>
                <a:spcPct val="150000"/>
              </a:lnSpc>
              <a:buNone/>
            </a:pPr>
            <a:endParaRPr lang="en-US" sz="1800" dirty="0"/>
          </a:p>
        </p:txBody>
      </p:sp>
      <p:pic>
        <p:nvPicPr>
          <p:cNvPr id="5" name="Picture 4" descr="Digital numbers art">
            <a:extLst>
              <a:ext uri="{FF2B5EF4-FFF2-40B4-BE49-F238E27FC236}">
                <a16:creationId xmlns:a16="http://schemas.microsoft.com/office/drawing/2014/main" id="{7E37A6AB-89C6-087C-D0FD-65ED13874501}"/>
              </a:ext>
            </a:extLst>
          </p:cNvPr>
          <p:cNvPicPr>
            <a:picLocks noChangeAspect="1"/>
          </p:cNvPicPr>
          <p:nvPr/>
        </p:nvPicPr>
        <p:blipFill>
          <a:blip r:embed="rId4"/>
          <a:srcRect l="15401" r="39371" b="-1"/>
          <a:stretch>
            <a:fillRect/>
          </a:stretch>
        </p:blipFill>
        <p:spPr>
          <a:xfrm>
            <a:off x="7545274" y="10"/>
            <a:ext cx="4646726" cy="6857990"/>
          </a:xfrm>
          <a:prstGeom prst="rect">
            <a:avLst/>
          </a:prstGeom>
        </p:spPr>
      </p:pic>
      <p:grpSp>
        <p:nvGrpSpPr>
          <p:cNvPr id="20" name="Group 19">
            <a:extLst>
              <a:ext uri="{FF2B5EF4-FFF2-40B4-BE49-F238E27FC236}">
                <a16:creationId xmlns:a16="http://schemas.microsoft.com/office/drawing/2014/main" id="{3F4FDEC5-B98A-4D9F-BB63-FA5A1ED9D3B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21" name="Oval 20">
              <a:extLst>
                <a:ext uri="{FF2B5EF4-FFF2-40B4-BE49-F238E27FC236}">
                  <a16:creationId xmlns:a16="http://schemas.microsoft.com/office/drawing/2014/main" id="{D779EAC7-1067-454B-8145-AE5BF6ECBF1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22" name="Oval 21">
              <a:extLst>
                <a:ext uri="{FF2B5EF4-FFF2-40B4-BE49-F238E27FC236}">
                  <a16:creationId xmlns:a16="http://schemas.microsoft.com/office/drawing/2014/main" id="{8BEA0E4E-FF8C-4EBC-87F8-743D03BEBF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3624284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678641A-05EF-0207-638A-AC1BDF7AEA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7EBA518-FF51-170A-A628-C0CB031B3C04}"/>
              </a:ext>
            </a:extLst>
          </p:cNvPr>
          <p:cNvSpPr>
            <a:spLocks noGrp="1"/>
          </p:cNvSpPr>
          <p:nvPr>
            <p:ph type="title"/>
          </p:nvPr>
        </p:nvSpPr>
        <p:spPr>
          <a:xfrm>
            <a:off x="781929" y="214710"/>
            <a:ext cx="10058400" cy="1609344"/>
          </a:xfrm>
        </p:spPr>
        <p:txBody>
          <a:bodyPr>
            <a:normAutofit/>
          </a:bodyPr>
          <a:lstStyle/>
          <a:p>
            <a:pPr algn="ctr"/>
            <a:r>
              <a:rPr lang="en-US" sz="1600" dirty="0">
                <a:latin typeface="Arial" panose="020B0604020202020204" pitchFamily="34" charset="0"/>
                <a:cs typeface="Arial" panose="020B0604020202020204" pitchFamily="34" charset="0"/>
              </a:rPr>
              <a:t>Salesforce CRM Case Study Deloitte</a:t>
            </a:r>
            <a:endParaRPr lang="en-US" sz="1600" b="1" dirty="0">
              <a:latin typeface="Arial" panose="020B0604020202020204" pitchFamily="34" charset="0"/>
              <a:cs typeface="Arial" panose="020B0604020202020204" pitchFamily="34" charset="0"/>
            </a:endParaRPr>
          </a:p>
        </p:txBody>
      </p:sp>
      <p:graphicFrame>
        <p:nvGraphicFramePr>
          <p:cNvPr id="6" name="Content Placeholder 2">
            <a:extLst>
              <a:ext uri="{FF2B5EF4-FFF2-40B4-BE49-F238E27FC236}">
                <a16:creationId xmlns:a16="http://schemas.microsoft.com/office/drawing/2014/main" id="{6ABCF936-A747-66D4-4BE9-9E9E4BFEF0CC}"/>
              </a:ext>
            </a:extLst>
          </p:cNvPr>
          <p:cNvGraphicFramePr>
            <a:graphicFrameLocks noGrp="1"/>
          </p:cNvGraphicFramePr>
          <p:nvPr>
            <p:ph idx="1"/>
            <p:extLst>
              <p:ext uri="{D42A27DB-BD31-4B8C-83A1-F6EECF244321}">
                <p14:modId xmlns:p14="http://schemas.microsoft.com/office/powerpoint/2010/main" val="2732498951"/>
              </p:ext>
            </p:extLst>
          </p:nvPr>
        </p:nvGraphicFramePr>
        <p:xfrm>
          <a:off x="503318" y="1507567"/>
          <a:ext cx="10058400" cy="40507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7DC8AC0A-3703-E373-33CD-1B8DA1694A9F}"/>
              </a:ext>
            </a:extLst>
          </p:cNvPr>
          <p:cNvSpPr txBox="1"/>
          <p:nvPr/>
        </p:nvSpPr>
        <p:spPr>
          <a:xfrm>
            <a:off x="781929" y="6334780"/>
            <a:ext cx="6759615" cy="523220"/>
          </a:xfrm>
          <a:prstGeom prst="rect">
            <a:avLst/>
          </a:prstGeom>
          <a:noFill/>
        </p:spPr>
        <p:txBody>
          <a:bodyPr wrap="square" rtlCol="0">
            <a:spAutoFit/>
          </a:bodyPr>
          <a:lstStyle/>
          <a:p>
            <a:r>
              <a:rPr lang="en-US" sz="1400" dirty="0">
                <a:solidFill>
                  <a:schemeClr val="accent2"/>
                </a:solidFill>
                <a:latin typeface="Arial" panose="020B0604020202020204" pitchFamily="34" charset="0"/>
                <a:cs typeface="Arial" panose="020B0604020202020204" pitchFamily="34" charset="0"/>
              </a:rPr>
              <a:t>(Salesforce UK, 2023). (Deloitte, 2023). (ICO, 2023).</a:t>
            </a:r>
          </a:p>
          <a:p>
            <a:endParaRPr lang="en-US"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92652060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52881"/>
            <a:lum/>
          </a:blip>
          <a:srcRect/>
          <a:stretch>
            <a:fillRect/>
          </a:stretch>
        </a:blipFill>
        <a:effectLst/>
      </p:bgPr>
    </p:bg>
    <p:spTree>
      <p:nvGrpSpPr>
        <p:cNvPr id="1" name="">
          <a:extLst>
            <a:ext uri="{FF2B5EF4-FFF2-40B4-BE49-F238E27FC236}">
              <a16:creationId xmlns:a16="http://schemas.microsoft.com/office/drawing/2014/main" id="{1F6105FF-34EF-5F1C-8600-F9580EEBA29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9FF30CB-9803-1D66-3182-E3D1F6166E17}"/>
              </a:ext>
            </a:extLst>
          </p:cNvPr>
          <p:cNvSpPr>
            <a:spLocks noGrp="1"/>
          </p:cNvSpPr>
          <p:nvPr>
            <p:ph type="title"/>
          </p:nvPr>
        </p:nvSpPr>
        <p:spPr>
          <a:xfrm>
            <a:off x="-81517" y="-189961"/>
            <a:ext cx="10058400" cy="1609344"/>
          </a:xfrm>
        </p:spPr>
        <p:txBody>
          <a:bodyPr>
            <a:normAutofit/>
          </a:bodyPr>
          <a:lstStyle/>
          <a:p>
            <a:pPr algn="ctr"/>
            <a:r>
              <a:rPr lang="en-US" sz="2000" dirty="0">
                <a:solidFill>
                  <a:schemeClr val="tx1">
                    <a:lumMod val="75000"/>
                    <a:lumOff val="25000"/>
                  </a:schemeClr>
                </a:solidFill>
                <a:latin typeface="Arial" panose="020B0604020202020204" pitchFamily="34" charset="0"/>
                <a:cs typeface="Arial" panose="020B0604020202020204" pitchFamily="34" charset="0"/>
              </a:rPr>
              <a:t>HubSpot CRM Case Study </a:t>
            </a:r>
            <a:r>
              <a:rPr lang="en-US" sz="2000" dirty="0" err="1">
                <a:solidFill>
                  <a:schemeClr val="tx1">
                    <a:lumMod val="75000"/>
                    <a:lumOff val="25000"/>
                  </a:schemeClr>
                </a:solidFill>
                <a:latin typeface="Arial" panose="020B0604020202020204" pitchFamily="34" charset="0"/>
                <a:cs typeface="Arial" panose="020B0604020202020204" pitchFamily="34" charset="0"/>
              </a:rPr>
              <a:t>SmartBug</a:t>
            </a:r>
            <a:r>
              <a:rPr lang="en-US" sz="2000" dirty="0">
                <a:solidFill>
                  <a:schemeClr val="tx1">
                    <a:lumMod val="75000"/>
                    <a:lumOff val="25000"/>
                  </a:schemeClr>
                </a:solidFill>
                <a:latin typeface="Arial" panose="020B0604020202020204" pitchFamily="34" charset="0"/>
                <a:cs typeface="Arial" panose="020B0604020202020204" pitchFamily="34" charset="0"/>
              </a:rPr>
              <a:t> Media</a:t>
            </a:r>
            <a:br>
              <a:rPr lang="en-US" sz="2000" dirty="0">
                <a:latin typeface="Arial" panose="020B0604020202020204" pitchFamily="34" charset="0"/>
                <a:cs typeface="Arial" panose="020B0604020202020204" pitchFamily="34" charset="0"/>
              </a:rPr>
            </a:br>
            <a:endParaRPr lang="en-US" sz="2000" b="1" dirty="0"/>
          </a:p>
        </p:txBody>
      </p:sp>
      <p:graphicFrame>
        <p:nvGraphicFramePr>
          <p:cNvPr id="8" name="Content Placeholder 2">
            <a:extLst>
              <a:ext uri="{FF2B5EF4-FFF2-40B4-BE49-F238E27FC236}">
                <a16:creationId xmlns:a16="http://schemas.microsoft.com/office/drawing/2014/main" id="{52BEB342-436A-BE88-F3F7-D69EFB8326B3}"/>
              </a:ext>
            </a:extLst>
          </p:cNvPr>
          <p:cNvGraphicFramePr>
            <a:graphicFrameLocks noGrp="1"/>
          </p:cNvGraphicFramePr>
          <p:nvPr>
            <p:ph idx="1"/>
            <p:extLst>
              <p:ext uri="{D42A27DB-BD31-4B8C-83A1-F6EECF244321}">
                <p14:modId xmlns:p14="http://schemas.microsoft.com/office/powerpoint/2010/main" val="1814418760"/>
              </p:ext>
            </p:extLst>
          </p:nvPr>
        </p:nvGraphicFramePr>
        <p:xfrm>
          <a:off x="269359" y="3147237"/>
          <a:ext cx="8311115" cy="297569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C4AAD748-9E9A-C8EC-0AE6-E9922AC539A4}"/>
              </a:ext>
            </a:extLst>
          </p:cNvPr>
          <p:cNvSpPr txBox="1"/>
          <p:nvPr/>
        </p:nvSpPr>
        <p:spPr>
          <a:xfrm>
            <a:off x="790466" y="6279005"/>
            <a:ext cx="3634450" cy="375552"/>
          </a:xfrm>
          <a:prstGeom prst="rect">
            <a:avLst/>
          </a:prstGeom>
          <a:noFill/>
        </p:spPr>
        <p:txBody>
          <a:bodyPr wrap="square" rtlCol="0">
            <a:spAutoFit/>
          </a:bodyPr>
          <a:lstStyle/>
          <a:p>
            <a:pPr>
              <a:lnSpc>
                <a:spcPct val="150000"/>
              </a:lnSpc>
            </a:pPr>
            <a:r>
              <a:rPr lang="en-US" sz="1400" b="1" dirty="0">
                <a:latin typeface="Arial" panose="020B0604020202020204" pitchFamily="34" charset="0"/>
                <a:cs typeface="Arial" panose="020B0604020202020204" pitchFamily="34" charset="0"/>
              </a:rPr>
              <a:t>(PwC, 2024). (BBC News, 2023). </a:t>
            </a:r>
          </a:p>
        </p:txBody>
      </p:sp>
    </p:spTree>
    <p:extLst>
      <p:ext uri="{BB962C8B-B14F-4D97-AF65-F5344CB8AC3E}">
        <p14:creationId xmlns:p14="http://schemas.microsoft.com/office/powerpoint/2010/main" val="23627931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showMasterSp="0">
  <p:cSld>
    <p:bg>
      <p:bgPr>
        <a:gradFill>
          <a:gsLst>
            <a:gs pos="4500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a:extLst>
            <a:ext uri="{FF2B5EF4-FFF2-40B4-BE49-F238E27FC236}">
              <a16:creationId xmlns:a16="http://schemas.microsoft.com/office/drawing/2014/main" id="{A057D16D-6093-D691-570D-FE53A063EA2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C830DE5-5863-22D7-FABA-B0A57E4DFA4B}"/>
              </a:ext>
            </a:extLst>
          </p:cNvPr>
          <p:cNvSpPr>
            <a:spLocks noGrp="1"/>
          </p:cNvSpPr>
          <p:nvPr>
            <p:ph type="title"/>
          </p:nvPr>
        </p:nvSpPr>
        <p:spPr>
          <a:xfrm>
            <a:off x="937548" y="134347"/>
            <a:ext cx="10058400" cy="1609344"/>
          </a:xfrm>
        </p:spPr>
        <p:txBody>
          <a:bodyPr>
            <a:normAutofit/>
          </a:bodyPr>
          <a:lstStyle/>
          <a:p>
            <a:pPr algn="ctr"/>
            <a:r>
              <a:rPr lang="en-US" sz="1600" dirty="0">
                <a:latin typeface="Arial" panose="020B0604020202020204" pitchFamily="34" charset="0"/>
                <a:cs typeface="Arial" panose="020B0604020202020204" pitchFamily="34" charset="0"/>
              </a:rPr>
              <a:t>SAP CRM Case Study Accenture </a:t>
            </a:r>
            <a:endParaRPr lang="en-US" sz="1600" b="1" dirty="0">
              <a:latin typeface="Arial" panose="020B0604020202020204" pitchFamily="34" charset="0"/>
              <a:cs typeface="Arial" panose="020B0604020202020204" pitchFamily="34" charset="0"/>
            </a:endParaRPr>
          </a:p>
        </p:txBody>
      </p:sp>
      <p:graphicFrame>
        <p:nvGraphicFramePr>
          <p:cNvPr id="6" name="Content Placeholder 2">
            <a:extLst>
              <a:ext uri="{FF2B5EF4-FFF2-40B4-BE49-F238E27FC236}">
                <a16:creationId xmlns:a16="http://schemas.microsoft.com/office/drawing/2014/main" id="{731D6ECE-B9FE-5D47-C56E-25200E260F2F}"/>
              </a:ext>
            </a:extLst>
          </p:cNvPr>
          <p:cNvGraphicFramePr>
            <a:graphicFrameLocks noGrp="1"/>
          </p:cNvGraphicFramePr>
          <p:nvPr>
            <p:ph idx="1"/>
            <p:extLst>
              <p:ext uri="{D42A27DB-BD31-4B8C-83A1-F6EECF244321}">
                <p14:modId xmlns:p14="http://schemas.microsoft.com/office/powerpoint/2010/main" val="4248026441"/>
              </p:ext>
            </p:extLst>
          </p:nvPr>
        </p:nvGraphicFramePr>
        <p:xfrm>
          <a:off x="937548" y="1411357"/>
          <a:ext cx="10184603" cy="4507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TextBox 3">
            <a:extLst>
              <a:ext uri="{FF2B5EF4-FFF2-40B4-BE49-F238E27FC236}">
                <a16:creationId xmlns:a16="http://schemas.microsoft.com/office/drawing/2014/main" id="{E6F18AEA-D2F7-3EBA-0CCD-C9D1F054AA1D}"/>
              </a:ext>
            </a:extLst>
          </p:cNvPr>
          <p:cNvSpPr txBox="1"/>
          <p:nvPr/>
        </p:nvSpPr>
        <p:spPr>
          <a:xfrm>
            <a:off x="937549" y="6200487"/>
            <a:ext cx="3981691" cy="584775"/>
          </a:xfrm>
          <a:prstGeom prst="rect">
            <a:avLst/>
          </a:prstGeom>
          <a:noFill/>
        </p:spPr>
        <p:txBody>
          <a:bodyPr wrap="square" rtlCol="0">
            <a:spAutoFit/>
          </a:bodyPr>
          <a:lstStyle/>
          <a:p>
            <a:r>
              <a:rPr lang="en-US" sz="1400" dirty="0">
                <a:latin typeface="Arial" panose="020B0604020202020204" pitchFamily="34" charset="0"/>
                <a:cs typeface="Arial" panose="020B0604020202020204" pitchFamily="34" charset="0"/>
              </a:rPr>
              <a:t>(KPMG, 2023). (Laudon  and Laudon, 2023 )</a:t>
            </a:r>
          </a:p>
          <a:p>
            <a:endParaRPr lang="en-US" dirty="0"/>
          </a:p>
        </p:txBody>
      </p:sp>
    </p:spTree>
    <p:extLst>
      <p:ext uri="{BB962C8B-B14F-4D97-AF65-F5344CB8AC3E}">
        <p14:creationId xmlns:p14="http://schemas.microsoft.com/office/powerpoint/2010/main" val="34875383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4613A51-1E9C-7C4B-F8A9-55759444773A}"/>
            </a:ext>
          </a:extLst>
        </p:cNvPr>
        <p:cNvGrpSpPr/>
        <p:nvPr/>
      </p:nvGrpSpPr>
      <p:grpSpPr>
        <a:xfrm>
          <a:off x="0" y="0"/>
          <a:ext cx="0" cy="0"/>
          <a:chOff x="0" y="0"/>
          <a:chExt cx="0" cy="0"/>
        </a:xfrm>
      </p:grpSpPr>
      <p:sp>
        <p:nvSpPr>
          <p:cNvPr id="45" name="Rectangle 44">
            <a:extLst>
              <a:ext uri="{FF2B5EF4-FFF2-40B4-BE49-F238E27FC236}">
                <a16:creationId xmlns:a16="http://schemas.microsoft.com/office/drawing/2014/main" id="{47F26634-9FA8-4679-B619-B9DFA21E0D1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36310" y="0"/>
            <a:ext cx="4355689" cy="6857999"/>
          </a:xfrm>
          <a:prstGeom prst="rect">
            <a:avLst/>
          </a:prstGeom>
          <a:blipFill dpi="0" rotWithShape="1">
            <a:blip r:embed="rId2">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val="0"/>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EF63098-80A1-14C1-270F-1A218C90EF0B}"/>
              </a:ext>
            </a:extLst>
          </p:cNvPr>
          <p:cNvSpPr>
            <a:spLocks noGrp="1"/>
          </p:cNvSpPr>
          <p:nvPr>
            <p:ph type="title"/>
          </p:nvPr>
        </p:nvSpPr>
        <p:spPr>
          <a:xfrm>
            <a:off x="8156350" y="484632"/>
            <a:ext cx="3544035" cy="1609344"/>
          </a:xfrm>
          <a:ln>
            <a:noFill/>
          </a:ln>
        </p:spPr>
        <p:txBody>
          <a:bodyPr>
            <a:normAutofit/>
          </a:bodyPr>
          <a:lstStyle/>
          <a:p>
            <a:pPr>
              <a:lnSpc>
                <a:spcPct val="150000"/>
              </a:lnSpc>
            </a:pPr>
            <a:r>
              <a:rPr lang="en-US" sz="3200" dirty="0">
                <a:latin typeface="Arial" panose="020B0604020202020204" pitchFamily="34" charset="0"/>
                <a:cs typeface="Arial" panose="020B0604020202020204" pitchFamily="34" charset="0"/>
              </a:rPr>
              <a:t> </a:t>
            </a:r>
            <a:r>
              <a:rPr lang="en-US" sz="3200" b="1" dirty="0">
                <a:latin typeface="Arial" panose="020B0604020202020204" pitchFamily="34" charset="0"/>
                <a:cs typeface="Arial" panose="020B0604020202020204" pitchFamily="34" charset="0"/>
              </a:rPr>
              <a:t>Conclusion </a:t>
            </a:r>
            <a:endParaRPr lang="en-US" sz="3200" b="1" dirty="0"/>
          </a:p>
        </p:txBody>
      </p:sp>
      <p:pic>
        <p:nvPicPr>
          <p:cNvPr id="5" name="Picture 4" descr="A person holding a phone&#10;&#10;AI-generated content may be incorrect.">
            <a:extLst>
              <a:ext uri="{FF2B5EF4-FFF2-40B4-BE49-F238E27FC236}">
                <a16:creationId xmlns:a16="http://schemas.microsoft.com/office/drawing/2014/main" id="{CAC23A3A-24DE-9122-80A7-E83CEA2C68B8}"/>
              </a:ext>
            </a:extLst>
          </p:cNvPr>
          <p:cNvPicPr>
            <a:picLocks noChangeAspect="1"/>
          </p:cNvPicPr>
          <p:nvPr/>
        </p:nvPicPr>
        <p:blipFill>
          <a:blip r:embed="rId4"/>
          <a:stretch>
            <a:fillRect/>
          </a:stretch>
        </p:blipFill>
        <p:spPr>
          <a:xfrm>
            <a:off x="633999" y="1599313"/>
            <a:ext cx="6710697" cy="3765918"/>
          </a:xfrm>
          <a:prstGeom prst="rect">
            <a:avLst/>
          </a:prstGeom>
        </p:spPr>
      </p:pic>
      <p:sp>
        <p:nvSpPr>
          <p:cNvPr id="3" name="Content Placeholder 2">
            <a:extLst>
              <a:ext uri="{FF2B5EF4-FFF2-40B4-BE49-F238E27FC236}">
                <a16:creationId xmlns:a16="http://schemas.microsoft.com/office/drawing/2014/main" id="{8B361661-C94B-198A-A910-A4774C20DA2C}"/>
              </a:ext>
            </a:extLst>
          </p:cNvPr>
          <p:cNvSpPr>
            <a:spLocks noGrp="1"/>
          </p:cNvSpPr>
          <p:nvPr>
            <p:ph idx="1"/>
          </p:nvPr>
        </p:nvSpPr>
        <p:spPr>
          <a:xfrm>
            <a:off x="8156351" y="2121408"/>
            <a:ext cx="3544034" cy="4050792"/>
          </a:xfrm>
        </p:spPr>
        <p:txBody>
          <a:bodyPr>
            <a:normAutofit fontScale="92500" lnSpcReduction="20000"/>
          </a:bodyPr>
          <a:lstStyle/>
          <a:p>
            <a:pPr marL="0" indent="0">
              <a:lnSpc>
                <a:spcPct val="150000"/>
              </a:lnSpc>
              <a:buNone/>
            </a:pPr>
            <a:r>
              <a:rPr lang="en-US" sz="1600" dirty="0">
                <a:latin typeface="Arial" panose="020B0604020202020204" pitchFamily="34" charset="0"/>
                <a:cs typeface="Arial" panose="020B0604020202020204" pitchFamily="34" charset="0"/>
              </a:rPr>
              <a:t>CRM Sytem’s are critical enablers of modern consulting firms- improving client visibility, collaboration and data driven decision making.</a:t>
            </a:r>
          </a:p>
          <a:p>
            <a:pPr marL="0" indent="0">
              <a:lnSpc>
                <a:spcPct val="150000"/>
              </a:lnSpc>
              <a:buNone/>
            </a:pPr>
            <a:r>
              <a:rPr lang="en-US" sz="1600" b="1" dirty="0">
                <a:latin typeface="Arial" panose="020B0604020202020204" pitchFamily="34" charset="0"/>
                <a:cs typeface="Arial" panose="020B0604020202020204" pitchFamily="34" charset="0"/>
              </a:rPr>
              <a:t>Salesforce : </a:t>
            </a:r>
            <a:r>
              <a:rPr lang="en-US" sz="1600" dirty="0">
                <a:latin typeface="Arial" panose="020B0604020202020204" pitchFamily="34" charset="0"/>
                <a:cs typeface="Arial" panose="020B0604020202020204" pitchFamily="34" charset="0"/>
              </a:rPr>
              <a:t>best for global scale highly customized solutions </a:t>
            </a:r>
          </a:p>
          <a:p>
            <a:pPr marL="0" indent="0">
              <a:lnSpc>
                <a:spcPct val="150000"/>
              </a:lnSpc>
              <a:buNone/>
            </a:pPr>
            <a:r>
              <a:rPr lang="en-US" sz="1600" b="1" dirty="0">
                <a:latin typeface="Arial" panose="020B0604020202020204" pitchFamily="34" charset="0"/>
                <a:cs typeface="Arial" panose="020B0604020202020204" pitchFamily="34" charset="0"/>
              </a:rPr>
              <a:t>HubSpot : </a:t>
            </a:r>
            <a:r>
              <a:rPr lang="en-US" sz="1600" dirty="0">
                <a:latin typeface="Arial" panose="020B0604020202020204" pitchFamily="34" charset="0"/>
                <a:cs typeface="Arial" panose="020B0604020202020204" pitchFamily="34" charset="0"/>
              </a:rPr>
              <a:t>Ideal for smaller or marketing focused consulting firms.</a:t>
            </a:r>
          </a:p>
          <a:p>
            <a:pPr marL="0" indent="0">
              <a:lnSpc>
                <a:spcPct val="150000"/>
              </a:lnSpc>
              <a:buNone/>
            </a:pPr>
            <a:r>
              <a:rPr lang="en-US" sz="1600" b="1" dirty="0">
                <a:latin typeface="Arial" panose="020B0604020202020204" pitchFamily="34" charset="0"/>
                <a:cs typeface="Arial" panose="020B0604020202020204" pitchFamily="34" charset="0"/>
              </a:rPr>
              <a:t>SAP : </a:t>
            </a:r>
            <a:r>
              <a:rPr lang="en-US" sz="1600" dirty="0">
                <a:latin typeface="Arial" panose="020B0604020202020204" pitchFamily="34" charset="0"/>
                <a:cs typeface="Arial" panose="020B0604020202020204" pitchFamily="34" charset="0"/>
              </a:rPr>
              <a:t>Optimal for enterprise consultancies requiring ERP integration and Governance.</a:t>
            </a:r>
          </a:p>
          <a:p>
            <a:pPr marL="0" indent="0">
              <a:buNone/>
            </a:pPr>
            <a:endParaRPr lang="en-US" sz="1600" dirty="0"/>
          </a:p>
        </p:txBody>
      </p:sp>
      <p:grpSp>
        <p:nvGrpSpPr>
          <p:cNvPr id="46" name="Group 45">
            <a:extLst>
              <a:ext uri="{FF2B5EF4-FFF2-40B4-BE49-F238E27FC236}">
                <a16:creationId xmlns:a16="http://schemas.microsoft.com/office/drawing/2014/main" id="{79456847-F660-4ED4-9541-E8AB51FCAF6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401725" y="6229681"/>
            <a:ext cx="457200" cy="457200"/>
            <a:chOff x="11361456" y="6195813"/>
            <a:chExt cx="548640" cy="548640"/>
          </a:xfrm>
        </p:grpSpPr>
        <p:sp>
          <p:nvSpPr>
            <p:cNvPr id="47" name="Oval 46">
              <a:extLst>
                <a:ext uri="{FF2B5EF4-FFF2-40B4-BE49-F238E27FC236}">
                  <a16:creationId xmlns:a16="http://schemas.microsoft.com/office/drawing/2014/main" id="{CBA548B4-3D52-4409-99DD-B2A24D2015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61456" y="6195813"/>
              <a:ext cx="548640" cy="548640"/>
            </a:xfrm>
            <a:prstGeom prst="ellipse">
              <a:avLst/>
            </a:prstGeom>
            <a:blipFill dpi="0" rotWithShape="1">
              <a:blip r:embed="rId5">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48" name="Oval 47">
              <a:extLst>
                <a:ext uri="{FF2B5EF4-FFF2-40B4-BE49-F238E27FC236}">
                  <a16:creationId xmlns:a16="http://schemas.microsoft.com/office/drawing/2014/main" id="{3AE84337-22C7-4E22-AAE5-97E3848BCE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1396488" y="6230844"/>
              <a:ext cx="478576" cy="478578"/>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grpSp>
    </p:spTree>
    <p:extLst>
      <p:ext uri="{BB962C8B-B14F-4D97-AF65-F5344CB8AC3E}">
        <p14:creationId xmlns:p14="http://schemas.microsoft.com/office/powerpoint/2010/main" val="373903066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0" name="Rectangle 49">
            <a:extLst>
              <a:ext uri="{FF2B5EF4-FFF2-40B4-BE49-F238E27FC236}">
                <a16:creationId xmlns:a16="http://schemas.microsoft.com/office/drawing/2014/main" id="{3C06EAFD-0C69-4B3B-BEA7-E7E11DDF9C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2" name="Rectangle 51">
            <a:extLst>
              <a:ext uri="{FF2B5EF4-FFF2-40B4-BE49-F238E27FC236}">
                <a16:creationId xmlns:a16="http://schemas.microsoft.com/office/drawing/2014/main" id="{A4066C89-42FB-4624-9AFE-3A31B36491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344" y="0"/>
            <a:ext cx="4648169" cy="6858000"/>
          </a:xfrm>
          <a:prstGeom prst="rect">
            <a:avLst/>
          </a:prstGeom>
          <a:blipFill dpi="0" rotWithShape="1">
            <a:blip r:embed="rId2">
              <a:duotone>
                <a:schemeClr val="accent1">
                  <a:shade val="45000"/>
                  <a:satMod val="135000"/>
                </a:schemeClr>
                <a:prstClr val="white"/>
              </a:duotone>
              <a:extLst>
                <a:ext uri="{BEBA8EAE-BF5A-486C-A8C5-ECC9F3942E4B}">
                  <a14:imgProps xmlns:a14="http://schemas.microsoft.com/office/drawing/2010/main">
                    <a14:imgLayer r:embed="rId3">
                      <a14:imgEffect>
                        <a14:saturation sat="400000"/>
                      </a14:imgEffect>
                      <a14:imgEffect>
                        <a14:brightnessContrast bright="-40000" contrast="40000"/>
                      </a14:imgEffect>
                    </a14:imgLayer>
                  </a14:imgProps>
                </a:ext>
              </a:extLst>
            </a:blip>
            <a:srcRect/>
            <a:tile tx="0" ty="0" sx="85000" sy="85000" flip="none" algn="tl"/>
          </a:blipFill>
          <a:ln w="25400" cap="flat" cmpd="sng" algn="ctr">
            <a:noFill/>
            <a:prstDash val="solid"/>
          </a:ln>
          <a:effectLst/>
        </p:spPr>
        <p:txBody>
          <a:bodyPr lIns="0" tIns="0" rIns="0" bIns="0" rtlCol="0" anchor="ctr"/>
          <a:lstStyle/>
          <a:p>
            <a:pPr algn="ctr" defTabSz="914400"/>
            <a:endParaRPr lang="en-US" sz="2000" kern="0">
              <a:solidFill>
                <a:prstClr val="white"/>
              </a:solidFill>
              <a:latin typeface="Rockwell Extra Bold" pitchFamily="18" charset="0"/>
            </a:endParaRPr>
          </a:p>
        </p:txBody>
      </p:sp>
      <p:sp>
        <p:nvSpPr>
          <p:cNvPr id="2" name="Title 1">
            <a:extLst>
              <a:ext uri="{FF2B5EF4-FFF2-40B4-BE49-F238E27FC236}">
                <a16:creationId xmlns:a16="http://schemas.microsoft.com/office/drawing/2014/main" id="{FE934B4C-9997-5E1A-1907-86A6FA553311}"/>
              </a:ext>
            </a:extLst>
          </p:cNvPr>
          <p:cNvSpPr>
            <a:spLocks noGrp="1"/>
          </p:cNvSpPr>
          <p:nvPr>
            <p:ph type="title"/>
          </p:nvPr>
        </p:nvSpPr>
        <p:spPr>
          <a:xfrm>
            <a:off x="643468" y="643466"/>
            <a:ext cx="3686312" cy="5528734"/>
          </a:xfrm>
        </p:spPr>
        <p:txBody>
          <a:bodyPr>
            <a:normAutofit/>
          </a:bodyPr>
          <a:lstStyle/>
          <a:p>
            <a:pPr algn="r"/>
            <a:r>
              <a:rPr lang="en-US" b="1" dirty="0">
                <a:solidFill>
                  <a:srgbClr val="FFFFFF"/>
                </a:solidFill>
                <a:latin typeface="Arial" panose="020B0604020202020204" pitchFamily="34" charset="0"/>
                <a:cs typeface="Arial" panose="020B0604020202020204" pitchFamily="34" charset="0"/>
              </a:rPr>
              <a:t>References</a:t>
            </a:r>
            <a:endParaRPr lang="en-US" b="1" dirty="0">
              <a:solidFill>
                <a:srgbClr val="FFFFFF"/>
              </a:solidFill>
            </a:endParaRPr>
          </a:p>
        </p:txBody>
      </p:sp>
      <p:sp>
        <p:nvSpPr>
          <p:cNvPr id="43" name="Content Placeholder 2">
            <a:extLst>
              <a:ext uri="{FF2B5EF4-FFF2-40B4-BE49-F238E27FC236}">
                <a16:creationId xmlns:a16="http://schemas.microsoft.com/office/drawing/2014/main" id="{64659C2F-3401-729A-1B43-4B25AE3A1064}"/>
              </a:ext>
            </a:extLst>
          </p:cNvPr>
          <p:cNvSpPr>
            <a:spLocks noGrp="1"/>
          </p:cNvSpPr>
          <p:nvPr>
            <p:ph idx="1"/>
          </p:nvPr>
        </p:nvSpPr>
        <p:spPr>
          <a:xfrm>
            <a:off x="5113415" y="723621"/>
            <a:ext cx="6074467" cy="5572432"/>
          </a:xfrm>
        </p:spPr>
        <p:txBody>
          <a:bodyPr anchor="ctr">
            <a:normAutofit fontScale="25000" lnSpcReduction="20000"/>
          </a:bodyPr>
          <a:lstStyle/>
          <a:p>
            <a:pPr>
              <a:lnSpc>
                <a:spcPct val="170000"/>
              </a:lnSpc>
            </a:pPr>
            <a:r>
              <a:rPr lang="en-US" sz="4000" dirty="0">
                <a:latin typeface="Arial" panose="020B0604020202020204" pitchFamily="34" charset="0"/>
                <a:cs typeface="Arial" panose="020B0604020202020204" pitchFamily="34" charset="0"/>
              </a:rPr>
              <a:t>Accenture. (2025) </a:t>
            </a:r>
            <a:r>
              <a:rPr lang="en-US" sz="4000" i="1" dirty="0" err="1">
                <a:latin typeface="Arial" panose="020B0604020202020204" pitchFamily="34" charset="0"/>
                <a:cs typeface="Arial" panose="020B0604020202020204" pitchFamily="34" charset="0"/>
              </a:rPr>
              <a:t>MyConcerto</a:t>
            </a:r>
            <a:r>
              <a:rPr lang="en-US" sz="4000" i="1" dirty="0">
                <a:latin typeface="Arial" panose="020B0604020202020204" pitchFamily="34" charset="0"/>
                <a:cs typeface="Arial" panose="020B0604020202020204" pitchFamily="34" charset="0"/>
              </a:rPr>
              <a:t>: Driving digital transformation with SAP </a:t>
            </a:r>
            <a:r>
              <a:rPr lang="en-US" sz="4000" dirty="0">
                <a:latin typeface="Arial" panose="020B0604020202020204" pitchFamily="34" charset="0"/>
                <a:cs typeface="Arial" panose="020B0604020202020204" pitchFamily="34" charset="0"/>
              </a:rPr>
              <a:t>(online). Available at: </a:t>
            </a:r>
            <a:r>
              <a:rPr lang="en-US" sz="4000" dirty="0">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https://www.accenture.com/us-en/services/sap/myconcerto</a:t>
            </a:r>
            <a:r>
              <a:rPr lang="en-US" sz="4000" dirty="0">
                <a:latin typeface="Arial" panose="020B0604020202020204" pitchFamily="34" charset="0"/>
                <a:cs typeface="Arial" panose="020B0604020202020204" pitchFamily="34" charset="0"/>
              </a:rPr>
              <a:t>].</a:t>
            </a:r>
          </a:p>
          <a:p>
            <a:pPr>
              <a:lnSpc>
                <a:spcPct val="170000"/>
              </a:lnSpc>
            </a:pPr>
            <a:r>
              <a:rPr lang="en-US" sz="4000" dirty="0">
                <a:latin typeface="Arial" panose="020B0604020202020204" pitchFamily="34" charset="0"/>
                <a:cs typeface="Arial" panose="020B0604020202020204" pitchFamily="34" charset="0"/>
              </a:rPr>
              <a:t>Deloitte. (2024) </a:t>
            </a:r>
            <a:r>
              <a:rPr lang="en-US" sz="4000" i="1" dirty="0">
                <a:latin typeface="Arial" panose="020B0604020202020204" pitchFamily="34" charset="0"/>
                <a:cs typeface="Arial" panose="020B0604020202020204" pitchFamily="34" charset="0"/>
              </a:rPr>
              <a:t>Deloitte Salesforce Alliance: Transforming Client Engagement Through CRM Innovation (</a:t>
            </a:r>
            <a:r>
              <a:rPr lang="en-US" sz="4000" dirty="0">
                <a:latin typeface="Arial" panose="020B0604020202020204" pitchFamily="34" charset="0"/>
                <a:cs typeface="Arial" panose="020B0604020202020204" pitchFamily="34" charset="0"/>
              </a:rPr>
              <a:t>online). Available at: </a:t>
            </a:r>
            <a:r>
              <a:rPr lang="en-US" sz="4000" dirty="0">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https://www2.Deloitte.com/global/en/pages/technology/articles/salesforce-alliance.html</a:t>
            </a:r>
            <a:r>
              <a:rPr lang="en-US" sz="4000" dirty="0">
                <a:latin typeface="Arial" panose="020B0604020202020204" pitchFamily="34" charset="0"/>
                <a:cs typeface="Arial" panose="020B0604020202020204" pitchFamily="34" charset="0"/>
              </a:rPr>
              <a:t> </a:t>
            </a:r>
          </a:p>
          <a:p>
            <a:pPr>
              <a:lnSpc>
                <a:spcPct val="170000"/>
              </a:lnSpc>
            </a:pPr>
            <a:r>
              <a:rPr lang="en-US" sz="4000" dirty="0">
                <a:latin typeface="Arial" panose="020B0604020202020204" pitchFamily="34" charset="0"/>
                <a:cs typeface="Arial" panose="020B0604020202020204" pitchFamily="34" charset="0"/>
              </a:rPr>
              <a:t>HubSpot. (2025) </a:t>
            </a:r>
            <a:r>
              <a:rPr lang="en-US" sz="4000" i="1" dirty="0">
                <a:latin typeface="Arial" panose="020B0604020202020204" pitchFamily="34" charset="0"/>
                <a:cs typeface="Arial" panose="020B0604020202020204" pitchFamily="34" charset="0"/>
              </a:rPr>
              <a:t>Data Privacy and GDPR Compliance at HubSpot </a:t>
            </a:r>
            <a:r>
              <a:rPr lang="en-US" sz="4000" dirty="0">
                <a:latin typeface="Arial" panose="020B0604020202020204" pitchFamily="34" charset="0"/>
                <a:cs typeface="Arial" panose="020B0604020202020204" pitchFamily="34" charset="0"/>
              </a:rPr>
              <a:t>(online). Available at: </a:t>
            </a:r>
            <a:r>
              <a:rPr lang="en-US" sz="4000" dirty="0">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https://legal.hubspot.com/data-privacy</a:t>
            </a:r>
            <a:r>
              <a:rPr lang="en-US" sz="4000" dirty="0">
                <a:latin typeface="Arial" panose="020B0604020202020204" pitchFamily="34" charset="0"/>
                <a:cs typeface="Arial" panose="020B0604020202020204" pitchFamily="34" charset="0"/>
              </a:rPr>
              <a:t> </a:t>
            </a:r>
          </a:p>
          <a:p>
            <a:pPr>
              <a:lnSpc>
                <a:spcPct val="170000"/>
              </a:lnSpc>
            </a:pPr>
            <a:r>
              <a:rPr lang="en-US" sz="4000" dirty="0">
                <a:latin typeface="Arial" panose="020B0604020202020204" pitchFamily="34" charset="0"/>
                <a:cs typeface="Arial" panose="020B0604020202020204" pitchFamily="34" charset="0"/>
              </a:rPr>
              <a:t>HubSpot. (2024) </a:t>
            </a:r>
            <a:r>
              <a:rPr lang="en-US" sz="4000" i="1" dirty="0" err="1">
                <a:latin typeface="Arial" panose="020B0604020202020204" pitchFamily="34" charset="0"/>
                <a:cs typeface="Arial" panose="020B0604020202020204" pitchFamily="34" charset="0"/>
              </a:rPr>
              <a:t>SmartBug</a:t>
            </a:r>
            <a:r>
              <a:rPr lang="en-US" sz="4000" i="1" dirty="0">
                <a:latin typeface="Arial" panose="020B0604020202020204" pitchFamily="34" charset="0"/>
                <a:cs typeface="Arial" panose="020B0604020202020204" pitchFamily="34" charset="0"/>
              </a:rPr>
              <a:t> Media- HubSpot Elite Partner Case Study </a:t>
            </a:r>
            <a:r>
              <a:rPr lang="en-US" sz="4000" dirty="0">
                <a:latin typeface="Arial" panose="020B0604020202020204" pitchFamily="34" charset="0"/>
                <a:cs typeface="Arial" panose="020B0604020202020204" pitchFamily="34" charset="0"/>
              </a:rPr>
              <a:t>(online). Available at: </a:t>
            </a:r>
            <a:r>
              <a:rPr lang="en-US" sz="4000" dirty="0">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https://www.hubspot.com/partners/case-studies/smartbug-media</a:t>
            </a:r>
            <a:r>
              <a:rPr lang="en-US" sz="4000" dirty="0">
                <a:latin typeface="Arial" panose="020B0604020202020204" pitchFamily="34" charset="0"/>
                <a:cs typeface="Arial" panose="020B0604020202020204" pitchFamily="34" charset="0"/>
              </a:rPr>
              <a:t> </a:t>
            </a:r>
          </a:p>
          <a:p>
            <a:pPr>
              <a:lnSpc>
                <a:spcPct val="170000"/>
              </a:lnSpc>
            </a:pPr>
            <a:r>
              <a:rPr lang="en-US" sz="4000" dirty="0">
                <a:latin typeface="Arial" panose="020B0604020202020204" pitchFamily="34" charset="0"/>
                <a:cs typeface="Arial" panose="020B0604020202020204" pitchFamily="34" charset="0"/>
              </a:rPr>
              <a:t>ICO. (no date) </a:t>
            </a:r>
            <a:r>
              <a:rPr lang="en-US" sz="4000" i="1" dirty="0">
                <a:latin typeface="Arial" panose="020B0604020202020204" pitchFamily="34" charset="0"/>
                <a:cs typeface="Arial" panose="020B0604020202020204" pitchFamily="34" charset="0"/>
              </a:rPr>
              <a:t>Employee Monitoring – Is It Right For Your Business? </a:t>
            </a:r>
            <a:r>
              <a:rPr lang="en-US" sz="4000" dirty="0">
                <a:latin typeface="Arial" panose="020B0604020202020204" pitchFamily="34" charset="0"/>
                <a:cs typeface="Arial" panose="020B0604020202020204" pitchFamily="34" charset="0"/>
              </a:rPr>
              <a:t>(online) Available at: </a:t>
            </a:r>
            <a:r>
              <a:rPr lang="en-US" sz="4000" dirty="0">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https://ico.org.uk/for-oorganisations/advice-for-small-organisations/news-blogs-and-events/blogs/employee-monitoring-is-it-right-for-your-business</a:t>
            </a:r>
            <a:r>
              <a:rPr lang="en-US" sz="4000" dirty="0">
                <a:latin typeface="Arial" panose="020B0604020202020204" pitchFamily="34" charset="0"/>
                <a:cs typeface="Arial" panose="020B0604020202020204" pitchFamily="34" charset="0"/>
              </a:rPr>
              <a:t> </a:t>
            </a:r>
          </a:p>
          <a:p>
            <a:pPr>
              <a:lnSpc>
                <a:spcPct val="170000"/>
              </a:lnSpc>
            </a:pPr>
            <a:r>
              <a:rPr lang="en-US" sz="4000" dirty="0">
                <a:latin typeface="Arial" panose="020B0604020202020204" pitchFamily="34" charset="0"/>
                <a:cs typeface="Arial" panose="020B0604020202020204" pitchFamily="34" charset="0"/>
              </a:rPr>
              <a:t>ICO. (2024) </a:t>
            </a:r>
            <a:r>
              <a:rPr lang="en-US" sz="4000" i="1" dirty="0">
                <a:latin typeface="Arial" panose="020B0604020202020204" pitchFamily="34" charset="0"/>
                <a:cs typeface="Arial" panose="020B0604020202020204" pitchFamily="34" charset="0"/>
              </a:rPr>
              <a:t>Guidance on AI and Data Protection </a:t>
            </a:r>
            <a:r>
              <a:rPr lang="en-US" sz="4000" dirty="0">
                <a:latin typeface="Arial" panose="020B0604020202020204" pitchFamily="34" charset="0"/>
                <a:cs typeface="Arial" panose="020B0604020202020204" pitchFamily="34" charset="0"/>
              </a:rPr>
              <a:t>(online) Available at: </a:t>
            </a:r>
            <a:r>
              <a:rPr lang="en-US" sz="4000" dirty="0">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https://ico.org.uk/for-organisations/uk-gdpr-guidance-and-resources/artificial-intelligence/guidance-on-ai-and-data-protection</a:t>
            </a:r>
            <a:r>
              <a:rPr lang="en-US" sz="4000" dirty="0">
                <a:latin typeface="Arial" panose="020B0604020202020204" pitchFamily="34" charset="0"/>
                <a:cs typeface="Arial" panose="020B0604020202020204" pitchFamily="34" charset="0"/>
              </a:rPr>
              <a:t> </a:t>
            </a:r>
          </a:p>
          <a:p>
            <a:pPr>
              <a:lnSpc>
                <a:spcPct val="170000"/>
              </a:lnSpc>
            </a:pPr>
            <a:r>
              <a:rPr lang="en-US" sz="4000" dirty="0">
                <a:latin typeface="Arial" panose="020B0604020202020204" pitchFamily="34" charset="0"/>
                <a:cs typeface="Arial" panose="020B0604020202020204" pitchFamily="34" charset="0"/>
              </a:rPr>
              <a:t>Salesforce. (2025) </a:t>
            </a:r>
            <a:r>
              <a:rPr lang="en-US" sz="4000" i="1" dirty="0">
                <a:latin typeface="Arial" panose="020B0604020202020204" pitchFamily="34" charset="0"/>
                <a:cs typeface="Arial" panose="020B0604020202020204" pitchFamily="34" charset="0"/>
              </a:rPr>
              <a:t>Security Best Practices </a:t>
            </a:r>
            <a:r>
              <a:rPr lang="en-US" sz="4000" dirty="0">
                <a:latin typeface="Arial" panose="020B0604020202020204" pitchFamily="34" charset="0"/>
                <a:cs typeface="Arial" panose="020B0604020202020204" pitchFamily="34" charset="0"/>
              </a:rPr>
              <a:t>(online) Available at: </a:t>
            </a:r>
            <a:r>
              <a:rPr lang="en-US" sz="4000" dirty="0">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https://security.salesforce.com/security-best-practices</a:t>
            </a:r>
            <a:r>
              <a:rPr lang="en-US" sz="4000" dirty="0">
                <a:latin typeface="Arial" panose="020B0604020202020204" pitchFamily="34" charset="0"/>
                <a:cs typeface="Arial" panose="020B0604020202020204" pitchFamily="34" charset="0"/>
              </a:rPr>
              <a:t> </a:t>
            </a:r>
          </a:p>
          <a:p>
            <a:pPr>
              <a:lnSpc>
                <a:spcPct val="170000"/>
              </a:lnSpc>
            </a:pPr>
            <a:r>
              <a:rPr lang="en-US" sz="4000" dirty="0">
                <a:latin typeface="Arial" panose="020B0604020202020204" pitchFamily="34" charset="0"/>
                <a:cs typeface="Arial" panose="020B0604020202020204" pitchFamily="34" charset="0"/>
              </a:rPr>
              <a:t>SAP (2025) </a:t>
            </a:r>
            <a:r>
              <a:rPr lang="en-US" sz="4000" i="1" dirty="0">
                <a:latin typeface="Arial" panose="020B0604020202020204" pitchFamily="34" charset="0"/>
                <a:cs typeface="Arial" panose="020B0604020202020204" pitchFamily="34" charset="0"/>
              </a:rPr>
              <a:t>Accenture and SAP Partnership Overview </a:t>
            </a:r>
            <a:r>
              <a:rPr lang="en-US" sz="4000" dirty="0">
                <a:latin typeface="Arial" panose="020B0604020202020204" pitchFamily="34" charset="0"/>
                <a:cs typeface="Arial" panose="020B0604020202020204" pitchFamily="34" charset="0"/>
              </a:rPr>
              <a:t>(online) Available at: </a:t>
            </a:r>
            <a:r>
              <a:rPr lang="en-US" sz="4000" dirty="0">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https://www.sap.com/partners/find/consulting/Accenture.html</a:t>
            </a:r>
            <a:r>
              <a:rPr lang="en-US" sz="4000" dirty="0">
                <a:latin typeface="Arial" panose="020B0604020202020204" pitchFamily="34" charset="0"/>
                <a:cs typeface="Arial" panose="020B0604020202020204" pitchFamily="34" charset="0"/>
              </a:rPr>
              <a:t> </a:t>
            </a:r>
          </a:p>
          <a:p>
            <a:pPr>
              <a:lnSpc>
                <a:spcPct val="170000"/>
              </a:lnSpc>
            </a:pPr>
            <a:r>
              <a:rPr lang="en-US" sz="4000" dirty="0" err="1">
                <a:latin typeface="Arial" panose="020B0604020202020204" pitchFamily="34" charset="0"/>
                <a:cs typeface="Arial" panose="020B0604020202020204" pitchFamily="34" charset="0"/>
              </a:rPr>
              <a:t>SmartBug</a:t>
            </a:r>
            <a:r>
              <a:rPr lang="en-US" sz="4000" dirty="0">
                <a:latin typeface="Arial" panose="020B0604020202020204" pitchFamily="34" charset="0"/>
                <a:cs typeface="Arial" panose="020B0604020202020204" pitchFamily="34" charset="0"/>
              </a:rPr>
              <a:t> Media. (2025) </a:t>
            </a:r>
            <a:r>
              <a:rPr lang="en-US" sz="4000" i="1" dirty="0">
                <a:latin typeface="Arial" panose="020B0604020202020204" pitchFamily="34" charset="0"/>
                <a:cs typeface="Arial" panose="020B0604020202020204" pitchFamily="34" charset="0"/>
              </a:rPr>
              <a:t>About </a:t>
            </a:r>
            <a:r>
              <a:rPr lang="en-US" sz="4000" i="1" dirty="0" err="1">
                <a:latin typeface="Arial" panose="020B0604020202020204" pitchFamily="34" charset="0"/>
                <a:cs typeface="Arial" panose="020B0604020202020204" pitchFamily="34" charset="0"/>
              </a:rPr>
              <a:t>SmartBug</a:t>
            </a:r>
            <a:r>
              <a:rPr lang="en-US" sz="4000" i="1" dirty="0">
                <a:latin typeface="Arial" panose="020B0604020202020204" pitchFamily="34" charset="0"/>
                <a:cs typeface="Arial" panose="020B0604020202020204" pitchFamily="34" charset="0"/>
              </a:rPr>
              <a:t> Media – </a:t>
            </a:r>
            <a:r>
              <a:rPr lang="en-US" sz="4000" i="1" dirty="0" err="1">
                <a:latin typeface="Arial" panose="020B0604020202020204" pitchFamily="34" charset="0"/>
                <a:cs typeface="Arial" panose="020B0604020202020204" pitchFamily="34" charset="0"/>
              </a:rPr>
              <a:t>HubSopot</a:t>
            </a:r>
            <a:r>
              <a:rPr lang="en-US" sz="4000" i="1" dirty="0">
                <a:latin typeface="Arial" panose="020B0604020202020204" pitchFamily="34" charset="0"/>
                <a:cs typeface="Arial" panose="020B0604020202020204" pitchFamily="34" charset="0"/>
              </a:rPr>
              <a:t> Elite Solutions Partner</a:t>
            </a:r>
            <a:r>
              <a:rPr lang="en-US" sz="4000" dirty="0">
                <a:latin typeface="Arial" panose="020B0604020202020204" pitchFamily="34" charset="0"/>
                <a:cs typeface="Arial" panose="020B0604020202020204" pitchFamily="34" charset="0"/>
              </a:rPr>
              <a:t> (online)Available at: </a:t>
            </a:r>
            <a:r>
              <a:rPr lang="en-US" sz="4000" dirty="0">
                <a:latin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https://www.smartbugmedia.com/about</a:t>
            </a:r>
            <a:r>
              <a:rPr lang="en-US" sz="4000" dirty="0">
                <a:latin typeface="Arial" panose="020B0604020202020204" pitchFamily="34" charset="0"/>
                <a:cs typeface="Arial" panose="020B0604020202020204" pitchFamily="34" charset="0"/>
              </a:rPr>
              <a:t> </a:t>
            </a:r>
            <a:endParaRPr lang="en-US" sz="1900" dirty="0"/>
          </a:p>
        </p:txBody>
      </p:sp>
      <p:sp>
        <p:nvSpPr>
          <p:cNvPr id="54" name="Oval 53">
            <a:extLst>
              <a:ext uri="{FF2B5EF4-FFF2-40B4-BE49-F238E27FC236}">
                <a16:creationId xmlns:a16="http://schemas.microsoft.com/office/drawing/2014/main" id="{BA218FBC-B2D6-48CA-9289-C4110162ED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01725" y="6229681"/>
            <a:ext cx="457200" cy="457200"/>
          </a:xfrm>
          <a:prstGeom prst="ellipse">
            <a:avLst/>
          </a:prstGeom>
          <a:blipFill dpi="0" rotWithShape="1">
            <a:blip r:embed="rId13">
              <a:duotone>
                <a:schemeClr val="accent1">
                  <a:shade val="45000"/>
                  <a:satMod val="135000"/>
                </a:schemeClr>
                <a:prstClr val="white"/>
              </a:duotone>
            </a:blip>
            <a:srcRect/>
            <a:tile tx="50800" ty="0" sx="85000" sy="85000" flip="none" algn="tl"/>
          </a:blipFill>
          <a:ln w="25400" cap="flat" cmpd="sng" algn="ctr">
            <a:noFill/>
            <a:prstDash val="solid"/>
          </a:ln>
          <a:effectLst/>
        </p:spPr>
        <p:txBody>
          <a:bodyPr lIns="0" tIns="0" rIns="0" bIns="0"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2000" b="0" i="0" u="none" strike="noStrike" kern="0" cap="none" spc="0" normalizeH="0" baseline="0" noProof="0" dirty="0">
              <a:ln>
                <a:noFill/>
              </a:ln>
              <a:solidFill>
                <a:prstClr val="white"/>
              </a:solidFill>
              <a:effectLst/>
              <a:uLnTx/>
              <a:uFillTx/>
              <a:latin typeface="Rockwell Extra Bold" pitchFamily="18" charset="0"/>
              <a:ea typeface="+mn-ea"/>
              <a:cs typeface="+mn-cs"/>
            </a:endParaRPr>
          </a:p>
        </p:txBody>
      </p:sp>
      <p:sp>
        <p:nvSpPr>
          <p:cNvPr id="56" name="Oval 55">
            <a:extLst>
              <a:ext uri="{FF2B5EF4-FFF2-40B4-BE49-F238E27FC236}">
                <a16:creationId xmlns:a16="http://schemas.microsoft.com/office/drawing/2014/main" id="{2DED9084-49DA-4911-ACB7-5F9E4DEFA0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430918" y="6258874"/>
            <a:ext cx="398813" cy="398815"/>
          </a:xfrm>
          <a:prstGeom prst="ellipse">
            <a:avLst/>
          </a:prstGeom>
          <a:noFill/>
          <a:ln w="12700" cap="flat" cmpd="sng" algn="ctr">
            <a:solidFill>
              <a:srgbClr val="FFFFFF"/>
            </a:solidFill>
            <a:prstDash val="solid"/>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dirty="0">
              <a:ln>
                <a:noFill/>
              </a:ln>
              <a:solidFill>
                <a:prstClr val="white"/>
              </a:solidFill>
              <a:effectLst/>
              <a:uLnTx/>
              <a:uFillTx/>
              <a:latin typeface="Calibri"/>
              <a:ea typeface="+mn-ea"/>
              <a:cs typeface="+mn-cs"/>
            </a:endParaRPr>
          </a:p>
        </p:txBody>
      </p:sp>
    </p:spTree>
    <p:extLst>
      <p:ext uri="{BB962C8B-B14F-4D97-AF65-F5344CB8AC3E}">
        <p14:creationId xmlns:p14="http://schemas.microsoft.com/office/powerpoint/2010/main" val="14169375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Wood Type">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Wood Type">
      <a:majorFont>
        <a:latin typeface="Georgia" panose="020405020504050203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Trebuchet MS" panose="020B0603020202020204"/>
        <a:ea typeface=""/>
        <a:cs typeface=""/>
        <a:font script="Jpan" typeface="HG丸ｺﾞｼｯｸM-PRO"/>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name="Wood Type" id="{7ACABC62-BF99-48CF-A9DC-4DB89C7B13DC}" vid="{C6AE0645-98FF-411B-B0E9-59ABD78A0CCE}"/>
    </a:ext>
  </a:extLst>
</a:theme>
</file>

<file path=docProps/app.xml><?xml version="1.0" encoding="utf-8"?>
<Properties xmlns="http://schemas.openxmlformats.org/officeDocument/2006/extended-properties" xmlns:vt="http://schemas.openxmlformats.org/officeDocument/2006/docPropsVTypes">
  <Template>Wood Type</Template>
  <TotalTime>4009</TotalTime>
  <Words>3516</Words>
  <Application>Microsoft Macintosh PowerPoint</Application>
  <PresentationFormat>Widescreen</PresentationFormat>
  <Paragraphs>201</Paragraphs>
  <Slides>28</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28</vt:i4>
      </vt:variant>
    </vt:vector>
  </HeadingPairs>
  <TitlesOfParts>
    <vt:vector size="36" baseType="lpstr">
      <vt:lpstr>Arial</vt:lpstr>
      <vt:lpstr>Calibri</vt:lpstr>
      <vt:lpstr>Georgia</vt:lpstr>
      <vt:lpstr>Rockwell Extra Bold</vt:lpstr>
      <vt:lpstr>Symbol</vt:lpstr>
      <vt:lpstr>Trebuchet MS</vt:lpstr>
      <vt:lpstr>Wingdings</vt:lpstr>
      <vt:lpstr>Wood Type</vt:lpstr>
      <vt:lpstr>           </vt:lpstr>
      <vt:lpstr>           </vt:lpstr>
      <vt:lpstr>           </vt:lpstr>
      <vt:lpstr>The Role of Information Systems in Business Consulting </vt:lpstr>
      <vt:lpstr>           </vt:lpstr>
      <vt:lpstr>           </vt:lpstr>
      <vt:lpstr>           </vt:lpstr>
      <vt:lpstr>           </vt:lpstr>
      <vt:lpstr>          Analysis and Comparison of CRM Systems for Consulting Companies    Presenter: Galyna Vovk  Student ID: 2337083 </vt:lpstr>
      <vt:lpstr>Introduction  </vt:lpstr>
      <vt:lpstr>Salesforce CRM  </vt:lpstr>
      <vt:lpstr>HubSpot CRM </vt:lpstr>
      <vt:lpstr>SAP CRM </vt:lpstr>
      <vt:lpstr>Conclusion and  Recommendation </vt:lpstr>
      <vt:lpstr>References :</vt:lpstr>
      <vt:lpstr>Ethical Considerations in Information Systems for Consulting &amp; Professional Services </vt:lpstr>
      <vt:lpstr>Introduction </vt:lpstr>
      <vt:lpstr>Key Ethical Issues</vt:lpstr>
      <vt:lpstr>Managing Ethical Risks</vt:lpstr>
      <vt:lpstr>Case Study &amp; Conclusion</vt:lpstr>
      <vt:lpstr>References :</vt:lpstr>
      <vt:lpstr>Real World Case Studies </vt:lpstr>
      <vt:lpstr>Real World Case Studies: Information Systems  in UK Business and Management Consulting Firms </vt:lpstr>
      <vt:lpstr>Salesforce CRM Case Study Deloitte</vt:lpstr>
      <vt:lpstr>HubSpot CRM Case Study SmartBug Media </vt:lpstr>
      <vt:lpstr>SAP CRM Case Study Accenture </vt:lpstr>
      <vt:lpstr> 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галина вовк</dc:creator>
  <cp:lastModifiedBy>Viktoriia Pohorila (2337074)</cp:lastModifiedBy>
  <cp:revision>78</cp:revision>
  <dcterms:created xsi:type="dcterms:W3CDTF">2025-10-11T11:05:41Z</dcterms:created>
  <dcterms:modified xsi:type="dcterms:W3CDTF">2025-11-10T19:49:28Z</dcterms:modified>
</cp:coreProperties>
</file>