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22"/>
  </p:notesMasterIdLst>
  <p:handoutMasterIdLst>
    <p:handoutMasterId r:id="rId23"/>
  </p:handoutMasterIdLst>
  <p:sldIdLst>
    <p:sldId id="256" r:id="rId5"/>
    <p:sldId id="307" r:id="rId6"/>
    <p:sldId id="297" r:id="rId7"/>
    <p:sldId id="308" r:id="rId8"/>
    <p:sldId id="311" r:id="rId9"/>
    <p:sldId id="312" r:id="rId10"/>
    <p:sldId id="313" r:id="rId11"/>
    <p:sldId id="298" r:id="rId12"/>
    <p:sldId id="257" r:id="rId13"/>
    <p:sldId id="306" r:id="rId14"/>
    <p:sldId id="302" r:id="rId15"/>
    <p:sldId id="309" r:id="rId16"/>
    <p:sldId id="299" r:id="rId17"/>
    <p:sldId id="303" r:id="rId18"/>
    <p:sldId id="314" r:id="rId19"/>
    <p:sldId id="310" r:id="rId20"/>
    <p:sldId id="296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93A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96AF613-A53F-4724-9354-347F7D9FFCA2}" v="120" dt="2026-02-08T16:05:34.888"/>
  </p1510:revLst>
</p1510:revInfo>
</file>

<file path=ppt/tableStyles.xml><?xml version="1.0" encoding="utf-8"?>
<a:tblStyleLst xmlns:a="http://schemas.openxmlformats.org/drawingml/2006/main" def="{69012ECD-51FC-41F1-AA8D-1B2483CD663E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24" autoAdjust="0"/>
    <p:restoredTop sz="79177" autoAdjust="0"/>
  </p:normalViewPr>
  <p:slideViewPr>
    <p:cSldViewPr snapToGrid="0">
      <p:cViewPr varScale="1">
        <p:scale>
          <a:sx n="79" d="100"/>
          <a:sy n="79" d="100"/>
        </p:scale>
        <p:origin x="1824" y="294"/>
      </p:cViewPr>
      <p:guideLst/>
    </p:cSldViewPr>
  </p:slideViewPr>
  <p:outlineViewPr>
    <p:cViewPr>
      <p:scale>
        <a:sx n="33" d="100"/>
        <a:sy n="33" d="100"/>
      </p:scale>
      <p:origin x="0" y="-576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-7325"/>
    </p:cViewPr>
  </p:sorterViewPr>
  <p:notesViewPr>
    <p:cSldViewPr snapToGrid="0">
      <p:cViewPr varScale="1">
        <p:scale>
          <a:sx n="58" d="100"/>
          <a:sy n="58" d="100"/>
        </p:scale>
        <p:origin x="2371" y="67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commentAuthors" Target="commentAuthor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microsoft.com/office/2018/10/relationships/authors" Target="author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 Iqbal" userId="45e9825747a16958" providerId="LiveId" clId="{07004674-4346-4FA6-A1D7-E706F5C1A959}"/>
    <pc:docChg chg="undo custSel delSld modSld">
      <pc:chgData name="Naz Iqbal" userId="45e9825747a16958" providerId="LiveId" clId="{07004674-4346-4FA6-A1D7-E706F5C1A959}" dt="2026-02-08T16:14:00.391" v="4617" actId="20577"/>
      <pc:docMkLst>
        <pc:docMk/>
      </pc:docMkLst>
      <pc:sldChg chg="modSp mod">
        <pc:chgData name="Naz Iqbal" userId="45e9825747a16958" providerId="LiveId" clId="{07004674-4346-4FA6-A1D7-E706F5C1A959}" dt="2026-02-08T14:22:53.762" v="3647"/>
        <pc:sldMkLst>
          <pc:docMk/>
          <pc:sldMk cId="2259308896" sldId="256"/>
        </pc:sldMkLst>
        <pc:spChg chg="mod">
          <ac:chgData name="Naz Iqbal" userId="45e9825747a16958" providerId="LiveId" clId="{07004674-4346-4FA6-A1D7-E706F5C1A959}" dt="2026-02-08T14:22:53.762" v="3647"/>
          <ac:spMkLst>
            <pc:docMk/>
            <pc:sldMk cId="2259308896" sldId="256"/>
            <ac:spMk id="4" creationId="{1C1FCC99-197E-D8CD-B24E-F4A841F57531}"/>
          </ac:spMkLst>
        </pc:spChg>
      </pc:sldChg>
      <pc:sldChg chg="modSp mod">
        <pc:chgData name="Naz Iqbal" userId="45e9825747a16958" providerId="LiveId" clId="{07004674-4346-4FA6-A1D7-E706F5C1A959}" dt="2026-02-08T16:02:24.210" v="4588" actId="2711"/>
        <pc:sldMkLst>
          <pc:docMk/>
          <pc:sldMk cId="1325608595" sldId="257"/>
        </pc:sldMkLst>
        <pc:spChg chg="mod">
          <ac:chgData name="Naz Iqbal" userId="45e9825747a16958" providerId="LiveId" clId="{07004674-4346-4FA6-A1D7-E706F5C1A959}" dt="2026-02-08T16:02:24.210" v="4588" actId="2711"/>
          <ac:spMkLst>
            <pc:docMk/>
            <pc:sldMk cId="1325608595" sldId="257"/>
            <ac:spMk id="3" creationId="{33E47D67-4974-8EA6-B72F-CD33DE0E821D}"/>
          </ac:spMkLst>
        </pc:spChg>
      </pc:sldChg>
      <pc:sldChg chg="modSp mod">
        <pc:chgData name="Naz Iqbal" userId="45e9825747a16958" providerId="LiveId" clId="{07004674-4346-4FA6-A1D7-E706F5C1A959}" dt="2026-02-08T15:38:23.026" v="4449" actId="20577"/>
        <pc:sldMkLst>
          <pc:docMk/>
          <pc:sldMk cId="1609673525" sldId="296"/>
        </pc:sldMkLst>
        <pc:spChg chg="mod">
          <ac:chgData name="Naz Iqbal" userId="45e9825747a16958" providerId="LiveId" clId="{07004674-4346-4FA6-A1D7-E706F5C1A959}" dt="2026-02-08T15:38:23.026" v="4449" actId="20577"/>
          <ac:spMkLst>
            <pc:docMk/>
            <pc:sldMk cId="1609673525" sldId="296"/>
            <ac:spMk id="5" creationId="{67BB04B7-47A4-741B-59E0-F0E6F2126E8F}"/>
          </ac:spMkLst>
        </pc:spChg>
      </pc:sldChg>
      <pc:sldChg chg="addSp modSp mod">
        <pc:chgData name="Naz Iqbal" userId="45e9825747a16958" providerId="LiveId" clId="{07004674-4346-4FA6-A1D7-E706F5C1A959}" dt="2026-02-08T15:41:25.971" v="4549" actId="404"/>
        <pc:sldMkLst>
          <pc:docMk/>
          <pc:sldMk cId="4117153350" sldId="297"/>
        </pc:sldMkLst>
        <pc:spChg chg="mod">
          <ac:chgData name="Naz Iqbal" userId="45e9825747a16958" providerId="LiveId" clId="{07004674-4346-4FA6-A1D7-E706F5C1A959}" dt="2026-02-06T21:59:37.750" v="2850" actId="20577"/>
          <ac:spMkLst>
            <pc:docMk/>
            <pc:sldMk cId="4117153350" sldId="297"/>
            <ac:spMk id="2" creationId="{12EAA093-E00B-31E9-0A13-71142E30E57C}"/>
          </ac:spMkLst>
        </pc:spChg>
        <pc:spChg chg="add mod">
          <ac:chgData name="Naz Iqbal" userId="45e9825747a16958" providerId="LiveId" clId="{07004674-4346-4FA6-A1D7-E706F5C1A959}" dt="2026-02-08T15:15:23.623" v="4190" actId="20577"/>
          <ac:spMkLst>
            <pc:docMk/>
            <pc:sldMk cId="4117153350" sldId="297"/>
            <ac:spMk id="3" creationId="{7E1C286C-19B4-56B3-F0D9-E796EAAD18F1}"/>
          </ac:spMkLst>
        </pc:spChg>
        <pc:spChg chg="mod">
          <ac:chgData name="Naz Iqbal" userId="45e9825747a16958" providerId="LiveId" clId="{07004674-4346-4FA6-A1D7-E706F5C1A959}" dt="2026-02-08T15:41:25.971" v="4549" actId="404"/>
          <ac:spMkLst>
            <pc:docMk/>
            <pc:sldMk cId="4117153350" sldId="297"/>
            <ac:spMk id="5" creationId="{432E0A48-0383-6AD1-39B0-E421359C92E0}"/>
          </ac:spMkLst>
        </pc:spChg>
      </pc:sldChg>
      <pc:sldChg chg="modSp mod">
        <pc:chgData name="Naz Iqbal" userId="45e9825747a16958" providerId="LiveId" clId="{07004674-4346-4FA6-A1D7-E706F5C1A959}" dt="2026-02-08T14:14:53.713" v="3632" actId="20577"/>
        <pc:sldMkLst>
          <pc:docMk/>
          <pc:sldMk cId="244426497" sldId="298"/>
        </pc:sldMkLst>
        <pc:spChg chg="mod">
          <ac:chgData name="Naz Iqbal" userId="45e9825747a16958" providerId="LiveId" clId="{07004674-4346-4FA6-A1D7-E706F5C1A959}" dt="2026-02-08T14:14:53.713" v="3632" actId="20577"/>
          <ac:spMkLst>
            <pc:docMk/>
            <pc:sldMk cId="244426497" sldId="298"/>
            <ac:spMk id="5" creationId="{3982D8CD-8524-063C-756C-1E85555F0D89}"/>
          </ac:spMkLst>
        </pc:spChg>
      </pc:sldChg>
      <pc:sldChg chg="addSp modSp mod">
        <pc:chgData name="Naz Iqbal" userId="45e9825747a16958" providerId="LiveId" clId="{07004674-4346-4FA6-A1D7-E706F5C1A959}" dt="2026-02-08T15:25:07.427" v="4425"/>
        <pc:sldMkLst>
          <pc:docMk/>
          <pc:sldMk cId="965668549" sldId="299"/>
        </pc:sldMkLst>
        <pc:spChg chg="add mod">
          <ac:chgData name="Naz Iqbal" userId="45e9825747a16958" providerId="LiveId" clId="{07004674-4346-4FA6-A1D7-E706F5C1A959}" dt="2026-02-08T15:25:07.427" v="4425"/>
          <ac:spMkLst>
            <pc:docMk/>
            <pc:sldMk cId="965668549" sldId="299"/>
            <ac:spMk id="3" creationId="{0FF26D64-123F-1902-81E2-460BFBCC5C95}"/>
          </ac:spMkLst>
        </pc:spChg>
        <pc:spChg chg="mod">
          <ac:chgData name="Naz Iqbal" userId="45e9825747a16958" providerId="LiveId" clId="{07004674-4346-4FA6-A1D7-E706F5C1A959}" dt="2026-02-08T14:53:49.940" v="3746" actId="20577"/>
          <ac:spMkLst>
            <pc:docMk/>
            <pc:sldMk cId="965668549" sldId="299"/>
            <ac:spMk id="5" creationId="{67F9422C-44CB-2D7F-1CFB-D527D4018CDA}"/>
          </ac:spMkLst>
        </pc:spChg>
      </pc:sldChg>
      <pc:sldChg chg="addSp modSp mod">
        <pc:chgData name="Naz Iqbal" userId="45e9825747a16958" providerId="LiveId" clId="{07004674-4346-4FA6-A1D7-E706F5C1A959}" dt="2026-02-08T16:13:42.997" v="4616" actId="2711"/>
        <pc:sldMkLst>
          <pc:docMk/>
          <pc:sldMk cId="446042982" sldId="302"/>
        </pc:sldMkLst>
        <pc:spChg chg="add mod">
          <ac:chgData name="Naz Iqbal" userId="45e9825747a16958" providerId="LiveId" clId="{07004674-4346-4FA6-A1D7-E706F5C1A959}" dt="2026-02-08T16:13:42.997" v="4616" actId="2711"/>
          <ac:spMkLst>
            <pc:docMk/>
            <pc:sldMk cId="446042982" sldId="302"/>
            <ac:spMk id="4" creationId="{40FCEE71-F491-1E86-465B-A0596618B67A}"/>
          </ac:spMkLst>
        </pc:spChg>
        <pc:graphicFrameChg chg="mod modGraphic">
          <ac:chgData name="Naz Iqbal" userId="45e9825747a16958" providerId="LiveId" clId="{07004674-4346-4FA6-A1D7-E706F5C1A959}" dt="2026-02-07T08:19:41.300" v="3020" actId="5793"/>
          <ac:graphicFrameMkLst>
            <pc:docMk/>
            <pc:sldMk cId="446042982" sldId="302"/>
            <ac:graphicFrameMk id="2" creationId="{46B6B352-8C87-A193-F04E-79988504E15B}"/>
          </ac:graphicFrameMkLst>
        </pc:graphicFrameChg>
        <pc:picChg chg="add mod">
          <ac:chgData name="Naz Iqbal" userId="45e9825747a16958" providerId="LiveId" clId="{07004674-4346-4FA6-A1D7-E706F5C1A959}" dt="2026-02-07T08:23:33.928" v="3042" actId="14100"/>
          <ac:picMkLst>
            <pc:docMk/>
            <pc:sldMk cId="446042982" sldId="302"/>
            <ac:picMk id="1026" creationId="{C750BE9A-88BD-A65E-1B75-1327845AAF6E}"/>
          </ac:picMkLst>
        </pc:picChg>
        <pc:picChg chg="add mod">
          <ac:chgData name="Naz Iqbal" userId="45e9825747a16958" providerId="LiveId" clId="{07004674-4346-4FA6-A1D7-E706F5C1A959}" dt="2026-02-07T08:23:36.954" v="3043" actId="14100"/>
          <ac:picMkLst>
            <pc:docMk/>
            <pc:sldMk cId="446042982" sldId="302"/>
            <ac:picMk id="1028" creationId="{64DBE59A-F165-3C3B-0C00-C793043A5D9C}"/>
          </ac:picMkLst>
        </pc:picChg>
        <pc:picChg chg="add mod">
          <ac:chgData name="Naz Iqbal" userId="45e9825747a16958" providerId="LiveId" clId="{07004674-4346-4FA6-A1D7-E706F5C1A959}" dt="2026-02-07T08:23:39.910" v="3044" actId="14100"/>
          <ac:picMkLst>
            <pc:docMk/>
            <pc:sldMk cId="446042982" sldId="302"/>
            <ac:picMk id="1030" creationId="{0EAD859D-C49B-F9F3-5579-13A6A894A244}"/>
          </ac:picMkLst>
        </pc:picChg>
        <pc:picChg chg="add mod">
          <ac:chgData name="Naz Iqbal" userId="45e9825747a16958" providerId="LiveId" clId="{07004674-4346-4FA6-A1D7-E706F5C1A959}" dt="2026-02-07T08:23:44.054" v="3045" actId="14100"/>
          <ac:picMkLst>
            <pc:docMk/>
            <pc:sldMk cId="446042982" sldId="302"/>
            <ac:picMk id="1032" creationId="{68468C38-D28E-1A89-E902-52F446088D9F}"/>
          </ac:picMkLst>
        </pc:picChg>
        <pc:picChg chg="add mod">
          <ac:chgData name="Naz Iqbal" userId="45e9825747a16958" providerId="LiveId" clId="{07004674-4346-4FA6-A1D7-E706F5C1A959}" dt="2026-02-07T08:24:05.327" v="3049" actId="14100"/>
          <ac:picMkLst>
            <pc:docMk/>
            <pc:sldMk cId="446042982" sldId="302"/>
            <ac:picMk id="1034" creationId="{3C3FF24D-20FD-7176-8607-219EB00FE44F}"/>
          </ac:picMkLst>
        </pc:picChg>
      </pc:sldChg>
      <pc:sldChg chg="addSp delSp modSp mod">
        <pc:chgData name="Naz Iqbal" userId="45e9825747a16958" providerId="LiveId" clId="{07004674-4346-4FA6-A1D7-E706F5C1A959}" dt="2026-02-08T16:04:30.170" v="4607" actId="20577"/>
        <pc:sldMkLst>
          <pc:docMk/>
          <pc:sldMk cId="2181892135" sldId="303"/>
        </pc:sldMkLst>
        <pc:spChg chg="mod">
          <ac:chgData name="Naz Iqbal" userId="45e9825747a16958" providerId="LiveId" clId="{07004674-4346-4FA6-A1D7-E706F5C1A959}" dt="2026-02-08T15:23:31.662" v="4415" actId="1076"/>
          <ac:spMkLst>
            <pc:docMk/>
            <pc:sldMk cId="2181892135" sldId="303"/>
            <ac:spMk id="2" creationId="{E75378A1-196B-4B53-1E28-E3A5237E9650}"/>
          </ac:spMkLst>
        </pc:spChg>
        <pc:spChg chg="mod">
          <ac:chgData name="Naz Iqbal" userId="45e9825747a16958" providerId="LiveId" clId="{07004674-4346-4FA6-A1D7-E706F5C1A959}" dt="2026-02-08T15:23:49.257" v="4419" actId="113"/>
          <ac:spMkLst>
            <pc:docMk/>
            <pc:sldMk cId="2181892135" sldId="303"/>
            <ac:spMk id="3" creationId="{CA9AB434-4E4A-297E-3587-647A135458CB}"/>
          </ac:spMkLst>
        </pc:spChg>
        <pc:spChg chg="add del">
          <ac:chgData name="Naz Iqbal" userId="45e9825747a16958" providerId="LiveId" clId="{07004674-4346-4FA6-A1D7-E706F5C1A959}" dt="2026-02-08T13:48:16.992" v="3579" actId="478"/>
          <ac:spMkLst>
            <pc:docMk/>
            <pc:sldMk cId="2181892135" sldId="303"/>
            <ac:spMk id="5" creationId="{9AA9D9C0-B7E8-857B-02CB-0D212161CB2F}"/>
          </ac:spMkLst>
        </pc:spChg>
        <pc:spChg chg="mod">
          <ac:chgData name="Naz Iqbal" userId="45e9825747a16958" providerId="LiveId" clId="{07004674-4346-4FA6-A1D7-E706F5C1A959}" dt="2026-02-08T15:06:23.184" v="3895" actId="1076"/>
          <ac:spMkLst>
            <pc:docMk/>
            <pc:sldMk cId="2181892135" sldId="303"/>
            <ac:spMk id="6" creationId="{C83F3A51-EE7D-9B08-7C88-C1E9837E318C}"/>
          </ac:spMkLst>
        </pc:spChg>
        <pc:spChg chg="add del mod">
          <ac:chgData name="Naz Iqbal" userId="45e9825747a16958" providerId="LiveId" clId="{07004674-4346-4FA6-A1D7-E706F5C1A959}" dt="2026-02-08T15:11:25.356" v="4081" actId="478"/>
          <ac:spMkLst>
            <pc:docMk/>
            <pc:sldMk cId="2181892135" sldId="303"/>
            <ac:spMk id="8" creationId="{39A251D9-CB97-D6F9-3218-1C0CA09EB5A6}"/>
          </ac:spMkLst>
        </pc:spChg>
        <pc:spChg chg="add del">
          <ac:chgData name="Naz Iqbal" userId="45e9825747a16958" providerId="LiveId" clId="{07004674-4346-4FA6-A1D7-E706F5C1A959}" dt="2026-02-08T14:54:11.462" v="3748" actId="478"/>
          <ac:spMkLst>
            <pc:docMk/>
            <pc:sldMk cId="2181892135" sldId="303"/>
            <ac:spMk id="10" creationId="{000486C6-FC08-4051-6CEC-3D2C52949882}"/>
          </ac:spMkLst>
        </pc:spChg>
        <pc:spChg chg="add mod">
          <ac:chgData name="Naz Iqbal" userId="45e9825747a16958" providerId="LiveId" clId="{07004674-4346-4FA6-A1D7-E706F5C1A959}" dt="2026-02-08T14:54:58.221" v="3783" actId="207"/>
          <ac:spMkLst>
            <pc:docMk/>
            <pc:sldMk cId="2181892135" sldId="303"/>
            <ac:spMk id="11" creationId="{C6C0F227-23CD-E60D-726E-08630F221F63}"/>
          </ac:spMkLst>
        </pc:spChg>
        <pc:spChg chg="add mod">
          <ac:chgData name="Naz Iqbal" userId="45e9825747a16958" providerId="LiveId" clId="{07004674-4346-4FA6-A1D7-E706F5C1A959}" dt="2026-02-08T16:04:30.170" v="4607" actId="20577"/>
          <ac:spMkLst>
            <pc:docMk/>
            <pc:sldMk cId="2181892135" sldId="303"/>
            <ac:spMk id="12" creationId="{53F44296-11AD-3727-68ED-7B91BC77BAE6}"/>
          </ac:spMkLst>
        </pc:spChg>
        <pc:picChg chg="add mod">
          <ac:chgData name="Naz Iqbal" userId="45e9825747a16958" providerId="LiveId" clId="{07004674-4346-4FA6-A1D7-E706F5C1A959}" dt="2026-02-08T15:24:50.085" v="4424" actId="1076"/>
          <ac:picMkLst>
            <pc:docMk/>
            <pc:sldMk cId="2181892135" sldId="303"/>
            <ac:picMk id="2050" creationId="{2AD42429-A492-A652-7949-93DD15A3C381}"/>
          </ac:picMkLst>
        </pc:picChg>
        <pc:picChg chg="add del mod">
          <ac:chgData name="Naz Iqbal" userId="45e9825747a16958" providerId="LiveId" clId="{07004674-4346-4FA6-A1D7-E706F5C1A959}" dt="2026-02-08T15:24:47.786" v="4423" actId="478"/>
          <ac:picMkLst>
            <pc:docMk/>
            <pc:sldMk cId="2181892135" sldId="303"/>
            <ac:picMk id="2052" creationId="{D4B6A4D9-3520-F5D6-6690-DB6D3BF49945}"/>
          </ac:picMkLst>
        </pc:picChg>
      </pc:sldChg>
      <pc:sldChg chg="modSp mod modNotesTx">
        <pc:chgData name="Naz Iqbal" userId="45e9825747a16958" providerId="LiveId" clId="{07004674-4346-4FA6-A1D7-E706F5C1A959}" dt="2026-02-08T16:12:31.473" v="4614" actId="20577"/>
        <pc:sldMkLst>
          <pc:docMk/>
          <pc:sldMk cId="3709185326" sldId="306"/>
        </pc:sldMkLst>
        <pc:spChg chg="mod">
          <ac:chgData name="Naz Iqbal" userId="45e9825747a16958" providerId="LiveId" clId="{07004674-4346-4FA6-A1D7-E706F5C1A959}" dt="2026-02-08T15:42:37.482" v="4553" actId="1076"/>
          <ac:spMkLst>
            <pc:docMk/>
            <pc:sldMk cId="3709185326" sldId="306"/>
            <ac:spMk id="2" creationId="{C5C1E188-77EB-7E8D-CC9B-CF939228B6F6}"/>
          </ac:spMkLst>
        </pc:spChg>
        <pc:spChg chg="mod">
          <ac:chgData name="Naz Iqbal" userId="45e9825747a16958" providerId="LiveId" clId="{07004674-4346-4FA6-A1D7-E706F5C1A959}" dt="2026-02-08T16:12:31.473" v="4614" actId="20577"/>
          <ac:spMkLst>
            <pc:docMk/>
            <pc:sldMk cId="3709185326" sldId="306"/>
            <ac:spMk id="4" creationId="{9CBF6A69-9B30-85B9-A858-AF99FC0E3EB8}"/>
          </ac:spMkLst>
        </pc:spChg>
      </pc:sldChg>
      <pc:sldChg chg="modSp mod">
        <pc:chgData name="Naz Iqbal" userId="45e9825747a16958" providerId="LiveId" clId="{07004674-4346-4FA6-A1D7-E706F5C1A959}" dt="2026-02-08T15:41:02.443" v="4546" actId="207"/>
        <pc:sldMkLst>
          <pc:docMk/>
          <pc:sldMk cId="969737990" sldId="307"/>
        </pc:sldMkLst>
        <pc:spChg chg="mod">
          <ac:chgData name="Naz Iqbal" userId="45e9825747a16958" providerId="LiveId" clId="{07004674-4346-4FA6-A1D7-E706F5C1A959}" dt="2026-02-08T15:41:02.443" v="4546" actId="207"/>
          <ac:spMkLst>
            <pc:docMk/>
            <pc:sldMk cId="969737990" sldId="307"/>
            <ac:spMk id="5" creationId="{9E3540A7-D35F-1F39-15BC-BAB782F5A7EF}"/>
          </ac:spMkLst>
        </pc:spChg>
      </pc:sldChg>
      <pc:sldChg chg="addSp modSp mod">
        <pc:chgData name="Naz Iqbal" userId="45e9825747a16958" providerId="LiveId" clId="{07004674-4346-4FA6-A1D7-E706F5C1A959}" dt="2026-02-08T14:52:12.204" v="3683" actId="20577"/>
        <pc:sldMkLst>
          <pc:docMk/>
          <pc:sldMk cId="1846096229" sldId="308"/>
        </pc:sldMkLst>
        <pc:spChg chg="mod">
          <ac:chgData name="Naz Iqbal" userId="45e9825747a16958" providerId="LiveId" clId="{07004674-4346-4FA6-A1D7-E706F5C1A959}" dt="2026-02-08T13:58:45.283" v="3618" actId="14100"/>
          <ac:spMkLst>
            <pc:docMk/>
            <pc:sldMk cId="1846096229" sldId="308"/>
            <ac:spMk id="3" creationId="{6C30AD12-7F71-1FDA-4CD7-A8498497FCD7}"/>
          </ac:spMkLst>
        </pc:spChg>
        <pc:spChg chg="add mod">
          <ac:chgData name="Naz Iqbal" userId="45e9825747a16958" providerId="LiveId" clId="{07004674-4346-4FA6-A1D7-E706F5C1A959}" dt="2026-02-08T14:52:12.204" v="3683" actId="20577"/>
          <ac:spMkLst>
            <pc:docMk/>
            <pc:sldMk cId="1846096229" sldId="308"/>
            <ac:spMk id="4" creationId="{9A905184-85EA-5619-E3FE-276F29A28CBF}"/>
          </ac:spMkLst>
        </pc:spChg>
        <pc:picChg chg="add mod">
          <ac:chgData name="Naz Iqbal" userId="45e9825747a16958" providerId="LiveId" clId="{07004674-4346-4FA6-A1D7-E706F5C1A959}" dt="2026-02-08T13:59:31.466" v="3621" actId="1076"/>
          <ac:picMkLst>
            <pc:docMk/>
            <pc:sldMk cId="1846096229" sldId="308"/>
            <ac:picMk id="1026" creationId="{58E14BA1-DEA5-C398-E8F4-DB5F744E9C10}"/>
          </ac:picMkLst>
        </pc:picChg>
        <pc:picChg chg="add mod">
          <ac:chgData name="Naz Iqbal" userId="45e9825747a16958" providerId="LiveId" clId="{07004674-4346-4FA6-A1D7-E706F5C1A959}" dt="2026-02-08T13:58:59.539" v="3619" actId="1076"/>
          <ac:picMkLst>
            <pc:docMk/>
            <pc:sldMk cId="1846096229" sldId="308"/>
            <ac:picMk id="2050" creationId="{5B328B08-1D7F-8D1C-89BF-D19C51D904F2}"/>
          </ac:picMkLst>
        </pc:picChg>
      </pc:sldChg>
      <pc:sldChg chg="modSp mod">
        <pc:chgData name="Naz Iqbal" userId="45e9825747a16958" providerId="LiveId" clId="{07004674-4346-4FA6-A1D7-E706F5C1A959}" dt="2026-02-08T16:13:30.723" v="4615" actId="2711"/>
        <pc:sldMkLst>
          <pc:docMk/>
          <pc:sldMk cId="79650744" sldId="309"/>
        </pc:sldMkLst>
        <pc:spChg chg="mod">
          <ac:chgData name="Naz Iqbal" userId="45e9825747a16958" providerId="LiveId" clId="{07004674-4346-4FA6-A1D7-E706F5C1A959}" dt="2026-02-08T16:13:30.723" v="4615" actId="2711"/>
          <ac:spMkLst>
            <pc:docMk/>
            <pc:sldMk cId="79650744" sldId="309"/>
            <ac:spMk id="3" creationId="{5F66668F-A86F-4F3B-17DD-0E477EF596A1}"/>
          </ac:spMkLst>
        </pc:spChg>
      </pc:sldChg>
      <pc:sldChg chg="modSp mod">
        <pc:chgData name="Naz Iqbal" userId="45e9825747a16958" providerId="LiveId" clId="{07004674-4346-4FA6-A1D7-E706F5C1A959}" dt="2026-02-08T15:44:32.572" v="4556" actId="20577"/>
        <pc:sldMkLst>
          <pc:docMk/>
          <pc:sldMk cId="4277861700" sldId="310"/>
        </pc:sldMkLst>
        <pc:spChg chg="mod">
          <ac:chgData name="Naz Iqbal" userId="45e9825747a16958" providerId="LiveId" clId="{07004674-4346-4FA6-A1D7-E706F5C1A959}" dt="2026-02-08T15:44:32.572" v="4556" actId="20577"/>
          <ac:spMkLst>
            <pc:docMk/>
            <pc:sldMk cId="4277861700" sldId="310"/>
            <ac:spMk id="2" creationId="{BCBA4322-68E8-8DFB-72C6-FFFE3209C0A4}"/>
          </ac:spMkLst>
        </pc:spChg>
      </pc:sldChg>
      <pc:sldChg chg="addSp modSp mod">
        <pc:chgData name="Naz Iqbal" userId="45e9825747a16958" providerId="LiveId" clId="{07004674-4346-4FA6-A1D7-E706F5C1A959}" dt="2026-02-08T14:52:24.391" v="3692" actId="20577"/>
        <pc:sldMkLst>
          <pc:docMk/>
          <pc:sldMk cId="2953983863" sldId="311"/>
        </pc:sldMkLst>
        <pc:spChg chg="mod">
          <ac:chgData name="Naz Iqbal" userId="45e9825747a16958" providerId="LiveId" clId="{07004674-4346-4FA6-A1D7-E706F5C1A959}" dt="2026-02-06T22:09:23.286" v="2872" actId="1076"/>
          <ac:spMkLst>
            <pc:docMk/>
            <pc:sldMk cId="2953983863" sldId="311"/>
            <ac:spMk id="2" creationId="{D886C726-5366-AE79-4E27-1ED59DF440FF}"/>
          </ac:spMkLst>
        </pc:spChg>
        <pc:spChg chg="mod">
          <ac:chgData name="Naz Iqbal" userId="45e9825747a16958" providerId="LiveId" clId="{07004674-4346-4FA6-A1D7-E706F5C1A959}" dt="2026-02-07T15:18:45.681" v="3050" actId="20577"/>
          <ac:spMkLst>
            <pc:docMk/>
            <pc:sldMk cId="2953983863" sldId="311"/>
            <ac:spMk id="3" creationId="{36A69743-B0F9-C200-2839-0DC6C6A98251}"/>
          </ac:spMkLst>
        </pc:spChg>
        <pc:spChg chg="add mod">
          <ac:chgData name="Naz Iqbal" userId="45e9825747a16958" providerId="LiveId" clId="{07004674-4346-4FA6-A1D7-E706F5C1A959}" dt="2026-02-08T14:52:24.391" v="3692" actId="20577"/>
          <ac:spMkLst>
            <pc:docMk/>
            <pc:sldMk cId="2953983863" sldId="311"/>
            <ac:spMk id="4" creationId="{51B65776-EE2F-132B-B3C7-22B194CD7255}"/>
          </ac:spMkLst>
        </pc:spChg>
        <pc:spChg chg="add mod">
          <ac:chgData name="Naz Iqbal" userId="45e9825747a16958" providerId="LiveId" clId="{07004674-4346-4FA6-A1D7-E706F5C1A959}" dt="2026-02-08T14:50:23.223" v="3663" actId="113"/>
          <ac:spMkLst>
            <pc:docMk/>
            <pc:sldMk cId="2953983863" sldId="311"/>
            <ac:spMk id="7" creationId="{A400D864-5C70-A193-7ED6-BCDE2E4FB430}"/>
          </ac:spMkLst>
        </pc:spChg>
        <pc:picChg chg="add mod">
          <ac:chgData name="Naz Iqbal" userId="45e9825747a16958" providerId="LiveId" clId="{07004674-4346-4FA6-A1D7-E706F5C1A959}" dt="2026-02-06T22:12:00.084" v="2893" actId="14100"/>
          <ac:picMkLst>
            <pc:docMk/>
            <pc:sldMk cId="2953983863" sldId="311"/>
            <ac:picMk id="5" creationId="{B55638F3-4F5E-5A79-980C-608B6ED974EE}"/>
          </ac:picMkLst>
        </pc:picChg>
        <pc:picChg chg="add mod">
          <ac:chgData name="Naz Iqbal" userId="45e9825747a16958" providerId="LiveId" clId="{07004674-4346-4FA6-A1D7-E706F5C1A959}" dt="2026-02-06T22:12:04.618" v="2894" actId="14100"/>
          <ac:picMkLst>
            <pc:docMk/>
            <pc:sldMk cId="2953983863" sldId="311"/>
            <ac:picMk id="1026" creationId="{F30CE6B9-658B-19F8-9B5C-8C3AB2976EAB}"/>
          </ac:picMkLst>
        </pc:picChg>
        <pc:picChg chg="add mod">
          <ac:chgData name="Naz Iqbal" userId="45e9825747a16958" providerId="LiveId" clId="{07004674-4346-4FA6-A1D7-E706F5C1A959}" dt="2026-02-06T22:11:44.349" v="2886" actId="1076"/>
          <ac:picMkLst>
            <pc:docMk/>
            <pc:sldMk cId="2953983863" sldId="311"/>
            <ac:picMk id="1028" creationId="{BE7CF71E-6267-207E-06FB-0E20D73275CC}"/>
          </ac:picMkLst>
        </pc:picChg>
      </pc:sldChg>
      <pc:sldChg chg="addSp delSp modSp mod">
        <pc:chgData name="Naz Iqbal" userId="45e9825747a16958" providerId="LiveId" clId="{07004674-4346-4FA6-A1D7-E706F5C1A959}" dt="2026-02-08T15:59:43.701" v="4585" actId="20577"/>
        <pc:sldMkLst>
          <pc:docMk/>
          <pc:sldMk cId="3022137691" sldId="312"/>
        </pc:sldMkLst>
        <pc:spChg chg="mod">
          <ac:chgData name="Naz Iqbal" userId="45e9825747a16958" providerId="LiveId" clId="{07004674-4346-4FA6-A1D7-E706F5C1A959}" dt="2026-02-08T14:14:02.363" v="3625" actId="20577"/>
          <ac:spMkLst>
            <pc:docMk/>
            <pc:sldMk cId="3022137691" sldId="312"/>
            <ac:spMk id="2" creationId="{3E7240B2-0AFC-089A-CD5C-45416B64099B}"/>
          </ac:spMkLst>
        </pc:spChg>
        <pc:spChg chg="mod">
          <ac:chgData name="Naz Iqbal" userId="45e9825747a16958" providerId="LiveId" clId="{07004674-4346-4FA6-A1D7-E706F5C1A959}" dt="2026-02-06T22:15:55.370" v="2929" actId="1076"/>
          <ac:spMkLst>
            <pc:docMk/>
            <pc:sldMk cId="3022137691" sldId="312"/>
            <ac:spMk id="3" creationId="{C8D45CC6-6050-E99C-1A99-096BF143C0CB}"/>
          </ac:spMkLst>
        </pc:spChg>
        <pc:spChg chg="add mod">
          <ac:chgData name="Naz Iqbal" userId="45e9825747a16958" providerId="LiveId" clId="{07004674-4346-4FA6-A1D7-E706F5C1A959}" dt="2026-02-08T14:52:33.052" v="3698" actId="20577"/>
          <ac:spMkLst>
            <pc:docMk/>
            <pc:sldMk cId="3022137691" sldId="312"/>
            <ac:spMk id="5" creationId="{0F3A8348-939D-65A9-88E9-859CEA87C411}"/>
          </ac:spMkLst>
        </pc:spChg>
        <pc:spChg chg="add mod">
          <ac:chgData name="Naz Iqbal" userId="45e9825747a16958" providerId="LiveId" clId="{07004674-4346-4FA6-A1D7-E706F5C1A959}" dt="2026-02-08T15:57:03.987" v="4584" actId="2711"/>
          <ac:spMkLst>
            <pc:docMk/>
            <pc:sldMk cId="3022137691" sldId="312"/>
            <ac:spMk id="7" creationId="{1E4C5FB8-3612-F8BA-4387-411529F239C2}"/>
          </ac:spMkLst>
        </pc:spChg>
        <pc:graphicFrameChg chg="mod modGraphic">
          <ac:chgData name="Naz Iqbal" userId="45e9825747a16958" providerId="LiveId" clId="{07004674-4346-4FA6-A1D7-E706F5C1A959}" dt="2026-02-08T15:59:43.701" v="4585" actId="20577"/>
          <ac:graphicFrameMkLst>
            <pc:docMk/>
            <pc:sldMk cId="3022137691" sldId="312"/>
            <ac:graphicFrameMk id="4" creationId="{D7FCC77A-CAE3-AF07-45A5-9CA2489D3443}"/>
          </ac:graphicFrameMkLst>
        </pc:graphicFrameChg>
      </pc:sldChg>
      <pc:sldChg chg="addSp modSp mod setBg">
        <pc:chgData name="Naz Iqbal" userId="45e9825747a16958" providerId="LiveId" clId="{07004674-4346-4FA6-A1D7-E706F5C1A959}" dt="2026-02-08T16:01:28.641" v="4586" actId="20577"/>
        <pc:sldMkLst>
          <pc:docMk/>
          <pc:sldMk cId="3220197741" sldId="313"/>
        </pc:sldMkLst>
        <pc:spChg chg="mod">
          <ac:chgData name="Naz Iqbal" userId="45e9825747a16958" providerId="LiveId" clId="{07004674-4346-4FA6-A1D7-E706F5C1A959}" dt="2026-02-06T21:56:35.556" v="2834" actId="6549"/>
          <ac:spMkLst>
            <pc:docMk/>
            <pc:sldMk cId="3220197741" sldId="313"/>
            <ac:spMk id="2" creationId="{473F19CD-1CDD-B446-C642-65990D6D872E}"/>
          </ac:spMkLst>
        </pc:spChg>
        <pc:spChg chg="mod">
          <ac:chgData name="Naz Iqbal" userId="45e9825747a16958" providerId="LiveId" clId="{07004674-4346-4FA6-A1D7-E706F5C1A959}" dt="2026-02-08T16:01:28.641" v="4586" actId="20577"/>
          <ac:spMkLst>
            <pc:docMk/>
            <pc:sldMk cId="3220197741" sldId="313"/>
            <ac:spMk id="3" creationId="{3EEEFAF0-B909-1B19-1737-5C26AE9C1AFB}"/>
          </ac:spMkLst>
        </pc:spChg>
        <pc:spChg chg="add mod">
          <ac:chgData name="Naz Iqbal" userId="45e9825747a16958" providerId="LiveId" clId="{07004674-4346-4FA6-A1D7-E706F5C1A959}" dt="2026-02-08T14:52:40.630" v="3704" actId="20577"/>
          <ac:spMkLst>
            <pc:docMk/>
            <pc:sldMk cId="3220197741" sldId="313"/>
            <ac:spMk id="5" creationId="{50A1B806-72E0-FE69-F517-645733816997}"/>
          </ac:spMkLst>
        </pc:spChg>
      </pc:sldChg>
      <pc:sldChg chg="addSp modSp mod">
        <pc:chgData name="Naz Iqbal" userId="45e9825747a16958" providerId="LiveId" clId="{07004674-4346-4FA6-A1D7-E706F5C1A959}" dt="2026-02-08T16:14:00.391" v="4617" actId="20577"/>
        <pc:sldMkLst>
          <pc:docMk/>
          <pc:sldMk cId="1541785748" sldId="314"/>
        </pc:sldMkLst>
        <pc:spChg chg="add mod">
          <ac:chgData name="Naz Iqbal" userId="45e9825747a16958" providerId="LiveId" clId="{07004674-4346-4FA6-A1D7-E706F5C1A959}" dt="2026-02-08T14:55:07.592" v="3785" actId="1076"/>
          <ac:spMkLst>
            <pc:docMk/>
            <pc:sldMk cId="1541785748" sldId="314"/>
            <ac:spMk id="3" creationId="{9E4CE61A-A4D2-6D07-2EB7-4E4B4922A5F4}"/>
          </ac:spMkLst>
        </pc:spChg>
        <pc:spChg chg="add mod">
          <ac:chgData name="Naz Iqbal" userId="45e9825747a16958" providerId="LiveId" clId="{07004674-4346-4FA6-A1D7-E706F5C1A959}" dt="2026-02-08T15:55:00.916" v="4571" actId="1076"/>
          <ac:spMkLst>
            <pc:docMk/>
            <pc:sldMk cId="1541785748" sldId="314"/>
            <ac:spMk id="5" creationId="{6FBB0D6B-06BA-3869-6A67-9CC0A41FA7E2}"/>
          </ac:spMkLst>
        </pc:spChg>
        <pc:graphicFrameChg chg="mod modGraphic">
          <ac:chgData name="Naz Iqbal" userId="45e9825747a16958" providerId="LiveId" clId="{07004674-4346-4FA6-A1D7-E706F5C1A959}" dt="2026-02-08T16:14:00.391" v="4617" actId="20577"/>
          <ac:graphicFrameMkLst>
            <pc:docMk/>
            <pc:sldMk cId="1541785748" sldId="314"/>
            <ac:graphicFrameMk id="2" creationId="{B4E908B5-49A0-CE82-168B-7BAFBDC3B4FE}"/>
          </ac:graphicFrameMkLst>
        </pc:graphicFrameChg>
        <pc:picChg chg="add mod">
          <ac:chgData name="Naz Iqbal" userId="45e9825747a16958" providerId="LiveId" clId="{07004674-4346-4FA6-A1D7-E706F5C1A959}" dt="2026-02-08T13:44:33.054" v="3548" actId="1076"/>
          <ac:picMkLst>
            <pc:docMk/>
            <pc:sldMk cId="1541785748" sldId="314"/>
            <ac:picMk id="2050" creationId="{A206B225-7007-D56B-1B72-D651A3A2D6A8}"/>
          </ac:picMkLst>
        </pc:picChg>
        <pc:picChg chg="add mod">
          <ac:chgData name="Naz Iqbal" userId="45e9825747a16958" providerId="LiveId" clId="{07004674-4346-4FA6-A1D7-E706F5C1A959}" dt="2026-02-08T16:05:34.888" v="4608" actId="1076"/>
          <ac:picMkLst>
            <pc:docMk/>
            <pc:sldMk cId="1541785748" sldId="314"/>
            <ac:picMk id="2052" creationId="{6985ECCD-1D40-5772-D4A8-448C7ABF3957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FB8B65A-D69F-C26C-B67E-036EF77BF1F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2B9064-AE57-427F-E5AF-71DE7D52FE6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D8190EA-5EEC-4300-B6AE-D9734C6C648E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86157A-CEB9-B0FC-3A49-BE950AEAD6F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819CA0-A57D-42D7-A625-56C22D0FA7C6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F3A6F-DEFA-45E0-9496-BEE7C2C6F3D0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600222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7ADD9-2083-264C-A652-8D52D02F7E72}" type="datetimeFigureOut">
              <a:rPr lang="en-US" smtClean="0"/>
              <a:t>2/8/2026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7DC217-DF71-1A49-B3EA-559F1F43B0F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464252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businessactionlearningtas.com.au/wp-content/uploads/2020/04/Teams_Banner2-2.png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learn.microsoft.com/en-us/microsoft-365/frontline/teams-in-hc" TargetMode="External"/><Relationship Id="rId4" Type="http://schemas.openxmlformats.org/officeDocument/2006/relationships/hyperlink" Target="https://zensai.com/learn365/?creative=&amp;network=o&amp;device=c&amp;matchtype=e&amp;utm_source=bing&amp;utm_medium=cpc&amp;utm_campaign=604890958&amp;utm_content=1335909091763221&amp;utm_term=microsft%20teams%20to%20create%20a%20learning%20platform&amp;hsa_acc=3129606834&amp;hsa_cam=604890958&amp;hsa_grp=1335909091763221&amp;hsa_ad=&amp;hsa_src=o&amp;hsa_tgt=kwd-83495486906847:loc-188&amp;hsa_kw=microsft%20teams%20to%20create%20a%20learning%20platform&amp;hsa_mt=e&amp;hsa_net=adwords&amp;hsa_ver=3&amp;hsa_acc=3129606834&amp;hsa_cam=21816895598&amp;hsa_grp=1335909091763221&amp;hsa_ad=&amp;hsa_src=o&amp;hsa_tgt=kwd-83495486906847:loc-188&amp;hsa_kw=microsft%20teams%20to%20create%20a%20learning%20platform&amp;hsa_mt=e&amp;hsa_net=adwords&amp;hsa_ver=3&amp;msclkid=c4ee4ef9f4a314f37157277baa0f1afb&amp;utm_source=bing&amp;utm_medium=cpc&amp;utm_campaign=Tier%201%20%7C%20UK%20%7C%20Product%20%7C%20Microsoft%20LMS&amp;utm_term=microsft%20teams%20to%20create%20a%20learning%20platform&amp;utm_content=Teams" TargetMode="Externa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informteam.com/blog/microsoft-365-for-your-nhs-trust/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Thank You for giving us the opportunity to deliver this presentation for Greenfield Care Agency – Title for this this presentation </a:t>
            </a:r>
            <a:r>
              <a:rPr lang="en-US" b="1" dirty="0"/>
              <a:t>Empowering Greenfield Staff with Microsoft 365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9385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FA5FF6-D86C-3B5C-5928-516D974ECE5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4BAAAB-0B9C-F47B-C528-DE2D1F403C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19D0DBB-3C9C-88CD-5A6B-C3852F508C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FF3ACB-41A7-8590-9F64-2DD1F1A7E7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9653390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515929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9259AC-C86E-BB0D-4024-A3ADAD7128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22571EC-0DDE-9556-CD93-BBCA81C4458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CE5636-F683-C0C8-8E50-B0FDFC6A8F3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44BB2DB-EBEC-01AC-49B2-800923FE377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0134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5993AA8-9AAC-3EB2-C8C7-2EC918D894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BDA06E1-5CED-3166-7613-FE11246F48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45F859E-E0E3-CB27-5F34-96B9871BBB1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35CB91-55E1-974D-6E19-152258B28A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570641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157C3-B2BB-A47A-F160-51FCDE5793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D996C9E-CB0B-8C2C-F43E-488246BCFB0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479924C-DE1D-F55D-3E7B-369343F5C41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585A66A-1A8D-960A-929C-C60C0DF37A2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792015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4DE490-4C1F-2A80-1495-7DED2461DD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47DFE5C-97E9-32D2-4240-415372C78C7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0F48208-1438-05BC-0944-DAF7B4D3445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C9328E-D214-EAB2-60A1-39235742AD0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321724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4F4F05-5C51-3C51-BFC5-B0324A039E1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F0C8D2-9359-3506-8908-4333AC11D6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653B16-791D-AC45-5049-1BF6542BD6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6BF414-B627-8050-449D-01AD5232498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831976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US" b="0" dirty="0"/>
              <a:t>Image: https://www.linkedin.com/pulse/microsoft-teams-collaboration-reimagined-james-wood/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5247852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E992E3-2390-40AE-FE9E-BD37E3C3ED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90EF4A-D805-65C5-3E75-114452118F6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7C2FA63-B2B3-A245-4937-15FD2944F28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hlinkClick r:id="rId3"/>
              </a:rPr>
              <a:t>Teams_Banner2-2.png (1800×1012)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US" dirty="0">
                <a:hlinkClick r:id="rId4"/>
              </a:rPr>
              <a:t>Learn365 | The Corporate LMS Software Built for Microsoft 365</a:t>
            </a:r>
            <a:r>
              <a:rPr lang="en-GB" dirty="0">
                <a:hlinkClick r:id="rId3"/>
              </a:rPr>
              <a:t>Teams_Banner2-2.png (1800×1012)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US" dirty="0"/>
              <a:t>Microsoft (2024) </a:t>
            </a:r>
            <a:r>
              <a:rPr lang="en-US" i="1" dirty="0"/>
              <a:t>Microsoft Teams for healthcare</a:t>
            </a:r>
            <a:r>
              <a:rPr lang="en-US" dirty="0"/>
              <a:t>. Available at: </a:t>
            </a:r>
            <a:r>
              <a:rPr lang="en-US" dirty="0">
                <a:hlinkClick r:id="rId5"/>
              </a:rPr>
              <a:t>https://learn.microsoft.com/en-us/microsoft-365/frontline/teams-in-hc</a:t>
            </a:r>
            <a:r>
              <a:rPr lang="en-US" dirty="0"/>
              <a:t> (Accessed: 7 February 2026).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b="0" dirty="0"/>
          </a:p>
          <a:p>
            <a:pPr marL="0" indent="0">
              <a:buFont typeface="Arial" panose="020B0604020202020204" pitchFamily="34" charset="0"/>
              <a:buNone/>
            </a:pPr>
            <a:endParaRPr lang="en-US" b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66F44-CC6A-F569-2140-58B135BF716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938586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77A9176-C8AC-A8B4-EC5D-97F1388545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9FF9EFA-0BD5-384C-C2F7-5CDCAD91BB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5C4CC18-1714-D806-2530-0A9FD51B773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/>
              <a:t>The Inform Team (2021) </a:t>
            </a:r>
            <a:r>
              <a:rPr lang="en-US" i="1" dirty="0"/>
              <a:t>Getting the most from Microsoft 365 for your NHS Trust</a:t>
            </a:r>
            <a:r>
              <a:rPr lang="en-US" dirty="0"/>
              <a:t>. The Inform Team Blog, 13 October. Available at: </a:t>
            </a:r>
            <a:r>
              <a:rPr lang="en-US" dirty="0">
                <a:hlinkClick r:id="rId3"/>
              </a:rPr>
              <a:t>https://www.theinformteam.com/blog/microsoft-365-for-your-nhs-trust/</a:t>
            </a:r>
            <a:r>
              <a:rPr lang="en-US" dirty="0"/>
              <a:t> (Accessed: 7 February 2026).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B0DA507-B6A7-9330-8C75-221CB3A9F76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77933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9B1D3F-155E-CA0C-5104-17B9F802A2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86939A7-85F3-5D56-927E-A02AD80188C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0944380-959F-08C6-1C9F-D6AB450D695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743D80-8835-6710-E998-10362B15CEB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494750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D4E1E3-3B55-EF86-8081-A6C962C64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30D9A5-F0A5-4CFE-B84E-E414D56C027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FACEFA0-91BE-D26B-10DC-23C997BFFEC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9DC913-0F62-BEB8-0B0F-42B4743EF9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558841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512035E-99A3-EBC7-B063-3105106657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CCA9B98-BFD5-0174-D678-1ECBE388C42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32B4B7A-5761-EAAB-C2E7-E34C3944CE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FAD742-E3DE-FA28-14C4-60475E5F77F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725822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0B5933F-889B-041B-21C0-9927F485168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8F23347-E3F0-8E87-70AD-4FCC893EC57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C5DC3B9-CE2E-9121-6860-9AE0F2C243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6BD3FA3-01BD-7332-1E5D-7AAC2A1D37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385462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87877F6-F202-0D80-9D8B-AB3A2708244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6A9CF61-8878-9EF1-A876-EDCBF7F888A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197657F-43B6-B8C4-78D7-71E82F8279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E5DB39-36A4-B37A-F34A-2B1919586E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03187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7DC217-DF71-1A49-B3EA-559F1F43B0FF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0086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9AC79249-FDC0-364D-A734-AE1DE1605D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4572000"/>
            <a:ext cx="12192000" cy="2286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13537B6D-42A5-F449-2691-321A167F7C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3419"/>
            <a:ext cx="12192000" cy="6861419"/>
            <a:chOff x="0" y="-3419"/>
            <a:chExt cx="12192000" cy="6861419"/>
          </a:xfrm>
        </p:grpSpPr>
        <p:sp>
          <p:nvSpPr>
            <p:cNvPr id="5" name="Oval 4">
              <a:extLst>
                <a:ext uri="{FF2B5EF4-FFF2-40B4-BE49-F238E27FC236}">
                  <a16:creationId xmlns:a16="http://schemas.microsoft.com/office/drawing/2014/main" id="{902465C8-266D-104C-9C49-323DF4A8277E}"/>
                </a:ext>
              </a:extLst>
            </p:cNvPr>
            <p:cNvSpPr/>
            <p:nvPr userDrawn="1"/>
          </p:nvSpPr>
          <p:spPr>
            <a:xfrm>
              <a:off x="583746" y="4960030"/>
              <a:ext cx="1551214" cy="1551214"/>
            </a:xfrm>
            <a:prstGeom prst="ellipse">
              <a:avLst/>
            </a:prstGeom>
            <a:solidFill>
              <a:schemeClr val="tx2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1" name="Freeform 10">
              <a:extLst>
                <a:ext uri="{FF2B5EF4-FFF2-40B4-BE49-F238E27FC236}">
                  <a16:creationId xmlns:a16="http://schemas.microsoft.com/office/drawing/2014/main" id="{37979A1C-BF60-B345-A664-2E4F7A3461EB}"/>
                </a:ext>
              </a:extLst>
            </p:cNvPr>
            <p:cNvSpPr/>
            <p:nvPr userDrawn="1"/>
          </p:nvSpPr>
          <p:spPr>
            <a:xfrm>
              <a:off x="1" y="4571999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58080B3E-915C-2D4C-8608-596E1BFD6387}"/>
                </a:ext>
              </a:extLst>
            </p:cNvPr>
            <p:cNvSpPr/>
            <p:nvPr userDrawn="1"/>
          </p:nvSpPr>
          <p:spPr>
            <a:xfrm>
              <a:off x="1" y="5739492"/>
              <a:ext cx="1118508" cy="1118508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-3419"/>
              <a:ext cx="3927573" cy="3165022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9E240E8A-950E-7946-826C-415CB5DACA43}"/>
                </a:ext>
              </a:extLst>
            </p:cNvPr>
            <p:cNvSpPr/>
            <p:nvPr userDrawn="1"/>
          </p:nvSpPr>
          <p:spPr>
            <a:xfrm>
              <a:off x="11024507" y="4580708"/>
              <a:ext cx="1167493" cy="2277292"/>
            </a:xfrm>
            <a:custGeom>
              <a:avLst/>
              <a:gdLst>
                <a:gd name="connsiteX0" fmla="*/ 1167473 w 1167493"/>
                <a:gd name="connsiteY0" fmla="*/ 0 h 2272167"/>
                <a:gd name="connsiteX1" fmla="*/ 1167493 w 1167493"/>
                <a:gd name="connsiteY1" fmla="*/ 0 h 2272167"/>
                <a:gd name="connsiteX2" fmla="*/ 1167493 w 1167493"/>
                <a:gd name="connsiteY2" fmla="*/ 492960 h 2272167"/>
                <a:gd name="connsiteX3" fmla="*/ 1167493 w 1167493"/>
                <a:gd name="connsiteY3" fmla="*/ 720385 h 2272167"/>
                <a:gd name="connsiteX4" fmla="*/ 1167493 w 1167493"/>
                <a:gd name="connsiteY4" fmla="*/ 2272167 h 2272167"/>
                <a:gd name="connsiteX5" fmla="*/ 0 w 1167493"/>
                <a:gd name="connsiteY5" fmla="*/ 2272167 h 2272167"/>
                <a:gd name="connsiteX6" fmla="*/ 0 w 1167493"/>
                <a:gd name="connsiteY6" fmla="*/ 1898074 h 2272167"/>
                <a:gd name="connsiteX7" fmla="*/ 0 w 1167493"/>
                <a:gd name="connsiteY7" fmla="*/ 1271597 h 2272167"/>
                <a:gd name="connsiteX8" fmla="*/ 0 w 1167493"/>
                <a:gd name="connsiteY8" fmla="*/ 1177688 h 2272167"/>
                <a:gd name="connsiteX9" fmla="*/ 1048124 w 1167493"/>
                <a:gd name="connsiteY9" fmla="*/ 6080 h 2272167"/>
                <a:gd name="connsiteX10" fmla="*/ 1167473 w 1167493"/>
                <a:gd name="connsiteY10" fmla="*/ 0 h 2272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167493" h="2272167">
                  <a:moveTo>
                    <a:pt x="1167473" y="0"/>
                  </a:moveTo>
                  <a:lnTo>
                    <a:pt x="1167493" y="0"/>
                  </a:lnTo>
                  <a:lnTo>
                    <a:pt x="1167493" y="492960"/>
                  </a:lnTo>
                  <a:lnTo>
                    <a:pt x="1167493" y="720385"/>
                  </a:lnTo>
                  <a:lnTo>
                    <a:pt x="1167493" y="2272167"/>
                  </a:lnTo>
                  <a:lnTo>
                    <a:pt x="0" y="2272167"/>
                  </a:lnTo>
                  <a:lnTo>
                    <a:pt x="0" y="1898074"/>
                  </a:lnTo>
                  <a:lnTo>
                    <a:pt x="0" y="1271597"/>
                  </a:lnTo>
                  <a:lnTo>
                    <a:pt x="0" y="1177688"/>
                  </a:lnTo>
                  <a:cubicBezTo>
                    <a:pt x="0" y="567919"/>
                    <a:pt x="459408" y="66389"/>
                    <a:pt x="1048124" y="6080"/>
                  </a:cubicBezTo>
                  <a:lnTo>
                    <a:pt x="1167473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3" y="232913"/>
            <a:ext cx="7096933" cy="3830130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29164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AC10D125-AB73-D276-4947-94204736A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latin typeface="+mn-lt"/>
              </a:endParaRPr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58864" y="102021"/>
            <a:ext cx="9779183" cy="174441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58865" y="2017467"/>
            <a:ext cx="9779182" cy="3366815"/>
          </a:xfrm>
        </p:spPr>
        <p:txBody>
          <a:bodyPr>
            <a:norm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22712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2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CCEDB282-8288-C81F-52B5-048A3E80C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208822" cy="6858003"/>
            <a:chOff x="0" y="-1"/>
            <a:chExt cx="12208822" cy="685800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2A62587F-7496-384A-AF40-18FC8CF0709D}"/>
                </a:ext>
              </a:extLst>
            </p:cNvPr>
            <p:cNvSpPr/>
            <p:nvPr userDrawn="1"/>
          </p:nvSpPr>
          <p:spPr>
            <a:xfrm>
              <a:off x="0" y="2286002"/>
              <a:ext cx="12208822" cy="4572000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84DB028B-A475-224B-B675-A15A56CAD0BF}"/>
                </a:ext>
              </a:extLst>
            </p:cNvPr>
            <p:cNvSpPr/>
            <p:nvPr userDrawn="1"/>
          </p:nvSpPr>
          <p:spPr>
            <a:xfrm flipH="1">
              <a:off x="8597718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61C34955-105B-4D4D-B51D-754C5D38A85D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2734DEB1-EC02-2E42-9292-4ADD115060A5}"/>
                </a:ext>
              </a:extLst>
            </p:cNvPr>
            <p:cNvSpPr/>
            <p:nvPr userDrawn="1"/>
          </p:nvSpPr>
          <p:spPr>
            <a:xfrm rot="5400000" flipH="1" flipV="1">
              <a:off x="10344100" y="438098"/>
              <a:ext cx="2285999" cy="1409801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13" name="Title 1">
            <a:extLst>
              <a:ext uri="{FF2B5EF4-FFF2-40B4-BE49-F238E27FC236}">
                <a16:creationId xmlns:a16="http://schemas.microsoft.com/office/drawing/2014/main" id="{5E932F0D-7FC3-634B-932C-3625C16C8DE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45085"/>
            <a:ext cx="9779183" cy="1600835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1EED44-783E-8705-4119-D7E9F7D4F2B4}"/>
              </a:ext>
            </a:extLst>
          </p:cNvPr>
          <p:cNvSpPr>
            <a:spLocks noGrp="1"/>
          </p:cNvSpPr>
          <p:nvPr>
            <p:ph idx="14" hasCustomPrompt="1"/>
          </p:nvPr>
        </p:nvSpPr>
        <p:spPr>
          <a:xfrm>
            <a:off x="1166087" y="2652713"/>
            <a:ext cx="9780587" cy="3436936"/>
          </a:xfrm>
        </p:spPr>
        <p:txBody>
          <a:bodyPr>
            <a:normAutofit/>
          </a:bodyPr>
          <a:lstStyle>
            <a:lvl1pPr marL="3429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1pPr>
            <a:lvl2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109728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371600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95D4F5-F69B-42F6-8A9D-330F696E14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79A23A-2238-4904-8692-9F2DAE8B8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>
            <a:noAutofit/>
          </a:bodyPr>
          <a:lstStyle>
            <a:lvl1pPr>
              <a:defRPr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69FC35-DDC8-45FB-8ACB-21C15F57C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206318" y="6356350"/>
            <a:ext cx="1604682" cy="365125"/>
          </a:xfrm>
        </p:spPr>
        <p:txBody>
          <a:bodyPr>
            <a:noAutofit/>
          </a:bodyPr>
          <a:lstStyle>
            <a:lvl1pPr>
              <a:defRPr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31769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95FBCE6F-2AA9-31FE-8148-33B4807355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067EACEC-C2DD-EA42-8504-176673AD1F20}"/>
                </a:ext>
              </a:extLst>
            </p:cNvPr>
            <p:cNvSpPr/>
            <p:nvPr userDrawn="1"/>
          </p:nvSpPr>
          <p:spPr>
            <a:xfrm>
              <a:off x="0" y="0"/>
              <a:ext cx="8025490" cy="6858000"/>
            </a:xfrm>
            <a:custGeom>
              <a:avLst/>
              <a:gdLst>
                <a:gd name="connsiteX0" fmla="*/ 0 w 8025490"/>
                <a:gd name="connsiteY0" fmla="*/ 0 h 6858000"/>
                <a:gd name="connsiteX1" fmla="*/ 4596490 w 8025490"/>
                <a:gd name="connsiteY1" fmla="*/ 0 h 6858000"/>
                <a:gd name="connsiteX2" fmla="*/ 8025490 w 8025490"/>
                <a:gd name="connsiteY2" fmla="*/ 3429000 h 6858000"/>
                <a:gd name="connsiteX3" fmla="*/ 4596490 w 8025490"/>
                <a:gd name="connsiteY3" fmla="*/ 6858000 h 6858000"/>
                <a:gd name="connsiteX4" fmla="*/ 0 w 8025490"/>
                <a:gd name="connsiteY4" fmla="*/ 6858000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8025490" h="6858000">
                  <a:moveTo>
                    <a:pt x="0" y="0"/>
                  </a:moveTo>
                  <a:lnTo>
                    <a:pt x="4596490" y="0"/>
                  </a:lnTo>
                  <a:cubicBezTo>
                    <a:pt x="6490274" y="0"/>
                    <a:pt x="8025490" y="1535216"/>
                    <a:pt x="8025490" y="3429000"/>
                  </a:cubicBezTo>
                  <a:cubicBezTo>
                    <a:pt x="8025490" y="5322784"/>
                    <a:pt x="6490274" y="6858000"/>
                    <a:pt x="4596490" y="6858000"/>
                  </a:cubicBezTo>
                  <a:lnTo>
                    <a:pt x="0" y="685800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89843C7E-5704-7A46-8974-F3BFA42E7310}"/>
                </a:ext>
              </a:extLst>
            </p:cNvPr>
            <p:cNvGrpSpPr/>
            <p:nvPr userDrawn="1"/>
          </p:nvGrpSpPr>
          <p:grpSpPr>
            <a:xfrm rot="16200000">
              <a:off x="8286528" y="2207195"/>
              <a:ext cx="3032351" cy="2443610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0B179973-08D2-EF40-B516-35E75E906394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6C811FF3-E48A-194D-8022-65F8C3A17449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177553"/>
            <a:ext cx="6245912" cy="3269447"/>
          </a:xfrm>
        </p:spPr>
        <p:txBody>
          <a:bodyPr bIns="0" anchor="b">
            <a:noAutofit/>
          </a:bodyPr>
          <a:lstStyle>
            <a:lvl1pPr algn="l">
              <a:defRPr sz="60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4" y="3492896"/>
            <a:ext cx="6245912" cy="91285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9865294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lumn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14DB56B5-5DD7-95E3-52B2-EDC4B3F130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0"/>
            <a:ext cx="12191999" cy="6858000"/>
            <a:chOff x="1" y="0"/>
            <a:chExt cx="12191999" cy="6858000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flipH="1">
              <a:off x="8580896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6" name="Freeform 5">
              <a:extLst>
                <a:ext uri="{FF2B5EF4-FFF2-40B4-BE49-F238E27FC236}">
                  <a16:creationId xmlns:a16="http://schemas.microsoft.com/office/drawing/2014/main" id="{D11C9832-A021-954E-A34F-2988D1189AE9}"/>
                </a:ext>
              </a:extLst>
            </p:cNvPr>
            <p:cNvSpPr/>
            <p:nvPr userDrawn="1"/>
          </p:nvSpPr>
          <p:spPr>
            <a:xfrm>
              <a:off x="1" y="0"/>
              <a:ext cx="933856" cy="933856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9861BC34-DFBF-2D4F-B463-FCFBC08391FF}"/>
                </a:ext>
              </a:extLst>
            </p:cNvPr>
            <p:cNvGrpSpPr/>
            <p:nvPr userDrawn="1"/>
          </p:nvGrpSpPr>
          <p:grpSpPr>
            <a:xfrm>
              <a:off x="8082092" y="5590903"/>
              <a:ext cx="1572380" cy="1267097"/>
              <a:chOff x="7413403" y="4976359"/>
              <a:chExt cx="2334986" cy="1881641"/>
            </a:xfrm>
          </p:grpSpPr>
          <p:sp>
            <p:nvSpPr>
              <p:cNvPr id="7" name="Freeform 6">
                <a:extLst>
                  <a:ext uri="{FF2B5EF4-FFF2-40B4-BE49-F238E27FC236}">
                    <a16:creationId xmlns:a16="http://schemas.microsoft.com/office/drawing/2014/main" id="{55C37C19-F268-4A43-A0D4-3B1B38D48952}"/>
                  </a:ext>
                </a:extLst>
              </p:cNvPr>
              <p:cNvSpPr/>
              <p:nvPr userDrawn="1"/>
            </p:nvSpPr>
            <p:spPr>
              <a:xfrm rot="5400000" flipH="1" flipV="1">
                <a:off x="8223822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  <p:sp>
            <p:nvSpPr>
              <p:cNvPr id="8" name="Freeform 7">
                <a:extLst>
                  <a:ext uri="{FF2B5EF4-FFF2-40B4-BE49-F238E27FC236}">
                    <a16:creationId xmlns:a16="http://schemas.microsoft.com/office/drawing/2014/main" id="{E4F760E5-9D5D-E44F-AEBF-20CA8DE87D11}"/>
                  </a:ext>
                </a:extLst>
              </p:cNvPr>
              <p:cNvSpPr/>
              <p:nvPr userDrawn="1"/>
            </p:nvSpPr>
            <p:spPr>
              <a:xfrm rot="16200000" flipV="1">
                <a:off x="7056329" y="5333433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>
                  <a:latin typeface="+mn-lt"/>
                </a:endParaRPr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601200" cy="1653371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94CA559C-3355-DE44-ACF9-BDB6083C4225}"/>
              </a:ext>
            </a:extLst>
          </p:cNvPr>
          <p:cNvSpPr>
            <a:spLocks noGrp="1"/>
          </p:cNvSpPr>
          <p:nvPr>
            <p:ph idx="10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7843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>
            <a:extLst>
              <a:ext uri="{FF2B5EF4-FFF2-40B4-BE49-F238E27FC236}">
                <a16:creationId xmlns:a16="http://schemas.microsoft.com/office/drawing/2014/main" id="{1A0E8D4A-B13C-C7EE-5E27-278124A127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1" y="1"/>
            <a:ext cx="12191999" cy="6857999"/>
            <a:chOff x="1" y="1"/>
            <a:chExt cx="12191999" cy="6857999"/>
          </a:xfrm>
        </p:grpSpPr>
        <p:sp>
          <p:nvSpPr>
            <p:cNvPr id="4" name="Freeform 3">
              <a:extLst>
                <a:ext uri="{FF2B5EF4-FFF2-40B4-BE49-F238E27FC236}">
                  <a16:creationId xmlns:a16="http://schemas.microsoft.com/office/drawing/2014/main" id="{6A7F6A3F-E1DD-A246-9A6D-5F9B18BA2588}"/>
                </a:ext>
              </a:extLst>
            </p:cNvPr>
            <p:cNvSpPr/>
            <p:nvPr userDrawn="1"/>
          </p:nvSpPr>
          <p:spPr>
            <a:xfrm flipH="1">
              <a:off x="8580896" y="1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0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lnTo>
                    <a:pt x="1167493" y="0"/>
                  </a:lnTo>
                  <a:cubicBezTo>
                    <a:pt x="522704" y="0"/>
                    <a:pt x="0" y="522704"/>
                    <a:pt x="0" y="11674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5" name="Freeform 4">
              <a:extLst>
                <a:ext uri="{FF2B5EF4-FFF2-40B4-BE49-F238E27FC236}">
                  <a16:creationId xmlns:a16="http://schemas.microsoft.com/office/drawing/2014/main" id="{055FD0FC-C8FF-6741-A364-A29CDC6F9495}"/>
                </a:ext>
              </a:extLst>
            </p:cNvPr>
            <p:cNvSpPr/>
            <p:nvPr userDrawn="1"/>
          </p:nvSpPr>
          <p:spPr>
            <a:xfrm rot="5400000" flipH="1">
              <a:off x="1" y="3246896"/>
              <a:ext cx="3611104" cy="3611104"/>
            </a:xfrm>
            <a:custGeom>
              <a:avLst/>
              <a:gdLst>
                <a:gd name="connsiteX0" fmla="*/ 0 w 1167493"/>
                <a:gd name="connsiteY0" fmla="*/ 0 h 1167493"/>
                <a:gd name="connsiteX1" fmla="*/ 1167493 w 1167493"/>
                <a:gd name="connsiteY1" fmla="*/ 1167493 h 1167493"/>
                <a:gd name="connsiteX2" fmla="*/ 0 w 1167493"/>
                <a:gd name="connsiteY2" fmla="*/ 1167493 h 1167493"/>
                <a:gd name="connsiteX3" fmla="*/ 0 w 1167493"/>
                <a:gd name="connsiteY3" fmla="*/ 0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167493" h="1167493">
                  <a:moveTo>
                    <a:pt x="0" y="0"/>
                  </a:moveTo>
                  <a:cubicBezTo>
                    <a:pt x="0" y="644789"/>
                    <a:pt x="522704" y="1167493"/>
                    <a:pt x="1167493" y="1167493"/>
                  </a:cubicBezTo>
                  <a:lnTo>
                    <a:pt x="0" y="11674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69008"/>
            <a:ext cx="9779183" cy="1706563"/>
          </a:xfrm>
        </p:spPr>
        <p:txBody>
          <a:bodyPr anchor="b">
            <a:noAutofit/>
          </a:bodyPr>
          <a:lstStyle>
            <a:lvl1pPr>
              <a:defRPr sz="4200" b="1">
                <a:solidFill>
                  <a:schemeClr val="bg1"/>
                </a:solidFill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14" name="Content Placeholder 2">
            <a:extLst>
              <a:ext uri="{FF2B5EF4-FFF2-40B4-BE49-F238E27FC236}">
                <a16:creationId xmlns:a16="http://schemas.microsoft.com/office/drawing/2014/main" id="{926B296A-EB6A-9BE9-E813-B15C46524F4D}"/>
              </a:ext>
            </a:extLst>
          </p:cNvPr>
          <p:cNvSpPr>
            <a:spLocks noGrp="1"/>
          </p:cNvSpPr>
          <p:nvPr>
            <p:ph idx="12" hasCustomPrompt="1"/>
          </p:nvPr>
        </p:nvSpPr>
        <p:spPr>
          <a:xfrm>
            <a:off x="1167493" y="2023984"/>
            <a:ext cx="4663440" cy="3332832"/>
          </a:xfrm>
        </p:spPr>
        <p:txBody>
          <a:bodyPr>
            <a:normAutofit/>
          </a:bodyPr>
          <a:lstStyle>
            <a:lvl1pPr marL="530352" indent="-530352">
              <a:spcBef>
                <a:spcPts val="1000"/>
              </a:spcBef>
              <a:buFont typeface="+mj-lt"/>
              <a:buAutoNum type="arabicPeriod"/>
              <a:defRPr sz="2000">
                <a:solidFill>
                  <a:schemeClr val="bg1"/>
                </a:solidFill>
                <a:latin typeface="+mn-lt"/>
              </a:defRPr>
            </a:lvl1pPr>
            <a:lvl2pPr marL="1097280" indent="-530352">
              <a:spcBef>
                <a:spcPts val="1000"/>
              </a:spcBef>
              <a:buFont typeface="+mj-lt"/>
              <a:buAutoNum type="alphaLcPeriod"/>
              <a:defRPr sz="2000">
                <a:solidFill>
                  <a:schemeClr val="bg1"/>
                </a:solidFill>
                <a:latin typeface="+mn-lt"/>
              </a:defRPr>
            </a:lvl2pPr>
            <a:lvl3pPr marL="1645920" indent="-530352">
              <a:spcBef>
                <a:spcPts val="1000"/>
              </a:spcBef>
              <a:buFont typeface="+mj-lt"/>
              <a:buAutoNum type="arabicParenR"/>
              <a:defRPr sz="2000">
                <a:solidFill>
                  <a:schemeClr val="bg1"/>
                </a:solidFill>
                <a:latin typeface="+mn-lt"/>
              </a:defRPr>
            </a:lvl3pPr>
            <a:lvl4pPr marL="1920240" indent="-530352">
              <a:spcBef>
                <a:spcPts val="1000"/>
              </a:spcBef>
              <a:buFont typeface="+mj-lt"/>
              <a:buAutoNum type="alphaLcParenR"/>
              <a:defRPr sz="2000">
                <a:solidFill>
                  <a:schemeClr val="bg1"/>
                </a:solidFill>
                <a:latin typeface="+mn-lt"/>
              </a:defRPr>
            </a:lvl4pPr>
            <a:lvl5pPr marL="2560320" indent="-514350">
              <a:spcBef>
                <a:spcPts val="1000"/>
              </a:spcBef>
              <a:buFont typeface="+mj-lt"/>
              <a:buAutoNum type="romanLcPeriod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435B7D5-E7F8-1267-8942-3C97BE836B98}"/>
              </a:ext>
            </a:extLst>
          </p:cNvPr>
          <p:cNvSpPr>
            <a:spLocks noGrp="1"/>
          </p:cNvSpPr>
          <p:nvPr>
            <p:ph idx="11" hasCustomPrompt="1"/>
          </p:nvPr>
        </p:nvSpPr>
        <p:spPr>
          <a:xfrm>
            <a:off x="6283235" y="2023984"/>
            <a:ext cx="4663440" cy="3332832"/>
          </a:xfrm>
        </p:spPr>
        <p:txBody>
          <a:bodyPr>
            <a:normAutofit/>
          </a:bodyPr>
          <a:lstStyle>
            <a:lvl1pPr marL="0" indent="0">
              <a:spcBef>
                <a:spcPts val="1000"/>
              </a:spcBef>
              <a:buFont typeface="Arial" panose="020B0604020202020204" pitchFamily="34" charset="0"/>
              <a:buNone/>
              <a:defRPr sz="2000">
                <a:solidFill>
                  <a:schemeClr val="bg1"/>
                </a:solidFill>
                <a:latin typeface="+mn-lt"/>
              </a:defRPr>
            </a:lvl1pPr>
            <a:lvl2pPr marL="283464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2pPr>
            <a:lvl3pPr marL="566928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3pPr>
            <a:lvl4pPr marL="850392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4pPr>
            <a:lvl5pPr marL="1133856" indent="-283464">
              <a:spcBef>
                <a:spcPts val="1000"/>
              </a:spcBef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04266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hart 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ABA2A58C-57B7-834C-8F5C-3299322411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16200000">
            <a:off x="10772262" y="152641"/>
            <a:ext cx="1572380" cy="1267097"/>
            <a:chOff x="7413403" y="4976359"/>
            <a:chExt cx="2334986" cy="1881641"/>
          </a:xfrm>
        </p:grpSpPr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801D8067-144A-FE48-AF1E-529B662DCAD3}"/>
                </a:ext>
              </a:extLst>
            </p:cNvPr>
            <p:cNvSpPr/>
            <p:nvPr userDrawn="1"/>
          </p:nvSpPr>
          <p:spPr>
            <a:xfrm rot="5400000" flipH="1" flipV="1">
              <a:off x="8223822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2ECA7D87-C78C-C140-AA28-C0FB20209045}"/>
                </a:ext>
              </a:extLst>
            </p:cNvPr>
            <p:cNvSpPr/>
            <p:nvPr userDrawn="1"/>
          </p:nvSpPr>
          <p:spPr>
            <a:xfrm rot="16200000" flipV="1">
              <a:off x="7056329" y="5333433"/>
              <a:ext cx="1881641" cy="1167493"/>
            </a:xfrm>
            <a:custGeom>
              <a:avLst/>
              <a:gdLst>
                <a:gd name="connsiteX0" fmla="*/ 1881641 w 1881641"/>
                <a:gd name="connsiteY0" fmla="*/ 1167473 h 1167493"/>
                <a:gd name="connsiteX1" fmla="*/ 1881641 w 1881641"/>
                <a:gd name="connsiteY1" fmla="*/ 1167493 h 1167493"/>
                <a:gd name="connsiteX2" fmla="*/ 1167493 w 1881641"/>
                <a:gd name="connsiteY2" fmla="*/ 1167493 h 1167493"/>
                <a:gd name="connsiteX3" fmla="*/ 0 w 1881641"/>
                <a:gd name="connsiteY3" fmla="*/ 0 h 1167493"/>
                <a:gd name="connsiteX4" fmla="*/ 714149 w 1881641"/>
                <a:gd name="connsiteY4" fmla="*/ 0 h 1167493"/>
                <a:gd name="connsiteX5" fmla="*/ 1875614 w 1881641"/>
                <a:gd name="connsiteY5" fmla="*/ 1048124 h 1167493"/>
                <a:gd name="connsiteX6" fmla="*/ 1881641 w 1881641"/>
                <a:gd name="connsiteY6" fmla="*/ 1167473 h 11674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881641" h="1167493">
                  <a:moveTo>
                    <a:pt x="1881641" y="1167473"/>
                  </a:moveTo>
                  <a:lnTo>
                    <a:pt x="1881641" y="1167493"/>
                  </a:lnTo>
                  <a:lnTo>
                    <a:pt x="1167493" y="1167493"/>
                  </a:lnTo>
                  <a:cubicBezTo>
                    <a:pt x="522704" y="1167493"/>
                    <a:pt x="0" y="644789"/>
                    <a:pt x="0" y="0"/>
                  </a:cubicBezTo>
                  <a:lnTo>
                    <a:pt x="714149" y="0"/>
                  </a:lnTo>
                  <a:cubicBezTo>
                    <a:pt x="1318639" y="0"/>
                    <a:pt x="1815827" y="459408"/>
                    <a:pt x="1875614" y="1048124"/>
                  </a:cubicBezTo>
                  <a:lnTo>
                    <a:pt x="1881641" y="1167473"/>
                  </a:ln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CD97974-B93C-4C96-B3F6-F69E3D6DE6C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67492" y="136526"/>
            <a:ext cx="9779183" cy="1570038"/>
          </a:xfrm>
        </p:spPr>
        <p:txBody>
          <a:bodyPr anchor="b">
            <a:noAutofit/>
          </a:bodyPr>
          <a:lstStyle>
            <a:lvl1pPr>
              <a:defRPr sz="42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6FC6F2-80B4-49A7-9448-33FE2DF0E967}"/>
              </a:ext>
            </a:extLst>
          </p:cNvPr>
          <p:cNvSpPr>
            <a:spLocks noGrp="1"/>
          </p:cNvSpPr>
          <p:nvPr>
            <p:ph idx="1" hasCustomPrompt="1"/>
          </p:nvPr>
        </p:nvSpPr>
        <p:spPr>
          <a:xfrm>
            <a:off x="1167493" y="2084832"/>
            <a:ext cx="9779182" cy="3366813"/>
          </a:xfrm>
        </p:spPr>
        <p:txBody>
          <a:bodyPr>
            <a:noAutofit/>
          </a:bodyPr>
          <a:lstStyle>
            <a:lvl1pPr marL="0" indent="0">
              <a:buNone/>
              <a:defRPr>
                <a:latin typeface="+mn-lt"/>
              </a:defRPr>
            </a:lvl1pPr>
            <a:lvl2pPr marL="457200" indent="0">
              <a:buNone/>
              <a:defRPr>
                <a:latin typeface="+mn-lt"/>
              </a:defRPr>
            </a:lvl2pPr>
            <a:lvl3pPr marL="914400" indent="0">
              <a:buNone/>
              <a:defRPr>
                <a:latin typeface="+mn-lt"/>
              </a:defRPr>
            </a:lvl3pPr>
            <a:lvl4pPr marL="1371600" indent="0">
              <a:buNone/>
              <a:defRPr>
                <a:latin typeface="+mn-lt"/>
              </a:defRPr>
            </a:lvl4pPr>
            <a:lvl5pPr marL="1828800" indent="0">
              <a:buNone/>
              <a:defRPr>
                <a:latin typeface="+mn-lt"/>
              </a:defRPr>
            </a:lvl5pPr>
          </a:lstStyle>
          <a:p>
            <a:pPr lvl="0"/>
            <a:r>
              <a:rPr lang="en-US" dirty="0"/>
              <a:t>Click to add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7536C149-3EFE-A94E-902D-57CED00B2C0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1701018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53CA1E78-F17D-F34D-9F81-0DBF44F3789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1FE54918-A625-F64F-A42E-A427E9B2D4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53276" y="6356350"/>
            <a:ext cx="1657723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accent3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945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End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78AD52EA-B01E-8D38-D87A-BF7EB5B58A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0" y="-1"/>
            <a:ext cx="12192001" cy="6864796"/>
            <a:chOff x="0" y="-1"/>
            <a:chExt cx="12192001" cy="686479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9AC79249-FDC0-364D-A734-AE1DE1605D28}"/>
                </a:ext>
              </a:extLst>
            </p:cNvPr>
            <p:cNvSpPr/>
            <p:nvPr userDrawn="1"/>
          </p:nvSpPr>
          <p:spPr>
            <a:xfrm>
              <a:off x="8264426" y="0"/>
              <a:ext cx="3927574" cy="685800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F15FBB50-09C8-B64E-AE57-67C5E70810CB}"/>
                </a:ext>
              </a:extLst>
            </p:cNvPr>
            <p:cNvGrpSpPr/>
            <p:nvPr userDrawn="1"/>
          </p:nvGrpSpPr>
          <p:grpSpPr>
            <a:xfrm>
              <a:off x="8264427" y="3685939"/>
              <a:ext cx="3927573" cy="3178856"/>
              <a:chOff x="9857014" y="13834"/>
              <a:chExt cx="2334986" cy="1881641"/>
            </a:xfrm>
          </p:grpSpPr>
          <p:sp>
            <p:nvSpPr>
              <p:cNvPr id="15" name="Freeform 14">
                <a:extLst>
                  <a:ext uri="{FF2B5EF4-FFF2-40B4-BE49-F238E27FC236}">
                    <a16:creationId xmlns:a16="http://schemas.microsoft.com/office/drawing/2014/main" id="{EFBF1E52-11FA-DC48-B7AD-75734232FFE8}"/>
                  </a:ext>
                </a:extLst>
              </p:cNvPr>
              <p:cNvSpPr/>
              <p:nvPr userDrawn="1"/>
            </p:nvSpPr>
            <p:spPr>
              <a:xfrm rot="5400000" flipH="1" flipV="1">
                <a:off x="10667433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  <p:sp>
            <p:nvSpPr>
              <p:cNvPr id="16" name="Freeform 15">
                <a:extLst>
                  <a:ext uri="{FF2B5EF4-FFF2-40B4-BE49-F238E27FC236}">
                    <a16:creationId xmlns:a16="http://schemas.microsoft.com/office/drawing/2014/main" id="{4850B620-49F5-3748-84AF-682555D52792}"/>
                  </a:ext>
                </a:extLst>
              </p:cNvPr>
              <p:cNvSpPr/>
              <p:nvPr userDrawn="1"/>
            </p:nvSpPr>
            <p:spPr>
              <a:xfrm rot="16200000" flipV="1">
                <a:off x="9499940" y="370908"/>
                <a:ext cx="1881641" cy="1167493"/>
              </a:xfrm>
              <a:custGeom>
                <a:avLst/>
                <a:gdLst>
                  <a:gd name="connsiteX0" fmla="*/ 1881641 w 1881641"/>
                  <a:gd name="connsiteY0" fmla="*/ 1167473 h 1167493"/>
                  <a:gd name="connsiteX1" fmla="*/ 1881641 w 1881641"/>
                  <a:gd name="connsiteY1" fmla="*/ 1167493 h 1167493"/>
                  <a:gd name="connsiteX2" fmla="*/ 1167493 w 1881641"/>
                  <a:gd name="connsiteY2" fmla="*/ 1167493 h 1167493"/>
                  <a:gd name="connsiteX3" fmla="*/ 0 w 1881641"/>
                  <a:gd name="connsiteY3" fmla="*/ 0 h 1167493"/>
                  <a:gd name="connsiteX4" fmla="*/ 714149 w 1881641"/>
                  <a:gd name="connsiteY4" fmla="*/ 0 h 1167493"/>
                  <a:gd name="connsiteX5" fmla="*/ 1875614 w 1881641"/>
                  <a:gd name="connsiteY5" fmla="*/ 1048124 h 1167493"/>
                  <a:gd name="connsiteX6" fmla="*/ 1881641 w 1881641"/>
                  <a:gd name="connsiteY6" fmla="*/ 1167473 h 1167493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</a:cxnLst>
                <a:rect l="l" t="t" r="r" b="b"/>
                <a:pathLst>
                  <a:path w="1881641" h="1167493">
                    <a:moveTo>
                      <a:pt x="1881641" y="1167473"/>
                    </a:moveTo>
                    <a:lnTo>
                      <a:pt x="1881641" y="1167493"/>
                    </a:lnTo>
                    <a:lnTo>
                      <a:pt x="1167493" y="1167493"/>
                    </a:lnTo>
                    <a:cubicBezTo>
                      <a:pt x="522704" y="1167493"/>
                      <a:pt x="0" y="644789"/>
                      <a:pt x="0" y="0"/>
                    </a:cubicBezTo>
                    <a:lnTo>
                      <a:pt x="714149" y="0"/>
                    </a:lnTo>
                    <a:cubicBezTo>
                      <a:pt x="1318639" y="0"/>
                      <a:pt x="1815827" y="459408"/>
                      <a:pt x="1875614" y="1048124"/>
                    </a:cubicBezTo>
                    <a:lnTo>
                      <a:pt x="1881641" y="1167473"/>
                    </a:lnTo>
                    <a:close/>
                  </a:path>
                </a:pathLst>
              </a:custGeom>
              <a:solidFill>
                <a:schemeClr val="tx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BC68F289-2744-2F48-893A-3F17911625C8}"/>
                </a:ext>
              </a:extLst>
            </p:cNvPr>
            <p:cNvSpPr/>
            <p:nvPr userDrawn="1"/>
          </p:nvSpPr>
          <p:spPr>
            <a:xfrm>
              <a:off x="0" y="-1"/>
              <a:ext cx="1167493" cy="1167493"/>
            </a:xfrm>
            <a:custGeom>
              <a:avLst/>
              <a:gdLst>
                <a:gd name="connsiteX0" fmla="*/ 0 w 862693"/>
                <a:gd name="connsiteY0" fmla="*/ 0 h 862693"/>
                <a:gd name="connsiteX1" fmla="*/ 862693 w 862693"/>
                <a:gd name="connsiteY1" fmla="*/ 0 h 862693"/>
                <a:gd name="connsiteX2" fmla="*/ 0 w 862693"/>
                <a:gd name="connsiteY2" fmla="*/ 862693 h 862693"/>
                <a:gd name="connsiteX3" fmla="*/ 0 w 862693"/>
                <a:gd name="connsiteY3" fmla="*/ 0 h 86269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862693" h="862693">
                  <a:moveTo>
                    <a:pt x="0" y="0"/>
                  </a:moveTo>
                  <a:lnTo>
                    <a:pt x="862693" y="0"/>
                  </a:lnTo>
                  <a:cubicBezTo>
                    <a:pt x="862693" y="476453"/>
                    <a:pt x="476452" y="862693"/>
                    <a:pt x="0" y="862693"/>
                  </a:cubicBezTo>
                  <a:lnTo>
                    <a:pt x="0" y="0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39563C76-BC00-DE47-88F5-C24D3CE3325A}"/>
                </a:ext>
              </a:extLst>
            </p:cNvPr>
            <p:cNvSpPr/>
            <p:nvPr userDrawn="1"/>
          </p:nvSpPr>
          <p:spPr>
            <a:xfrm>
              <a:off x="10228214" y="-1"/>
              <a:ext cx="1963787" cy="3178856"/>
            </a:xfrm>
            <a:custGeom>
              <a:avLst/>
              <a:gdLst>
                <a:gd name="connsiteX0" fmla="*/ 0 w 1963787"/>
                <a:gd name="connsiteY0" fmla="*/ 0 h 3178856"/>
                <a:gd name="connsiteX1" fmla="*/ 1963787 w 1963787"/>
                <a:gd name="connsiteY1" fmla="*/ 0 h 3178856"/>
                <a:gd name="connsiteX2" fmla="*/ 1963787 w 1963787"/>
                <a:gd name="connsiteY2" fmla="*/ 1967129 h 3178856"/>
                <a:gd name="connsiteX3" fmla="*/ 1963787 w 1963787"/>
                <a:gd name="connsiteY3" fmla="*/ 2349671 h 3178856"/>
                <a:gd name="connsiteX4" fmla="*/ 1963787 w 1963787"/>
                <a:gd name="connsiteY4" fmla="*/ 3178856 h 3178856"/>
                <a:gd name="connsiteX5" fmla="*/ 1963753 w 1963787"/>
                <a:gd name="connsiteY5" fmla="*/ 3178856 h 3178856"/>
                <a:gd name="connsiteX6" fmla="*/ 1763002 w 1963787"/>
                <a:gd name="connsiteY6" fmla="*/ 3168629 h 3178856"/>
                <a:gd name="connsiteX7" fmla="*/ 0 w 1963787"/>
                <a:gd name="connsiteY7" fmla="*/ 1197921 h 3178856"/>
                <a:gd name="connsiteX8" fmla="*/ 0 w 1963787"/>
                <a:gd name="connsiteY8" fmla="*/ 1039961 h 3178856"/>
                <a:gd name="connsiteX9" fmla="*/ 0 w 1963787"/>
                <a:gd name="connsiteY9" fmla="*/ 0 h 31788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963787" h="3178856">
                  <a:moveTo>
                    <a:pt x="0" y="0"/>
                  </a:moveTo>
                  <a:lnTo>
                    <a:pt x="1963787" y="0"/>
                  </a:lnTo>
                  <a:lnTo>
                    <a:pt x="1963787" y="1967129"/>
                  </a:lnTo>
                  <a:lnTo>
                    <a:pt x="1963787" y="2349671"/>
                  </a:lnTo>
                  <a:lnTo>
                    <a:pt x="1963787" y="3178856"/>
                  </a:lnTo>
                  <a:lnTo>
                    <a:pt x="1963753" y="3178856"/>
                  </a:lnTo>
                  <a:lnTo>
                    <a:pt x="1763002" y="3168629"/>
                  </a:lnTo>
                  <a:cubicBezTo>
                    <a:pt x="772749" y="3067186"/>
                    <a:pt x="0" y="2223585"/>
                    <a:pt x="0" y="1197921"/>
                  </a:cubicBezTo>
                  <a:lnTo>
                    <a:pt x="0" y="1039961"/>
                  </a:lnTo>
                  <a:lnTo>
                    <a:pt x="0" y="0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94248F2-5264-4601-AA0B-6C092F77F2DD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1167494" y="252549"/>
            <a:ext cx="6220278" cy="3262811"/>
          </a:xfrm>
        </p:spPr>
        <p:txBody>
          <a:bodyPr anchor="b">
            <a:noAutofit/>
          </a:bodyPr>
          <a:lstStyle>
            <a:lvl1pPr algn="l">
              <a:defRPr sz="6000" b="1">
                <a:latin typeface="+mj-lt"/>
              </a:defRPr>
            </a:lvl1pPr>
          </a:lstStyle>
          <a:p>
            <a:r>
              <a:rPr lang="en-US" dirty="0"/>
              <a:t>Click to add 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CFB69D3-5632-4285-A209-9DCA67DA668C}"/>
              </a:ext>
            </a:extLst>
          </p:cNvPr>
          <p:cNvSpPr>
            <a:spLocks noGrp="1"/>
          </p:cNvSpPr>
          <p:nvPr>
            <p:ph type="subTitle" idx="1" hasCustomPrompt="1"/>
          </p:nvPr>
        </p:nvSpPr>
        <p:spPr>
          <a:xfrm>
            <a:off x="1167493" y="3685939"/>
            <a:ext cx="6220277" cy="2919512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lvl="0"/>
            <a:r>
              <a:rPr lang="en-US" dirty="0"/>
              <a:t>Click to add text</a:t>
            </a:r>
          </a:p>
        </p:txBody>
      </p:sp>
    </p:spTree>
    <p:extLst>
      <p:ext uri="{BB962C8B-B14F-4D97-AF65-F5344CB8AC3E}">
        <p14:creationId xmlns:p14="http://schemas.microsoft.com/office/powerpoint/2010/main" val="25447069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9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98F9AA-2C87-421D-97C1-B4248DFDC2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000" y="381000"/>
            <a:ext cx="114300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E98FC63-C8D2-4CE6-A3F1-EE8ED24590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81000" y="1825625"/>
            <a:ext cx="11430000" cy="435133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77A09-15C2-4E47-948E-AACAFCA47D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810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l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r>
              <a:rPr lang="en-US" dirty="0"/>
              <a:t>9/8/20XX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67522-C3B6-46EB-A361-BEC2510B0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C57CF0-034F-450D-937C-718D5AF1A05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0678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r"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fld id="{294A09A9-5501-47C1-A89A-A340965A2BE2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83539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71" r:id="rId3"/>
    <p:sldLayoutId id="2147483659" r:id="rId4"/>
    <p:sldLayoutId id="2147483668" r:id="rId5"/>
    <p:sldLayoutId id="2147483669" r:id="rId6"/>
    <p:sldLayoutId id="2147483661" r:id="rId7"/>
    <p:sldLayoutId id="2147483666" r:id="rId8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  <p15:guide id="3" pos="240" userDrawn="1">
          <p15:clr>
            <a:srgbClr val="547EBF"/>
          </p15:clr>
        </p15:guide>
        <p15:guide id="4" orient="horz" pos="240" userDrawn="1">
          <p15:clr>
            <a:srgbClr val="547EBF"/>
          </p15:clr>
        </p15:guide>
        <p15:guide id="5" pos="7440" userDrawn="1">
          <p15:clr>
            <a:srgbClr val="547EBF"/>
          </p15:clr>
        </p15:guide>
        <p15:guide id="6" orient="horz" pos="4080" userDrawn="1">
          <p15:clr>
            <a:srgbClr val="547EBF"/>
          </p15:clr>
        </p15:guide>
        <p15:guide id="7" pos="3960" userDrawn="1">
          <p15:clr>
            <a:srgbClr val="547EBF"/>
          </p15:clr>
        </p15:guide>
        <p15:guide id="8" pos="3720" userDrawn="1">
          <p15:clr>
            <a:srgbClr val="547EBF"/>
          </p15:clr>
        </p15:guide>
        <p15:guide id="9" pos="2112" userDrawn="1">
          <p15:clr>
            <a:srgbClr val="547EBF"/>
          </p15:clr>
        </p15:guide>
        <p15:guide id="10" pos="1848" userDrawn="1">
          <p15:clr>
            <a:srgbClr val="547EBF"/>
          </p15:clr>
        </p15:guide>
        <p15:guide id="11" pos="5568" userDrawn="1">
          <p15:clr>
            <a:srgbClr val="547EBF"/>
          </p15:clr>
        </p15:guide>
        <p15:guide id="12" pos="5832" userDrawn="1">
          <p15:clr>
            <a:srgbClr val="547EBF"/>
          </p15:clr>
        </p15:guide>
        <p15:guide id="13" pos="4968" userDrawn="1">
          <p15:clr>
            <a:srgbClr val="9FCC3B"/>
          </p15:clr>
        </p15:guide>
        <p15:guide id="14" pos="5208" userDrawn="1">
          <p15:clr>
            <a:srgbClr val="9FCC3B"/>
          </p15:clr>
        </p15:guide>
        <p15:guide id="15" pos="2712" userDrawn="1">
          <p15:clr>
            <a:srgbClr val="9FCC3B"/>
          </p15:clr>
        </p15:guide>
        <p15:guide id="16" pos="2472" userDrawn="1">
          <p15:clr>
            <a:srgbClr val="9FCC3B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5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dhcw.nhs.wales/news/latest-news/microsoft-365-tools-transform-ways-of-working-for-over-100-000-nhs-wales-staff/" TargetMode="External"/><Relationship Id="rId7" Type="http://schemas.openxmlformats.org/officeDocument/2006/relationships/hyperlink" Target="https://www.theinformteam.com/blog/microsoft-365-for-your-nhs-trust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www.england.nhs.uk/long-read/microsoft-teams-and-remote-working/" TargetMode="External"/><Relationship Id="rId5" Type="http://schemas.openxmlformats.org/officeDocument/2006/relationships/hyperlink" Target="https://learn.microsoft.com/en-us/microsoft-365/frontline/teams-in-hc" TargetMode="External"/><Relationship Id="rId4" Type="http://schemas.openxmlformats.org/officeDocument/2006/relationships/hyperlink" Target="https://learn.microsoft.com/en-us/microsoft-365/admin/security-and-compliance/m365b-security-overview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F3D98-3C30-4CFC-8643-C81E829C8C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0216" y="631747"/>
            <a:ext cx="7096933" cy="1926627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Group Presentation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Greenfield Care Agency Case Study</a:t>
            </a:r>
            <a:endParaRPr lang="en-US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36F1F2-3893-BF10-D036-317E32CF8B5A}"/>
              </a:ext>
            </a:extLst>
          </p:cNvPr>
          <p:cNvSpPr txBox="1"/>
          <p:nvPr/>
        </p:nvSpPr>
        <p:spPr>
          <a:xfrm>
            <a:off x="1070216" y="3429000"/>
            <a:ext cx="94842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Empowering Greenfield Staff with Microsoft 365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C1FCC99-197E-D8CD-B24E-F4A841F57531}"/>
              </a:ext>
            </a:extLst>
          </p:cNvPr>
          <p:cNvSpPr txBox="1"/>
          <p:nvPr/>
        </p:nvSpPr>
        <p:spPr>
          <a:xfrm>
            <a:off x="2346830" y="4652753"/>
            <a:ext cx="491960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Digital Skills and Research Methods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Presented By:</a:t>
            </a:r>
          </a:p>
          <a:p>
            <a:endParaRPr lang="en-GB" sz="1600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Sadia Batool (2512945) 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Zobia Ashfaq (2524669)</a:t>
            </a:r>
          </a:p>
          <a:p>
            <a:pPr marL="342900" indent="-342900">
              <a:buAutoNum type="arabicPeriod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Maahirah Hussain (2530891) </a:t>
            </a:r>
          </a:p>
          <a:p>
            <a:pPr marL="342900" indent="-342900">
              <a:buAutoNum type="arabicPeriod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148D8B-6030-4020-119F-00623F640BB8}"/>
              </a:ext>
            </a:extLst>
          </p:cNvPr>
          <p:cNvSpPr txBox="1"/>
          <p:nvPr/>
        </p:nvSpPr>
        <p:spPr>
          <a:xfrm>
            <a:off x="7266432" y="4652753"/>
            <a:ext cx="3828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LCHS4007</a:t>
            </a: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Hajra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Mustasim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Dates: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Week Commencing 16</a:t>
            </a:r>
            <a:r>
              <a:rPr lang="en-GB" sz="16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February</a:t>
            </a:r>
          </a:p>
        </p:txBody>
      </p:sp>
    </p:spTree>
    <p:extLst>
      <p:ext uri="{BB962C8B-B14F-4D97-AF65-F5344CB8AC3E}">
        <p14:creationId xmlns:p14="http://schemas.microsoft.com/office/powerpoint/2010/main" val="2259308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8CA4F0C-CDB9-5F9E-8690-77EC58EFF7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61CE17-EF87-5B74-B482-DC43D05E1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7"/>
            <a:ext cx="9601200" cy="8632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Presentation Goals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D05C849-9EF0-1E43-AF9F-2B4FF86630B6}"/>
              </a:ext>
            </a:extLst>
          </p:cNvPr>
          <p:cNvSpPr txBox="1"/>
          <p:nvPr/>
        </p:nvSpPr>
        <p:spPr>
          <a:xfrm>
            <a:off x="304800" y="1572880"/>
            <a:ext cx="6739021" cy="4697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3540A7-D35F-1F39-15BC-BAB782F5A7EF}"/>
              </a:ext>
            </a:extLst>
          </p:cNvPr>
          <p:cNvSpPr txBox="1"/>
          <p:nvPr/>
        </p:nvSpPr>
        <p:spPr>
          <a:xfrm>
            <a:off x="1030331" y="1426576"/>
            <a:ext cx="10338253" cy="2522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Focus Points:</a:t>
            </a:r>
            <a:b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This presentation will focus on how Microsoft 365 can be used to improve:</a:t>
            </a:r>
          </a:p>
          <a:p>
            <a:pPr>
              <a:lnSpc>
                <a:spcPct val="107000"/>
              </a:lnSpc>
              <a:spcAft>
                <a:spcPts val="800"/>
              </a:spcAft>
              <a:buNone/>
            </a:pPr>
            <a:endParaRPr lang="en-GB" sz="1600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Work Efficiency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 using Microsoft Word – </a:t>
            </a:r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Zobia Asfaq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&amp; Collaboration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800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using Microsoft Teams – </a:t>
            </a:r>
            <a:r>
              <a:rPr lang="en-GB" sz="1800" b="1" kern="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Sadia Batool 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+mj-lt"/>
              <a:buAutoNum type="arabicPeriod"/>
              <a:tabLst>
                <a:tab pos="457200" algn="l"/>
              </a:tabLst>
            </a:pPr>
            <a:r>
              <a:rPr lang="en-GB" sz="1800" b="1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Safety &amp; Data Protection</a:t>
            </a:r>
            <a:r>
              <a:rPr lang="en-GB" sz="1800" kern="0" dirty="0">
                <a:solidFill>
                  <a:schemeClr val="accent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– Digital Safety Action plan for Greenfield Care Agency – </a:t>
            </a:r>
            <a:r>
              <a:rPr lang="en-GB" b="1" kern="0" dirty="0"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Delivered by Maahirah Hussain</a:t>
            </a:r>
            <a:endParaRPr lang="en-GB" sz="1600" b="1" kern="1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697379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EAA093-E00B-31E9-0A13-71142E30E5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9184" y="1"/>
            <a:ext cx="7388352" cy="3267456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Productivity Application at Greenfield Home Care Agency using Microsoft Word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432E0A48-0383-6AD1-39B0-E421359C92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7048672" cy="912850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Productivity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Prepared by: Zobia Asfaq (2524669</a:t>
            </a:r>
            <a:r>
              <a:rPr lang="en-GB" sz="2400" dirty="0"/>
              <a:t>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E1C286C-19B4-56B3-F0D9-E796EAAD18F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</p:spTree>
    <p:extLst>
      <p:ext uri="{BB962C8B-B14F-4D97-AF65-F5344CB8AC3E}">
        <p14:creationId xmlns:p14="http://schemas.microsoft.com/office/powerpoint/2010/main" val="41171533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9495CF-B4AD-20D9-48A3-A3851DFCA3C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8248D-D914-C272-0CEE-E0C19B4231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7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Introduction (Current way of working)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C30AD12-7F71-1FDA-4CD7-A8498497FCD7}"/>
              </a:ext>
            </a:extLst>
          </p:cNvPr>
          <p:cNvSpPr txBox="1"/>
          <p:nvPr/>
        </p:nvSpPr>
        <p:spPr>
          <a:xfrm>
            <a:off x="356724" y="1048512"/>
            <a:ext cx="7885068" cy="54498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Greenfield Home Care Agency Complete Tasks and challenges faced?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Currently Greenfield Home Care Agency staff including nurses and visiting carers initiate paper-based care plans and assessments of patients.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Challenges Faced: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Handwritten notes can be unreadable and errors can be made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versions of templates exist across various locations including personnel devices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No capabilities for sharing and updating documents in real-time. Time consuming when consolidating all notes in one document from nurses and carers 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consuming in producing documentation and getting input from colleagues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905184-85EA-5619-E3FE-276F29A28CB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  <p:pic>
        <p:nvPicPr>
          <p:cNvPr id="2050" name="Picture 2" descr="Microsoft E5 - JASCO Consulting ...">
            <a:extLst>
              <a:ext uri="{FF2B5EF4-FFF2-40B4-BE49-F238E27FC236}">
                <a16:creationId xmlns:a16="http://schemas.microsoft.com/office/drawing/2014/main" id="{5B328B08-1D7F-8D1C-89BF-D19C51D904F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97004" y="3151632"/>
            <a:ext cx="2790825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Microsoft Office 365 &amp; Cloud Services | Thomas-Krenn.AG">
            <a:extLst>
              <a:ext uri="{FF2B5EF4-FFF2-40B4-BE49-F238E27FC236}">
                <a16:creationId xmlns:a16="http://schemas.microsoft.com/office/drawing/2014/main" id="{58E14BA1-DEA5-C398-E8F4-DB5F744E9C1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13698" y="1161288"/>
            <a:ext cx="19431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60962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BD6D9FC-8D4C-5862-8904-BFF4A096C9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6C726-5366-AE79-4E27-1ED59DF44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2796" y="538863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How can Microsoft Word Help Greenfield Care Agency?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6A69743-B0F9-C200-2839-0DC6C6A98251}"/>
              </a:ext>
            </a:extLst>
          </p:cNvPr>
          <p:cNvSpPr txBox="1"/>
          <p:nvPr/>
        </p:nvSpPr>
        <p:spPr>
          <a:xfrm>
            <a:off x="295764" y="1243585"/>
            <a:ext cx="7763148" cy="413677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can Microsoft Word help Greenfield Home Care agency being more efficient?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Implementing Microsoft 365 Word: Online and Desktop versions for real-time updates.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Central Documentation Library: hosted witin the Microsoft 365 ecosystem (Team, SharePoint and OneDrive).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Multiple staff members can edit document at the same time for real-time updates on patients. Perfect for field workers for live updates.  (No need to wait to come back to office or email changes.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Control on who can have access to Word documents to view and edit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Documents can be synched to cloud (OneDrive, Teams and SharePoint)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1B65776-EE2F-132B-B3C7-22B194CD7255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Ashfaq</a:t>
            </a:r>
          </a:p>
        </p:txBody>
      </p:sp>
      <p:pic>
        <p:nvPicPr>
          <p:cNvPr id="1026" name="Picture 2" descr="Microsoft Word ...">
            <a:extLst>
              <a:ext uri="{FF2B5EF4-FFF2-40B4-BE49-F238E27FC236}">
                <a16:creationId xmlns:a16="http://schemas.microsoft.com/office/drawing/2014/main" id="{F30CE6B9-658B-19F8-9B5C-8C3AB2976E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744" y="2471668"/>
            <a:ext cx="2082356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Word for Microsoft 365 cheat sheet ...">
            <a:extLst>
              <a:ext uri="{FF2B5EF4-FFF2-40B4-BE49-F238E27FC236}">
                <a16:creationId xmlns:a16="http://schemas.microsoft.com/office/drawing/2014/main" id="{BE7CF71E-6267-207E-06FB-0E20D73275C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19744" y="1201415"/>
            <a:ext cx="2082356" cy="1166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Microsoft E5 - JASCO Consulting ...">
            <a:extLst>
              <a:ext uri="{FF2B5EF4-FFF2-40B4-BE49-F238E27FC236}">
                <a16:creationId xmlns:a16="http://schemas.microsoft.com/office/drawing/2014/main" id="{B55638F3-4F5E-5A79-980C-608B6ED974E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26317" y="4053078"/>
            <a:ext cx="2314438" cy="135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400D864-5C70-A193-7ED6-BCDE2E4FB430}"/>
              </a:ext>
            </a:extLst>
          </p:cNvPr>
          <p:cNvSpPr txBox="1"/>
          <p:nvPr/>
        </p:nvSpPr>
        <p:spPr>
          <a:xfrm>
            <a:off x="617562" y="5799878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Salih, M. M. (2021) 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398386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95DD92-74DC-912E-C9A2-AF131F4E094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240B2-0AFC-089A-CD5C-45416B6409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8684" y="540511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Advantages &amp; Disadvantages of Microsoft Word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8D45CC6-6050-E99C-1A99-096BF143C0CB}"/>
              </a:ext>
            </a:extLst>
          </p:cNvPr>
          <p:cNvSpPr txBox="1"/>
          <p:nvPr/>
        </p:nvSpPr>
        <p:spPr>
          <a:xfrm>
            <a:off x="441877" y="1098929"/>
            <a:ext cx="10875264" cy="4632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What are the benefits and limitation of Microsoft Word at  Greenfield Home Care Agency?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D7FCC77A-CAE3-AF07-45A5-9CA2489D34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8195053"/>
              </p:ext>
            </p:extLst>
          </p:nvPr>
        </p:nvGraphicFramePr>
        <p:xfrm>
          <a:off x="161651" y="1562225"/>
          <a:ext cx="11311021" cy="3466592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818906">
                  <a:extLst>
                    <a:ext uri="{9D8B030D-6E8A-4147-A177-3AD203B41FA5}">
                      <a16:colId xmlns:a16="http://schemas.microsoft.com/office/drawing/2014/main" val="3277587626"/>
                    </a:ext>
                  </a:extLst>
                </a:gridCol>
                <a:gridCol w="5492115">
                  <a:extLst>
                    <a:ext uri="{9D8B030D-6E8A-4147-A177-3AD203B41FA5}">
                      <a16:colId xmlns:a16="http://schemas.microsoft.com/office/drawing/2014/main" val="42671704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Advantages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Disadvantages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12710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Accessible: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from anywhere if internet is available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Digital Care Plans: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simple to update by multiple inputters at the same time.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Permission Controlled: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only allow who needs access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Time Efficiency: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Reducing time spent on documents.  </a:t>
                      </a:r>
                    </a:p>
                    <a:p>
                      <a:pPr marL="457200" indent="-457200">
                        <a:lnSpc>
                          <a:spcPct val="90000"/>
                        </a:lnSpc>
                        <a:spcBef>
                          <a:spcPts val="1000"/>
                        </a:spcBef>
                        <a:buFont typeface="+mj-lt"/>
                        <a:buAutoNum type="arabicPeriod"/>
                      </a:pPr>
                      <a:r>
                        <a:rPr lang="en-US" sz="18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Version Control Documents: </a:t>
                      </a:r>
                      <a:r>
                        <a:rPr lang="en-US" sz="18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Changes and be reverted if errors have been made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Internet: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access required when on field duties.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will need to be trained on the application to fully understand the capabilities.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Document Management: </a:t>
                      </a:r>
                      <a:r>
                        <a:rPr lang="en-GB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oversight needed for managing updates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EHR Systems: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limitations with integration with Electronic Health Records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Automation: </a:t>
                      </a:r>
                      <a:r>
                        <a:rPr lang="en-GB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perfect for mail merging but not appointment reminder etc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8629463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F3A8348-939D-65A9-88E9-859CEA87C41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4C5FB8-3612-F8BA-4387-411529F239C2}"/>
              </a:ext>
            </a:extLst>
          </p:cNvPr>
          <p:cNvSpPr txBox="1"/>
          <p:nvPr/>
        </p:nvSpPr>
        <p:spPr>
          <a:xfrm>
            <a:off x="161651" y="5574405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</a:rPr>
              <a:t>(</a:t>
            </a: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Health and Care Wales, 2024)</a:t>
            </a:r>
            <a:endParaRPr lang="en-GB" b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213769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>
          <a:extLst>
            <a:ext uri="{FF2B5EF4-FFF2-40B4-BE49-F238E27FC236}">
              <a16:creationId xmlns:a16="http://schemas.microsoft.com/office/drawing/2014/main" id="{0EC73DC9-3075-362E-900B-294D7BF6F3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F19CD-1CDD-B446-C642-65990D6D87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685167"/>
            <a:ext cx="9601200" cy="55841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EEFAF0-B909-1B19-1737-5C26AE9C1AFB}"/>
              </a:ext>
            </a:extLst>
          </p:cNvPr>
          <p:cNvSpPr txBox="1"/>
          <p:nvPr/>
        </p:nvSpPr>
        <p:spPr>
          <a:xfrm>
            <a:off x="393300" y="1597152"/>
            <a:ext cx="11103756" cy="3316224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Enhancing productivity and work efficiency Microsoft Word is the perfect tool if utilised properly ?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sz="2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Develop and encourage staff to learn and use Word on daily bases. Set clear training guideline to support staff.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Replace paper-based assessments and care plans with professional templates for staff to use for real-time updates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Improve communication with MS Word by drafting clear letters, medical logs and checklists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Being compliant by storing documents in secure location and protecting Greenfield Home Care Agency image. </a:t>
            </a:r>
          </a:p>
          <a:p>
            <a:pPr marL="457200" indent="-457200">
              <a:lnSpc>
                <a:spcPct val="90000"/>
              </a:lnSpc>
              <a:spcBef>
                <a:spcPts val="1000"/>
              </a:spcBef>
              <a:buFont typeface="+mj-lt"/>
              <a:buAutoNum type="arabicPeriod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Accessible and easy Application to learn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5DFA53C-5648-A799-B51A-9C81BC9D868D}"/>
              </a:ext>
            </a:extLst>
          </p:cNvPr>
          <p:cNvSpPr txBox="1"/>
          <p:nvPr/>
        </p:nvSpPr>
        <p:spPr>
          <a:xfrm>
            <a:off x="719328" y="5649957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Provided End of Presentation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0A1B806-72E0-FE69-F517-645733816997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Zobia Asfaq</a:t>
            </a:r>
          </a:p>
        </p:txBody>
      </p:sp>
    </p:spTree>
    <p:extLst>
      <p:ext uri="{BB962C8B-B14F-4D97-AF65-F5344CB8AC3E}">
        <p14:creationId xmlns:p14="http://schemas.microsoft.com/office/powerpoint/2010/main" val="322019774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E19E990-BA5E-17AC-B9B7-7DBB39F4657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864504-82F5-BEFF-7A05-23DD5E2F14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130" y="0"/>
            <a:ext cx="7286325" cy="3316224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Microsoft Teams – Communication &amp; Collaboration at Greenfield Home Care Agency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3982D8CD-8524-063C-756C-1E85555F0D8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6245912" cy="912850"/>
          </a:xfrm>
        </p:spPr>
        <p:txBody>
          <a:bodyPr/>
          <a:lstStyle/>
          <a:p>
            <a:r>
              <a:rPr lang="en-GB" sz="2400" dirty="0"/>
              <a:t>Communication</a:t>
            </a:r>
          </a:p>
          <a:p>
            <a:r>
              <a:rPr lang="en-GB" sz="2400" dirty="0"/>
              <a:t>Prepared by: Sadia Batool (2512945)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915E4D2-437A-CB7A-872C-4EE99BE326F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24442649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DF434-28DB-4621-A497-D62C41CE0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0332" y="258446"/>
            <a:ext cx="9601200" cy="11900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 dirty="0">
                <a:latin typeface="+mj-lt"/>
                <a:ea typeface="+mj-ea"/>
                <a:cs typeface="+mj-cs"/>
              </a:rPr>
              <a:t>Introduction to Microsoft Teams for Greenfield </a:t>
            </a:r>
            <a:r>
              <a:rPr lang="en-US" dirty="0"/>
              <a:t>Home Care </a:t>
            </a:r>
            <a:r>
              <a:rPr lang="en-US" b="1" kern="1200" dirty="0">
                <a:latin typeface="+mj-lt"/>
                <a:ea typeface="+mj-ea"/>
                <a:cs typeface="+mj-cs"/>
              </a:rPr>
              <a:t>Agency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3E47D67-4974-8EA6-B72F-CD33DE0E821D}"/>
              </a:ext>
            </a:extLst>
          </p:cNvPr>
          <p:cNvSpPr txBox="1"/>
          <p:nvPr/>
        </p:nvSpPr>
        <p:spPr>
          <a:xfrm>
            <a:off x="304800" y="1572880"/>
            <a:ext cx="6739021" cy="46974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What is Microsoft Teams and how can it help Greenfield Care Agency?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Microsoft Teams: </a:t>
            </a:r>
          </a:p>
          <a:p>
            <a:pPr marL="34290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 communication tool to break location barriers 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Communication Digital Hub All is one place: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Instant messaging and Video Conference Calling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Scheduling Meeting Requests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File sharing 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Integrates with other M365 Applications e.g., SharePoint, OneNote and Planner</a:t>
            </a:r>
          </a:p>
          <a:p>
            <a:pPr marL="342900" lvl="0" indent="-342900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Built in security for compliance (HIPPA and GDPR)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(Microsoft, 2024)</a:t>
            </a:r>
          </a:p>
          <a:p>
            <a: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</a:pPr>
            <a:endParaRPr lang="en-US" sz="2000" dirty="0"/>
          </a:p>
        </p:txBody>
      </p:sp>
      <p:pic>
        <p:nvPicPr>
          <p:cNvPr id="1026" name="Picture 2" descr="Microsoft Teams: Collaboration Reimagined">
            <a:extLst>
              <a:ext uri="{FF2B5EF4-FFF2-40B4-BE49-F238E27FC236}">
                <a16:creationId xmlns:a16="http://schemas.microsoft.com/office/drawing/2014/main" id="{39B1A1CF-A33D-B519-FBC4-876513930D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42175" y="2192443"/>
            <a:ext cx="4821829" cy="2619756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8764527-58DB-E783-AAB3-ABD086B8A120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132560859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959336A-4BC2-6B87-B5A7-D4C4B6B391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1E188-77EB-7E8D-CC9B-CF939228B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7845" y="0"/>
            <a:ext cx="9607296" cy="119007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 b="1" kern="1200" dirty="0">
                <a:latin typeface="+mj-lt"/>
                <a:ea typeface="+mj-ea"/>
                <a:cs typeface="+mj-cs"/>
              </a:rPr>
              <a:t>How can Greenfield Home Care Agency use Microsoft </a:t>
            </a:r>
            <a:r>
              <a:rPr lang="en-US" sz="3200" b="1" kern="1200" dirty="0">
                <a:latin typeface="+mj-lt"/>
                <a:ea typeface="+mj-ea"/>
                <a:cs typeface="+mj-cs"/>
              </a:rPr>
              <a:t>Teams</a:t>
            </a:r>
            <a:r>
              <a:rPr lang="en-US" sz="3600" b="1" kern="1200" dirty="0">
                <a:latin typeface="+mj-lt"/>
                <a:ea typeface="+mj-ea"/>
                <a:cs typeface="+mj-cs"/>
              </a:rPr>
              <a:t>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CBF6A69-9B30-85B9-A858-AF99FC0E3EB8}"/>
              </a:ext>
            </a:extLst>
          </p:cNvPr>
          <p:cNvSpPr txBox="1"/>
          <p:nvPr/>
        </p:nvSpPr>
        <p:spPr>
          <a:xfrm>
            <a:off x="284872" y="1229065"/>
            <a:ext cx="6559296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Building dedicated Team Channels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Nurses – Add group members for group chats and conference calls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Greenfield Home Care Hub (Channel)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Stay up to date with Company news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Instant Messaging for updating colleagues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Send Quick updates to individuals or group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Video Calls – Handovers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Face to face (Video Call) patient handover between shifts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File Sharing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Care Plans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Policies, Procedures and guidelines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Schedules – Medical Logs and care logs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Shared Planners and Calendars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Shared team Calendars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Visiting Calendars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To-do Lists – Patient Care </a:t>
            </a:r>
          </a:p>
          <a:p>
            <a:endParaRPr lang="en-GB" dirty="0"/>
          </a:p>
          <a:p>
            <a:r>
              <a:rPr lang="en-US" dirty="0">
                <a:solidFill>
                  <a:schemeClr val="accent1"/>
                </a:solidFill>
              </a:rPr>
              <a:t>(NHS England, 2021)</a:t>
            </a:r>
            <a:endParaRPr lang="en-GB" dirty="0">
              <a:solidFill>
                <a:schemeClr val="accent1"/>
              </a:solidFill>
            </a:endParaRPr>
          </a:p>
        </p:txBody>
      </p:sp>
      <p:pic>
        <p:nvPicPr>
          <p:cNvPr id="2050" name="Picture 2" descr="Microsoft Teams Action Learning – Business Action Learning Tasmania">
            <a:extLst>
              <a:ext uri="{FF2B5EF4-FFF2-40B4-BE49-F238E27FC236}">
                <a16:creationId xmlns:a16="http://schemas.microsoft.com/office/drawing/2014/main" id="{E446878E-0671-F75E-1520-7AA3285D419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168" y="2450592"/>
            <a:ext cx="4648545" cy="26135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9D2D499-A902-70FF-4D0B-0A130684A181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37091853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C13D554-5A1D-20CE-FF14-7AC7CAB87C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2CC91576-B510-23C9-4FC9-EA9DEAD60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41" y="95759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/>
              <a:t>Advantages &amp; Disadvantages of Microsoft Teams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6B6B352-8C87-A193-F04E-79988504E15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96608709"/>
              </p:ext>
            </p:extLst>
          </p:nvPr>
        </p:nvGraphicFramePr>
        <p:xfrm>
          <a:off x="373887" y="1195155"/>
          <a:ext cx="10720833" cy="3890990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5661153">
                  <a:extLst>
                    <a:ext uri="{9D8B030D-6E8A-4147-A177-3AD203B41FA5}">
                      <a16:colId xmlns:a16="http://schemas.microsoft.com/office/drawing/2014/main" val="3972833655"/>
                    </a:ext>
                  </a:extLst>
                </a:gridCol>
                <a:gridCol w="5059680">
                  <a:extLst>
                    <a:ext uri="{9D8B030D-6E8A-4147-A177-3AD203B41FA5}">
                      <a16:colId xmlns:a16="http://schemas.microsoft.com/office/drawing/2014/main" val="4277682816"/>
                    </a:ext>
                  </a:extLst>
                </a:gridCol>
              </a:tblGrid>
              <a:tr h="507710"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Advantages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Disadvantages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06655344"/>
                  </a:ext>
                </a:extLst>
              </a:tr>
              <a:tr h="2357072">
                <a:tc>
                  <a:txBody>
                    <a:bodyPr/>
                    <a:lstStyle/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One platform for Real-Time communication 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Scheduling Meeting requests with internal and external members.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Secure and compliant fits in with HIPPA &amp; GDPR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Integration with other Microsoft application and some Electronic Health Records (EHR)</a:t>
                      </a:r>
                    </a:p>
                    <a:p>
                      <a:pPr marL="0" lvl="0" indent="0">
                        <a:buFont typeface="Arial" panose="020B0604020202020204" pitchFamily="34" charset="0"/>
                        <a:buNone/>
                      </a:pPr>
                      <a:endParaRPr lang="en-GB" sz="1800" b="0" i="0" kern="12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  <a:p>
                      <a:pPr marL="285750" lvl="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800" b="0" i="0" kern="12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ea typeface="+mn-ea"/>
                          <a:cs typeface="Arial" panose="020B0604020202020204" pitchFamily="34" charset="0"/>
                        </a:rPr>
                        <a:t>Accessible from all types of types devices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 Dependency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Training &amp; Motivation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Overload of notification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US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b="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Integration with legacy IT Systems </a:t>
                      </a:r>
                    </a:p>
                    <a:p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5708699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DF3C7CC-1D9E-A00F-D50E-624AE2C0D228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0FCEE71-F491-1E86-465B-A0596618B67A}"/>
              </a:ext>
            </a:extLst>
          </p:cNvPr>
          <p:cNvSpPr txBox="1"/>
          <p:nvPr/>
        </p:nvSpPr>
        <p:spPr>
          <a:xfrm>
            <a:off x="6281535" y="4566651"/>
            <a:ext cx="267697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Inform Team (2021) </a:t>
            </a:r>
            <a:endParaRPr lang="en-GB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Microsoft 365 logo">
            <a:extLst>
              <a:ext uri="{FF2B5EF4-FFF2-40B4-BE49-F238E27FC236}">
                <a16:creationId xmlns:a16="http://schemas.microsoft.com/office/drawing/2014/main" id="{C750BE9A-88BD-A65E-1B75-1327845AA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V="1">
            <a:off x="584961" y="5303520"/>
            <a:ext cx="987552" cy="9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adlock representing safety with Microsoft Teams">
            <a:extLst>
              <a:ext uri="{FF2B5EF4-FFF2-40B4-BE49-F238E27FC236}">
                <a16:creationId xmlns:a16="http://schemas.microsoft.com/office/drawing/2014/main" id="{64DBE59A-F165-3C3B-0C00-C793043A5D9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4915" y="5274606"/>
            <a:ext cx="987552" cy="98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Staying connected with Microsoft Teams">
            <a:extLst>
              <a:ext uri="{FF2B5EF4-FFF2-40B4-BE49-F238E27FC236}">
                <a16:creationId xmlns:a16="http://schemas.microsoft.com/office/drawing/2014/main" id="{0EAD859D-C49B-F9F3-5579-13A6A894A2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528" y="5303519"/>
            <a:ext cx="1010167" cy="1010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Microsoft Teams logo with a crown resembling the more powerful impact it can have on NHS organisations">
            <a:extLst>
              <a:ext uri="{FF2B5EF4-FFF2-40B4-BE49-F238E27FC236}">
                <a16:creationId xmlns:a16="http://schemas.microsoft.com/office/drawing/2014/main" id="{68468C38-D28E-1A89-E902-52F446088D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2481" y="5155153"/>
            <a:ext cx="1203841" cy="1203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Advanced chat with Microsoft Teams">
            <a:extLst>
              <a:ext uri="{FF2B5EF4-FFF2-40B4-BE49-F238E27FC236}">
                <a16:creationId xmlns:a16="http://schemas.microsoft.com/office/drawing/2014/main" id="{3C3FF24D-20FD-7176-8607-219EB00FE4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6108" y="5275136"/>
            <a:ext cx="1135386" cy="1135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4604298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F3BF03-11AB-DF6C-C351-5679D3707D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EF00A1C0-B7A6-2EBF-A57E-4B5C347DB0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3941" y="95759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sz="3200" dirty="0"/>
              <a:t>Conclusion &amp; Recommendations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F66668F-A86F-4F3B-17DD-0E477EF596A1}"/>
              </a:ext>
            </a:extLst>
          </p:cNvPr>
          <p:cNvSpPr txBox="1"/>
          <p:nvPr/>
        </p:nvSpPr>
        <p:spPr>
          <a:xfrm>
            <a:off x="251966" y="1405742"/>
            <a:ext cx="1067206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Out with old and in with the new: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Microsoft Teams is widely used collaboration tool within the NHS sector in UK.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Allows secure, productive and collaborative workflow that can be used from anywhere.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communication platform to ensure company and patients are protected from bad people 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Investment in people required to train how to use the collaboration toolsets with Microsoft Teams – this will help Greenfield Home Care Agency being effective and collaborative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B009E29-20C9-C6D0-AC8B-808F38700557}"/>
              </a:ext>
            </a:extLst>
          </p:cNvPr>
          <p:cNvSpPr txBox="1"/>
          <p:nvPr/>
        </p:nvSpPr>
        <p:spPr>
          <a:xfrm>
            <a:off x="463296" y="4040613"/>
            <a:ext cx="6143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Supporting</a:t>
            </a:r>
            <a:r>
              <a:rPr lang="en-GB" b="1" dirty="0">
                <a:solidFill>
                  <a:schemeClr val="accent1"/>
                </a:solidFill>
              </a:rPr>
              <a:t> 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Provided End of Presentation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4729472-A7B5-F2E4-CCCA-A099D8DB3BAF}"/>
              </a:ext>
            </a:extLst>
          </p:cNvPr>
          <p:cNvSpPr txBox="1"/>
          <p:nvPr/>
        </p:nvSpPr>
        <p:spPr>
          <a:xfrm>
            <a:off x="10555141" y="6291072"/>
            <a:ext cx="1524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Sadia Batool</a:t>
            </a:r>
          </a:p>
        </p:txBody>
      </p:sp>
    </p:spTree>
    <p:extLst>
      <p:ext uri="{BB962C8B-B14F-4D97-AF65-F5344CB8AC3E}">
        <p14:creationId xmlns:p14="http://schemas.microsoft.com/office/powerpoint/2010/main" val="79650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450DC6B-E2E2-8412-7AB6-6C215E16CF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1ACDA3-C5AE-5C1D-AE43-8D68AEC9485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53131" y="0"/>
            <a:ext cx="6245912" cy="3269447"/>
          </a:xfrm>
        </p:spPr>
        <p:txBody>
          <a:bodyPr/>
          <a:lstStyle/>
          <a:p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Microsoft 365 </a:t>
            </a:r>
            <a:br>
              <a:rPr lang="en-US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Digital Safety Action Plan</a:t>
            </a:r>
            <a:endParaRPr lang="en-US" sz="320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F9422C-44CB-2D7F-1CFB-D527D4018C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3131" y="4664471"/>
            <a:ext cx="6245912" cy="912850"/>
          </a:xfrm>
        </p:spPr>
        <p:txBody>
          <a:bodyPr/>
          <a:lstStyle/>
          <a:p>
            <a:r>
              <a:rPr lang="en-GB" dirty="0"/>
              <a:t>Security </a:t>
            </a:r>
          </a:p>
          <a:p>
            <a:r>
              <a:rPr lang="en-GB" dirty="0"/>
              <a:t>Prepared by: Maahirah Hussain (2530891)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FF26D64-123F-1902-81E2-460BFBCC5C95}"/>
              </a:ext>
            </a:extLst>
          </p:cNvPr>
          <p:cNvSpPr txBox="1"/>
          <p:nvPr/>
        </p:nvSpPr>
        <p:spPr>
          <a:xfrm>
            <a:off x="10212127" y="6519446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</p:spTree>
    <p:extLst>
      <p:ext uri="{BB962C8B-B14F-4D97-AF65-F5344CB8AC3E}">
        <p14:creationId xmlns:p14="http://schemas.microsoft.com/office/powerpoint/2010/main" val="96566854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9C65EA-1E1D-245E-3CDA-1487AC3F5D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C83F3A51-EE7D-9B08-7C88-C1E9837E31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2728" y="544018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Introduction to Digital Security at Greenfield Home Care Agency: </a:t>
            </a:r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75378A1-196B-4B53-1E28-E3A5237E9650}"/>
              </a:ext>
            </a:extLst>
          </p:cNvPr>
          <p:cNvSpPr txBox="1"/>
          <p:nvPr/>
        </p:nvSpPr>
        <p:spPr>
          <a:xfrm>
            <a:off x="666942" y="1347148"/>
            <a:ext cx="9290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 </a:t>
            </a:r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 a Digital Safety Action Plan</a:t>
            </a:r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Required?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9AB434-4E4A-297E-3587-647A135458CB}"/>
              </a:ext>
            </a:extLst>
          </p:cNvPr>
          <p:cNvSpPr txBox="1"/>
          <p:nvPr/>
        </p:nvSpPr>
        <p:spPr>
          <a:xfrm>
            <a:off x="666942" y="3102026"/>
            <a:ext cx="629341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Protecting Sensitive Patient Data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Greenfield Home Care Agency follow Regulations such as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HIPPA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GDPR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Protection against Cyber Attacks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Ensuring all digital systems are secure and remain in use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Building trust with patient and leadership team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6C0F227-23CD-E60D-726E-08630F221F63}"/>
              </a:ext>
            </a:extLst>
          </p:cNvPr>
          <p:cNvSpPr txBox="1"/>
          <p:nvPr/>
        </p:nvSpPr>
        <p:spPr>
          <a:xfrm>
            <a:off x="10212127" y="6519446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3F44296-11AD-3727-68ED-7B91BC77BAE6}"/>
              </a:ext>
            </a:extLst>
          </p:cNvPr>
          <p:cNvSpPr txBox="1"/>
          <p:nvPr/>
        </p:nvSpPr>
        <p:spPr>
          <a:xfrm>
            <a:off x="666942" y="1832790"/>
            <a:ext cx="99882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Digital Safety Plan is essentials for all organisations including Greenfield Home care Agency. It is a way of ensuring staff and patient are protected, and sensitive data is secure, away from unauthorised people  </a:t>
            </a:r>
          </a:p>
        </p:txBody>
      </p:sp>
      <p:pic>
        <p:nvPicPr>
          <p:cNvPr id="2050" name="Picture 2" descr="Online safety Images - Free Download on Freepik">
            <a:extLst>
              <a:ext uri="{FF2B5EF4-FFF2-40B4-BE49-F238E27FC236}">
                <a16:creationId xmlns:a16="http://schemas.microsoft.com/office/drawing/2014/main" id="{2AD42429-A492-A652-7949-93DD15A3C3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2843" y="2805093"/>
            <a:ext cx="3431085" cy="221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18921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9B9FA3-42E3-ED3E-A386-205FB954B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9342632-FADB-8F19-370A-216975144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629" y="107951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/>
              <a:t>Digital Safety Action Plan: </a:t>
            </a:r>
            <a:endParaRPr lang="en-US" dirty="0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4E908B5-49A0-CE82-168B-7BAFBDC3B4F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3773577"/>
              </p:ext>
            </p:extLst>
          </p:nvPr>
        </p:nvGraphicFramePr>
        <p:xfrm>
          <a:off x="210229" y="1024466"/>
          <a:ext cx="8397323" cy="4386674"/>
        </p:xfrm>
        <a:graphic>
          <a:graphicData uri="http://schemas.openxmlformats.org/drawingml/2006/table">
            <a:tbl>
              <a:tblPr firstRow="1" bandRow="1">
                <a:tableStyleId>{69012ECD-51FC-41F1-AA8D-1B2483CD663E}</a:tableStyleId>
              </a:tblPr>
              <a:tblGrid>
                <a:gridCol w="2890140">
                  <a:extLst>
                    <a:ext uri="{9D8B030D-6E8A-4147-A177-3AD203B41FA5}">
                      <a16:colId xmlns:a16="http://schemas.microsoft.com/office/drawing/2014/main" val="2747158504"/>
                    </a:ext>
                  </a:extLst>
                </a:gridCol>
                <a:gridCol w="5507183">
                  <a:extLst>
                    <a:ext uri="{9D8B030D-6E8A-4147-A177-3AD203B41FA5}">
                      <a16:colId xmlns:a16="http://schemas.microsoft.com/office/drawing/2014/main" val="2593666817"/>
                    </a:ext>
                  </a:extLst>
                </a:gridCol>
              </a:tblGrid>
              <a:tr h="399260">
                <a:tc>
                  <a:txBody>
                    <a:bodyPr/>
                    <a:lstStyle/>
                    <a:p>
                      <a:r>
                        <a:rPr lang="en-GB" dirty="0"/>
                        <a:t>Action Plan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Requirements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4247168"/>
                  </a:ext>
                </a:extLst>
              </a:tr>
              <a:tr h="886029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Secure Access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Implement Multi-Fator authentication for all staff members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Enforce strong password policies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Review access permissions regularly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18228800"/>
                  </a:ext>
                </a:extLst>
              </a:tr>
              <a:tr h="1148556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Email Awareness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Carry-out phishing campaigns for all staff members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 ongoing email training to help staff identifying phishing emails 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Have report procedures for suspicious emails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18844960"/>
                  </a:ext>
                </a:extLst>
              </a:tr>
              <a:tr h="623502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Data Management 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Setup data controls  i.e. sensitive or official sensitive 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GB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Setup data backups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107276"/>
                  </a:ext>
                </a:extLst>
              </a:tr>
              <a:tr h="1148556">
                <a:tc>
                  <a:txBody>
                    <a:bodyPr/>
                    <a:lstStyle/>
                    <a:p>
                      <a:r>
                        <a:rPr lang="en-GB" sz="1600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Confidentiality and Compliance</a:t>
                      </a:r>
                    </a:p>
                  </a:txBody>
                  <a:tcP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342900" indent="-342900">
                        <a:buAutoNum type="arabicPeriod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Regularly review and update policies to align with legal and regulatory requirements.</a:t>
                      </a:r>
                    </a:p>
                    <a:p>
                      <a:pPr marL="342900" indent="-342900">
                        <a:buAutoNum type="arabicPeriod"/>
                      </a:pPr>
                      <a:r>
                        <a:rPr lang="en-US" sz="16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Maintain audit trails for access and modifications to sensitive data.</a:t>
                      </a:r>
                      <a:endParaRPr lang="en-GB" sz="16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0415728"/>
                  </a:ext>
                </a:extLst>
              </a:tr>
            </a:tbl>
          </a:graphicData>
        </a:graphic>
      </p:graphicFrame>
      <p:pic>
        <p:nvPicPr>
          <p:cNvPr id="2050" name="Picture 2" descr="Microsoft Office 365 Security Best ...">
            <a:extLst>
              <a:ext uri="{FF2B5EF4-FFF2-40B4-BE49-F238E27FC236}">
                <a16:creationId xmlns:a16="http://schemas.microsoft.com/office/drawing/2014/main" id="{A206B225-7007-D56B-1B72-D651A3A2D6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431" y="1024466"/>
            <a:ext cx="2299192" cy="131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Microsoft 365 Security &amp; Compliance ...">
            <a:extLst>
              <a:ext uri="{FF2B5EF4-FFF2-40B4-BE49-F238E27FC236}">
                <a16:creationId xmlns:a16="http://schemas.microsoft.com/office/drawing/2014/main" id="{6985ECCD-1D40-5772-D4A8-448C7ABF39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431" y="3201463"/>
            <a:ext cx="2299192" cy="1316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E4CE61A-A4D2-6D07-2EB7-4E4B4922A5F4}"/>
              </a:ext>
            </a:extLst>
          </p:cNvPr>
          <p:cNvSpPr txBox="1"/>
          <p:nvPr/>
        </p:nvSpPr>
        <p:spPr>
          <a:xfrm>
            <a:off x="10276764" y="6411495"/>
            <a:ext cx="1915236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solidFill>
                  <a:schemeClr val="bg1"/>
                </a:solidFill>
              </a:rPr>
              <a:t>Maahirah Hussain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FBB0D6B-06BA-3869-6A67-9CC0A41FA7E2}"/>
              </a:ext>
            </a:extLst>
          </p:cNvPr>
          <p:cNvSpPr txBox="1"/>
          <p:nvPr/>
        </p:nvSpPr>
        <p:spPr>
          <a:xfrm>
            <a:off x="467436" y="6042163"/>
            <a:ext cx="6093724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(Microsoft, 2025)</a:t>
            </a:r>
            <a:endParaRPr lang="en-GB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417857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91F604-A52B-87DD-C2CC-C8790A9A83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7AD1583-6272-F046-D552-F6A79F604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629" y="107951"/>
            <a:ext cx="9601200" cy="706437"/>
          </a:xfrm>
        </p:spPr>
        <p:txBody>
          <a:bodyPr/>
          <a:lstStyle/>
          <a:p>
            <a:br>
              <a:rPr lang="en-GB" dirty="0"/>
            </a:br>
            <a:br>
              <a:rPr lang="en-GB" dirty="0"/>
            </a:br>
            <a:r>
              <a:rPr lang="en-GB" dirty="0">
                <a:solidFill>
                  <a:schemeClr val="accent1"/>
                </a:solidFill>
              </a:rPr>
              <a:t>References: 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CBA4322-68E8-8DFB-72C6-FFFE3209C0A4}"/>
              </a:ext>
            </a:extLst>
          </p:cNvPr>
          <p:cNvSpPr txBox="1"/>
          <p:nvPr/>
        </p:nvSpPr>
        <p:spPr>
          <a:xfrm>
            <a:off x="694944" y="1231392"/>
            <a:ext cx="9692640" cy="46166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Digital Health and Care Wales (DHCW).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365 tools transform ways of working for over 100,000 NHS Wales staff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https://dhcw.nhs.wales/news/latest-news/microsoft-365-tools-transform-ways-of-working-for-over-100-000-nhs-wales-staff/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6 February 2026)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Microsoft. (2025). Microsoft 365 for business security overview. Microsoft Learn.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https://learn.microsoft.com/en-us/microsoft-365/admin/security-and-compliance/m365b-security-overview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Microsoft. (2024)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for healthcare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https://learn.microsoft.com/en-us/microsoft-365/frontline/teams-in-hc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NHS England.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Microsoft Teams and remote working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[Online]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https://www.england.nhs.uk/long-read/microsoft-teams-and-remote-working/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5 February 2026).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Salih, M. M. (2021). A comparative study between Google workspace and Microsoft Office 365 productivity services in Iraqi educational institutions. International Journal of Humanities and Educational Research, 3(5), 123-135.</a:t>
            </a:r>
          </a:p>
          <a:p>
            <a:pPr marL="342900" indent="-342900">
              <a:buFont typeface="+mj-lt"/>
              <a:buAutoNum type="arabicPeriod"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The Inform Team (2021)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Getting the most from Microsoft 365 for your NHS Trust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The Inform Team Blog, 13 October.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https://www.theinformteam.com/blog/microsoft-365-for-your-nhs-trust/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7 February 2026).</a:t>
            </a:r>
          </a:p>
          <a:p>
            <a:pPr marL="342900" indent="-342900">
              <a:buFont typeface="+mj-lt"/>
              <a:buAutoNum type="arabicPeriod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78617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81C753FD-96EC-101A-B8A4-5F69A189BEF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67494" y="252549"/>
            <a:ext cx="6220278" cy="3262811"/>
          </a:xfrm>
        </p:spPr>
        <p:txBody>
          <a:bodyPr/>
          <a:lstStyle/>
          <a:p>
            <a:r>
              <a:rPr lang="en-US" dirty="0"/>
              <a:t>Thank you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7BB04B7-47A4-741B-59E0-F0E6F2126E8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67493" y="3685939"/>
            <a:ext cx="6220277" cy="2919512"/>
          </a:xfrm>
        </p:spPr>
        <p:txBody>
          <a:bodyPr/>
          <a:lstStyle/>
          <a:p>
            <a:r>
              <a:rPr lang="en-US" dirty="0"/>
              <a:t>Sadia Batool</a:t>
            </a:r>
          </a:p>
          <a:p>
            <a:r>
              <a:rPr lang="en-US" dirty="0"/>
              <a:t>Zobia Asfaq</a:t>
            </a:r>
          </a:p>
          <a:p>
            <a:r>
              <a:rPr lang="en-US" dirty="0"/>
              <a:t>Maahirah Hussain</a:t>
            </a:r>
          </a:p>
        </p:txBody>
      </p:sp>
    </p:spTree>
    <p:extLst>
      <p:ext uri="{BB962C8B-B14F-4D97-AF65-F5344CB8AC3E}">
        <p14:creationId xmlns:p14="http://schemas.microsoft.com/office/powerpoint/2010/main" val="1609673525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Universal Color Block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68FF"/>
      </a:accent1>
      <a:accent2>
        <a:srgbClr val="DAE5EF"/>
      </a:accent2>
      <a:accent3>
        <a:srgbClr val="637183"/>
      </a:accent3>
      <a:accent4>
        <a:srgbClr val="434E5E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75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45331398_Win32_SL_V13" id="{C59E605D-C281-4A06-BDA0-E97A35AC3AA8}" vid="{25D1D206-DA25-4050-926A-BD6D3A1B50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Universal Color Block">
    <a:dk1>
      <a:srgbClr val="000000"/>
    </a:dk1>
    <a:lt1>
      <a:srgbClr val="FFFFFF"/>
    </a:lt1>
    <a:dk2>
      <a:srgbClr val="44546A"/>
    </a:dk2>
    <a:lt2>
      <a:srgbClr val="E7E6E6"/>
    </a:lt2>
    <a:accent1>
      <a:srgbClr val="0068FF"/>
    </a:accent1>
    <a:accent2>
      <a:srgbClr val="DAE5EF"/>
    </a:accent2>
    <a:accent3>
      <a:srgbClr val="637183"/>
    </a:accent3>
    <a:accent4>
      <a:srgbClr val="434E5E"/>
    </a:accent4>
    <a:accent5>
      <a:srgbClr val="5B9BD5"/>
    </a:accent5>
    <a:accent6>
      <a:srgbClr val="70AD47"/>
    </a:accent6>
    <a:hlink>
      <a:srgbClr val="0563C1"/>
    </a:hlink>
    <a:folHlink>
      <a:srgbClr val="954F72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45A8381C-73EB-48EA-B45F-7B7C8C7DF40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AA6A711-2C3F-4EC0-B88B-62D74085117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1E98C35-9ECE-4425-BCBA-00E118C705CE}">
  <ds:schemaRefs>
    <ds:schemaRef ds:uri="http://purl.org/dc/dcmitype/"/>
    <ds:schemaRef ds:uri="http://schemas.microsoft.com/office/infopath/2007/PartnerControls"/>
    <ds:schemaRef ds:uri="71af3243-3dd4-4a8d-8c0d-dd76da1f02a5"/>
    <ds:schemaRef ds:uri="http://purl.org/dc/terms/"/>
    <ds:schemaRef ds:uri="16c05727-aa75-4e4a-9b5f-8a80a1165891"/>
    <ds:schemaRef ds:uri="http://schemas.microsoft.com/office/2006/metadata/properties"/>
    <ds:schemaRef ds:uri="http://schemas.microsoft.com/office/2006/documentManagement/types"/>
    <ds:schemaRef ds:uri="http://purl.org/dc/elements/1.1/"/>
    <ds:schemaRef ds:uri="http://schemas.openxmlformats.org/package/2006/metadata/core-properties"/>
    <ds:schemaRef ds:uri="230e9df3-be65-4c73-a93b-d1236ebd677e"/>
    <ds:schemaRef ds:uri="http://schemas.microsoft.com/sharepoint/v3"/>
    <ds:schemaRef ds:uri="http://www.w3.org/XML/1998/namespace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1640</Words>
  <Application>Microsoft Office PowerPoint</Application>
  <PresentationFormat>Widescreen</PresentationFormat>
  <Paragraphs>215</Paragraphs>
  <Slides>17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1" baseType="lpstr">
      <vt:lpstr>Arial</vt:lpstr>
      <vt:lpstr>Calibri</vt:lpstr>
      <vt:lpstr>Tenorite</vt:lpstr>
      <vt:lpstr>Custom</vt:lpstr>
      <vt:lpstr>Group Presentation Greenfield Care Agency Case Study</vt:lpstr>
      <vt:lpstr>Presentation Goals </vt:lpstr>
      <vt:lpstr>Microsoft 365    Productivity Application at Greenfield Home Care Agency using Microsoft Word</vt:lpstr>
      <vt:lpstr>Introduction (Current way of working)</vt:lpstr>
      <vt:lpstr>How can Microsoft Word Help Greenfield Care Agency?</vt:lpstr>
      <vt:lpstr>Advantages &amp; Disadvantages of Microsoft Word</vt:lpstr>
      <vt:lpstr>Conclusion</vt:lpstr>
      <vt:lpstr>Microsoft 365    Microsoft Teams – Communication &amp; Collaboration at Greenfield Home Care Agency</vt:lpstr>
      <vt:lpstr>Introduction to Microsoft Teams for Greenfield Home Care Agency </vt:lpstr>
      <vt:lpstr>How can Greenfield Home Care Agency use Microsoft Teams? </vt:lpstr>
      <vt:lpstr>  Advantages &amp; Disadvantages of Microsoft Teams</vt:lpstr>
      <vt:lpstr>  Conclusion &amp; Recommendations</vt:lpstr>
      <vt:lpstr>Microsoft 365    Digital Safety Action Plan</vt:lpstr>
      <vt:lpstr>  Introduction to Digital Security at Greenfield Home Care Agency: </vt:lpstr>
      <vt:lpstr>  Digital Safety Action Plan: </vt:lpstr>
      <vt:lpstr>  References: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Naz Iqbal</dc:creator>
  <cp:lastModifiedBy>Naz Iqbal</cp:lastModifiedBy>
  <cp:revision>3</cp:revision>
  <dcterms:created xsi:type="dcterms:W3CDTF">2026-01-29T18:41:39Z</dcterms:created>
  <dcterms:modified xsi:type="dcterms:W3CDTF">2026-02-08T16:14:09Z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