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7" r:id="rId3"/>
    <p:sldId id="259" r:id="rId4"/>
    <p:sldId id="261" r:id="rId5"/>
    <p:sldId id="262" r:id="rId6"/>
    <p:sldId id="263" r:id="rId7"/>
    <p:sldId id="264" r:id="rId8"/>
    <p:sldId id="265" r:id="rId9"/>
    <p:sldId id="266" r:id="rId10"/>
    <p:sldId id="267" r:id="rId11"/>
    <p:sldId id="268" r:id="rId12"/>
    <p:sldId id="269" r:id="rId13"/>
    <p:sldId id="270" r:id="rId14"/>
    <p:sldId id="287" r:id="rId15"/>
    <p:sldId id="272" r:id="rId16"/>
    <p:sldId id="273" r:id="rId17"/>
    <p:sldId id="274" r:id="rId18"/>
    <p:sldId id="275" r:id="rId19"/>
    <p:sldId id="277" r:id="rId20"/>
    <p:sldId id="278" r:id="rId21"/>
    <p:sldId id="279" r:id="rId22"/>
    <p:sldId id="281" r:id="rId23"/>
    <p:sldId id="282" r:id="rId24"/>
    <p:sldId id="288" r:id="rId25"/>
    <p:sldId id="289" r:id="rId26"/>
    <p:sldId id="283" r:id="rId27"/>
    <p:sldId id="28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9" d="100"/>
          <a:sy n="89" d="100"/>
        </p:scale>
        <p:origin x="120"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139DDE-03EB-4610-9E33-70C293E376F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F507444-8491-4460-A56D-A688BE83FBB5}">
      <dgm:prSet phldrT="[Text]"/>
      <dgm:spPr/>
      <dgm:t>
        <a:bodyPr/>
        <a:lstStyle/>
        <a:p>
          <a:r>
            <a:rPr lang="en-US" dirty="0" smtClean="0"/>
            <a:t>In quantitative research we do this by eliminating as many influences of the researcher as possible.</a:t>
          </a:r>
        </a:p>
        <a:p>
          <a:pPr lvl="1"/>
          <a:r>
            <a:rPr lang="en-US" dirty="0" smtClean="0"/>
            <a:t>Attention to validity and reliability usually presented in the methods section</a:t>
          </a:r>
        </a:p>
        <a:p>
          <a:endParaRPr lang="en-GB" dirty="0"/>
        </a:p>
      </dgm:t>
    </dgm:pt>
    <dgm:pt modelId="{45C71BA5-2F4B-45C7-9575-28B2359ECEC9}" type="parTrans" cxnId="{CB2B6809-C13C-4B65-972A-04E9FADDE7F9}">
      <dgm:prSet/>
      <dgm:spPr/>
      <dgm:t>
        <a:bodyPr/>
        <a:lstStyle/>
        <a:p>
          <a:endParaRPr lang="en-GB"/>
        </a:p>
      </dgm:t>
    </dgm:pt>
    <dgm:pt modelId="{F1CBAA92-4CA5-442C-8B59-AD8A42FB234D}" type="sibTrans" cxnId="{CB2B6809-C13C-4B65-972A-04E9FADDE7F9}">
      <dgm:prSet/>
      <dgm:spPr/>
      <dgm:t>
        <a:bodyPr/>
        <a:lstStyle/>
        <a:p>
          <a:endParaRPr lang="en-GB"/>
        </a:p>
      </dgm:t>
    </dgm:pt>
    <dgm:pt modelId="{2B8DAB14-17E1-4CF4-A6DF-C1F4EDE058CE}">
      <dgm:prSet phldrT="[Text]"/>
      <dgm:spPr>
        <a:solidFill>
          <a:schemeClr val="accent4">
            <a:lumMod val="60000"/>
            <a:lumOff val="40000"/>
          </a:schemeClr>
        </a:solidFill>
      </dgm:spPr>
      <dgm:t>
        <a:bodyPr/>
        <a:lstStyle/>
        <a:p>
          <a:r>
            <a:rPr lang="en-US" dirty="0" smtClean="0"/>
            <a:t>In qualitative research we do this by including rigorous self-reflection on the research process in the final report.</a:t>
          </a:r>
        </a:p>
        <a:p>
          <a:pPr lvl="1"/>
          <a:r>
            <a:rPr lang="en-US" dirty="0" smtClean="0"/>
            <a:t>It can be anywhere in the report</a:t>
          </a:r>
        </a:p>
        <a:p>
          <a:endParaRPr lang="en-GB" dirty="0"/>
        </a:p>
      </dgm:t>
    </dgm:pt>
    <dgm:pt modelId="{6F5398B2-CFD3-472D-9B6E-85757640AB72}" type="parTrans" cxnId="{84A639F8-9CD8-4D51-931D-0C2206FC8ED9}">
      <dgm:prSet/>
      <dgm:spPr/>
      <dgm:t>
        <a:bodyPr/>
        <a:lstStyle/>
        <a:p>
          <a:endParaRPr lang="en-GB"/>
        </a:p>
      </dgm:t>
    </dgm:pt>
    <dgm:pt modelId="{77791BE0-C8C2-41B3-8082-FBED6A94F774}" type="sibTrans" cxnId="{84A639F8-9CD8-4D51-931D-0C2206FC8ED9}">
      <dgm:prSet/>
      <dgm:spPr/>
      <dgm:t>
        <a:bodyPr/>
        <a:lstStyle/>
        <a:p>
          <a:endParaRPr lang="en-GB"/>
        </a:p>
      </dgm:t>
    </dgm:pt>
    <dgm:pt modelId="{E07271DD-CA6F-4AE1-A539-CB644055ED2E}" type="pres">
      <dgm:prSet presAssocID="{96139DDE-03EB-4610-9E33-70C293E376FC}" presName="diagram" presStyleCnt="0">
        <dgm:presLayoutVars>
          <dgm:dir/>
          <dgm:resizeHandles val="exact"/>
        </dgm:presLayoutVars>
      </dgm:prSet>
      <dgm:spPr/>
      <dgm:t>
        <a:bodyPr/>
        <a:lstStyle/>
        <a:p>
          <a:endParaRPr lang="en-GB"/>
        </a:p>
      </dgm:t>
    </dgm:pt>
    <dgm:pt modelId="{E0B7EADC-3624-450F-A606-236922FFEEC0}" type="pres">
      <dgm:prSet presAssocID="{CF507444-8491-4460-A56D-A688BE83FBB5}" presName="node" presStyleLbl="node1" presStyleIdx="0" presStyleCnt="2" custLinFactNeighborX="-26" custLinFactNeighborY="-56794">
        <dgm:presLayoutVars>
          <dgm:bulletEnabled val="1"/>
        </dgm:presLayoutVars>
      </dgm:prSet>
      <dgm:spPr/>
      <dgm:t>
        <a:bodyPr/>
        <a:lstStyle/>
        <a:p>
          <a:endParaRPr lang="en-GB"/>
        </a:p>
      </dgm:t>
    </dgm:pt>
    <dgm:pt modelId="{9C773790-D0E1-4C80-80F3-247066FBE55D}" type="pres">
      <dgm:prSet presAssocID="{F1CBAA92-4CA5-442C-8B59-AD8A42FB234D}" presName="sibTrans" presStyleCnt="0"/>
      <dgm:spPr/>
    </dgm:pt>
    <dgm:pt modelId="{1F73C3A8-1CDB-4732-8B83-28F76D103BC7}" type="pres">
      <dgm:prSet presAssocID="{2B8DAB14-17E1-4CF4-A6DF-C1F4EDE058CE}" presName="node" presStyleLbl="node1" presStyleIdx="1" presStyleCnt="2" custLinFactX="11521" custLinFactY="-15308" custLinFactNeighborX="100000" custLinFactNeighborY="-100000">
        <dgm:presLayoutVars>
          <dgm:bulletEnabled val="1"/>
        </dgm:presLayoutVars>
      </dgm:prSet>
      <dgm:spPr/>
      <dgm:t>
        <a:bodyPr/>
        <a:lstStyle/>
        <a:p>
          <a:endParaRPr lang="en-GB"/>
        </a:p>
      </dgm:t>
    </dgm:pt>
  </dgm:ptLst>
  <dgm:cxnLst>
    <dgm:cxn modelId="{CB2B6809-C13C-4B65-972A-04E9FADDE7F9}" srcId="{96139DDE-03EB-4610-9E33-70C293E376FC}" destId="{CF507444-8491-4460-A56D-A688BE83FBB5}" srcOrd="0" destOrd="0" parTransId="{45C71BA5-2F4B-45C7-9575-28B2359ECEC9}" sibTransId="{F1CBAA92-4CA5-442C-8B59-AD8A42FB234D}"/>
    <dgm:cxn modelId="{7952C037-49DB-4AB9-AF4C-D427F17D848B}" type="presOf" srcId="{CF507444-8491-4460-A56D-A688BE83FBB5}" destId="{E0B7EADC-3624-450F-A606-236922FFEEC0}" srcOrd="0" destOrd="0" presId="urn:microsoft.com/office/officeart/2005/8/layout/default"/>
    <dgm:cxn modelId="{84A639F8-9CD8-4D51-931D-0C2206FC8ED9}" srcId="{96139DDE-03EB-4610-9E33-70C293E376FC}" destId="{2B8DAB14-17E1-4CF4-A6DF-C1F4EDE058CE}" srcOrd="1" destOrd="0" parTransId="{6F5398B2-CFD3-472D-9B6E-85757640AB72}" sibTransId="{77791BE0-C8C2-41B3-8082-FBED6A94F774}"/>
    <dgm:cxn modelId="{EFF65742-9B81-4A08-BECF-A5862BE0AD3B}" type="presOf" srcId="{96139DDE-03EB-4610-9E33-70C293E376FC}" destId="{E07271DD-CA6F-4AE1-A539-CB644055ED2E}" srcOrd="0" destOrd="0" presId="urn:microsoft.com/office/officeart/2005/8/layout/default"/>
    <dgm:cxn modelId="{60D1838F-C23A-4090-A07B-82B9599CBA22}" type="presOf" srcId="{2B8DAB14-17E1-4CF4-A6DF-C1F4EDE058CE}" destId="{1F73C3A8-1CDB-4732-8B83-28F76D103BC7}" srcOrd="0" destOrd="0" presId="urn:microsoft.com/office/officeart/2005/8/layout/default"/>
    <dgm:cxn modelId="{105C1032-D01B-4757-9F1A-1B97202A917C}" type="presParOf" srcId="{E07271DD-CA6F-4AE1-A539-CB644055ED2E}" destId="{E0B7EADC-3624-450F-A606-236922FFEEC0}" srcOrd="0" destOrd="0" presId="urn:microsoft.com/office/officeart/2005/8/layout/default"/>
    <dgm:cxn modelId="{B7EE8430-2EBF-479B-B489-6DD629635F2D}" type="presParOf" srcId="{E07271DD-CA6F-4AE1-A539-CB644055ED2E}" destId="{9C773790-D0E1-4C80-80F3-247066FBE55D}" srcOrd="1" destOrd="0" presId="urn:microsoft.com/office/officeart/2005/8/layout/default"/>
    <dgm:cxn modelId="{1AB17FB0-1119-4419-AB65-D60B63D31A47}" type="presParOf" srcId="{E07271DD-CA6F-4AE1-A539-CB644055ED2E}" destId="{1F73C3A8-1CDB-4732-8B83-28F76D103BC7}"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46EB66-1469-49E5-B76B-828557AD5C3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0B96D99-E582-49D3-95FA-7176C1FDB9C6}">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Domain 1: Being reflexive about method</a:t>
          </a:r>
        </a:p>
        <a:p>
          <a:pPr lvl="0" defTabSz="1822450">
            <a:lnSpc>
              <a:spcPct val="90000"/>
            </a:lnSpc>
            <a:spcBef>
              <a:spcPct val="0"/>
            </a:spcBef>
            <a:spcAft>
              <a:spcPct val="35000"/>
            </a:spcAft>
          </a:pPr>
          <a:endParaRPr lang="en-GB" dirty="0"/>
        </a:p>
      </dgm:t>
    </dgm:pt>
    <dgm:pt modelId="{137E258D-6B6E-464B-AFC3-72956FB9FBB9}" type="parTrans" cxnId="{0A94831C-2E73-4DAB-A9ED-619479E7F56E}">
      <dgm:prSet/>
      <dgm:spPr/>
      <dgm:t>
        <a:bodyPr/>
        <a:lstStyle/>
        <a:p>
          <a:endParaRPr lang="en-GB"/>
        </a:p>
      </dgm:t>
    </dgm:pt>
    <dgm:pt modelId="{45A41511-1341-487F-9C54-34DC23ECD3C8}" type="sibTrans" cxnId="{0A94831C-2E73-4DAB-A9ED-619479E7F56E}">
      <dgm:prSet/>
      <dgm:spPr/>
      <dgm:t>
        <a:bodyPr/>
        <a:lstStyle/>
        <a:p>
          <a:endParaRPr lang="en-GB"/>
        </a:p>
      </dgm:t>
    </dgm:pt>
    <dgm:pt modelId="{8B159F74-FAC4-47D8-B9DE-A8B54A4786B0}">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Domain 2: Being reflexive about epistemology</a:t>
          </a:r>
        </a:p>
        <a:p>
          <a:pPr lvl="0" defTabSz="1822450">
            <a:lnSpc>
              <a:spcPct val="90000"/>
            </a:lnSpc>
            <a:spcBef>
              <a:spcPct val="0"/>
            </a:spcBef>
            <a:spcAft>
              <a:spcPct val="35000"/>
            </a:spcAft>
          </a:pPr>
          <a:endParaRPr lang="en-GB" dirty="0"/>
        </a:p>
      </dgm:t>
    </dgm:pt>
    <dgm:pt modelId="{277EA5EB-0CFF-4487-9E8D-71CC0E0005F0}" type="parTrans" cxnId="{04111B20-5893-4E98-B693-F196A7A80FA7}">
      <dgm:prSet/>
      <dgm:spPr/>
      <dgm:t>
        <a:bodyPr/>
        <a:lstStyle/>
        <a:p>
          <a:endParaRPr lang="en-GB"/>
        </a:p>
      </dgm:t>
    </dgm:pt>
    <dgm:pt modelId="{73E9F6FA-FF77-45DF-8289-1F8236C4843B}" type="sibTrans" cxnId="{04111B20-5893-4E98-B693-F196A7A80FA7}">
      <dgm:prSet/>
      <dgm:spPr/>
      <dgm:t>
        <a:bodyPr/>
        <a:lstStyle/>
        <a:p>
          <a:endParaRPr lang="en-GB"/>
        </a:p>
      </dgm:t>
    </dgm:pt>
    <dgm:pt modelId="{8B1EC871-C927-4D5A-A842-8F164EAD7115}">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Domain 3: Being reflexive about discipline</a:t>
          </a:r>
        </a:p>
        <a:p>
          <a:pPr lvl="0" defTabSz="1822450">
            <a:lnSpc>
              <a:spcPct val="90000"/>
            </a:lnSpc>
            <a:spcBef>
              <a:spcPct val="0"/>
            </a:spcBef>
            <a:spcAft>
              <a:spcPct val="35000"/>
            </a:spcAft>
          </a:pPr>
          <a:endParaRPr lang="en-GB" dirty="0"/>
        </a:p>
      </dgm:t>
    </dgm:pt>
    <dgm:pt modelId="{2FD144E8-F0E8-4D80-8E0A-E11289A89BAF}" type="parTrans" cxnId="{205943A3-57BA-40CF-80F8-598A604F5BD9}">
      <dgm:prSet/>
      <dgm:spPr/>
      <dgm:t>
        <a:bodyPr/>
        <a:lstStyle/>
        <a:p>
          <a:endParaRPr lang="en-GB"/>
        </a:p>
      </dgm:t>
    </dgm:pt>
    <dgm:pt modelId="{741F99E7-E404-4E39-A5B0-D03D5296768D}" type="sibTrans" cxnId="{205943A3-57BA-40CF-80F8-598A604F5BD9}">
      <dgm:prSet/>
      <dgm:spPr/>
      <dgm:t>
        <a:bodyPr/>
        <a:lstStyle/>
        <a:p>
          <a:endParaRPr lang="en-GB"/>
        </a:p>
      </dgm:t>
    </dgm:pt>
    <dgm:pt modelId="{73814CA0-7346-4989-8FE7-6EC75B0217C8}" type="pres">
      <dgm:prSet presAssocID="{FF46EB66-1469-49E5-B76B-828557AD5C31}" presName="linear" presStyleCnt="0">
        <dgm:presLayoutVars>
          <dgm:dir/>
          <dgm:animLvl val="lvl"/>
          <dgm:resizeHandles val="exact"/>
        </dgm:presLayoutVars>
      </dgm:prSet>
      <dgm:spPr/>
      <dgm:t>
        <a:bodyPr/>
        <a:lstStyle/>
        <a:p>
          <a:endParaRPr lang="en-GB"/>
        </a:p>
      </dgm:t>
    </dgm:pt>
    <dgm:pt modelId="{D44A7A95-68AF-43DA-A2AA-D98900FA0EDC}" type="pres">
      <dgm:prSet presAssocID="{00B96D99-E582-49D3-95FA-7176C1FDB9C6}" presName="parentLin" presStyleCnt="0"/>
      <dgm:spPr/>
    </dgm:pt>
    <dgm:pt modelId="{4BBCE6F2-B92C-403F-BD54-4A14570277C2}" type="pres">
      <dgm:prSet presAssocID="{00B96D99-E582-49D3-95FA-7176C1FDB9C6}" presName="parentLeftMargin" presStyleLbl="node1" presStyleIdx="0" presStyleCnt="3"/>
      <dgm:spPr/>
      <dgm:t>
        <a:bodyPr/>
        <a:lstStyle/>
        <a:p>
          <a:endParaRPr lang="en-GB"/>
        </a:p>
      </dgm:t>
    </dgm:pt>
    <dgm:pt modelId="{3EBD17F2-03DD-4749-BFA0-1C47BAAB6A18}" type="pres">
      <dgm:prSet presAssocID="{00B96D99-E582-49D3-95FA-7176C1FDB9C6}" presName="parentText" presStyleLbl="node1" presStyleIdx="0" presStyleCnt="3">
        <dgm:presLayoutVars>
          <dgm:chMax val="0"/>
          <dgm:bulletEnabled val="1"/>
        </dgm:presLayoutVars>
      </dgm:prSet>
      <dgm:spPr/>
      <dgm:t>
        <a:bodyPr/>
        <a:lstStyle/>
        <a:p>
          <a:endParaRPr lang="en-GB"/>
        </a:p>
      </dgm:t>
    </dgm:pt>
    <dgm:pt modelId="{41A9A6BC-177B-44DD-A339-AE344ECC6F2A}" type="pres">
      <dgm:prSet presAssocID="{00B96D99-E582-49D3-95FA-7176C1FDB9C6}" presName="negativeSpace" presStyleCnt="0"/>
      <dgm:spPr/>
    </dgm:pt>
    <dgm:pt modelId="{F37576DF-A3EB-4A63-BFB5-FA22DFB3BC07}" type="pres">
      <dgm:prSet presAssocID="{00B96D99-E582-49D3-95FA-7176C1FDB9C6}" presName="childText" presStyleLbl="conFgAcc1" presStyleIdx="0" presStyleCnt="3">
        <dgm:presLayoutVars>
          <dgm:bulletEnabled val="1"/>
        </dgm:presLayoutVars>
      </dgm:prSet>
      <dgm:spPr/>
    </dgm:pt>
    <dgm:pt modelId="{026DE562-C715-4D83-8D74-56A26A456545}" type="pres">
      <dgm:prSet presAssocID="{45A41511-1341-487F-9C54-34DC23ECD3C8}" presName="spaceBetweenRectangles" presStyleCnt="0"/>
      <dgm:spPr/>
    </dgm:pt>
    <dgm:pt modelId="{B971CFB1-407D-446A-AAAA-8B380FA2B83C}" type="pres">
      <dgm:prSet presAssocID="{8B159F74-FAC4-47D8-B9DE-A8B54A4786B0}" presName="parentLin" presStyleCnt="0"/>
      <dgm:spPr/>
    </dgm:pt>
    <dgm:pt modelId="{B1A3BE14-8184-4978-8A5F-CC9457C7118C}" type="pres">
      <dgm:prSet presAssocID="{8B159F74-FAC4-47D8-B9DE-A8B54A4786B0}" presName="parentLeftMargin" presStyleLbl="node1" presStyleIdx="0" presStyleCnt="3"/>
      <dgm:spPr/>
      <dgm:t>
        <a:bodyPr/>
        <a:lstStyle/>
        <a:p>
          <a:endParaRPr lang="en-GB"/>
        </a:p>
      </dgm:t>
    </dgm:pt>
    <dgm:pt modelId="{9DD79BCA-07D4-47B5-9352-F81D85E0F9F0}" type="pres">
      <dgm:prSet presAssocID="{8B159F74-FAC4-47D8-B9DE-A8B54A4786B0}" presName="parentText" presStyleLbl="node1" presStyleIdx="1" presStyleCnt="3">
        <dgm:presLayoutVars>
          <dgm:chMax val="0"/>
          <dgm:bulletEnabled val="1"/>
        </dgm:presLayoutVars>
      </dgm:prSet>
      <dgm:spPr/>
      <dgm:t>
        <a:bodyPr/>
        <a:lstStyle/>
        <a:p>
          <a:endParaRPr lang="en-GB"/>
        </a:p>
      </dgm:t>
    </dgm:pt>
    <dgm:pt modelId="{F05C0536-9326-4651-A1E5-14F63B4321C0}" type="pres">
      <dgm:prSet presAssocID="{8B159F74-FAC4-47D8-B9DE-A8B54A4786B0}" presName="negativeSpace" presStyleCnt="0"/>
      <dgm:spPr/>
    </dgm:pt>
    <dgm:pt modelId="{C22F37DC-B3B5-4B58-87CE-0BE8D3407863}" type="pres">
      <dgm:prSet presAssocID="{8B159F74-FAC4-47D8-B9DE-A8B54A4786B0}" presName="childText" presStyleLbl="conFgAcc1" presStyleIdx="1" presStyleCnt="3">
        <dgm:presLayoutVars>
          <dgm:bulletEnabled val="1"/>
        </dgm:presLayoutVars>
      </dgm:prSet>
      <dgm:spPr/>
    </dgm:pt>
    <dgm:pt modelId="{67FA4C19-5F9B-4E98-A600-AB75B01A8F9C}" type="pres">
      <dgm:prSet presAssocID="{73E9F6FA-FF77-45DF-8289-1F8236C4843B}" presName="spaceBetweenRectangles" presStyleCnt="0"/>
      <dgm:spPr/>
    </dgm:pt>
    <dgm:pt modelId="{08BCC721-9EE5-444C-89B9-2F00AD21B61E}" type="pres">
      <dgm:prSet presAssocID="{8B1EC871-C927-4D5A-A842-8F164EAD7115}" presName="parentLin" presStyleCnt="0"/>
      <dgm:spPr/>
    </dgm:pt>
    <dgm:pt modelId="{A0A6D05C-58DD-4431-84D7-4B9E84B3000E}" type="pres">
      <dgm:prSet presAssocID="{8B1EC871-C927-4D5A-A842-8F164EAD7115}" presName="parentLeftMargin" presStyleLbl="node1" presStyleIdx="1" presStyleCnt="3"/>
      <dgm:spPr/>
      <dgm:t>
        <a:bodyPr/>
        <a:lstStyle/>
        <a:p>
          <a:endParaRPr lang="en-GB"/>
        </a:p>
      </dgm:t>
    </dgm:pt>
    <dgm:pt modelId="{9C05915F-A53E-4E23-8087-40086E1565C9}" type="pres">
      <dgm:prSet presAssocID="{8B1EC871-C927-4D5A-A842-8F164EAD7115}" presName="parentText" presStyleLbl="node1" presStyleIdx="2" presStyleCnt="3">
        <dgm:presLayoutVars>
          <dgm:chMax val="0"/>
          <dgm:bulletEnabled val="1"/>
        </dgm:presLayoutVars>
      </dgm:prSet>
      <dgm:spPr/>
      <dgm:t>
        <a:bodyPr/>
        <a:lstStyle/>
        <a:p>
          <a:endParaRPr lang="en-GB"/>
        </a:p>
      </dgm:t>
    </dgm:pt>
    <dgm:pt modelId="{12382C3A-3D53-4480-B474-FCDDEDD1A501}" type="pres">
      <dgm:prSet presAssocID="{8B1EC871-C927-4D5A-A842-8F164EAD7115}" presName="negativeSpace" presStyleCnt="0"/>
      <dgm:spPr/>
    </dgm:pt>
    <dgm:pt modelId="{603EA376-F785-455D-A5AF-A663631B4518}" type="pres">
      <dgm:prSet presAssocID="{8B1EC871-C927-4D5A-A842-8F164EAD7115}" presName="childText" presStyleLbl="conFgAcc1" presStyleIdx="2" presStyleCnt="3">
        <dgm:presLayoutVars>
          <dgm:bulletEnabled val="1"/>
        </dgm:presLayoutVars>
      </dgm:prSet>
      <dgm:spPr/>
    </dgm:pt>
  </dgm:ptLst>
  <dgm:cxnLst>
    <dgm:cxn modelId="{B8E789B1-376E-44DD-9ADA-D348151FAFDC}" type="presOf" srcId="{00B96D99-E582-49D3-95FA-7176C1FDB9C6}" destId="{4BBCE6F2-B92C-403F-BD54-4A14570277C2}" srcOrd="0" destOrd="0" presId="urn:microsoft.com/office/officeart/2005/8/layout/list1"/>
    <dgm:cxn modelId="{205943A3-57BA-40CF-80F8-598A604F5BD9}" srcId="{FF46EB66-1469-49E5-B76B-828557AD5C31}" destId="{8B1EC871-C927-4D5A-A842-8F164EAD7115}" srcOrd="2" destOrd="0" parTransId="{2FD144E8-F0E8-4D80-8E0A-E11289A89BAF}" sibTransId="{741F99E7-E404-4E39-A5B0-D03D5296768D}"/>
    <dgm:cxn modelId="{F997426D-92AD-4527-988D-2E089759BC77}" type="presOf" srcId="{8B159F74-FAC4-47D8-B9DE-A8B54A4786B0}" destId="{B1A3BE14-8184-4978-8A5F-CC9457C7118C}" srcOrd="0" destOrd="0" presId="urn:microsoft.com/office/officeart/2005/8/layout/list1"/>
    <dgm:cxn modelId="{28D915BF-ABB5-4CC2-A4DA-C043F490A353}" type="presOf" srcId="{8B159F74-FAC4-47D8-B9DE-A8B54A4786B0}" destId="{9DD79BCA-07D4-47B5-9352-F81D85E0F9F0}" srcOrd="1" destOrd="0" presId="urn:microsoft.com/office/officeart/2005/8/layout/list1"/>
    <dgm:cxn modelId="{04111B20-5893-4E98-B693-F196A7A80FA7}" srcId="{FF46EB66-1469-49E5-B76B-828557AD5C31}" destId="{8B159F74-FAC4-47D8-B9DE-A8B54A4786B0}" srcOrd="1" destOrd="0" parTransId="{277EA5EB-0CFF-4487-9E8D-71CC0E0005F0}" sibTransId="{73E9F6FA-FF77-45DF-8289-1F8236C4843B}"/>
    <dgm:cxn modelId="{0EADBFA2-75EB-49A9-889F-A0E81AC0473C}" type="presOf" srcId="{8B1EC871-C927-4D5A-A842-8F164EAD7115}" destId="{9C05915F-A53E-4E23-8087-40086E1565C9}" srcOrd="1" destOrd="0" presId="urn:microsoft.com/office/officeart/2005/8/layout/list1"/>
    <dgm:cxn modelId="{68143E4E-2C67-49D4-8FC9-C2479D26DA92}" type="presOf" srcId="{FF46EB66-1469-49E5-B76B-828557AD5C31}" destId="{73814CA0-7346-4989-8FE7-6EC75B0217C8}" srcOrd="0" destOrd="0" presId="urn:microsoft.com/office/officeart/2005/8/layout/list1"/>
    <dgm:cxn modelId="{0A94831C-2E73-4DAB-A9ED-619479E7F56E}" srcId="{FF46EB66-1469-49E5-B76B-828557AD5C31}" destId="{00B96D99-E582-49D3-95FA-7176C1FDB9C6}" srcOrd="0" destOrd="0" parTransId="{137E258D-6B6E-464B-AFC3-72956FB9FBB9}" sibTransId="{45A41511-1341-487F-9C54-34DC23ECD3C8}"/>
    <dgm:cxn modelId="{CBB68D00-30D7-4F75-9B57-F8C586A89560}" type="presOf" srcId="{8B1EC871-C927-4D5A-A842-8F164EAD7115}" destId="{A0A6D05C-58DD-4431-84D7-4B9E84B3000E}" srcOrd="0" destOrd="0" presId="urn:microsoft.com/office/officeart/2005/8/layout/list1"/>
    <dgm:cxn modelId="{B9FE314A-ADE4-4558-BF5B-8B3B501C3361}" type="presOf" srcId="{00B96D99-E582-49D3-95FA-7176C1FDB9C6}" destId="{3EBD17F2-03DD-4749-BFA0-1C47BAAB6A18}" srcOrd="1" destOrd="0" presId="urn:microsoft.com/office/officeart/2005/8/layout/list1"/>
    <dgm:cxn modelId="{771E4085-9713-4D0F-87B0-608B4EB11055}" type="presParOf" srcId="{73814CA0-7346-4989-8FE7-6EC75B0217C8}" destId="{D44A7A95-68AF-43DA-A2AA-D98900FA0EDC}" srcOrd="0" destOrd="0" presId="urn:microsoft.com/office/officeart/2005/8/layout/list1"/>
    <dgm:cxn modelId="{E9509290-170A-425E-98C5-3C97434FC1B4}" type="presParOf" srcId="{D44A7A95-68AF-43DA-A2AA-D98900FA0EDC}" destId="{4BBCE6F2-B92C-403F-BD54-4A14570277C2}" srcOrd="0" destOrd="0" presId="urn:microsoft.com/office/officeart/2005/8/layout/list1"/>
    <dgm:cxn modelId="{C93B3902-C59A-4505-9430-22D1D9CE2805}" type="presParOf" srcId="{D44A7A95-68AF-43DA-A2AA-D98900FA0EDC}" destId="{3EBD17F2-03DD-4749-BFA0-1C47BAAB6A18}" srcOrd="1" destOrd="0" presId="urn:microsoft.com/office/officeart/2005/8/layout/list1"/>
    <dgm:cxn modelId="{584FE649-F5CA-4491-8097-B3BD19ED5ADC}" type="presParOf" srcId="{73814CA0-7346-4989-8FE7-6EC75B0217C8}" destId="{41A9A6BC-177B-44DD-A339-AE344ECC6F2A}" srcOrd="1" destOrd="0" presId="urn:microsoft.com/office/officeart/2005/8/layout/list1"/>
    <dgm:cxn modelId="{CD4C521C-F84E-4071-A9B4-ACB4CA415514}" type="presParOf" srcId="{73814CA0-7346-4989-8FE7-6EC75B0217C8}" destId="{F37576DF-A3EB-4A63-BFB5-FA22DFB3BC07}" srcOrd="2" destOrd="0" presId="urn:microsoft.com/office/officeart/2005/8/layout/list1"/>
    <dgm:cxn modelId="{01ACABC8-260A-4463-AC2A-D4813665735F}" type="presParOf" srcId="{73814CA0-7346-4989-8FE7-6EC75B0217C8}" destId="{026DE562-C715-4D83-8D74-56A26A456545}" srcOrd="3" destOrd="0" presId="urn:microsoft.com/office/officeart/2005/8/layout/list1"/>
    <dgm:cxn modelId="{FC62A312-9872-4375-9EBA-6E8946185C5D}" type="presParOf" srcId="{73814CA0-7346-4989-8FE7-6EC75B0217C8}" destId="{B971CFB1-407D-446A-AAAA-8B380FA2B83C}" srcOrd="4" destOrd="0" presId="urn:microsoft.com/office/officeart/2005/8/layout/list1"/>
    <dgm:cxn modelId="{815C6E81-423B-4075-A26C-E5E92C509611}" type="presParOf" srcId="{B971CFB1-407D-446A-AAAA-8B380FA2B83C}" destId="{B1A3BE14-8184-4978-8A5F-CC9457C7118C}" srcOrd="0" destOrd="0" presId="urn:microsoft.com/office/officeart/2005/8/layout/list1"/>
    <dgm:cxn modelId="{11592B8D-382F-4A72-BB25-C859F4372803}" type="presParOf" srcId="{B971CFB1-407D-446A-AAAA-8B380FA2B83C}" destId="{9DD79BCA-07D4-47B5-9352-F81D85E0F9F0}" srcOrd="1" destOrd="0" presId="urn:microsoft.com/office/officeart/2005/8/layout/list1"/>
    <dgm:cxn modelId="{693C096A-6070-456B-AE80-EC34610A2B36}" type="presParOf" srcId="{73814CA0-7346-4989-8FE7-6EC75B0217C8}" destId="{F05C0536-9326-4651-A1E5-14F63B4321C0}" srcOrd="5" destOrd="0" presId="urn:microsoft.com/office/officeart/2005/8/layout/list1"/>
    <dgm:cxn modelId="{A6E0F421-A4D9-4A07-A87F-980828FD0990}" type="presParOf" srcId="{73814CA0-7346-4989-8FE7-6EC75B0217C8}" destId="{C22F37DC-B3B5-4B58-87CE-0BE8D3407863}" srcOrd="6" destOrd="0" presId="urn:microsoft.com/office/officeart/2005/8/layout/list1"/>
    <dgm:cxn modelId="{4155B180-9B2F-4F2E-BE34-D8D582A98F3E}" type="presParOf" srcId="{73814CA0-7346-4989-8FE7-6EC75B0217C8}" destId="{67FA4C19-5F9B-4E98-A600-AB75B01A8F9C}" srcOrd="7" destOrd="0" presId="urn:microsoft.com/office/officeart/2005/8/layout/list1"/>
    <dgm:cxn modelId="{64CFAB4D-244F-41C9-A169-E6D0A600A836}" type="presParOf" srcId="{73814CA0-7346-4989-8FE7-6EC75B0217C8}" destId="{08BCC721-9EE5-444C-89B9-2F00AD21B61E}" srcOrd="8" destOrd="0" presId="urn:microsoft.com/office/officeart/2005/8/layout/list1"/>
    <dgm:cxn modelId="{0D9B63A2-7837-4041-AC53-28217C8E9E8D}" type="presParOf" srcId="{08BCC721-9EE5-444C-89B9-2F00AD21B61E}" destId="{A0A6D05C-58DD-4431-84D7-4B9E84B3000E}" srcOrd="0" destOrd="0" presId="urn:microsoft.com/office/officeart/2005/8/layout/list1"/>
    <dgm:cxn modelId="{84DF9CA5-80FF-466A-93FB-DB2EC53E7E19}" type="presParOf" srcId="{08BCC721-9EE5-444C-89B9-2F00AD21B61E}" destId="{9C05915F-A53E-4E23-8087-40086E1565C9}" srcOrd="1" destOrd="0" presId="urn:microsoft.com/office/officeart/2005/8/layout/list1"/>
    <dgm:cxn modelId="{4B22210C-C7B0-414B-A7A2-B402FA69B918}" type="presParOf" srcId="{73814CA0-7346-4989-8FE7-6EC75B0217C8}" destId="{12382C3A-3D53-4480-B474-FCDDEDD1A501}" srcOrd="9" destOrd="0" presId="urn:microsoft.com/office/officeart/2005/8/layout/list1"/>
    <dgm:cxn modelId="{0154A60B-1E1D-4B57-AB04-579ACFCDC9E3}" type="presParOf" srcId="{73814CA0-7346-4989-8FE7-6EC75B0217C8}" destId="{603EA376-F785-455D-A5AF-A663631B4518}"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7EADC-3624-450F-A606-236922FFEEC0}">
      <dsp:nvSpPr>
        <dsp:cNvPr id="0" name=""/>
        <dsp:cNvSpPr/>
      </dsp:nvSpPr>
      <dsp:spPr>
        <a:xfrm>
          <a:off x="0" y="0"/>
          <a:ext cx="5488474" cy="329308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algn="ctr" defTabSz="1200150">
            <a:lnSpc>
              <a:spcPct val="90000"/>
            </a:lnSpc>
            <a:spcBef>
              <a:spcPct val="0"/>
            </a:spcBef>
            <a:spcAft>
              <a:spcPct val="35000"/>
            </a:spcAft>
          </a:pPr>
          <a:r>
            <a:rPr lang="en-US" sz="2700" kern="1200" dirty="0" smtClean="0"/>
            <a:t>In quantitative research we do this by eliminating as many influences of the researcher as possible.</a:t>
          </a:r>
        </a:p>
        <a:p>
          <a:pPr lvl="1" algn="ctr" defTabSz="1200150">
            <a:lnSpc>
              <a:spcPct val="90000"/>
            </a:lnSpc>
            <a:spcBef>
              <a:spcPct val="0"/>
            </a:spcBef>
            <a:spcAft>
              <a:spcPct val="35000"/>
            </a:spcAft>
          </a:pPr>
          <a:r>
            <a:rPr lang="en-US" sz="2700" kern="1200" dirty="0" smtClean="0"/>
            <a:t>Attention to validity and reliability usually presented in the methods section</a:t>
          </a:r>
        </a:p>
        <a:p>
          <a:pPr algn="ctr" defTabSz="1200150">
            <a:lnSpc>
              <a:spcPct val="90000"/>
            </a:lnSpc>
            <a:spcBef>
              <a:spcPct val="0"/>
            </a:spcBef>
            <a:spcAft>
              <a:spcPct val="35000"/>
            </a:spcAft>
          </a:pPr>
          <a:endParaRPr lang="en-GB" sz="2700" kern="1200" dirty="0"/>
        </a:p>
      </dsp:txBody>
      <dsp:txXfrm>
        <a:off x="0" y="0"/>
        <a:ext cx="5488474" cy="3293084"/>
      </dsp:txXfrm>
    </dsp:sp>
    <dsp:sp modelId="{1F73C3A8-1CDB-4732-8B83-28F76D103BC7}">
      <dsp:nvSpPr>
        <dsp:cNvPr id="0" name=""/>
        <dsp:cNvSpPr/>
      </dsp:nvSpPr>
      <dsp:spPr>
        <a:xfrm>
          <a:off x="6040137" y="0"/>
          <a:ext cx="5488474" cy="3293084"/>
        </a:xfrm>
        <a:prstGeom prst="rect">
          <a:avLst/>
        </a:prstGeom>
        <a:solidFill>
          <a:schemeClr val="accent4">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algn="ctr" defTabSz="1200150">
            <a:lnSpc>
              <a:spcPct val="90000"/>
            </a:lnSpc>
            <a:spcBef>
              <a:spcPct val="0"/>
            </a:spcBef>
            <a:spcAft>
              <a:spcPct val="35000"/>
            </a:spcAft>
          </a:pPr>
          <a:r>
            <a:rPr lang="en-US" sz="2700" kern="1200" dirty="0" smtClean="0"/>
            <a:t>In qualitative research we do this by including rigorous self-reflection on the research process in the final report.</a:t>
          </a:r>
        </a:p>
        <a:p>
          <a:pPr lvl="1" algn="ctr" defTabSz="1200150">
            <a:lnSpc>
              <a:spcPct val="90000"/>
            </a:lnSpc>
            <a:spcBef>
              <a:spcPct val="0"/>
            </a:spcBef>
            <a:spcAft>
              <a:spcPct val="35000"/>
            </a:spcAft>
          </a:pPr>
          <a:r>
            <a:rPr lang="en-US" sz="2700" kern="1200" dirty="0" smtClean="0"/>
            <a:t>It can be anywhere in the report</a:t>
          </a:r>
        </a:p>
        <a:p>
          <a:pPr algn="ctr" defTabSz="1200150">
            <a:lnSpc>
              <a:spcPct val="90000"/>
            </a:lnSpc>
            <a:spcBef>
              <a:spcPct val="0"/>
            </a:spcBef>
            <a:spcAft>
              <a:spcPct val="35000"/>
            </a:spcAft>
          </a:pPr>
          <a:endParaRPr lang="en-GB" sz="2700" kern="1200" dirty="0"/>
        </a:p>
      </dsp:txBody>
      <dsp:txXfrm>
        <a:off x="6040137" y="0"/>
        <a:ext cx="5488474" cy="3293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7576DF-A3EB-4A63-BFB5-FA22DFB3BC07}">
      <dsp:nvSpPr>
        <dsp:cNvPr id="0" name=""/>
        <dsp:cNvSpPr/>
      </dsp:nvSpPr>
      <dsp:spPr>
        <a:xfrm>
          <a:off x="0" y="635553"/>
          <a:ext cx="10843708" cy="1033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EBD17F2-03DD-4749-BFA0-1C47BAAB6A18}">
      <dsp:nvSpPr>
        <dsp:cNvPr id="0" name=""/>
        <dsp:cNvSpPr/>
      </dsp:nvSpPr>
      <dsp:spPr>
        <a:xfrm>
          <a:off x="542185" y="30393"/>
          <a:ext cx="7590595" cy="12103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6906" tIns="0" rIns="286906" bIns="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altLang="en-US" sz="1800" kern="1200" dirty="0" smtClean="0"/>
            <a:t>Domain 1: Being reflexive about method</a:t>
          </a:r>
        </a:p>
        <a:p>
          <a:pPr lvl="0" algn="l" defTabSz="1822450">
            <a:lnSpc>
              <a:spcPct val="90000"/>
            </a:lnSpc>
            <a:spcBef>
              <a:spcPct val="0"/>
            </a:spcBef>
            <a:spcAft>
              <a:spcPct val="35000"/>
            </a:spcAft>
          </a:pPr>
          <a:endParaRPr lang="en-GB" kern="1200" dirty="0"/>
        </a:p>
      </dsp:txBody>
      <dsp:txXfrm>
        <a:off x="601268" y="89476"/>
        <a:ext cx="7472429" cy="1092154"/>
      </dsp:txXfrm>
    </dsp:sp>
    <dsp:sp modelId="{C22F37DC-B3B5-4B58-87CE-0BE8D3407863}">
      <dsp:nvSpPr>
        <dsp:cNvPr id="0" name=""/>
        <dsp:cNvSpPr/>
      </dsp:nvSpPr>
      <dsp:spPr>
        <a:xfrm>
          <a:off x="0" y="2495313"/>
          <a:ext cx="10843708" cy="1033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D79BCA-07D4-47B5-9352-F81D85E0F9F0}">
      <dsp:nvSpPr>
        <dsp:cNvPr id="0" name=""/>
        <dsp:cNvSpPr/>
      </dsp:nvSpPr>
      <dsp:spPr>
        <a:xfrm>
          <a:off x="542185" y="1890153"/>
          <a:ext cx="7590595" cy="12103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6906" tIns="0" rIns="286906" bIns="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altLang="en-US" sz="1800" kern="1200" dirty="0" smtClean="0"/>
            <a:t>Domain 2: Being reflexive about epistemology</a:t>
          </a:r>
        </a:p>
        <a:p>
          <a:pPr lvl="0" algn="l" defTabSz="1822450">
            <a:lnSpc>
              <a:spcPct val="90000"/>
            </a:lnSpc>
            <a:spcBef>
              <a:spcPct val="0"/>
            </a:spcBef>
            <a:spcAft>
              <a:spcPct val="35000"/>
            </a:spcAft>
          </a:pPr>
          <a:endParaRPr lang="en-GB" kern="1200" dirty="0"/>
        </a:p>
      </dsp:txBody>
      <dsp:txXfrm>
        <a:off x="601268" y="1949236"/>
        <a:ext cx="7472429" cy="1092154"/>
      </dsp:txXfrm>
    </dsp:sp>
    <dsp:sp modelId="{603EA376-F785-455D-A5AF-A663631B4518}">
      <dsp:nvSpPr>
        <dsp:cNvPr id="0" name=""/>
        <dsp:cNvSpPr/>
      </dsp:nvSpPr>
      <dsp:spPr>
        <a:xfrm>
          <a:off x="0" y="4355073"/>
          <a:ext cx="10843708" cy="10332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C05915F-A53E-4E23-8087-40086E1565C9}">
      <dsp:nvSpPr>
        <dsp:cNvPr id="0" name=""/>
        <dsp:cNvSpPr/>
      </dsp:nvSpPr>
      <dsp:spPr>
        <a:xfrm>
          <a:off x="542185" y="3749913"/>
          <a:ext cx="7590595" cy="12103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6906" tIns="0" rIns="286906" bIns="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altLang="en-US" sz="1800" kern="1200" dirty="0" smtClean="0"/>
            <a:t>Domain 3: Being reflexive about discipline</a:t>
          </a:r>
        </a:p>
        <a:p>
          <a:pPr lvl="0" algn="l" defTabSz="1822450">
            <a:lnSpc>
              <a:spcPct val="90000"/>
            </a:lnSpc>
            <a:spcBef>
              <a:spcPct val="0"/>
            </a:spcBef>
            <a:spcAft>
              <a:spcPct val="35000"/>
            </a:spcAft>
          </a:pPr>
          <a:endParaRPr lang="en-GB" kern="1200" dirty="0"/>
        </a:p>
      </dsp:txBody>
      <dsp:txXfrm>
        <a:off x="601268" y="3808996"/>
        <a:ext cx="7472429" cy="109215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E3E30-8294-4E1E-A5E2-F693D1C373B5}" type="datetimeFigureOut">
              <a:rPr lang="en-GB" smtClean="0"/>
              <a:t>26/11/2018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12DFF7-8A8E-4A8C-8757-93287B0D1AB5}" type="slidenum">
              <a:rPr lang="en-GB" smtClean="0"/>
              <a:t>‹#›</a:t>
            </a:fld>
            <a:endParaRPr lang="en-GB"/>
          </a:p>
        </p:txBody>
      </p:sp>
    </p:spTree>
    <p:extLst>
      <p:ext uri="{BB962C8B-B14F-4D97-AF65-F5344CB8AC3E}">
        <p14:creationId xmlns:p14="http://schemas.microsoft.com/office/powerpoint/2010/main" val="1558816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71602C-1578-47C7-87A0-29C51DEA4E20}" type="slidenum">
              <a:rPr lang="en-GB" altLang="en-US"/>
              <a:pPr/>
              <a:t>4</a:t>
            </a:fld>
            <a:endParaRPr lang="en-GB" altLang="en-US"/>
          </a:p>
        </p:txBody>
      </p:sp>
      <p:sp>
        <p:nvSpPr>
          <p:cNvPr id="206850" name="Rectangle 2"/>
          <p:cNvSpPr>
            <a:spLocks noGrp="1" noRot="1" noChangeAspect="1" noChangeArrowheads="1" noTextEdit="1"/>
          </p:cNvSpPr>
          <p:nvPr>
            <p:ph type="sldImg"/>
          </p:nvPr>
        </p:nvSpPr>
        <p:spPr>
          <a:ln/>
        </p:spPr>
      </p:sp>
      <p:sp>
        <p:nvSpPr>
          <p:cNvPr id="206851" name="Rectangle 3"/>
          <p:cNvSpPr>
            <a:spLocks noGrp="1" noChangeArrowheads="1"/>
          </p:cNvSpPr>
          <p:nvPr>
            <p:ph type="body" idx="1"/>
          </p:nvPr>
        </p:nvSpPr>
        <p:spPr/>
        <p:txBody>
          <a:bodyPr/>
          <a:lstStyle/>
          <a:p>
            <a:r>
              <a:rPr lang="en-US" altLang="en-US" b="1"/>
              <a:t>Additional Comments:</a:t>
            </a:r>
          </a:p>
          <a:p>
            <a:pPr algn="just"/>
            <a:r>
              <a:rPr lang="en-US" altLang="en-US"/>
              <a:t>	While we tend to view the ‘findings’ of research as naturally emerging from the data collection and analysis 	methods, they perhaps should be viewed as shaped by the choices made by researchers over the course of 	the research process.</a:t>
            </a:r>
          </a:p>
        </p:txBody>
      </p:sp>
    </p:spTree>
    <p:extLst>
      <p:ext uri="{BB962C8B-B14F-4D97-AF65-F5344CB8AC3E}">
        <p14:creationId xmlns:p14="http://schemas.microsoft.com/office/powerpoint/2010/main" val="900643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9651DF-3F7A-45B7-9027-D32D4B165241}" type="slidenum">
              <a:rPr lang="en-GB" altLang="en-US"/>
              <a:pPr/>
              <a:t>5</a:t>
            </a:fld>
            <a:endParaRPr lang="en-GB" alt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r>
              <a:rPr lang="en-US" altLang="en-US" b="1"/>
              <a:t>Additional Comments:</a:t>
            </a:r>
            <a:endParaRPr lang="en-US" altLang="en-US"/>
          </a:p>
          <a:p>
            <a:r>
              <a:rPr lang="en-US" altLang="en-US"/>
              <a:t>	Researchers are in a powerful position to say what does and does not constitute knowledge.</a:t>
            </a:r>
          </a:p>
        </p:txBody>
      </p:sp>
    </p:spTree>
    <p:extLst>
      <p:ext uri="{BB962C8B-B14F-4D97-AF65-F5344CB8AC3E}">
        <p14:creationId xmlns:p14="http://schemas.microsoft.com/office/powerpoint/2010/main" val="1947141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D06778-7C6C-4E14-A617-F17E3DA44003}" type="slidenum">
              <a:rPr lang="en-GB" altLang="en-US"/>
              <a:pPr/>
              <a:t>6</a:t>
            </a:fld>
            <a:endParaRPr lang="en-GB" altLang="en-US"/>
          </a:p>
        </p:txBody>
      </p:sp>
      <p:sp>
        <p:nvSpPr>
          <p:cNvPr id="205826" name="Rectangle 2"/>
          <p:cNvSpPr>
            <a:spLocks noGrp="1" noRot="1" noChangeAspect="1" noChangeArrowheads="1" noTextEdit="1"/>
          </p:cNvSpPr>
          <p:nvPr>
            <p:ph type="sldImg"/>
          </p:nvPr>
        </p:nvSpPr>
        <p:spPr>
          <a:ln/>
        </p:spPr>
      </p:sp>
      <p:sp>
        <p:nvSpPr>
          <p:cNvPr id="20582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795179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2305991-C60E-45F2-9AF4-7629031AB584}" type="slidenum">
              <a:rPr lang="en-GB" altLang="en-US"/>
              <a:pPr/>
              <a:t>12</a:t>
            </a:fld>
            <a:endParaRPr lang="en-GB" altLang="en-US"/>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r>
              <a:rPr lang="en-US" altLang="en-US" b="1"/>
              <a:t>Additional Comments:</a:t>
            </a:r>
          </a:p>
          <a:p>
            <a:r>
              <a:rPr lang="en-US" altLang="en-US"/>
              <a:t>	Various frameworks for considering reflexivity have been offered by different organizational researchers.  	For example Johnson &amp; Duberley equate different kinds of reflexivity with different kinds of metatheoretical 	commitments (eg positivism, postmodernism and critical theory), Holland talks about 4 different ‘levels’, 	Finlay suggests 5 different ‘maps’.  Here we are confining ourselves to talking through the importance of 	reflexivity with respect to three aspects of research/practice: methodology, epistemological commitments 	and disciplinary framing.</a:t>
            </a:r>
          </a:p>
        </p:txBody>
      </p:sp>
    </p:spTree>
    <p:extLst>
      <p:ext uri="{BB962C8B-B14F-4D97-AF65-F5344CB8AC3E}">
        <p14:creationId xmlns:p14="http://schemas.microsoft.com/office/powerpoint/2010/main" val="1446627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288578A-1B8A-4D8F-B48F-9B9D4BB71F5C}" type="slidenum">
              <a:rPr lang="en-GB" altLang="en-US"/>
              <a:pPr/>
              <a:t>13</a:t>
            </a:fld>
            <a:endParaRPr lang="en-GB" altLang="en-US"/>
          </a:p>
        </p:txBody>
      </p:sp>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p:txBody>
          <a:bodyPr/>
          <a:lstStyle/>
          <a:p>
            <a:r>
              <a:rPr lang="en-US" altLang="en-US" b="1"/>
              <a:t>Additional Comments:</a:t>
            </a:r>
            <a:endParaRPr lang="en-US" altLang="en-US"/>
          </a:p>
          <a:p>
            <a:pPr>
              <a:buFontTx/>
              <a:buChar char="•"/>
            </a:pPr>
            <a:r>
              <a:rPr lang="en-US" altLang="en-US"/>
              <a:t>In this domain, we are centrally concerned with practices and procedures for research and intervention and how these are implicated in the conclusions reached through the research i.e. how and why the research was designed, conducted and analysed, and how this led to particular conclusions.  Thus methodological reflexivity may entail reflecting on these kinds of issues (as outlined in the slide).  This is the area of reflexivity in which we are most practiced and which is encouraged in the processes of peer review etc.</a:t>
            </a:r>
          </a:p>
          <a:p>
            <a:pPr>
              <a:buFontTx/>
              <a:buChar char="•"/>
            </a:pPr>
            <a:r>
              <a:rPr lang="en-US" altLang="en-US"/>
              <a:t>Reflexivity on this issue is important because by making the research process transparent, we make it public and therefore accountable (Finlay, 2002). We might consider these issues through a quantitative or qualitative perspective but our concerns in these areas would vary accordingly, as we shall see.</a:t>
            </a:r>
          </a:p>
          <a:p>
            <a:pPr>
              <a:buFontTx/>
              <a:buChar char="•"/>
            </a:pPr>
            <a:endParaRPr lang="en-US" altLang="en-US"/>
          </a:p>
        </p:txBody>
      </p:sp>
    </p:spTree>
    <p:extLst>
      <p:ext uri="{BB962C8B-B14F-4D97-AF65-F5344CB8AC3E}">
        <p14:creationId xmlns:p14="http://schemas.microsoft.com/office/powerpoint/2010/main" val="3428157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605089-147C-4D63-A1B8-F0BA5A44232D}" type="slidenum">
              <a:rPr lang="en-GB" altLang="en-US"/>
              <a:pPr/>
              <a:t>14</a:t>
            </a:fld>
            <a:endParaRPr lang="en-GB" altLang="en-US"/>
          </a:p>
        </p:txBody>
      </p:sp>
      <p:sp>
        <p:nvSpPr>
          <p:cNvPr id="207874" name="Rectangle 2"/>
          <p:cNvSpPr>
            <a:spLocks noGrp="1" noRot="1" noChangeAspect="1" noChangeArrowheads="1" noTextEdit="1"/>
          </p:cNvSpPr>
          <p:nvPr>
            <p:ph type="sldImg"/>
          </p:nvPr>
        </p:nvSpPr>
        <p:spPr>
          <a:ln/>
        </p:spPr>
      </p:sp>
      <p:sp>
        <p:nvSpPr>
          <p:cNvPr id="207875" name="Rectangle 3"/>
          <p:cNvSpPr>
            <a:spLocks noGrp="1" noChangeArrowheads="1"/>
          </p:cNvSpPr>
          <p:nvPr>
            <p:ph type="body" idx="1"/>
          </p:nvPr>
        </p:nvSpPr>
        <p:spPr/>
        <p:txBody>
          <a:bodyPr/>
          <a:lstStyle/>
          <a:p>
            <a:pPr>
              <a:lnSpc>
                <a:spcPct val="90000"/>
              </a:lnSpc>
            </a:pPr>
            <a:r>
              <a:rPr lang="en-US" altLang="en-US" b="1"/>
              <a:t>Additional Comments:</a:t>
            </a:r>
          </a:p>
          <a:p>
            <a:pPr>
              <a:lnSpc>
                <a:spcPct val="90000"/>
              </a:lnSpc>
              <a:buFontTx/>
              <a:buChar char="•"/>
            </a:pPr>
            <a:r>
              <a:rPr lang="en-US" altLang="en-US"/>
              <a:t>The objective of this exercise is for participants to think through the assumptions of the methods they use and, if possible, compare them.</a:t>
            </a:r>
          </a:p>
          <a:p>
            <a:pPr>
              <a:lnSpc>
                <a:spcPct val="90000"/>
              </a:lnSpc>
              <a:buFontTx/>
              <a:buChar char="•"/>
            </a:pPr>
            <a:r>
              <a:rPr lang="en-US" altLang="en-US" i="1"/>
              <a:t>For example in considering purpose, participants might think about</a:t>
            </a:r>
            <a:r>
              <a:rPr lang="en-US" altLang="en-US"/>
              <a:t>:</a:t>
            </a:r>
          </a:p>
          <a:p>
            <a:pPr>
              <a:lnSpc>
                <a:spcPct val="90000"/>
              </a:lnSpc>
            </a:pPr>
            <a:r>
              <a:rPr lang="en-US" altLang="en-US"/>
              <a:t>	In quantitative research, trying to control or elucidate limitations to achieve       	objectivity</a:t>
            </a:r>
          </a:p>
          <a:p>
            <a:pPr>
              <a:lnSpc>
                <a:spcPct val="90000"/>
              </a:lnSpc>
            </a:pPr>
            <a:r>
              <a:rPr lang="en-US" altLang="en-US"/>
              <a:t>	In qualitative research trying to achieve greater reflection on interpretation 	of empirical material.</a:t>
            </a:r>
          </a:p>
          <a:p>
            <a:pPr>
              <a:lnSpc>
                <a:spcPct val="90000"/>
              </a:lnSpc>
              <a:buFontTx/>
              <a:buChar char="•"/>
            </a:pPr>
            <a:r>
              <a:rPr lang="en-US" altLang="en-US" i="1"/>
              <a:t>In considering the role of researcher, participants may think about</a:t>
            </a:r>
            <a:r>
              <a:rPr lang="en-US" altLang="en-US"/>
              <a:t>:</a:t>
            </a:r>
          </a:p>
          <a:p>
            <a:pPr>
              <a:lnSpc>
                <a:spcPct val="90000"/>
              </a:lnSpc>
            </a:pPr>
            <a:r>
              <a:rPr lang="en-US" altLang="en-US"/>
              <a:t>	In quantitative research, trying to eradicate the voice of the researcher - this 	may be disingenuous as researcher always implicitly there by virtue of the 	structuring of the research</a:t>
            </a:r>
          </a:p>
          <a:p>
            <a:pPr>
              <a:lnSpc>
                <a:spcPct val="90000"/>
              </a:lnSpc>
            </a:pPr>
            <a:r>
              <a:rPr lang="en-US" altLang="en-US"/>
              <a:t>	Qualitative research, may, in contrast, highlight the voice of researcher - this 	may function however to maintain the authority of the researcher</a:t>
            </a:r>
          </a:p>
          <a:p>
            <a:pPr>
              <a:lnSpc>
                <a:spcPct val="90000"/>
              </a:lnSpc>
              <a:buFontTx/>
              <a:buChar char="•"/>
            </a:pPr>
            <a:r>
              <a:rPr lang="en-US" altLang="en-US" i="1"/>
              <a:t>In considering effects, participants may think about</a:t>
            </a:r>
            <a:r>
              <a:rPr lang="en-US" altLang="en-US"/>
              <a:t> :</a:t>
            </a:r>
          </a:p>
          <a:p>
            <a:pPr>
              <a:lnSpc>
                <a:spcPct val="90000"/>
              </a:lnSpc>
            </a:pPr>
            <a:r>
              <a:rPr lang="en-US" altLang="en-US"/>
              <a:t>	In quantitative research (or normative positions), may be trying to achieve 	greater rigour in methods.</a:t>
            </a:r>
          </a:p>
          <a:p>
            <a:pPr>
              <a:lnSpc>
                <a:spcPct val="90000"/>
              </a:lnSpc>
            </a:pPr>
            <a:r>
              <a:rPr lang="en-US" altLang="en-US"/>
              <a:t>	In qualitative research, may be about acknowledging relationships and the 	situated nature of research</a:t>
            </a:r>
          </a:p>
          <a:p>
            <a:pPr>
              <a:lnSpc>
                <a:spcPct val="90000"/>
              </a:lnSpc>
            </a:pPr>
            <a:endParaRPr lang="en-GB" altLang="en-US"/>
          </a:p>
        </p:txBody>
      </p:sp>
    </p:spTree>
    <p:extLst>
      <p:ext uri="{BB962C8B-B14F-4D97-AF65-F5344CB8AC3E}">
        <p14:creationId xmlns:p14="http://schemas.microsoft.com/office/powerpoint/2010/main" val="8009046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1B9319D-4F10-4064-9776-D2BEBCC699FA}" type="slidenum">
              <a:rPr lang="en-GB" altLang="en-US"/>
              <a:pPr/>
              <a:t>15</a:t>
            </a:fld>
            <a:endParaRPr lang="en-GB" altLang="en-US"/>
          </a:p>
        </p:txBody>
      </p:sp>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p:txBody>
          <a:bodyPr/>
          <a:lstStyle/>
          <a:p>
            <a:r>
              <a:rPr lang="en-US" altLang="en-US" b="1"/>
              <a:t>Additional Comments:</a:t>
            </a:r>
          </a:p>
          <a:p>
            <a:r>
              <a:rPr lang="en-US" altLang="en-US"/>
              <a:t>	In essence, this domain entails reflexivity concerning our assumptions about what we can know and how 	we can claim to know it i.e. ontology and epistemology.</a:t>
            </a:r>
          </a:p>
        </p:txBody>
      </p:sp>
    </p:spTree>
    <p:extLst>
      <p:ext uri="{BB962C8B-B14F-4D97-AF65-F5344CB8AC3E}">
        <p14:creationId xmlns:p14="http://schemas.microsoft.com/office/powerpoint/2010/main" val="38126964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4FFA553-FF37-4A04-BAF2-3E903984C702}" type="slidenum">
              <a:rPr lang="en-GB" altLang="en-US"/>
              <a:pPr/>
              <a:t>16</a:t>
            </a:fld>
            <a:endParaRPr lang="en-GB" altLang="en-US"/>
          </a:p>
        </p:txBody>
      </p:sp>
      <p:sp>
        <p:nvSpPr>
          <p:cNvPr id="97282" name="Rectangle 2"/>
          <p:cNvSpPr>
            <a:spLocks noGrp="1" noRot="1" noChangeAspect="1" noChangeArrowheads="1" noTextEdit="1"/>
          </p:cNvSpPr>
          <p:nvPr>
            <p:ph type="sldImg"/>
          </p:nvPr>
        </p:nvSpPr>
        <p:spPr>
          <a:ln/>
        </p:spPr>
      </p:sp>
      <p:sp>
        <p:nvSpPr>
          <p:cNvPr id="97283" name="Rectangle 3"/>
          <p:cNvSpPr>
            <a:spLocks noGrp="1" noChangeArrowheads="1"/>
          </p:cNvSpPr>
          <p:nvPr>
            <p:ph type="body" idx="1"/>
          </p:nvPr>
        </p:nvSpPr>
        <p:spPr/>
        <p:txBody>
          <a:bodyPr/>
          <a:lstStyle/>
          <a:p>
            <a:r>
              <a:rPr lang="en-US" altLang="en-US" b="1"/>
              <a:t>Additional Comments:</a:t>
            </a:r>
          </a:p>
          <a:p>
            <a:pPr>
              <a:buFontTx/>
              <a:buChar char="•"/>
            </a:pPr>
            <a:r>
              <a:rPr lang="en-US" altLang="en-US"/>
              <a:t>Thus epistemological reflexivity may entail reflecting on these kinds of issues (as outlined in the slide).</a:t>
            </a:r>
          </a:p>
          <a:p>
            <a:pPr>
              <a:buFontTx/>
              <a:buChar char="•"/>
            </a:pPr>
            <a:r>
              <a:rPr lang="en-US" altLang="en-US"/>
              <a:t>What we think we can achieve by conducting certain kinds of research.</a:t>
            </a:r>
          </a:p>
          <a:p>
            <a:pPr>
              <a:buFontTx/>
              <a:buChar char="•"/>
            </a:pPr>
            <a:r>
              <a:rPr lang="en-US" altLang="en-US"/>
              <a:t>What assumptions about the nature of knowledge and how we can understand people are built into theories (not just methods) e.g. cause and effect theories may imply that people react to situations rather than interpreting or creating situations?  Sense-making theories assume that people are active in creating their own cause and effect ‘stories’.</a:t>
            </a:r>
          </a:p>
          <a:p>
            <a:endParaRPr lang="en-US" altLang="en-US"/>
          </a:p>
        </p:txBody>
      </p:sp>
    </p:spTree>
    <p:extLst>
      <p:ext uri="{BB962C8B-B14F-4D97-AF65-F5344CB8AC3E}">
        <p14:creationId xmlns:p14="http://schemas.microsoft.com/office/powerpoint/2010/main" val="8215158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EC860FA-88B1-4E7E-AD93-418F06B0CEED}" type="slidenum">
              <a:rPr lang="en-GB" altLang="en-US"/>
              <a:pPr/>
              <a:t>17</a:t>
            </a:fld>
            <a:endParaRPr lang="en-GB" altLang="en-US"/>
          </a:p>
        </p:txBody>
      </p:sp>
      <p:sp>
        <p:nvSpPr>
          <p:cNvPr id="198658" name="Rectangle 2"/>
          <p:cNvSpPr>
            <a:spLocks noGrp="1" noRot="1" noChangeAspect="1" noChangeArrowheads="1" noTextEdit="1"/>
          </p:cNvSpPr>
          <p:nvPr>
            <p:ph type="sldImg"/>
          </p:nvPr>
        </p:nvSpPr>
        <p:spPr>
          <a:ln/>
        </p:spPr>
      </p:sp>
      <p:sp>
        <p:nvSpPr>
          <p:cNvPr id="198659" name="Rectangle 3"/>
          <p:cNvSpPr>
            <a:spLocks noGrp="1" noChangeArrowheads="1"/>
          </p:cNvSpPr>
          <p:nvPr>
            <p:ph type="body" idx="1"/>
          </p:nvPr>
        </p:nvSpPr>
        <p:spPr/>
        <p:txBody>
          <a:bodyPr/>
          <a:lstStyle/>
          <a:p>
            <a:r>
              <a:rPr lang="en-US" altLang="en-US" b="1"/>
              <a:t>Additional Comments:</a:t>
            </a:r>
          </a:p>
          <a:p>
            <a:pPr algn="just"/>
            <a:r>
              <a:rPr lang="en-US" altLang="en-US"/>
              <a:t>	The objective of this exercise is to get participants to think about how different beliefs about the nature of 	knowledge and purpose of research may lead us to look for different kinds of insights in our work (and 	ignore or downplay others).</a:t>
            </a:r>
          </a:p>
        </p:txBody>
      </p:sp>
    </p:spTree>
    <p:extLst>
      <p:ext uri="{BB962C8B-B14F-4D97-AF65-F5344CB8AC3E}">
        <p14:creationId xmlns:p14="http://schemas.microsoft.com/office/powerpoint/2010/main" val="23341933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9040C1-7810-4A85-98E0-C1910C673A7B}" type="slidenum">
              <a:rPr lang="en-GB" altLang="en-US"/>
              <a:pPr/>
              <a:t>18</a:t>
            </a:fld>
            <a:endParaRPr lang="en-GB" altLang="en-US"/>
          </a:p>
        </p:txBody>
      </p:sp>
      <p:sp>
        <p:nvSpPr>
          <p:cNvPr id="199682" name="Rectangle 2"/>
          <p:cNvSpPr>
            <a:spLocks noGrp="1" noRot="1" noChangeAspect="1" noChangeArrowheads="1" noTextEdit="1"/>
          </p:cNvSpPr>
          <p:nvPr>
            <p:ph type="sldImg"/>
          </p:nvPr>
        </p:nvSpPr>
        <p:spPr>
          <a:ln/>
        </p:spPr>
      </p:sp>
      <p:sp>
        <p:nvSpPr>
          <p:cNvPr id="199683" name="Rectangle 3"/>
          <p:cNvSpPr>
            <a:spLocks noGrp="1" noChangeArrowheads="1"/>
          </p:cNvSpPr>
          <p:nvPr>
            <p:ph type="body" idx="1"/>
          </p:nvPr>
        </p:nvSpPr>
        <p:spPr/>
        <p:txBody>
          <a:bodyPr/>
          <a:lstStyle/>
          <a:p>
            <a:r>
              <a:rPr lang="en-GB" altLang="en-US" b="1"/>
              <a:t>Additional Comments:</a:t>
            </a:r>
            <a:endParaRPr lang="en-GB" altLang="en-US"/>
          </a:p>
          <a:p>
            <a:pPr>
              <a:buFontTx/>
              <a:buChar char="•"/>
            </a:pPr>
            <a:r>
              <a:rPr lang="en-GB" altLang="en-US"/>
              <a:t>In summary, weaknesses of the various positions considered in these modules would include:</a:t>
            </a:r>
          </a:p>
          <a:p>
            <a:r>
              <a:rPr lang="en-GB" altLang="en-US" i="1"/>
              <a:t>	Positivist</a:t>
            </a:r>
            <a:r>
              <a:rPr lang="en-GB" altLang="en-US"/>
              <a:t>: Excessive control and assumptions of objectivity</a:t>
            </a:r>
          </a:p>
          <a:p>
            <a:r>
              <a:rPr lang="en-GB" altLang="en-US" i="1"/>
              <a:t>	Interpretivist/Neo-Positivist</a:t>
            </a:r>
            <a:r>
              <a:rPr lang="en-GB" altLang="en-US"/>
              <a:t>: Assumptions of transparency</a:t>
            </a:r>
          </a:p>
          <a:p>
            <a:pPr lvl="1"/>
            <a:r>
              <a:rPr lang="en-GB" altLang="en-US" i="1"/>
              <a:t>	Critical theory</a:t>
            </a:r>
            <a:r>
              <a:rPr lang="en-GB" altLang="en-US"/>
              <a:t>: False consciousness</a:t>
            </a:r>
          </a:p>
          <a:p>
            <a:r>
              <a:rPr lang="en-GB" altLang="en-US" i="1"/>
              <a:t>	Postmodernism</a:t>
            </a:r>
            <a:r>
              <a:rPr lang="en-GB" altLang="en-US"/>
              <a:t>: Relativist spiral.</a:t>
            </a:r>
          </a:p>
          <a:p>
            <a:pPr>
              <a:buFontTx/>
              <a:buChar char="•"/>
            </a:pPr>
            <a:r>
              <a:rPr lang="en-GB" altLang="en-US"/>
              <a:t>We should be aware of how certain accounts may be privileged in this way but appreciate that no one approach has ‘the answer’.  Participants could reflect on the effects of privileging a particular approach (e.g. discounting other approaches as invalid, stifling debate, discrimination in the allocation of valued rewards like publications or grant money, stifling innovation?)</a:t>
            </a:r>
          </a:p>
        </p:txBody>
      </p:sp>
    </p:spTree>
    <p:extLst>
      <p:ext uri="{BB962C8B-B14F-4D97-AF65-F5344CB8AC3E}">
        <p14:creationId xmlns:p14="http://schemas.microsoft.com/office/powerpoint/2010/main" val="9111007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299668-8DA8-4510-A436-1F26BAA6A431}" type="slidenum">
              <a:rPr lang="en-GB" altLang="en-US"/>
              <a:pPr/>
              <a:t>19</a:t>
            </a:fld>
            <a:endParaRPr lang="en-GB" altLang="en-US"/>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r>
              <a:rPr lang="en-US" altLang="en-US" b="1"/>
              <a:t>Additional comments:</a:t>
            </a:r>
          </a:p>
          <a:p>
            <a:pPr>
              <a:buFontTx/>
              <a:buChar char="•"/>
            </a:pPr>
            <a:r>
              <a:rPr lang="en-US" altLang="en-US"/>
              <a:t>In essence, this domain entails reflexivity concerning social and political limitations and ideological functions of our (various) disciplines. Exposing the interests behind knowledge. </a:t>
            </a:r>
          </a:p>
          <a:p>
            <a:pPr>
              <a:buFontTx/>
              <a:buChar char="•"/>
            </a:pPr>
            <a:r>
              <a:rPr lang="en-US" altLang="en-US"/>
              <a:t>How is a particular version of reality created through particular research practices and whose interests does this serve? For example, the participant gives an account to the researcher, the researcher makes knowledge of it: the participant is initially author of their own account but becomes the subject of the researcher’s account.</a:t>
            </a:r>
          </a:p>
          <a:p>
            <a:pPr>
              <a:buFontTx/>
              <a:buChar char="•"/>
            </a:pPr>
            <a:r>
              <a:rPr lang="en-US" altLang="en-US"/>
              <a:t>How does the research community maintain certain approaches? Knowledge is produced through a combination of the author’s (researcher’s) representation of it (report/write up) against a background of discipline specific theory and the participation of the actual organizational members.  In addition,  researchers act within certain conventions, rules and practices eg peer review, style guides (Hardy et al, 2001).</a:t>
            </a:r>
          </a:p>
          <a:p>
            <a:pPr>
              <a:buFontTx/>
              <a:buChar char="•"/>
            </a:pPr>
            <a:endParaRPr lang="en-US" altLang="en-US"/>
          </a:p>
          <a:p>
            <a:pPr>
              <a:buFontTx/>
              <a:buChar char="•"/>
            </a:pPr>
            <a:endParaRPr lang="en-US" altLang="en-US"/>
          </a:p>
        </p:txBody>
      </p:sp>
    </p:spTree>
    <p:extLst>
      <p:ext uri="{BB962C8B-B14F-4D97-AF65-F5344CB8AC3E}">
        <p14:creationId xmlns:p14="http://schemas.microsoft.com/office/powerpoint/2010/main" val="36503276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A5A96AA-0649-488D-94F2-D933D6EDF1E3}" type="slidenum">
              <a:rPr lang="en-GB" altLang="en-US"/>
              <a:pPr/>
              <a:t>20</a:t>
            </a:fld>
            <a:endParaRPr lang="en-GB" altLang="en-US"/>
          </a:p>
        </p:txBody>
      </p:sp>
      <p:sp>
        <p:nvSpPr>
          <p:cNvPr id="140290" name="Rectangle 2"/>
          <p:cNvSpPr>
            <a:spLocks noGrp="1" noRot="1" noChangeAspect="1" noChangeArrowheads="1" noTextEdit="1"/>
          </p:cNvSpPr>
          <p:nvPr>
            <p:ph type="sldImg"/>
          </p:nvPr>
        </p:nvSpPr>
        <p:spPr>
          <a:ln/>
        </p:spPr>
      </p:sp>
      <p:sp>
        <p:nvSpPr>
          <p:cNvPr id="140291" name="Rectangle 3"/>
          <p:cNvSpPr>
            <a:spLocks noGrp="1" noChangeArrowheads="1"/>
          </p:cNvSpPr>
          <p:nvPr>
            <p:ph type="body" idx="1"/>
          </p:nvPr>
        </p:nvSpPr>
        <p:spPr/>
        <p:txBody>
          <a:bodyPr/>
          <a:lstStyle/>
          <a:p>
            <a:pPr>
              <a:spcBef>
                <a:spcPct val="0"/>
              </a:spcBef>
            </a:pPr>
            <a:r>
              <a:rPr lang="en-US" altLang="en-US" b="1"/>
              <a:t>Additional comments:</a:t>
            </a:r>
          </a:p>
          <a:p>
            <a:r>
              <a:rPr lang="en-US" altLang="en-US"/>
              <a:t>	Thus epistemological reflexivity may entail reflecting on these kinds of issues (as outlined in the slide).</a:t>
            </a:r>
          </a:p>
          <a:p>
            <a:pPr>
              <a:spcBef>
                <a:spcPct val="0"/>
              </a:spcBef>
              <a:buFontTx/>
              <a:buChar char="•"/>
            </a:pPr>
            <a:endParaRPr lang="en-US" altLang="en-US"/>
          </a:p>
        </p:txBody>
      </p:sp>
    </p:spTree>
    <p:extLst>
      <p:ext uri="{BB962C8B-B14F-4D97-AF65-F5344CB8AC3E}">
        <p14:creationId xmlns:p14="http://schemas.microsoft.com/office/powerpoint/2010/main" val="17066583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56E60C-0DA7-4F40-B958-CF5CFAE46E1B}" type="slidenum">
              <a:rPr lang="en-GB" altLang="en-US"/>
              <a:pPr/>
              <a:t>21</a:t>
            </a:fld>
            <a:endParaRPr lang="en-GB" altLang="en-US"/>
          </a:p>
        </p:txBody>
      </p:sp>
      <p:sp>
        <p:nvSpPr>
          <p:cNvPr id="208898" name="Rectangle 2"/>
          <p:cNvSpPr>
            <a:spLocks noGrp="1" noRot="1" noChangeAspect="1" noChangeArrowheads="1" noTextEdit="1"/>
          </p:cNvSpPr>
          <p:nvPr>
            <p:ph type="sldImg"/>
          </p:nvPr>
        </p:nvSpPr>
        <p:spPr>
          <a:ln/>
        </p:spPr>
      </p:sp>
      <p:sp>
        <p:nvSpPr>
          <p:cNvPr id="208899" name="Rectangle 3"/>
          <p:cNvSpPr>
            <a:spLocks noGrp="1" noChangeArrowheads="1"/>
          </p:cNvSpPr>
          <p:nvPr>
            <p:ph type="body" idx="1"/>
          </p:nvPr>
        </p:nvSpPr>
        <p:spPr/>
        <p:txBody>
          <a:bodyPr/>
          <a:lstStyle/>
          <a:p>
            <a:r>
              <a:rPr lang="en-GB" altLang="en-US" b="1"/>
              <a:t>Additional Comments:</a:t>
            </a:r>
            <a:endParaRPr lang="en-GB" altLang="en-US"/>
          </a:p>
          <a:p>
            <a:pPr>
              <a:buFontTx/>
              <a:buChar char="•"/>
            </a:pPr>
            <a:r>
              <a:rPr lang="en-GB" altLang="en-US"/>
              <a:t>The objective of this exercise is for participants to reflect on how disciplinary assumptions may structure a research project, how such assumptions may favour the production of certain types of knowledges and how participants may be affected by or even constructed by the process.</a:t>
            </a:r>
          </a:p>
          <a:p>
            <a:pPr>
              <a:buFontTx/>
              <a:buChar char="•"/>
            </a:pPr>
            <a:r>
              <a:rPr lang="en-GB" altLang="en-US"/>
              <a:t>For example, in psychology, the ‘psychologising’ of the individual (examination of ‘internal’ cognitions etc) can have the effect of individualising, putting responsibility on the individual and ignoring the structural/policy aspects of a situation.</a:t>
            </a:r>
          </a:p>
          <a:p>
            <a:pPr>
              <a:buFontTx/>
              <a:buChar char="•"/>
            </a:pPr>
            <a:r>
              <a:rPr lang="en-GB" altLang="en-US"/>
              <a:t>Conversely, in business studies, the emphasis on business outcomes may gloss over individual differences or privilege managerial accounts to the detriment of employee accounts.</a:t>
            </a:r>
          </a:p>
        </p:txBody>
      </p:sp>
    </p:spTree>
    <p:extLst>
      <p:ext uri="{BB962C8B-B14F-4D97-AF65-F5344CB8AC3E}">
        <p14:creationId xmlns:p14="http://schemas.microsoft.com/office/powerpoint/2010/main" val="3595309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48E5B6E-F3E9-4472-B42E-7DE7AD99619F}" type="slidenum">
              <a:rPr lang="en-GB" altLang="en-US"/>
              <a:pPr/>
              <a:t>22</a:t>
            </a:fld>
            <a:endParaRPr lang="en-GB" altLang="en-US"/>
          </a:p>
        </p:txBody>
      </p:sp>
      <p:sp>
        <p:nvSpPr>
          <p:cNvPr id="164866" name="Rectangle 2"/>
          <p:cNvSpPr>
            <a:spLocks noGrp="1" noRot="1" noChangeAspect="1" noChangeArrowheads="1" noTextEdit="1"/>
          </p:cNvSpPr>
          <p:nvPr>
            <p:ph type="sldImg"/>
          </p:nvPr>
        </p:nvSpPr>
        <p:spPr>
          <a:ln/>
        </p:spPr>
      </p:sp>
      <p:sp>
        <p:nvSpPr>
          <p:cNvPr id="164867" name="Rectangle 3"/>
          <p:cNvSpPr>
            <a:spLocks noGrp="1" noChangeArrowheads="1"/>
          </p:cNvSpPr>
          <p:nvPr>
            <p:ph type="body" idx="1"/>
          </p:nvPr>
        </p:nvSpPr>
        <p:spPr/>
        <p:txBody>
          <a:bodyPr/>
          <a:lstStyle/>
          <a:p>
            <a:r>
              <a:rPr lang="en-US" altLang="en-US" b="1"/>
              <a:t>Additional Comments:</a:t>
            </a:r>
          </a:p>
          <a:p>
            <a:pPr>
              <a:buFontTx/>
              <a:buChar char="•"/>
            </a:pPr>
            <a:r>
              <a:rPr lang="en-US" altLang="en-US" i="1"/>
              <a:t>Self indulgence</a:t>
            </a:r>
            <a:r>
              <a:rPr lang="en-US" altLang="en-US"/>
              <a:t>  Reflexivity as (inappropriate) psychoanalysis, Seale (1999) suggests that this maintains the authority of the researcher (and may function as a claim to greater authenticity/validity).</a:t>
            </a:r>
          </a:p>
          <a:p>
            <a:pPr>
              <a:buFontTx/>
              <a:buChar char="•"/>
            </a:pPr>
            <a:r>
              <a:rPr lang="en-US" altLang="en-US" i="1"/>
              <a:t>Difficulties of Reflection</a:t>
            </a:r>
            <a:r>
              <a:rPr lang="en-US" altLang="en-US"/>
              <a:t>  The exposing of subconscious influences is  impossible?  Can we access our presuppositions?</a:t>
            </a:r>
          </a:p>
          <a:p>
            <a:pPr>
              <a:buFontTx/>
              <a:buChar char="•"/>
            </a:pPr>
            <a:r>
              <a:rPr lang="en-US" altLang="en-US" i="1"/>
              <a:t>Paralysis</a:t>
            </a:r>
            <a:r>
              <a:rPr lang="en-US" altLang="en-US"/>
              <a:t>  Excessive reflexivity may imply that we can’t say anything or make any interventions; may lead to personal doubt; lack of creativity; no longer respect our own roles as researchers because of our position and purpose in the social institution of science.  </a:t>
            </a:r>
          </a:p>
        </p:txBody>
      </p:sp>
    </p:spTree>
    <p:extLst>
      <p:ext uri="{BB962C8B-B14F-4D97-AF65-F5344CB8AC3E}">
        <p14:creationId xmlns:p14="http://schemas.microsoft.com/office/powerpoint/2010/main" val="11362030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C1C617-8C02-40F8-8758-271C5293407D}" type="slidenum">
              <a:rPr lang="en-GB" altLang="en-US"/>
              <a:pPr/>
              <a:t>23</a:t>
            </a:fld>
            <a:endParaRPr lang="en-GB" altLang="en-US"/>
          </a:p>
        </p:txBody>
      </p:sp>
      <p:sp>
        <p:nvSpPr>
          <p:cNvPr id="210946" name="Rectangle 2"/>
          <p:cNvSpPr>
            <a:spLocks noGrp="1" noRot="1" noChangeAspect="1" noChangeArrowheads="1" noTextEdit="1"/>
          </p:cNvSpPr>
          <p:nvPr>
            <p:ph type="sldImg"/>
          </p:nvPr>
        </p:nvSpPr>
        <p:spPr>
          <a:ln/>
        </p:spPr>
      </p:sp>
      <p:sp>
        <p:nvSpPr>
          <p:cNvPr id="210947" name="Rectangle 3"/>
          <p:cNvSpPr>
            <a:spLocks noGrp="1" noChangeArrowheads="1"/>
          </p:cNvSpPr>
          <p:nvPr>
            <p:ph type="body" idx="1"/>
          </p:nvPr>
        </p:nvSpPr>
        <p:spPr/>
        <p:txBody>
          <a:bodyPr/>
          <a:lstStyle/>
          <a:p>
            <a:r>
              <a:rPr lang="en-US" altLang="en-US" b="1"/>
              <a:t>Additional Comments:</a:t>
            </a:r>
          </a:p>
          <a:p>
            <a:r>
              <a:rPr lang="en-US" altLang="en-US"/>
              <a:t>Some (practical) ways to overcome some of these difficulties and to pursue reflexivity (notes below expand on each point of slide):</a:t>
            </a:r>
          </a:p>
          <a:p>
            <a:pPr>
              <a:buFontTx/>
              <a:buChar char="•"/>
            </a:pPr>
            <a:r>
              <a:rPr lang="en-US" altLang="en-US"/>
              <a:t>Finlay suggests that to avoid self-indulgence we should be constantly linking our personal experience of the research to theories and grounding it in the data.</a:t>
            </a:r>
          </a:p>
          <a:p>
            <a:pPr>
              <a:buFontTx/>
              <a:buChar char="•"/>
            </a:pPr>
            <a:r>
              <a:rPr lang="en-US" altLang="en-US"/>
              <a:t>Giving our audiences the tools to criticise our accounts may overcome our paralysis.</a:t>
            </a:r>
          </a:p>
          <a:p>
            <a:pPr>
              <a:buFontTx/>
              <a:buChar char="•"/>
            </a:pPr>
            <a:r>
              <a:rPr lang="en-US" altLang="en-US"/>
              <a:t>Diaries may encourage reflection on the day to day practices of our research.</a:t>
            </a:r>
          </a:p>
          <a:p>
            <a:pPr>
              <a:buFontTx/>
              <a:buChar char="•"/>
            </a:pPr>
            <a:r>
              <a:rPr lang="en-US" altLang="en-US"/>
              <a:t>To expose our underlying (sub-conscious) assumptions, we could consider an involvement in action learning groups.</a:t>
            </a:r>
          </a:p>
          <a:p>
            <a:pPr>
              <a:buFontTx/>
              <a:buChar char="•"/>
            </a:pPr>
            <a:r>
              <a:rPr lang="en-US" altLang="en-US"/>
              <a:t>Lewis &amp; Grimes give examples of how we might achieve different perspectives on research by viewing the problem from different epistemological positions. </a:t>
            </a:r>
          </a:p>
          <a:p>
            <a:pPr>
              <a:buFontTx/>
              <a:buChar char="•"/>
            </a:pPr>
            <a:r>
              <a:rPr lang="en-US" altLang="en-US"/>
              <a:t>Johnson &amp; Duberley suggest the production of knowledge not just from the privileged authoritative few - but as an outcome of public debate and agreement - the democratic negotiation of the social construction of reality.  Practical outcome of this they see as participatory research such that participants are also involved in determining the research agenda and new interests and objectives currently excluded are pursued.</a:t>
            </a:r>
          </a:p>
          <a:p>
            <a:endParaRPr lang="en-GB" altLang="en-US"/>
          </a:p>
        </p:txBody>
      </p:sp>
    </p:spTree>
    <p:extLst>
      <p:ext uri="{BB962C8B-B14F-4D97-AF65-F5344CB8AC3E}">
        <p14:creationId xmlns:p14="http://schemas.microsoft.com/office/powerpoint/2010/main" val="28830257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FD89C4-5CF4-4318-B772-D9219E4065E0}" type="slidenum">
              <a:rPr lang="en-GB" altLang="en-US"/>
              <a:pPr/>
              <a:t>26</a:t>
            </a:fld>
            <a:endParaRPr lang="en-GB" altLang="en-US"/>
          </a:p>
        </p:txBody>
      </p:sp>
      <p:sp>
        <p:nvSpPr>
          <p:cNvPr id="191490" name="Rectangle 2"/>
          <p:cNvSpPr>
            <a:spLocks noGrp="1" noRot="1" noChangeAspect="1" noChangeArrowheads="1" noTextEdit="1"/>
          </p:cNvSpPr>
          <p:nvPr>
            <p:ph type="sldImg"/>
          </p:nvPr>
        </p:nvSpPr>
        <p:spPr>
          <a:ln/>
        </p:spPr>
      </p:sp>
      <p:sp>
        <p:nvSpPr>
          <p:cNvPr id="191491"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0739127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8BB6121-40A9-43C6-8CED-B8CFDF61D09D}" type="slidenum">
              <a:rPr lang="en-GB" altLang="en-US"/>
              <a:pPr/>
              <a:t>27</a:t>
            </a:fld>
            <a:endParaRPr lang="en-GB" altLang="en-US"/>
          </a:p>
        </p:txBody>
      </p:sp>
      <p:sp>
        <p:nvSpPr>
          <p:cNvPr id="211970" name="Rectangle 2"/>
          <p:cNvSpPr>
            <a:spLocks noGrp="1" noRot="1" noChangeAspect="1" noChangeArrowheads="1" noTextEdit="1"/>
          </p:cNvSpPr>
          <p:nvPr>
            <p:ph type="sldImg"/>
          </p:nvPr>
        </p:nvSpPr>
        <p:spPr>
          <a:ln/>
        </p:spPr>
      </p:sp>
      <p:sp>
        <p:nvSpPr>
          <p:cNvPr id="211971" name="Rectangle 3"/>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34329763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5C28EE9-5C2C-457C-AC90-945DDB1D0ACA}" type="datetimeFigureOut">
              <a:rPr lang="en-GB" smtClean="0"/>
              <a:t>26/11/2018</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863008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C28EE9-5C2C-457C-AC90-945DDB1D0ACA}" type="datetimeFigureOut">
              <a:rPr lang="en-GB" smtClean="0"/>
              <a:t>26/11/2018</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3105250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C28EE9-5C2C-457C-AC90-945DDB1D0ACA}" type="datetimeFigureOut">
              <a:rPr lang="en-GB" smtClean="0"/>
              <a:t>26/11/2018</a:t>
            </a:fld>
            <a:endParaRPr lang="en-GB"/>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3841851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5C28EE9-5C2C-457C-AC90-945DDB1D0ACA}" type="datetimeFigureOut">
              <a:rPr lang="en-GB" smtClean="0"/>
              <a:t>26/11/2018</a:t>
            </a:fld>
            <a:endParaRPr lang="en-GB"/>
          </a:p>
        </p:txBody>
      </p:sp>
      <p:sp>
        <p:nvSpPr>
          <p:cNvPr id="7" name="Slide Number Placeholder 6"/>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110739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5C28EE9-5C2C-457C-AC90-945DDB1D0ACA}" type="datetimeFigureOut">
              <a:rPr lang="en-GB" smtClean="0"/>
              <a:t>26/11/2018</a:t>
            </a:fld>
            <a:endParaRPr lang="en-GB"/>
          </a:p>
        </p:txBody>
      </p:sp>
      <p:sp>
        <p:nvSpPr>
          <p:cNvPr id="9" name="Slide Number Placeholder 8"/>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947359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5C28EE9-5C2C-457C-AC90-945DDB1D0ACA}" type="datetimeFigureOut">
              <a:rPr lang="en-GB" smtClean="0"/>
              <a:t>26/11/2018</a:t>
            </a:fld>
            <a:endParaRPr lang="en-GB"/>
          </a:p>
        </p:txBody>
      </p:sp>
      <p:sp>
        <p:nvSpPr>
          <p:cNvPr id="5" name="Slide Number Placeholder 4"/>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3617568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C28EE9-5C2C-457C-AC90-945DDB1D0ACA}" type="datetimeFigureOut">
              <a:rPr lang="en-GB" smtClean="0"/>
              <a:t>26/11/2018</a:t>
            </a:fld>
            <a:endParaRPr lang="en-GB"/>
          </a:p>
        </p:txBody>
      </p:sp>
      <p:sp>
        <p:nvSpPr>
          <p:cNvPr id="4" name="Slide Number Placeholder 3"/>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617912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C28EE9-5C2C-457C-AC90-945DDB1D0ACA}" type="datetimeFigureOut">
              <a:rPr lang="en-GB" smtClean="0"/>
              <a:t>26/11/2018</a:t>
            </a:fld>
            <a:endParaRPr lang="en-GB"/>
          </a:p>
        </p:txBody>
      </p:sp>
      <p:sp>
        <p:nvSpPr>
          <p:cNvPr id="7" name="Slide Number Placeholder 6"/>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2925110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C28EE9-5C2C-457C-AC90-945DDB1D0ACA}" type="datetimeFigureOut">
              <a:rPr lang="en-GB" smtClean="0"/>
              <a:t>26/11/2018</a:t>
            </a:fld>
            <a:endParaRPr lang="en-GB"/>
          </a:p>
        </p:txBody>
      </p:sp>
      <p:sp>
        <p:nvSpPr>
          <p:cNvPr id="7" name="Slide Number Placeholder 6"/>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571641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C28EE9-5C2C-457C-AC90-945DDB1D0ACA}" type="datetimeFigureOut">
              <a:rPr lang="en-GB" smtClean="0"/>
              <a:t>26/11/2018</a:t>
            </a:fld>
            <a:endParaRPr lang="en-GB"/>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920627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C28EE9-5C2C-457C-AC90-945DDB1D0ACA}" type="datetimeFigureOut">
              <a:rPr lang="en-GB" smtClean="0"/>
              <a:t>26/11/2018</a:t>
            </a:fld>
            <a:endParaRPr lang="en-GB"/>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3551925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5C28EE9-5C2C-457C-AC90-945DDB1D0ACA}" type="datetimeFigureOut">
              <a:rPr lang="en-GB" smtClean="0"/>
              <a:t>26/11/2018</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6DCD4D6-02B9-4479-B97F-46661736876C}" type="slidenum">
              <a:rPr lang="en-GB" smtClean="0"/>
              <a:t>‹#›</a:t>
            </a:fld>
            <a:endParaRPr lang="en-GB"/>
          </a:p>
        </p:txBody>
      </p:sp>
    </p:spTree>
    <p:extLst>
      <p:ext uri="{BB962C8B-B14F-4D97-AF65-F5344CB8AC3E}">
        <p14:creationId xmlns:p14="http://schemas.microsoft.com/office/powerpoint/2010/main" val="915068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bg1"/>
                </a:solidFill>
              </a:rPr>
              <a:t>Reflexivity and Positionality in research</a:t>
            </a:r>
            <a:endParaRPr lang="en-GB" dirty="0">
              <a:solidFill>
                <a:schemeClr val="bg1"/>
              </a:solidFill>
            </a:endParaRPr>
          </a:p>
        </p:txBody>
      </p:sp>
      <p:sp>
        <p:nvSpPr>
          <p:cNvPr id="3" name="Subtitle 2"/>
          <p:cNvSpPr>
            <a:spLocks noGrp="1"/>
          </p:cNvSpPr>
          <p:nvPr>
            <p:ph type="subTitle" idx="1"/>
          </p:nvPr>
        </p:nvSpPr>
        <p:spPr/>
        <p:txBody>
          <a:bodyPr/>
          <a:lstStyle/>
          <a:p>
            <a:r>
              <a:rPr lang="en-GB" dirty="0" smtClean="0"/>
              <a:t>Dr Nichola Welton </a:t>
            </a:r>
            <a:endParaRPr lang="en-GB" dirty="0"/>
          </a:p>
        </p:txBody>
      </p:sp>
    </p:spTree>
    <p:extLst>
      <p:ext uri="{BB962C8B-B14F-4D97-AF65-F5344CB8AC3E}">
        <p14:creationId xmlns:p14="http://schemas.microsoft.com/office/powerpoint/2010/main" val="1674322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3187730" y="0"/>
            <a:ext cx="5816539" cy="6858000"/>
          </a:xfrm>
          <a:prstGeom prst="rect">
            <a:avLst/>
          </a:prstGeom>
        </p:spPr>
      </p:pic>
    </p:spTree>
    <p:extLst>
      <p:ext uri="{BB962C8B-B14F-4D97-AF65-F5344CB8AC3E}">
        <p14:creationId xmlns:p14="http://schemas.microsoft.com/office/powerpoint/2010/main" val="1619365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t>Research</a:t>
            </a:r>
          </a:p>
        </p:txBody>
      </p:sp>
      <p:sp>
        <p:nvSpPr>
          <p:cNvPr id="6147" name="Rectangle 3"/>
          <p:cNvSpPr>
            <a:spLocks noGrp="1" noChangeArrowheads="1"/>
          </p:cNvSpPr>
          <p:nvPr>
            <p:ph sz="half" idx="1"/>
          </p:nvPr>
        </p:nvSpPr>
        <p:spPr/>
        <p:txBody>
          <a:bodyPr>
            <a:normAutofit fontScale="85000" lnSpcReduction="10000"/>
          </a:bodyPr>
          <a:lstStyle/>
          <a:p>
            <a:r>
              <a:rPr lang="en-US" dirty="0" smtClean="0"/>
              <a:t>In research we are always making decisions about what we see. </a:t>
            </a:r>
            <a:endParaRPr lang="en-US" dirty="0"/>
          </a:p>
          <a:p>
            <a:r>
              <a:rPr lang="en-US" dirty="0" smtClean="0"/>
              <a:t>That means, because of those decisions, there are things we will not see.</a:t>
            </a:r>
          </a:p>
          <a:p>
            <a:r>
              <a:rPr lang="en-US" dirty="0" smtClean="0"/>
              <a:t>That means that research results will ALWAYS be biased by the choices you make.</a:t>
            </a:r>
          </a:p>
          <a:p>
            <a:r>
              <a:rPr lang="en-US" dirty="0" smtClean="0"/>
              <a:t>Part of a researcher’s job is to make that bias as obvious as possible.</a:t>
            </a:r>
            <a:endParaRPr lang="en-US" dirty="0"/>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87301" y="1301675"/>
            <a:ext cx="5762962" cy="3937299"/>
          </a:xfrm>
        </p:spPr>
      </p:pic>
    </p:spTree>
    <p:extLst>
      <p:ext uri="{BB962C8B-B14F-4D97-AF65-F5344CB8AC3E}">
        <p14:creationId xmlns:p14="http://schemas.microsoft.com/office/powerpoint/2010/main" val="2836102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p:txBody>
          <a:bodyPr/>
          <a:lstStyle/>
          <a:p>
            <a:pPr algn="ctr"/>
            <a:r>
              <a:rPr lang="en-GB" altLang="en-US" b="1"/>
              <a:t>Identification of training need</a:t>
            </a:r>
          </a:p>
        </p:txBody>
      </p:sp>
      <p:sp>
        <p:nvSpPr>
          <p:cNvPr id="194563" name="Rectangle 3"/>
          <p:cNvSpPr>
            <a:spLocks noGrp="1" noChangeArrowheads="1"/>
          </p:cNvSpPr>
          <p:nvPr>
            <p:ph sz="half" idx="1"/>
          </p:nvPr>
        </p:nvSpPr>
        <p:spPr/>
        <p:txBody>
          <a:bodyPr>
            <a:normAutofit lnSpcReduction="10000"/>
          </a:bodyPr>
          <a:lstStyle/>
          <a:p>
            <a:pPr>
              <a:lnSpc>
                <a:spcPct val="90000"/>
              </a:lnSpc>
              <a:buFont typeface="Wingdings" panose="05000000000000000000" pitchFamily="2" charset="2"/>
              <a:buNone/>
            </a:pPr>
            <a:r>
              <a:rPr lang="en-GB" altLang="en-US" dirty="0"/>
              <a:t>We need to reflect more on our own research practices in terms of:</a:t>
            </a:r>
          </a:p>
          <a:p>
            <a:pPr>
              <a:lnSpc>
                <a:spcPct val="90000"/>
              </a:lnSpc>
            </a:pPr>
            <a:r>
              <a:rPr lang="en-US" altLang="en-US" dirty="0"/>
              <a:t>what role we played in producing certain kinds of knowledges</a:t>
            </a:r>
          </a:p>
          <a:p>
            <a:pPr>
              <a:lnSpc>
                <a:spcPct val="90000"/>
              </a:lnSpc>
              <a:buClr>
                <a:schemeClr val="tx1"/>
              </a:buClr>
            </a:pPr>
            <a:r>
              <a:rPr lang="en-US" altLang="en-US" dirty="0"/>
              <a:t>how and why we came to the conclusions we did</a:t>
            </a:r>
          </a:p>
          <a:p>
            <a:pPr>
              <a:lnSpc>
                <a:spcPct val="90000"/>
              </a:lnSpc>
              <a:buClr>
                <a:schemeClr val="tx1"/>
              </a:buClr>
            </a:pPr>
            <a:r>
              <a:rPr lang="en-US" altLang="en-US" dirty="0"/>
              <a:t>how the resultant knowledges function to shape the world</a:t>
            </a:r>
          </a:p>
          <a:p>
            <a:pPr>
              <a:lnSpc>
                <a:spcPct val="90000"/>
              </a:lnSpc>
              <a:buFont typeface="Wingdings" panose="05000000000000000000" pitchFamily="2" charset="2"/>
              <a:buNone/>
            </a:pPr>
            <a:endParaRPr lang="en-GB" altLang="en-US" dirty="0"/>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97600" y="1916631"/>
            <a:ext cx="5384800" cy="3356525"/>
          </a:xfrm>
        </p:spPr>
      </p:pic>
    </p:spTree>
    <p:extLst>
      <p:ext uri="{BB962C8B-B14F-4D97-AF65-F5344CB8AC3E}">
        <p14:creationId xmlns:p14="http://schemas.microsoft.com/office/powerpoint/2010/main" val="29446338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algn="ctr"/>
            <a:r>
              <a:rPr lang="en-US" altLang="en-US" sz="4000" b="1" dirty="0"/>
              <a:t>Why?</a:t>
            </a:r>
            <a:r>
              <a:rPr lang="en-US" altLang="en-US" sz="4000" dirty="0"/>
              <a:t> </a:t>
            </a:r>
            <a:endParaRPr lang="en-US" altLang="en-US" dirty="0"/>
          </a:p>
        </p:txBody>
      </p:sp>
      <p:sp>
        <p:nvSpPr>
          <p:cNvPr id="24579" name="Rectangle 3"/>
          <p:cNvSpPr>
            <a:spLocks noGrp="1" noChangeArrowheads="1"/>
          </p:cNvSpPr>
          <p:nvPr>
            <p:ph sz="half" idx="1"/>
          </p:nvPr>
        </p:nvSpPr>
        <p:spPr/>
        <p:txBody>
          <a:bodyPr>
            <a:normAutofit fontScale="92500" lnSpcReduction="20000"/>
          </a:bodyPr>
          <a:lstStyle/>
          <a:p>
            <a:pPr>
              <a:lnSpc>
                <a:spcPct val="90000"/>
              </a:lnSpc>
              <a:buFont typeface="Wingdings" panose="05000000000000000000" pitchFamily="2" charset="2"/>
              <a:buNone/>
            </a:pPr>
            <a:r>
              <a:rPr lang="en-US" altLang="en-US" dirty="0"/>
              <a:t>‘.. To make unexamined </a:t>
            </a:r>
            <a:r>
              <a:rPr lang="en-US" altLang="en-US" dirty="0" smtClean="0"/>
              <a:t>meta-theoretical </a:t>
            </a:r>
            <a:r>
              <a:rPr lang="en-US" altLang="en-US" dirty="0"/>
              <a:t>commitments, and remain unaware of their origins, amounts to an abdication of intellectual responsibility which results in poor research practices.’ (Johnson &amp; </a:t>
            </a:r>
            <a:r>
              <a:rPr lang="en-US" altLang="en-US" dirty="0" err="1"/>
              <a:t>Duberley</a:t>
            </a:r>
            <a:r>
              <a:rPr lang="en-US" altLang="en-US" dirty="0"/>
              <a:t>, 2003)</a:t>
            </a:r>
          </a:p>
          <a:p>
            <a:pPr>
              <a:lnSpc>
                <a:spcPct val="90000"/>
              </a:lnSpc>
              <a:buFont typeface="Wingdings" panose="05000000000000000000" pitchFamily="2" charset="2"/>
              <a:buNone/>
            </a:pPr>
            <a:endParaRPr lang="en-US" altLang="en-US" dirty="0"/>
          </a:p>
          <a:p>
            <a:pPr>
              <a:lnSpc>
                <a:spcPct val="90000"/>
              </a:lnSpc>
              <a:buFont typeface="Wingdings" panose="05000000000000000000" pitchFamily="2" charset="2"/>
              <a:buNone/>
            </a:pPr>
            <a:r>
              <a:rPr lang="en-US" altLang="en-US" sz="3900" dirty="0">
                <a:solidFill>
                  <a:srgbClr val="FF0000"/>
                </a:solidFill>
              </a:rPr>
              <a:t>Reflexivity helps us to attend </a:t>
            </a:r>
            <a:r>
              <a:rPr lang="en-US" altLang="en-US" sz="3900" dirty="0" smtClean="0">
                <a:solidFill>
                  <a:srgbClr val="FF0000"/>
                </a:solidFill>
              </a:rPr>
              <a:t>to this</a:t>
            </a:r>
            <a:r>
              <a:rPr lang="en-US" altLang="en-US" sz="3900" dirty="0">
                <a:solidFill>
                  <a:srgbClr val="FF0000"/>
                </a:solidFill>
              </a:rPr>
              <a:t>.</a:t>
            </a:r>
          </a:p>
          <a:p>
            <a:pPr>
              <a:lnSpc>
                <a:spcPct val="90000"/>
              </a:lnSpc>
              <a:buFont typeface="Wingdings" panose="05000000000000000000" pitchFamily="2" charset="2"/>
              <a:buNone/>
            </a:pPr>
            <a:endParaRPr lang="en-US" altLang="en-US" dirty="0"/>
          </a:p>
        </p:txBody>
      </p:sp>
      <p:pic>
        <p:nvPicPr>
          <p:cNvPr id="3" name="Content Placeholder 2"/>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77293" y="1168318"/>
            <a:ext cx="5305107" cy="4420923"/>
          </a:xfrm>
        </p:spPr>
      </p:pic>
    </p:spTree>
    <p:extLst>
      <p:ext uri="{BB962C8B-B14F-4D97-AF65-F5344CB8AC3E}">
        <p14:creationId xmlns:p14="http://schemas.microsoft.com/office/powerpoint/2010/main" val="2530203207"/>
      </p:ext>
    </p:extLst>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algn="ctr"/>
            <a:r>
              <a:rPr lang="en-GB" altLang="en-US" b="1"/>
              <a:t>Aims</a:t>
            </a:r>
          </a:p>
        </p:txBody>
      </p:sp>
      <p:sp>
        <p:nvSpPr>
          <p:cNvPr id="5123" name="Rectangle 3"/>
          <p:cNvSpPr>
            <a:spLocks noGrp="1" noChangeArrowheads="1"/>
          </p:cNvSpPr>
          <p:nvPr>
            <p:ph type="body" idx="1"/>
          </p:nvPr>
        </p:nvSpPr>
        <p:spPr/>
        <p:txBody>
          <a:bodyPr/>
          <a:lstStyle/>
          <a:p>
            <a:r>
              <a:rPr lang="en-GB" altLang="en-US"/>
              <a:t>Define reflexivity </a:t>
            </a:r>
          </a:p>
          <a:p>
            <a:r>
              <a:rPr lang="en-GB" altLang="en-US"/>
              <a:t>Present framework of different areas of reflexivity to stimulate discussion</a:t>
            </a:r>
          </a:p>
          <a:p>
            <a:r>
              <a:rPr lang="en-GB" altLang="en-US"/>
              <a:t>Introduce some relevant writing in the area</a:t>
            </a:r>
          </a:p>
          <a:p>
            <a:r>
              <a:rPr lang="en-GB" altLang="en-US"/>
              <a:t>Encourage reflexive (research) practice</a:t>
            </a:r>
          </a:p>
        </p:txBody>
      </p:sp>
    </p:spTree>
    <p:extLst>
      <p:ext uri="{BB962C8B-B14F-4D97-AF65-F5344CB8AC3E}">
        <p14:creationId xmlns:p14="http://schemas.microsoft.com/office/powerpoint/2010/main" val="26830010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Subjectivity</a:t>
            </a:r>
            <a:endParaRPr lang="en-US" dirty="0"/>
          </a:p>
        </p:txBody>
      </p:sp>
      <p:sp>
        <p:nvSpPr>
          <p:cNvPr id="3" name="Content Placeholder 2"/>
          <p:cNvSpPr>
            <a:spLocks noGrp="1"/>
          </p:cNvSpPr>
          <p:nvPr>
            <p:ph sz="half" idx="1"/>
          </p:nvPr>
        </p:nvSpPr>
        <p:spPr/>
        <p:txBody>
          <a:bodyPr/>
          <a:lstStyle/>
          <a:p>
            <a:r>
              <a:rPr lang="en-US" dirty="0"/>
              <a:t>T</a:t>
            </a:r>
            <a:r>
              <a:rPr lang="en-US" dirty="0" smtClean="0"/>
              <a:t>he </a:t>
            </a:r>
            <a:r>
              <a:rPr lang="en-US" dirty="0"/>
              <a:t>perceptions, experiences, expectations, personal or cultural understanding, and beliefs specific to a </a:t>
            </a:r>
            <a:r>
              <a:rPr lang="en-US" dirty="0" smtClean="0"/>
              <a:t>person that influence </a:t>
            </a:r>
            <a:r>
              <a:rPr lang="en-US" dirty="0"/>
              <a:t>and </a:t>
            </a:r>
            <a:r>
              <a:rPr lang="en-US" dirty="0" smtClean="0"/>
              <a:t>inform an individual’s </a:t>
            </a:r>
            <a:r>
              <a:rPr lang="en-US" dirty="0"/>
              <a:t>judgments about truth or reality.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84413" y="1194100"/>
            <a:ext cx="6481745" cy="3988766"/>
          </a:xfrm>
        </p:spPr>
      </p:pic>
    </p:spTree>
    <p:extLst>
      <p:ext uri="{BB962C8B-B14F-4D97-AF65-F5344CB8AC3E}">
        <p14:creationId xmlns:p14="http://schemas.microsoft.com/office/powerpoint/2010/main" val="623423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Positionality</a:t>
            </a:r>
            <a:endParaRPr lang="en-US" dirty="0"/>
          </a:p>
        </p:txBody>
      </p:sp>
      <p:sp>
        <p:nvSpPr>
          <p:cNvPr id="3" name="Content Placeholder 2"/>
          <p:cNvSpPr>
            <a:spLocks noGrp="1"/>
          </p:cNvSpPr>
          <p:nvPr>
            <p:ph sz="half" idx="1"/>
          </p:nvPr>
        </p:nvSpPr>
        <p:spPr/>
        <p:txBody>
          <a:bodyPr/>
          <a:lstStyle/>
          <a:p>
            <a:r>
              <a:rPr lang="en-US" dirty="0" smtClean="0"/>
              <a:t>I see what I am disposed to see. </a:t>
            </a:r>
          </a:p>
          <a:p>
            <a:r>
              <a:rPr lang="en-US" dirty="0" smtClean="0"/>
              <a:t>When I see something it means that I do not see other things.</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95306" y="1600200"/>
            <a:ext cx="3989388" cy="3989388"/>
          </a:xfrm>
        </p:spPr>
      </p:pic>
    </p:spTree>
    <p:extLst>
      <p:ext uri="{BB962C8B-B14F-4D97-AF65-F5344CB8AC3E}">
        <p14:creationId xmlns:p14="http://schemas.microsoft.com/office/powerpoint/2010/main" val="4258669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Influence of Positionality</a:t>
            </a:r>
            <a:endParaRPr lang="en-US" dirty="0"/>
          </a:p>
        </p:txBody>
      </p:sp>
      <p:sp>
        <p:nvSpPr>
          <p:cNvPr id="3" name="Content Placeholder 2"/>
          <p:cNvSpPr>
            <a:spLocks noGrp="1"/>
          </p:cNvSpPr>
          <p:nvPr>
            <p:ph sz="half" idx="1"/>
          </p:nvPr>
        </p:nvSpPr>
        <p:spPr/>
        <p:txBody>
          <a:bodyPr/>
          <a:lstStyle/>
          <a:p>
            <a:r>
              <a:rPr lang="en-US" dirty="0" smtClean="0"/>
              <a:t>Research design</a:t>
            </a:r>
          </a:p>
          <a:p>
            <a:r>
              <a:rPr lang="en-US" dirty="0" smtClean="0"/>
              <a:t>Data gathering</a:t>
            </a:r>
          </a:p>
          <a:p>
            <a:r>
              <a:rPr lang="en-US" dirty="0" smtClean="0"/>
              <a:t>Analysis</a:t>
            </a:r>
            <a:endParaRPr lang="en-US"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344820" y="1807284"/>
            <a:ext cx="7545801" cy="2672695"/>
          </a:xfrm>
        </p:spPr>
      </p:pic>
    </p:spTree>
    <p:extLst>
      <p:ext uri="{BB962C8B-B14F-4D97-AF65-F5344CB8AC3E}">
        <p14:creationId xmlns:p14="http://schemas.microsoft.com/office/powerpoint/2010/main" val="372472217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7539" y="248619"/>
            <a:ext cx="10972800" cy="1143000"/>
          </a:xfrm>
        </p:spPr>
        <p:txBody>
          <a:bodyPr/>
          <a:lstStyle/>
          <a:p>
            <a:r>
              <a:rPr lang="en-US" dirty="0" smtClean="0"/>
              <a:t>Reflexivity</a:t>
            </a:r>
            <a:endParaRPr lang="en-US" dirty="0"/>
          </a:p>
        </p:txBody>
      </p:sp>
      <p:sp>
        <p:nvSpPr>
          <p:cNvPr id="3" name="Content Placeholder 2"/>
          <p:cNvSpPr>
            <a:spLocks noGrp="1"/>
          </p:cNvSpPr>
          <p:nvPr>
            <p:ph sz="half" idx="1"/>
          </p:nvPr>
        </p:nvSpPr>
        <p:spPr>
          <a:xfrm>
            <a:off x="0" y="1391619"/>
            <a:ext cx="5384800" cy="3989040"/>
          </a:xfrm>
        </p:spPr>
        <p:txBody>
          <a:bodyPr/>
          <a:lstStyle/>
          <a:p>
            <a:r>
              <a:rPr lang="en-US" dirty="0" smtClean="0"/>
              <a:t>Since study design, data collection, and analysis are to some extent a product of the researcher’s positionality, it is crucial to research that a researcher makes the influences on subjectivity as apparent as possible.</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982092" y="703342"/>
            <a:ext cx="5600308" cy="4677317"/>
          </a:xfrm>
        </p:spPr>
      </p:pic>
    </p:spTree>
    <p:extLst>
      <p:ext uri="{BB962C8B-B14F-4D97-AF65-F5344CB8AC3E}">
        <p14:creationId xmlns:p14="http://schemas.microsoft.com/office/powerpoint/2010/main" val="15368557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Reflexivity</a:t>
            </a:r>
            <a:endParaRPr lang="en-US" dirty="0"/>
          </a:p>
        </p:txBody>
      </p:sp>
      <p:graphicFrame>
        <p:nvGraphicFramePr>
          <p:cNvPr id="4" name="Diagram 3"/>
          <p:cNvGraphicFramePr/>
          <p:nvPr>
            <p:extLst>
              <p:ext uri="{D42A27DB-BD31-4B8C-83A1-F6EECF244321}">
                <p14:modId xmlns:p14="http://schemas.microsoft.com/office/powerpoint/2010/main" val="3340381227"/>
              </p:ext>
            </p:extLst>
          </p:nvPr>
        </p:nvGraphicFramePr>
        <p:xfrm>
          <a:off x="326315" y="1417638"/>
          <a:ext cx="11528612" cy="3443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62246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472603" y="-187856"/>
            <a:ext cx="7772400" cy="1143000"/>
          </a:xfrm>
        </p:spPr>
        <p:txBody>
          <a:bodyPr>
            <a:normAutofit fontScale="90000"/>
          </a:bodyPr>
          <a:lstStyle/>
          <a:p>
            <a:pPr algn="ctr"/>
            <a:r>
              <a:rPr lang="en-GB" altLang="en-US" sz="4000" b="1" dirty="0"/>
              <a:t>Reflexivity: A working framework</a:t>
            </a:r>
            <a:endParaRPr lang="en-GB" altLang="en-US" b="1" dirty="0"/>
          </a:p>
        </p:txBody>
      </p:sp>
      <p:sp>
        <p:nvSpPr>
          <p:cNvPr id="34819" name="Rectangle 3"/>
          <p:cNvSpPr>
            <a:spLocks noGrp="1" noChangeArrowheads="1"/>
          </p:cNvSpPr>
          <p:nvPr>
            <p:ph type="body" idx="1"/>
          </p:nvPr>
        </p:nvSpPr>
        <p:spPr/>
        <p:txBody>
          <a:bodyPr/>
          <a:lstStyle/>
          <a:p>
            <a:pPr>
              <a:buFont typeface="Wingdings" panose="05000000000000000000" pitchFamily="2" charset="2"/>
              <a:buNone/>
            </a:pPr>
            <a:endParaRPr lang="en-GB" altLang="en-US" dirty="0"/>
          </a:p>
          <a:p>
            <a:pPr>
              <a:buFont typeface="Wingdings" panose="05000000000000000000" pitchFamily="2" charset="2"/>
              <a:buNone/>
            </a:pPr>
            <a:endParaRPr lang="en-GB" altLang="en-US" sz="3000" dirty="0"/>
          </a:p>
          <a:p>
            <a:pPr>
              <a:buFont typeface="Wingdings" panose="05000000000000000000" pitchFamily="2" charset="2"/>
              <a:buNone/>
            </a:pPr>
            <a:endParaRPr lang="en-GB" altLang="en-US" sz="3000" dirty="0"/>
          </a:p>
        </p:txBody>
      </p:sp>
      <p:graphicFrame>
        <p:nvGraphicFramePr>
          <p:cNvPr id="4" name="Diagram 3"/>
          <p:cNvGraphicFramePr/>
          <p:nvPr>
            <p:extLst>
              <p:ext uri="{D42A27DB-BD31-4B8C-83A1-F6EECF244321}">
                <p14:modId xmlns:p14="http://schemas.microsoft.com/office/powerpoint/2010/main" val="2250034895"/>
              </p:ext>
            </p:extLst>
          </p:nvPr>
        </p:nvGraphicFramePr>
        <p:xfrm>
          <a:off x="247426" y="648148"/>
          <a:ext cx="10843708"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87248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pPr algn="ctr"/>
            <a:r>
              <a:rPr lang="en-GB" altLang="en-US" sz="4000" b="1"/>
              <a:t>Domain 1: Being reflexive</a:t>
            </a:r>
            <a:br>
              <a:rPr lang="en-GB" altLang="en-US" sz="4000" b="1"/>
            </a:br>
            <a:r>
              <a:rPr lang="en-GB" altLang="en-US" sz="4000" b="1"/>
              <a:t> about method</a:t>
            </a:r>
            <a:endParaRPr lang="en-GB" altLang="en-US" b="1"/>
          </a:p>
        </p:txBody>
      </p:sp>
      <p:sp>
        <p:nvSpPr>
          <p:cNvPr id="47107" name="Rectangle 3"/>
          <p:cNvSpPr>
            <a:spLocks noGrp="1" noChangeArrowheads="1"/>
          </p:cNvSpPr>
          <p:nvPr>
            <p:ph type="body" idx="1"/>
          </p:nvPr>
        </p:nvSpPr>
        <p:spPr/>
        <p:txBody>
          <a:bodyPr/>
          <a:lstStyle/>
          <a:p>
            <a:pPr>
              <a:lnSpc>
                <a:spcPct val="90000"/>
              </a:lnSpc>
            </a:pPr>
            <a:r>
              <a:rPr lang="en-GB" altLang="en-US"/>
              <a:t>How the research should be designed or conducted in order to provide a convincing account;</a:t>
            </a:r>
          </a:p>
          <a:p>
            <a:pPr>
              <a:lnSpc>
                <a:spcPct val="90000"/>
              </a:lnSpc>
            </a:pPr>
            <a:r>
              <a:rPr lang="en-GB" altLang="en-US"/>
              <a:t>Alternative interpretations and their refutation;</a:t>
            </a:r>
          </a:p>
          <a:p>
            <a:pPr>
              <a:lnSpc>
                <a:spcPct val="90000"/>
              </a:lnSpc>
            </a:pPr>
            <a:r>
              <a:rPr lang="en-GB" altLang="en-US"/>
              <a:t>Role researchers play in producing results;</a:t>
            </a:r>
          </a:p>
          <a:p>
            <a:pPr>
              <a:lnSpc>
                <a:spcPct val="90000"/>
              </a:lnSpc>
            </a:pPr>
            <a:r>
              <a:rPr lang="en-GB" altLang="en-US"/>
              <a:t>Choices that were made and reasons for them.</a:t>
            </a:r>
          </a:p>
        </p:txBody>
      </p:sp>
    </p:spTree>
    <p:extLst>
      <p:ext uri="{BB962C8B-B14F-4D97-AF65-F5344CB8AC3E}">
        <p14:creationId xmlns:p14="http://schemas.microsoft.com/office/powerpoint/2010/main" val="9929358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p:txBody>
          <a:bodyPr/>
          <a:lstStyle/>
          <a:p>
            <a:pPr algn="ctr"/>
            <a:r>
              <a:rPr lang="en-GB" altLang="en-US" b="1"/>
              <a:t>Exercise 1</a:t>
            </a:r>
          </a:p>
        </p:txBody>
      </p:sp>
      <p:sp>
        <p:nvSpPr>
          <p:cNvPr id="195587" name="Rectangle 3"/>
          <p:cNvSpPr>
            <a:spLocks noGrp="1" noChangeArrowheads="1"/>
          </p:cNvSpPr>
          <p:nvPr>
            <p:ph type="body" idx="1"/>
          </p:nvPr>
        </p:nvSpPr>
        <p:spPr/>
        <p:txBody>
          <a:bodyPr/>
          <a:lstStyle/>
          <a:p>
            <a:pPr>
              <a:lnSpc>
                <a:spcPct val="90000"/>
              </a:lnSpc>
            </a:pPr>
            <a:r>
              <a:rPr lang="en-GB" altLang="en-US" sz="2800" dirty="0" smtClean="0"/>
              <a:t>Consider your research proposal and choice of methodology :  </a:t>
            </a:r>
            <a:endParaRPr lang="en-GB" altLang="en-US" sz="2800" dirty="0" smtClean="0"/>
          </a:p>
          <a:p>
            <a:pPr lvl="1">
              <a:lnSpc>
                <a:spcPct val="90000"/>
              </a:lnSpc>
            </a:pPr>
            <a:r>
              <a:rPr lang="en-GB" altLang="en-US" sz="2400" dirty="0" smtClean="0"/>
              <a:t>What </a:t>
            </a:r>
            <a:r>
              <a:rPr lang="en-GB" altLang="en-US" sz="2400" dirty="0" smtClean="0"/>
              <a:t>is </a:t>
            </a:r>
            <a:r>
              <a:rPr lang="en-GB" altLang="en-US" sz="2400" dirty="0" smtClean="0"/>
              <a:t>the </a:t>
            </a:r>
            <a:r>
              <a:rPr lang="en-GB" altLang="en-US" sz="2400" dirty="0"/>
              <a:t>purpose of the </a:t>
            </a:r>
            <a:r>
              <a:rPr lang="en-GB" altLang="en-US" sz="2400" dirty="0" smtClean="0"/>
              <a:t>methodology you are intending to use?</a:t>
            </a:r>
            <a:endParaRPr lang="en-GB" altLang="en-US" sz="2400" dirty="0"/>
          </a:p>
          <a:p>
            <a:pPr lvl="1">
              <a:lnSpc>
                <a:spcPct val="90000"/>
              </a:lnSpc>
            </a:pPr>
            <a:r>
              <a:rPr lang="en-GB" altLang="en-US" sz="2400" dirty="0"/>
              <a:t>What </a:t>
            </a:r>
            <a:r>
              <a:rPr lang="en-GB" altLang="en-US" sz="2400" dirty="0" smtClean="0"/>
              <a:t>is the </a:t>
            </a:r>
            <a:r>
              <a:rPr lang="en-GB" altLang="en-US" sz="2400" dirty="0"/>
              <a:t>expected role of the researcher?</a:t>
            </a:r>
          </a:p>
          <a:p>
            <a:pPr lvl="1">
              <a:lnSpc>
                <a:spcPct val="90000"/>
              </a:lnSpc>
            </a:pPr>
            <a:r>
              <a:rPr lang="en-GB" altLang="en-US" sz="2400" dirty="0" smtClean="0"/>
              <a:t>What </a:t>
            </a:r>
            <a:r>
              <a:rPr lang="en-GB" altLang="en-US" sz="2400" dirty="0"/>
              <a:t>effects do </a:t>
            </a:r>
            <a:r>
              <a:rPr lang="en-GB" altLang="en-US" sz="2400" dirty="0" smtClean="0"/>
              <a:t> you think his will have on how </a:t>
            </a:r>
            <a:r>
              <a:rPr lang="en-GB" altLang="en-US" sz="2400" dirty="0"/>
              <a:t>the research is conducted?</a:t>
            </a:r>
          </a:p>
          <a:p>
            <a:pPr lvl="1">
              <a:lnSpc>
                <a:spcPct val="90000"/>
              </a:lnSpc>
            </a:pPr>
            <a:r>
              <a:rPr lang="en-GB" altLang="en-US" sz="2400" dirty="0"/>
              <a:t>What </a:t>
            </a:r>
            <a:r>
              <a:rPr lang="en-GB" altLang="en-US" sz="2400" dirty="0" smtClean="0"/>
              <a:t> do you think the </a:t>
            </a:r>
            <a:r>
              <a:rPr lang="en-GB" altLang="en-US" sz="2400" dirty="0"/>
              <a:t>limitations </a:t>
            </a:r>
            <a:r>
              <a:rPr lang="en-GB" altLang="en-US" sz="2400"/>
              <a:t>of </a:t>
            </a:r>
            <a:r>
              <a:rPr lang="en-GB" altLang="en-US" sz="2400" smtClean="0"/>
              <a:t>the </a:t>
            </a:r>
            <a:r>
              <a:rPr lang="en-GB" altLang="en-US" sz="2400" dirty="0" err="1" smtClean="0"/>
              <a:t>methodolgy</a:t>
            </a:r>
            <a:r>
              <a:rPr lang="en-GB" altLang="en-US" sz="2400" dirty="0" smtClean="0"/>
              <a:t> will be? </a:t>
            </a:r>
            <a:endParaRPr lang="en-GB" altLang="en-US" sz="2400" dirty="0"/>
          </a:p>
        </p:txBody>
      </p:sp>
    </p:spTree>
    <p:extLst>
      <p:ext uri="{BB962C8B-B14F-4D97-AF65-F5344CB8AC3E}">
        <p14:creationId xmlns:p14="http://schemas.microsoft.com/office/powerpoint/2010/main" val="21262799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2209800" y="381000"/>
            <a:ext cx="7772400" cy="1143000"/>
          </a:xfrm>
        </p:spPr>
        <p:txBody>
          <a:bodyPr>
            <a:normAutofit fontScale="90000"/>
          </a:bodyPr>
          <a:lstStyle/>
          <a:p>
            <a:pPr algn="ctr"/>
            <a:r>
              <a:rPr lang="en-GB" altLang="en-US" sz="3600" b="1"/>
              <a:t>Domain 2: Being reflexive about epistemological assumptions</a:t>
            </a:r>
            <a:endParaRPr lang="en-GB" altLang="en-US" b="1"/>
          </a:p>
        </p:txBody>
      </p:sp>
      <p:sp>
        <p:nvSpPr>
          <p:cNvPr id="77827" name="Rectangle 3"/>
          <p:cNvSpPr>
            <a:spLocks noGrp="1" noChangeArrowheads="1"/>
          </p:cNvSpPr>
          <p:nvPr>
            <p:ph type="body" idx="1"/>
          </p:nvPr>
        </p:nvSpPr>
        <p:spPr/>
        <p:txBody>
          <a:bodyPr/>
          <a:lstStyle/>
          <a:p>
            <a:pPr>
              <a:buFont typeface="Wingdings" panose="05000000000000000000" pitchFamily="2" charset="2"/>
              <a:buNone/>
            </a:pPr>
            <a:r>
              <a:rPr lang="en-GB" altLang="en-US" sz="2800"/>
              <a:t>	‘An important function of reflexive analysis is to expose the underlying assumptions on which arguments and stances are built’ (Holland, 1999)</a:t>
            </a:r>
          </a:p>
          <a:p>
            <a:pPr>
              <a:buFont typeface="Wingdings" panose="05000000000000000000" pitchFamily="2" charset="2"/>
              <a:buNone/>
            </a:pPr>
            <a:r>
              <a:rPr lang="en-GB" altLang="en-US" sz="2800"/>
              <a:t>	‘become more consciously reflexive by thinking about our own thinking, by noticing and criticizing our own epistemological pre-understandings and their effects on research, and by exploring possible alternative commitments.’ (Johnson and Cassell, 2001)</a:t>
            </a:r>
            <a:endParaRPr lang="en-GB" altLang="en-US"/>
          </a:p>
        </p:txBody>
      </p:sp>
    </p:spTree>
    <p:extLst>
      <p:ext uri="{BB962C8B-B14F-4D97-AF65-F5344CB8AC3E}">
        <p14:creationId xmlns:p14="http://schemas.microsoft.com/office/powerpoint/2010/main" val="27331492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2168208" y="396297"/>
            <a:ext cx="7561262" cy="1008062"/>
          </a:xfrm>
        </p:spPr>
        <p:txBody>
          <a:bodyPr>
            <a:normAutofit fontScale="90000"/>
          </a:bodyPr>
          <a:lstStyle/>
          <a:p>
            <a:pPr algn="ctr"/>
            <a:r>
              <a:rPr lang="en-GB" altLang="en-US" sz="4000" b="1" dirty="0"/>
              <a:t>Domain 2: Being reflexive about epistemological assumptions</a:t>
            </a:r>
            <a:endParaRPr lang="en-GB" altLang="en-US" b="1" dirty="0"/>
          </a:p>
        </p:txBody>
      </p:sp>
      <p:sp>
        <p:nvSpPr>
          <p:cNvPr id="96259" name="Rectangle 3"/>
          <p:cNvSpPr>
            <a:spLocks noGrp="1" noChangeArrowheads="1"/>
          </p:cNvSpPr>
          <p:nvPr>
            <p:ph type="body" idx="1"/>
          </p:nvPr>
        </p:nvSpPr>
        <p:spPr>
          <a:xfrm>
            <a:off x="666974" y="1576444"/>
            <a:ext cx="10445675" cy="4076700"/>
          </a:xfrm>
        </p:spPr>
        <p:txBody>
          <a:bodyPr/>
          <a:lstStyle/>
          <a:p>
            <a:r>
              <a:rPr lang="en-GB" altLang="en-US" dirty="0"/>
              <a:t>What our measures can actually tell us about the nature of the world and human action;</a:t>
            </a:r>
          </a:p>
          <a:p>
            <a:r>
              <a:rPr lang="en-GB" altLang="en-US" dirty="0"/>
              <a:t>What our aims are in conducting the research;</a:t>
            </a:r>
          </a:p>
          <a:p>
            <a:r>
              <a:rPr lang="en-GB" altLang="en-US" dirty="0"/>
              <a:t>What assumptions are implicated in the theories that drive our research and are produced as a result of our research.</a:t>
            </a:r>
          </a:p>
        </p:txBody>
      </p:sp>
    </p:spTree>
    <p:extLst>
      <p:ext uri="{BB962C8B-B14F-4D97-AF65-F5344CB8AC3E}">
        <p14:creationId xmlns:p14="http://schemas.microsoft.com/office/powerpoint/2010/main" val="344114305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Grp="1" noChangeArrowheads="1"/>
          </p:cNvSpPr>
          <p:nvPr>
            <p:ph type="title"/>
          </p:nvPr>
        </p:nvSpPr>
        <p:spPr/>
        <p:txBody>
          <a:bodyPr/>
          <a:lstStyle/>
          <a:p>
            <a:pPr algn="ctr"/>
            <a:r>
              <a:rPr lang="en-GB" altLang="en-US" b="1"/>
              <a:t>Exercise 2</a:t>
            </a:r>
          </a:p>
        </p:txBody>
      </p:sp>
      <p:sp>
        <p:nvSpPr>
          <p:cNvPr id="196611" name="Rectangle 3"/>
          <p:cNvSpPr>
            <a:spLocks noGrp="1" noChangeArrowheads="1"/>
          </p:cNvSpPr>
          <p:nvPr>
            <p:ph type="body" idx="1"/>
          </p:nvPr>
        </p:nvSpPr>
        <p:spPr/>
        <p:txBody>
          <a:bodyPr/>
          <a:lstStyle/>
          <a:p>
            <a:pPr>
              <a:lnSpc>
                <a:spcPct val="90000"/>
              </a:lnSpc>
              <a:buFont typeface="Wingdings" panose="05000000000000000000" pitchFamily="2" charset="2"/>
              <a:buNone/>
            </a:pPr>
            <a:r>
              <a:rPr lang="en-GB" altLang="en-US" sz="2800" dirty="0"/>
              <a:t>Thinking about your </a:t>
            </a:r>
            <a:r>
              <a:rPr lang="en-GB" altLang="en-US" sz="2800" dirty="0" smtClean="0"/>
              <a:t> research proposal : focus </a:t>
            </a:r>
            <a:r>
              <a:rPr lang="en-GB" altLang="en-US" sz="2800" dirty="0"/>
              <a:t>particularly on your research questions:</a:t>
            </a:r>
          </a:p>
          <a:p>
            <a:pPr>
              <a:lnSpc>
                <a:spcPct val="90000"/>
              </a:lnSpc>
            </a:pPr>
            <a:r>
              <a:rPr lang="en-GB" altLang="en-US" sz="2800" dirty="0"/>
              <a:t>What insights </a:t>
            </a:r>
            <a:r>
              <a:rPr lang="en-GB" altLang="en-US" sz="2800" dirty="0" smtClean="0"/>
              <a:t>would you like to generate  from these questions?</a:t>
            </a:r>
          </a:p>
          <a:p>
            <a:pPr>
              <a:lnSpc>
                <a:spcPct val="90000"/>
              </a:lnSpc>
            </a:pPr>
            <a:r>
              <a:rPr lang="en-GB" altLang="en-US" sz="2800" dirty="0" smtClean="0"/>
              <a:t>On </a:t>
            </a:r>
            <a:r>
              <a:rPr lang="en-GB" altLang="en-US" sz="2800" dirty="0"/>
              <a:t>what basis do/will these insights contribute to ‘knowledge’?</a:t>
            </a:r>
          </a:p>
          <a:p>
            <a:pPr>
              <a:lnSpc>
                <a:spcPct val="90000"/>
              </a:lnSpc>
            </a:pPr>
            <a:r>
              <a:rPr lang="en-GB" altLang="en-US" sz="2800" dirty="0"/>
              <a:t>What different insights may be/have been made if a different epistemological perspective had been taken</a:t>
            </a:r>
            <a:r>
              <a:rPr lang="en-GB" altLang="en-US" sz="2800" dirty="0" smtClean="0"/>
              <a:t>? (</a:t>
            </a:r>
            <a:r>
              <a:rPr lang="en-GB" altLang="en-US" sz="2800" dirty="0" err="1" smtClean="0"/>
              <a:t>e.g</a:t>
            </a:r>
            <a:r>
              <a:rPr lang="en-GB" altLang="en-US" sz="2800" dirty="0" smtClean="0"/>
              <a:t> qualitative quantitative? )</a:t>
            </a:r>
            <a:endParaRPr lang="en-GB" altLang="en-US" sz="2800" dirty="0"/>
          </a:p>
        </p:txBody>
      </p:sp>
    </p:spTree>
    <p:extLst>
      <p:ext uri="{BB962C8B-B14F-4D97-AF65-F5344CB8AC3E}">
        <p14:creationId xmlns:p14="http://schemas.microsoft.com/office/powerpoint/2010/main" val="212184040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normAutofit fontScale="90000"/>
          </a:bodyPr>
          <a:lstStyle/>
          <a:p>
            <a:pPr algn="ctr"/>
            <a:r>
              <a:rPr lang="en-GB" altLang="en-US" sz="4000" b="1"/>
              <a:t>Potential problems of different epistemological stances</a:t>
            </a:r>
          </a:p>
        </p:txBody>
      </p:sp>
      <p:sp>
        <p:nvSpPr>
          <p:cNvPr id="197635" name="Rectangle 3"/>
          <p:cNvSpPr>
            <a:spLocks noGrp="1" noChangeArrowheads="1"/>
          </p:cNvSpPr>
          <p:nvPr>
            <p:ph type="body" idx="1"/>
          </p:nvPr>
        </p:nvSpPr>
        <p:spPr>
          <a:xfrm>
            <a:off x="968188" y="1417638"/>
            <a:ext cx="9434457" cy="4114800"/>
          </a:xfrm>
        </p:spPr>
        <p:txBody>
          <a:bodyPr/>
          <a:lstStyle/>
          <a:p>
            <a:r>
              <a:rPr lang="en-GB" altLang="en-US" dirty="0"/>
              <a:t>	Epistemological assumptions reflect researcher commitments to particular philosophical beliefs</a:t>
            </a:r>
          </a:p>
          <a:p>
            <a:r>
              <a:rPr lang="en-GB" altLang="en-US" dirty="0"/>
              <a:t>	But all epistemological stances have weaknesses</a:t>
            </a:r>
          </a:p>
          <a:p>
            <a:r>
              <a:rPr lang="en-GB" altLang="en-US" dirty="0"/>
              <a:t>	Consequently, awareness, debate and reflection are paramount.</a:t>
            </a:r>
          </a:p>
          <a:p>
            <a:pPr>
              <a:buFont typeface="Wingdings" panose="05000000000000000000" pitchFamily="2" charset="2"/>
              <a:buNone/>
            </a:pPr>
            <a:endParaRPr lang="en-GB" altLang="en-US" dirty="0"/>
          </a:p>
        </p:txBody>
      </p:sp>
    </p:spTree>
    <p:extLst>
      <p:ext uri="{BB962C8B-B14F-4D97-AF65-F5344CB8AC3E}">
        <p14:creationId xmlns:p14="http://schemas.microsoft.com/office/powerpoint/2010/main" val="2320286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normAutofit fontScale="90000"/>
          </a:bodyPr>
          <a:lstStyle/>
          <a:p>
            <a:pPr algn="ctr"/>
            <a:r>
              <a:rPr lang="en-GB" altLang="en-US" sz="4000" b="1"/>
              <a:t>Domain 3: Being reflexive </a:t>
            </a:r>
            <a:br>
              <a:rPr lang="en-GB" altLang="en-US" sz="4000" b="1"/>
            </a:br>
            <a:r>
              <a:rPr lang="en-GB" altLang="en-US" sz="4000" b="1"/>
              <a:t>about the discipline</a:t>
            </a:r>
            <a:endParaRPr lang="en-US" altLang="en-US" b="1"/>
          </a:p>
        </p:txBody>
      </p:sp>
      <p:sp>
        <p:nvSpPr>
          <p:cNvPr id="116739" name="Rectangle 3"/>
          <p:cNvSpPr>
            <a:spLocks noGrp="1" noChangeArrowheads="1"/>
          </p:cNvSpPr>
          <p:nvPr>
            <p:ph type="body" idx="1"/>
          </p:nvPr>
        </p:nvSpPr>
        <p:spPr/>
        <p:txBody>
          <a:bodyPr/>
          <a:lstStyle/>
          <a:p>
            <a:pPr>
              <a:buFont typeface="Wingdings" panose="05000000000000000000" pitchFamily="2" charset="2"/>
              <a:buNone/>
            </a:pPr>
            <a:r>
              <a:rPr lang="en-US" altLang="en-US" sz="2400" dirty="0" smtClean="0"/>
              <a:t>‘</a:t>
            </a:r>
            <a:r>
              <a:rPr lang="en-US" altLang="en-US" sz="2400" dirty="0"/>
              <a:t>reflexive research .. allows an examination, not just of the researcher, but also of the community.. Recognizing that we operate in complex networks that hold in place certain approaches to representation’ (Hardy, Phillips and Clegg, 2001</a:t>
            </a:r>
            <a:r>
              <a:rPr lang="en-US" altLang="en-US" sz="2400" dirty="0" smtClean="0"/>
              <a:t>)</a:t>
            </a:r>
          </a:p>
          <a:p>
            <a:pPr>
              <a:buFont typeface="Wingdings" panose="05000000000000000000" pitchFamily="2" charset="2"/>
              <a:buNone/>
            </a:pPr>
            <a:endParaRPr lang="en-US" altLang="en-US" sz="2400" dirty="0"/>
          </a:p>
          <a:p>
            <a:pPr>
              <a:buFont typeface="Wingdings" panose="05000000000000000000" pitchFamily="2" charset="2"/>
              <a:buNone/>
            </a:pPr>
            <a:endParaRPr lang="en-US" altLang="en-US" dirty="0"/>
          </a:p>
        </p:txBody>
      </p:sp>
    </p:spTree>
    <p:extLst>
      <p:ext uri="{BB962C8B-B14F-4D97-AF65-F5344CB8AC3E}">
        <p14:creationId xmlns:p14="http://schemas.microsoft.com/office/powerpoint/2010/main" val="65066164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p:txBody>
          <a:bodyPr>
            <a:normAutofit fontScale="90000"/>
          </a:bodyPr>
          <a:lstStyle/>
          <a:p>
            <a:pPr algn="ctr"/>
            <a:r>
              <a:rPr lang="en-GB" altLang="en-US" sz="4000" b="1"/>
              <a:t>Domain 3: Being reflexive </a:t>
            </a:r>
            <a:br>
              <a:rPr lang="en-GB" altLang="en-US" sz="4000" b="1"/>
            </a:br>
            <a:r>
              <a:rPr lang="en-GB" altLang="en-US" sz="4000" b="1"/>
              <a:t>about the discipline</a:t>
            </a:r>
            <a:endParaRPr lang="en-GB" altLang="en-US" b="1"/>
          </a:p>
        </p:txBody>
      </p:sp>
      <p:sp>
        <p:nvSpPr>
          <p:cNvPr id="139267" name="Rectangle 3"/>
          <p:cNvSpPr>
            <a:spLocks noGrp="1" noChangeArrowheads="1"/>
          </p:cNvSpPr>
          <p:nvPr>
            <p:ph type="body" idx="1"/>
          </p:nvPr>
        </p:nvSpPr>
        <p:spPr/>
        <p:txBody>
          <a:bodyPr/>
          <a:lstStyle/>
          <a:p>
            <a:r>
              <a:rPr lang="en-GB" altLang="en-US" sz="2800"/>
              <a:t>Why were we interested in these particular research questions?</a:t>
            </a:r>
          </a:p>
          <a:p>
            <a:r>
              <a:rPr lang="en-GB" altLang="en-US" sz="2800"/>
              <a:t>What disciplinary-based interpretive frameworks inform our accounts?</a:t>
            </a:r>
          </a:p>
          <a:p>
            <a:r>
              <a:rPr lang="en-GB" altLang="en-US" sz="2800"/>
              <a:t>What aspects of our disciplinary background lead us to dwell on certain aspects of the research context and not others?</a:t>
            </a:r>
          </a:p>
          <a:p>
            <a:r>
              <a:rPr lang="en-GB" altLang="en-US" sz="2800"/>
              <a:t>Whose voices were allowed to be heard?</a:t>
            </a:r>
            <a:endParaRPr lang="en-GB" altLang="en-US"/>
          </a:p>
        </p:txBody>
      </p:sp>
    </p:spTree>
    <p:extLst>
      <p:ext uri="{BB962C8B-B14F-4D97-AF65-F5344CB8AC3E}">
        <p14:creationId xmlns:p14="http://schemas.microsoft.com/office/powerpoint/2010/main" val="18913919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a:xfrm>
            <a:off x="308386" y="83372"/>
            <a:ext cx="10972800" cy="1143000"/>
          </a:xfrm>
        </p:spPr>
        <p:txBody>
          <a:bodyPr/>
          <a:lstStyle/>
          <a:p>
            <a:pPr algn="ctr"/>
            <a:r>
              <a:rPr lang="en-GB" altLang="en-US" b="1" dirty="0"/>
              <a:t>Exercise 3</a:t>
            </a:r>
          </a:p>
        </p:txBody>
      </p:sp>
      <p:sp>
        <p:nvSpPr>
          <p:cNvPr id="200707" name="Rectangle 3"/>
          <p:cNvSpPr>
            <a:spLocks noGrp="1" noChangeArrowheads="1"/>
          </p:cNvSpPr>
          <p:nvPr>
            <p:ph type="body" idx="1"/>
          </p:nvPr>
        </p:nvSpPr>
        <p:spPr>
          <a:xfrm>
            <a:off x="860612" y="1226372"/>
            <a:ext cx="9121588" cy="4641028"/>
          </a:xfrm>
        </p:spPr>
        <p:txBody>
          <a:bodyPr>
            <a:normAutofit/>
          </a:bodyPr>
          <a:lstStyle/>
          <a:p>
            <a:pPr>
              <a:lnSpc>
                <a:spcPct val="90000"/>
              </a:lnSpc>
              <a:buFont typeface="Wingdings" panose="05000000000000000000" pitchFamily="2" charset="2"/>
              <a:buNone/>
            </a:pPr>
            <a:r>
              <a:rPr lang="en-GB" altLang="en-US" sz="2800" dirty="0"/>
              <a:t>Thinking about </a:t>
            </a:r>
            <a:r>
              <a:rPr lang="en-GB" altLang="en-US" sz="2800" dirty="0" smtClean="0"/>
              <a:t> your research proposal:</a:t>
            </a:r>
            <a:endParaRPr lang="en-GB" altLang="en-US" sz="2800" dirty="0"/>
          </a:p>
          <a:p>
            <a:pPr>
              <a:lnSpc>
                <a:spcPct val="90000"/>
              </a:lnSpc>
            </a:pPr>
            <a:r>
              <a:rPr lang="en-GB" altLang="en-US" sz="2800" dirty="0"/>
              <a:t>What (or who) prompted the research and why?</a:t>
            </a:r>
          </a:p>
          <a:p>
            <a:pPr>
              <a:lnSpc>
                <a:spcPct val="90000"/>
              </a:lnSpc>
            </a:pPr>
            <a:r>
              <a:rPr lang="en-GB" altLang="en-US" sz="2800" dirty="0"/>
              <a:t>How </a:t>
            </a:r>
            <a:r>
              <a:rPr lang="en-GB" altLang="en-US" sz="2800" dirty="0" smtClean="0"/>
              <a:t>will  </a:t>
            </a:r>
            <a:r>
              <a:rPr lang="en-GB" altLang="en-US" sz="2800" dirty="0"/>
              <a:t>access </a:t>
            </a:r>
            <a:r>
              <a:rPr lang="en-GB" altLang="en-US" sz="2800" dirty="0" smtClean="0"/>
              <a:t>be achieved</a:t>
            </a:r>
            <a:r>
              <a:rPr lang="en-GB" altLang="en-US" sz="2800" dirty="0"/>
              <a:t>?</a:t>
            </a:r>
          </a:p>
          <a:p>
            <a:pPr>
              <a:lnSpc>
                <a:spcPct val="90000"/>
              </a:lnSpc>
            </a:pPr>
            <a:r>
              <a:rPr lang="en-GB" altLang="en-US" sz="2800" dirty="0"/>
              <a:t>What disciplinary assumptions </a:t>
            </a:r>
            <a:r>
              <a:rPr lang="en-GB" altLang="en-US" sz="2800" dirty="0" smtClean="0"/>
              <a:t>will be made</a:t>
            </a:r>
            <a:r>
              <a:rPr lang="en-GB" altLang="en-US" sz="2800" dirty="0"/>
              <a:t>?</a:t>
            </a:r>
          </a:p>
          <a:p>
            <a:pPr>
              <a:lnSpc>
                <a:spcPct val="90000"/>
              </a:lnSpc>
            </a:pPr>
            <a:r>
              <a:rPr lang="en-GB" altLang="en-US" sz="2800" dirty="0"/>
              <a:t>What </a:t>
            </a:r>
            <a:r>
              <a:rPr lang="en-GB" altLang="en-US" sz="2800" dirty="0" smtClean="0"/>
              <a:t>is  </a:t>
            </a:r>
            <a:r>
              <a:rPr lang="en-GB" altLang="en-US" sz="2800" dirty="0"/>
              <a:t>the focus of the research (and what </a:t>
            </a:r>
            <a:r>
              <a:rPr lang="en-GB" altLang="en-US" sz="2800" dirty="0" smtClean="0"/>
              <a:t>will </a:t>
            </a:r>
            <a:r>
              <a:rPr lang="en-GB" altLang="en-US" sz="2800" dirty="0"/>
              <a:t>not </a:t>
            </a:r>
            <a:r>
              <a:rPr lang="en-GB" altLang="en-US" sz="2800" dirty="0" smtClean="0"/>
              <a:t>be considered</a:t>
            </a:r>
            <a:r>
              <a:rPr lang="en-GB" altLang="en-US" sz="2800" dirty="0"/>
              <a:t>)?</a:t>
            </a:r>
          </a:p>
          <a:p>
            <a:pPr>
              <a:lnSpc>
                <a:spcPct val="90000"/>
              </a:lnSpc>
            </a:pPr>
            <a:r>
              <a:rPr lang="en-GB" altLang="en-US" sz="2800" dirty="0"/>
              <a:t>Who </a:t>
            </a:r>
            <a:r>
              <a:rPr lang="en-GB" altLang="en-US" sz="2800" dirty="0" smtClean="0"/>
              <a:t>will be  </a:t>
            </a:r>
            <a:r>
              <a:rPr lang="en-GB" altLang="en-US" sz="2800" dirty="0"/>
              <a:t>involved in the research and who </a:t>
            </a:r>
            <a:r>
              <a:rPr lang="en-GB" altLang="en-US" sz="2800" dirty="0" smtClean="0"/>
              <a:t>will not be ?</a:t>
            </a:r>
            <a:endParaRPr lang="en-GB" altLang="en-US" sz="2800" dirty="0"/>
          </a:p>
          <a:p>
            <a:pPr>
              <a:lnSpc>
                <a:spcPct val="90000"/>
              </a:lnSpc>
            </a:pPr>
            <a:r>
              <a:rPr lang="en-GB" altLang="en-US" sz="2800" dirty="0"/>
              <a:t>What </a:t>
            </a:r>
            <a:r>
              <a:rPr lang="en-GB" altLang="en-US" sz="2800" dirty="0" smtClean="0"/>
              <a:t>will be the </a:t>
            </a:r>
            <a:r>
              <a:rPr lang="en-GB" altLang="en-US" sz="2800" dirty="0"/>
              <a:t>outcomes for your participants and those not directly involved?</a:t>
            </a:r>
          </a:p>
        </p:txBody>
      </p:sp>
    </p:spTree>
    <p:extLst>
      <p:ext uri="{BB962C8B-B14F-4D97-AF65-F5344CB8AC3E}">
        <p14:creationId xmlns:p14="http://schemas.microsoft.com/office/powerpoint/2010/main" val="34890243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p:txBody>
          <a:bodyPr/>
          <a:lstStyle/>
          <a:p>
            <a:pPr algn="ctr"/>
            <a:r>
              <a:rPr lang="en-US" altLang="en-US" sz="4000" b="1"/>
              <a:t>Critique of reflexivity</a:t>
            </a:r>
            <a:endParaRPr lang="en-US" altLang="en-US" b="1"/>
          </a:p>
        </p:txBody>
      </p:sp>
      <p:sp>
        <p:nvSpPr>
          <p:cNvPr id="163843" name="Rectangle 3"/>
          <p:cNvSpPr>
            <a:spLocks noGrp="1" noChangeArrowheads="1"/>
          </p:cNvSpPr>
          <p:nvPr>
            <p:ph type="body" idx="1"/>
          </p:nvPr>
        </p:nvSpPr>
        <p:spPr/>
        <p:txBody>
          <a:bodyPr/>
          <a:lstStyle/>
          <a:p>
            <a:pPr>
              <a:buClr>
                <a:schemeClr val="tx1"/>
              </a:buClr>
            </a:pPr>
            <a:r>
              <a:rPr lang="en-US" altLang="en-US" sz="2800"/>
              <a:t>Self-indulgence (Seale, 1999, Finlay, 2002)</a:t>
            </a:r>
          </a:p>
          <a:p>
            <a:pPr>
              <a:buClr>
                <a:schemeClr val="tx1"/>
              </a:buClr>
            </a:pPr>
            <a:endParaRPr lang="en-US" altLang="en-US" sz="2800"/>
          </a:p>
          <a:p>
            <a:pPr>
              <a:buClr>
                <a:schemeClr val="tx1"/>
              </a:buClr>
            </a:pPr>
            <a:r>
              <a:rPr lang="en-US" altLang="en-US" sz="2800"/>
              <a:t>Difficulties of reflection (Seale, 1999)</a:t>
            </a:r>
          </a:p>
          <a:p>
            <a:endParaRPr lang="en-US" altLang="en-US" sz="2800"/>
          </a:p>
          <a:p>
            <a:r>
              <a:rPr lang="en-US" altLang="en-US" sz="2800"/>
              <a:t>Paralysis (Weick, 1999)</a:t>
            </a:r>
          </a:p>
        </p:txBody>
      </p:sp>
    </p:spTree>
    <p:extLst>
      <p:ext uri="{BB962C8B-B14F-4D97-AF65-F5344CB8AC3E}">
        <p14:creationId xmlns:p14="http://schemas.microsoft.com/office/powerpoint/2010/main" val="95388444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p:cNvSpPr>
            <a:spLocks noGrp="1" noChangeArrowheads="1"/>
          </p:cNvSpPr>
          <p:nvPr>
            <p:ph type="title"/>
          </p:nvPr>
        </p:nvSpPr>
        <p:spPr/>
        <p:txBody>
          <a:bodyPr/>
          <a:lstStyle/>
          <a:p>
            <a:pPr algn="ctr"/>
            <a:r>
              <a:rPr lang="en-GB" altLang="en-US" b="1"/>
              <a:t>Potential reflexive practices</a:t>
            </a:r>
          </a:p>
        </p:txBody>
      </p:sp>
      <p:sp>
        <p:nvSpPr>
          <p:cNvPr id="202755" name="Rectangle 3"/>
          <p:cNvSpPr>
            <a:spLocks noGrp="1" noChangeArrowheads="1"/>
          </p:cNvSpPr>
          <p:nvPr>
            <p:ph type="body" idx="1"/>
          </p:nvPr>
        </p:nvSpPr>
        <p:spPr>
          <a:xfrm>
            <a:off x="441064" y="1269402"/>
            <a:ext cx="9229164" cy="4158727"/>
          </a:xfrm>
        </p:spPr>
        <p:txBody>
          <a:bodyPr>
            <a:normAutofit/>
          </a:bodyPr>
          <a:lstStyle/>
          <a:p>
            <a:r>
              <a:rPr lang="en-GB" altLang="en-US" sz="2800" dirty="0"/>
              <a:t>Constant iteration between personal experience of research, potentially relevant theory, underlying assumptions, data, participants’ feedback</a:t>
            </a:r>
          </a:p>
          <a:p>
            <a:r>
              <a:rPr lang="en-GB" altLang="en-US" sz="2800" dirty="0"/>
              <a:t>Writing self-critical accounts</a:t>
            </a:r>
          </a:p>
          <a:p>
            <a:r>
              <a:rPr lang="en-GB" altLang="en-US" sz="2800" dirty="0"/>
              <a:t>Research diaries</a:t>
            </a:r>
          </a:p>
          <a:p>
            <a:r>
              <a:rPr lang="en-GB" altLang="en-US" sz="2800" dirty="0"/>
              <a:t>Action learning groups</a:t>
            </a:r>
          </a:p>
          <a:p>
            <a:r>
              <a:rPr lang="en-GB" altLang="en-US" sz="2800" dirty="0"/>
              <a:t>Multi-paradigmatic research </a:t>
            </a:r>
          </a:p>
          <a:p>
            <a:r>
              <a:rPr lang="en-GB" altLang="en-US" sz="2800" dirty="0"/>
              <a:t>Collaborative and emancipatory research</a:t>
            </a:r>
          </a:p>
          <a:p>
            <a:pPr>
              <a:buFont typeface="Wingdings" panose="05000000000000000000" pitchFamily="2" charset="2"/>
              <a:buNone/>
            </a:pPr>
            <a:endParaRPr lang="en-GB" altLang="en-US" sz="2800" dirty="0"/>
          </a:p>
          <a:p>
            <a:endParaRPr lang="en-GB" altLang="en-US" sz="2800" dirty="0"/>
          </a:p>
        </p:txBody>
      </p:sp>
    </p:spTree>
    <p:extLst>
      <p:ext uri="{BB962C8B-B14F-4D97-AF65-F5344CB8AC3E}">
        <p14:creationId xmlns:p14="http://schemas.microsoft.com/office/powerpoint/2010/main" val="420281261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1"/>
            <a:ext cx="10972800" cy="1143000"/>
          </a:xfrm>
        </p:spPr>
        <p:txBody>
          <a:bodyPr>
            <a:normAutofit fontScale="90000"/>
          </a:bodyPr>
          <a:lstStyle/>
          <a:p>
            <a:r>
              <a:rPr lang="en-US" b="1" dirty="0"/>
              <a:t>The Research Diary: A Place for Recording Reflections</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US" dirty="0" smtClean="0"/>
              <a:t>Keeping </a:t>
            </a:r>
            <a:r>
              <a:rPr lang="en-US" dirty="0"/>
              <a:t>a research diary is an essential part of undertaking qualitative </a:t>
            </a:r>
            <a:r>
              <a:rPr lang="en-US" dirty="0" smtClean="0"/>
              <a:t>research</a:t>
            </a:r>
            <a:r>
              <a:rPr lang="en-US" dirty="0"/>
              <a:t> </a:t>
            </a:r>
            <a:r>
              <a:rPr lang="en-US" dirty="0" smtClean="0"/>
              <a:t>should include</a:t>
            </a:r>
          </a:p>
          <a:p>
            <a:pPr lvl="1"/>
            <a:r>
              <a:rPr lang="en-US" b="1" dirty="0" smtClean="0"/>
              <a:t>Observational Note</a:t>
            </a:r>
          </a:p>
          <a:p>
            <a:pPr lvl="1"/>
            <a:r>
              <a:rPr lang="en-US" b="1" dirty="0" smtClean="0"/>
              <a:t>Methodically  note </a:t>
            </a:r>
          </a:p>
          <a:p>
            <a:pPr lvl="1"/>
            <a:r>
              <a:rPr lang="en-US" b="1" dirty="0" smtClean="0"/>
              <a:t>Theoretical Note </a:t>
            </a:r>
          </a:p>
          <a:p>
            <a:pPr lvl="1"/>
            <a:r>
              <a:rPr lang="en-US" b="1" dirty="0" smtClean="0"/>
              <a:t>Analytical note </a:t>
            </a:r>
          </a:p>
          <a:p>
            <a:pPr marL="457200" lvl="1" indent="0">
              <a:buNone/>
            </a:pPr>
            <a:r>
              <a:rPr lang="en-US" b="1" dirty="0" smtClean="0"/>
              <a:t>(see hand out) </a:t>
            </a:r>
          </a:p>
          <a:p>
            <a:pPr lvl="1"/>
            <a:endParaRPr lang="en-GB" dirty="0"/>
          </a:p>
          <a:p>
            <a:endParaRPr lang="en-GB" b="1" dirty="0"/>
          </a:p>
        </p:txBody>
      </p:sp>
    </p:spTree>
    <p:extLst>
      <p:ext uri="{BB962C8B-B14F-4D97-AF65-F5344CB8AC3E}">
        <p14:creationId xmlns:p14="http://schemas.microsoft.com/office/powerpoint/2010/main" val="412191149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Research Issues to Reflect On</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See handout </a:t>
            </a:r>
            <a:endParaRPr lang="en-GB" dirty="0"/>
          </a:p>
        </p:txBody>
      </p:sp>
    </p:spTree>
    <p:extLst>
      <p:ext uri="{BB962C8B-B14F-4D97-AF65-F5344CB8AC3E}">
        <p14:creationId xmlns:p14="http://schemas.microsoft.com/office/powerpoint/2010/main" val="76746431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p:txBody>
          <a:bodyPr/>
          <a:lstStyle/>
          <a:p>
            <a:pPr algn="ctr"/>
            <a:r>
              <a:rPr lang="en-GB" altLang="en-US" sz="4000" b="1"/>
              <a:t>Conclusion</a:t>
            </a:r>
            <a:endParaRPr lang="en-GB" altLang="en-US" b="1"/>
          </a:p>
        </p:txBody>
      </p:sp>
      <p:sp>
        <p:nvSpPr>
          <p:cNvPr id="190467" name="Rectangle 3"/>
          <p:cNvSpPr>
            <a:spLocks noGrp="1" noChangeArrowheads="1"/>
          </p:cNvSpPr>
          <p:nvPr>
            <p:ph type="body" idx="1"/>
          </p:nvPr>
        </p:nvSpPr>
        <p:spPr/>
        <p:txBody>
          <a:bodyPr/>
          <a:lstStyle/>
          <a:p>
            <a:pPr>
              <a:buFont typeface="Wingdings" panose="05000000000000000000" pitchFamily="2" charset="2"/>
              <a:buNone/>
            </a:pPr>
            <a:endParaRPr lang="en-GB" altLang="en-US"/>
          </a:p>
          <a:p>
            <a:pPr>
              <a:buFont typeface="Wingdings" panose="05000000000000000000" pitchFamily="2" charset="2"/>
              <a:buNone/>
            </a:pPr>
            <a:r>
              <a:rPr lang="en-GB" altLang="en-US"/>
              <a:t>	The sort of critical appraisal, evaluation and development reviewed here is a continual process.</a:t>
            </a:r>
          </a:p>
          <a:p>
            <a:pPr>
              <a:buFont typeface="Wingdings" panose="05000000000000000000" pitchFamily="2" charset="2"/>
              <a:buNone/>
            </a:pPr>
            <a:r>
              <a:rPr lang="en-GB" altLang="en-US"/>
              <a:t>	Therefore reflexivity is always a pursuit and never a destination.</a:t>
            </a:r>
          </a:p>
          <a:p>
            <a:pPr>
              <a:buFont typeface="Wingdings" panose="05000000000000000000" pitchFamily="2" charset="2"/>
              <a:buNone/>
            </a:pPr>
            <a:endParaRPr lang="en-GB" altLang="en-US"/>
          </a:p>
        </p:txBody>
      </p:sp>
    </p:spTree>
    <p:extLst>
      <p:ext uri="{BB962C8B-B14F-4D97-AF65-F5344CB8AC3E}">
        <p14:creationId xmlns:p14="http://schemas.microsoft.com/office/powerpoint/2010/main" val="373687875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ChangeArrowheads="1"/>
          </p:cNvSpPr>
          <p:nvPr>
            <p:ph type="title"/>
          </p:nvPr>
        </p:nvSpPr>
        <p:spPr>
          <a:xfrm>
            <a:off x="2080709" y="0"/>
            <a:ext cx="7772400" cy="1143000"/>
          </a:xfrm>
        </p:spPr>
        <p:txBody>
          <a:bodyPr/>
          <a:lstStyle/>
          <a:p>
            <a:pPr algn="ctr"/>
            <a:r>
              <a:rPr lang="en-GB" altLang="en-US" sz="3600" b="1" dirty="0"/>
              <a:t>Further Sources</a:t>
            </a:r>
          </a:p>
        </p:txBody>
      </p:sp>
      <p:sp>
        <p:nvSpPr>
          <p:cNvPr id="203779" name="Rectangle 3"/>
          <p:cNvSpPr>
            <a:spLocks noGrp="1" noChangeArrowheads="1"/>
          </p:cNvSpPr>
          <p:nvPr>
            <p:ph type="body" idx="1"/>
          </p:nvPr>
        </p:nvSpPr>
        <p:spPr>
          <a:xfrm>
            <a:off x="150607" y="892885"/>
            <a:ext cx="9906207" cy="5631742"/>
          </a:xfrm>
        </p:spPr>
        <p:txBody>
          <a:bodyPr/>
          <a:lstStyle/>
          <a:p>
            <a:pPr>
              <a:lnSpc>
                <a:spcPct val="80000"/>
              </a:lnSpc>
              <a:buFont typeface="Wingdings" panose="05000000000000000000" pitchFamily="2" charset="2"/>
              <a:buNone/>
            </a:pPr>
            <a:r>
              <a:rPr lang="en-GB" altLang="en-US" sz="1800" dirty="0"/>
              <a:t>	Alvesson, M. and </a:t>
            </a:r>
            <a:r>
              <a:rPr lang="en-GB" altLang="en-US" sz="1800" dirty="0" err="1"/>
              <a:t>Skoldberg</a:t>
            </a:r>
            <a:r>
              <a:rPr lang="en-GB" altLang="en-US" sz="1800" dirty="0"/>
              <a:t>, K. (2000).  </a:t>
            </a:r>
            <a:r>
              <a:rPr lang="en-GB" altLang="en-US" sz="1800" i="1" dirty="0"/>
              <a:t>Reflexive Methodology: New Vistas for Qualitative Research</a:t>
            </a:r>
            <a:r>
              <a:rPr lang="en-GB" altLang="en-US" sz="1800" dirty="0"/>
              <a:t>. London: Sage Publications.</a:t>
            </a:r>
          </a:p>
          <a:p>
            <a:pPr>
              <a:lnSpc>
                <a:spcPct val="80000"/>
              </a:lnSpc>
              <a:buFont typeface="Wingdings" panose="05000000000000000000" pitchFamily="2" charset="2"/>
              <a:buNone/>
            </a:pPr>
            <a:r>
              <a:rPr lang="en-GB" altLang="en-US" sz="1800" dirty="0"/>
              <a:t>	Finlay, L. (2002).  Negotiating the swamp: the opportunity and challenge of reflexivity in research practice.  </a:t>
            </a:r>
            <a:r>
              <a:rPr lang="en-GB" altLang="en-US" sz="1800" i="1" dirty="0"/>
              <a:t>Qualitative Research</a:t>
            </a:r>
            <a:r>
              <a:rPr lang="en-GB" altLang="en-US" sz="1800" dirty="0"/>
              <a:t>, 2, 209-230.</a:t>
            </a:r>
          </a:p>
          <a:p>
            <a:pPr>
              <a:lnSpc>
                <a:spcPct val="80000"/>
              </a:lnSpc>
              <a:buFont typeface="Wingdings" panose="05000000000000000000" pitchFamily="2" charset="2"/>
              <a:buNone/>
            </a:pPr>
            <a:r>
              <a:rPr lang="en-GB" altLang="en-US" sz="1800" dirty="0"/>
              <a:t>	Hardy, C., Phillips, N. and Clegg, S. (2001).  Reflexivity in organization and management theory: A study of the production of the research ‘subject’.  </a:t>
            </a:r>
            <a:r>
              <a:rPr lang="en-GB" altLang="en-US" sz="1800" i="1" dirty="0"/>
              <a:t>Human Relations</a:t>
            </a:r>
            <a:r>
              <a:rPr lang="en-GB" altLang="en-US" sz="1800" dirty="0"/>
              <a:t>, 54, 531-560.</a:t>
            </a:r>
          </a:p>
          <a:p>
            <a:pPr>
              <a:lnSpc>
                <a:spcPct val="80000"/>
              </a:lnSpc>
              <a:buFont typeface="Wingdings" panose="05000000000000000000" pitchFamily="2" charset="2"/>
              <a:buNone/>
            </a:pPr>
            <a:r>
              <a:rPr lang="en-GB" altLang="en-US" sz="1800" dirty="0"/>
              <a:t>	Johnson, P. and </a:t>
            </a:r>
            <a:r>
              <a:rPr lang="en-GB" altLang="en-US" sz="1800" dirty="0" err="1"/>
              <a:t>Duberley</a:t>
            </a:r>
            <a:r>
              <a:rPr lang="en-GB" altLang="en-US" sz="1800" dirty="0"/>
              <a:t>, J. (2003).  Reflexivity in management research.  </a:t>
            </a:r>
            <a:r>
              <a:rPr lang="en-GB" altLang="en-US" sz="1800" i="1" dirty="0"/>
              <a:t>Journal of Management Studies</a:t>
            </a:r>
            <a:r>
              <a:rPr lang="en-GB" altLang="en-US" sz="1800" dirty="0"/>
              <a:t>, 40, 1279-1303.</a:t>
            </a:r>
          </a:p>
          <a:p>
            <a:pPr>
              <a:lnSpc>
                <a:spcPct val="80000"/>
              </a:lnSpc>
              <a:buFont typeface="Wingdings" panose="05000000000000000000" pitchFamily="2" charset="2"/>
              <a:buNone/>
            </a:pPr>
            <a:r>
              <a:rPr lang="en-GB" altLang="en-US" sz="1800" dirty="0"/>
              <a:t>	Lewis, M. and Grimes, A. (1999).  </a:t>
            </a:r>
            <a:r>
              <a:rPr lang="en-GB" altLang="en-US" sz="1800" dirty="0" err="1"/>
              <a:t>Metatriangulation</a:t>
            </a:r>
            <a:r>
              <a:rPr lang="en-GB" altLang="en-US" sz="1800" dirty="0"/>
              <a:t>: Building theory from multiple paradigms, </a:t>
            </a:r>
            <a:r>
              <a:rPr lang="en-GB" altLang="en-US" sz="1800" i="1" dirty="0"/>
              <a:t>Academy of Management Review</a:t>
            </a:r>
            <a:r>
              <a:rPr lang="en-GB" altLang="en-US" sz="1800" dirty="0"/>
              <a:t>, 24, 672-690.</a:t>
            </a:r>
          </a:p>
          <a:p>
            <a:pPr>
              <a:lnSpc>
                <a:spcPct val="80000"/>
              </a:lnSpc>
              <a:buFont typeface="Wingdings" panose="05000000000000000000" pitchFamily="2" charset="2"/>
              <a:buNone/>
            </a:pPr>
            <a:r>
              <a:rPr lang="en-GB" altLang="en-US" sz="1800" dirty="0"/>
              <a:t>	Seale, C. (1999). </a:t>
            </a:r>
            <a:r>
              <a:rPr lang="en-GB" altLang="en-US" sz="1800" i="1" dirty="0"/>
              <a:t>The Quality of Qualitative Research</a:t>
            </a:r>
            <a:r>
              <a:rPr lang="en-GB" altLang="en-US" sz="1800" dirty="0"/>
              <a:t>. </a:t>
            </a:r>
            <a:r>
              <a:rPr lang="en-GB" altLang="en-US" sz="1800" dirty="0" err="1"/>
              <a:t>London:Sage</a:t>
            </a:r>
            <a:r>
              <a:rPr lang="en-GB" altLang="en-US" sz="1800" dirty="0"/>
              <a:t>.</a:t>
            </a:r>
          </a:p>
          <a:p>
            <a:pPr>
              <a:lnSpc>
                <a:spcPct val="80000"/>
              </a:lnSpc>
              <a:buFont typeface="Wingdings" panose="05000000000000000000" pitchFamily="2" charset="2"/>
              <a:buNone/>
            </a:pPr>
            <a:r>
              <a:rPr lang="en-GB" altLang="en-US" sz="1800" dirty="0"/>
              <a:t>	</a:t>
            </a:r>
            <a:r>
              <a:rPr lang="en-GB" altLang="en-US" sz="1800" dirty="0" err="1"/>
              <a:t>Weick</a:t>
            </a:r>
            <a:r>
              <a:rPr lang="en-GB" altLang="en-US" sz="1800" dirty="0"/>
              <a:t>, K. (1999). Theory construction as disciplined reflexivity: </a:t>
            </a:r>
            <a:r>
              <a:rPr lang="en-GB" altLang="en-US" sz="1800" dirty="0" err="1"/>
              <a:t>Tradeoffs</a:t>
            </a:r>
            <a:r>
              <a:rPr lang="en-GB" altLang="en-US" sz="1800" dirty="0"/>
              <a:t> in the 90s.  </a:t>
            </a:r>
            <a:r>
              <a:rPr lang="en-GB" altLang="en-US" sz="1800" i="1" dirty="0"/>
              <a:t>Academy of Management Review</a:t>
            </a:r>
            <a:r>
              <a:rPr lang="en-GB" altLang="en-US" sz="1800" dirty="0"/>
              <a:t>, 24, 797-806.</a:t>
            </a:r>
          </a:p>
          <a:p>
            <a:pPr>
              <a:lnSpc>
                <a:spcPct val="80000"/>
              </a:lnSpc>
              <a:buFont typeface="Wingdings" panose="05000000000000000000" pitchFamily="2" charset="2"/>
              <a:buNone/>
            </a:pPr>
            <a:r>
              <a:rPr lang="en-GB" altLang="en-US" sz="1800" dirty="0"/>
              <a:t>	</a:t>
            </a:r>
            <a:r>
              <a:rPr lang="en-GB" altLang="en-US" sz="1800" dirty="0" err="1"/>
              <a:t>Woolgar</a:t>
            </a:r>
            <a:r>
              <a:rPr lang="en-GB" altLang="en-US" sz="1800" dirty="0"/>
              <a:t>, S. (ed.) (1988) Knowledge and Reflexivity. </a:t>
            </a:r>
            <a:r>
              <a:rPr lang="en-GB" altLang="en-US" sz="1800" dirty="0" smtClean="0"/>
              <a:t>London Sage</a:t>
            </a:r>
            <a:r>
              <a:rPr lang="en-GB" altLang="en-US" sz="1800" dirty="0"/>
              <a:t>: Publications.</a:t>
            </a:r>
          </a:p>
        </p:txBody>
      </p:sp>
    </p:spTree>
    <p:extLst>
      <p:ext uri="{BB962C8B-B14F-4D97-AF65-F5344CB8AC3E}">
        <p14:creationId xmlns:p14="http://schemas.microsoft.com/office/powerpoint/2010/main" val="183849208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1516 UWTSD PowerPoint Presentation Template</Template>
  <TotalTime>110</TotalTime>
  <Words>1783</Words>
  <Application>Microsoft Office PowerPoint</Application>
  <PresentationFormat>Widescreen</PresentationFormat>
  <Paragraphs>193</Paragraphs>
  <Slides>27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Myriad Pro</vt:lpstr>
      <vt:lpstr>Wingdings</vt:lpstr>
      <vt:lpstr>20140311PresentationUWTSDTemplate</vt:lpstr>
      <vt:lpstr>Reflexivity and Positionality in research</vt:lpstr>
      <vt:lpstr>PowerPoint Presentation</vt:lpstr>
      <vt:lpstr>Research</vt:lpstr>
      <vt:lpstr>Identification of training need</vt:lpstr>
      <vt:lpstr>Why? </vt:lpstr>
      <vt:lpstr>Aims</vt:lpstr>
      <vt:lpstr>Subjectivity</vt:lpstr>
      <vt:lpstr>Positionality</vt:lpstr>
      <vt:lpstr>The Influence of Positionality</vt:lpstr>
      <vt:lpstr>Reflexivity</vt:lpstr>
      <vt:lpstr>Reflexivity</vt:lpstr>
      <vt:lpstr>Reflexivity: A working framework</vt:lpstr>
      <vt:lpstr>Domain 1: Being reflexive  about method</vt:lpstr>
      <vt:lpstr>Exercise 1</vt:lpstr>
      <vt:lpstr>Domain 2: Being reflexive about epistemological assumptions</vt:lpstr>
      <vt:lpstr>Domain 2: Being reflexive about epistemological assumptions</vt:lpstr>
      <vt:lpstr>Exercise 2</vt:lpstr>
      <vt:lpstr>Potential problems of different epistemological stances</vt:lpstr>
      <vt:lpstr>Domain 3: Being reflexive  about the discipline</vt:lpstr>
      <vt:lpstr>Domain 3: Being reflexive  about the discipline</vt:lpstr>
      <vt:lpstr>Exercise 3</vt:lpstr>
      <vt:lpstr>Critique of reflexivity</vt:lpstr>
      <vt:lpstr>Potential reflexive practices</vt:lpstr>
      <vt:lpstr>The Research Diary: A Place for Recording Reflections </vt:lpstr>
      <vt:lpstr>Research Issues to Reflect On </vt:lpstr>
      <vt:lpstr>Conclusion</vt:lpstr>
      <vt:lpstr>Further Sources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Reflexivity and Positionality in research</dc:title>
  <dc:creator>Nicola Welton</dc:creator>
  <cp:lastModifiedBy>Nicola Welton</cp:lastModifiedBy>
  <cp:revision>4</cp:revision>
  <dcterms:created xsi:type="dcterms:W3CDTF">2017-11-09T15:50:17Z</dcterms:created>
  <dcterms:modified xsi:type="dcterms:W3CDTF">2018-11-26T10:41:06Z</dcterms:modified>
</cp:coreProperties>
</file>