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7" r:id="rId1"/>
  </p:sldMasterIdLst>
  <p:notesMasterIdLst>
    <p:notesMasterId r:id="rId30"/>
  </p:notesMasterIdLst>
  <p:sldIdLst>
    <p:sldId id="256" r:id="rId2"/>
    <p:sldId id="268" r:id="rId3"/>
    <p:sldId id="269" r:id="rId4"/>
    <p:sldId id="270" r:id="rId5"/>
    <p:sldId id="258" r:id="rId6"/>
    <p:sldId id="257" r:id="rId7"/>
    <p:sldId id="259" r:id="rId8"/>
    <p:sldId id="280" r:id="rId9"/>
    <p:sldId id="281" r:id="rId10"/>
    <p:sldId id="282" r:id="rId11"/>
    <p:sldId id="267" r:id="rId12"/>
    <p:sldId id="260" r:id="rId13"/>
    <p:sldId id="262" r:id="rId14"/>
    <p:sldId id="272" r:id="rId15"/>
    <p:sldId id="273" r:id="rId16"/>
    <p:sldId id="261" r:id="rId17"/>
    <p:sldId id="274" r:id="rId18"/>
    <p:sldId id="275" r:id="rId19"/>
    <p:sldId id="276" r:id="rId20"/>
    <p:sldId id="277" r:id="rId21"/>
    <p:sldId id="278" r:id="rId22"/>
    <p:sldId id="263" r:id="rId23"/>
    <p:sldId id="264" r:id="rId24"/>
    <p:sldId id="279" r:id="rId25"/>
    <p:sldId id="265" r:id="rId26"/>
    <p:sldId id="271" r:id="rId27"/>
    <p:sldId id="266" r:id="rId28"/>
    <p:sldId id="283" r:id="rId29"/>
  </p:sldIdLst>
  <p:sldSz cx="12192000" cy="6858000"/>
  <p:notesSz cx="6858000" cy="9144000"/>
  <p:defaultTextStyle>
    <a:defPPr>
      <a:defRPr lang="en-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8239"/>
  </p:normalViewPr>
  <p:slideViewPr>
    <p:cSldViewPr snapToGrid="0">
      <p:cViewPr>
        <p:scale>
          <a:sx n="109" d="100"/>
          <a:sy n="109" d="100"/>
        </p:scale>
        <p:origin x="68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70CEBD-5053-4FCF-BB0A-B7BFAE9BA65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72ACB34-5373-494D-A721-0D9091548AF3}">
      <dgm:prSet/>
      <dgm:spPr/>
      <dgm:t>
        <a:bodyPr/>
        <a:lstStyle/>
        <a:p>
          <a:r>
            <a:rPr lang="en-GB"/>
            <a:t>This study focuses on the research of China's higher vocational education policies, with a particular emphasis on the implementation of the "academic certificates plus vocational skill level certificates" (1+X) system in selected vocational colleges. </a:t>
          </a:r>
          <a:endParaRPr lang="en-US"/>
        </a:p>
      </dgm:t>
    </dgm:pt>
    <dgm:pt modelId="{03196A7A-5C33-40C5-AB75-52C76B5046AD}" type="parTrans" cxnId="{2812D154-CD01-4D13-B890-54583B125D15}">
      <dgm:prSet/>
      <dgm:spPr/>
      <dgm:t>
        <a:bodyPr/>
        <a:lstStyle/>
        <a:p>
          <a:endParaRPr lang="en-US"/>
        </a:p>
      </dgm:t>
    </dgm:pt>
    <dgm:pt modelId="{4A18AB23-C1BF-4EDE-AE15-F93F1C2176D2}" type="sibTrans" cxnId="{2812D154-CD01-4D13-B890-54583B125D15}">
      <dgm:prSet/>
      <dgm:spPr/>
      <dgm:t>
        <a:bodyPr/>
        <a:lstStyle/>
        <a:p>
          <a:endParaRPr lang="en-US"/>
        </a:p>
      </dgm:t>
    </dgm:pt>
    <dgm:pt modelId="{C4378504-97A4-4DC8-B44E-9317A9548C2F}">
      <dgm:prSet/>
      <dgm:spPr/>
      <dgm:t>
        <a:bodyPr/>
        <a:lstStyle/>
        <a:p>
          <a:r>
            <a:rPr lang="en-GB"/>
            <a:t>The university I was working at is one of the pilot universities where this system was introduced in 2019. This study aims to explore the rationale, effectiveness, and challenges associated with the implementation of the (1+X) system in the context of Chinese higher vocational education.</a:t>
          </a:r>
          <a:endParaRPr lang="en-US"/>
        </a:p>
      </dgm:t>
    </dgm:pt>
    <dgm:pt modelId="{BD4F0E31-74CC-4436-86FA-8C95494E8A04}" type="parTrans" cxnId="{8AD4114D-45CA-46D7-96BF-8E1073F7BE83}">
      <dgm:prSet/>
      <dgm:spPr/>
      <dgm:t>
        <a:bodyPr/>
        <a:lstStyle/>
        <a:p>
          <a:endParaRPr lang="en-US"/>
        </a:p>
      </dgm:t>
    </dgm:pt>
    <dgm:pt modelId="{865E803A-F624-4860-B0AF-085C6558CE02}" type="sibTrans" cxnId="{8AD4114D-45CA-46D7-96BF-8E1073F7BE83}">
      <dgm:prSet/>
      <dgm:spPr/>
      <dgm:t>
        <a:bodyPr/>
        <a:lstStyle/>
        <a:p>
          <a:endParaRPr lang="en-US"/>
        </a:p>
      </dgm:t>
    </dgm:pt>
    <dgm:pt modelId="{3FE3790F-62DB-415D-8F46-32C4DB73BBCA}" type="pres">
      <dgm:prSet presAssocID="{4370CEBD-5053-4FCF-BB0A-B7BFAE9BA65A}" presName="root" presStyleCnt="0">
        <dgm:presLayoutVars>
          <dgm:dir/>
          <dgm:resizeHandles val="exact"/>
        </dgm:presLayoutVars>
      </dgm:prSet>
      <dgm:spPr/>
    </dgm:pt>
    <dgm:pt modelId="{03352FA9-C19D-4A1A-976B-9A8B2BC79FF4}" type="pres">
      <dgm:prSet presAssocID="{272ACB34-5373-494D-A721-0D9091548AF3}" presName="compNode" presStyleCnt="0"/>
      <dgm:spPr/>
    </dgm:pt>
    <dgm:pt modelId="{4C1C9706-257C-4871-B55C-46A557D76651}" type="pres">
      <dgm:prSet presAssocID="{272ACB34-5373-494D-A721-0D9091548AF3}" presName="bgRect" presStyleLbl="bgShp" presStyleIdx="0" presStyleCnt="2"/>
      <dgm:spPr/>
    </dgm:pt>
    <dgm:pt modelId="{09B0C9BD-766D-4440-AD62-0DD9E3493DBB}" type="pres">
      <dgm:prSet presAssocID="{272ACB34-5373-494D-A721-0D9091548AF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89BEA1A5-3F9B-4BAC-937F-DE00B9E6A46B}" type="pres">
      <dgm:prSet presAssocID="{272ACB34-5373-494D-A721-0D9091548AF3}" presName="spaceRect" presStyleCnt="0"/>
      <dgm:spPr/>
    </dgm:pt>
    <dgm:pt modelId="{21C9B2A7-8013-4FEA-91C0-85DA16AB0066}" type="pres">
      <dgm:prSet presAssocID="{272ACB34-5373-494D-A721-0D9091548AF3}" presName="parTx" presStyleLbl="revTx" presStyleIdx="0" presStyleCnt="2">
        <dgm:presLayoutVars>
          <dgm:chMax val="0"/>
          <dgm:chPref val="0"/>
        </dgm:presLayoutVars>
      </dgm:prSet>
      <dgm:spPr/>
    </dgm:pt>
    <dgm:pt modelId="{D66E03A8-5C79-4E79-A894-FCF7CC094AAC}" type="pres">
      <dgm:prSet presAssocID="{4A18AB23-C1BF-4EDE-AE15-F93F1C2176D2}" presName="sibTrans" presStyleCnt="0"/>
      <dgm:spPr/>
    </dgm:pt>
    <dgm:pt modelId="{6C0AC1B8-A3C3-4C12-A630-8C322F19CA2F}" type="pres">
      <dgm:prSet presAssocID="{C4378504-97A4-4DC8-B44E-9317A9548C2F}" presName="compNode" presStyleCnt="0"/>
      <dgm:spPr/>
    </dgm:pt>
    <dgm:pt modelId="{A092C552-1D44-4422-A240-84C2E15FDC05}" type="pres">
      <dgm:prSet presAssocID="{C4378504-97A4-4DC8-B44E-9317A9548C2F}" presName="bgRect" presStyleLbl="bgShp" presStyleIdx="1" presStyleCnt="2"/>
      <dgm:spPr/>
    </dgm:pt>
    <dgm:pt modelId="{591E1F03-CDAE-4AD9-BB9F-09B79467F975}" type="pres">
      <dgm:prSet presAssocID="{C4378504-97A4-4DC8-B44E-9317A9548C2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7744EC94-9F99-4AF1-9DFA-43AD6CE7C26D}" type="pres">
      <dgm:prSet presAssocID="{C4378504-97A4-4DC8-B44E-9317A9548C2F}" presName="spaceRect" presStyleCnt="0"/>
      <dgm:spPr/>
    </dgm:pt>
    <dgm:pt modelId="{EE7B5211-EF78-4484-9B0C-E7CF0E68979F}" type="pres">
      <dgm:prSet presAssocID="{C4378504-97A4-4DC8-B44E-9317A9548C2F}" presName="parTx" presStyleLbl="revTx" presStyleIdx="1" presStyleCnt="2">
        <dgm:presLayoutVars>
          <dgm:chMax val="0"/>
          <dgm:chPref val="0"/>
        </dgm:presLayoutVars>
      </dgm:prSet>
      <dgm:spPr/>
    </dgm:pt>
  </dgm:ptLst>
  <dgm:cxnLst>
    <dgm:cxn modelId="{7FE78701-7D8A-404C-AF02-E5B2AACF7CD9}" type="presOf" srcId="{C4378504-97A4-4DC8-B44E-9317A9548C2F}" destId="{EE7B5211-EF78-4484-9B0C-E7CF0E68979F}" srcOrd="0" destOrd="0" presId="urn:microsoft.com/office/officeart/2018/2/layout/IconVerticalSolidList"/>
    <dgm:cxn modelId="{94F4AF05-3809-4B92-AB13-954DA8B3ECC1}" type="presOf" srcId="{272ACB34-5373-494D-A721-0D9091548AF3}" destId="{21C9B2A7-8013-4FEA-91C0-85DA16AB0066}" srcOrd="0" destOrd="0" presId="urn:microsoft.com/office/officeart/2018/2/layout/IconVerticalSolidList"/>
    <dgm:cxn modelId="{7A8B0936-6BA3-4646-8CD5-CDA39B34151F}" type="presOf" srcId="{4370CEBD-5053-4FCF-BB0A-B7BFAE9BA65A}" destId="{3FE3790F-62DB-415D-8F46-32C4DB73BBCA}" srcOrd="0" destOrd="0" presId="urn:microsoft.com/office/officeart/2018/2/layout/IconVerticalSolidList"/>
    <dgm:cxn modelId="{8AD4114D-45CA-46D7-96BF-8E1073F7BE83}" srcId="{4370CEBD-5053-4FCF-BB0A-B7BFAE9BA65A}" destId="{C4378504-97A4-4DC8-B44E-9317A9548C2F}" srcOrd="1" destOrd="0" parTransId="{BD4F0E31-74CC-4436-86FA-8C95494E8A04}" sibTransId="{865E803A-F624-4860-B0AF-085C6558CE02}"/>
    <dgm:cxn modelId="{2812D154-CD01-4D13-B890-54583B125D15}" srcId="{4370CEBD-5053-4FCF-BB0A-B7BFAE9BA65A}" destId="{272ACB34-5373-494D-A721-0D9091548AF3}" srcOrd="0" destOrd="0" parTransId="{03196A7A-5C33-40C5-AB75-52C76B5046AD}" sibTransId="{4A18AB23-C1BF-4EDE-AE15-F93F1C2176D2}"/>
    <dgm:cxn modelId="{B90E9535-E0CE-4187-BD3A-80949CC9DBEC}" type="presParOf" srcId="{3FE3790F-62DB-415D-8F46-32C4DB73BBCA}" destId="{03352FA9-C19D-4A1A-976B-9A8B2BC79FF4}" srcOrd="0" destOrd="0" presId="urn:microsoft.com/office/officeart/2018/2/layout/IconVerticalSolidList"/>
    <dgm:cxn modelId="{EDCDB551-181D-4CF0-8D0B-D4DC7927205D}" type="presParOf" srcId="{03352FA9-C19D-4A1A-976B-9A8B2BC79FF4}" destId="{4C1C9706-257C-4871-B55C-46A557D76651}" srcOrd="0" destOrd="0" presId="urn:microsoft.com/office/officeart/2018/2/layout/IconVerticalSolidList"/>
    <dgm:cxn modelId="{D2EC6C12-3B44-487C-87BE-3F1D04BA3494}" type="presParOf" srcId="{03352FA9-C19D-4A1A-976B-9A8B2BC79FF4}" destId="{09B0C9BD-766D-4440-AD62-0DD9E3493DBB}" srcOrd="1" destOrd="0" presId="urn:microsoft.com/office/officeart/2018/2/layout/IconVerticalSolidList"/>
    <dgm:cxn modelId="{C3F7BFCD-C2F3-41CA-B925-B210BA4D978E}" type="presParOf" srcId="{03352FA9-C19D-4A1A-976B-9A8B2BC79FF4}" destId="{89BEA1A5-3F9B-4BAC-937F-DE00B9E6A46B}" srcOrd="2" destOrd="0" presId="urn:microsoft.com/office/officeart/2018/2/layout/IconVerticalSolidList"/>
    <dgm:cxn modelId="{BE9D73E4-F11E-4C54-97D6-7EFABA8B4B7A}" type="presParOf" srcId="{03352FA9-C19D-4A1A-976B-9A8B2BC79FF4}" destId="{21C9B2A7-8013-4FEA-91C0-85DA16AB0066}" srcOrd="3" destOrd="0" presId="urn:microsoft.com/office/officeart/2018/2/layout/IconVerticalSolidList"/>
    <dgm:cxn modelId="{38AB7C8E-3931-4B02-B90B-3EBD130FDCB3}" type="presParOf" srcId="{3FE3790F-62DB-415D-8F46-32C4DB73BBCA}" destId="{D66E03A8-5C79-4E79-A894-FCF7CC094AAC}" srcOrd="1" destOrd="0" presId="urn:microsoft.com/office/officeart/2018/2/layout/IconVerticalSolidList"/>
    <dgm:cxn modelId="{9383621F-1F2C-4158-B722-BDDE3892B471}" type="presParOf" srcId="{3FE3790F-62DB-415D-8F46-32C4DB73BBCA}" destId="{6C0AC1B8-A3C3-4C12-A630-8C322F19CA2F}" srcOrd="2" destOrd="0" presId="urn:microsoft.com/office/officeart/2018/2/layout/IconVerticalSolidList"/>
    <dgm:cxn modelId="{07CEB1CF-AC9A-4F24-9F7F-E675B953F826}" type="presParOf" srcId="{6C0AC1B8-A3C3-4C12-A630-8C322F19CA2F}" destId="{A092C552-1D44-4422-A240-84C2E15FDC05}" srcOrd="0" destOrd="0" presId="urn:microsoft.com/office/officeart/2018/2/layout/IconVerticalSolidList"/>
    <dgm:cxn modelId="{CAFBD6FA-2F99-4BE3-8661-BD5A76DDEC67}" type="presParOf" srcId="{6C0AC1B8-A3C3-4C12-A630-8C322F19CA2F}" destId="{591E1F03-CDAE-4AD9-BB9F-09B79467F975}" srcOrd="1" destOrd="0" presId="urn:microsoft.com/office/officeart/2018/2/layout/IconVerticalSolidList"/>
    <dgm:cxn modelId="{AA6E8A89-011A-4B2A-9A12-2A5977F86406}" type="presParOf" srcId="{6C0AC1B8-A3C3-4C12-A630-8C322F19CA2F}" destId="{7744EC94-9F99-4AF1-9DFA-43AD6CE7C26D}" srcOrd="2" destOrd="0" presId="urn:microsoft.com/office/officeart/2018/2/layout/IconVerticalSolidList"/>
    <dgm:cxn modelId="{D3B1B9EE-0CB6-429F-9528-316EB107D527}" type="presParOf" srcId="{6C0AC1B8-A3C3-4C12-A630-8C322F19CA2F}" destId="{EE7B5211-EF78-4484-9B0C-E7CF0E68979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C30FAB-60CE-4FBB-B00C-436978A05C9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C931D01-FB0B-4548-B9BF-7E73EAA9C131}">
      <dgm:prSet/>
      <dgm:spPr/>
      <dgm:t>
        <a:bodyPr/>
        <a:lstStyle/>
        <a:p>
          <a:r>
            <a:rPr lang="en-GB"/>
            <a:t>China has been making significant efforts to enhance the quality and relevance of its higher education system, particularly in vocational education. </a:t>
          </a:r>
          <a:endParaRPr lang="en-US"/>
        </a:p>
      </dgm:t>
    </dgm:pt>
    <dgm:pt modelId="{D382E87A-A265-4B31-856C-366B3F062502}" type="parTrans" cxnId="{445AEB58-C805-4525-A681-1AC3B1F7C7F6}">
      <dgm:prSet/>
      <dgm:spPr/>
      <dgm:t>
        <a:bodyPr/>
        <a:lstStyle/>
        <a:p>
          <a:endParaRPr lang="en-US"/>
        </a:p>
      </dgm:t>
    </dgm:pt>
    <dgm:pt modelId="{9CB9159C-581B-4628-8BAA-875777E2A03D}" type="sibTrans" cxnId="{445AEB58-C805-4525-A681-1AC3B1F7C7F6}">
      <dgm:prSet/>
      <dgm:spPr/>
      <dgm:t>
        <a:bodyPr/>
        <a:lstStyle/>
        <a:p>
          <a:endParaRPr lang="en-US"/>
        </a:p>
      </dgm:t>
    </dgm:pt>
    <dgm:pt modelId="{542BEBFF-B90B-4AE1-951C-F631B25298AF}">
      <dgm:prSet/>
      <dgm:spPr/>
      <dgm:t>
        <a:bodyPr/>
        <a:lstStyle/>
        <a:p>
          <a:r>
            <a:rPr lang="en-GB"/>
            <a:t>The (1+X) system is</a:t>
          </a:r>
          <a:r>
            <a:rPr lang="zh-CN"/>
            <a:t> </a:t>
          </a:r>
          <a:r>
            <a:rPr lang="en-GB"/>
            <a:t>to bridge the gap between theoretical knowledge and practical skills in vocational education.</a:t>
          </a:r>
          <a:endParaRPr lang="en-US"/>
        </a:p>
      </dgm:t>
    </dgm:pt>
    <dgm:pt modelId="{E9137E24-B484-4289-B7FE-C7D4799DD03C}" type="parTrans" cxnId="{B4B64831-A3C5-41D1-A781-BE7E765348BB}">
      <dgm:prSet/>
      <dgm:spPr/>
      <dgm:t>
        <a:bodyPr/>
        <a:lstStyle/>
        <a:p>
          <a:endParaRPr lang="en-US"/>
        </a:p>
      </dgm:t>
    </dgm:pt>
    <dgm:pt modelId="{8A097C52-1BC1-4EDC-9143-869EA1226D7D}" type="sibTrans" cxnId="{B4B64831-A3C5-41D1-A781-BE7E765348BB}">
      <dgm:prSet/>
      <dgm:spPr/>
      <dgm:t>
        <a:bodyPr/>
        <a:lstStyle/>
        <a:p>
          <a:endParaRPr lang="en-US"/>
        </a:p>
      </dgm:t>
    </dgm:pt>
    <dgm:pt modelId="{770867E6-CF71-4FAA-830B-52CEEAB9F2E6}">
      <dgm:prSet/>
      <dgm:spPr/>
      <dgm:t>
        <a:bodyPr/>
        <a:lstStyle/>
        <a:p>
          <a:r>
            <a:rPr lang="en-GB"/>
            <a:t>Under this system, students in vocational colleges pursue both academic qualifications and vocational skill level certificates, ensuring a comprehensive and well-rounded education.</a:t>
          </a:r>
          <a:endParaRPr lang="en-US"/>
        </a:p>
      </dgm:t>
    </dgm:pt>
    <dgm:pt modelId="{97B176B3-BB65-48BD-B65C-1F12861C0100}" type="parTrans" cxnId="{82B82816-553B-42F1-B715-3E77E7BE980B}">
      <dgm:prSet/>
      <dgm:spPr/>
      <dgm:t>
        <a:bodyPr/>
        <a:lstStyle/>
        <a:p>
          <a:endParaRPr lang="en-US"/>
        </a:p>
      </dgm:t>
    </dgm:pt>
    <dgm:pt modelId="{8770ECE7-D784-444D-9492-61C56E33DE23}" type="sibTrans" cxnId="{82B82816-553B-42F1-B715-3E77E7BE980B}">
      <dgm:prSet/>
      <dgm:spPr/>
      <dgm:t>
        <a:bodyPr/>
        <a:lstStyle/>
        <a:p>
          <a:endParaRPr lang="en-US"/>
        </a:p>
      </dgm:t>
    </dgm:pt>
    <dgm:pt modelId="{EFEB5B27-C83E-A743-A88A-5FEED031B8F3}" type="pres">
      <dgm:prSet presAssocID="{60C30FAB-60CE-4FBB-B00C-436978A05C9B}" presName="linear" presStyleCnt="0">
        <dgm:presLayoutVars>
          <dgm:animLvl val="lvl"/>
          <dgm:resizeHandles val="exact"/>
        </dgm:presLayoutVars>
      </dgm:prSet>
      <dgm:spPr/>
    </dgm:pt>
    <dgm:pt modelId="{F20E6EB6-6EB3-D949-A0FE-B52A997CB7F5}" type="pres">
      <dgm:prSet presAssocID="{9C931D01-FB0B-4548-B9BF-7E73EAA9C131}" presName="parentText" presStyleLbl="node1" presStyleIdx="0" presStyleCnt="3">
        <dgm:presLayoutVars>
          <dgm:chMax val="0"/>
          <dgm:bulletEnabled val="1"/>
        </dgm:presLayoutVars>
      </dgm:prSet>
      <dgm:spPr/>
    </dgm:pt>
    <dgm:pt modelId="{B1B18CBE-1F9F-814A-8EDD-3AD785567B21}" type="pres">
      <dgm:prSet presAssocID="{9CB9159C-581B-4628-8BAA-875777E2A03D}" presName="spacer" presStyleCnt="0"/>
      <dgm:spPr/>
    </dgm:pt>
    <dgm:pt modelId="{5FB6D219-1757-4946-B11D-658069E836FE}" type="pres">
      <dgm:prSet presAssocID="{542BEBFF-B90B-4AE1-951C-F631B25298AF}" presName="parentText" presStyleLbl="node1" presStyleIdx="1" presStyleCnt="3">
        <dgm:presLayoutVars>
          <dgm:chMax val="0"/>
          <dgm:bulletEnabled val="1"/>
        </dgm:presLayoutVars>
      </dgm:prSet>
      <dgm:spPr/>
    </dgm:pt>
    <dgm:pt modelId="{09A5F4F4-6FB5-B049-98CE-CF9AE56B5AC9}" type="pres">
      <dgm:prSet presAssocID="{8A097C52-1BC1-4EDC-9143-869EA1226D7D}" presName="spacer" presStyleCnt="0"/>
      <dgm:spPr/>
    </dgm:pt>
    <dgm:pt modelId="{2D98A146-EFC6-3844-80E7-81A95B4AF761}" type="pres">
      <dgm:prSet presAssocID="{770867E6-CF71-4FAA-830B-52CEEAB9F2E6}" presName="parentText" presStyleLbl="node1" presStyleIdx="2" presStyleCnt="3">
        <dgm:presLayoutVars>
          <dgm:chMax val="0"/>
          <dgm:bulletEnabled val="1"/>
        </dgm:presLayoutVars>
      </dgm:prSet>
      <dgm:spPr/>
    </dgm:pt>
  </dgm:ptLst>
  <dgm:cxnLst>
    <dgm:cxn modelId="{6E400003-8284-9F46-A559-81879B4C8F72}" type="presOf" srcId="{60C30FAB-60CE-4FBB-B00C-436978A05C9B}" destId="{EFEB5B27-C83E-A743-A88A-5FEED031B8F3}" srcOrd="0" destOrd="0" presId="urn:microsoft.com/office/officeart/2005/8/layout/vList2"/>
    <dgm:cxn modelId="{82B82816-553B-42F1-B715-3E77E7BE980B}" srcId="{60C30FAB-60CE-4FBB-B00C-436978A05C9B}" destId="{770867E6-CF71-4FAA-830B-52CEEAB9F2E6}" srcOrd="2" destOrd="0" parTransId="{97B176B3-BB65-48BD-B65C-1F12861C0100}" sibTransId="{8770ECE7-D784-444D-9492-61C56E33DE23}"/>
    <dgm:cxn modelId="{7E2C0C2E-BACA-314B-B647-56877D2589B2}" type="presOf" srcId="{9C931D01-FB0B-4548-B9BF-7E73EAA9C131}" destId="{F20E6EB6-6EB3-D949-A0FE-B52A997CB7F5}" srcOrd="0" destOrd="0" presId="urn:microsoft.com/office/officeart/2005/8/layout/vList2"/>
    <dgm:cxn modelId="{B4B64831-A3C5-41D1-A781-BE7E765348BB}" srcId="{60C30FAB-60CE-4FBB-B00C-436978A05C9B}" destId="{542BEBFF-B90B-4AE1-951C-F631B25298AF}" srcOrd="1" destOrd="0" parTransId="{E9137E24-B484-4289-B7FE-C7D4799DD03C}" sibTransId="{8A097C52-1BC1-4EDC-9143-869EA1226D7D}"/>
    <dgm:cxn modelId="{445AEB58-C805-4525-A681-1AC3B1F7C7F6}" srcId="{60C30FAB-60CE-4FBB-B00C-436978A05C9B}" destId="{9C931D01-FB0B-4548-B9BF-7E73EAA9C131}" srcOrd="0" destOrd="0" parTransId="{D382E87A-A265-4B31-856C-366B3F062502}" sibTransId="{9CB9159C-581B-4628-8BAA-875777E2A03D}"/>
    <dgm:cxn modelId="{1B6AB669-9BC8-B240-9B21-BE856F4EA258}" type="presOf" srcId="{542BEBFF-B90B-4AE1-951C-F631B25298AF}" destId="{5FB6D219-1757-4946-B11D-658069E836FE}" srcOrd="0" destOrd="0" presId="urn:microsoft.com/office/officeart/2005/8/layout/vList2"/>
    <dgm:cxn modelId="{825B348D-4A8B-204F-9066-EF7C03AE44FF}" type="presOf" srcId="{770867E6-CF71-4FAA-830B-52CEEAB9F2E6}" destId="{2D98A146-EFC6-3844-80E7-81A95B4AF761}" srcOrd="0" destOrd="0" presId="urn:microsoft.com/office/officeart/2005/8/layout/vList2"/>
    <dgm:cxn modelId="{4EAB4CCE-95F9-B64D-B2EE-C80251DE992D}" type="presParOf" srcId="{EFEB5B27-C83E-A743-A88A-5FEED031B8F3}" destId="{F20E6EB6-6EB3-D949-A0FE-B52A997CB7F5}" srcOrd="0" destOrd="0" presId="urn:microsoft.com/office/officeart/2005/8/layout/vList2"/>
    <dgm:cxn modelId="{E6A702F5-E98E-C641-A98D-552278B93D81}" type="presParOf" srcId="{EFEB5B27-C83E-A743-A88A-5FEED031B8F3}" destId="{B1B18CBE-1F9F-814A-8EDD-3AD785567B21}" srcOrd="1" destOrd="0" presId="urn:microsoft.com/office/officeart/2005/8/layout/vList2"/>
    <dgm:cxn modelId="{F540216B-53F2-DA40-8AEE-B37A96F55B30}" type="presParOf" srcId="{EFEB5B27-C83E-A743-A88A-5FEED031B8F3}" destId="{5FB6D219-1757-4946-B11D-658069E836FE}" srcOrd="2" destOrd="0" presId="urn:microsoft.com/office/officeart/2005/8/layout/vList2"/>
    <dgm:cxn modelId="{19AED100-1D91-FE4D-9575-ABE88BDC8276}" type="presParOf" srcId="{EFEB5B27-C83E-A743-A88A-5FEED031B8F3}" destId="{09A5F4F4-6FB5-B049-98CE-CF9AE56B5AC9}" srcOrd="3" destOrd="0" presId="urn:microsoft.com/office/officeart/2005/8/layout/vList2"/>
    <dgm:cxn modelId="{A2020208-13EC-2049-85FE-1CF0ABFDD4A2}" type="presParOf" srcId="{EFEB5B27-C83E-A743-A88A-5FEED031B8F3}" destId="{2D98A146-EFC6-3844-80E7-81A95B4AF76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95CBD9-0EF3-854A-BF52-4C4A4DAE3ED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C18B7653-D5C3-BC44-AA31-303CAD900F72}">
      <dgm:prSet phldrT="[Text]"/>
      <dgm:spPr/>
      <dgm:t>
        <a:bodyPr/>
        <a:lstStyle/>
        <a:p>
          <a:r>
            <a:rPr lang="en-GB" dirty="0"/>
            <a:t>Preparatory Phase (1-2 weeks)</a:t>
          </a:r>
        </a:p>
      </dgm:t>
    </dgm:pt>
    <dgm:pt modelId="{99C78D3D-270D-7945-B112-2E83CB508ACF}" type="parTrans" cxnId="{4A425264-5057-3648-A2D4-88020CE5BDF9}">
      <dgm:prSet/>
      <dgm:spPr/>
      <dgm:t>
        <a:bodyPr/>
        <a:lstStyle/>
        <a:p>
          <a:endParaRPr lang="en-GB"/>
        </a:p>
      </dgm:t>
    </dgm:pt>
    <dgm:pt modelId="{3D490FF7-0B51-A645-BE89-85A4DBDA6955}" type="sibTrans" cxnId="{4A425264-5057-3648-A2D4-88020CE5BDF9}">
      <dgm:prSet/>
      <dgm:spPr/>
      <dgm:t>
        <a:bodyPr/>
        <a:lstStyle/>
        <a:p>
          <a:endParaRPr lang="en-GB"/>
        </a:p>
      </dgm:t>
    </dgm:pt>
    <dgm:pt modelId="{A13AB72A-E7A6-DE46-ABC3-BE74D6B43BD6}">
      <dgm:prSet phldrT="[Text]"/>
      <dgm:spPr/>
      <dgm:t>
        <a:bodyPr/>
        <a:lstStyle/>
        <a:p>
          <a:r>
            <a:rPr lang="en-GB"/>
            <a:t>Literature review and background research</a:t>
          </a:r>
        </a:p>
      </dgm:t>
    </dgm:pt>
    <dgm:pt modelId="{63ACB7A7-B621-3041-BAD8-E88B604D1713}" type="parTrans" cxnId="{AB6AD4B2-DEB5-3547-9D31-7CC272CA6321}">
      <dgm:prSet/>
      <dgm:spPr/>
      <dgm:t>
        <a:bodyPr/>
        <a:lstStyle/>
        <a:p>
          <a:endParaRPr lang="en-GB"/>
        </a:p>
      </dgm:t>
    </dgm:pt>
    <dgm:pt modelId="{9BB619E7-E9E1-2741-9F00-50516663419E}" type="sibTrans" cxnId="{AB6AD4B2-DEB5-3547-9D31-7CC272CA6321}">
      <dgm:prSet/>
      <dgm:spPr/>
      <dgm:t>
        <a:bodyPr/>
        <a:lstStyle/>
        <a:p>
          <a:endParaRPr lang="en-GB"/>
        </a:p>
      </dgm:t>
    </dgm:pt>
    <dgm:pt modelId="{C9D8A5CF-32D0-EA40-B9E1-C2DA0EDC4D64}">
      <dgm:prSet phldrT="[Text]"/>
      <dgm:spPr/>
      <dgm:t>
        <a:bodyPr/>
        <a:lstStyle/>
        <a:p>
          <a:r>
            <a:rPr lang="en-GB"/>
            <a:t>Development of research tools and protocols</a:t>
          </a:r>
        </a:p>
      </dgm:t>
    </dgm:pt>
    <dgm:pt modelId="{DE27C3AD-2C62-A044-9A15-AB42CF99A150}" type="parTrans" cxnId="{25713783-9C28-B349-AA41-2B16D38F20C1}">
      <dgm:prSet/>
      <dgm:spPr/>
      <dgm:t>
        <a:bodyPr/>
        <a:lstStyle/>
        <a:p>
          <a:endParaRPr lang="en-GB"/>
        </a:p>
      </dgm:t>
    </dgm:pt>
    <dgm:pt modelId="{F277913D-BF14-2842-800D-03A539D083A7}" type="sibTrans" cxnId="{25713783-9C28-B349-AA41-2B16D38F20C1}">
      <dgm:prSet/>
      <dgm:spPr/>
      <dgm:t>
        <a:bodyPr/>
        <a:lstStyle/>
        <a:p>
          <a:endParaRPr lang="en-GB"/>
        </a:p>
      </dgm:t>
    </dgm:pt>
    <dgm:pt modelId="{356434F8-1B98-3D42-A610-14723C6EC04A}">
      <dgm:prSet phldrT="[Text]"/>
      <dgm:spPr/>
      <dgm:t>
        <a:bodyPr/>
        <a:lstStyle/>
        <a:p>
          <a:r>
            <a:rPr lang="en-GB"/>
            <a:t>Data Collection Phase (4-6 weeks)</a:t>
          </a:r>
        </a:p>
      </dgm:t>
    </dgm:pt>
    <dgm:pt modelId="{2CFFA660-59E4-7349-ACF8-475660A4CE29}" type="parTrans" cxnId="{D21FF702-1131-564C-8B47-F2154F69682C}">
      <dgm:prSet/>
      <dgm:spPr/>
      <dgm:t>
        <a:bodyPr/>
        <a:lstStyle/>
        <a:p>
          <a:endParaRPr lang="en-GB"/>
        </a:p>
      </dgm:t>
    </dgm:pt>
    <dgm:pt modelId="{27CC260C-B9BF-0F46-B483-BA318E697FF6}" type="sibTrans" cxnId="{D21FF702-1131-564C-8B47-F2154F69682C}">
      <dgm:prSet/>
      <dgm:spPr/>
      <dgm:t>
        <a:bodyPr/>
        <a:lstStyle/>
        <a:p>
          <a:endParaRPr lang="en-GB"/>
        </a:p>
      </dgm:t>
    </dgm:pt>
    <dgm:pt modelId="{95124514-F671-C140-A748-DC9EBB21E1F9}">
      <dgm:prSet phldrT="[Text]"/>
      <dgm:spPr/>
      <dgm:t>
        <a:bodyPr/>
        <a:lstStyle/>
        <a:p>
          <a:r>
            <a:rPr lang="en-GB"/>
            <a:t>Recruitment and selection of participants</a:t>
          </a:r>
        </a:p>
      </dgm:t>
    </dgm:pt>
    <dgm:pt modelId="{29802C28-EBE4-B542-BD1B-C4564E48E8B0}" type="parTrans" cxnId="{9796B08B-0ABB-C94E-BD52-CB6F4646DD5B}">
      <dgm:prSet/>
      <dgm:spPr/>
      <dgm:t>
        <a:bodyPr/>
        <a:lstStyle/>
        <a:p>
          <a:endParaRPr lang="en-GB"/>
        </a:p>
      </dgm:t>
    </dgm:pt>
    <dgm:pt modelId="{907AB402-B2BD-8440-AA84-8ED6E5F269FF}" type="sibTrans" cxnId="{9796B08B-0ABB-C94E-BD52-CB6F4646DD5B}">
      <dgm:prSet/>
      <dgm:spPr/>
      <dgm:t>
        <a:bodyPr/>
        <a:lstStyle/>
        <a:p>
          <a:endParaRPr lang="en-GB"/>
        </a:p>
      </dgm:t>
    </dgm:pt>
    <dgm:pt modelId="{FFA6A4F5-4B53-3B40-9BAD-10367DE152FB}">
      <dgm:prSet phldrT="[Text]"/>
      <dgm:spPr/>
      <dgm:t>
        <a:bodyPr/>
        <a:lstStyle/>
        <a:p>
          <a:r>
            <a:rPr lang="en-GB"/>
            <a:t>Conducting focus group discussions</a:t>
          </a:r>
        </a:p>
      </dgm:t>
    </dgm:pt>
    <dgm:pt modelId="{438866A5-CD06-9E49-93A4-E6682F2E0DB7}" type="parTrans" cxnId="{5816BE99-04F4-984F-9254-10659235CF32}">
      <dgm:prSet/>
      <dgm:spPr/>
      <dgm:t>
        <a:bodyPr/>
        <a:lstStyle/>
        <a:p>
          <a:endParaRPr lang="en-GB"/>
        </a:p>
      </dgm:t>
    </dgm:pt>
    <dgm:pt modelId="{3F945FB6-9994-6F47-A556-90B0D0C5A05D}" type="sibTrans" cxnId="{5816BE99-04F4-984F-9254-10659235CF32}">
      <dgm:prSet/>
      <dgm:spPr/>
      <dgm:t>
        <a:bodyPr/>
        <a:lstStyle/>
        <a:p>
          <a:endParaRPr lang="en-GB"/>
        </a:p>
      </dgm:t>
    </dgm:pt>
    <dgm:pt modelId="{66709166-0FD7-744B-BA46-03838ECD04C7}">
      <dgm:prSet phldrT="[Text]"/>
      <dgm:spPr/>
      <dgm:t>
        <a:bodyPr/>
        <a:lstStyle/>
        <a:p>
          <a:r>
            <a:rPr lang="en-GB"/>
            <a:t>Data Analysis Phase (2-3 weeks)</a:t>
          </a:r>
        </a:p>
      </dgm:t>
    </dgm:pt>
    <dgm:pt modelId="{15B827C1-2611-DB4B-89BA-A8C8C6373E18}" type="parTrans" cxnId="{AD1DA3AA-6824-774A-A948-C9E9ADAF7539}">
      <dgm:prSet/>
      <dgm:spPr/>
      <dgm:t>
        <a:bodyPr/>
        <a:lstStyle/>
        <a:p>
          <a:endParaRPr lang="en-GB"/>
        </a:p>
      </dgm:t>
    </dgm:pt>
    <dgm:pt modelId="{615DA771-9E20-7741-8C33-8C0B24F1BE7A}" type="sibTrans" cxnId="{AD1DA3AA-6824-774A-A948-C9E9ADAF7539}">
      <dgm:prSet/>
      <dgm:spPr/>
      <dgm:t>
        <a:bodyPr/>
        <a:lstStyle/>
        <a:p>
          <a:endParaRPr lang="en-GB"/>
        </a:p>
      </dgm:t>
    </dgm:pt>
    <dgm:pt modelId="{B9504065-2D6F-074C-9DAE-E8EA788F7411}">
      <dgm:prSet phldrT="[Text]"/>
      <dgm:spPr/>
      <dgm:t>
        <a:bodyPr/>
        <a:lstStyle/>
        <a:p>
          <a:r>
            <a:rPr lang="en-GB"/>
            <a:t>Transcribing and organizing audio/video recordings</a:t>
          </a:r>
        </a:p>
      </dgm:t>
    </dgm:pt>
    <dgm:pt modelId="{E09E35C1-C538-5947-B4E4-9B1BF1F15B2F}" type="parTrans" cxnId="{EE31B1EC-7424-A04C-A40F-3701A53A2748}">
      <dgm:prSet/>
      <dgm:spPr/>
      <dgm:t>
        <a:bodyPr/>
        <a:lstStyle/>
        <a:p>
          <a:endParaRPr lang="en-GB"/>
        </a:p>
      </dgm:t>
    </dgm:pt>
    <dgm:pt modelId="{F3B7267F-130B-0E45-A557-1BB1385B1F77}" type="sibTrans" cxnId="{EE31B1EC-7424-A04C-A40F-3701A53A2748}">
      <dgm:prSet/>
      <dgm:spPr/>
      <dgm:t>
        <a:bodyPr/>
        <a:lstStyle/>
        <a:p>
          <a:endParaRPr lang="en-GB"/>
        </a:p>
      </dgm:t>
    </dgm:pt>
    <dgm:pt modelId="{155EE0B6-9578-7D4A-BACF-4E1164F6509D}">
      <dgm:prSet phldrT="[Text]"/>
      <dgm:spPr/>
      <dgm:t>
        <a:bodyPr/>
        <a:lstStyle/>
        <a:p>
          <a:r>
            <a:rPr lang="en-GB"/>
            <a:t>Thematic analysis of qualitative data</a:t>
          </a:r>
        </a:p>
      </dgm:t>
    </dgm:pt>
    <dgm:pt modelId="{88B9C2D1-2EB3-A448-A562-BEF7C045612D}" type="parTrans" cxnId="{1224F0E7-227B-794B-B743-939316E32D38}">
      <dgm:prSet/>
      <dgm:spPr/>
      <dgm:t>
        <a:bodyPr/>
        <a:lstStyle/>
        <a:p>
          <a:endParaRPr lang="en-GB"/>
        </a:p>
      </dgm:t>
    </dgm:pt>
    <dgm:pt modelId="{720D2965-7DD5-A243-B6D8-3640AFE54051}" type="sibTrans" cxnId="{1224F0E7-227B-794B-B743-939316E32D38}">
      <dgm:prSet/>
      <dgm:spPr/>
      <dgm:t>
        <a:bodyPr/>
        <a:lstStyle/>
        <a:p>
          <a:endParaRPr lang="en-GB"/>
        </a:p>
      </dgm:t>
    </dgm:pt>
    <dgm:pt modelId="{FE8A05C4-51F1-F14F-A8EF-81CF49EE396B}">
      <dgm:prSet phldrT="[Text]"/>
      <dgm:spPr/>
      <dgm:t>
        <a:bodyPr/>
        <a:lstStyle/>
        <a:p>
          <a:r>
            <a:rPr lang="en-GB"/>
            <a:t>Ethical considerations and approval process</a:t>
          </a:r>
        </a:p>
      </dgm:t>
    </dgm:pt>
    <dgm:pt modelId="{7157E1B9-25E6-1F4B-8DCE-4832F5323B75}" type="parTrans" cxnId="{6C48CC5E-FB62-B84F-A479-09B8537D5793}">
      <dgm:prSet/>
      <dgm:spPr/>
      <dgm:t>
        <a:bodyPr/>
        <a:lstStyle/>
        <a:p>
          <a:endParaRPr lang="en-GB"/>
        </a:p>
      </dgm:t>
    </dgm:pt>
    <dgm:pt modelId="{C8EEB20E-1E49-EA4F-9605-BB71F43B6BAE}" type="sibTrans" cxnId="{6C48CC5E-FB62-B84F-A479-09B8537D5793}">
      <dgm:prSet/>
      <dgm:spPr/>
      <dgm:t>
        <a:bodyPr/>
        <a:lstStyle/>
        <a:p>
          <a:endParaRPr lang="en-GB"/>
        </a:p>
      </dgm:t>
    </dgm:pt>
    <dgm:pt modelId="{4ECF42E5-5623-784E-8CB1-86DB131610B1}">
      <dgm:prSet phldrT="[Text]"/>
      <dgm:spPr/>
      <dgm:t>
        <a:bodyPr/>
        <a:lstStyle/>
        <a:p>
          <a:r>
            <a:rPr lang="en-GB"/>
            <a:t>Scheduling and conducting follow-up interviews</a:t>
          </a:r>
        </a:p>
      </dgm:t>
    </dgm:pt>
    <dgm:pt modelId="{58A32569-263F-2A46-B311-F174669463EC}" type="parTrans" cxnId="{1D1B000C-056B-5144-BCD4-833A52CFDE4E}">
      <dgm:prSet/>
      <dgm:spPr/>
      <dgm:t>
        <a:bodyPr/>
        <a:lstStyle/>
        <a:p>
          <a:endParaRPr lang="en-GB"/>
        </a:p>
      </dgm:t>
    </dgm:pt>
    <dgm:pt modelId="{30B0E7FA-00F0-224D-A3BC-E4FFDAC7B92E}" type="sibTrans" cxnId="{1D1B000C-056B-5144-BCD4-833A52CFDE4E}">
      <dgm:prSet/>
      <dgm:spPr/>
      <dgm:t>
        <a:bodyPr/>
        <a:lstStyle/>
        <a:p>
          <a:endParaRPr lang="en-GB"/>
        </a:p>
      </dgm:t>
    </dgm:pt>
    <dgm:pt modelId="{90D6C838-A649-0E4A-85E6-92A0EEF402E9}">
      <dgm:prSet phldrT="[Text]"/>
      <dgm:spPr/>
      <dgm:t>
        <a:bodyPr/>
        <a:lstStyle/>
        <a:p>
          <a:r>
            <a:rPr lang="en-GB"/>
            <a:t>Recording and note-taking during data collection</a:t>
          </a:r>
        </a:p>
      </dgm:t>
    </dgm:pt>
    <dgm:pt modelId="{68B376C1-7DB3-6945-9D52-F7C46EC3F93F}" type="parTrans" cxnId="{0A685C44-393A-E343-8918-901BF5C5DE30}">
      <dgm:prSet/>
      <dgm:spPr/>
      <dgm:t>
        <a:bodyPr/>
        <a:lstStyle/>
        <a:p>
          <a:endParaRPr lang="en-GB"/>
        </a:p>
      </dgm:t>
    </dgm:pt>
    <dgm:pt modelId="{ECC207D5-4211-1743-988E-F92B61A05EFC}" type="sibTrans" cxnId="{0A685C44-393A-E343-8918-901BF5C5DE30}">
      <dgm:prSet/>
      <dgm:spPr/>
      <dgm:t>
        <a:bodyPr/>
        <a:lstStyle/>
        <a:p>
          <a:endParaRPr lang="en-GB"/>
        </a:p>
      </dgm:t>
    </dgm:pt>
    <dgm:pt modelId="{D6409EA4-1A7F-864D-9D8A-11E99783232A}">
      <dgm:prSet/>
      <dgm:spPr/>
      <dgm:t>
        <a:bodyPr/>
        <a:lstStyle/>
        <a:p>
          <a:r>
            <a:rPr lang="en-GB"/>
            <a:t>Report Writing Phase (2-3 weeks):</a:t>
          </a:r>
        </a:p>
      </dgm:t>
    </dgm:pt>
    <dgm:pt modelId="{C5705405-7717-9E47-AE54-904535A183C8}" type="parTrans" cxnId="{659B6F52-D6E6-BE43-BDA7-C7F98904B03F}">
      <dgm:prSet/>
      <dgm:spPr/>
      <dgm:t>
        <a:bodyPr/>
        <a:lstStyle/>
        <a:p>
          <a:endParaRPr lang="en-GB"/>
        </a:p>
      </dgm:t>
    </dgm:pt>
    <dgm:pt modelId="{92F93A66-A188-7949-A62D-259872C9039A}" type="sibTrans" cxnId="{659B6F52-D6E6-BE43-BDA7-C7F98904B03F}">
      <dgm:prSet/>
      <dgm:spPr/>
      <dgm:t>
        <a:bodyPr/>
        <a:lstStyle/>
        <a:p>
          <a:endParaRPr lang="en-GB"/>
        </a:p>
      </dgm:t>
    </dgm:pt>
    <dgm:pt modelId="{83E16BD3-ACF4-734F-8E2E-B2D2229504C0}">
      <dgm:prSet/>
      <dgm:spPr/>
      <dgm:t>
        <a:bodyPr/>
        <a:lstStyle/>
        <a:p>
          <a:r>
            <a:rPr lang="en-GB"/>
            <a:t>Interpretation and synthesis of findings</a:t>
          </a:r>
        </a:p>
      </dgm:t>
    </dgm:pt>
    <dgm:pt modelId="{F6ADCD55-1893-9944-8D48-200B7C2F602D}" type="parTrans" cxnId="{19EC8275-53EC-C541-B6E3-5F49E527E62E}">
      <dgm:prSet/>
      <dgm:spPr/>
      <dgm:t>
        <a:bodyPr/>
        <a:lstStyle/>
        <a:p>
          <a:endParaRPr lang="en-GB"/>
        </a:p>
      </dgm:t>
    </dgm:pt>
    <dgm:pt modelId="{34FB4B6D-3115-7A47-A164-2D9ADDC77380}" type="sibTrans" cxnId="{19EC8275-53EC-C541-B6E3-5F49E527E62E}">
      <dgm:prSet/>
      <dgm:spPr/>
      <dgm:t>
        <a:bodyPr/>
        <a:lstStyle/>
        <a:p>
          <a:endParaRPr lang="en-GB"/>
        </a:p>
      </dgm:t>
    </dgm:pt>
    <dgm:pt modelId="{B6D98859-F2ED-2B4A-9A13-8AC633AD8E1F}">
      <dgm:prSet/>
      <dgm:spPr/>
      <dgm:t>
        <a:bodyPr/>
        <a:lstStyle/>
        <a:p>
          <a:r>
            <a:rPr lang="en-GB"/>
            <a:t>Writing the research report</a:t>
          </a:r>
        </a:p>
      </dgm:t>
    </dgm:pt>
    <dgm:pt modelId="{C6665C93-2C8C-C94E-A6A6-4F3A25432839}" type="parTrans" cxnId="{761D125E-510A-FA49-8F27-736CC084D9FB}">
      <dgm:prSet/>
      <dgm:spPr/>
      <dgm:t>
        <a:bodyPr/>
        <a:lstStyle/>
        <a:p>
          <a:endParaRPr lang="en-GB"/>
        </a:p>
      </dgm:t>
    </dgm:pt>
    <dgm:pt modelId="{3B6E4414-9F38-BA45-9557-8B8A46973011}" type="sibTrans" cxnId="{761D125E-510A-FA49-8F27-736CC084D9FB}">
      <dgm:prSet/>
      <dgm:spPr/>
      <dgm:t>
        <a:bodyPr/>
        <a:lstStyle/>
        <a:p>
          <a:endParaRPr lang="en-GB"/>
        </a:p>
      </dgm:t>
    </dgm:pt>
    <dgm:pt modelId="{39A55BCB-DB36-C241-8342-EDA780AA2E2F}">
      <dgm:prSet/>
      <dgm:spPr/>
      <dgm:t>
        <a:bodyPr/>
        <a:lstStyle/>
        <a:p>
          <a:r>
            <a:rPr lang="en-GB"/>
            <a:t>Review and revision of the report</a:t>
          </a:r>
        </a:p>
      </dgm:t>
    </dgm:pt>
    <dgm:pt modelId="{0CE2B6FA-ED9C-F54E-94BA-60FCA46815CA}" type="parTrans" cxnId="{7CD58D65-A7F6-424D-BFC0-EEA16FC96456}">
      <dgm:prSet/>
      <dgm:spPr/>
      <dgm:t>
        <a:bodyPr/>
        <a:lstStyle/>
        <a:p>
          <a:endParaRPr lang="en-GB"/>
        </a:p>
      </dgm:t>
    </dgm:pt>
    <dgm:pt modelId="{6D426435-2DFE-704D-BBDA-A015F62C7613}" type="sibTrans" cxnId="{7CD58D65-A7F6-424D-BFC0-EEA16FC96456}">
      <dgm:prSet/>
      <dgm:spPr/>
      <dgm:t>
        <a:bodyPr/>
        <a:lstStyle/>
        <a:p>
          <a:endParaRPr lang="en-GB"/>
        </a:p>
      </dgm:t>
    </dgm:pt>
    <dgm:pt modelId="{FDF08D4C-A559-7E4C-8EDD-7C8CA981C525}" type="pres">
      <dgm:prSet presAssocID="{B395CBD9-0EF3-854A-BF52-4C4A4DAE3ED6}" presName="linear" presStyleCnt="0">
        <dgm:presLayoutVars>
          <dgm:animLvl val="lvl"/>
          <dgm:resizeHandles val="exact"/>
        </dgm:presLayoutVars>
      </dgm:prSet>
      <dgm:spPr/>
    </dgm:pt>
    <dgm:pt modelId="{7ECC8EE5-4993-E241-BD42-6EE3A3ED2633}" type="pres">
      <dgm:prSet presAssocID="{C18B7653-D5C3-BC44-AA31-303CAD900F72}" presName="parentText" presStyleLbl="node1" presStyleIdx="0" presStyleCnt="4">
        <dgm:presLayoutVars>
          <dgm:chMax val="0"/>
          <dgm:bulletEnabled val="1"/>
        </dgm:presLayoutVars>
      </dgm:prSet>
      <dgm:spPr/>
    </dgm:pt>
    <dgm:pt modelId="{A706F979-D8D2-264E-9FEF-F17D3C27C873}" type="pres">
      <dgm:prSet presAssocID="{C18B7653-D5C3-BC44-AA31-303CAD900F72}" presName="childText" presStyleLbl="revTx" presStyleIdx="0" presStyleCnt="4">
        <dgm:presLayoutVars>
          <dgm:bulletEnabled val="1"/>
        </dgm:presLayoutVars>
      </dgm:prSet>
      <dgm:spPr/>
    </dgm:pt>
    <dgm:pt modelId="{CAA30DC8-9B34-F446-A85F-34022BD08F14}" type="pres">
      <dgm:prSet presAssocID="{356434F8-1B98-3D42-A610-14723C6EC04A}" presName="parentText" presStyleLbl="node1" presStyleIdx="1" presStyleCnt="4">
        <dgm:presLayoutVars>
          <dgm:chMax val="0"/>
          <dgm:bulletEnabled val="1"/>
        </dgm:presLayoutVars>
      </dgm:prSet>
      <dgm:spPr/>
    </dgm:pt>
    <dgm:pt modelId="{364757A9-21C0-FB41-9A3D-ACD21D55FC1F}" type="pres">
      <dgm:prSet presAssocID="{356434F8-1B98-3D42-A610-14723C6EC04A}" presName="childText" presStyleLbl="revTx" presStyleIdx="1" presStyleCnt="4">
        <dgm:presLayoutVars>
          <dgm:bulletEnabled val="1"/>
        </dgm:presLayoutVars>
      </dgm:prSet>
      <dgm:spPr/>
    </dgm:pt>
    <dgm:pt modelId="{F6344D40-43DA-3847-B6C1-18972A5CEE3D}" type="pres">
      <dgm:prSet presAssocID="{66709166-0FD7-744B-BA46-03838ECD04C7}" presName="parentText" presStyleLbl="node1" presStyleIdx="2" presStyleCnt="4">
        <dgm:presLayoutVars>
          <dgm:chMax val="0"/>
          <dgm:bulletEnabled val="1"/>
        </dgm:presLayoutVars>
      </dgm:prSet>
      <dgm:spPr/>
    </dgm:pt>
    <dgm:pt modelId="{EF284FD1-1555-1247-9722-C09463A8A70F}" type="pres">
      <dgm:prSet presAssocID="{66709166-0FD7-744B-BA46-03838ECD04C7}" presName="childText" presStyleLbl="revTx" presStyleIdx="2" presStyleCnt="4">
        <dgm:presLayoutVars>
          <dgm:bulletEnabled val="1"/>
        </dgm:presLayoutVars>
      </dgm:prSet>
      <dgm:spPr/>
    </dgm:pt>
    <dgm:pt modelId="{E57473C5-DD4A-2F44-B1FE-914432EBF074}" type="pres">
      <dgm:prSet presAssocID="{D6409EA4-1A7F-864D-9D8A-11E99783232A}" presName="parentText" presStyleLbl="node1" presStyleIdx="3" presStyleCnt="4">
        <dgm:presLayoutVars>
          <dgm:chMax val="0"/>
          <dgm:bulletEnabled val="1"/>
        </dgm:presLayoutVars>
      </dgm:prSet>
      <dgm:spPr/>
    </dgm:pt>
    <dgm:pt modelId="{69D584E8-21F1-BA4B-80B3-C980BD8910E9}" type="pres">
      <dgm:prSet presAssocID="{D6409EA4-1A7F-864D-9D8A-11E99783232A}" presName="childText" presStyleLbl="revTx" presStyleIdx="3" presStyleCnt="4">
        <dgm:presLayoutVars>
          <dgm:bulletEnabled val="1"/>
        </dgm:presLayoutVars>
      </dgm:prSet>
      <dgm:spPr/>
    </dgm:pt>
  </dgm:ptLst>
  <dgm:cxnLst>
    <dgm:cxn modelId="{D21FF702-1131-564C-8B47-F2154F69682C}" srcId="{B395CBD9-0EF3-854A-BF52-4C4A4DAE3ED6}" destId="{356434F8-1B98-3D42-A610-14723C6EC04A}" srcOrd="1" destOrd="0" parTransId="{2CFFA660-59E4-7349-ACF8-475660A4CE29}" sibTransId="{27CC260C-B9BF-0F46-B483-BA318E697FF6}"/>
    <dgm:cxn modelId="{1D1B000C-056B-5144-BCD4-833A52CFDE4E}" srcId="{356434F8-1B98-3D42-A610-14723C6EC04A}" destId="{4ECF42E5-5623-784E-8CB1-86DB131610B1}" srcOrd="2" destOrd="0" parTransId="{58A32569-263F-2A46-B311-F174669463EC}" sibTransId="{30B0E7FA-00F0-224D-A3BC-E4FFDAC7B92E}"/>
    <dgm:cxn modelId="{4CC2A725-FB0E-9941-A3E4-D1D30815A466}" type="presOf" srcId="{FFA6A4F5-4B53-3B40-9BAD-10367DE152FB}" destId="{364757A9-21C0-FB41-9A3D-ACD21D55FC1F}" srcOrd="0" destOrd="1" presId="urn:microsoft.com/office/officeart/2005/8/layout/vList2"/>
    <dgm:cxn modelId="{F1B0A02B-11AC-E34E-823D-F8BDA5A0D96B}" type="presOf" srcId="{39A55BCB-DB36-C241-8342-EDA780AA2E2F}" destId="{69D584E8-21F1-BA4B-80B3-C980BD8910E9}" srcOrd="0" destOrd="2" presId="urn:microsoft.com/office/officeart/2005/8/layout/vList2"/>
    <dgm:cxn modelId="{3D44DE41-B29E-E842-ABE6-450775F3D5B2}" type="presOf" srcId="{155EE0B6-9578-7D4A-BACF-4E1164F6509D}" destId="{EF284FD1-1555-1247-9722-C09463A8A70F}" srcOrd="0" destOrd="1" presId="urn:microsoft.com/office/officeart/2005/8/layout/vList2"/>
    <dgm:cxn modelId="{0A685C44-393A-E343-8918-901BF5C5DE30}" srcId="{356434F8-1B98-3D42-A610-14723C6EC04A}" destId="{90D6C838-A649-0E4A-85E6-92A0EEF402E9}" srcOrd="3" destOrd="0" parTransId="{68B376C1-7DB3-6945-9D52-F7C46EC3F93F}" sibTransId="{ECC207D5-4211-1743-988E-F92B61A05EFC}"/>
    <dgm:cxn modelId="{0828824E-A143-0B4C-8E9F-928D45413A3E}" type="presOf" srcId="{66709166-0FD7-744B-BA46-03838ECD04C7}" destId="{F6344D40-43DA-3847-B6C1-18972A5CEE3D}" srcOrd="0" destOrd="0" presId="urn:microsoft.com/office/officeart/2005/8/layout/vList2"/>
    <dgm:cxn modelId="{1BBA0750-1D87-2D45-A889-FD0672C21D4A}" type="presOf" srcId="{C18B7653-D5C3-BC44-AA31-303CAD900F72}" destId="{7ECC8EE5-4993-E241-BD42-6EE3A3ED2633}" srcOrd="0" destOrd="0" presId="urn:microsoft.com/office/officeart/2005/8/layout/vList2"/>
    <dgm:cxn modelId="{659B6F52-D6E6-BE43-BDA7-C7F98904B03F}" srcId="{B395CBD9-0EF3-854A-BF52-4C4A4DAE3ED6}" destId="{D6409EA4-1A7F-864D-9D8A-11E99783232A}" srcOrd="3" destOrd="0" parTransId="{C5705405-7717-9E47-AE54-904535A183C8}" sibTransId="{92F93A66-A188-7949-A62D-259872C9039A}"/>
    <dgm:cxn modelId="{7DBEE455-3A67-E34A-A824-0D0F49FF154D}" type="presOf" srcId="{B9504065-2D6F-074C-9DAE-E8EA788F7411}" destId="{EF284FD1-1555-1247-9722-C09463A8A70F}" srcOrd="0" destOrd="0" presId="urn:microsoft.com/office/officeart/2005/8/layout/vList2"/>
    <dgm:cxn modelId="{761D125E-510A-FA49-8F27-736CC084D9FB}" srcId="{D6409EA4-1A7F-864D-9D8A-11E99783232A}" destId="{B6D98859-F2ED-2B4A-9A13-8AC633AD8E1F}" srcOrd="1" destOrd="0" parTransId="{C6665C93-2C8C-C94E-A6A6-4F3A25432839}" sibTransId="{3B6E4414-9F38-BA45-9557-8B8A46973011}"/>
    <dgm:cxn modelId="{6C48CC5E-FB62-B84F-A479-09B8537D5793}" srcId="{C18B7653-D5C3-BC44-AA31-303CAD900F72}" destId="{FE8A05C4-51F1-F14F-A8EF-81CF49EE396B}" srcOrd="2" destOrd="0" parTransId="{7157E1B9-25E6-1F4B-8DCE-4832F5323B75}" sibTransId="{C8EEB20E-1E49-EA4F-9605-BB71F43B6BAE}"/>
    <dgm:cxn modelId="{86640961-1A5F-AF4C-8B93-9D4C2824E8EC}" type="presOf" srcId="{95124514-F671-C140-A748-DC9EBB21E1F9}" destId="{364757A9-21C0-FB41-9A3D-ACD21D55FC1F}" srcOrd="0" destOrd="0" presId="urn:microsoft.com/office/officeart/2005/8/layout/vList2"/>
    <dgm:cxn modelId="{5E8FEF62-4FFC-204E-9398-6E1575F73845}" type="presOf" srcId="{83E16BD3-ACF4-734F-8E2E-B2D2229504C0}" destId="{69D584E8-21F1-BA4B-80B3-C980BD8910E9}" srcOrd="0" destOrd="0" presId="urn:microsoft.com/office/officeart/2005/8/layout/vList2"/>
    <dgm:cxn modelId="{4A425264-5057-3648-A2D4-88020CE5BDF9}" srcId="{B395CBD9-0EF3-854A-BF52-4C4A4DAE3ED6}" destId="{C18B7653-D5C3-BC44-AA31-303CAD900F72}" srcOrd="0" destOrd="0" parTransId="{99C78D3D-270D-7945-B112-2E83CB508ACF}" sibTransId="{3D490FF7-0B51-A645-BE89-85A4DBDA6955}"/>
    <dgm:cxn modelId="{7CD58D65-A7F6-424D-BFC0-EEA16FC96456}" srcId="{D6409EA4-1A7F-864D-9D8A-11E99783232A}" destId="{39A55BCB-DB36-C241-8342-EDA780AA2E2F}" srcOrd="2" destOrd="0" parTransId="{0CE2B6FA-ED9C-F54E-94BA-60FCA46815CA}" sibTransId="{6D426435-2DFE-704D-BBDA-A015F62C7613}"/>
    <dgm:cxn modelId="{19EC8275-53EC-C541-B6E3-5F49E527E62E}" srcId="{D6409EA4-1A7F-864D-9D8A-11E99783232A}" destId="{83E16BD3-ACF4-734F-8E2E-B2D2229504C0}" srcOrd="0" destOrd="0" parTransId="{F6ADCD55-1893-9944-8D48-200B7C2F602D}" sibTransId="{34FB4B6D-3115-7A47-A164-2D9ADDC77380}"/>
    <dgm:cxn modelId="{1CA96077-C696-6245-8647-AC48C08C2798}" type="presOf" srcId="{90D6C838-A649-0E4A-85E6-92A0EEF402E9}" destId="{364757A9-21C0-FB41-9A3D-ACD21D55FC1F}" srcOrd="0" destOrd="3" presId="urn:microsoft.com/office/officeart/2005/8/layout/vList2"/>
    <dgm:cxn modelId="{25713783-9C28-B349-AA41-2B16D38F20C1}" srcId="{C18B7653-D5C3-BC44-AA31-303CAD900F72}" destId="{C9D8A5CF-32D0-EA40-B9E1-C2DA0EDC4D64}" srcOrd="1" destOrd="0" parTransId="{DE27C3AD-2C62-A044-9A15-AB42CF99A150}" sibTransId="{F277913D-BF14-2842-800D-03A539D083A7}"/>
    <dgm:cxn modelId="{9796B08B-0ABB-C94E-BD52-CB6F4646DD5B}" srcId="{356434F8-1B98-3D42-A610-14723C6EC04A}" destId="{95124514-F671-C140-A748-DC9EBB21E1F9}" srcOrd="0" destOrd="0" parTransId="{29802C28-EBE4-B542-BD1B-C4564E48E8B0}" sibTransId="{907AB402-B2BD-8440-AA84-8ED6E5F269FF}"/>
    <dgm:cxn modelId="{32FA6595-4106-AB45-B78E-0FF8ABD6D168}" type="presOf" srcId="{C9D8A5CF-32D0-EA40-B9E1-C2DA0EDC4D64}" destId="{A706F979-D8D2-264E-9FEF-F17D3C27C873}" srcOrd="0" destOrd="1" presId="urn:microsoft.com/office/officeart/2005/8/layout/vList2"/>
    <dgm:cxn modelId="{5816BE99-04F4-984F-9254-10659235CF32}" srcId="{356434F8-1B98-3D42-A610-14723C6EC04A}" destId="{FFA6A4F5-4B53-3B40-9BAD-10367DE152FB}" srcOrd="1" destOrd="0" parTransId="{438866A5-CD06-9E49-93A4-E6682F2E0DB7}" sibTransId="{3F945FB6-9994-6F47-A556-90B0D0C5A05D}"/>
    <dgm:cxn modelId="{2C053F9A-9984-E44D-8B6F-AF743721367D}" type="presOf" srcId="{B6D98859-F2ED-2B4A-9A13-8AC633AD8E1F}" destId="{69D584E8-21F1-BA4B-80B3-C980BD8910E9}" srcOrd="0" destOrd="1" presId="urn:microsoft.com/office/officeart/2005/8/layout/vList2"/>
    <dgm:cxn modelId="{CABDDEA0-BF26-F64D-9773-A85793AA79ED}" type="presOf" srcId="{FE8A05C4-51F1-F14F-A8EF-81CF49EE396B}" destId="{A706F979-D8D2-264E-9FEF-F17D3C27C873}" srcOrd="0" destOrd="2" presId="urn:microsoft.com/office/officeart/2005/8/layout/vList2"/>
    <dgm:cxn modelId="{AD1DA3AA-6824-774A-A948-C9E9ADAF7539}" srcId="{B395CBD9-0EF3-854A-BF52-4C4A4DAE3ED6}" destId="{66709166-0FD7-744B-BA46-03838ECD04C7}" srcOrd="2" destOrd="0" parTransId="{15B827C1-2611-DB4B-89BA-A8C8C6373E18}" sibTransId="{615DA771-9E20-7741-8C33-8C0B24F1BE7A}"/>
    <dgm:cxn modelId="{AB6AD4B2-DEB5-3547-9D31-7CC272CA6321}" srcId="{C18B7653-D5C3-BC44-AA31-303CAD900F72}" destId="{A13AB72A-E7A6-DE46-ABC3-BE74D6B43BD6}" srcOrd="0" destOrd="0" parTransId="{63ACB7A7-B621-3041-BAD8-E88B604D1713}" sibTransId="{9BB619E7-E9E1-2741-9F00-50516663419E}"/>
    <dgm:cxn modelId="{D32D76BE-8B38-3F4E-AED8-63247FEA5148}" type="presOf" srcId="{B395CBD9-0EF3-854A-BF52-4C4A4DAE3ED6}" destId="{FDF08D4C-A559-7E4C-8EDD-7C8CA981C525}" srcOrd="0" destOrd="0" presId="urn:microsoft.com/office/officeart/2005/8/layout/vList2"/>
    <dgm:cxn modelId="{D31923D9-7CCD-1A40-99A8-A93C44DED9D9}" type="presOf" srcId="{356434F8-1B98-3D42-A610-14723C6EC04A}" destId="{CAA30DC8-9B34-F446-A85F-34022BD08F14}" srcOrd="0" destOrd="0" presId="urn:microsoft.com/office/officeart/2005/8/layout/vList2"/>
    <dgm:cxn modelId="{C78194DC-120B-0244-9316-C1FED1D42601}" type="presOf" srcId="{A13AB72A-E7A6-DE46-ABC3-BE74D6B43BD6}" destId="{A706F979-D8D2-264E-9FEF-F17D3C27C873}" srcOrd="0" destOrd="0" presId="urn:microsoft.com/office/officeart/2005/8/layout/vList2"/>
    <dgm:cxn modelId="{480B4FE5-CFB9-234F-B51D-A1EFE5B12C3E}" type="presOf" srcId="{D6409EA4-1A7F-864D-9D8A-11E99783232A}" destId="{E57473C5-DD4A-2F44-B1FE-914432EBF074}" srcOrd="0" destOrd="0" presId="urn:microsoft.com/office/officeart/2005/8/layout/vList2"/>
    <dgm:cxn modelId="{1224F0E7-227B-794B-B743-939316E32D38}" srcId="{66709166-0FD7-744B-BA46-03838ECD04C7}" destId="{155EE0B6-9578-7D4A-BACF-4E1164F6509D}" srcOrd="1" destOrd="0" parTransId="{88B9C2D1-2EB3-A448-A562-BEF7C045612D}" sibTransId="{720D2965-7DD5-A243-B6D8-3640AFE54051}"/>
    <dgm:cxn modelId="{160AE1EB-B0C2-C94F-9678-4F753306DFC0}" type="presOf" srcId="{4ECF42E5-5623-784E-8CB1-86DB131610B1}" destId="{364757A9-21C0-FB41-9A3D-ACD21D55FC1F}" srcOrd="0" destOrd="2" presId="urn:microsoft.com/office/officeart/2005/8/layout/vList2"/>
    <dgm:cxn modelId="{EE31B1EC-7424-A04C-A40F-3701A53A2748}" srcId="{66709166-0FD7-744B-BA46-03838ECD04C7}" destId="{B9504065-2D6F-074C-9DAE-E8EA788F7411}" srcOrd="0" destOrd="0" parTransId="{E09E35C1-C538-5947-B4E4-9B1BF1F15B2F}" sibTransId="{F3B7267F-130B-0E45-A557-1BB1385B1F77}"/>
    <dgm:cxn modelId="{36B58DFB-9FE6-F341-979E-292C8DEF266C}" type="presParOf" srcId="{FDF08D4C-A559-7E4C-8EDD-7C8CA981C525}" destId="{7ECC8EE5-4993-E241-BD42-6EE3A3ED2633}" srcOrd="0" destOrd="0" presId="urn:microsoft.com/office/officeart/2005/8/layout/vList2"/>
    <dgm:cxn modelId="{3A04FAEC-BEBB-3842-8D20-28952D689D04}" type="presParOf" srcId="{FDF08D4C-A559-7E4C-8EDD-7C8CA981C525}" destId="{A706F979-D8D2-264E-9FEF-F17D3C27C873}" srcOrd="1" destOrd="0" presId="urn:microsoft.com/office/officeart/2005/8/layout/vList2"/>
    <dgm:cxn modelId="{1804052A-A722-A848-B553-C12E6154079E}" type="presParOf" srcId="{FDF08D4C-A559-7E4C-8EDD-7C8CA981C525}" destId="{CAA30DC8-9B34-F446-A85F-34022BD08F14}" srcOrd="2" destOrd="0" presId="urn:microsoft.com/office/officeart/2005/8/layout/vList2"/>
    <dgm:cxn modelId="{E1723E11-F93C-664B-9EA3-251088070625}" type="presParOf" srcId="{FDF08D4C-A559-7E4C-8EDD-7C8CA981C525}" destId="{364757A9-21C0-FB41-9A3D-ACD21D55FC1F}" srcOrd="3" destOrd="0" presId="urn:microsoft.com/office/officeart/2005/8/layout/vList2"/>
    <dgm:cxn modelId="{4A3F16E4-B716-EB49-BB73-7AA46C675EE3}" type="presParOf" srcId="{FDF08D4C-A559-7E4C-8EDD-7C8CA981C525}" destId="{F6344D40-43DA-3847-B6C1-18972A5CEE3D}" srcOrd="4" destOrd="0" presId="urn:microsoft.com/office/officeart/2005/8/layout/vList2"/>
    <dgm:cxn modelId="{07F64226-4C16-B84A-A47F-1036C6ECC50D}" type="presParOf" srcId="{FDF08D4C-A559-7E4C-8EDD-7C8CA981C525}" destId="{EF284FD1-1555-1247-9722-C09463A8A70F}" srcOrd="5" destOrd="0" presId="urn:microsoft.com/office/officeart/2005/8/layout/vList2"/>
    <dgm:cxn modelId="{E015F94E-845A-A84C-B54E-54FCF3AE8541}" type="presParOf" srcId="{FDF08D4C-A559-7E4C-8EDD-7C8CA981C525}" destId="{E57473C5-DD4A-2F44-B1FE-914432EBF074}" srcOrd="6" destOrd="0" presId="urn:microsoft.com/office/officeart/2005/8/layout/vList2"/>
    <dgm:cxn modelId="{07D55579-73A2-314A-B0E6-77316209CF67}" type="presParOf" srcId="{FDF08D4C-A559-7E4C-8EDD-7C8CA981C525}" destId="{69D584E8-21F1-BA4B-80B3-C980BD8910E9}"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7A7193-F719-3C41-BEDD-7F4EB027BE86}"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GB"/>
        </a:p>
      </dgm:t>
    </dgm:pt>
    <dgm:pt modelId="{22E7F4D5-29BB-C84F-9F66-4C31587E21B6}">
      <dgm:prSet phldrT="[Text]"/>
      <dgm:spPr/>
      <dgm:t>
        <a:bodyPr/>
        <a:lstStyle/>
        <a:p>
          <a:r>
            <a:rPr lang="en-GB" dirty="0"/>
            <a:t>Informed Consent</a:t>
          </a:r>
        </a:p>
      </dgm:t>
    </dgm:pt>
    <dgm:pt modelId="{DA43E94B-4E51-FB4E-8696-10F1383BE2FE}" type="parTrans" cxnId="{AE7D6E5D-29F8-164C-BEEC-ED9BA5205A54}">
      <dgm:prSet/>
      <dgm:spPr/>
      <dgm:t>
        <a:bodyPr/>
        <a:lstStyle/>
        <a:p>
          <a:endParaRPr lang="en-GB"/>
        </a:p>
      </dgm:t>
    </dgm:pt>
    <dgm:pt modelId="{3F15EE7F-ACD8-0A4C-9A93-99BA357D6144}" type="sibTrans" cxnId="{AE7D6E5D-29F8-164C-BEEC-ED9BA5205A54}">
      <dgm:prSet/>
      <dgm:spPr/>
      <dgm:t>
        <a:bodyPr/>
        <a:lstStyle/>
        <a:p>
          <a:endParaRPr lang="en-GB"/>
        </a:p>
      </dgm:t>
    </dgm:pt>
    <dgm:pt modelId="{FF48F7E2-9D3E-EC40-B971-5640F28150BD}">
      <dgm:prSet phldrT="[Text]"/>
      <dgm:spPr/>
      <dgm:t>
        <a:bodyPr/>
        <a:lstStyle/>
        <a:p>
          <a:r>
            <a:rPr lang="en-GB" dirty="0"/>
            <a:t>Prior to participating in the study, all potential participants will be provided with detailed information about the research objectives, procedures, potential risks, benefits, and their rights as participants. Informed consent will be obtained from each participant, ensuring that they have a clear understanding of their voluntary participation and the use of their data.</a:t>
          </a:r>
        </a:p>
      </dgm:t>
    </dgm:pt>
    <dgm:pt modelId="{4EF5785A-2B01-9F46-AA94-1A68E271D5D7}" type="parTrans" cxnId="{17D09AF8-1B34-064F-8BCA-5B6418E66C0D}">
      <dgm:prSet/>
      <dgm:spPr/>
      <dgm:t>
        <a:bodyPr/>
        <a:lstStyle/>
        <a:p>
          <a:endParaRPr lang="en-GB"/>
        </a:p>
      </dgm:t>
    </dgm:pt>
    <dgm:pt modelId="{3200AE9C-177B-C04A-89C8-B5FB63DFE01D}" type="sibTrans" cxnId="{17D09AF8-1B34-064F-8BCA-5B6418E66C0D}">
      <dgm:prSet/>
      <dgm:spPr/>
      <dgm:t>
        <a:bodyPr/>
        <a:lstStyle/>
        <a:p>
          <a:endParaRPr lang="en-GB"/>
        </a:p>
      </dgm:t>
    </dgm:pt>
    <dgm:pt modelId="{C142CA73-A088-C548-9987-55CF21BCB108}">
      <dgm:prSet phldrT="[Text]"/>
      <dgm:spPr/>
      <dgm:t>
        <a:bodyPr/>
        <a:lstStyle/>
        <a:p>
          <a:r>
            <a:rPr lang="en-GB" dirty="0"/>
            <a:t>Confidentiality and Anonymity</a:t>
          </a:r>
        </a:p>
      </dgm:t>
    </dgm:pt>
    <dgm:pt modelId="{7945A53F-E8A7-3248-8DDC-A45F38AE8B1C}" type="parTrans" cxnId="{BE2A9A24-EF34-AD42-B458-9DC66BE94340}">
      <dgm:prSet/>
      <dgm:spPr/>
      <dgm:t>
        <a:bodyPr/>
        <a:lstStyle/>
        <a:p>
          <a:endParaRPr lang="en-GB"/>
        </a:p>
      </dgm:t>
    </dgm:pt>
    <dgm:pt modelId="{72706839-72A7-B644-A8C3-8539FB0AD4F9}" type="sibTrans" cxnId="{BE2A9A24-EF34-AD42-B458-9DC66BE94340}">
      <dgm:prSet/>
      <dgm:spPr/>
      <dgm:t>
        <a:bodyPr/>
        <a:lstStyle/>
        <a:p>
          <a:endParaRPr lang="en-GB"/>
        </a:p>
      </dgm:t>
    </dgm:pt>
    <dgm:pt modelId="{E1185E3C-74F5-6E46-8682-AAE0FD46C158}">
      <dgm:prSet phldrT="[Text]"/>
      <dgm:spPr/>
      <dgm:t>
        <a:bodyPr/>
        <a:lstStyle/>
        <a:p>
          <a:r>
            <a:rPr lang="en-GB" dirty="0"/>
            <a:t>Participants' privacy and confidentiality will be strictly maintained throughout the research process. Each participant will be assigned a unique identifier to ensure anonymity during data analysis and reporting. Personal identifying information will be kept separate from the research data, stored securely, and accessible only to the researcher.</a:t>
          </a:r>
        </a:p>
      </dgm:t>
    </dgm:pt>
    <dgm:pt modelId="{5BB138C3-342E-204C-9BF7-4E80A29F0866}" type="parTrans" cxnId="{3DE2A3EC-48CC-2D41-AC9B-8B4103BD9F51}">
      <dgm:prSet/>
      <dgm:spPr/>
      <dgm:t>
        <a:bodyPr/>
        <a:lstStyle/>
        <a:p>
          <a:endParaRPr lang="en-GB"/>
        </a:p>
      </dgm:t>
    </dgm:pt>
    <dgm:pt modelId="{0DBCA061-2EA8-C142-8DF4-ED45D67935DB}" type="sibTrans" cxnId="{3DE2A3EC-48CC-2D41-AC9B-8B4103BD9F51}">
      <dgm:prSet/>
      <dgm:spPr/>
      <dgm:t>
        <a:bodyPr/>
        <a:lstStyle/>
        <a:p>
          <a:endParaRPr lang="en-GB"/>
        </a:p>
      </dgm:t>
    </dgm:pt>
    <dgm:pt modelId="{FCC79328-EFAE-8C44-92F9-99632DE6D2BC}">
      <dgm:prSet phldrT="[Text]"/>
      <dgm:spPr/>
      <dgm:t>
        <a:bodyPr/>
        <a:lstStyle/>
        <a:p>
          <a:r>
            <a:rPr lang="en-GB" dirty="0"/>
            <a:t>Voluntary Participation</a:t>
          </a:r>
        </a:p>
      </dgm:t>
    </dgm:pt>
    <dgm:pt modelId="{3D52C255-2BCE-034D-9D4E-316818FB6E7A}" type="parTrans" cxnId="{064AF059-A9D1-9B4C-97B0-DEC44F2C02DB}">
      <dgm:prSet/>
      <dgm:spPr/>
      <dgm:t>
        <a:bodyPr/>
        <a:lstStyle/>
        <a:p>
          <a:endParaRPr lang="en-GB"/>
        </a:p>
      </dgm:t>
    </dgm:pt>
    <dgm:pt modelId="{09D79099-D3A6-9141-A437-B1FC69D1B683}" type="sibTrans" cxnId="{064AF059-A9D1-9B4C-97B0-DEC44F2C02DB}">
      <dgm:prSet/>
      <dgm:spPr/>
      <dgm:t>
        <a:bodyPr/>
        <a:lstStyle/>
        <a:p>
          <a:endParaRPr lang="en-GB"/>
        </a:p>
      </dgm:t>
    </dgm:pt>
    <dgm:pt modelId="{C3ED91CF-0B8C-1746-B958-B1E37DD216D6}">
      <dgm:prSet phldrT="[Text]"/>
      <dgm:spPr/>
      <dgm:t>
        <a:bodyPr/>
        <a:lstStyle/>
        <a:p>
          <a:r>
            <a:rPr lang="en-GB" dirty="0"/>
            <a:t>Participation in the study will be entirely voluntary. Participants will have the freedom to withdraw from the study at any point without facing any negative consequences. The researcher will emphasize this voluntary nature during the informed consent process and respect participants' decisions without prejudice.</a:t>
          </a:r>
        </a:p>
      </dgm:t>
    </dgm:pt>
    <dgm:pt modelId="{F6D95470-27FC-9D42-AAF2-257BCBE256F5}" type="parTrans" cxnId="{41A1EA6A-879E-3C4E-993C-3BEA18ADAE0E}">
      <dgm:prSet/>
      <dgm:spPr/>
      <dgm:t>
        <a:bodyPr/>
        <a:lstStyle/>
        <a:p>
          <a:endParaRPr lang="en-GB"/>
        </a:p>
      </dgm:t>
    </dgm:pt>
    <dgm:pt modelId="{663F23E0-0260-734A-8192-A5D985DB9383}" type="sibTrans" cxnId="{41A1EA6A-879E-3C4E-993C-3BEA18ADAE0E}">
      <dgm:prSet/>
      <dgm:spPr/>
      <dgm:t>
        <a:bodyPr/>
        <a:lstStyle/>
        <a:p>
          <a:endParaRPr lang="en-GB"/>
        </a:p>
      </dgm:t>
    </dgm:pt>
    <dgm:pt modelId="{EF15CDCD-AED9-F646-95D6-92AF092AC8FA}">
      <dgm:prSet/>
      <dgm:spPr/>
      <dgm:t>
        <a:bodyPr/>
        <a:lstStyle/>
        <a:p>
          <a:r>
            <a:rPr lang="en-GB"/>
            <a:t>Data Security and Storage</a:t>
          </a:r>
        </a:p>
      </dgm:t>
    </dgm:pt>
    <dgm:pt modelId="{84A505A0-469E-0A46-A920-07A97C629E7D}" type="parTrans" cxnId="{81464DC2-6F9E-7B4D-8721-F20A4ED18965}">
      <dgm:prSet/>
      <dgm:spPr/>
      <dgm:t>
        <a:bodyPr/>
        <a:lstStyle/>
        <a:p>
          <a:endParaRPr lang="en-GB"/>
        </a:p>
      </dgm:t>
    </dgm:pt>
    <dgm:pt modelId="{F8812EA2-F61D-F94A-A45A-9502AEA242B2}" type="sibTrans" cxnId="{81464DC2-6F9E-7B4D-8721-F20A4ED18965}">
      <dgm:prSet/>
      <dgm:spPr/>
      <dgm:t>
        <a:bodyPr/>
        <a:lstStyle/>
        <a:p>
          <a:endParaRPr lang="en-GB"/>
        </a:p>
      </dgm:t>
    </dgm:pt>
    <dgm:pt modelId="{125D43B1-BB7D-C04A-92EC-E87405A2E8BF}">
      <dgm:prSet/>
      <dgm:spPr/>
      <dgm:t>
        <a:bodyPr/>
        <a:lstStyle/>
        <a:p>
          <a:r>
            <a:rPr lang="en-GB" dirty="0"/>
            <a:t>Researcher-Participant Relationship</a:t>
          </a:r>
        </a:p>
      </dgm:t>
    </dgm:pt>
    <dgm:pt modelId="{2E3338D9-5500-4D4B-BCA3-2309F1F4C859}" type="parTrans" cxnId="{CAA01D6C-406B-5A44-BC40-0B70F1E1D383}">
      <dgm:prSet/>
      <dgm:spPr/>
      <dgm:t>
        <a:bodyPr/>
        <a:lstStyle/>
        <a:p>
          <a:endParaRPr lang="en-GB"/>
        </a:p>
      </dgm:t>
    </dgm:pt>
    <dgm:pt modelId="{22919666-6A3C-224A-8A97-6CE5AB8EF5C9}" type="sibTrans" cxnId="{CAA01D6C-406B-5A44-BC40-0B70F1E1D383}">
      <dgm:prSet/>
      <dgm:spPr/>
      <dgm:t>
        <a:bodyPr/>
        <a:lstStyle/>
        <a:p>
          <a:endParaRPr lang="en-GB"/>
        </a:p>
      </dgm:t>
    </dgm:pt>
    <dgm:pt modelId="{FAEA432D-36AE-DE4D-B68E-97B57A12B7E5}">
      <dgm:prSet/>
      <dgm:spPr/>
      <dgm:t>
        <a:bodyPr/>
        <a:lstStyle/>
        <a:p>
          <a:r>
            <a:rPr lang="en-GB" dirty="0"/>
            <a:t>The research findings will be presented in an aggregated and anonymized manner, ensuring that individual participants cannot be identified. The research report or publications resulting from the study will respect the confidentiality and privacy of the participants.</a:t>
          </a:r>
        </a:p>
      </dgm:t>
    </dgm:pt>
    <dgm:pt modelId="{613B7254-4060-0644-AD89-C96091A9AF2A}" type="parTrans" cxnId="{185F5118-3E3F-EF40-96EE-85080EC6885A}">
      <dgm:prSet/>
      <dgm:spPr/>
      <dgm:t>
        <a:bodyPr/>
        <a:lstStyle/>
        <a:p>
          <a:endParaRPr lang="en-GB"/>
        </a:p>
      </dgm:t>
    </dgm:pt>
    <dgm:pt modelId="{237E7885-0563-8544-8F51-58DA40A3F649}" type="sibTrans" cxnId="{185F5118-3E3F-EF40-96EE-85080EC6885A}">
      <dgm:prSet/>
      <dgm:spPr/>
      <dgm:t>
        <a:bodyPr/>
        <a:lstStyle/>
        <a:p>
          <a:endParaRPr lang="en-GB"/>
        </a:p>
      </dgm:t>
    </dgm:pt>
    <dgm:pt modelId="{028FC761-7359-0642-9658-ED8D42CC6655}">
      <dgm:prSet/>
      <dgm:spPr/>
      <dgm:t>
        <a:bodyPr/>
        <a:lstStyle/>
        <a:p>
          <a:r>
            <a:rPr lang="en-GB" dirty="0"/>
            <a:t>Research Ethics Approval</a:t>
          </a:r>
        </a:p>
      </dgm:t>
    </dgm:pt>
    <dgm:pt modelId="{3099E140-FBDB-6D45-B7CF-B436DD909FF6}" type="parTrans" cxnId="{FF40248F-D199-0445-81CF-35EE776BD5DE}">
      <dgm:prSet/>
      <dgm:spPr/>
      <dgm:t>
        <a:bodyPr/>
        <a:lstStyle/>
        <a:p>
          <a:endParaRPr lang="en-GB"/>
        </a:p>
      </dgm:t>
    </dgm:pt>
    <dgm:pt modelId="{421B3C4B-2E8E-A347-B075-10C581001E12}" type="sibTrans" cxnId="{FF40248F-D199-0445-81CF-35EE776BD5DE}">
      <dgm:prSet/>
      <dgm:spPr/>
      <dgm:t>
        <a:bodyPr/>
        <a:lstStyle/>
        <a:p>
          <a:endParaRPr lang="en-GB"/>
        </a:p>
      </dgm:t>
    </dgm:pt>
    <dgm:pt modelId="{E6D627C0-134F-424C-A767-FCB29450815E}">
      <dgm:prSet/>
      <dgm:spPr/>
      <dgm:t>
        <a:bodyPr/>
        <a:lstStyle/>
        <a:p>
          <a:r>
            <a:rPr lang="en-GB"/>
            <a:t>Dissemination of Findings</a:t>
          </a:r>
        </a:p>
      </dgm:t>
    </dgm:pt>
    <dgm:pt modelId="{C1625946-9554-2C47-BFCA-77B95F359E90}" type="parTrans" cxnId="{EE1539EB-BD0A-C044-9E0B-590AFC3C1B73}">
      <dgm:prSet/>
      <dgm:spPr/>
      <dgm:t>
        <a:bodyPr/>
        <a:lstStyle/>
        <a:p>
          <a:endParaRPr lang="en-GB"/>
        </a:p>
      </dgm:t>
    </dgm:pt>
    <dgm:pt modelId="{DA8EC89F-91D9-5D43-98E6-60999459A2ED}" type="sibTrans" cxnId="{EE1539EB-BD0A-C044-9E0B-590AFC3C1B73}">
      <dgm:prSet/>
      <dgm:spPr/>
      <dgm:t>
        <a:bodyPr/>
        <a:lstStyle/>
        <a:p>
          <a:endParaRPr lang="en-GB"/>
        </a:p>
      </dgm:t>
    </dgm:pt>
    <dgm:pt modelId="{2030370A-3B79-DA49-B440-15EFC4B6B036}">
      <dgm:prSet/>
      <dgm:spPr/>
      <dgm:t>
        <a:bodyPr/>
        <a:lstStyle/>
        <a:p>
          <a:r>
            <a:rPr lang="en-GB" dirty="0"/>
            <a:t>The audio or video recordings, transcripts, and any other research data will be stored securely and protected from unauthorized access. Only the researcher and authorized members involved in the research process will have access to the data. Any digital data will be encrypted.</a:t>
          </a:r>
        </a:p>
      </dgm:t>
    </dgm:pt>
    <dgm:pt modelId="{EBA11ACF-A7F6-5C41-8A81-DC021F0A2178}" type="parTrans" cxnId="{22F658D7-EF3D-B44B-9A45-52F56EEC687C}">
      <dgm:prSet/>
      <dgm:spPr/>
      <dgm:t>
        <a:bodyPr/>
        <a:lstStyle/>
        <a:p>
          <a:endParaRPr lang="en-GB"/>
        </a:p>
      </dgm:t>
    </dgm:pt>
    <dgm:pt modelId="{80F81894-3E21-B043-BEE7-02580E519049}" type="sibTrans" cxnId="{22F658D7-EF3D-B44B-9A45-52F56EEC687C}">
      <dgm:prSet/>
      <dgm:spPr/>
      <dgm:t>
        <a:bodyPr/>
        <a:lstStyle/>
        <a:p>
          <a:endParaRPr lang="en-GB"/>
        </a:p>
      </dgm:t>
    </dgm:pt>
    <dgm:pt modelId="{AB7EE873-AA9B-1545-94F2-6C4BB169F4A3}">
      <dgm:prSet/>
      <dgm:spPr/>
      <dgm:t>
        <a:bodyPr/>
        <a:lstStyle/>
        <a:p>
          <a:r>
            <a:rPr lang="en-GB"/>
            <a:t>The researcher will establish and maintain a respectful and professional relationship with the participants. Any power differentials between the researcher and the participants will be acknowledged and mitigated to create a safe and inclusive research environment.</a:t>
          </a:r>
          <a:endParaRPr lang="en-GB" dirty="0"/>
        </a:p>
      </dgm:t>
    </dgm:pt>
    <dgm:pt modelId="{678EA125-E148-7B47-922D-F1E169A8DF40}" type="parTrans" cxnId="{C05D3779-7DC1-2C4D-9C1A-C91AD2D084ED}">
      <dgm:prSet/>
      <dgm:spPr/>
      <dgm:t>
        <a:bodyPr/>
        <a:lstStyle/>
        <a:p>
          <a:endParaRPr lang="en-GB"/>
        </a:p>
      </dgm:t>
    </dgm:pt>
    <dgm:pt modelId="{70728C9D-D4EF-0247-8D99-D33F97D72C12}" type="sibTrans" cxnId="{C05D3779-7DC1-2C4D-9C1A-C91AD2D084ED}">
      <dgm:prSet/>
      <dgm:spPr/>
      <dgm:t>
        <a:bodyPr/>
        <a:lstStyle/>
        <a:p>
          <a:endParaRPr lang="en-GB"/>
        </a:p>
      </dgm:t>
    </dgm:pt>
    <dgm:pt modelId="{916CB4B6-CF98-5640-B845-A264820556EF}">
      <dgm:prSet/>
      <dgm:spPr/>
      <dgm:t>
        <a:bodyPr/>
        <a:lstStyle/>
        <a:p>
          <a:r>
            <a:rPr lang="en-GB"/>
            <a:t>The research project will seek approval from an appropriate ethics review board or institutional review board to ensure that the study adheres to ethical guidelines and regulations. The researcher will comply with all ethical requirements and promptly address any concerns or queries raised by the ethics board.</a:t>
          </a:r>
        </a:p>
      </dgm:t>
    </dgm:pt>
    <dgm:pt modelId="{96B0E63F-1149-324A-9E5C-ED6C534D46BD}" type="parTrans" cxnId="{52135AFE-320E-C444-9DED-D27489DD0A1A}">
      <dgm:prSet/>
      <dgm:spPr/>
      <dgm:t>
        <a:bodyPr/>
        <a:lstStyle/>
        <a:p>
          <a:endParaRPr lang="en-GB"/>
        </a:p>
      </dgm:t>
    </dgm:pt>
    <dgm:pt modelId="{CE4E2051-9937-C849-A53B-462CCEF8DCF8}" type="sibTrans" cxnId="{52135AFE-320E-C444-9DED-D27489DD0A1A}">
      <dgm:prSet/>
      <dgm:spPr/>
      <dgm:t>
        <a:bodyPr/>
        <a:lstStyle/>
        <a:p>
          <a:endParaRPr lang="en-GB"/>
        </a:p>
      </dgm:t>
    </dgm:pt>
    <dgm:pt modelId="{4B993802-E55C-1442-AAAB-C75DF53305EA}" type="pres">
      <dgm:prSet presAssocID="{8E7A7193-F719-3C41-BEDD-7F4EB027BE86}" presName="Name0" presStyleCnt="0">
        <dgm:presLayoutVars>
          <dgm:dir/>
          <dgm:animLvl val="lvl"/>
          <dgm:resizeHandles val="exact"/>
        </dgm:presLayoutVars>
      </dgm:prSet>
      <dgm:spPr/>
    </dgm:pt>
    <dgm:pt modelId="{78E8D4ED-BC94-2346-82CC-A629DAC841B5}" type="pres">
      <dgm:prSet presAssocID="{22E7F4D5-29BB-C84F-9F66-4C31587E21B6}" presName="linNode" presStyleCnt="0"/>
      <dgm:spPr/>
    </dgm:pt>
    <dgm:pt modelId="{0ADAF353-A61A-9D40-80B8-C5B5AB8B6728}" type="pres">
      <dgm:prSet presAssocID="{22E7F4D5-29BB-C84F-9F66-4C31587E21B6}" presName="parentText" presStyleLbl="node1" presStyleIdx="0" presStyleCnt="7">
        <dgm:presLayoutVars>
          <dgm:chMax val="1"/>
          <dgm:bulletEnabled val="1"/>
        </dgm:presLayoutVars>
      </dgm:prSet>
      <dgm:spPr/>
    </dgm:pt>
    <dgm:pt modelId="{E8444F0B-BC71-DA42-B39F-9D8E7248CEFF}" type="pres">
      <dgm:prSet presAssocID="{22E7F4D5-29BB-C84F-9F66-4C31587E21B6}" presName="descendantText" presStyleLbl="alignAccFollowNode1" presStyleIdx="0" presStyleCnt="7">
        <dgm:presLayoutVars>
          <dgm:bulletEnabled val="1"/>
        </dgm:presLayoutVars>
      </dgm:prSet>
      <dgm:spPr/>
    </dgm:pt>
    <dgm:pt modelId="{6543C438-63B3-1447-BCE3-32055E010FA4}" type="pres">
      <dgm:prSet presAssocID="{3F15EE7F-ACD8-0A4C-9A93-99BA357D6144}" presName="sp" presStyleCnt="0"/>
      <dgm:spPr/>
    </dgm:pt>
    <dgm:pt modelId="{FE220FA2-12AA-714B-862E-3547B219F783}" type="pres">
      <dgm:prSet presAssocID="{C142CA73-A088-C548-9987-55CF21BCB108}" presName="linNode" presStyleCnt="0"/>
      <dgm:spPr/>
    </dgm:pt>
    <dgm:pt modelId="{4365C013-520C-584A-90F5-A826007B8456}" type="pres">
      <dgm:prSet presAssocID="{C142CA73-A088-C548-9987-55CF21BCB108}" presName="parentText" presStyleLbl="node1" presStyleIdx="1" presStyleCnt="7">
        <dgm:presLayoutVars>
          <dgm:chMax val="1"/>
          <dgm:bulletEnabled val="1"/>
        </dgm:presLayoutVars>
      </dgm:prSet>
      <dgm:spPr/>
    </dgm:pt>
    <dgm:pt modelId="{4AE38D68-DF1A-6643-9673-FDA5500A8B6A}" type="pres">
      <dgm:prSet presAssocID="{C142CA73-A088-C548-9987-55CF21BCB108}" presName="descendantText" presStyleLbl="alignAccFollowNode1" presStyleIdx="1" presStyleCnt="7">
        <dgm:presLayoutVars>
          <dgm:bulletEnabled val="1"/>
        </dgm:presLayoutVars>
      </dgm:prSet>
      <dgm:spPr/>
    </dgm:pt>
    <dgm:pt modelId="{3767A343-4615-0645-8432-12CA59ED1CB1}" type="pres">
      <dgm:prSet presAssocID="{72706839-72A7-B644-A8C3-8539FB0AD4F9}" presName="sp" presStyleCnt="0"/>
      <dgm:spPr/>
    </dgm:pt>
    <dgm:pt modelId="{FA3ECC53-5BBA-8B42-91C5-ADF8B504B525}" type="pres">
      <dgm:prSet presAssocID="{FCC79328-EFAE-8C44-92F9-99632DE6D2BC}" presName="linNode" presStyleCnt="0"/>
      <dgm:spPr/>
    </dgm:pt>
    <dgm:pt modelId="{977F3B8A-5B93-BF45-B863-147DC414FDD5}" type="pres">
      <dgm:prSet presAssocID="{FCC79328-EFAE-8C44-92F9-99632DE6D2BC}" presName="parentText" presStyleLbl="node1" presStyleIdx="2" presStyleCnt="7">
        <dgm:presLayoutVars>
          <dgm:chMax val="1"/>
          <dgm:bulletEnabled val="1"/>
        </dgm:presLayoutVars>
      </dgm:prSet>
      <dgm:spPr/>
    </dgm:pt>
    <dgm:pt modelId="{121A3BED-A9E6-9D40-A031-099C9E8501F1}" type="pres">
      <dgm:prSet presAssocID="{FCC79328-EFAE-8C44-92F9-99632DE6D2BC}" presName="descendantText" presStyleLbl="alignAccFollowNode1" presStyleIdx="2" presStyleCnt="7">
        <dgm:presLayoutVars>
          <dgm:bulletEnabled val="1"/>
        </dgm:presLayoutVars>
      </dgm:prSet>
      <dgm:spPr/>
    </dgm:pt>
    <dgm:pt modelId="{76777219-9CB9-5045-A373-A08AD5774168}" type="pres">
      <dgm:prSet presAssocID="{09D79099-D3A6-9141-A437-B1FC69D1B683}" presName="sp" presStyleCnt="0"/>
      <dgm:spPr/>
    </dgm:pt>
    <dgm:pt modelId="{408867ED-8D74-0643-BA4C-F2779C4E20EE}" type="pres">
      <dgm:prSet presAssocID="{EF15CDCD-AED9-F646-95D6-92AF092AC8FA}" presName="linNode" presStyleCnt="0"/>
      <dgm:spPr/>
    </dgm:pt>
    <dgm:pt modelId="{805A49D9-EB25-0D4A-A795-B869A67B2F58}" type="pres">
      <dgm:prSet presAssocID="{EF15CDCD-AED9-F646-95D6-92AF092AC8FA}" presName="parentText" presStyleLbl="node1" presStyleIdx="3" presStyleCnt="7">
        <dgm:presLayoutVars>
          <dgm:chMax val="1"/>
          <dgm:bulletEnabled val="1"/>
        </dgm:presLayoutVars>
      </dgm:prSet>
      <dgm:spPr/>
    </dgm:pt>
    <dgm:pt modelId="{055F2C2B-376E-764F-9DD3-872157FDF7F5}" type="pres">
      <dgm:prSet presAssocID="{EF15CDCD-AED9-F646-95D6-92AF092AC8FA}" presName="descendantText" presStyleLbl="alignAccFollowNode1" presStyleIdx="3" presStyleCnt="7">
        <dgm:presLayoutVars>
          <dgm:bulletEnabled val="1"/>
        </dgm:presLayoutVars>
      </dgm:prSet>
      <dgm:spPr/>
    </dgm:pt>
    <dgm:pt modelId="{D82AFD67-31E0-2A4E-AB01-BD9CD94FB8AD}" type="pres">
      <dgm:prSet presAssocID="{F8812EA2-F61D-F94A-A45A-9502AEA242B2}" presName="sp" presStyleCnt="0"/>
      <dgm:spPr/>
    </dgm:pt>
    <dgm:pt modelId="{BC025208-E86A-D841-9D26-4FAF00CD610D}" type="pres">
      <dgm:prSet presAssocID="{125D43B1-BB7D-C04A-92EC-E87405A2E8BF}" presName="linNode" presStyleCnt="0"/>
      <dgm:spPr/>
    </dgm:pt>
    <dgm:pt modelId="{7D34A546-5190-BF47-AE67-F6462082E9FF}" type="pres">
      <dgm:prSet presAssocID="{125D43B1-BB7D-C04A-92EC-E87405A2E8BF}" presName="parentText" presStyleLbl="node1" presStyleIdx="4" presStyleCnt="7">
        <dgm:presLayoutVars>
          <dgm:chMax val="1"/>
          <dgm:bulletEnabled val="1"/>
        </dgm:presLayoutVars>
      </dgm:prSet>
      <dgm:spPr/>
    </dgm:pt>
    <dgm:pt modelId="{3B773539-B485-4341-A242-D489A3161F8E}" type="pres">
      <dgm:prSet presAssocID="{125D43B1-BB7D-C04A-92EC-E87405A2E8BF}" presName="descendantText" presStyleLbl="alignAccFollowNode1" presStyleIdx="4" presStyleCnt="7">
        <dgm:presLayoutVars>
          <dgm:bulletEnabled val="1"/>
        </dgm:presLayoutVars>
      </dgm:prSet>
      <dgm:spPr/>
    </dgm:pt>
    <dgm:pt modelId="{36587CD0-8B1D-B348-8ACA-D57365BC5455}" type="pres">
      <dgm:prSet presAssocID="{22919666-6A3C-224A-8A97-6CE5AB8EF5C9}" presName="sp" presStyleCnt="0"/>
      <dgm:spPr/>
    </dgm:pt>
    <dgm:pt modelId="{13065F9C-7820-4F41-AE99-32561A85018B}" type="pres">
      <dgm:prSet presAssocID="{028FC761-7359-0642-9658-ED8D42CC6655}" presName="linNode" presStyleCnt="0"/>
      <dgm:spPr/>
    </dgm:pt>
    <dgm:pt modelId="{0C798D13-4FD8-8F43-8D28-33CDA7FE0561}" type="pres">
      <dgm:prSet presAssocID="{028FC761-7359-0642-9658-ED8D42CC6655}" presName="parentText" presStyleLbl="node1" presStyleIdx="5" presStyleCnt="7">
        <dgm:presLayoutVars>
          <dgm:chMax val="1"/>
          <dgm:bulletEnabled val="1"/>
        </dgm:presLayoutVars>
      </dgm:prSet>
      <dgm:spPr/>
    </dgm:pt>
    <dgm:pt modelId="{AAD0B769-FB33-A54C-A0BB-5ED9CC516BF1}" type="pres">
      <dgm:prSet presAssocID="{028FC761-7359-0642-9658-ED8D42CC6655}" presName="descendantText" presStyleLbl="alignAccFollowNode1" presStyleIdx="5" presStyleCnt="7">
        <dgm:presLayoutVars>
          <dgm:bulletEnabled val="1"/>
        </dgm:presLayoutVars>
      </dgm:prSet>
      <dgm:spPr/>
    </dgm:pt>
    <dgm:pt modelId="{2A48CF87-5AA3-8F4A-8F86-C52D8D178DEE}" type="pres">
      <dgm:prSet presAssocID="{421B3C4B-2E8E-A347-B075-10C581001E12}" presName="sp" presStyleCnt="0"/>
      <dgm:spPr/>
    </dgm:pt>
    <dgm:pt modelId="{CD27A9B3-9FC9-BD45-A5D3-931405A6A3C3}" type="pres">
      <dgm:prSet presAssocID="{E6D627C0-134F-424C-A767-FCB29450815E}" presName="linNode" presStyleCnt="0"/>
      <dgm:spPr/>
    </dgm:pt>
    <dgm:pt modelId="{0E31E2A2-12DA-994D-97D0-8FFA521750A5}" type="pres">
      <dgm:prSet presAssocID="{E6D627C0-134F-424C-A767-FCB29450815E}" presName="parentText" presStyleLbl="node1" presStyleIdx="6" presStyleCnt="7">
        <dgm:presLayoutVars>
          <dgm:chMax val="1"/>
          <dgm:bulletEnabled val="1"/>
        </dgm:presLayoutVars>
      </dgm:prSet>
      <dgm:spPr/>
    </dgm:pt>
    <dgm:pt modelId="{83DA5D79-B07D-5C49-A897-A7E7F438D927}" type="pres">
      <dgm:prSet presAssocID="{E6D627C0-134F-424C-A767-FCB29450815E}" presName="descendantText" presStyleLbl="alignAccFollowNode1" presStyleIdx="6" presStyleCnt="7">
        <dgm:presLayoutVars>
          <dgm:bulletEnabled val="1"/>
        </dgm:presLayoutVars>
      </dgm:prSet>
      <dgm:spPr/>
    </dgm:pt>
  </dgm:ptLst>
  <dgm:cxnLst>
    <dgm:cxn modelId="{D6BD9112-7156-5140-98A7-FE5DE2AFB497}" type="presOf" srcId="{FF48F7E2-9D3E-EC40-B971-5640F28150BD}" destId="{E8444F0B-BC71-DA42-B39F-9D8E7248CEFF}" srcOrd="0" destOrd="0" presId="urn:microsoft.com/office/officeart/2005/8/layout/vList5"/>
    <dgm:cxn modelId="{185F5118-3E3F-EF40-96EE-85080EC6885A}" srcId="{E6D627C0-134F-424C-A767-FCB29450815E}" destId="{FAEA432D-36AE-DE4D-B68E-97B57A12B7E5}" srcOrd="0" destOrd="0" parTransId="{613B7254-4060-0644-AD89-C96091A9AF2A}" sibTransId="{237E7885-0563-8544-8F51-58DA40A3F649}"/>
    <dgm:cxn modelId="{BE2A9A24-EF34-AD42-B458-9DC66BE94340}" srcId="{8E7A7193-F719-3C41-BEDD-7F4EB027BE86}" destId="{C142CA73-A088-C548-9987-55CF21BCB108}" srcOrd="1" destOrd="0" parTransId="{7945A53F-E8A7-3248-8DDC-A45F38AE8B1C}" sibTransId="{72706839-72A7-B644-A8C3-8539FB0AD4F9}"/>
    <dgm:cxn modelId="{A443652B-226E-4B4E-9E68-4D1E17B214AB}" type="presOf" srcId="{C3ED91CF-0B8C-1746-B958-B1E37DD216D6}" destId="{121A3BED-A9E6-9D40-A031-099C9E8501F1}" srcOrd="0" destOrd="0" presId="urn:microsoft.com/office/officeart/2005/8/layout/vList5"/>
    <dgm:cxn modelId="{D026FF3B-CBBB-AE42-A1E7-BC82ECB9EFF1}" type="presOf" srcId="{FAEA432D-36AE-DE4D-B68E-97B57A12B7E5}" destId="{83DA5D79-B07D-5C49-A897-A7E7F438D927}" srcOrd="0" destOrd="0" presId="urn:microsoft.com/office/officeart/2005/8/layout/vList5"/>
    <dgm:cxn modelId="{32FFA440-87A3-594B-8524-2F1E3ED9581E}" type="presOf" srcId="{C142CA73-A088-C548-9987-55CF21BCB108}" destId="{4365C013-520C-584A-90F5-A826007B8456}" srcOrd="0" destOrd="0" presId="urn:microsoft.com/office/officeart/2005/8/layout/vList5"/>
    <dgm:cxn modelId="{064AF059-A9D1-9B4C-97B0-DEC44F2C02DB}" srcId="{8E7A7193-F719-3C41-BEDD-7F4EB027BE86}" destId="{FCC79328-EFAE-8C44-92F9-99632DE6D2BC}" srcOrd="2" destOrd="0" parTransId="{3D52C255-2BCE-034D-9D4E-316818FB6E7A}" sibTransId="{09D79099-D3A6-9141-A437-B1FC69D1B683}"/>
    <dgm:cxn modelId="{AE7D6E5D-29F8-164C-BEEC-ED9BA5205A54}" srcId="{8E7A7193-F719-3C41-BEDD-7F4EB027BE86}" destId="{22E7F4D5-29BB-C84F-9F66-4C31587E21B6}" srcOrd="0" destOrd="0" parTransId="{DA43E94B-4E51-FB4E-8696-10F1383BE2FE}" sibTransId="{3F15EE7F-ACD8-0A4C-9A93-99BA357D6144}"/>
    <dgm:cxn modelId="{F4198860-3C4E-D34F-89AF-B13F17E10E30}" type="presOf" srcId="{E1185E3C-74F5-6E46-8682-AAE0FD46C158}" destId="{4AE38D68-DF1A-6643-9673-FDA5500A8B6A}" srcOrd="0" destOrd="0" presId="urn:microsoft.com/office/officeart/2005/8/layout/vList5"/>
    <dgm:cxn modelId="{41A1EA6A-879E-3C4E-993C-3BEA18ADAE0E}" srcId="{FCC79328-EFAE-8C44-92F9-99632DE6D2BC}" destId="{C3ED91CF-0B8C-1746-B958-B1E37DD216D6}" srcOrd="0" destOrd="0" parTransId="{F6D95470-27FC-9D42-AAF2-257BCBE256F5}" sibTransId="{663F23E0-0260-734A-8192-A5D985DB9383}"/>
    <dgm:cxn modelId="{CAA01D6C-406B-5A44-BC40-0B70F1E1D383}" srcId="{8E7A7193-F719-3C41-BEDD-7F4EB027BE86}" destId="{125D43B1-BB7D-C04A-92EC-E87405A2E8BF}" srcOrd="4" destOrd="0" parTransId="{2E3338D9-5500-4D4B-BCA3-2309F1F4C859}" sibTransId="{22919666-6A3C-224A-8A97-6CE5AB8EF5C9}"/>
    <dgm:cxn modelId="{C05D3779-7DC1-2C4D-9C1A-C91AD2D084ED}" srcId="{125D43B1-BB7D-C04A-92EC-E87405A2E8BF}" destId="{AB7EE873-AA9B-1545-94F2-6C4BB169F4A3}" srcOrd="0" destOrd="0" parTransId="{678EA125-E148-7B47-922D-F1E169A8DF40}" sibTransId="{70728C9D-D4EF-0247-8D99-D33F97D72C12}"/>
    <dgm:cxn modelId="{FF40248F-D199-0445-81CF-35EE776BD5DE}" srcId="{8E7A7193-F719-3C41-BEDD-7F4EB027BE86}" destId="{028FC761-7359-0642-9658-ED8D42CC6655}" srcOrd="5" destOrd="0" parTransId="{3099E140-FBDB-6D45-B7CF-B436DD909FF6}" sibTransId="{421B3C4B-2E8E-A347-B075-10C581001E12}"/>
    <dgm:cxn modelId="{6333F19D-7C4A-DE44-B761-56F4B443C9C6}" type="presOf" srcId="{22E7F4D5-29BB-C84F-9F66-4C31587E21B6}" destId="{0ADAF353-A61A-9D40-80B8-C5B5AB8B6728}" srcOrd="0" destOrd="0" presId="urn:microsoft.com/office/officeart/2005/8/layout/vList5"/>
    <dgm:cxn modelId="{685EE29E-33E9-3943-80EE-18001B2EED55}" type="presOf" srcId="{FCC79328-EFAE-8C44-92F9-99632DE6D2BC}" destId="{977F3B8A-5B93-BF45-B863-147DC414FDD5}" srcOrd="0" destOrd="0" presId="urn:microsoft.com/office/officeart/2005/8/layout/vList5"/>
    <dgm:cxn modelId="{A33E38C0-13D3-444F-BEFD-C7E60A801EC1}" type="presOf" srcId="{028FC761-7359-0642-9658-ED8D42CC6655}" destId="{0C798D13-4FD8-8F43-8D28-33CDA7FE0561}" srcOrd="0" destOrd="0" presId="urn:microsoft.com/office/officeart/2005/8/layout/vList5"/>
    <dgm:cxn modelId="{81464DC2-6F9E-7B4D-8721-F20A4ED18965}" srcId="{8E7A7193-F719-3C41-BEDD-7F4EB027BE86}" destId="{EF15CDCD-AED9-F646-95D6-92AF092AC8FA}" srcOrd="3" destOrd="0" parTransId="{84A505A0-469E-0A46-A920-07A97C629E7D}" sibTransId="{F8812EA2-F61D-F94A-A45A-9502AEA242B2}"/>
    <dgm:cxn modelId="{939A29CA-0973-CF42-9F7D-69DA3D430367}" type="presOf" srcId="{2030370A-3B79-DA49-B440-15EFC4B6B036}" destId="{055F2C2B-376E-764F-9DD3-872157FDF7F5}" srcOrd="0" destOrd="0" presId="urn:microsoft.com/office/officeart/2005/8/layout/vList5"/>
    <dgm:cxn modelId="{22F658D7-EF3D-B44B-9A45-52F56EEC687C}" srcId="{EF15CDCD-AED9-F646-95D6-92AF092AC8FA}" destId="{2030370A-3B79-DA49-B440-15EFC4B6B036}" srcOrd="0" destOrd="0" parTransId="{EBA11ACF-A7F6-5C41-8A81-DC021F0A2178}" sibTransId="{80F81894-3E21-B043-BEE7-02580E519049}"/>
    <dgm:cxn modelId="{CA05C2DF-85A3-5E4F-A687-F5269909F886}" type="presOf" srcId="{AB7EE873-AA9B-1545-94F2-6C4BB169F4A3}" destId="{3B773539-B485-4341-A242-D489A3161F8E}" srcOrd="0" destOrd="0" presId="urn:microsoft.com/office/officeart/2005/8/layout/vList5"/>
    <dgm:cxn modelId="{98BA60E6-9ABC-3B44-A336-F9834F733884}" type="presOf" srcId="{125D43B1-BB7D-C04A-92EC-E87405A2E8BF}" destId="{7D34A546-5190-BF47-AE67-F6462082E9FF}" srcOrd="0" destOrd="0" presId="urn:microsoft.com/office/officeart/2005/8/layout/vList5"/>
    <dgm:cxn modelId="{EE1539EB-BD0A-C044-9E0B-590AFC3C1B73}" srcId="{8E7A7193-F719-3C41-BEDD-7F4EB027BE86}" destId="{E6D627C0-134F-424C-A767-FCB29450815E}" srcOrd="6" destOrd="0" parTransId="{C1625946-9554-2C47-BFCA-77B95F359E90}" sibTransId="{DA8EC89F-91D9-5D43-98E6-60999459A2ED}"/>
    <dgm:cxn modelId="{3DE2A3EC-48CC-2D41-AC9B-8B4103BD9F51}" srcId="{C142CA73-A088-C548-9987-55CF21BCB108}" destId="{E1185E3C-74F5-6E46-8682-AAE0FD46C158}" srcOrd="0" destOrd="0" parTransId="{5BB138C3-342E-204C-9BF7-4E80A29F0866}" sibTransId="{0DBCA061-2EA8-C142-8DF4-ED45D67935DB}"/>
    <dgm:cxn modelId="{E56F81F0-C782-0A47-8C80-A89C6767DFB0}" type="presOf" srcId="{916CB4B6-CF98-5640-B845-A264820556EF}" destId="{AAD0B769-FB33-A54C-A0BB-5ED9CC516BF1}" srcOrd="0" destOrd="0" presId="urn:microsoft.com/office/officeart/2005/8/layout/vList5"/>
    <dgm:cxn modelId="{768EB6F1-797B-D54E-AF55-B7A02DD649C7}" type="presOf" srcId="{E6D627C0-134F-424C-A767-FCB29450815E}" destId="{0E31E2A2-12DA-994D-97D0-8FFA521750A5}" srcOrd="0" destOrd="0" presId="urn:microsoft.com/office/officeart/2005/8/layout/vList5"/>
    <dgm:cxn modelId="{0F0626F6-DA6D-7A4A-96A3-D94EA1844D67}" type="presOf" srcId="{EF15CDCD-AED9-F646-95D6-92AF092AC8FA}" destId="{805A49D9-EB25-0D4A-A795-B869A67B2F58}" srcOrd="0" destOrd="0" presId="urn:microsoft.com/office/officeart/2005/8/layout/vList5"/>
    <dgm:cxn modelId="{17D09AF8-1B34-064F-8BCA-5B6418E66C0D}" srcId="{22E7F4D5-29BB-C84F-9F66-4C31587E21B6}" destId="{FF48F7E2-9D3E-EC40-B971-5640F28150BD}" srcOrd="0" destOrd="0" parTransId="{4EF5785A-2B01-9F46-AA94-1A68E271D5D7}" sibTransId="{3200AE9C-177B-C04A-89C8-B5FB63DFE01D}"/>
    <dgm:cxn modelId="{52827DFD-E78C-6A48-94FD-9FE3D974AC99}" type="presOf" srcId="{8E7A7193-F719-3C41-BEDD-7F4EB027BE86}" destId="{4B993802-E55C-1442-AAAB-C75DF53305EA}" srcOrd="0" destOrd="0" presId="urn:microsoft.com/office/officeart/2005/8/layout/vList5"/>
    <dgm:cxn modelId="{52135AFE-320E-C444-9DED-D27489DD0A1A}" srcId="{028FC761-7359-0642-9658-ED8D42CC6655}" destId="{916CB4B6-CF98-5640-B845-A264820556EF}" srcOrd="0" destOrd="0" parTransId="{96B0E63F-1149-324A-9E5C-ED6C534D46BD}" sibTransId="{CE4E2051-9937-C849-A53B-462CCEF8DCF8}"/>
    <dgm:cxn modelId="{282E0861-F14C-3F40-84F0-62D209638CCF}" type="presParOf" srcId="{4B993802-E55C-1442-AAAB-C75DF53305EA}" destId="{78E8D4ED-BC94-2346-82CC-A629DAC841B5}" srcOrd="0" destOrd="0" presId="urn:microsoft.com/office/officeart/2005/8/layout/vList5"/>
    <dgm:cxn modelId="{49B8B832-F6B6-7841-9CA1-1028A6EF9012}" type="presParOf" srcId="{78E8D4ED-BC94-2346-82CC-A629DAC841B5}" destId="{0ADAF353-A61A-9D40-80B8-C5B5AB8B6728}" srcOrd="0" destOrd="0" presId="urn:microsoft.com/office/officeart/2005/8/layout/vList5"/>
    <dgm:cxn modelId="{46CDF2B0-79F3-9A4F-BFAB-E39541B9E7F7}" type="presParOf" srcId="{78E8D4ED-BC94-2346-82CC-A629DAC841B5}" destId="{E8444F0B-BC71-DA42-B39F-9D8E7248CEFF}" srcOrd="1" destOrd="0" presId="urn:microsoft.com/office/officeart/2005/8/layout/vList5"/>
    <dgm:cxn modelId="{A81D0F2B-1443-9042-BC06-48805057C731}" type="presParOf" srcId="{4B993802-E55C-1442-AAAB-C75DF53305EA}" destId="{6543C438-63B3-1447-BCE3-32055E010FA4}" srcOrd="1" destOrd="0" presId="urn:microsoft.com/office/officeart/2005/8/layout/vList5"/>
    <dgm:cxn modelId="{E64B39D7-8E1C-DB42-A6AE-8C799910DBE6}" type="presParOf" srcId="{4B993802-E55C-1442-AAAB-C75DF53305EA}" destId="{FE220FA2-12AA-714B-862E-3547B219F783}" srcOrd="2" destOrd="0" presId="urn:microsoft.com/office/officeart/2005/8/layout/vList5"/>
    <dgm:cxn modelId="{C01D5B9B-0F32-DF4A-AB17-4CA9142F8D88}" type="presParOf" srcId="{FE220FA2-12AA-714B-862E-3547B219F783}" destId="{4365C013-520C-584A-90F5-A826007B8456}" srcOrd="0" destOrd="0" presId="urn:microsoft.com/office/officeart/2005/8/layout/vList5"/>
    <dgm:cxn modelId="{7CBDCFAA-E36E-3844-8D80-0CD99E0DF6FA}" type="presParOf" srcId="{FE220FA2-12AA-714B-862E-3547B219F783}" destId="{4AE38D68-DF1A-6643-9673-FDA5500A8B6A}" srcOrd="1" destOrd="0" presId="urn:microsoft.com/office/officeart/2005/8/layout/vList5"/>
    <dgm:cxn modelId="{61A75B8F-5B47-CC4B-BD65-20C8C9AF66F9}" type="presParOf" srcId="{4B993802-E55C-1442-AAAB-C75DF53305EA}" destId="{3767A343-4615-0645-8432-12CA59ED1CB1}" srcOrd="3" destOrd="0" presId="urn:microsoft.com/office/officeart/2005/8/layout/vList5"/>
    <dgm:cxn modelId="{7E612F8C-2586-8F41-BD19-145A19826AEE}" type="presParOf" srcId="{4B993802-E55C-1442-AAAB-C75DF53305EA}" destId="{FA3ECC53-5BBA-8B42-91C5-ADF8B504B525}" srcOrd="4" destOrd="0" presId="urn:microsoft.com/office/officeart/2005/8/layout/vList5"/>
    <dgm:cxn modelId="{09DA3368-5D57-4F48-8481-8882B9F74ECB}" type="presParOf" srcId="{FA3ECC53-5BBA-8B42-91C5-ADF8B504B525}" destId="{977F3B8A-5B93-BF45-B863-147DC414FDD5}" srcOrd="0" destOrd="0" presId="urn:microsoft.com/office/officeart/2005/8/layout/vList5"/>
    <dgm:cxn modelId="{C2ECEA74-1DE3-4042-906F-5C40E3E28075}" type="presParOf" srcId="{FA3ECC53-5BBA-8B42-91C5-ADF8B504B525}" destId="{121A3BED-A9E6-9D40-A031-099C9E8501F1}" srcOrd="1" destOrd="0" presId="urn:microsoft.com/office/officeart/2005/8/layout/vList5"/>
    <dgm:cxn modelId="{62C3C7FD-5281-FD4C-AC85-9D03B18B0594}" type="presParOf" srcId="{4B993802-E55C-1442-AAAB-C75DF53305EA}" destId="{76777219-9CB9-5045-A373-A08AD5774168}" srcOrd="5" destOrd="0" presId="urn:microsoft.com/office/officeart/2005/8/layout/vList5"/>
    <dgm:cxn modelId="{C78D9B83-1E41-524F-88D8-AB1197CFAB86}" type="presParOf" srcId="{4B993802-E55C-1442-AAAB-C75DF53305EA}" destId="{408867ED-8D74-0643-BA4C-F2779C4E20EE}" srcOrd="6" destOrd="0" presId="urn:microsoft.com/office/officeart/2005/8/layout/vList5"/>
    <dgm:cxn modelId="{139B0FE9-7A84-FA48-AF67-87607A7E73D0}" type="presParOf" srcId="{408867ED-8D74-0643-BA4C-F2779C4E20EE}" destId="{805A49D9-EB25-0D4A-A795-B869A67B2F58}" srcOrd="0" destOrd="0" presId="urn:microsoft.com/office/officeart/2005/8/layout/vList5"/>
    <dgm:cxn modelId="{BBBC416E-0260-B442-A548-DD0E6DA7262C}" type="presParOf" srcId="{408867ED-8D74-0643-BA4C-F2779C4E20EE}" destId="{055F2C2B-376E-764F-9DD3-872157FDF7F5}" srcOrd="1" destOrd="0" presId="urn:microsoft.com/office/officeart/2005/8/layout/vList5"/>
    <dgm:cxn modelId="{70B03BD4-FDB6-B14F-805D-3EF58D08C36D}" type="presParOf" srcId="{4B993802-E55C-1442-AAAB-C75DF53305EA}" destId="{D82AFD67-31E0-2A4E-AB01-BD9CD94FB8AD}" srcOrd="7" destOrd="0" presId="urn:microsoft.com/office/officeart/2005/8/layout/vList5"/>
    <dgm:cxn modelId="{103BB347-5E74-4A44-8838-4E63EBAEF052}" type="presParOf" srcId="{4B993802-E55C-1442-AAAB-C75DF53305EA}" destId="{BC025208-E86A-D841-9D26-4FAF00CD610D}" srcOrd="8" destOrd="0" presId="urn:microsoft.com/office/officeart/2005/8/layout/vList5"/>
    <dgm:cxn modelId="{EDF770F2-3675-1E4D-AA6C-4311EDF0669C}" type="presParOf" srcId="{BC025208-E86A-D841-9D26-4FAF00CD610D}" destId="{7D34A546-5190-BF47-AE67-F6462082E9FF}" srcOrd="0" destOrd="0" presId="urn:microsoft.com/office/officeart/2005/8/layout/vList5"/>
    <dgm:cxn modelId="{685FB501-3F33-F849-B652-0D965E3E7269}" type="presParOf" srcId="{BC025208-E86A-D841-9D26-4FAF00CD610D}" destId="{3B773539-B485-4341-A242-D489A3161F8E}" srcOrd="1" destOrd="0" presId="urn:microsoft.com/office/officeart/2005/8/layout/vList5"/>
    <dgm:cxn modelId="{F3FB0FD9-7434-D74E-935E-BB6894677BF8}" type="presParOf" srcId="{4B993802-E55C-1442-AAAB-C75DF53305EA}" destId="{36587CD0-8B1D-B348-8ACA-D57365BC5455}" srcOrd="9" destOrd="0" presId="urn:microsoft.com/office/officeart/2005/8/layout/vList5"/>
    <dgm:cxn modelId="{8A998DC4-E8F0-4A48-84D2-ECA5457C8DC5}" type="presParOf" srcId="{4B993802-E55C-1442-AAAB-C75DF53305EA}" destId="{13065F9C-7820-4F41-AE99-32561A85018B}" srcOrd="10" destOrd="0" presId="urn:microsoft.com/office/officeart/2005/8/layout/vList5"/>
    <dgm:cxn modelId="{AD9E0641-3088-C044-9C50-02A88F208156}" type="presParOf" srcId="{13065F9C-7820-4F41-AE99-32561A85018B}" destId="{0C798D13-4FD8-8F43-8D28-33CDA7FE0561}" srcOrd="0" destOrd="0" presId="urn:microsoft.com/office/officeart/2005/8/layout/vList5"/>
    <dgm:cxn modelId="{B75C7277-D4C4-AB44-8818-1B93A76BF245}" type="presParOf" srcId="{13065F9C-7820-4F41-AE99-32561A85018B}" destId="{AAD0B769-FB33-A54C-A0BB-5ED9CC516BF1}" srcOrd="1" destOrd="0" presId="urn:microsoft.com/office/officeart/2005/8/layout/vList5"/>
    <dgm:cxn modelId="{C5720388-449D-A84A-B70C-9D1F48B22483}" type="presParOf" srcId="{4B993802-E55C-1442-AAAB-C75DF53305EA}" destId="{2A48CF87-5AA3-8F4A-8F86-C52D8D178DEE}" srcOrd="11" destOrd="0" presId="urn:microsoft.com/office/officeart/2005/8/layout/vList5"/>
    <dgm:cxn modelId="{7377F9CA-B889-3C43-A305-CD63C6CA0068}" type="presParOf" srcId="{4B993802-E55C-1442-AAAB-C75DF53305EA}" destId="{CD27A9B3-9FC9-BD45-A5D3-931405A6A3C3}" srcOrd="12" destOrd="0" presId="urn:microsoft.com/office/officeart/2005/8/layout/vList5"/>
    <dgm:cxn modelId="{31CB3DF6-83D6-9F4F-967E-E3C42365D668}" type="presParOf" srcId="{CD27A9B3-9FC9-BD45-A5D3-931405A6A3C3}" destId="{0E31E2A2-12DA-994D-97D0-8FFA521750A5}" srcOrd="0" destOrd="0" presId="urn:microsoft.com/office/officeart/2005/8/layout/vList5"/>
    <dgm:cxn modelId="{25079540-228B-E64C-8D71-26DF07CC3242}" type="presParOf" srcId="{CD27A9B3-9FC9-BD45-A5D3-931405A6A3C3}" destId="{83DA5D79-B07D-5C49-A897-A7E7F438D927}"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5497C9-C7E0-2F48-8A27-CBADA9E4CFEA}" type="doc">
      <dgm:prSet loTypeId="urn:microsoft.com/office/officeart/2005/8/layout/process3" loCatId="" qsTypeId="urn:microsoft.com/office/officeart/2005/8/quickstyle/simple1" qsCatId="simple" csTypeId="urn:microsoft.com/office/officeart/2005/8/colors/accent1_2" csCatId="accent1" phldr="1"/>
      <dgm:spPr/>
      <dgm:t>
        <a:bodyPr/>
        <a:lstStyle/>
        <a:p>
          <a:endParaRPr lang="en-GB"/>
        </a:p>
      </dgm:t>
    </dgm:pt>
    <dgm:pt modelId="{491B6F16-460A-9740-9841-35B70D00FC95}">
      <dgm:prSet phldrT="[Text]"/>
      <dgm:spPr/>
      <dgm:t>
        <a:bodyPr/>
        <a:lstStyle/>
        <a:p>
          <a:r>
            <a:rPr lang="en-GB" dirty="0"/>
            <a:t>Transcription</a:t>
          </a:r>
        </a:p>
      </dgm:t>
    </dgm:pt>
    <dgm:pt modelId="{986783F8-666E-8843-BD3F-66A39EECFF83}" type="parTrans" cxnId="{F00F28A7-D987-DF4A-819B-75C5EE474121}">
      <dgm:prSet/>
      <dgm:spPr/>
      <dgm:t>
        <a:bodyPr/>
        <a:lstStyle/>
        <a:p>
          <a:endParaRPr lang="en-GB"/>
        </a:p>
      </dgm:t>
    </dgm:pt>
    <dgm:pt modelId="{69E376E6-DE95-9D41-8AB6-D6F28D52BAE2}" type="sibTrans" cxnId="{F00F28A7-D987-DF4A-819B-75C5EE474121}">
      <dgm:prSet/>
      <dgm:spPr/>
      <dgm:t>
        <a:bodyPr/>
        <a:lstStyle/>
        <a:p>
          <a:endParaRPr lang="en-GB"/>
        </a:p>
      </dgm:t>
    </dgm:pt>
    <dgm:pt modelId="{4C185C35-FC17-DF43-917E-118ECE4D803D}">
      <dgm:prSet phldrT="[Text]"/>
      <dgm:spPr/>
      <dgm:t>
        <a:bodyPr/>
        <a:lstStyle/>
        <a:p>
          <a:r>
            <a:rPr lang="en-GB" dirty="0"/>
            <a:t>The audio or video recordings of the focus group discussions and interviews will be transcribed verbatim. This process involves converting the spoken words into a written format, ensuring accurate representation of the data.</a:t>
          </a:r>
        </a:p>
      </dgm:t>
    </dgm:pt>
    <dgm:pt modelId="{78E48EB0-1D54-A847-BD96-3859247B99B4}" type="parTrans" cxnId="{EE91A675-DC35-5B44-B684-231833FAE90E}">
      <dgm:prSet/>
      <dgm:spPr/>
      <dgm:t>
        <a:bodyPr/>
        <a:lstStyle/>
        <a:p>
          <a:endParaRPr lang="en-GB"/>
        </a:p>
      </dgm:t>
    </dgm:pt>
    <dgm:pt modelId="{A8C940BD-1B5E-E14F-BA6C-B3B1C9C2D088}" type="sibTrans" cxnId="{EE91A675-DC35-5B44-B684-231833FAE90E}">
      <dgm:prSet/>
      <dgm:spPr/>
      <dgm:t>
        <a:bodyPr/>
        <a:lstStyle/>
        <a:p>
          <a:endParaRPr lang="en-GB"/>
        </a:p>
      </dgm:t>
    </dgm:pt>
    <dgm:pt modelId="{DE9093F3-F443-934D-B08C-DEDA7A50BDA2}">
      <dgm:prSet phldrT="[Text]"/>
      <dgm:spPr/>
      <dgm:t>
        <a:bodyPr/>
        <a:lstStyle/>
        <a:p>
          <a:r>
            <a:rPr lang="en-GB" dirty="0"/>
            <a:t>Familiarization</a:t>
          </a:r>
        </a:p>
      </dgm:t>
    </dgm:pt>
    <dgm:pt modelId="{EF2DDC83-34D0-7047-9046-29BB0E5EB887}" type="parTrans" cxnId="{492C14AC-856B-BF44-87E5-E8BFED5B117B}">
      <dgm:prSet/>
      <dgm:spPr/>
      <dgm:t>
        <a:bodyPr/>
        <a:lstStyle/>
        <a:p>
          <a:endParaRPr lang="en-GB"/>
        </a:p>
      </dgm:t>
    </dgm:pt>
    <dgm:pt modelId="{6FB558BD-438F-954D-8D18-5B9B37564626}" type="sibTrans" cxnId="{492C14AC-856B-BF44-87E5-E8BFED5B117B}">
      <dgm:prSet/>
      <dgm:spPr/>
      <dgm:t>
        <a:bodyPr/>
        <a:lstStyle/>
        <a:p>
          <a:endParaRPr lang="en-GB"/>
        </a:p>
      </dgm:t>
    </dgm:pt>
    <dgm:pt modelId="{9798CC9A-9220-5940-B9A6-63C3B407338D}">
      <dgm:prSet phldrT="[Text]"/>
      <dgm:spPr/>
      <dgm:t>
        <a:bodyPr/>
        <a:lstStyle/>
        <a:p>
          <a:r>
            <a:rPr lang="en-GB" dirty="0"/>
            <a:t>I will immerse themselves in the data by reading and re-reading the transcripts to become familiar with the content and gain a holistic understanding of the participants' perspectives and experiences.</a:t>
          </a:r>
        </a:p>
      </dgm:t>
    </dgm:pt>
    <dgm:pt modelId="{B747B0FF-EF02-F24B-8BF2-5CE0882618F5}" type="parTrans" cxnId="{8C7E3C6B-F50A-6140-8CA6-238B7D9D5B49}">
      <dgm:prSet/>
      <dgm:spPr/>
      <dgm:t>
        <a:bodyPr/>
        <a:lstStyle/>
        <a:p>
          <a:endParaRPr lang="en-GB"/>
        </a:p>
      </dgm:t>
    </dgm:pt>
    <dgm:pt modelId="{C45D9317-B64D-7F49-8952-F5C448BBFCA0}" type="sibTrans" cxnId="{8C7E3C6B-F50A-6140-8CA6-238B7D9D5B49}">
      <dgm:prSet/>
      <dgm:spPr/>
      <dgm:t>
        <a:bodyPr/>
        <a:lstStyle/>
        <a:p>
          <a:endParaRPr lang="en-GB"/>
        </a:p>
      </dgm:t>
    </dgm:pt>
    <dgm:pt modelId="{62037BF1-807E-5E45-997A-4F58AF0C7821}">
      <dgm:prSet phldrT="[Text]"/>
      <dgm:spPr/>
      <dgm:t>
        <a:bodyPr/>
        <a:lstStyle/>
        <a:p>
          <a:r>
            <a:rPr lang="en-GB" dirty="0"/>
            <a:t>Coding</a:t>
          </a:r>
        </a:p>
      </dgm:t>
    </dgm:pt>
    <dgm:pt modelId="{139E22AA-D608-154F-97D5-902285970363}" type="parTrans" cxnId="{CCF83CBC-D88B-3E4A-BCD7-11324618DA5C}">
      <dgm:prSet/>
      <dgm:spPr/>
      <dgm:t>
        <a:bodyPr/>
        <a:lstStyle/>
        <a:p>
          <a:endParaRPr lang="en-GB"/>
        </a:p>
      </dgm:t>
    </dgm:pt>
    <dgm:pt modelId="{B9FB5394-EE4E-FA43-A1C3-B76DBAC8B6DC}" type="sibTrans" cxnId="{CCF83CBC-D88B-3E4A-BCD7-11324618DA5C}">
      <dgm:prSet/>
      <dgm:spPr/>
      <dgm:t>
        <a:bodyPr/>
        <a:lstStyle/>
        <a:p>
          <a:endParaRPr lang="en-GB"/>
        </a:p>
      </dgm:t>
    </dgm:pt>
    <dgm:pt modelId="{51B4D658-25A5-1E4A-9806-2571A2B556A2}">
      <dgm:prSet/>
      <dgm:spPr/>
      <dgm:t>
        <a:bodyPr/>
        <a:lstStyle/>
        <a:p>
          <a:r>
            <a:rPr lang="en-GB" dirty="0"/>
            <a:t>Theme Development</a:t>
          </a:r>
        </a:p>
      </dgm:t>
    </dgm:pt>
    <dgm:pt modelId="{7A79E118-6173-4A49-8956-E20F24C8A81E}" type="parTrans" cxnId="{72DF2A39-9964-EE41-8913-04ECDB182630}">
      <dgm:prSet/>
      <dgm:spPr/>
      <dgm:t>
        <a:bodyPr/>
        <a:lstStyle/>
        <a:p>
          <a:endParaRPr lang="en-GB"/>
        </a:p>
      </dgm:t>
    </dgm:pt>
    <dgm:pt modelId="{AF4A3F9D-0C18-7147-BDA5-14BD291D3417}" type="sibTrans" cxnId="{72DF2A39-9964-EE41-8913-04ECDB182630}">
      <dgm:prSet/>
      <dgm:spPr/>
      <dgm:t>
        <a:bodyPr/>
        <a:lstStyle/>
        <a:p>
          <a:endParaRPr lang="en-GB"/>
        </a:p>
      </dgm:t>
    </dgm:pt>
    <dgm:pt modelId="{6A34B279-301E-9F4E-B486-9A9C24550DDF}">
      <dgm:prSet/>
      <dgm:spPr/>
      <dgm:t>
        <a:bodyPr/>
        <a:lstStyle/>
        <a:p>
          <a:r>
            <a:rPr lang="en-GB" dirty="0"/>
            <a:t>Review and Refinement</a:t>
          </a:r>
        </a:p>
      </dgm:t>
    </dgm:pt>
    <dgm:pt modelId="{915B6905-707C-DE49-AF5B-0EAB774B0B7D}" type="parTrans" cxnId="{D0EC6E27-0DBF-614C-8684-27BFA47B55EF}">
      <dgm:prSet/>
      <dgm:spPr/>
      <dgm:t>
        <a:bodyPr/>
        <a:lstStyle/>
        <a:p>
          <a:endParaRPr lang="en-GB"/>
        </a:p>
      </dgm:t>
    </dgm:pt>
    <dgm:pt modelId="{5198ADE7-A06C-024C-9831-7772682DFB01}" type="sibTrans" cxnId="{D0EC6E27-0DBF-614C-8684-27BFA47B55EF}">
      <dgm:prSet/>
      <dgm:spPr/>
      <dgm:t>
        <a:bodyPr/>
        <a:lstStyle/>
        <a:p>
          <a:endParaRPr lang="en-GB"/>
        </a:p>
      </dgm:t>
    </dgm:pt>
    <dgm:pt modelId="{9770C479-4CE7-854B-AAEB-FF9E9E9A0171}">
      <dgm:prSet/>
      <dgm:spPr/>
      <dgm:t>
        <a:bodyPr/>
        <a:lstStyle/>
        <a:p>
          <a:r>
            <a:rPr lang="en-GB" dirty="0"/>
            <a:t>Interpretation and Synthesis</a:t>
          </a:r>
        </a:p>
      </dgm:t>
    </dgm:pt>
    <dgm:pt modelId="{D432B119-BE21-D74E-820E-B8C1E6A4091E}" type="parTrans" cxnId="{725C9C2F-9849-B44D-9704-EFE4742C0E5C}">
      <dgm:prSet/>
      <dgm:spPr/>
      <dgm:t>
        <a:bodyPr/>
        <a:lstStyle/>
        <a:p>
          <a:endParaRPr lang="en-GB"/>
        </a:p>
      </dgm:t>
    </dgm:pt>
    <dgm:pt modelId="{8375E478-303E-4844-86AB-585744F5D3B3}" type="sibTrans" cxnId="{725C9C2F-9849-B44D-9704-EFE4742C0E5C}">
      <dgm:prSet/>
      <dgm:spPr/>
      <dgm:t>
        <a:bodyPr/>
        <a:lstStyle/>
        <a:p>
          <a:endParaRPr lang="en-GB"/>
        </a:p>
      </dgm:t>
    </dgm:pt>
    <dgm:pt modelId="{14BF123B-7B28-204E-8F82-11D25B7420DE}">
      <dgm:prSet/>
      <dgm:spPr/>
      <dgm:t>
        <a:bodyPr/>
        <a:lstStyle/>
        <a:p>
          <a:r>
            <a:rPr lang="en-GB" dirty="0"/>
            <a:t>Integration with Literature</a:t>
          </a:r>
        </a:p>
      </dgm:t>
    </dgm:pt>
    <dgm:pt modelId="{B6C8B460-5935-5446-B79A-1CA1D45DB7E0}" type="parTrans" cxnId="{287F34A7-CADE-DF48-A315-848B7AC20E99}">
      <dgm:prSet/>
      <dgm:spPr/>
      <dgm:t>
        <a:bodyPr/>
        <a:lstStyle/>
        <a:p>
          <a:endParaRPr lang="en-GB"/>
        </a:p>
      </dgm:t>
    </dgm:pt>
    <dgm:pt modelId="{47D35A23-029C-DA40-A9FD-F99DECAE9119}" type="sibTrans" cxnId="{287F34A7-CADE-DF48-A315-848B7AC20E99}">
      <dgm:prSet/>
      <dgm:spPr/>
      <dgm:t>
        <a:bodyPr/>
        <a:lstStyle/>
        <a:p>
          <a:endParaRPr lang="en-GB"/>
        </a:p>
      </dgm:t>
    </dgm:pt>
    <dgm:pt modelId="{88E12C6F-ABA9-5A49-A562-CBCDEAB0E092}">
      <dgm:prSet phldrT="[Text]"/>
      <dgm:spPr/>
      <dgm:t>
        <a:bodyPr/>
        <a:lstStyle/>
        <a:p>
          <a:r>
            <a:rPr lang="en-GB" dirty="0"/>
            <a:t>I will employ an inductive coding approach, allowing themes and patterns to emerge directly from the data. The transcripts will be systematically coded by assigning labels or tags to segments of text that represent specific ideas, concepts, or experiences related to the (1+X) system.</a:t>
          </a:r>
        </a:p>
      </dgm:t>
    </dgm:pt>
    <dgm:pt modelId="{0F8A7736-9A96-E547-8EB1-37D617601AEA}" type="sibTrans" cxnId="{F78C8952-975A-0344-9398-DB5D2AFB18AB}">
      <dgm:prSet/>
      <dgm:spPr/>
      <dgm:t>
        <a:bodyPr/>
        <a:lstStyle/>
        <a:p>
          <a:endParaRPr lang="en-GB"/>
        </a:p>
      </dgm:t>
    </dgm:pt>
    <dgm:pt modelId="{B8A0BF8E-5A0F-2749-A833-7E84DE634BF8}" type="parTrans" cxnId="{F78C8952-975A-0344-9398-DB5D2AFB18AB}">
      <dgm:prSet/>
      <dgm:spPr/>
      <dgm:t>
        <a:bodyPr/>
        <a:lstStyle/>
        <a:p>
          <a:endParaRPr lang="en-GB"/>
        </a:p>
      </dgm:t>
    </dgm:pt>
    <dgm:pt modelId="{8EFD583B-58F9-4A42-ACE9-105BEA445D01}">
      <dgm:prSet/>
      <dgm:spPr/>
      <dgm:t>
        <a:bodyPr/>
        <a:lstStyle/>
        <a:p>
          <a:r>
            <a:rPr lang="en-GB"/>
            <a:t>The coded data will be organized into potential themes based on their similarities and relationships. Themes will be developed by grouping relevant codes together, identifying overarching concepts, and capturing the key messages and insights from the participants.</a:t>
          </a:r>
        </a:p>
      </dgm:t>
    </dgm:pt>
    <dgm:pt modelId="{2765CD6D-6BB7-094F-B0C2-FF10BC8B8576}" type="parTrans" cxnId="{10DF536C-B33C-154A-A307-88E71C47A839}">
      <dgm:prSet/>
      <dgm:spPr/>
      <dgm:t>
        <a:bodyPr/>
        <a:lstStyle/>
        <a:p>
          <a:endParaRPr lang="en-GB"/>
        </a:p>
      </dgm:t>
    </dgm:pt>
    <dgm:pt modelId="{DB6B1CA2-5C83-1C41-8A10-F3CABB45ECB4}" type="sibTrans" cxnId="{10DF536C-B33C-154A-A307-88E71C47A839}">
      <dgm:prSet/>
      <dgm:spPr/>
      <dgm:t>
        <a:bodyPr/>
        <a:lstStyle/>
        <a:p>
          <a:endParaRPr lang="en-GB"/>
        </a:p>
      </dgm:t>
    </dgm:pt>
    <dgm:pt modelId="{EEFBA4F9-C251-DE4C-B050-2E3227C075B5}">
      <dgm:prSet/>
      <dgm:spPr/>
      <dgm:t>
        <a:bodyPr/>
        <a:lstStyle/>
        <a:p>
          <a:r>
            <a:rPr lang="en-GB" dirty="0"/>
            <a:t>The emerging themes will be reviewed and refined iteratively. I will critically examine the relationships between themes, revisit the original transcripts to ensure accuracy, and validate the themes against the entire data set.</a:t>
          </a:r>
        </a:p>
      </dgm:t>
    </dgm:pt>
    <dgm:pt modelId="{D1BBE131-F6EE-EB40-AD5C-C3AA99AEE2AA}" type="parTrans" cxnId="{C2C7B52F-AAF0-9B40-9D3B-EE0ABA8B9DE8}">
      <dgm:prSet/>
      <dgm:spPr/>
      <dgm:t>
        <a:bodyPr/>
        <a:lstStyle/>
        <a:p>
          <a:endParaRPr lang="en-GB"/>
        </a:p>
      </dgm:t>
    </dgm:pt>
    <dgm:pt modelId="{26643531-D334-6746-8016-2B66F9D5753A}" type="sibTrans" cxnId="{C2C7B52F-AAF0-9B40-9D3B-EE0ABA8B9DE8}">
      <dgm:prSet/>
      <dgm:spPr/>
      <dgm:t>
        <a:bodyPr/>
        <a:lstStyle/>
        <a:p>
          <a:endParaRPr lang="en-GB"/>
        </a:p>
      </dgm:t>
    </dgm:pt>
    <dgm:pt modelId="{85920B2A-50A0-2D44-899F-14DA3B73DB67}">
      <dgm:prSet/>
      <dgm:spPr/>
      <dgm:t>
        <a:bodyPr/>
        <a:lstStyle/>
        <a:p>
          <a:r>
            <a:rPr lang="en-GB" dirty="0"/>
            <a:t>Once the final themes are established, I will interpret and synthesize the findings. This involves identifying the main findings, examining the connections between themes, and considering the implications of the data in relation to the research objectives.</a:t>
          </a:r>
        </a:p>
      </dgm:t>
    </dgm:pt>
    <dgm:pt modelId="{2AC7FE09-FB2B-E74C-AB9F-472E4E861385}" type="parTrans" cxnId="{A2B104A9-B539-9542-8AB6-66DC0BB05C19}">
      <dgm:prSet/>
      <dgm:spPr/>
      <dgm:t>
        <a:bodyPr/>
        <a:lstStyle/>
        <a:p>
          <a:endParaRPr lang="en-GB"/>
        </a:p>
      </dgm:t>
    </dgm:pt>
    <dgm:pt modelId="{12CE3EFE-98F7-364D-95DF-EF614E52ABDF}" type="sibTrans" cxnId="{A2B104A9-B539-9542-8AB6-66DC0BB05C19}">
      <dgm:prSet/>
      <dgm:spPr/>
      <dgm:t>
        <a:bodyPr/>
        <a:lstStyle/>
        <a:p>
          <a:endParaRPr lang="en-GB"/>
        </a:p>
      </dgm:t>
    </dgm:pt>
    <dgm:pt modelId="{536DA94B-B512-784E-AC1A-44CAD72101AF}">
      <dgm:prSet/>
      <dgm:spPr/>
      <dgm:t>
        <a:bodyPr/>
        <a:lstStyle/>
        <a:p>
          <a:r>
            <a:rPr lang="en-GB"/>
            <a:t>The findings will be compared and contrasted with existing literature and theoretical frameworks relevant to vocational education policies. This integration will provide a deeper contextual understanding and allow for a more comprehensive discussion of the findings.</a:t>
          </a:r>
          <a:endParaRPr lang="en-GB" dirty="0"/>
        </a:p>
      </dgm:t>
    </dgm:pt>
    <dgm:pt modelId="{421D5227-EAFC-4147-9226-701F0F43D231}" type="parTrans" cxnId="{82E76935-3698-464C-9732-96AFD0C85219}">
      <dgm:prSet/>
      <dgm:spPr/>
      <dgm:t>
        <a:bodyPr/>
        <a:lstStyle/>
        <a:p>
          <a:endParaRPr lang="en-GB"/>
        </a:p>
      </dgm:t>
    </dgm:pt>
    <dgm:pt modelId="{AFFBFAEC-63E4-4D48-9F73-D5D934FD626B}" type="sibTrans" cxnId="{82E76935-3698-464C-9732-96AFD0C85219}">
      <dgm:prSet/>
      <dgm:spPr/>
      <dgm:t>
        <a:bodyPr/>
        <a:lstStyle/>
        <a:p>
          <a:endParaRPr lang="en-GB"/>
        </a:p>
      </dgm:t>
    </dgm:pt>
    <dgm:pt modelId="{8F60A147-5EF5-7641-8C8D-BF6DA6D70111}" type="pres">
      <dgm:prSet presAssocID="{B85497C9-C7E0-2F48-8A27-CBADA9E4CFEA}" presName="linearFlow" presStyleCnt="0">
        <dgm:presLayoutVars>
          <dgm:dir/>
          <dgm:animLvl val="lvl"/>
          <dgm:resizeHandles val="exact"/>
        </dgm:presLayoutVars>
      </dgm:prSet>
      <dgm:spPr/>
    </dgm:pt>
    <dgm:pt modelId="{BE2F4948-8FEE-DF40-BA86-3BB44D9E453F}" type="pres">
      <dgm:prSet presAssocID="{491B6F16-460A-9740-9841-35B70D00FC95}" presName="composite" presStyleCnt="0"/>
      <dgm:spPr/>
    </dgm:pt>
    <dgm:pt modelId="{D9C1A0C6-F597-8F49-A9E4-E49AA036DB28}" type="pres">
      <dgm:prSet presAssocID="{491B6F16-460A-9740-9841-35B70D00FC95}" presName="parTx" presStyleLbl="node1" presStyleIdx="0" presStyleCnt="7">
        <dgm:presLayoutVars>
          <dgm:chMax val="0"/>
          <dgm:chPref val="0"/>
          <dgm:bulletEnabled val="1"/>
        </dgm:presLayoutVars>
      </dgm:prSet>
      <dgm:spPr/>
    </dgm:pt>
    <dgm:pt modelId="{7FAF546B-7961-9446-B04D-6938D3F36ABF}" type="pres">
      <dgm:prSet presAssocID="{491B6F16-460A-9740-9841-35B70D00FC95}" presName="parSh" presStyleLbl="node1" presStyleIdx="0" presStyleCnt="7"/>
      <dgm:spPr/>
    </dgm:pt>
    <dgm:pt modelId="{DBFD18A0-3099-8241-B3BD-9A6D0E5042BE}" type="pres">
      <dgm:prSet presAssocID="{491B6F16-460A-9740-9841-35B70D00FC95}" presName="desTx" presStyleLbl="fgAcc1" presStyleIdx="0" presStyleCnt="7">
        <dgm:presLayoutVars>
          <dgm:bulletEnabled val="1"/>
        </dgm:presLayoutVars>
      </dgm:prSet>
      <dgm:spPr/>
    </dgm:pt>
    <dgm:pt modelId="{A00AA6F3-0DF0-BC41-BE9E-0AE000DB014E}" type="pres">
      <dgm:prSet presAssocID="{69E376E6-DE95-9D41-8AB6-D6F28D52BAE2}" presName="sibTrans" presStyleLbl="sibTrans2D1" presStyleIdx="0" presStyleCnt="6"/>
      <dgm:spPr/>
    </dgm:pt>
    <dgm:pt modelId="{DD15B0EE-0AF2-C341-9639-0259D6730A38}" type="pres">
      <dgm:prSet presAssocID="{69E376E6-DE95-9D41-8AB6-D6F28D52BAE2}" presName="connTx" presStyleLbl="sibTrans2D1" presStyleIdx="0" presStyleCnt="6"/>
      <dgm:spPr/>
    </dgm:pt>
    <dgm:pt modelId="{229CAFA7-EFC8-1F4B-B427-5AADCEE40512}" type="pres">
      <dgm:prSet presAssocID="{DE9093F3-F443-934D-B08C-DEDA7A50BDA2}" presName="composite" presStyleCnt="0"/>
      <dgm:spPr/>
    </dgm:pt>
    <dgm:pt modelId="{40492398-5433-CC43-A21A-AF30AB37C38D}" type="pres">
      <dgm:prSet presAssocID="{DE9093F3-F443-934D-B08C-DEDA7A50BDA2}" presName="parTx" presStyleLbl="node1" presStyleIdx="0" presStyleCnt="7">
        <dgm:presLayoutVars>
          <dgm:chMax val="0"/>
          <dgm:chPref val="0"/>
          <dgm:bulletEnabled val="1"/>
        </dgm:presLayoutVars>
      </dgm:prSet>
      <dgm:spPr/>
    </dgm:pt>
    <dgm:pt modelId="{C4EFEA82-2DB5-7D40-8BF3-CBA23AE244B3}" type="pres">
      <dgm:prSet presAssocID="{DE9093F3-F443-934D-B08C-DEDA7A50BDA2}" presName="parSh" presStyleLbl="node1" presStyleIdx="1" presStyleCnt="7"/>
      <dgm:spPr/>
    </dgm:pt>
    <dgm:pt modelId="{01E4432E-03F9-9247-B4AD-B9AE2245A0CD}" type="pres">
      <dgm:prSet presAssocID="{DE9093F3-F443-934D-B08C-DEDA7A50BDA2}" presName="desTx" presStyleLbl="fgAcc1" presStyleIdx="1" presStyleCnt="7">
        <dgm:presLayoutVars>
          <dgm:bulletEnabled val="1"/>
        </dgm:presLayoutVars>
      </dgm:prSet>
      <dgm:spPr/>
    </dgm:pt>
    <dgm:pt modelId="{453655C5-F768-BA4A-88B6-CD91751CAB0A}" type="pres">
      <dgm:prSet presAssocID="{6FB558BD-438F-954D-8D18-5B9B37564626}" presName="sibTrans" presStyleLbl="sibTrans2D1" presStyleIdx="1" presStyleCnt="6"/>
      <dgm:spPr/>
    </dgm:pt>
    <dgm:pt modelId="{311FC20B-F2CA-584C-A71E-1577AD2ECC00}" type="pres">
      <dgm:prSet presAssocID="{6FB558BD-438F-954D-8D18-5B9B37564626}" presName="connTx" presStyleLbl="sibTrans2D1" presStyleIdx="1" presStyleCnt="6"/>
      <dgm:spPr/>
    </dgm:pt>
    <dgm:pt modelId="{B0DEA6E6-8FBD-CD49-9E99-EAAFBB2EDBA9}" type="pres">
      <dgm:prSet presAssocID="{62037BF1-807E-5E45-997A-4F58AF0C7821}" presName="composite" presStyleCnt="0"/>
      <dgm:spPr/>
    </dgm:pt>
    <dgm:pt modelId="{EAEFDB94-B9FC-0A47-AD29-98A00D02D9B1}" type="pres">
      <dgm:prSet presAssocID="{62037BF1-807E-5E45-997A-4F58AF0C7821}" presName="parTx" presStyleLbl="node1" presStyleIdx="1" presStyleCnt="7">
        <dgm:presLayoutVars>
          <dgm:chMax val="0"/>
          <dgm:chPref val="0"/>
          <dgm:bulletEnabled val="1"/>
        </dgm:presLayoutVars>
      </dgm:prSet>
      <dgm:spPr/>
    </dgm:pt>
    <dgm:pt modelId="{57B01516-C71B-9346-AEA4-318ECE86AC55}" type="pres">
      <dgm:prSet presAssocID="{62037BF1-807E-5E45-997A-4F58AF0C7821}" presName="parSh" presStyleLbl="node1" presStyleIdx="2" presStyleCnt="7"/>
      <dgm:spPr/>
    </dgm:pt>
    <dgm:pt modelId="{07FB2CE7-4601-304B-8105-0F28768E5285}" type="pres">
      <dgm:prSet presAssocID="{62037BF1-807E-5E45-997A-4F58AF0C7821}" presName="desTx" presStyleLbl="fgAcc1" presStyleIdx="2" presStyleCnt="7">
        <dgm:presLayoutVars>
          <dgm:bulletEnabled val="1"/>
        </dgm:presLayoutVars>
      </dgm:prSet>
      <dgm:spPr/>
    </dgm:pt>
    <dgm:pt modelId="{A32C26F9-52F6-C44D-B912-CD6688D6734E}" type="pres">
      <dgm:prSet presAssocID="{B9FB5394-EE4E-FA43-A1C3-B76DBAC8B6DC}" presName="sibTrans" presStyleLbl="sibTrans2D1" presStyleIdx="2" presStyleCnt="6"/>
      <dgm:spPr/>
    </dgm:pt>
    <dgm:pt modelId="{60A1611E-FC9F-E541-95B3-09C7A9E38A32}" type="pres">
      <dgm:prSet presAssocID="{B9FB5394-EE4E-FA43-A1C3-B76DBAC8B6DC}" presName="connTx" presStyleLbl="sibTrans2D1" presStyleIdx="2" presStyleCnt="6"/>
      <dgm:spPr/>
    </dgm:pt>
    <dgm:pt modelId="{1F48F297-F838-3447-A897-1D7934A5D632}" type="pres">
      <dgm:prSet presAssocID="{51B4D658-25A5-1E4A-9806-2571A2B556A2}" presName="composite" presStyleCnt="0"/>
      <dgm:spPr/>
    </dgm:pt>
    <dgm:pt modelId="{30E22B9E-89F3-A44F-8BF1-7A23114DE25D}" type="pres">
      <dgm:prSet presAssocID="{51B4D658-25A5-1E4A-9806-2571A2B556A2}" presName="parTx" presStyleLbl="node1" presStyleIdx="2" presStyleCnt="7">
        <dgm:presLayoutVars>
          <dgm:chMax val="0"/>
          <dgm:chPref val="0"/>
          <dgm:bulletEnabled val="1"/>
        </dgm:presLayoutVars>
      </dgm:prSet>
      <dgm:spPr/>
    </dgm:pt>
    <dgm:pt modelId="{60348546-DCE0-CE4F-A49C-E1B718513CBF}" type="pres">
      <dgm:prSet presAssocID="{51B4D658-25A5-1E4A-9806-2571A2B556A2}" presName="parSh" presStyleLbl="node1" presStyleIdx="3" presStyleCnt="7"/>
      <dgm:spPr/>
    </dgm:pt>
    <dgm:pt modelId="{303D31CB-BA53-E344-9225-51389D847E8E}" type="pres">
      <dgm:prSet presAssocID="{51B4D658-25A5-1E4A-9806-2571A2B556A2}" presName="desTx" presStyleLbl="fgAcc1" presStyleIdx="3" presStyleCnt="7">
        <dgm:presLayoutVars>
          <dgm:bulletEnabled val="1"/>
        </dgm:presLayoutVars>
      </dgm:prSet>
      <dgm:spPr/>
    </dgm:pt>
    <dgm:pt modelId="{4D0ACEB5-D473-E34E-A34A-8D82C2EFFC1C}" type="pres">
      <dgm:prSet presAssocID="{AF4A3F9D-0C18-7147-BDA5-14BD291D3417}" presName="sibTrans" presStyleLbl="sibTrans2D1" presStyleIdx="3" presStyleCnt="6"/>
      <dgm:spPr/>
    </dgm:pt>
    <dgm:pt modelId="{8EF8D186-3F57-8D43-B018-C707CA3F4431}" type="pres">
      <dgm:prSet presAssocID="{AF4A3F9D-0C18-7147-BDA5-14BD291D3417}" presName="connTx" presStyleLbl="sibTrans2D1" presStyleIdx="3" presStyleCnt="6"/>
      <dgm:spPr/>
    </dgm:pt>
    <dgm:pt modelId="{ED5809CE-B517-FF46-81D8-230263083E76}" type="pres">
      <dgm:prSet presAssocID="{6A34B279-301E-9F4E-B486-9A9C24550DDF}" presName="composite" presStyleCnt="0"/>
      <dgm:spPr/>
    </dgm:pt>
    <dgm:pt modelId="{380E755A-112F-8448-A940-23849F14A53C}" type="pres">
      <dgm:prSet presAssocID="{6A34B279-301E-9F4E-B486-9A9C24550DDF}" presName="parTx" presStyleLbl="node1" presStyleIdx="3" presStyleCnt="7">
        <dgm:presLayoutVars>
          <dgm:chMax val="0"/>
          <dgm:chPref val="0"/>
          <dgm:bulletEnabled val="1"/>
        </dgm:presLayoutVars>
      </dgm:prSet>
      <dgm:spPr/>
    </dgm:pt>
    <dgm:pt modelId="{B739F425-8C54-9D48-8FDB-38DAED4FEA68}" type="pres">
      <dgm:prSet presAssocID="{6A34B279-301E-9F4E-B486-9A9C24550DDF}" presName="parSh" presStyleLbl="node1" presStyleIdx="4" presStyleCnt="7"/>
      <dgm:spPr/>
    </dgm:pt>
    <dgm:pt modelId="{9A02410F-6ABC-824C-B7AC-67A15F2985B8}" type="pres">
      <dgm:prSet presAssocID="{6A34B279-301E-9F4E-B486-9A9C24550DDF}" presName="desTx" presStyleLbl="fgAcc1" presStyleIdx="4" presStyleCnt="7">
        <dgm:presLayoutVars>
          <dgm:bulletEnabled val="1"/>
        </dgm:presLayoutVars>
      </dgm:prSet>
      <dgm:spPr/>
    </dgm:pt>
    <dgm:pt modelId="{08D8993D-524D-2346-9AAA-85B8287E9913}" type="pres">
      <dgm:prSet presAssocID="{5198ADE7-A06C-024C-9831-7772682DFB01}" presName="sibTrans" presStyleLbl="sibTrans2D1" presStyleIdx="4" presStyleCnt="6"/>
      <dgm:spPr/>
    </dgm:pt>
    <dgm:pt modelId="{A98BF9F9-6A99-7540-B94D-F3AE51E48981}" type="pres">
      <dgm:prSet presAssocID="{5198ADE7-A06C-024C-9831-7772682DFB01}" presName="connTx" presStyleLbl="sibTrans2D1" presStyleIdx="4" presStyleCnt="6"/>
      <dgm:spPr/>
    </dgm:pt>
    <dgm:pt modelId="{7EF453B4-1B87-B24B-BE2D-63AE28D6F897}" type="pres">
      <dgm:prSet presAssocID="{9770C479-4CE7-854B-AAEB-FF9E9E9A0171}" presName="composite" presStyleCnt="0"/>
      <dgm:spPr/>
    </dgm:pt>
    <dgm:pt modelId="{2971EE7D-115E-5948-B8AC-F7CFDDF0AC71}" type="pres">
      <dgm:prSet presAssocID="{9770C479-4CE7-854B-AAEB-FF9E9E9A0171}" presName="parTx" presStyleLbl="node1" presStyleIdx="4" presStyleCnt="7">
        <dgm:presLayoutVars>
          <dgm:chMax val="0"/>
          <dgm:chPref val="0"/>
          <dgm:bulletEnabled val="1"/>
        </dgm:presLayoutVars>
      </dgm:prSet>
      <dgm:spPr/>
    </dgm:pt>
    <dgm:pt modelId="{5410FC41-A77B-7648-9669-AA7EE6E6E9D1}" type="pres">
      <dgm:prSet presAssocID="{9770C479-4CE7-854B-AAEB-FF9E9E9A0171}" presName="parSh" presStyleLbl="node1" presStyleIdx="5" presStyleCnt="7"/>
      <dgm:spPr/>
    </dgm:pt>
    <dgm:pt modelId="{C5171605-DE26-7647-AE4A-E7EA182FA38E}" type="pres">
      <dgm:prSet presAssocID="{9770C479-4CE7-854B-AAEB-FF9E9E9A0171}" presName="desTx" presStyleLbl="fgAcc1" presStyleIdx="5" presStyleCnt="7">
        <dgm:presLayoutVars>
          <dgm:bulletEnabled val="1"/>
        </dgm:presLayoutVars>
      </dgm:prSet>
      <dgm:spPr/>
    </dgm:pt>
    <dgm:pt modelId="{D442BBB5-1577-D347-A659-BDB091E2B657}" type="pres">
      <dgm:prSet presAssocID="{8375E478-303E-4844-86AB-585744F5D3B3}" presName="sibTrans" presStyleLbl="sibTrans2D1" presStyleIdx="5" presStyleCnt="6"/>
      <dgm:spPr/>
    </dgm:pt>
    <dgm:pt modelId="{7C369F1B-DF2F-D64C-AEE5-4ACFC055C3AF}" type="pres">
      <dgm:prSet presAssocID="{8375E478-303E-4844-86AB-585744F5D3B3}" presName="connTx" presStyleLbl="sibTrans2D1" presStyleIdx="5" presStyleCnt="6"/>
      <dgm:spPr/>
    </dgm:pt>
    <dgm:pt modelId="{3F2BA34E-4E59-934A-80BC-A1E4AF19FB97}" type="pres">
      <dgm:prSet presAssocID="{14BF123B-7B28-204E-8F82-11D25B7420DE}" presName="composite" presStyleCnt="0"/>
      <dgm:spPr/>
    </dgm:pt>
    <dgm:pt modelId="{467BE089-79AA-5944-908D-A7B332F16F2F}" type="pres">
      <dgm:prSet presAssocID="{14BF123B-7B28-204E-8F82-11D25B7420DE}" presName="parTx" presStyleLbl="node1" presStyleIdx="5" presStyleCnt="7">
        <dgm:presLayoutVars>
          <dgm:chMax val="0"/>
          <dgm:chPref val="0"/>
          <dgm:bulletEnabled val="1"/>
        </dgm:presLayoutVars>
      </dgm:prSet>
      <dgm:spPr/>
    </dgm:pt>
    <dgm:pt modelId="{B2B74AAA-01B0-C949-A533-BA78ECAB69B5}" type="pres">
      <dgm:prSet presAssocID="{14BF123B-7B28-204E-8F82-11D25B7420DE}" presName="parSh" presStyleLbl="node1" presStyleIdx="6" presStyleCnt="7"/>
      <dgm:spPr/>
    </dgm:pt>
    <dgm:pt modelId="{7932BEED-8E74-144E-9056-6F56FBBE85BF}" type="pres">
      <dgm:prSet presAssocID="{14BF123B-7B28-204E-8F82-11D25B7420DE}" presName="desTx" presStyleLbl="fgAcc1" presStyleIdx="6" presStyleCnt="7">
        <dgm:presLayoutVars>
          <dgm:bulletEnabled val="1"/>
        </dgm:presLayoutVars>
      </dgm:prSet>
      <dgm:spPr/>
    </dgm:pt>
  </dgm:ptLst>
  <dgm:cxnLst>
    <dgm:cxn modelId="{95F55207-4EAE-D74A-A8E1-EF0474AE448D}" type="presOf" srcId="{536DA94B-B512-784E-AC1A-44CAD72101AF}" destId="{7932BEED-8E74-144E-9056-6F56FBBE85BF}" srcOrd="0" destOrd="0" presId="urn:microsoft.com/office/officeart/2005/8/layout/process3"/>
    <dgm:cxn modelId="{A4B18F0D-DC20-844A-AFBC-57CB47C42B43}" type="presOf" srcId="{6FB558BD-438F-954D-8D18-5B9B37564626}" destId="{311FC20B-F2CA-584C-A71E-1577AD2ECC00}" srcOrd="1" destOrd="0" presId="urn:microsoft.com/office/officeart/2005/8/layout/process3"/>
    <dgm:cxn modelId="{A60AD41F-4549-2344-8F88-8564E49713AB}" type="presOf" srcId="{491B6F16-460A-9740-9841-35B70D00FC95}" destId="{D9C1A0C6-F597-8F49-A9E4-E49AA036DB28}" srcOrd="0" destOrd="0" presId="urn:microsoft.com/office/officeart/2005/8/layout/process3"/>
    <dgm:cxn modelId="{D0EC6E27-0DBF-614C-8684-27BFA47B55EF}" srcId="{B85497C9-C7E0-2F48-8A27-CBADA9E4CFEA}" destId="{6A34B279-301E-9F4E-B486-9A9C24550DDF}" srcOrd="4" destOrd="0" parTransId="{915B6905-707C-DE49-AF5B-0EAB774B0B7D}" sibTransId="{5198ADE7-A06C-024C-9831-7772682DFB01}"/>
    <dgm:cxn modelId="{403CCC2E-1FD1-1D43-A040-FC1F90B25094}" type="presOf" srcId="{62037BF1-807E-5E45-997A-4F58AF0C7821}" destId="{57B01516-C71B-9346-AEA4-318ECE86AC55}" srcOrd="1" destOrd="0" presId="urn:microsoft.com/office/officeart/2005/8/layout/process3"/>
    <dgm:cxn modelId="{725C9C2F-9849-B44D-9704-EFE4742C0E5C}" srcId="{B85497C9-C7E0-2F48-8A27-CBADA9E4CFEA}" destId="{9770C479-4CE7-854B-AAEB-FF9E9E9A0171}" srcOrd="5" destOrd="0" parTransId="{D432B119-BE21-D74E-820E-B8C1E6A4091E}" sibTransId="{8375E478-303E-4844-86AB-585744F5D3B3}"/>
    <dgm:cxn modelId="{C2C7B52F-AAF0-9B40-9D3B-EE0ABA8B9DE8}" srcId="{6A34B279-301E-9F4E-B486-9A9C24550DDF}" destId="{EEFBA4F9-C251-DE4C-B050-2E3227C075B5}" srcOrd="0" destOrd="0" parTransId="{D1BBE131-F6EE-EB40-AD5C-C3AA99AEE2AA}" sibTransId="{26643531-D334-6746-8016-2B66F9D5753A}"/>
    <dgm:cxn modelId="{82E76935-3698-464C-9732-96AFD0C85219}" srcId="{14BF123B-7B28-204E-8F82-11D25B7420DE}" destId="{536DA94B-B512-784E-AC1A-44CAD72101AF}" srcOrd="0" destOrd="0" parTransId="{421D5227-EAFC-4147-9226-701F0F43D231}" sibTransId="{AFFBFAEC-63E4-4D48-9F73-D5D934FD626B}"/>
    <dgm:cxn modelId="{72DF2A39-9964-EE41-8913-04ECDB182630}" srcId="{B85497C9-C7E0-2F48-8A27-CBADA9E4CFEA}" destId="{51B4D658-25A5-1E4A-9806-2571A2B556A2}" srcOrd="3" destOrd="0" parTransId="{7A79E118-6173-4A49-8956-E20F24C8A81E}" sibTransId="{AF4A3F9D-0C18-7147-BDA5-14BD291D3417}"/>
    <dgm:cxn modelId="{1E9E963B-0ECB-8C4D-8623-6E4D7B2EBF73}" type="presOf" srcId="{85920B2A-50A0-2D44-899F-14DA3B73DB67}" destId="{C5171605-DE26-7647-AE4A-E7EA182FA38E}" srcOrd="0" destOrd="0" presId="urn:microsoft.com/office/officeart/2005/8/layout/process3"/>
    <dgm:cxn modelId="{FAE64341-BB0B-2343-B9C5-1A1CAD8EA8F9}" type="presOf" srcId="{9770C479-4CE7-854B-AAEB-FF9E9E9A0171}" destId="{2971EE7D-115E-5948-B8AC-F7CFDDF0AC71}" srcOrd="0" destOrd="0" presId="urn:microsoft.com/office/officeart/2005/8/layout/process3"/>
    <dgm:cxn modelId="{C1DEAA47-D5D3-7847-B34A-4F758C7BEF5B}" type="presOf" srcId="{88E12C6F-ABA9-5A49-A562-CBCDEAB0E092}" destId="{07FB2CE7-4601-304B-8105-0F28768E5285}" srcOrd="0" destOrd="0" presId="urn:microsoft.com/office/officeart/2005/8/layout/process3"/>
    <dgm:cxn modelId="{B7AFC547-7A97-E148-87B5-12A11782EA44}" type="presOf" srcId="{6A34B279-301E-9F4E-B486-9A9C24550DDF}" destId="{B739F425-8C54-9D48-8FDB-38DAED4FEA68}" srcOrd="1" destOrd="0" presId="urn:microsoft.com/office/officeart/2005/8/layout/process3"/>
    <dgm:cxn modelId="{6AB7694D-7757-D448-96EB-F327262022AA}" type="presOf" srcId="{B9FB5394-EE4E-FA43-A1C3-B76DBAC8B6DC}" destId="{A32C26F9-52F6-C44D-B912-CD6688D6734E}" srcOrd="0" destOrd="0" presId="urn:microsoft.com/office/officeart/2005/8/layout/process3"/>
    <dgm:cxn modelId="{F78C8952-975A-0344-9398-DB5D2AFB18AB}" srcId="{62037BF1-807E-5E45-997A-4F58AF0C7821}" destId="{88E12C6F-ABA9-5A49-A562-CBCDEAB0E092}" srcOrd="0" destOrd="0" parTransId="{B8A0BF8E-5A0F-2749-A833-7E84DE634BF8}" sibTransId="{0F8A7736-9A96-E547-8EB1-37D617601AEA}"/>
    <dgm:cxn modelId="{12B06761-8680-1943-B85E-43EA38B2A9A8}" type="presOf" srcId="{5198ADE7-A06C-024C-9831-7772682DFB01}" destId="{08D8993D-524D-2346-9AAA-85B8287E9913}" srcOrd="0" destOrd="0" presId="urn:microsoft.com/office/officeart/2005/8/layout/process3"/>
    <dgm:cxn modelId="{8C7E3C6B-F50A-6140-8CA6-238B7D9D5B49}" srcId="{DE9093F3-F443-934D-B08C-DEDA7A50BDA2}" destId="{9798CC9A-9220-5940-B9A6-63C3B407338D}" srcOrd="0" destOrd="0" parTransId="{B747B0FF-EF02-F24B-8BF2-5CE0882618F5}" sibTransId="{C45D9317-B64D-7F49-8952-F5C448BBFCA0}"/>
    <dgm:cxn modelId="{91B2596B-3BC8-B748-98AC-8324ED6A425D}" type="presOf" srcId="{491B6F16-460A-9740-9841-35B70D00FC95}" destId="{7FAF546B-7961-9446-B04D-6938D3F36ABF}" srcOrd="1" destOrd="0" presId="urn:microsoft.com/office/officeart/2005/8/layout/process3"/>
    <dgm:cxn modelId="{10DF536C-B33C-154A-A307-88E71C47A839}" srcId="{51B4D658-25A5-1E4A-9806-2571A2B556A2}" destId="{8EFD583B-58F9-4A42-ACE9-105BEA445D01}" srcOrd="0" destOrd="0" parTransId="{2765CD6D-6BB7-094F-B0C2-FF10BC8B8576}" sibTransId="{DB6B1CA2-5C83-1C41-8A10-F3CABB45ECB4}"/>
    <dgm:cxn modelId="{4FE15F6E-7F8C-5E41-B14B-6BD901C7AD90}" type="presOf" srcId="{8375E478-303E-4844-86AB-585744F5D3B3}" destId="{7C369F1B-DF2F-D64C-AEE5-4ACFC055C3AF}" srcOrd="1" destOrd="0" presId="urn:microsoft.com/office/officeart/2005/8/layout/process3"/>
    <dgm:cxn modelId="{6E793D6F-CB67-4948-A93B-27861DD3E132}" type="presOf" srcId="{AF4A3F9D-0C18-7147-BDA5-14BD291D3417}" destId="{4D0ACEB5-D473-E34E-A34A-8D82C2EFFC1C}" srcOrd="0" destOrd="0" presId="urn:microsoft.com/office/officeart/2005/8/layout/process3"/>
    <dgm:cxn modelId="{8FA9E770-3DAD-2B4E-ADED-3E6BA4824B40}" type="presOf" srcId="{AF4A3F9D-0C18-7147-BDA5-14BD291D3417}" destId="{8EF8D186-3F57-8D43-B018-C707CA3F4431}" srcOrd="1" destOrd="0" presId="urn:microsoft.com/office/officeart/2005/8/layout/process3"/>
    <dgm:cxn modelId="{EE91A675-DC35-5B44-B684-231833FAE90E}" srcId="{491B6F16-460A-9740-9841-35B70D00FC95}" destId="{4C185C35-FC17-DF43-917E-118ECE4D803D}" srcOrd="0" destOrd="0" parTransId="{78E48EB0-1D54-A847-BD96-3859247B99B4}" sibTransId="{A8C940BD-1B5E-E14F-BA6C-B3B1C9C2D088}"/>
    <dgm:cxn modelId="{8502ED92-0545-DB40-B0DA-4AB12D75D9BB}" type="presOf" srcId="{69E376E6-DE95-9D41-8AB6-D6F28D52BAE2}" destId="{A00AA6F3-0DF0-BC41-BE9E-0AE000DB014E}" srcOrd="0" destOrd="0" presId="urn:microsoft.com/office/officeart/2005/8/layout/process3"/>
    <dgm:cxn modelId="{25714094-CE2F-F245-A60A-41B4E8744FD7}" type="presOf" srcId="{EEFBA4F9-C251-DE4C-B050-2E3227C075B5}" destId="{9A02410F-6ABC-824C-B7AC-67A15F2985B8}" srcOrd="0" destOrd="0" presId="urn:microsoft.com/office/officeart/2005/8/layout/process3"/>
    <dgm:cxn modelId="{4082FE98-5FD8-A045-B214-B8C1F75E93E3}" type="presOf" srcId="{8EFD583B-58F9-4A42-ACE9-105BEA445D01}" destId="{303D31CB-BA53-E344-9225-51389D847E8E}" srcOrd="0" destOrd="0" presId="urn:microsoft.com/office/officeart/2005/8/layout/process3"/>
    <dgm:cxn modelId="{E8C2B09B-ABC5-9443-9C22-32061F373E3F}" type="presOf" srcId="{69E376E6-DE95-9D41-8AB6-D6F28D52BAE2}" destId="{DD15B0EE-0AF2-C341-9639-0259D6730A38}" srcOrd="1" destOrd="0" presId="urn:microsoft.com/office/officeart/2005/8/layout/process3"/>
    <dgm:cxn modelId="{7187369E-7D19-DD4E-BBE9-633B5668458A}" type="presOf" srcId="{9798CC9A-9220-5940-B9A6-63C3B407338D}" destId="{01E4432E-03F9-9247-B4AD-B9AE2245A0CD}" srcOrd="0" destOrd="0" presId="urn:microsoft.com/office/officeart/2005/8/layout/process3"/>
    <dgm:cxn modelId="{41EEE2A1-997C-7C47-97BB-790D8D592102}" type="presOf" srcId="{B9FB5394-EE4E-FA43-A1C3-B76DBAC8B6DC}" destId="{60A1611E-FC9F-E541-95B3-09C7A9E38A32}" srcOrd="1" destOrd="0" presId="urn:microsoft.com/office/officeart/2005/8/layout/process3"/>
    <dgm:cxn modelId="{B13A70A4-4583-4F43-AE2A-359FE526C091}" type="presOf" srcId="{51B4D658-25A5-1E4A-9806-2571A2B556A2}" destId="{30E22B9E-89F3-A44F-8BF1-7A23114DE25D}" srcOrd="0" destOrd="0" presId="urn:microsoft.com/office/officeart/2005/8/layout/process3"/>
    <dgm:cxn modelId="{5E6C08A7-8812-C54B-9F6E-2C3A35593981}" type="presOf" srcId="{B85497C9-C7E0-2F48-8A27-CBADA9E4CFEA}" destId="{8F60A147-5EF5-7641-8C8D-BF6DA6D70111}" srcOrd="0" destOrd="0" presId="urn:microsoft.com/office/officeart/2005/8/layout/process3"/>
    <dgm:cxn modelId="{F00F28A7-D987-DF4A-819B-75C5EE474121}" srcId="{B85497C9-C7E0-2F48-8A27-CBADA9E4CFEA}" destId="{491B6F16-460A-9740-9841-35B70D00FC95}" srcOrd="0" destOrd="0" parTransId="{986783F8-666E-8843-BD3F-66A39EECFF83}" sibTransId="{69E376E6-DE95-9D41-8AB6-D6F28D52BAE2}"/>
    <dgm:cxn modelId="{287F34A7-CADE-DF48-A315-848B7AC20E99}" srcId="{B85497C9-C7E0-2F48-8A27-CBADA9E4CFEA}" destId="{14BF123B-7B28-204E-8F82-11D25B7420DE}" srcOrd="6" destOrd="0" parTransId="{B6C8B460-5935-5446-B79A-1CA1D45DB7E0}" sibTransId="{47D35A23-029C-DA40-A9FD-F99DECAE9119}"/>
    <dgm:cxn modelId="{A2B104A9-B539-9542-8AB6-66DC0BB05C19}" srcId="{9770C479-4CE7-854B-AAEB-FF9E9E9A0171}" destId="{85920B2A-50A0-2D44-899F-14DA3B73DB67}" srcOrd="0" destOrd="0" parTransId="{2AC7FE09-FB2B-E74C-AB9F-472E4E861385}" sibTransId="{12CE3EFE-98F7-364D-95DF-EF614E52ABDF}"/>
    <dgm:cxn modelId="{492C14AC-856B-BF44-87E5-E8BFED5B117B}" srcId="{B85497C9-C7E0-2F48-8A27-CBADA9E4CFEA}" destId="{DE9093F3-F443-934D-B08C-DEDA7A50BDA2}" srcOrd="1" destOrd="0" parTransId="{EF2DDC83-34D0-7047-9046-29BB0E5EB887}" sibTransId="{6FB558BD-438F-954D-8D18-5B9B37564626}"/>
    <dgm:cxn modelId="{CCF83CBC-D88B-3E4A-BCD7-11324618DA5C}" srcId="{B85497C9-C7E0-2F48-8A27-CBADA9E4CFEA}" destId="{62037BF1-807E-5E45-997A-4F58AF0C7821}" srcOrd="2" destOrd="0" parTransId="{139E22AA-D608-154F-97D5-902285970363}" sibTransId="{B9FB5394-EE4E-FA43-A1C3-B76DBAC8B6DC}"/>
    <dgm:cxn modelId="{F14DB4C5-C51D-8D46-8EB0-74B00B7E2C51}" type="presOf" srcId="{8375E478-303E-4844-86AB-585744F5D3B3}" destId="{D442BBB5-1577-D347-A659-BDB091E2B657}" srcOrd="0" destOrd="0" presId="urn:microsoft.com/office/officeart/2005/8/layout/process3"/>
    <dgm:cxn modelId="{011DEBC6-45B2-1740-9973-1869B19BCBAA}" type="presOf" srcId="{DE9093F3-F443-934D-B08C-DEDA7A50BDA2}" destId="{C4EFEA82-2DB5-7D40-8BF3-CBA23AE244B3}" srcOrd="1" destOrd="0" presId="urn:microsoft.com/office/officeart/2005/8/layout/process3"/>
    <dgm:cxn modelId="{14F94FC9-4256-BA4D-8DC5-60955E2E65F3}" type="presOf" srcId="{51B4D658-25A5-1E4A-9806-2571A2B556A2}" destId="{60348546-DCE0-CE4F-A49C-E1B718513CBF}" srcOrd="1" destOrd="0" presId="urn:microsoft.com/office/officeart/2005/8/layout/process3"/>
    <dgm:cxn modelId="{2D2E9BCC-B687-8549-A657-4BA30E5D8BEE}" type="presOf" srcId="{6FB558BD-438F-954D-8D18-5B9B37564626}" destId="{453655C5-F768-BA4A-88B6-CD91751CAB0A}" srcOrd="0" destOrd="0" presId="urn:microsoft.com/office/officeart/2005/8/layout/process3"/>
    <dgm:cxn modelId="{C28481D9-CFF2-E345-B1E0-DA19FB3011C0}" type="presOf" srcId="{9770C479-4CE7-854B-AAEB-FF9E9E9A0171}" destId="{5410FC41-A77B-7648-9669-AA7EE6E6E9D1}" srcOrd="1" destOrd="0" presId="urn:microsoft.com/office/officeart/2005/8/layout/process3"/>
    <dgm:cxn modelId="{8D2D79E2-78C5-BD44-9885-F3227B78D11F}" type="presOf" srcId="{14BF123B-7B28-204E-8F82-11D25B7420DE}" destId="{B2B74AAA-01B0-C949-A533-BA78ECAB69B5}" srcOrd="1" destOrd="0" presId="urn:microsoft.com/office/officeart/2005/8/layout/process3"/>
    <dgm:cxn modelId="{49072CE6-CA0A-BC40-A725-C49A32339194}" type="presOf" srcId="{5198ADE7-A06C-024C-9831-7772682DFB01}" destId="{A98BF9F9-6A99-7540-B94D-F3AE51E48981}" srcOrd="1" destOrd="0" presId="urn:microsoft.com/office/officeart/2005/8/layout/process3"/>
    <dgm:cxn modelId="{007DDCE9-CDE1-E748-B76F-2F446DA3EFDA}" type="presOf" srcId="{6A34B279-301E-9F4E-B486-9A9C24550DDF}" destId="{380E755A-112F-8448-A940-23849F14A53C}" srcOrd="0" destOrd="0" presId="urn:microsoft.com/office/officeart/2005/8/layout/process3"/>
    <dgm:cxn modelId="{FCC03DEA-458D-9843-8732-2FBF0CBC225E}" type="presOf" srcId="{DE9093F3-F443-934D-B08C-DEDA7A50BDA2}" destId="{40492398-5433-CC43-A21A-AF30AB37C38D}" srcOrd="0" destOrd="0" presId="urn:microsoft.com/office/officeart/2005/8/layout/process3"/>
    <dgm:cxn modelId="{3A6386EA-AE26-934A-9947-E8D1278599F0}" type="presOf" srcId="{4C185C35-FC17-DF43-917E-118ECE4D803D}" destId="{DBFD18A0-3099-8241-B3BD-9A6D0E5042BE}" srcOrd="0" destOrd="0" presId="urn:microsoft.com/office/officeart/2005/8/layout/process3"/>
    <dgm:cxn modelId="{4F599FF9-8A2F-D14C-BA0E-7FE52E2EC00B}" type="presOf" srcId="{14BF123B-7B28-204E-8F82-11D25B7420DE}" destId="{467BE089-79AA-5944-908D-A7B332F16F2F}" srcOrd="0" destOrd="0" presId="urn:microsoft.com/office/officeart/2005/8/layout/process3"/>
    <dgm:cxn modelId="{7C2D40FD-97E2-7A4B-84AD-B26B1008309A}" type="presOf" srcId="{62037BF1-807E-5E45-997A-4F58AF0C7821}" destId="{EAEFDB94-B9FC-0A47-AD29-98A00D02D9B1}" srcOrd="0" destOrd="0" presId="urn:microsoft.com/office/officeart/2005/8/layout/process3"/>
    <dgm:cxn modelId="{C82B60CF-61A3-E149-B258-822E4FA1363B}" type="presParOf" srcId="{8F60A147-5EF5-7641-8C8D-BF6DA6D70111}" destId="{BE2F4948-8FEE-DF40-BA86-3BB44D9E453F}" srcOrd="0" destOrd="0" presId="urn:microsoft.com/office/officeart/2005/8/layout/process3"/>
    <dgm:cxn modelId="{C7A01320-B4AC-4340-BB2F-C51CBB2A80AC}" type="presParOf" srcId="{BE2F4948-8FEE-DF40-BA86-3BB44D9E453F}" destId="{D9C1A0C6-F597-8F49-A9E4-E49AA036DB28}" srcOrd="0" destOrd="0" presId="urn:microsoft.com/office/officeart/2005/8/layout/process3"/>
    <dgm:cxn modelId="{79E2F4F2-0026-5744-A882-19EA2ED9EDE1}" type="presParOf" srcId="{BE2F4948-8FEE-DF40-BA86-3BB44D9E453F}" destId="{7FAF546B-7961-9446-B04D-6938D3F36ABF}" srcOrd="1" destOrd="0" presId="urn:microsoft.com/office/officeart/2005/8/layout/process3"/>
    <dgm:cxn modelId="{A3C0FD2F-D297-684E-92C4-AA6B34716EB4}" type="presParOf" srcId="{BE2F4948-8FEE-DF40-BA86-3BB44D9E453F}" destId="{DBFD18A0-3099-8241-B3BD-9A6D0E5042BE}" srcOrd="2" destOrd="0" presId="urn:microsoft.com/office/officeart/2005/8/layout/process3"/>
    <dgm:cxn modelId="{CBAF1DDB-C1AA-B94B-8474-E2F70F714CE9}" type="presParOf" srcId="{8F60A147-5EF5-7641-8C8D-BF6DA6D70111}" destId="{A00AA6F3-0DF0-BC41-BE9E-0AE000DB014E}" srcOrd="1" destOrd="0" presId="urn:microsoft.com/office/officeart/2005/8/layout/process3"/>
    <dgm:cxn modelId="{B28C75E0-E2E7-A348-B869-6E6B084373EE}" type="presParOf" srcId="{A00AA6F3-0DF0-BC41-BE9E-0AE000DB014E}" destId="{DD15B0EE-0AF2-C341-9639-0259D6730A38}" srcOrd="0" destOrd="0" presId="urn:microsoft.com/office/officeart/2005/8/layout/process3"/>
    <dgm:cxn modelId="{3FBA2770-BC71-9440-9EA4-90C089B1C8F6}" type="presParOf" srcId="{8F60A147-5EF5-7641-8C8D-BF6DA6D70111}" destId="{229CAFA7-EFC8-1F4B-B427-5AADCEE40512}" srcOrd="2" destOrd="0" presId="urn:microsoft.com/office/officeart/2005/8/layout/process3"/>
    <dgm:cxn modelId="{2A4FD537-7839-2048-AFCE-58EB02FB5A96}" type="presParOf" srcId="{229CAFA7-EFC8-1F4B-B427-5AADCEE40512}" destId="{40492398-5433-CC43-A21A-AF30AB37C38D}" srcOrd="0" destOrd="0" presId="urn:microsoft.com/office/officeart/2005/8/layout/process3"/>
    <dgm:cxn modelId="{A9EF5386-1C98-3441-8B5D-08F59068497A}" type="presParOf" srcId="{229CAFA7-EFC8-1F4B-B427-5AADCEE40512}" destId="{C4EFEA82-2DB5-7D40-8BF3-CBA23AE244B3}" srcOrd="1" destOrd="0" presId="urn:microsoft.com/office/officeart/2005/8/layout/process3"/>
    <dgm:cxn modelId="{49AFD9B8-9CC0-A840-BE4C-BDD58D02920A}" type="presParOf" srcId="{229CAFA7-EFC8-1F4B-B427-5AADCEE40512}" destId="{01E4432E-03F9-9247-B4AD-B9AE2245A0CD}" srcOrd="2" destOrd="0" presId="urn:microsoft.com/office/officeart/2005/8/layout/process3"/>
    <dgm:cxn modelId="{F86C1F0D-F94E-5246-BF61-63842CC09403}" type="presParOf" srcId="{8F60A147-5EF5-7641-8C8D-BF6DA6D70111}" destId="{453655C5-F768-BA4A-88B6-CD91751CAB0A}" srcOrd="3" destOrd="0" presId="urn:microsoft.com/office/officeart/2005/8/layout/process3"/>
    <dgm:cxn modelId="{2BA76384-B3D0-CD40-9096-844364D03011}" type="presParOf" srcId="{453655C5-F768-BA4A-88B6-CD91751CAB0A}" destId="{311FC20B-F2CA-584C-A71E-1577AD2ECC00}" srcOrd="0" destOrd="0" presId="urn:microsoft.com/office/officeart/2005/8/layout/process3"/>
    <dgm:cxn modelId="{ECBFC2B3-8A17-5643-8718-308DA9BA8934}" type="presParOf" srcId="{8F60A147-5EF5-7641-8C8D-BF6DA6D70111}" destId="{B0DEA6E6-8FBD-CD49-9E99-EAAFBB2EDBA9}" srcOrd="4" destOrd="0" presId="urn:microsoft.com/office/officeart/2005/8/layout/process3"/>
    <dgm:cxn modelId="{72F648CA-7E03-4445-BBD5-C0674F617034}" type="presParOf" srcId="{B0DEA6E6-8FBD-CD49-9E99-EAAFBB2EDBA9}" destId="{EAEFDB94-B9FC-0A47-AD29-98A00D02D9B1}" srcOrd="0" destOrd="0" presId="urn:microsoft.com/office/officeart/2005/8/layout/process3"/>
    <dgm:cxn modelId="{1CDFFC58-C7F6-FF4D-AF73-7625D9B7FC40}" type="presParOf" srcId="{B0DEA6E6-8FBD-CD49-9E99-EAAFBB2EDBA9}" destId="{57B01516-C71B-9346-AEA4-318ECE86AC55}" srcOrd="1" destOrd="0" presId="urn:microsoft.com/office/officeart/2005/8/layout/process3"/>
    <dgm:cxn modelId="{E8DC1F29-896B-C748-95A7-68E1E15D2E27}" type="presParOf" srcId="{B0DEA6E6-8FBD-CD49-9E99-EAAFBB2EDBA9}" destId="{07FB2CE7-4601-304B-8105-0F28768E5285}" srcOrd="2" destOrd="0" presId="urn:microsoft.com/office/officeart/2005/8/layout/process3"/>
    <dgm:cxn modelId="{F53A06CE-DC3E-1342-8216-6828CEA627A3}" type="presParOf" srcId="{8F60A147-5EF5-7641-8C8D-BF6DA6D70111}" destId="{A32C26F9-52F6-C44D-B912-CD6688D6734E}" srcOrd="5" destOrd="0" presId="urn:microsoft.com/office/officeart/2005/8/layout/process3"/>
    <dgm:cxn modelId="{45C20A2C-3DB4-B040-827E-9FE6242AC4D6}" type="presParOf" srcId="{A32C26F9-52F6-C44D-B912-CD6688D6734E}" destId="{60A1611E-FC9F-E541-95B3-09C7A9E38A32}" srcOrd="0" destOrd="0" presId="urn:microsoft.com/office/officeart/2005/8/layout/process3"/>
    <dgm:cxn modelId="{14024093-D4FA-8C4B-ACE5-49DFA0DB2649}" type="presParOf" srcId="{8F60A147-5EF5-7641-8C8D-BF6DA6D70111}" destId="{1F48F297-F838-3447-A897-1D7934A5D632}" srcOrd="6" destOrd="0" presId="urn:microsoft.com/office/officeart/2005/8/layout/process3"/>
    <dgm:cxn modelId="{EB173904-CC6A-8F45-8D64-954089655549}" type="presParOf" srcId="{1F48F297-F838-3447-A897-1D7934A5D632}" destId="{30E22B9E-89F3-A44F-8BF1-7A23114DE25D}" srcOrd="0" destOrd="0" presId="urn:microsoft.com/office/officeart/2005/8/layout/process3"/>
    <dgm:cxn modelId="{B0BE0020-CE6B-6140-BDC8-91D4F35F4495}" type="presParOf" srcId="{1F48F297-F838-3447-A897-1D7934A5D632}" destId="{60348546-DCE0-CE4F-A49C-E1B718513CBF}" srcOrd="1" destOrd="0" presId="urn:microsoft.com/office/officeart/2005/8/layout/process3"/>
    <dgm:cxn modelId="{219E4551-32D4-2A44-B39B-F4FAC0FE3E99}" type="presParOf" srcId="{1F48F297-F838-3447-A897-1D7934A5D632}" destId="{303D31CB-BA53-E344-9225-51389D847E8E}" srcOrd="2" destOrd="0" presId="urn:microsoft.com/office/officeart/2005/8/layout/process3"/>
    <dgm:cxn modelId="{05DDC323-944F-C146-918B-E34898BA906B}" type="presParOf" srcId="{8F60A147-5EF5-7641-8C8D-BF6DA6D70111}" destId="{4D0ACEB5-D473-E34E-A34A-8D82C2EFFC1C}" srcOrd="7" destOrd="0" presId="urn:microsoft.com/office/officeart/2005/8/layout/process3"/>
    <dgm:cxn modelId="{7D1B0B4A-4FD3-0346-92BD-4AEFA403C3E9}" type="presParOf" srcId="{4D0ACEB5-D473-E34E-A34A-8D82C2EFFC1C}" destId="{8EF8D186-3F57-8D43-B018-C707CA3F4431}" srcOrd="0" destOrd="0" presId="urn:microsoft.com/office/officeart/2005/8/layout/process3"/>
    <dgm:cxn modelId="{0D0114C6-A4AF-094F-A03D-DAB2A43AD69A}" type="presParOf" srcId="{8F60A147-5EF5-7641-8C8D-BF6DA6D70111}" destId="{ED5809CE-B517-FF46-81D8-230263083E76}" srcOrd="8" destOrd="0" presId="urn:microsoft.com/office/officeart/2005/8/layout/process3"/>
    <dgm:cxn modelId="{29062DCE-AEC5-3943-98AB-A9703D6A3FCD}" type="presParOf" srcId="{ED5809CE-B517-FF46-81D8-230263083E76}" destId="{380E755A-112F-8448-A940-23849F14A53C}" srcOrd="0" destOrd="0" presId="urn:microsoft.com/office/officeart/2005/8/layout/process3"/>
    <dgm:cxn modelId="{E628EC25-EE3D-A340-9E1E-C5E3050BD8E3}" type="presParOf" srcId="{ED5809CE-B517-FF46-81D8-230263083E76}" destId="{B739F425-8C54-9D48-8FDB-38DAED4FEA68}" srcOrd="1" destOrd="0" presId="urn:microsoft.com/office/officeart/2005/8/layout/process3"/>
    <dgm:cxn modelId="{0C55DE64-2ACF-5342-950D-454684FF8A6C}" type="presParOf" srcId="{ED5809CE-B517-FF46-81D8-230263083E76}" destId="{9A02410F-6ABC-824C-B7AC-67A15F2985B8}" srcOrd="2" destOrd="0" presId="urn:microsoft.com/office/officeart/2005/8/layout/process3"/>
    <dgm:cxn modelId="{A90BA7DB-C8EA-524D-A11D-A56F6EF0E314}" type="presParOf" srcId="{8F60A147-5EF5-7641-8C8D-BF6DA6D70111}" destId="{08D8993D-524D-2346-9AAA-85B8287E9913}" srcOrd="9" destOrd="0" presId="urn:microsoft.com/office/officeart/2005/8/layout/process3"/>
    <dgm:cxn modelId="{9EDF47A3-A6AF-A346-928A-DADC99DC1E6A}" type="presParOf" srcId="{08D8993D-524D-2346-9AAA-85B8287E9913}" destId="{A98BF9F9-6A99-7540-B94D-F3AE51E48981}" srcOrd="0" destOrd="0" presId="urn:microsoft.com/office/officeart/2005/8/layout/process3"/>
    <dgm:cxn modelId="{E1E648C5-11C7-C94D-A084-8D9A9E4536FD}" type="presParOf" srcId="{8F60A147-5EF5-7641-8C8D-BF6DA6D70111}" destId="{7EF453B4-1B87-B24B-BE2D-63AE28D6F897}" srcOrd="10" destOrd="0" presId="urn:microsoft.com/office/officeart/2005/8/layout/process3"/>
    <dgm:cxn modelId="{060BF831-B8BB-2A46-BBD7-4B96CE3D8877}" type="presParOf" srcId="{7EF453B4-1B87-B24B-BE2D-63AE28D6F897}" destId="{2971EE7D-115E-5948-B8AC-F7CFDDF0AC71}" srcOrd="0" destOrd="0" presId="urn:microsoft.com/office/officeart/2005/8/layout/process3"/>
    <dgm:cxn modelId="{7F9DED70-3D8D-9F44-B6D8-2ED7EED826D0}" type="presParOf" srcId="{7EF453B4-1B87-B24B-BE2D-63AE28D6F897}" destId="{5410FC41-A77B-7648-9669-AA7EE6E6E9D1}" srcOrd="1" destOrd="0" presId="urn:microsoft.com/office/officeart/2005/8/layout/process3"/>
    <dgm:cxn modelId="{11225C2E-210B-AA48-952D-6E1F22C4370B}" type="presParOf" srcId="{7EF453B4-1B87-B24B-BE2D-63AE28D6F897}" destId="{C5171605-DE26-7647-AE4A-E7EA182FA38E}" srcOrd="2" destOrd="0" presId="urn:microsoft.com/office/officeart/2005/8/layout/process3"/>
    <dgm:cxn modelId="{E5409E5F-F10E-3845-A6F2-7312DD2C9592}" type="presParOf" srcId="{8F60A147-5EF5-7641-8C8D-BF6DA6D70111}" destId="{D442BBB5-1577-D347-A659-BDB091E2B657}" srcOrd="11" destOrd="0" presId="urn:microsoft.com/office/officeart/2005/8/layout/process3"/>
    <dgm:cxn modelId="{948113D2-2F27-0149-AC94-2C1340BF3488}" type="presParOf" srcId="{D442BBB5-1577-D347-A659-BDB091E2B657}" destId="{7C369F1B-DF2F-D64C-AEE5-4ACFC055C3AF}" srcOrd="0" destOrd="0" presId="urn:microsoft.com/office/officeart/2005/8/layout/process3"/>
    <dgm:cxn modelId="{03ECDCCA-4BF4-9842-BE4F-A92D4BE96A82}" type="presParOf" srcId="{8F60A147-5EF5-7641-8C8D-BF6DA6D70111}" destId="{3F2BA34E-4E59-934A-80BC-A1E4AF19FB97}" srcOrd="12" destOrd="0" presId="urn:microsoft.com/office/officeart/2005/8/layout/process3"/>
    <dgm:cxn modelId="{85BD3342-4473-1747-8B71-C99D1F51D5B1}" type="presParOf" srcId="{3F2BA34E-4E59-934A-80BC-A1E4AF19FB97}" destId="{467BE089-79AA-5944-908D-A7B332F16F2F}" srcOrd="0" destOrd="0" presId="urn:microsoft.com/office/officeart/2005/8/layout/process3"/>
    <dgm:cxn modelId="{15F587DE-F320-3D4B-8513-0E4D66BC88AB}" type="presParOf" srcId="{3F2BA34E-4E59-934A-80BC-A1E4AF19FB97}" destId="{B2B74AAA-01B0-C949-A533-BA78ECAB69B5}" srcOrd="1" destOrd="0" presId="urn:microsoft.com/office/officeart/2005/8/layout/process3"/>
    <dgm:cxn modelId="{811565C0-0BB5-C74F-9D53-668ECA04BAD4}" type="presParOf" srcId="{3F2BA34E-4E59-934A-80BC-A1E4AF19FB97}" destId="{7932BEED-8E74-144E-9056-6F56FBBE85BF}"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C9706-257C-4871-B55C-46A557D76651}">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B0C9BD-766D-4440-AD62-0DD9E3493DBB}">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C9B2A7-8013-4FEA-91C0-85DA16AB0066}">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GB" sz="1800" kern="1200"/>
            <a:t>This study focuses on the research of China's higher vocational education policies, with a particular emphasis on the implementation of the "academic certificates plus vocational skill level certificates" (1+X) system in selected vocational colleges. </a:t>
          </a:r>
          <a:endParaRPr lang="en-US" sz="1800" kern="1200"/>
        </a:p>
      </dsp:txBody>
      <dsp:txXfrm>
        <a:off x="1509882" y="708097"/>
        <a:ext cx="9005717" cy="1307257"/>
      </dsp:txXfrm>
    </dsp:sp>
    <dsp:sp modelId="{A092C552-1D44-4422-A240-84C2E15FDC05}">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E1F03-CDAE-4AD9-BB9F-09B79467F975}">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7B5211-EF78-4484-9B0C-E7CF0E68979F}">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GB" sz="1800" kern="1200"/>
            <a:t>The university I was working at is one of the pilot universities where this system was introduced in 2019. This study aims to explore the rationale, effectiveness, and challenges associated with the implementation of the (1+X) system in the context of Chinese higher vocational education.</a:t>
          </a:r>
          <a:endParaRPr lang="en-US" sz="1800" kern="1200"/>
        </a:p>
      </dsp:txBody>
      <dsp:txXfrm>
        <a:off x="1509882" y="2342169"/>
        <a:ext cx="9005717" cy="1307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E6EB6-6EB3-D949-A0FE-B52A997CB7F5}">
      <dsp:nvSpPr>
        <dsp:cNvPr id="0" name=""/>
        <dsp:cNvSpPr/>
      </dsp:nvSpPr>
      <dsp:spPr>
        <a:xfrm>
          <a:off x="0" y="8988"/>
          <a:ext cx="10515600" cy="13985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China has been making significant efforts to enhance the quality and relevance of its higher education system, particularly in vocational education. </a:t>
          </a:r>
          <a:endParaRPr lang="en-US" sz="2500" kern="1200"/>
        </a:p>
      </dsp:txBody>
      <dsp:txXfrm>
        <a:off x="68270" y="77258"/>
        <a:ext cx="10379060" cy="1261975"/>
      </dsp:txXfrm>
    </dsp:sp>
    <dsp:sp modelId="{5FB6D219-1757-4946-B11D-658069E836FE}">
      <dsp:nvSpPr>
        <dsp:cNvPr id="0" name=""/>
        <dsp:cNvSpPr/>
      </dsp:nvSpPr>
      <dsp:spPr>
        <a:xfrm>
          <a:off x="0" y="1479504"/>
          <a:ext cx="10515600" cy="139851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(1+X) system is</a:t>
          </a:r>
          <a:r>
            <a:rPr lang="zh-CN" sz="2500" kern="1200"/>
            <a:t> </a:t>
          </a:r>
          <a:r>
            <a:rPr lang="en-GB" sz="2500" kern="1200"/>
            <a:t>to bridge the gap between theoretical knowledge and practical skills in vocational education.</a:t>
          </a:r>
          <a:endParaRPr lang="en-US" sz="2500" kern="1200"/>
        </a:p>
      </dsp:txBody>
      <dsp:txXfrm>
        <a:off x="68270" y="1547774"/>
        <a:ext cx="10379060" cy="1261975"/>
      </dsp:txXfrm>
    </dsp:sp>
    <dsp:sp modelId="{2D98A146-EFC6-3844-80E7-81A95B4AF761}">
      <dsp:nvSpPr>
        <dsp:cNvPr id="0" name=""/>
        <dsp:cNvSpPr/>
      </dsp:nvSpPr>
      <dsp:spPr>
        <a:xfrm>
          <a:off x="0" y="2950019"/>
          <a:ext cx="10515600" cy="139851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Under this system, students in vocational colleges pursue both academic qualifications and vocational skill level certificates, ensuring a comprehensive and well-rounded education.</a:t>
          </a:r>
          <a:endParaRPr lang="en-US" sz="2500" kern="1200"/>
        </a:p>
      </dsp:txBody>
      <dsp:txXfrm>
        <a:off x="68270" y="3018289"/>
        <a:ext cx="10379060" cy="12619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C8EE5-4993-E241-BD42-6EE3A3ED2633}">
      <dsp:nvSpPr>
        <dsp:cNvPr id="0" name=""/>
        <dsp:cNvSpPr/>
      </dsp:nvSpPr>
      <dsp:spPr>
        <a:xfrm>
          <a:off x="0" y="130009"/>
          <a:ext cx="6245265" cy="5036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Preparatory Phase (1-2 weeks)</a:t>
          </a:r>
        </a:p>
      </dsp:txBody>
      <dsp:txXfrm>
        <a:off x="24588" y="154597"/>
        <a:ext cx="6196089" cy="454509"/>
      </dsp:txXfrm>
    </dsp:sp>
    <dsp:sp modelId="{A706F979-D8D2-264E-9FEF-F17D3C27C873}">
      <dsp:nvSpPr>
        <dsp:cNvPr id="0" name=""/>
        <dsp:cNvSpPr/>
      </dsp:nvSpPr>
      <dsp:spPr>
        <a:xfrm>
          <a:off x="0" y="633694"/>
          <a:ext cx="6245265" cy="82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Literature review and background research</a:t>
          </a:r>
        </a:p>
        <a:p>
          <a:pPr marL="171450" lvl="1" indent="-171450" algn="l" defTabSz="711200">
            <a:lnSpc>
              <a:spcPct val="90000"/>
            </a:lnSpc>
            <a:spcBef>
              <a:spcPct val="0"/>
            </a:spcBef>
            <a:spcAft>
              <a:spcPct val="20000"/>
            </a:spcAft>
            <a:buChar char="•"/>
          </a:pPr>
          <a:r>
            <a:rPr lang="en-GB" sz="1600" kern="1200"/>
            <a:t>Development of research tools and protocols</a:t>
          </a:r>
        </a:p>
        <a:p>
          <a:pPr marL="171450" lvl="1" indent="-171450" algn="l" defTabSz="711200">
            <a:lnSpc>
              <a:spcPct val="90000"/>
            </a:lnSpc>
            <a:spcBef>
              <a:spcPct val="0"/>
            </a:spcBef>
            <a:spcAft>
              <a:spcPct val="20000"/>
            </a:spcAft>
            <a:buChar char="•"/>
          </a:pPr>
          <a:r>
            <a:rPr lang="en-GB" sz="1600" kern="1200"/>
            <a:t>Ethical considerations and approval process</a:t>
          </a:r>
        </a:p>
      </dsp:txBody>
      <dsp:txXfrm>
        <a:off x="0" y="633694"/>
        <a:ext cx="6245265" cy="825930"/>
      </dsp:txXfrm>
    </dsp:sp>
    <dsp:sp modelId="{CAA30DC8-9B34-F446-A85F-34022BD08F14}">
      <dsp:nvSpPr>
        <dsp:cNvPr id="0" name=""/>
        <dsp:cNvSpPr/>
      </dsp:nvSpPr>
      <dsp:spPr>
        <a:xfrm>
          <a:off x="0" y="1459624"/>
          <a:ext cx="6245265" cy="50368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Data Collection Phase (4-6 weeks)</a:t>
          </a:r>
        </a:p>
      </dsp:txBody>
      <dsp:txXfrm>
        <a:off x="24588" y="1484212"/>
        <a:ext cx="6196089" cy="454509"/>
      </dsp:txXfrm>
    </dsp:sp>
    <dsp:sp modelId="{364757A9-21C0-FB41-9A3D-ACD21D55FC1F}">
      <dsp:nvSpPr>
        <dsp:cNvPr id="0" name=""/>
        <dsp:cNvSpPr/>
      </dsp:nvSpPr>
      <dsp:spPr>
        <a:xfrm>
          <a:off x="0" y="1963309"/>
          <a:ext cx="6245265"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Recruitment and selection of participants</a:t>
          </a:r>
        </a:p>
        <a:p>
          <a:pPr marL="171450" lvl="1" indent="-171450" algn="l" defTabSz="711200">
            <a:lnSpc>
              <a:spcPct val="90000"/>
            </a:lnSpc>
            <a:spcBef>
              <a:spcPct val="0"/>
            </a:spcBef>
            <a:spcAft>
              <a:spcPct val="20000"/>
            </a:spcAft>
            <a:buChar char="•"/>
          </a:pPr>
          <a:r>
            <a:rPr lang="en-GB" sz="1600" kern="1200"/>
            <a:t>Conducting focus group discussions</a:t>
          </a:r>
        </a:p>
        <a:p>
          <a:pPr marL="171450" lvl="1" indent="-171450" algn="l" defTabSz="711200">
            <a:lnSpc>
              <a:spcPct val="90000"/>
            </a:lnSpc>
            <a:spcBef>
              <a:spcPct val="0"/>
            </a:spcBef>
            <a:spcAft>
              <a:spcPct val="20000"/>
            </a:spcAft>
            <a:buChar char="•"/>
          </a:pPr>
          <a:r>
            <a:rPr lang="en-GB" sz="1600" kern="1200"/>
            <a:t>Scheduling and conducting follow-up interviews</a:t>
          </a:r>
        </a:p>
        <a:p>
          <a:pPr marL="171450" lvl="1" indent="-171450" algn="l" defTabSz="711200">
            <a:lnSpc>
              <a:spcPct val="90000"/>
            </a:lnSpc>
            <a:spcBef>
              <a:spcPct val="0"/>
            </a:spcBef>
            <a:spcAft>
              <a:spcPct val="20000"/>
            </a:spcAft>
            <a:buChar char="•"/>
          </a:pPr>
          <a:r>
            <a:rPr lang="en-GB" sz="1600" kern="1200"/>
            <a:t>Recording and note-taking during data collection</a:t>
          </a:r>
        </a:p>
      </dsp:txBody>
      <dsp:txXfrm>
        <a:off x="0" y="1963309"/>
        <a:ext cx="6245265" cy="1108485"/>
      </dsp:txXfrm>
    </dsp:sp>
    <dsp:sp modelId="{F6344D40-43DA-3847-B6C1-18972A5CEE3D}">
      <dsp:nvSpPr>
        <dsp:cNvPr id="0" name=""/>
        <dsp:cNvSpPr/>
      </dsp:nvSpPr>
      <dsp:spPr>
        <a:xfrm>
          <a:off x="0" y="3071794"/>
          <a:ext cx="6245265" cy="50368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Data Analysis Phase (2-3 weeks)</a:t>
          </a:r>
        </a:p>
      </dsp:txBody>
      <dsp:txXfrm>
        <a:off x="24588" y="3096382"/>
        <a:ext cx="6196089" cy="454509"/>
      </dsp:txXfrm>
    </dsp:sp>
    <dsp:sp modelId="{EF284FD1-1555-1247-9722-C09463A8A70F}">
      <dsp:nvSpPr>
        <dsp:cNvPr id="0" name=""/>
        <dsp:cNvSpPr/>
      </dsp:nvSpPr>
      <dsp:spPr>
        <a:xfrm>
          <a:off x="0" y="3575479"/>
          <a:ext cx="6245265"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Transcribing and organizing audio/video recordings</a:t>
          </a:r>
        </a:p>
        <a:p>
          <a:pPr marL="171450" lvl="1" indent="-171450" algn="l" defTabSz="711200">
            <a:lnSpc>
              <a:spcPct val="90000"/>
            </a:lnSpc>
            <a:spcBef>
              <a:spcPct val="0"/>
            </a:spcBef>
            <a:spcAft>
              <a:spcPct val="20000"/>
            </a:spcAft>
            <a:buChar char="•"/>
          </a:pPr>
          <a:r>
            <a:rPr lang="en-GB" sz="1600" kern="1200"/>
            <a:t>Thematic analysis of qualitative data</a:t>
          </a:r>
        </a:p>
      </dsp:txBody>
      <dsp:txXfrm>
        <a:off x="0" y="3575479"/>
        <a:ext cx="6245265" cy="554242"/>
      </dsp:txXfrm>
    </dsp:sp>
    <dsp:sp modelId="{E57473C5-DD4A-2F44-B1FE-914432EBF074}">
      <dsp:nvSpPr>
        <dsp:cNvPr id="0" name=""/>
        <dsp:cNvSpPr/>
      </dsp:nvSpPr>
      <dsp:spPr>
        <a:xfrm>
          <a:off x="0" y="4129722"/>
          <a:ext cx="6245265" cy="50368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Report Writing Phase (2-3 weeks):</a:t>
          </a:r>
        </a:p>
      </dsp:txBody>
      <dsp:txXfrm>
        <a:off x="24588" y="4154310"/>
        <a:ext cx="6196089" cy="454509"/>
      </dsp:txXfrm>
    </dsp:sp>
    <dsp:sp modelId="{69D584E8-21F1-BA4B-80B3-C980BD8910E9}">
      <dsp:nvSpPr>
        <dsp:cNvPr id="0" name=""/>
        <dsp:cNvSpPr/>
      </dsp:nvSpPr>
      <dsp:spPr>
        <a:xfrm>
          <a:off x="0" y="4633407"/>
          <a:ext cx="6245265" cy="825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28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Interpretation and synthesis of findings</a:t>
          </a:r>
        </a:p>
        <a:p>
          <a:pPr marL="171450" lvl="1" indent="-171450" algn="l" defTabSz="711200">
            <a:lnSpc>
              <a:spcPct val="90000"/>
            </a:lnSpc>
            <a:spcBef>
              <a:spcPct val="0"/>
            </a:spcBef>
            <a:spcAft>
              <a:spcPct val="20000"/>
            </a:spcAft>
            <a:buChar char="•"/>
          </a:pPr>
          <a:r>
            <a:rPr lang="en-GB" sz="1600" kern="1200"/>
            <a:t>Writing the research report</a:t>
          </a:r>
        </a:p>
        <a:p>
          <a:pPr marL="171450" lvl="1" indent="-171450" algn="l" defTabSz="711200">
            <a:lnSpc>
              <a:spcPct val="90000"/>
            </a:lnSpc>
            <a:spcBef>
              <a:spcPct val="0"/>
            </a:spcBef>
            <a:spcAft>
              <a:spcPct val="20000"/>
            </a:spcAft>
            <a:buChar char="•"/>
          </a:pPr>
          <a:r>
            <a:rPr lang="en-GB" sz="1600" kern="1200"/>
            <a:t>Review and revision of the report</a:t>
          </a:r>
        </a:p>
      </dsp:txBody>
      <dsp:txXfrm>
        <a:off x="0" y="4633407"/>
        <a:ext cx="6245265" cy="8259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44F0B-BC71-DA42-B39F-9D8E7248CEFF}">
      <dsp:nvSpPr>
        <dsp:cNvPr id="0" name=""/>
        <dsp:cNvSpPr/>
      </dsp:nvSpPr>
      <dsp:spPr>
        <a:xfrm rot="5400000">
          <a:off x="7273899" y="-3211970"/>
          <a:ext cx="540459" cy="7100357"/>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GB" sz="1000" kern="1200" dirty="0"/>
            <a:t>Prior to participating in the study, all potential participants will be provided with detailed information about the research objectives, procedures, potential risks, benefits, and their rights as participants. Informed consent will be obtained from each participant, ensuring that they have a clear understanding of their voluntary participation and the use of their data.</a:t>
          </a:r>
        </a:p>
      </dsp:txBody>
      <dsp:txXfrm rot="-5400000">
        <a:off x="3993951" y="94361"/>
        <a:ext cx="7073974" cy="487693"/>
      </dsp:txXfrm>
    </dsp:sp>
    <dsp:sp modelId="{0ADAF353-A61A-9D40-80B8-C5B5AB8B6728}">
      <dsp:nvSpPr>
        <dsp:cNvPr id="0" name=""/>
        <dsp:cNvSpPr/>
      </dsp:nvSpPr>
      <dsp:spPr>
        <a:xfrm>
          <a:off x="0" y="421"/>
          <a:ext cx="3993950" cy="675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Informed Consent</a:t>
          </a:r>
        </a:p>
      </dsp:txBody>
      <dsp:txXfrm>
        <a:off x="32979" y="33400"/>
        <a:ext cx="3927992" cy="609616"/>
      </dsp:txXfrm>
    </dsp:sp>
    <dsp:sp modelId="{4AE38D68-DF1A-6643-9673-FDA5500A8B6A}">
      <dsp:nvSpPr>
        <dsp:cNvPr id="0" name=""/>
        <dsp:cNvSpPr/>
      </dsp:nvSpPr>
      <dsp:spPr>
        <a:xfrm rot="5400000">
          <a:off x="7273899" y="-2502617"/>
          <a:ext cx="540459" cy="7100357"/>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GB" sz="1000" kern="1200" dirty="0"/>
            <a:t>Participants' privacy and confidentiality will be strictly maintained throughout the research process. Each participant will be assigned a unique identifier to ensure anonymity during data analysis and reporting. Personal identifying information will be kept separate from the research data, stored securely, and accessible only to the researcher.</a:t>
          </a:r>
        </a:p>
      </dsp:txBody>
      <dsp:txXfrm rot="-5400000">
        <a:off x="3993951" y="803714"/>
        <a:ext cx="7073974" cy="487693"/>
      </dsp:txXfrm>
    </dsp:sp>
    <dsp:sp modelId="{4365C013-520C-584A-90F5-A826007B8456}">
      <dsp:nvSpPr>
        <dsp:cNvPr id="0" name=""/>
        <dsp:cNvSpPr/>
      </dsp:nvSpPr>
      <dsp:spPr>
        <a:xfrm>
          <a:off x="0" y="709774"/>
          <a:ext cx="3993950" cy="675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Confidentiality and Anonymity</a:t>
          </a:r>
        </a:p>
      </dsp:txBody>
      <dsp:txXfrm>
        <a:off x="32979" y="742753"/>
        <a:ext cx="3927992" cy="609616"/>
      </dsp:txXfrm>
    </dsp:sp>
    <dsp:sp modelId="{121A3BED-A9E6-9D40-A031-099C9E8501F1}">
      <dsp:nvSpPr>
        <dsp:cNvPr id="0" name=""/>
        <dsp:cNvSpPr/>
      </dsp:nvSpPr>
      <dsp:spPr>
        <a:xfrm rot="5400000">
          <a:off x="7273899" y="-1793264"/>
          <a:ext cx="540459" cy="7100357"/>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GB" sz="1000" kern="1200" dirty="0"/>
            <a:t>Participation in the study will be entirely voluntary. Participants will have the freedom to withdraw from the study at any point without facing any negative consequences. The researcher will emphasize this voluntary nature during the informed consent process and respect participants' decisions without prejudice.</a:t>
          </a:r>
        </a:p>
      </dsp:txBody>
      <dsp:txXfrm rot="-5400000">
        <a:off x="3993951" y="1513067"/>
        <a:ext cx="7073974" cy="487693"/>
      </dsp:txXfrm>
    </dsp:sp>
    <dsp:sp modelId="{977F3B8A-5B93-BF45-B863-147DC414FDD5}">
      <dsp:nvSpPr>
        <dsp:cNvPr id="0" name=""/>
        <dsp:cNvSpPr/>
      </dsp:nvSpPr>
      <dsp:spPr>
        <a:xfrm>
          <a:off x="0" y="1419127"/>
          <a:ext cx="3993950" cy="675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Voluntary Participation</a:t>
          </a:r>
        </a:p>
      </dsp:txBody>
      <dsp:txXfrm>
        <a:off x="32979" y="1452106"/>
        <a:ext cx="3927992" cy="609616"/>
      </dsp:txXfrm>
    </dsp:sp>
    <dsp:sp modelId="{055F2C2B-376E-764F-9DD3-872157FDF7F5}">
      <dsp:nvSpPr>
        <dsp:cNvPr id="0" name=""/>
        <dsp:cNvSpPr/>
      </dsp:nvSpPr>
      <dsp:spPr>
        <a:xfrm rot="5400000">
          <a:off x="7273899" y="-1083911"/>
          <a:ext cx="540459" cy="7100357"/>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GB" sz="1000" kern="1200" dirty="0"/>
            <a:t>The audio or video recordings, transcripts, and any other research data will be stored securely and protected from unauthorized access. Only the researcher and authorized members involved in the research process will have access to the data. Any digital data will be encrypted.</a:t>
          </a:r>
        </a:p>
      </dsp:txBody>
      <dsp:txXfrm rot="-5400000">
        <a:off x="3993951" y="2222420"/>
        <a:ext cx="7073974" cy="487693"/>
      </dsp:txXfrm>
    </dsp:sp>
    <dsp:sp modelId="{805A49D9-EB25-0D4A-A795-B869A67B2F58}">
      <dsp:nvSpPr>
        <dsp:cNvPr id="0" name=""/>
        <dsp:cNvSpPr/>
      </dsp:nvSpPr>
      <dsp:spPr>
        <a:xfrm>
          <a:off x="0" y="2128479"/>
          <a:ext cx="3993950" cy="675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Data Security and Storage</a:t>
          </a:r>
        </a:p>
      </dsp:txBody>
      <dsp:txXfrm>
        <a:off x="32979" y="2161458"/>
        <a:ext cx="3927992" cy="609616"/>
      </dsp:txXfrm>
    </dsp:sp>
    <dsp:sp modelId="{3B773539-B485-4341-A242-D489A3161F8E}">
      <dsp:nvSpPr>
        <dsp:cNvPr id="0" name=""/>
        <dsp:cNvSpPr/>
      </dsp:nvSpPr>
      <dsp:spPr>
        <a:xfrm rot="5400000">
          <a:off x="7273899" y="-374558"/>
          <a:ext cx="540459" cy="7100357"/>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GB" sz="1000" kern="1200"/>
            <a:t>The researcher will establish and maintain a respectful and professional relationship with the participants. Any power differentials between the researcher and the participants will be acknowledged and mitigated to create a safe and inclusive research environment.</a:t>
          </a:r>
          <a:endParaRPr lang="en-GB" sz="1000" kern="1200" dirty="0"/>
        </a:p>
      </dsp:txBody>
      <dsp:txXfrm rot="-5400000">
        <a:off x="3993951" y="2931773"/>
        <a:ext cx="7073974" cy="487693"/>
      </dsp:txXfrm>
    </dsp:sp>
    <dsp:sp modelId="{7D34A546-5190-BF47-AE67-F6462082E9FF}">
      <dsp:nvSpPr>
        <dsp:cNvPr id="0" name=""/>
        <dsp:cNvSpPr/>
      </dsp:nvSpPr>
      <dsp:spPr>
        <a:xfrm>
          <a:off x="0" y="2837832"/>
          <a:ext cx="3993950" cy="675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Researcher-Participant Relationship</a:t>
          </a:r>
        </a:p>
      </dsp:txBody>
      <dsp:txXfrm>
        <a:off x="32979" y="2870811"/>
        <a:ext cx="3927992" cy="609616"/>
      </dsp:txXfrm>
    </dsp:sp>
    <dsp:sp modelId="{AAD0B769-FB33-A54C-A0BB-5ED9CC516BF1}">
      <dsp:nvSpPr>
        <dsp:cNvPr id="0" name=""/>
        <dsp:cNvSpPr/>
      </dsp:nvSpPr>
      <dsp:spPr>
        <a:xfrm rot="5400000">
          <a:off x="7273899" y="334794"/>
          <a:ext cx="540459" cy="7100357"/>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GB" sz="1000" kern="1200"/>
            <a:t>The research project will seek approval from an appropriate ethics review board or institutional review board to ensure that the study adheres to ethical guidelines and regulations. The researcher will comply with all ethical requirements and promptly address any concerns or queries raised by the ethics board.</a:t>
          </a:r>
        </a:p>
      </dsp:txBody>
      <dsp:txXfrm rot="-5400000">
        <a:off x="3993951" y="3641126"/>
        <a:ext cx="7073974" cy="487693"/>
      </dsp:txXfrm>
    </dsp:sp>
    <dsp:sp modelId="{0C798D13-4FD8-8F43-8D28-33CDA7FE0561}">
      <dsp:nvSpPr>
        <dsp:cNvPr id="0" name=""/>
        <dsp:cNvSpPr/>
      </dsp:nvSpPr>
      <dsp:spPr>
        <a:xfrm>
          <a:off x="0" y="3547185"/>
          <a:ext cx="3993950" cy="675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Research Ethics Approval</a:t>
          </a:r>
        </a:p>
      </dsp:txBody>
      <dsp:txXfrm>
        <a:off x="32979" y="3580164"/>
        <a:ext cx="3927992" cy="609616"/>
      </dsp:txXfrm>
    </dsp:sp>
    <dsp:sp modelId="{83DA5D79-B07D-5C49-A897-A7E7F438D927}">
      <dsp:nvSpPr>
        <dsp:cNvPr id="0" name=""/>
        <dsp:cNvSpPr/>
      </dsp:nvSpPr>
      <dsp:spPr>
        <a:xfrm rot="5400000">
          <a:off x="7273899" y="1044146"/>
          <a:ext cx="540459" cy="7100357"/>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GB" sz="1000" kern="1200" dirty="0"/>
            <a:t>The research findings will be presented in an aggregated and anonymized manner, ensuring that individual participants cannot be identified. The research report or publications resulting from the study will respect the confidentiality and privacy of the participants.</a:t>
          </a:r>
        </a:p>
      </dsp:txBody>
      <dsp:txXfrm rot="-5400000">
        <a:off x="3993951" y="4350478"/>
        <a:ext cx="7073974" cy="487693"/>
      </dsp:txXfrm>
    </dsp:sp>
    <dsp:sp modelId="{0E31E2A2-12DA-994D-97D0-8FFA521750A5}">
      <dsp:nvSpPr>
        <dsp:cNvPr id="0" name=""/>
        <dsp:cNvSpPr/>
      </dsp:nvSpPr>
      <dsp:spPr>
        <a:xfrm>
          <a:off x="0" y="4256538"/>
          <a:ext cx="3993950" cy="675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Dissemination of Findings</a:t>
          </a:r>
        </a:p>
      </dsp:txBody>
      <dsp:txXfrm>
        <a:off x="32979" y="4289517"/>
        <a:ext cx="3927992" cy="6096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F546B-7961-9446-B04D-6938D3F36ABF}">
      <dsp:nvSpPr>
        <dsp:cNvPr id="0" name=""/>
        <dsp:cNvSpPr/>
      </dsp:nvSpPr>
      <dsp:spPr>
        <a:xfrm>
          <a:off x="1564" y="625906"/>
          <a:ext cx="1082823" cy="588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None/>
          </a:pPr>
          <a:r>
            <a:rPr lang="en-GB" sz="1000" kern="1200" dirty="0"/>
            <a:t>Transcription</a:t>
          </a:r>
        </a:p>
      </dsp:txBody>
      <dsp:txXfrm>
        <a:off x="1564" y="625906"/>
        <a:ext cx="1082823" cy="392311"/>
      </dsp:txXfrm>
    </dsp:sp>
    <dsp:sp modelId="{DBFD18A0-3099-8241-B3BD-9A6D0E5042BE}">
      <dsp:nvSpPr>
        <dsp:cNvPr id="0" name=""/>
        <dsp:cNvSpPr/>
      </dsp:nvSpPr>
      <dsp:spPr>
        <a:xfrm>
          <a:off x="223347" y="1018218"/>
          <a:ext cx="1082823" cy="3420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t" anchorCtr="0">
          <a:noAutofit/>
        </a:bodyPr>
        <a:lstStyle/>
        <a:p>
          <a:pPr marL="57150" lvl="1" indent="-57150" algn="l" defTabSz="444500">
            <a:lnSpc>
              <a:spcPct val="90000"/>
            </a:lnSpc>
            <a:spcBef>
              <a:spcPct val="0"/>
            </a:spcBef>
            <a:spcAft>
              <a:spcPct val="15000"/>
            </a:spcAft>
            <a:buChar char="•"/>
          </a:pPr>
          <a:r>
            <a:rPr lang="en-GB" sz="1000" kern="1200" dirty="0"/>
            <a:t>The audio or video recordings of the focus group discussions and interviews will be transcribed verbatim. This process involves converting the spoken words into a written format, ensuring accurate representation of the data.</a:t>
          </a:r>
        </a:p>
      </dsp:txBody>
      <dsp:txXfrm>
        <a:off x="255062" y="1049933"/>
        <a:ext cx="1019393" cy="3356570"/>
      </dsp:txXfrm>
    </dsp:sp>
    <dsp:sp modelId="{A00AA6F3-0DF0-BC41-BE9E-0AE000DB014E}">
      <dsp:nvSpPr>
        <dsp:cNvPr id="0" name=""/>
        <dsp:cNvSpPr/>
      </dsp:nvSpPr>
      <dsp:spPr>
        <a:xfrm>
          <a:off x="1248539" y="687266"/>
          <a:ext cx="348002" cy="2695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1248539" y="741184"/>
        <a:ext cx="267125" cy="161755"/>
      </dsp:txXfrm>
    </dsp:sp>
    <dsp:sp modelId="{C4EFEA82-2DB5-7D40-8BF3-CBA23AE244B3}">
      <dsp:nvSpPr>
        <dsp:cNvPr id="0" name=""/>
        <dsp:cNvSpPr/>
      </dsp:nvSpPr>
      <dsp:spPr>
        <a:xfrm>
          <a:off x="1740995" y="625906"/>
          <a:ext cx="1082823" cy="588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None/>
          </a:pPr>
          <a:r>
            <a:rPr lang="en-GB" sz="1000" kern="1200" dirty="0"/>
            <a:t>Familiarization</a:t>
          </a:r>
        </a:p>
      </dsp:txBody>
      <dsp:txXfrm>
        <a:off x="1740995" y="625906"/>
        <a:ext cx="1082823" cy="392311"/>
      </dsp:txXfrm>
    </dsp:sp>
    <dsp:sp modelId="{01E4432E-03F9-9247-B4AD-B9AE2245A0CD}">
      <dsp:nvSpPr>
        <dsp:cNvPr id="0" name=""/>
        <dsp:cNvSpPr/>
      </dsp:nvSpPr>
      <dsp:spPr>
        <a:xfrm>
          <a:off x="1962778" y="1018218"/>
          <a:ext cx="1082823" cy="3420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t" anchorCtr="0">
          <a:noAutofit/>
        </a:bodyPr>
        <a:lstStyle/>
        <a:p>
          <a:pPr marL="57150" lvl="1" indent="-57150" algn="l" defTabSz="444500">
            <a:lnSpc>
              <a:spcPct val="90000"/>
            </a:lnSpc>
            <a:spcBef>
              <a:spcPct val="0"/>
            </a:spcBef>
            <a:spcAft>
              <a:spcPct val="15000"/>
            </a:spcAft>
            <a:buChar char="•"/>
          </a:pPr>
          <a:r>
            <a:rPr lang="en-GB" sz="1000" kern="1200" dirty="0"/>
            <a:t>I will immerse themselves in the data by reading and re-reading the transcripts to become familiar with the content and gain a holistic understanding of the participants' perspectives and experiences.</a:t>
          </a:r>
        </a:p>
      </dsp:txBody>
      <dsp:txXfrm>
        <a:off x="1994493" y="1049933"/>
        <a:ext cx="1019393" cy="3356570"/>
      </dsp:txXfrm>
    </dsp:sp>
    <dsp:sp modelId="{453655C5-F768-BA4A-88B6-CD91751CAB0A}">
      <dsp:nvSpPr>
        <dsp:cNvPr id="0" name=""/>
        <dsp:cNvSpPr/>
      </dsp:nvSpPr>
      <dsp:spPr>
        <a:xfrm>
          <a:off x="2987971" y="687266"/>
          <a:ext cx="348002" cy="2695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987971" y="741184"/>
        <a:ext cx="267125" cy="161755"/>
      </dsp:txXfrm>
    </dsp:sp>
    <dsp:sp modelId="{57B01516-C71B-9346-AEA4-318ECE86AC55}">
      <dsp:nvSpPr>
        <dsp:cNvPr id="0" name=""/>
        <dsp:cNvSpPr/>
      </dsp:nvSpPr>
      <dsp:spPr>
        <a:xfrm>
          <a:off x="3480427" y="625906"/>
          <a:ext cx="1082823" cy="588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None/>
          </a:pPr>
          <a:r>
            <a:rPr lang="en-GB" sz="1000" kern="1200" dirty="0"/>
            <a:t>Coding</a:t>
          </a:r>
        </a:p>
      </dsp:txBody>
      <dsp:txXfrm>
        <a:off x="3480427" y="625906"/>
        <a:ext cx="1082823" cy="392311"/>
      </dsp:txXfrm>
    </dsp:sp>
    <dsp:sp modelId="{07FB2CE7-4601-304B-8105-0F28768E5285}">
      <dsp:nvSpPr>
        <dsp:cNvPr id="0" name=""/>
        <dsp:cNvSpPr/>
      </dsp:nvSpPr>
      <dsp:spPr>
        <a:xfrm>
          <a:off x="3702210" y="1018218"/>
          <a:ext cx="1082823" cy="3420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t" anchorCtr="0">
          <a:noAutofit/>
        </a:bodyPr>
        <a:lstStyle/>
        <a:p>
          <a:pPr marL="57150" lvl="1" indent="-57150" algn="l" defTabSz="444500">
            <a:lnSpc>
              <a:spcPct val="90000"/>
            </a:lnSpc>
            <a:spcBef>
              <a:spcPct val="0"/>
            </a:spcBef>
            <a:spcAft>
              <a:spcPct val="15000"/>
            </a:spcAft>
            <a:buChar char="•"/>
          </a:pPr>
          <a:r>
            <a:rPr lang="en-GB" sz="1000" kern="1200" dirty="0"/>
            <a:t>I will employ an inductive coding approach, allowing themes and patterns to emerge directly from the data. The transcripts will be systematically coded by assigning labels or tags to segments of text that represent specific ideas, concepts, or experiences related to the (1+X) system.</a:t>
          </a:r>
        </a:p>
      </dsp:txBody>
      <dsp:txXfrm>
        <a:off x="3733925" y="1049933"/>
        <a:ext cx="1019393" cy="3356570"/>
      </dsp:txXfrm>
    </dsp:sp>
    <dsp:sp modelId="{A32C26F9-52F6-C44D-B912-CD6688D6734E}">
      <dsp:nvSpPr>
        <dsp:cNvPr id="0" name=""/>
        <dsp:cNvSpPr/>
      </dsp:nvSpPr>
      <dsp:spPr>
        <a:xfrm>
          <a:off x="4727402" y="687266"/>
          <a:ext cx="348002" cy="2695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4727402" y="741184"/>
        <a:ext cx="267125" cy="161755"/>
      </dsp:txXfrm>
    </dsp:sp>
    <dsp:sp modelId="{60348546-DCE0-CE4F-A49C-E1B718513CBF}">
      <dsp:nvSpPr>
        <dsp:cNvPr id="0" name=""/>
        <dsp:cNvSpPr/>
      </dsp:nvSpPr>
      <dsp:spPr>
        <a:xfrm>
          <a:off x="5219859" y="625906"/>
          <a:ext cx="1082823" cy="588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None/>
          </a:pPr>
          <a:r>
            <a:rPr lang="en-GB" sz="1000" kern="1200" dirty="0"/>
            <a:t>Theme Development</a:t>
          </a:r>
        </a:p>
      </dsp:txBody>
      <dsp:txXfrm>
        <a:off x="5219859" y="625906"/>
        <a:ext cx="1082823" cy="392311"/>
      </dsp:txXfrm>
    </dsp:sp>
    <dsp:sp modelId="{303D31CB-BA53-E344-9225-51389D847E8E}">
      <dsp:nvSpPr>
        <dsp:cNvPr id="0" name=""/>
        <dsp:cNvSpPr/>
      </dsp:nvSpPr>
      <dsp:spPr>
        <a:xfrm>
          <a:off x="5441642" y="1018218"/>
          <a:ext cx="1082823" cy="3420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The coded data will be organized into potential themes based on their similarities and relationships. Themes will be developed by grouping relevant codes together, identifying overarching concepts, and capturing the key messages and insights from the participants.</a:t>
          </a:r>
        </a:p>
      </dsp:txBody>
      <dsp:txXfrm>
        <a:off x="5473357" y="1049933"/>
        <a:ext cx="1019393" cy="3356570"/>
      </dsp:txXfrm>
    </dsp:sp>
    <dsp:sp modelId="{4D0ACEB5-D473-E34E-A34A-8D82C2EFFC1C}">
      <dsp:nvSpPr>
        <dsp:cNvPr id="0" name=""/>
        <dsp:cNvSpPr/>
      </dsp:nvSpPr>
      <dsp:spPr>
        <a:xfrm>
          <a:off x="6466834" y="687266"/>
          <a:ext cx="348002" cy="2695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6466834" y="741184"/>
        <a:ext cx="267125" cy="161755"/>
      </dsp:txXfrm>
    </dsp:sp>
    <dsp:sp modelId="{B739F425-8C54-9D48-8FDB-38DAED4FEA68}">
      <dsp:nvSpPr>
        <dsp:cNvPr id="0" name=""/>
        <dsp:cNvSpPr/>
      </dsp:nvSpPr>
      <dsp:spPr>
        <a:xfrm>
          <a:off x="6959291" y="625906"/>
          <a:ext cx="1082823" cy="588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None/>
          </a:pPr>
          <a:r>
            <a:rPr lang="en-GB" sz="1000" kern="1200" dirty="0"/>
            <a:t>Review and Refinement</a:t>
          </a:r>
        </a:p>
      </dsp:txBody>
      <dsp:txXfrm>
        <a:off x="6959291" y="625906"/>
        <a:ext cx="1082823" cy="392311"/>
      </dsp:txXfrm>
    </dsp:sp>
    <dsp:sp modelId="{9A02410F-6ABC-824C-B7AC-67A15F2985B8}">
      <dsp:nvSpPr>
        <dsp:cNvPr id="0" name=""/>
        <dsp:cNvSpPr/>
      </dsp:nvSpPr>
      <dsp:spPr>
        <a:xfrm>
          <a:off x="7181074" y="1018218"/>
          <a:ext cx="1082823" cy="3420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t" anchorCtr="0">
          <a:noAutofit/>
        </a:bodyPr>
        <a:lstStyle/>
        <a:p>
          <a:pPr marL="57150" lvl="1" indent="-57150" algn="l" defTabSz="444500">
            <a:lnSpc>
              <a:spcPct val="90000"/>
            </a:lnSpc>
            <a:spcBef>
              <a:spcPct val="0"/>
            </a:spcBef>
            <a:spcAft>
              <a:spcPct val="15000"/>
            </a:spcAft>
            <a:buChar char="•"/>
          </a:pPr>
          <a:r>
            <a:rPr lang="en-GB" sz="1000" kern="1200" dirty="0"/>
            <a:t>The emerging themes will be reviewed and refined iteratively. I will critically examine the relationships between themes, revisit the original transcripts to ensure accuracy, and validate the themes against the entire data set.</a:t>
          </a:r>
        </a:p>
      </dsp:txBody>
      <dsp:txXfrm>
        <a:off x="7212789" y="1049933"/>
        <a:ext cx="1019393" cy="3356570"/>
      </dsp:txXfrm>
    </dsp:sp>
    <dsp:sp modelId="{08D8993D-524D-2346-9AAA-85B8287E9913}">
      <dsp:nvSpPr>
        <dsp:cNvPr id="0" name=""/>
        <dsp:cNvSpPr/>
      </dsp:nvSpPr>
      <dsp:spPr>
        <a:xfrm>
          <a:off x="8206266" y="687266"/>
          <a:ext cx="348002" cy="2695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8206266" y="741184"/>
        <a:ext cx="267125" cy="161755"/>
      </dsp:txXfrm>
    </dsp:sp>
    <dsp:sp modelId="{5410FC41-A77B-7648-9669-AA7EE6E6E9D1}">
      <dsp:nvSpPr>
        <dsp:cNvPr id="0" name=""/>
        <dsp:cNvSpPr/>
      </dsp:nvSpPr>
      <dsp:spPr>
        <a:xfrm>
          <a:off x="8698722" y="625906"/>
          <a:ext cx="1082823" cy="588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None/>
          </a:pPr>
          <a:r>
            <a:rPr lang="en-GB" sz="1000" kern="1200" dirty="0"/>
            <a:t>Interpretation and Synthesis</a:t>
          </a:r>
        </a:p>
      </dsp:txBody>
      <dsp:txXfrm>
        <a:off x="8698722" y="625906"/>
        <a:ext cx="1082823" cy="392311"/>
      </dsp:txXfrm>
    </dsp:sp>
    <dsp:sp modelId="{C5171605-DE26-7647-AE4A-E7EA182FA38E}">
      <dsp:nvSpPr>
        <dsp:cNvPr id="0" name=""/>
        <dsp:cNvSpPr/>
      </dsp:nvSpPr>
      <dsp:spPr>
        <a:xfrm>
          <a:off x="8920505" y="1018218"/>
          <a:ext cx="1082823" cy="3420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t" anchorCtr="0">
          <a:noAutofit/>
        </a:bodyPr>
        <a:lstStyle/>
        <a:p>
          <a:pPr marL="57150" lvl="1" indent="-57150" algn="l" defTabSz="444500">
            <a:lnSpc>
              <a:spcPct val="90000"/>
            </a:lnSpc>
            <a:spcBef>
              <a:spcPct val="0"/>
            </a:spcBef>
            <a:spcAft>
              <a:spcPct val="15000"/>
            </a:spcAft>
            <a:buChar char="•"/>
          </a:pPr>
          <a:r>
            <a:rPr lang="en-GB" sz="1000" kern="1200" dirty="0"/>
            <a:t>Once the final themes are established, I will interpret and synthesize the findings. This involves identifying the main findings, examining the connections between themes, and considering the implications of the data in relation to the research objectives.</a:t>
          </a:r>
        </a:p>
      </dsp:txBody>
      <dsp:txXfrm>
        <a:off x="8952220" y="1049933"/>
        <a:ext cx="1019393" cy="3356570"/>
      </dsp:txXfrm>
    </dsp:sp>
    <dsp:sp modelId="{D442BBB5-1577-D347-A659-BDB091E2B657}">
      <dsp:nvSpPr>
        <dsp:cNvPr id="0" name=""/>
        <dsp:cNvSpPr/>
      </dsp:nvSpPr>
      <dsp:spPr>
        <a:xfrm>
          <a:off x="9945698" y="687266"/>
          <a:ext cx="348002" cy="2695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9945698" y="741184"/>
        <a:ext cx="267125" cy="161755"/>
      </dsp:txXfrm>
    </dsp:sp>
    <dsp:sp modelId="{B2B74AAA-01B0-C949-A533-BA78ECAB69B5}">
      <dsp:nvSpPr>
        <dsp:cNvPr id="0" name=""/>
        <dsp:cNvSpPr/>
      </dsp:nvSpPr>
      <dsp:spPr>
        <a:xfrm>
          <a:off x="10438154" y="625906"/>
          <a:ext cx="1082823" cy="588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38100" numCol="1" spcCol="1270" anchor="t" anchorCtr="0">
          <a:noAutofit/>
        </a:bodyPr>
        <a:lstStyle/>
        <a:p>
          <a:pPr marL="0" lvl="0" indent="0" algn="l" defTabSz="444500">
            <a:lnSpc>
              <a:spcPct val="90000"/>
            </a:lnSpc>
            <a:spcBef>
              <a:spcPct val="0"/>
            </a:spcBef>
            <a:spcAft>
              <a:spcPct val="35000"/>
            </a:spcAft>
            <a:buNone/>
          </a:pPr>
          <a:r>
            <a:rPr lang="en-GB" sz="1000" kern="1200" dirty="0"/>
            <a:t>Integration with Literature</a:t>
          </a:r>
        </a:p>
      </dsp:txBody>
      <dsp:txXfrm>
        <a:off x="10438154" y="625906"/>
        <a:ext cx="1082823" cy="392311"/>
      </dsp:txXfrm>
    </dsp:sp>
    <dsp:sp modelId="{7932BEED-8E74-144E-9056-6F56FBBE85BF}">
      <dsp:nvSpPr>
        <dsp:cNvPr id="0" name=""/>
        <dsp:cNvSpPr/>
      </dsp:nvSpPr>
      <dsp:spPr>
        <a:xfrm>
          <a:off x="10659937" y="1018218"/>
          <a:ext cx="1082823" cy="3420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120" tIns="71120" rIns="71120"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The findings will be compared and contrasted with existing literature and theoretical frameworks relevant to vocational education policies. This integration will provide a deeper contextual understanding and allow for a more comprehensive discussion of the findings.</a:t>
          </a:r>
          <a:endParaRPr lang="en-GB" sz="1000" kern="1200" dirty="0"/>
        </a:p>
      </dsp:txBody>
      <dsp:txXfrm>
        <a:off x="10691652" y="1049933"/>
        <a:ext cx="1019393" cy="33565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309C6-4A6F-8F41-AB4A-C8502E9AB529}" type="datetimeFigureOut">
              <a:rPr lang="en-CN" smtClean="0"/>
              <a:t>2023/6/4</a:t>
            </a:fld>
            <a:endParaRPr lang="en-C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570A18-BA1F-E74E-A973-926721472EE4}" type="slidenum">
              <a:rPr lang="en-CN" smtClean="0"/>
              <a:t>‹#›</a:t>
            </a:fld>
            <a:endParaRPr lang="en-CN"/>
          </a:p>
        </p:txBody>
      </p:sp>
    </p:spTree>
    <p:extLst>
      <p:ext uri="{BB962C8B-B14F-4D97-AF65-F5344CB8AC3E}">
        <p14:creationId xmlns:p14="http://schemas.microsoft.com/office/powerpoint/2010/main" val="1461107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choice of focus group discussions and follow-up interviews as the primary research methods in this study is driven by several key reasons:</a:t>
            </a:r>
          </a:p>
          <a:p>
            <a:endParaRPr lang="en-GB"/>
          </a:p>
        </p:txBody>
      </p:sp>
      <p:sp>
        <p:nvSpPr>
          <p:cNvPr id="4" name="Slide Number Placeholder 3"/>
          <p:cNvSpPr>
            <a:spLocks noGrp="1"/>
          </p:cNvSpPr>
          <p:nvPr>
            <p:ph type="sldNum" sz="quarter" idx="5"/>
          </p:nvPr>
        </p:nvSpPr>
        <p:spPr/>
        <p:txBody>
          <a:bodyPr/>
          <a:lstStyle/>
          <a:p>
            <a:fld id="{D1570A18-BA1F-E74E-A973-926721472EE4}" type="slidenum">
              <a:rPr lang="en-CN" smtClean="0"/>
              <a:t>13</a:t>
            </a:fld>
            <a:endParaRPr lang="en-CN"/>
          </a:p>
        </p:txBody>
      </p:sp>
    </p:spTree>
    <p:extLst>
      <p:ext uri="{BB962C8B-B14F-4D97-AF65-F5344CB8AC3E}">
        <p14:creationId xmlns:p14="http://schemas.microsoft.com/office/powerpoint/2010/main" val="1010840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By combining focus group discussions and follow-up interviews, the study benefits from the strengths of both qualitative and quantitative research methods. The qualitative data gathered through discussions and interviews provide rich and nuanced insights, while quantitative data from surveys and statistical analysis can supplement the findings with broader trends and statistical significance. This mixed-methods approach enhances the overall robustness and validity of the study's findings.</a:t>
            </a:r>
            <a:endParaRPr lang="en-CN"/>
          </a:p>
          <a:p>
            <a:endParaRPr lang="en-CN"/>
          </a:p>
        </p:txBody>
      </p:sp>
      <p:sp>
        <p:nvSpPr>
          <p:cNvPr id="4" name="Slide Number Placeholder 3"/>
          <p:cNvSpPr>
            <a:spLocks noGrp="1"/>
          </p:cNvSpPr>
          <p:nvPr>
            <p:ph type="sldNum" sz="quarter" idx="5"/>
          </p:nvPr>
        </p:nvSpPr>
        <p:spPr/>
        <p:txBody>
          <a:bodyPr/>
          <a:lstStyle/>
          <a:p>
            <a:fld id="{D1570A18-BA1F-E74E-A973-926721472EE4}" type="slidenum">
              <a:rPr lang="en-CN" smtClean="0"/>
              <a:t>15</a:t>
            </a:fld>
            <a:endParaRPr lang="en-CN"/>
          </a:p>
        </p:txBody>
      </p:sp>
    </p:spTree>
    <p:extLst>
      <p:ext uri="{BB962C8B-B14F-4D97-AF65-F5344CB8AC3E}">
        <p14:creationId xmlns:p14="http://schemas.microsoft.com/office/powerpoint/2010/main" val="3541815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the focus group discussions and follow-up interviews, several research tools and platforms will be utilized:</a:t>
            </a:r>
          </a:p>
          <a:p>
            <a:r>
              <a:rPr lang="en-GB"/>
              <a:t>The research tools and platforms mentioned above will help facilitate the collection of rich qualitative data, ensuring that the perspectives and experiences of participants are accurately captured and </a:t>
            </a:r>
            <a:r>
              <a:rPr lang="en-GB" err="1"/>
              <a:t>analyzed</a:t>
            </a:r>
            <a:r>
              <a:rPr lang="en-GB"/>
              <a:t>.</a:t>
            </a:r>
            <a:endParaRPr lang="en-CN"/>
          </a:p>
        </p:txBody>
      </p:sp>
      <p:sp>
        <p:nvSpPr>
          <p:cNvPr id="4" name="Slide Number Placeholder 3"/>
          <p:cNvSpPr>
            <a:spLocks noGrp="1"/>
          </p:cNvSpPr>
          <p:nvPr>
            <p:ph type="sldNum" sz="quarter" idx="5"/>
          </p:nvPr>
        </p:nvSpPr>
        <p:spPr/>
        <p:txBody>
          <a:bodyPr/>
          <a:lstStyle/>
          <a:p>
            <a:fld id="{D1570A18-BA1F-E74E-A973-926721472EE4}" type="slidenum">
              <a:rPr lang="en-CN" smtClean="0"/>
              <a:t>17</a:t>
            </a:fld>
            <a:endParaRPr lang="en-CN"/>
          </a:p>
        </p:txBody>
      </p:sp>
    </p:spTree>
    <p:extLst>
      <p:ext uri="{BB962C8B-B14F-4D97-AF65-F5344CB8AC3E}">
        <p14:creationId xmlns:p14="http://schemas.microsoft.com/office/powerpoint/2010/main" val="28110083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research timetable will be structured as follows:</a:t>
            </a:r>
            <a:endParaRPr lang="en-CN"/>
          </a:p>
        </p:txBody>
      </p:sp>
      <p:sp>
        <p:nvSpPr>
          <p:cNvPr id="4" name="Slide Number Placeholder 3"/>
          <p:cNvSpPr>
            <a:spLocks noGrp="1"/>
          </p:cNvSpPr>
          <p:nvPr>
            <p:ph type="sldNum" sz="quarter" idx="5"/>
          </p:nvPr>
        </p:nvSpPr>
        <p:spPr/>
        <p:txBody>
          <a:bodyPr/>
          <a:lstStyle/>
          <a:p>
            <a:fld id="{D1570A18-BA1F-E74E-A973-926721472EE4}" type="slidenum">
              <a:rPr lang="en-CN" smtClean="0"/>
              <a:t>19</a:t>
            </a:fld>
            <a:endParaRPr lang="en-CN"/>
          </a:p>
        </p:txBody>
      </p:sp>
    </p:spTree>
    <p:extLst>
      <p:ext uri="{BB962C8B-B14F-4D97-AF65-F5344CB8AC3E}">
        <p14:creationId xmlns:p14="http://schemas.microsoft.com/office/powerpoint/2010/main" val="1939234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ensure representation and diversity within the sample, the researcher will consider the following factors:</a:t>
            </a:r>
            <a:endParaRPr lang="en-CN"/>
          </a:p>
        </p:txBody>
      </p:sp>
      <p:sp>
        <p:nvSpPr>
          <p:cNvPr id="4" name="Slide Number Placeholder 3"/>
          <p:cNvSpPr>
            <a:spLocks noGrp="1"/>
          </p:cNvSpPr>
          <p:nvPr>
            <p:ph type="sldNum" sz="quarter" idx="5"/>
          </p:nvPr>
        </p:nvSpPr>
        <p:spPr/>
        <p:txBody>
          <a:bodyPr/>
          <a:lstStyle/>
          <a:p>
            <a:fld id="{D1570A18-BA1F-E74E-A973-926721472EE4}" type="slidenum">
              <a:rPr lang="en-CN" smtClean="0"/>
              <a:t>20</a:t>
            </a:fld>
            <a:endParaRPr lang="en-CN"/>
          </a:p>
        </p:txBody>
      </p:sp>
    </p:spTree>
    <p:extLst>
      <p:ext uri="{BB962C8B-B14F-4D97-AF65-F5344CB8AC3E}">
        <p14:creationId xmlns:p14="http://schemas.microsoft.com/office/powerpoint/2010/main" val="1827216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steps will be followed in the data analysis process:</a:t>
            </a:r>
          </a:p>
          <a:p>
            <a:endParaRPr lang="en-GB" dirty="0"/>
          </a:p>
          <a:p>
            <a:r>
              <a:rPr lang="en-GB" dirty="0"/>
              <a:t>Throughout the data analysis process, I will maintain detailed notes, memos, and an audit trail to document the decision-making process and ensure transparency and rigor in the analysis.</a:t>
            </a:r>
          </a:p>
          <a:p>
            <a:endParaRPr lang="en-GB" dirty="0"/>
          </a:p>
          <a:p>
            <a:r>
              <a:rPr lang="en-GB" dirty="0"/>
              <a:t>It is important to note that the qualitative data analysis process is iterative and may involve revisiting and refining the analysis as new insights emerge. The aim is to capture the complexity and richness of the data, uncover meaningful patterns and themes, and provide a comprehensive understanding of the implementation of the (1+X) system in Chinese higher vocational education.</a:t>
            </a:r>
          </a:p>
        </p:txBody>
      </p:sp>
      <p:sp>
        <p:nvSpPr>
          <p:cNvPr id="4" name="Slide Number Placeholder 3"/>
          <p:cNvSpPr>
            <a:spLocks noGrp="1"/>
          </p:cNvSpPr>
          <p:nvPr>
            <p:ph type="sldNum" sz="quarter" idx="5"/>
          </p:nvPr>
        </p:nvSpPr>
        <p:spPr/>
        <p:txBody>
          <a:bodyPr/>
          <a:lstStyle/>
          <a:p>
            <a:fld id="{D1570A18-BA1F-E74E-A973-926721472EE4}" type="slidenum">
              <a:rPr lang="en-CN" smtClean="0"/>
              <a:t>24</a:t>
            </a:fld>
            <a:endParaRPr lang="en-CN"/>
          </a:p>
        </p:txBody>
      </p:sp>
    </p:spTree>
    <p:extLst>
      <p:ext uri="{BB962C8B-B14F-4D97-AF65-F5344CB8AC3E}">
        <p14:creationId xmlns:p14="http://schemas.microsoft.com/office/powerpoint/2010/main" val="1077616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88BF3-7CD7-0265-805A-BA4C2728D37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CN"/>
          </a:p>
        </p:txBody>
      </p:sp>
      <p:sp>
        <p:nvSpPr>
          <p:cNvPr id="3" name="Subtitle 2">
            <a:extLst>
              <a:ext uri="{FF2B5EF4-FFF2-40B4-BE49-F238E27FC236}">
                <a16:creationId xmlns:a16="http://schemas.microsoft.com/office/drawing/2014/main" id="{7B32B975-20B0-10C2-B0EA-3076BB0368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CN"/>
          </a:p>
        </p:txBody>
      </p:sp>
      <p:sp>
        <p:nvSpPr>
          <p:cNvPr id="4" name="Date Placeholder 3">
            <a:extLst>
              <a:ext uri="{FF2B5EF4-FFF2-40B4-BE49-F238E27FC236}">
                <a16:creationId xmlns:a16="http://schemas.microsoft.com/office/drawing/2014/main" id="{5CCAB0DA-E0B1-7A2D-323E-50F819046266}"/>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5" name="Footer Placeholder 4">
            <a:extLst>
              <a:ext uri="{FF2B5EF4-FFF2-40B4-BE49-F238E27FC236}">
                <a16:creationId xmlns:a16="http://schemas.microsoft.com/office/drawing/2014/main" id="{2BD325E1-8AEC-8D2B-9BA5-2A6D24218AE7}"/>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4299F9F2-0B3E-4D74-51DB-DF4E5A261DCF}"/>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1589694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B43A4-C2ED-88AE-AB83-AE1039EECA3A}"/>
              </a:ext>
            </a:extLst>
          </p:cNvPr>
          <p:cNvSpPr>
            <a:spLocks noGrp="1"/>
          </p:cNvSpPr>
          <p:nvPr>
            <p:ph type="title"/>
          </p:nvPr>
        </p:nvSpPr>
        <p:spPr/>
        <p:txBody>
          <a:bodyPr/>
          <a:lstStyle/>
          <a:p>
            <a:r>
              <a:rPr lang="en-GB"/>
              <a:t>Click to edit Master title style</a:t>
            </a:r>
            <a:endParaRPr lang="en-CN"/>
          </a:p>
        </p:txBody>
      </p:sp>
      <p:sp>
        <p:nvSpPr>
          <p:cNvPr id="3" name="Content Placeholder 2">
            <a:extLst>
              <a:ext uri="{FF2B5EF4-FFF2-40B4-BE49-F238E27FC236}">
                <a16:creationId xmlns:a16="http://schemas.microsoft.com/office/drawing/2014/main" id="{77F56E6B-57B6-780F-74BA-3326BECB3F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Date Placeholder 3">
            <a:extLst>
              <a:ext uri="{FF2B5EF4-FFF2-40B4-BE49-F238E27FC236}">
                <a16:creationId xmlns:a16="http://schemas.microsoft.com/office/drawing/2014/main" id="{BB287146-744F-954C-525C-6B22698BF561}"/>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5" name="Footer Placeholder 4">
            <a:extLst>
              <a:ext uri="{FF2B5EF4-FFF2-40B4-BE49-F238E27FC236}">
                <a16:creationId xmlns:a16="http://schemas.microsoft.com/office/drawing/2014/main" id="{3A8FBE53-99A6-DC30-1262-FD78A7F20D53}"/>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2FAB3840-280C-DB4E-27CB-428EDB70291C}"/>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733613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18248-986C-16C2-B6BE-E25F47D36D5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CN"/>
          </a:p>
        </p:txBody>
      </p:sp>
      <p:sp>
        <p:nvSpPr>
          <p:cNvPr id="3" name="Text Placeholder 2">
            <a:extLst>
              <a:ext uri="{FF2B5EF4-FFF2-40B4-BE49-F238E27FC236}">
                <a16:creationId xmlns:a16="http://schemas.microsoft.com/office/drawing/2014/main" id="{441797B0-5A38-E0B9-0DE5-929A7AFA2E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55F0496-E42F-DAE0-0012-7AA083BD8987}"/>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5" name="Footer Placeholder 4">
            <a:extLst>
              <a:ext uri="{FF2B5EF4-FFF2-40B4-BE49-F238E27FC236}">
                <a16:creationId xmlns:a16="http://schemas.microsoft.com/office/drawing/2014/main" id="{0A1E1D6A-F53A-D32A-98B4-F82A916D6A06}"/>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8DE84077-AC3B-602C-63DB-1A5E20AB47F0}"/>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1835517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6039C-3967-9E44-908C-BCE8BA835B44}"/>
              </a:ext>
            </a:extLst>
          </p:cNvPr>
          <p:cNvSpPr>
            <a:spLocks noGrp="1"/>
          </p:cNvSpPr>
          <p:nvPr>
            <p:ph type="title"/>
          </p:nvPr>
        </p:nvSpPr>
        <p:spPr/>
        <p:txBody>
          <a:bodyPr/>
          <a:lstStyle/>
          <a:p>
            <a:r>
              <a:rPr lang="en-GB"/>
              <a:t>Click to edit Master title style</a:t>
            </a:r>
            <a:endParaRPr lang="en-CN"/>
          </a:p>
        </p:txBody>
      </p:sp>
      <p:sp>
        <p:nvSpPr>
          <p:cNvPr id="3" name="Content Placeholder 2">
            <a:extLst>
              <a:ext uri="{FF2B5EF4-FFF2-40B4-BE49-F238E27FC236}">
                <a16:creationId xmlns:a16="http://schemas.microsoft.com/office/drawing/2014/main" id="{116BEA75-BD83-D68F-E39A-5824B7DA91C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Content Placeholder 3">
            <a:extLst>
              <a:ext uri="{FF2B5EF4-FFF2-40B4-BE49-F238E27FC236}">
                <a16:creationId xmlns:a16="http://schemas.microsoft.com/office/drawing/2014/main" id="{73833A97-5912-E821-DCCE-62633C7189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5" name="Date Placeholder 4">
            <a:extLst>
              <a:ext uri="{FF2B5EF4-FFF2-40B4-BE49-F238E27FC236}">
                <a16:creationId xmlns:a16="http://schemas.microsoft.com/office/drawing/2014/main" id="{39D970D6-297B-C734-FCD5-84A1F1A4913C}"/>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6" name="Footer Placeholder 5">
            <a:extLst>
              <a:ext uri="{FF2B5EF4-FFF2-40B4-BE49-F238E27FC236}">
                <a16:creationId xmlns:a16="http://schemas.microsoft.com/office/drawing/2014/main" id="{2B04A0C1-6AA1-74D5-B56B-434F04E90485}"/>
              </a:ext>
            </a:extLst>
          </p:cNvPr>
          <p:cNvSpPr>
            <a:spLocks noGrp="1"/>
          </p:cNvSpPr>
          <p:nvPr>
            <p:ph type="ftr" sz="quarter" idx="11"/>
          </p:nvPr>
        </p:nvSpPr>
        <p:spPr/>
        <p:txBody>
          <a:bodyPr/>
          <a:lstStyle/>
          <a:p>
            <a:endParaRPr lang="en-CN"/>
          </a:p>
        </p:txBody>
      </p:sp>
      <p:sp>
        <p:nvSpPr>
          <p:cNvPr id="7" name="Slide Number Placeholder 6">
            <a:extLst>
              <a:ext uri="{FF2B5EF4-FFF2-40B4-BE49-F238E27FC236}">
                <a16:creationId xmlns:a16="http://schemas.microsoft.com/office/drawing/2014/main" id="{3B6B688A-86F2-0989-0DC9-18332C282789}"/>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229077379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1E4E4-2923-F99C-3A29-3F2D57A795C9}"/>
              </a:ext>
            </a:extLst>
          </p:cNvPr>
          <p:cNvSpPr>
            <a:spLocks noGrp="1"/>
          </p:cNvSpPr>
          <p:nvPr>
            <p:ph type="title"/>
          </p:nvPr>
        </p:nvSpPr>
        <p:spPr>
          <a:xfrm>
            <a:off x="839788" y="365125"/>
            <a:ext cx="10515600" cy="1325563"/>
          </a:xfrm>
        </p:spPr>
        <p:txBody>
          <a:bodyPr/>
          <a:lstStyle/>
          <a:p>
            <a:r>
              <a:rPr lang="en-GB"/>
              <a:t>Click to edit Master title style</a:t>
            </a:r>
            <a:endParaRPr lang="en-CN"/>
          </a:p>
        </p:txBody>
      </p:sp>
      <p:sp>
        <p:nvSpPr>
          <p:cNvPr id="3" name="Text Placeholder 2">
            <a:extLst>
              <a:ext uri="{FF2B5EF4-FFF2-40B4-BE49-F238E27FC236}">
                <a16:creationId xmlns:a16="http://schemas.microsoft.com/office/drawing/2014/main" id="{2A2B9CD7-9EF1-EE9B-49EA-9FECAB49EC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4109AB7-6C0D-92C0-0F3A-1CEACEE92A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5" name="Text Placeholder 4">
            <a:extLst>
              <a:ext uri="{FF2B5EF4-FFF2-40B4-BE49-F238E27FC236}">
                <a16:creationId xmlns:a16="http://schemas.microsoft.com/office/drawing/2014/main" id="{6EFDE058-1804-AF32-E156-D261C65987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86C28F-8609-B446-04F3-E3E8969B52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7" name="Date Placeholder 6">
            <a:extLst>
              <a:ext uri="{FF2B5EF4-FFF2-40B4-BE49-F238E27FC236}">
                <a16:creationId xmlns:a16="http://schemas.microsoft.com/office/drawing/2014/main" id="{09064E6D-298C-5B50-D0A3-125C566FE79B}"/>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8" name="Footer Placeholder 7">
            <a:extLst>
              <a:ext uri="{FF2B5EF4-FFF2-40B4-BE49-F238E27FC236}">
                <a16:creationId xmlns:a16="http://schemas.microsoft.com/office/drawing/2014/main" id="{3B7CF27C-66CC-5609-39B7-A8BE4A0512F7}"/>
              </a:ext>
            </a:extLst>
          </p:cNvPr>
          <p:cNvSpPr>
            <a:spLocks noGrp="1"/>
          </p:cNvSpPr>
          <p:nvPr>
            <p:ph type="ftr" sz="quarter" idx="11"/>
          </p:nvPr>
        </p:nvSpPr>
        <p:spPr/>
        <p:txBody>
          <a:bodyPr/>
          <a:lstStyle/>
          <a:p>
            <a:endParaRPr lang="en-CN"/>
          </a:p>
        </p:txBody>
      </p:sp>
      <p:sp>
        <p:nvSpPr>
          <p:cNvPr id="9" name="Slide Number Placeholder 8">
            <a:extLst>
              <a:ext uri="{FF2B5EF4-FFF2-40B4-BE49-F238E27FC236}">
                <a16:creationId xmlns:a16="http://schemas.microsoft.com/office/drawing/2014/main" id="{538C65DD-D1E8-B036-4334-0C4D04CAD975}"/>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142996058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C93C6-585B-4A34-783E-A11E5DB517D9}"/>
              </a:ext>
            </a:extLst>
          </p:cNvPr>
          <p:cNvSpPr>
            <a:spLocks noGrp="1"/>
          </p:cNvSpPr>
          <p:nvPr>
            <p:ph type="title"/>
          </p:nvPr>
        </p:nvSpPr>
        <p:spPr/>
        <p:txBody>
          <a:bodyPr/>
          <a:lstStyle/>
          <a:p>
            <a:r>
              <a:rPr lang="en-GB"/>
              <a:t>Click to edit Master title style</a:t>
            </a:r>
            <a:endParaRPr lang="en-CN"/>
          </a:p>
        </p:txBody>
      </p:sp>
      <p:sp>
        <p:nvSpPr>
          <p:cNvPr id="3" name="Date Placeholder 2">
            <a:extLst>
              <a:ext uri="{FF2B5EF4-FFF2-40B4-BE49-F238E27FC236}">
                <a16:creationId xmlns:a16="http://schemas.microsoft.com/office/drawing/2014/main" id="{2491B598-0489-ED4E-F8B0-52E14B26DAC7}"/>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4" name="Footer Placeholder 3">
            <a:extLst>
              <a:ext uri="{FF2B5EF4-FFF2-40B4-BE49-F238E27FC236}">
                <a16:creationId xmlns:a16="http://schemas.microsoft.com/office/drawing/2014/main" id="{2583319E-D3C4-38C4-29F9-7D195808D6A0}"/>
              </a:ext>
            </a:extLst>
          </p:cNvPr>
          <p:cNvSpPr>
            <a:spLocks noGrp="1"/>
          </p:cNvSpPr>
          <p:nvPr>
            <p:ph type="ftr" sz="quarter" idx="11"/>
          </p:nvPr>
        </p:nvSpPr>
        <p:spPr/>
        <p:txBody>
          <a:bodyPr/>
          <a:lstStyle/>
          <a:p>
            <a:endParaRPr lang="en-CN"/>
          </a:p>
        </p:txBody>
      </p:sp>
      <p:sp>
        <p:nvSpPr>
          <p:cNvPr id="5" name="Slide Number Placeholder 4">
            <a:extLst>
              <a:ext uri="{FF2B5EF4-FFF2-40B4-BE49-F238E27FC236}">
                <a16:creationId xmlns:a16="http://schemas.microsoft.com/office/drawing/2014/main" id="{1F29843E-C4BC-B279-A0FD-6677EB6D7DC5}"/>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167480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AEAADE-9ACF-36FB-6E90-BFDB03AAC495}"/>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3" name="Footer Placeholder 2">
            <a:extLst>
              <a:ext uri="{FF2B5EF4-FFF2-40B4-BE49-F238E27FC236}">
                <a16:creationId xmlns:a16="http://schemas.microsoft.com/office/drawing/2014/main" id="{E44DF7F3-FD04-6B2A-037D-13DB91906416}"/>
              </a:ext>
            </a:extLst>
          </p:cNvPr>
          <p:cNvSpPr>
            <a:spLocks noGrp="1"/>
          </p:cNvSpPr>
          <p:nvPr>
            <p:ph type="ftr" sz="quarter" idx="11"/>
          </p:nvPr>
        </p:nvSpPr>
        <p:spPr/>
        <p:txBody>
          <a:bodyPr/>
          <a:lstStyle/>
          <a:p>
            <a:endParaRPr lang="en-CN"/>
          </a:p>
        </p:txBody>
      </p:sp>
      <p:sp>
        <p:nvSpPr>
          <p:cNvPr id="4" name="Slide Number Placeholder 3">
            <a:extLst>
              <a:ext uri="{FF2B5EF4-FFF2-40B4-BE49-F238E27FC236}">
                <a16:creationId xmlns:a16="http://schemas.microsoft.com/office/drawing/2014/main" id="{F9ADD995-3487-9903-ED89-D4F6D2AA64AC}"/>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321893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06206-9CEC-99C6-B1EE-56DA4100E8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CN"/>
          </a:p>
        </p:txBody>
      </p:sp>
      <p:sp>
        <p:nvSpPr>
          <p:cNvPr id="3" name="Content Placeholder 2">
            <a:extLst>
              <a:ext uri="{FF2B5EF4-FFF2-40B4-BE49-F238E27FC236}">
                <a16:creationId xmlns:a16="http://schemas.microsoft.com/office/drawing/2014/main" id="{71834255-68F0-9719-7220-9193AD1EB5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Text Placeholder 3">
            <a:extLst>
              <a:ext uri="{FF2B5EF4-FFF2-40B4-BE49-F238E27FC236}">
                <a16:creationId xmlns:a16="http://schemas.microsoft.com/office/drawing/2014/main" id="{5AA76629-D273-AA49-C7FF-81D41C1EF7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4E0DB7-62E0-A9A6-8EF3-C479AE1AD374}"/>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6" name="Footer Placeholder 5">
            <a:extLst>
              <a:ext uri="{FF2B5EF4-FFF2-40B4-BE49-F238E27FC236}">
                <a16:creationId xmlns:a16="http://schemas.microsoft.com/office/drawing/2014/main" id="{E7C436C0-927E-3903-01B9-671B72D3780B}"/>
              </a:ext>
            </a:extLst>
          </p:cNvPr>
          <p:cNvSpPr>
            <a:spLocks noGrp="1"/>
          </p:cNvSpPr>
          <p:nvPr>
            <p:ph type="ftr" sz="quarter" idx="11"/>
          </p:nvPr>
        </p:nvSpPr>
        <p:spPr/>
        <p:txBody>
          <a:bodyPr/>
          <a:lstStyle/>
          <a:p>
            <a:endParaRPr lang="en-CN"/>
          </a:p>
        </p:txBody>
      </p:sp>
      <p:sp>
        <p:nvSpPr>
          <p:cNvPr id="7" name="Slide Number Placeholder 6">
            <a:extLst>
              <a:ext uri="{FF2B5EF4-FFF2-40B4-BE49-F238E27FC236}">
                <a16:creationId xmlns:a16="http://schemas.microsoft.com/office/drawing/2014/main" id="{968BBF78-0417-3BB7-E906-FC57A32E0842}"/>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3736202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187F9-AFF8-075D-3525-033918984A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CN"/>
          </a:p>
        </p:txBody>
      </p:sp>
      <p:sp>
        <p:nvSpPr>
          <p:cNvPr id="3" name="Picture Placeholder 2">
            <a:extLst>
              <a:ext uri="{FF2B5EF4-FFF2-40B4-BE49-F238E27FC236}">
                <a16:creationId xmlns:a16="http://schemas.microsoft.com/office/drawing/2014/main" id="{6C27D3F6-0B55-C7ED-213F-2ABBAA01FA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N"/>
          </a:p>
        </p:txBody>
      </p:sp>
      <p:sp>
        <p:nvSpPr>
          <p:cNvPr id="4" name="Text Placeholder 3">
            <a:extLst>
              <a:ext uri="{FF2B5EF4-FFF2-40B4-BE49-F238E27FC236}">
                <a16:creationId xmlns:a16="http://schemas.microsoft.com/office/drawing/2014/main" id="{48067D0A-FE82-60F0-4A87-489EB988EB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88B767-CA5D-FC77-D595-DA5B67E96EE4}"/>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6" name="Footer Placeholder 5">
            <a:extLst>
              <a:ext uri="{FF2B5EF4-FFF2-40B4-BE49-F238E27FC236}">
                <a16:creationId xmlns:a16="http://schemas.microsoft.com/office/drawing/2014/main" id="{F0B21F1D-875E-109A-0678-E2D338A71BCB}"/>
              </a:ext>
            </a:extLst>
          </p:cNvPr>
          <p:cNvSpPr>
            <a:spLocks noGrp="1"/>
          </p:cNvSpPr>
          <p:nvPr>
            <p:ph type="ftr" sz="quarter" idx="11"/>
          </p:nvPr>
        </p:nvSpPr>
        <p:spPr/>
        <p:txBody>
          <a:bodyPr/>
          <a:lstStyle/>
          <a:p>
            <a:endParaRPr lang="en-CN"/>
          </a:p>
        </p:txBody>
      </p:sp>
      <p:sp>
        <p:nvSpPr>
          <p:cNvPr id="7" name="Slide Number Placeholder 6">
            <a:extLst>
              <a:ext uri="{FF2B5EF4-FFF2-40B4-BE49-F238E27FC236}">
                <a16:creationId xmlns:a16="http://schemas.microsoft.com/office/drawing/2014/main" id="{6F4412C7-360F-CE6E-E02C-F2EDDD412D09}"/>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10686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1E641-55BF-3EA7-587A-A2FB0E7E7976}"/>
              </a:ext>
            </a:extLst>
          </p:cNvPr>
          <p:cNvSpPr>
            <a:spLocks noGrp="1"/>
          </p:cNvSpPr>
          <p:nvPr>
            <p:ph type="title"/>
          </p:nvPr>
        </p:nvSpPr>
        <p:spPr/>
        <p:txBody>
          <a:bodyPr/>
          <a:lstStyle/>
          <a:p>
            <a:r>
              <a:rPr lang="en-GB"/>
              <a:t>Click to edit Master title style</a:t>
            </a:r>
            <a:endParaRPr lang="en-CN"/>
          </a:p>
        </p:txBody>
      </p:sp>
      <p:sp>
        <p:nvSpPr>
          <p:cNvPr id="3" name="Vertical Text Placeholder 2">
            <a:extLst>
              <a:ext uri="{FF2B5EF4-FFF2-40B4-BE49-F238E27FC236}">
                <a16:creationId xmlns:a16="http://schemas.microsoft.com/office/drawing/2014/main" id="{0CE7C7B9-76C6-6B88-7831-1A66A6A2E9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Date Placeholder 3">
            <a:extLst>
              <a:ext uri="{FF2B5EF4-FFF2-40B4-BE49-F238E27FC236}">
                <a16:creationId xmlns:a16="http://schemas.microsoft.com/office/drawing/2014/main" id="{6445015D-0DDA-7E41-3474-0E3A60F2236D}"/>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5" name="Footer Placeholder 4">
            <a:extLst>
              <a:ext uri="{FF2B5EF4-FFF2-40B4-BE49-F238E27FC236}">
                <a16:creationId xmlns:a16="http://schemas.microsoft.com/office/drawing/2014/main" id="{9C9E7F28-0BCF-8253-DA0B-73ACD05E5A50}"/>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A64E9BA2-F4C0-ED1F-E02F-83627E758AAE}"/>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4074955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F1F51D-3CD4-6C97-F253-E688F2176C9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CN"/>
          </a:p>
        </p:txBody>
      </p:sp>
      <p:sp>
        <p:nvSpPr>
          <p:cNvPr id="3" name="Vertical Text Placeholder 2">
            <a:extLst>
              <a:ext uri="{FF2B5EF4-FFF2-40B4-BE49-F238E27FC236}">
                <a16:creationId xmlns:a16="http://schemas.microsoft.com/office/drawing/2014/main" id="{34F086B2-8FAB-EDA3-4E4D-9FB5D211CE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Date Placeholder 3">
            <a:extLst>
              <a:ext uri="{FF2B5EF4-FFF2-40B4-BE49-F238E27FC236}">
                <a16:creationId xmlns:a16="http://schemas.microsoft.com/office/drawing/2014/main" id="{2E77CCA2-A188-C4EC-E729-AD7838C3D65A}"/>
              </a:ext>
            </a:extLst>
          </p:cNvPr>
          <p:cNvSpPr>
            <a:spLocks noGrp="1"/>
          </p:cNvSpPr>
          <p:nvPr>
            <p:ph type="dt" sz="half" idx="10"/>
          </p:nvPr>
        </p:nvSpPr>
        <p:spPr/>
        <p:txBody>
          <a:bodyPr/>
          <a:lstStyle/>
          <a:p>
            <a:fld id="{ED7B9965-C6D3-BF43-A53F-8DD6214C84D1}" type="datetimeFigureOut">
              <a:rPr lang="en-CN" smtClean="0"/>
              <a:t>2023/6/4</a:t>
            </a:fld>
            <a:endParaRPr lang="en-CN"/>
          </a:p>
        </p:txBody>
      </p:sp>
      <p:sp>
        <p:nvSpPr>
          <p:cNvPr id="5" name="Footer Placeholder 4">
            <a:extLst>
              <a:ext uri="{FF2B5EF4-FFF2-40B4-BE49-F238E27FC236}">
                <a16:creationId xmlns:a16="http://schemas.microsoft.com/office/drawing/2014/main" id="{9EE64D61-84C6-BFD7-666C-534C251C143C}"/>
              </a:ext>
            </a:extLst>
          </p:cNvPr>
          <p:cNvSpPr>
            <a:spLocks noGrp="1"/>
          </p:cNvSpPr>
          <p:nvPr>
            <p:ph type="ftr" sz="quarter" idx="11"/>
          </p:nvPr>
        </p:nvSpPr>
        <p:spPr/>
        <p:txBody>
          <a:bodyPr/>
          <a:lstStyle/>
          <a:p>
            <a:endParaRPr lang="en-CN"/>
          </a:p>
        </p:txBody>
      </p:sp>
      <p:sp>
        <p:nvSpPr>
          <p:cNvPr id="6" name="Slide Number Placeholder 5">
            <a:extLst>
              <a:ext uri="{FF2B5EF4-FFF2-40B4-BE49-F238E27FC236}">
                <a16:creationId xmlns:a16="http://schemas.microsoft.com/office/drawing/2014/main" id="{A1F4DFD2-B4BD-3E18-6506-8EE5585FCDE8}"/>
              </a:ext>
            </a:extLst>
          </p:cNvPr>
          <p:cNvSpPr>
            <a:spLocks noGrp="1"/>
          </p:cNvSpPr>
          <p:nvPr>
            <p:ph type="sldNum" sz="quarter" idx="12"/>
          </p:nvPr>
        </p:nvSpPr>
        <p:spPr/>
        <p:txBody>
          <a:bodyPr/>
          <a:lstStyle/>
          <a:p>
            <a:fld id="{BADCAADA-13C4-1E4B-8EE4-D281309A3AF9}" type="slidenum">
              <a:rPr lang="en-CN" smtClean="0"/>
              <a:t>‹#›</a:t>
            </a:fld>
            <a:endParaRPr lang="en-CN"/>
          </a:p>
        </p:txBody>
      </p:sp>
    </p:spTree>
    <p:extLst>
      <p:ext uri="{BB962C8B-B14F-4D97-AF65-F5344CB8AC3E}">
        <p14:creationId xmlns:p14="http://schemas.microsoft.com/office/powerpoint/2010/main" val="4171307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381CE1-48FE-EE86-5C8A-49B30FC422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CN"/>
          </a:p>
        </p:txBody>
      </p:sp>
      <p:sp>
        <p:nvSpPr>
          <p:cNvPr id="3" name="Text Placeholder 2">
            <a:extLst>
              <a:ext uri="{FF2B5EF4-FFF2-40B4-BE49-F238E27FC236}">
                <a16:creationId xmlns:a16="http://schemas.microsoft.com/office/drawing/2014/main" id="{3211888D-8831-47D1-8226-5D94C84044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Date Placeholder 3">
            <a:extLst>
              <a:ext uri="{FF2B5EF4-FFF2-40B4-BE49-F238E27FC236}">
                <a16:creationId xmlns:a16="http://schemas.microsoft.com/office/drawing/2014/main" id="{C600BE01-6C3B-5910-9662-188CA60375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B9965-C6D3-BF43-A53F-8DD6214C84D1}" type="datetimeFigureOut">
              <a:rPr lang="en-CN" smtClean="0"/>
              <a:t>2023/6/4</a:t>
            </a:fld>
            <a:endParaRPr lang="en-CN"/>
          </a:p>
        </p:txBody>
      </p:sp>
      <p:sp>
        <p:nvSpPr>
          <p:cNvPr id="5" name="Footer Placeholder 4">
            <a:extLst>
              <a:ext uri="{FF2B5EF4-FFF2-40B4-BE49-F238E27FC236}">
                <a16:creationId xmlns:a16="http://schemas.microsoft.com/office/drawing/2014/main" id="{8452AE8C-1690-A60F-9BDF-F5050350D9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CN"/>
          </a:p>
        </p:txBody>
      </p:sp>
      <p:sp>
        <p:nvSpPr>
          <p:cNvPr id="6" name="Slide Number Placeholder 5">
            <a:extLst>
              <a:ext uri="{FF2B5EF4-FFF2-40B4-BE49-F238E27FC236}">
                <a16:creationId xmlns:a16="http://schemas.microsoft.com/office/drawing/2014/main" id="{3BF71349-9817-E2F7-0D24-57066BE7E8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DCAADA-13C4-1E4B-8EE4-D281309A3AF9}" type="slidenum">
              <a:rPr lang="en-CN" smtClean="0"/>
              <a:t>‹#›</a:t>
            </a:fld>
            <a:endParaRPr lang="en-CN"/>
          </a:p>
        </p:txBody>
      </p:sp>
    </p:spTree>
    <p:extLst>
      <p:ext uri="{BB962C8B-B14F-4D97-AF65-F5344CB8AC3E}">
        <p14:creationId xmlns:p14="http://schemas.microsoft.com/office/powerpoint/2010/main" val="318730131"/>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english.www.gov.cn/policies/latest_releases/2019/02/13/content_281476520067560.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3CA6F9-9E2B-5027-E10F-01FA7DDC4555}"/>
              </a:ext>
            </a:extLst>
          </p:cNvPr>
          <p:cNvSpPr>
            <a:spLocks noGrp="1"/>
          </p:cNvSpPr>
          <p:nvPr>
            <p:ph type="ctrTitle"/>
          </p:nvPr>
        </p:nvSpPr>
        <p:spPr>
          <a:xfrm>
            <a:off x="1524003" y="1999615"/>
            <a:ext cx="9144000" cy="2764028"/>
          </a:xfrm>
        </p:spPr>
        <p:txBody>
          <a:bodyPr anchor="ctr">
            <a:normAutofit/>
          </a:bodyPr>
          <a:lstStyle/>
          <a:p>
            <a:r>
              <a:rPr lang="en-GB" sz="3400"/>
              <a:t> What are the students' attitudes towards academic certificates plus vocational skill level certificates (1+X) system in Chinese Vocational Higher Education？ - A case study</a:t>
            </a:r>
            <a:br>
              <a:rPr lang="en-GB" sz="3400"/>
            </a:br>
            <a:endParaRPr lang="en-CN" sz="3400"/>
          </a:p>
        </p:txBody>
      </p:sp>
      <p:sp>
        <p:nvSpPr>
          <p:cNvPr id="3" name="Subtitle 2">
            <a:extLst>
              <a:ext uri="{FF2B5EF4-FFF2-40B4-BE49-F238E27FC236}">
                <a16:creationId xmlns:a16="http://schemas.microsoft.com/office/drawing/2014/main" id="{8E4EFEC4-B870-AC74-642C-9D64A455DACA}"/>
              </a:ext>
            </a:extLst>
          </p:cNvPr>
          <p:cNvSpPr>
            <a:spLocks noGrp="1"/>
          </p:cNvSpPr>
          <p:nvPr>
            <p:ph type="subTitle" idx="1"/>
          </p:nvPr>
        </p:nvSpPr>
        <p:spPr>
          <a:xfrm>
            <a:off x="1966912" y="5645150"/>
            <a:ext cx="8258176" cy="631825"/>
          </a:xfrm>
        </p:spPr>
        <p:txBody>
          <a:bodyPr anchor="ctr">
            <a:normAutofit/>
          </a:bodyPr>
          <a:lstStyle/>
          <a:p>
            <a:r>
              <a:rPr lang="en-GB" sz="1800"/>
              <a:t>K</a:t>
            </a:r>
            <a:r>
              <a:rPr lang="en-CN" sz="1800"/>
              <a:t>eywords</a:t>
            </a:r>
            <a:r>
              <a:rPr lang="en-US" sz="1800"/>
              <a:t>: </a:t>
            </a:r>
            <a:r>
              <a:rPr lang="en-GB" sz="1800"/>
              <a:t>students' attitudes ; academic certificates plus vocational skill level certificates ; (1+X) system ; Chinese Vocational Higher Education</a:t>
            </a:r>
            <a:endParaRPr lang="en-CN" sz="1800"/>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C48B5B0-0EFB-D27D-329C-2ED70A8C1291}"/>
              </a:ext>
            </a:extLst>
          </p:cNvPr>
          <p:cNvSpPr txBox="1"/>
          <p:nvPr/>
        </p:nvSpPr>
        <p:spPr>
          <a:xfrm>
            <a:off x="7373815" y="4763643"/>
            <a:ext cx="1018227" cy="646331"/>
          </a:xfrm>
          <a:prstGeom prst="rect">
            <a:avLst/>
          </a:prstGeom>
          <a:noFill/>
        </p:spPr>
        <p:txBody>
          <a:bodyPr wrap="none" rtlCol="0">
            <a:spAutoFit/>
          </a:bodyPr>
          <a:lstStyle/>
          <a:p>
            <a:r>
              <a:rPr lang="en-CN" dirty="0"/>
              <a:t>He Jiang </a:t>
            </a:r>
          </a:p>
          <a:p>
            <a:r>
              <a:rPr lang="en-CN" dirty="0"/>
              <a:t>2217647</a:t>
            </a:r>
          </a:p>
        </p:txBody>
      </p:sp>
    </p:spTree>
    <p:extLst>
      <p:ext uri="{BB962C8B-B14F-4D97-AF65-F5344CB8AC3E}">
        <p14:creationId xmlns:p14="http://schemas.microsoft.com/office/powerpoint/2010/main" val="2622011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C9325-CEB3-EFC0-B7FF-4C5137E6BA54}"/>
              </a:ext>
            </a:extLst>
          </p:cNvPr>
          <p:cNvSpPr>
            <a:spLocks noGrp="1"/>
          </p:cNvSpPr>
          <p:nvPr>
            <p:ph type="title"/>
          </p:nvPr>
        </p:nvSpPr>
        <p:spPr>
          <a:xfrm>
            <a:off x="841248" y="256032"/>
            <a:ext cx="10506456" cy="1014984"/>
          </a:xfrm>
        </p:spPr>
        <p:txBody>
          <a:bodyPr anchor="b">
            <a:normAutofit/>
          </a:bodyPr>
          <a:lstStyle/>
          <a:p>
            <a:r>
              <a:rPr lang="en-GB" dirty="0"/>
              <a:t>Introduction</a:t>
            </a:r>
            <a:endParaRPr lang="en-CN"/>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F5B4CB8-B8C3-B7C3-A9BC-8337F441B3B8}"/>
              </a:ext>
            </a:extLst>
          </p:cNvPr>
          <p:cNvGraphicFramePr>
            <a:graphicFrameLocks noGrp="1"/>
          </p:cNvGraphicFramePr>
          <p:nvPr>
            <p:ph idx="1"/>
            <p:extLst>
              <p:ext uri="{D42A27DB-BD31-4B8C-83A1-F6EECF244321}">
                <p14:modId xmlns:p14="http://schemas.microsoft.com/office/powerpoint/2010/main" val="372347823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756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42FDD-20E2-2029-C86A-F4A3333E9496}"/>
              </a:ext>
            </a:extLst>
          </p:cNvPr>
          <p:cNvSpPr>
            <a:spLocks noGrp="1"/>
          </p:cNvSpPr>
          <p:nvPr>
            <p:ph type="title"/>
          </p:nvPr>
        </p:nvSpPr>
        <p:spPr>
          <a:xfrm>
            <a:off x="841248" y="256032"/>
            <a:ext cx="10506456" cy="1014984"/>
          </a:xfrm>
        </p:spPr>
        <p:txBody>
          <a:bodyPr anchor="b">
            <a:normAutofit/>
          </a:bodyPr>
          <a:lstStyle/>
          <a:p>
            <a:r>
              <a:rPr lang="en-GB" dirty="0"/>
              <a:t>Background</a:t>
            </a:r>
            <a:endParaRPr lang="en-CN"/>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E11FCBA-3B43-24EF-3B01-AA3C06E2CB9E}"/>
              </a:ext>
            </a:extLst>
          </p:cNvPr>
          <p:cNvGraphicFramePr>
            <a:graphicFrameLocks noGrp="1"/>
          </p:cNvGraphicFramePr>
          <p:nvPr>
            <p:ph idx="1"/>
            <p:extLst>
              <p:ext uri="{D42A27DB-BD31-4B8C-83A1-F6EECF244321}">
                <p14:modId xmlns:p14="http://schemas.microsoft.com/office/powerpoint/2010/main" val="399048148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3781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4" descr="White puzzle with one red piece">
            <a:extLst>
              <a:ext uri="{FF2B5EF4-FFF2-40B4-BE49-F238E27FC236}">
                <a16:creationId xmlns:a16="http://schemas.microsoft.com/office/drawing/2014/main" id="{CCE5A55F-175B-7753-B0E3-8A2B1D0B4FFD}"/>
              </a:ext>
            </a:extLst>
          </p:cNvPr>
          <p:cNvPicPr>
            <a:picLocks noChangeAspect="1"/>
          </p:cNvPicPr>
          <p:nvPr/>
        </p:nvPicPr>
        <p:blipFill rotWithShape="1">
          <a:blip r:embed="rId2"/>
          <a:srcRect l="33480" r="31876"/>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43143103-BE9C-522A-6317-4DDB2B24D543}"/>
              </a:ext>
            </a:extLst>
          </p:cNvPr>
          <p:cNvSpPr>
            <a:spLocks noGrp="1"/>
          </p:cNvSpPr>
          <p:nvPr>
            <p:ph type="title"/>
          </p:nvPr>
        </p:nvSpPr>
        <p:spPr>
          <a:xfrm>
            <a:off x="1137034" y="609600"/>
            <a:ext cx="6831188" cy="1322887"/>
          </a:xfrm>
        </p:spPr>
        <p:txBody>
          <a:bodyPr>
            <a:normAutofit/>
          </a:bodyPr>
          <a:lstStyle/>
          <a:p>
            <a:r>
              <a:rPr lang="en-GB"/>
              <a:t>Motivation</a:t>
            </a:r>
            <a:endParaRPr lang="en-CN"/>
          </a:p>
        </p:txBody>
      </p:sp>
      <p:sp>
        <p:nvSpPr>
          <p:cNvPr id="3" name="Content Placeholder 2">
            <a:extLst>
              <a:ext uri="{FF2B5EF4-FFF2-40B4-BE49-F238E27FC236}">
                <a16:creationId xmlns:a16="http://schemas.microsoft.com/office/drawing/2014/main" id="{B5CCEC9B-A926-8EE5-0A65-84961F90F56E}"/>
              </a:ext>
            </a:extLst>
          </p:cNvPr>
          <p:cNvSpPr>
            <a:spLocks noGrp="1"/>
          </p:cNvSpPr>
          <p:nvPr>
            <p:ph idx="1"/>
          </p:nvPr>
        </p:nvSpPr>
        <p:spPr>
          <a:xfrm>
            <a:off x="1137035" y="2194102"/>
            <a:ext cx="6516216" cy="3908585"/>
          </a:xfrm>
        </p:spPr>
        <p:txBody>
          <a:bodyPr>
            <a:normAutofit/>
          </a:bodyPr>
          <a:lstStyle/>
          <a:p>
            <a:r>
              <a:rPr lang="en-GB" sz="2000"/>
              <a:t>During the course of my work, it became apparent that the implementation of the (1+X) system in certain vocational colleges had notable implications for the educational landscape. </a:t>
            </a:r>
          </a:p>
          <a:p>
            <a:r>
              <a:rPr lang="en-GB" sz="2000"/>
              <a:t>As a staff member at one of these pilot universities, the researcher observed </a:t>
            </a:r>
            <a:r>
              <a:rPr lang="en-GB" sz="2000">
                <a:highlight>
                  <a:srgbClr val="FFFF00"/>
                </a:highlight>
              </a:rPr>
              <a:t>first-hand</a:t>
            </a:r>
            <a:r>
              <a:rPr lang="en-GB" sz="2000"/>
              <a:t> the changes and challenges brought about by the new system. </a:t>
            </a:r>
          </a:p>
          <a:p>
            <a:r>
              <a:rPr lang="en-GB" sz="2000"/>
              <a:t>This experience sparked a keen interest in studying the policies surrounding the (1+X) system and its impact on vocational education in China.</a:t>
            </a:r>
          </a:p>
          <a:p>
            <a:endParaRPr lang="en-CN" sz="2000"/>
          </a:p>
        </p:txBody>
      </p:sp>
    </p:spTree>
    <p:extLst>
      <p:ext uri="{BB962C8B-B14F-4D97-AF65-F5344CB8AC3E}">
        <p14:creationId xmlns:p14="http://schemas.microsoft.com/office/powerpoint/2010/main" val="400190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7AE83-B5E0-3F05-F9C1-A14B126B75E5}"/>
              </a:ext>
            </a:extLst>
          </p:cNvPr>
          <p:cNvSpPr>
            <a:spLocks noGrp="1"/>
          </p:cNvSpPr>
          <p:nvPr>
            <p:ph type="title"/>
          </p:nvPr>
        </p:nvSpPr>
        <p:spPr>
          <a:xfrm>
            <a:off x="630936" y="640080"/>
            <a:ext cx="4818888" cy="1481328"/>
          </a:xfrm>
        </p:spPr>
        <p:txBody>
          <a:bodyPr anchor="b">
            <a:normAutofit/>
          </a:bodyPr>
          <a:lstStyle/>
          <a:p>
            <a:r>
              <a:rPr lang="en-GB" sz="3000" dirty="0"/>
              <a:t>W</a:t>
            </a:r>
            <a:r>
              <a:rPr lang="en-CN" sz="3000"/>
              <a:t>hat is </a:t>
            </a:r>
            <a:r>
              <a:rPr lang="en-GB" sz="3000" dirty="0"/>
              <a:t>academic certificates plus vocational skill level certificates (1+X) system?</a:t>
            </a:r>
            <a:r>
              <a:rPr lang="en-CN" sz="3000"/>
              <a:t>  </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8DD725-5BEC-E11B-7284-6BC68F40D917}"/>
              </a:ext>
            </a:extLst>
          </p:cNvPr>
          <p:cNvSpPr>
            <a:spLocks noGrp="1"/>
          </p:cNvSpPr>
          <p:nvPr>
            <p:ph idx="1"/>
          </p:nvPr>
        </p:nvSpPr>
        <p:spPr>
          <a:xfrm>
            <a:off x="630935" y="2660904"/>
            <a:ext cx="5558849" cy="3547872"/>
          </a:xfrm>
        </p:spPr>
        <p:txBody>
          <a:bodyPr anchor="t">
            <a:normAutofit/>
          </a:bodyPr>
          <a:lstStyle/>
          <a:p>
            <a:r>
              <a:rPr lang="en-GB" sz="1000" dirty="0"/>
              <a:t>"Academic certificates plus vocational skill level certificates (1+X) system" refers to a pilot program initiated by the Chinese government to enhance vocational education and training. Under this system, students are encouraged to pursue both academic knowledge and vocational skills concurrently, obtaining two types of certificate</a:t>
            </a:r>
          </a:p>
          <a:p>
            <a:r>
              <a:rPr lang="en-GB" sz="1000" dirty="0"/>
              <a:t>The "academic certificates" represent the traditional educational credentials earned by students, such as diplomas or degrees obtained from academic institutions. These certificates acknowledge the completion of academic coursework and theoretical knowledge in a specific field.</a:t>
            </a:r>
          </a:p>
          <a:p>
            <a:r>
              <a:rPr lang="en-GB" sz="1000" dirty="0"/>
              <a:t>The "vocational skill level certificates" recognize the practical skills and competencies gained by students in specific vocational areas. These certificates indicate the proficiency level achieved by students in practical tasks and hands-on experiences relevant to their chosen profession or industry.</a:t>
            </a:r>
          </a:p>
          <a:p>
            <a:r>
              <a:rPr lang="en-GB" sz="1000" dirty="0">
                <a:highlight>
                  <a:srgbClr val="FFFF00"/>
                </a:highlight>
              </a:rPr>
              <a:t>The "1+X" aspect of the system signifies that the academic certificate serves as the primary qualification ("1"), while the vocational skill level certificates provide additional recognition ("X") for the specific vocational skills acquired by the students.</a:t>
            </a:r>
            <a:endParaRPr lang="en-GB" sz="1000" dirty="0"/>
          </a:p>
          <a:p>
            <a:r>
              <a:rPr lang="en-GB" sz="1000" dirty="0"/>
              <a:t>The aim of this system is to promote a well-rounded education that combines theoretical knowledge with practical skills. It encourages students to develop a comprehensive skill set that aligns with the needs of industries and enhances their employability. By obtaining both academic and vocational certificates, students are better prepared to meet the demands of the job market and contribute to the workforce effectively ( State Council encourages vocational education reform2019)</a:t>
            </a:r>
            <a:r>
              <a:rPr lang="en-US" sz="1000" dirty="0"/>
              <a:t>.</a:t>
            </a:r>
            <a:endParaRPr lang="en-GB" sz="1000" dirty="0"/>
          </a:p>
        </p:txBody>
      </p:sp>
      <p:pic>
        <p:nvPicPr>
          <p:cNvPr id="5" name="Picture 4">
            <a:extLst>
              <a:ext uri="{FF2B5EF4-FFF2-40B4-BE49-F238E27FC236}">
                <a16:creationId xmlns:a16="http://schemas.microsoft.com/office/drawing/2014/main" id="{285CE6B5-3A8A-34D2-E013-C1524FDAA8CF}"/>
              </a:ext>
            </a:extLst>
          </p:cNvPr>
          <p:cNvPicPr>
            <a:picLocks noChangeAspect="1"/>
          </p:cNvPicPr>
          <p:nvPr/>
        </p:nvPicPr>
        <p:blipFill>
          <a:blip r:embed="rId2"/>
          <a:stretch>
            <a:fillRect/>
          </a:stretch>
        </p:blipFill>
        <p:spPr>
          <a:xfrm>
            <a:off x="6478867" y="640080"/>
            <a:ext cx="4699329" cy="5577840"/>
          </a:xfrm>
          <a:prstGeom prst="rect">
            <a:avLst/>
          </a:prstGeom>
        </p:spPr>
      </p:pic>
    </p:spTree>
    <p:extLst>
      <p:ext uri="{BB962C8B-B14F-4D97-AF65-F5344CB8AC3E}">
        <p14:creationId xmlns:p14="http://schemas.microsoft.com/office/powerpoint/2010/main" val="899197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87006-AB7F-9C93-BC03-31EB16F29E3C}"/>
              </a:ext>
            </a:extLst>
          </p:cNvPr>
          <p:cNvSpPr>
            <a:spLocks noGrp="1"/>
          </p:cNvSpPr>
          <p:nvPr>
            <p:ph type="title"/>
          </p:nvPr>
        </p:nvSpPr>
        <p:spPr>
          <a:xfrm>
            <a:off x="804274" y="632852"/>
            <a:ext cx="4977976" cy="1454051"/>
          </a:xfrm>
        </p:spPr>
        <p:txBody>
          <a:bodyPr>
            <a:normAutofit/>
          </a:bodyPr>
          <a:lstStyle/>
          <a:p>
            <a:r>
              <a:rPr lang="en-GB" sz="3600" dirty="0">
                <a:solidFill>
                  <a:schemeClr val="tx2"/>
                </a:solidFill>
              </a:rPr>
              <a:t>Aims of Research Activity</a:t>
            </a:r>
            <a:br>
              <a:rPr lang="en-GB" sz="3600" dirty="0">
                <a:solidFill>
                  <a:schemeClr val="tx2"/>
                </a:solidFill>
              </a:rPr>
            </a:br>
            <a:endParaRPr lang="en-CN" sz="3600" dirty="0">
              <a:solidFill>
                <a:schemeClr val="tx2"/>
              </a:solidFill>
            </a:endParaRPr>
          </a:p>
        </p:txBody>
      </p:sp>
      <p:sp>
        <p:nvSpPr>
          <p:cNvPr id="13" name="Content Placeholder 2">
            <a:extLst>
              <a:ext uri="{FF2B5EF4-FFF2-40B4-BE49-F238E27FC236}">
                <a16:creationId xmlns:a16="http://schemas.microsoft.com/office/drawing/2014/main" id="{2D9C5576-4657-2753-37C0-31C1A13F1994}"/>
              </a:ext>
            </a:extLst>
          </p:cNvPr>
          <p:cNvSpPr>
            <a:spLocks noGrp="1"/>
          </p:cNvSpPr>
          <p:nvPr>
            <p:ph idx="1"/>
          </p:nvPr>
        </p:nvSpPr>
        <p:spPr>
          <a:xfrm>
            <a:off x="450253" y="1359878"/>
            <a:ext cx="5331997" cy="4701094"/>
          </a:xfrm>
        </p:spPr>
        <p:txBody>
          <a:bodyPr anchor="ctr">
            <a:normAutofit/>
          </a:bodyPr>
          <a:lstStyle/>
          <a:p>
            <a:pPr marL="0" marR="0">
              <a:spcBef>
                <a:spcPts val="0"/>
              </a:spcBef>
              <a:spcAft>
                <a:spcPts val="600"/>
              </a:spcAft>
            </a:pPr>
            <a:r>
              <a:rPr lang="en-GB" sz="1200" dirty="0">
                <a:solidFill>
                  <a:schemeClr val="tx2"/>
                </a:solidFill>
                <a:effectLst/>
                <a:latin typeface="Arial" panose="020B0604020202020204" pitchFamily="34" charset="0"/>
                <a:ea typeface="Times New Roman" panose="02020603050405020304" pitchFamily="18" charset="0"/>
              </a:rPr>
              <a:t>This research project aims for government policymakers to raise awareness about student needs.</a:t>
            </a:r>
            <a:r>
              <a:rPr lang="en-GB" sz="1200" dirty="0">
                <a:solidFill>
                  <a:schemeClr val="tx2"/>
                </a:solidFill>
                <a:effectLst/>
                <a:latin typeface="Times New Roman" panose="02020603050405020304" pitchFamily="18" charset="0"/>
              </a:rPr>
              <a:t> </a:t>
            </a:r>
          </a:p>
          <a:p>
            <a:pPr marL="0" marR="0">
              <a:spcBef>
                <a:spcPts val="0"/>
              </a:spcBef>
              <a:spcAft>
                <a:spcPts val="600"/>
              </a:spcAft>
            </a:pPr>
            <a:r>
              <a:rPr lang="en-GB" sz="1200" dirty="0">
                <a:solidFill>
                  <a:schemeClr val="tx2"/>
                </a:solidFill>
                <a:effectLst/>
                <a:latin typeface="Arial" panose="020B0604020202020204" pitchFamily="34" charset="0"/>
                <a:ea typeface="Times New Roman" panose="02020603050405020304" pitchFamily="18" charset="0"/>
              </a:rPr>
              <a:t>The purpose of this study: </a:t>
            </a:r>
          </a:p>
          <a:p>
            <a:pPr marL="0" marR="0">
              <a:spcBef>
                <a:spcPts val="0"/>
              </a:spcBef>
              <a:spcAft>
                <a:spcPts val="600"/>
              </a:spcAft>
            </a:pPr>
            <a:r>
              <a:rPr lang="en-GB" sz="1200" dirty="0">
                <a:solidFill>
                  <a:schemeClr val="tx2"/>
                </a:solidFill>
                <a:effectLst/>
                <a:latin typeface="Arial" panose="020B0604020202020204" pitchFamily="34" charset="0"/>
                <a:ea typeface="Times New Roman" panose="02020603050405020304" pitchFamily="18" charset="0"/>
              </a:rPr>
              <a:t>1. to inform </a:t>
            </a:r>
            <a:r>
              <a:rPr lang="en-US" altLang="zh-CN" sz="1200" dirty="0">
                <a:solidFill>
                  <a:schemeClr val="tx2"/>
                </a:solidFill>
                <a:effectLst/>
                <a:latin typeface="Arial" panose="020B0604020202020204" pitchFamily="34" charset="0"/>
                <a:ea typeface="Times New Roman" panose="02020603050405020304" pitchFamily="18" charset="0"/>
              </a:rPr>
              <a:t>policymakers</a:t>
            </a:r>
            <a:r>
              <a:rPr lang="en-GB" sz="1200" dirty="0">
                <a:solidFill>
                  <a:schemeClr val="tx2"/>
                </a:solidFill>
                <a:effectLst/>
                <a:latin typeface="Arial" panose="020B0604020202020204" pitchFamily="34" charset="0"/>
                <a:ea typeface="Times New Roman" panose="02020603050405020304" pitchFamily="18" charset="0"/>
              </a:rPr>
              <a:t> of academic attitudes to the 1+x system</a:t>
            </a:r>
            <a:endParaRPr lang="en-GB" sz="1200" dirty="0">
              <a:solidFill>
                <a:schemeClr val="tx2"/>
              </a:solidFill>
              <a:effectLst/>
              <a:latin typeface="Times New Roman" panose="02020603050405020304" pitchFamily="18" charset="0"/>
            </a:endParaRPr>
          </a:p>
          <a:p>
            <a:pPr marL="0" marR="0">
              <a:spcBef>
                <a:spcPts val="0"/>
              </a:spcBef>
              <a:spcAft>
                <a:spcPts val="600"/>
              </a:spcAft>
            </a:pPr>
            <a:r>
              <a:rPr lang="en-GB" sz="1200" dirty="0">
                <a:solidFill>
                  <a:schemeClr val="tx2"/>
                </a:solidFill>
                <a:effectLst/>
                <a:latin typeface="Arial" panose="020B0604020202020204" pitchFamily="34" charset="0"/>
                <a:ea typeface="Times New Roman" panose="02020603050405020304" pitchFamily="18" charset="0"/>
              </a:rPr>
              <a:t>2. 1+x  system is still in its pilot phase, </a:t>
            </a:r>
            <a:r>
              <a:rPr lang="en-US" altLang="zh-CN" sz="1200" dirty="0">
                <a:solidFill>
                  <a:schemeClr val="tx2"/>
                </a:solidFill>
                <a:effectLst/>
                <a:latin typeface="Arial" panose="020B0604020202020204" pitchFamily="34" charset="0"/>
                <a:ea typeface="Times New Roman" panose="02020603050405020304" pitchFamily="18" charset="0"/>
              </a:rPr>
              <a:t>policymakers</a:t>
            </a:r>
            <a:r>
              <a:rPr lang="en-GB" sz="1200" dirty="0">
                <a:solidFill>
                  <a:schemeClr val="tx2"/>
                </a:solidFill>
                <a:effectLst/>
                <a:latin typeface="Arial" panose="020B0604020202020204" pitchFamily="34" charset="0"/>
                <a:ea typeface="Times New Roman" panose="02020603050405020304" pitchFamily="18" charset="0"/>
              </a:rPr>
              <a:t> will be able to review where the policy needs to be adjusted to enhance the implementation of the 1+x policy.</a:t>
            </a:r>
            <a:r>
              <a:rPr lang="zh-CN" altLang="en-US" sz="1200" dirty="0">
                <a:solidFill>
                  <a:schemeClr val="tx2"/>
                </a:solidFill>
                <a:effectLst/>
                <a:latin typeface="Arial" panose="020B0604020202020204" pitchFamily="34" charset="0"/>
                <a:ea typeface="Times New Roman" panose="02020603050405020304" pitchFamily="18" charset="0"/>
              </a:rPr>
              <a:t> </a:t>
            </a:r>
            <a:r>
              <a:rPr lang="en-GB" sz="1200" dirty="0">
                <a:solidFill>
                  <a:schemeClr val="tx2"/>
                </a:solidFill>
                <a:effectLst/>
                <a:latin typeface="Arial" panose="020B0604020202020204" pitchFamily="34" charset="0"/>
                <a:ea typeface="Times New Roman" panose="02020603050405020304" pitchFamily="18" charset="0"/>
              </a:rPr>
              <a:t>The main question addressed in this study is how the Chinese government’s (1+X) system of policy on vocational higher education impacts on students’ attitudes.</a:t>
            </a:r>
            <a:endParaRPr lang="en-GB" sz="1200" dirty="0">
              <a:solidFill>
                <a:schemeClr val="tx2"/>
              </a:solidFill>
              <a:effectLst/>
              <a:latin typeface="Times New Roman" panose="02020603050405020304" pitchFamily="18" charset="0"/>
            </a:endParaRPr>
          </a:p>
          <a:p>
            <a:pPr marL="0" marR="0">
              <a:spcBef>
                <a:spcPts val="0"/>
              </a:spcBef>
              <a:spcAft>
                <a:spcPts val="600"/>
              </a:spcAft>
            </a:pPr>
            <a:r>
              <a:rPr lang="en-GB" sz="1200" dirty="0">
                <a:solidFill>
                  <a:schemeClr val="tx2"/>
                </a:solidFill>
                <a:effectLst/>
                <a:latin typeface="Arial" panose="020B0604020202020204" pitchFamily="34" charset="0"/>
                <a:ea typeface="Times New Roman" panose="02020603050405020304" pitchFamily="18" charset="0"/>
              </a:rPr>
              <a:t>3.</a:t>
            </a:r>
            <a:r>
              <a:rPr lang="zh-CN" altLang="en-US" sz="1200" dirty="0">
                <a:solidFill>
                  <a:schemeClr val="tx2"/>
                </a:solidFill>
                <a:effectLst/>
                <a:latin typeface="Arial" panose="020B0604020202020204" pitchFamily="34" charset="0"/>
                <a:ea typeface="Times New Roman" panose="02020603050405020304" pitchFamily="18" charset="0"/>
              </a:rPr>
              <a:t> </a:t>
            </a:r>
            <a:r>
              <a:rPr lang="en-GB" sz="1200" dirty="0">
                <a:solidFill>
                  <a:schemeClr val="tx2"/>
                </a:solidFill>
                <a:effectLst/>
                <a:latin typeface="Arial" panose="020B0604020202020204" pitchFamily="34" charset="0"/>
                <a:ea typeface="Times New Roman" panose="02020603050405020304" pitchFamily="18" charset="0"/>
              </a:rPr>
              <a:t>Policymakers need to understand the attitudes of students in order to make the necessary changes and improvements changes and improvements to an</a:t>
            </a:r>
            <a:r>
              <a:rPr lang="zh-CN" altLang="en-US" sz="1200" dirty="0">
                <a:solidFill>
                  <a:schemeClr val="tx2"/>
                </a:solidFill>
                <a:effectLst/>
                <a:latin typeface="Arial" panose="020B0604020202020204" pitchFamily="34" charset="0"/>
                <a:ea typeface="Times New Roman" panose="02020603050405020304" pitchFamily="18" charset="0"/>
              </a:rPr>
              <a:t> </a:t>
            </a:r>
            <a:r>
              <a:rPr lang="en-GB" sz="1200" dirty="0">
                <a:solidFill>
                  <a:schemeClr val="tx2"/>
                </a:solidFill>
                <a:effectLst/>
                <a:latin typeface="Arial" panose="020B0604020202020204" pitchFamily="34" charset="0"/>
                <a:ea typeface="Times New Roman" panose="02020603050405020304" pitchFamily="18" charset="0"/>
              </a:rPr>
              <a:t>institutional form of vocational higher education in a province in China.</a:t>
            </a:r>
            <a:endParaRPr lang="en-GB" sz="1200" dirty="0">
              <a:solidFill>
                <a:schemeClr val="tx2"/>
              </a:solidFill>
              <a:effectLst/>
              <a:latin typeface="Times New Roman" panose="02020603050405020304" pitchFamily="18" charset="0"/>
            </a:endParaRPr>
          </a:p>
          <a:p>
            <a:pPr marL="0" marR="0">
              <a:spcBef>
                <a:spcPts val="0"/>
              </a:spcBef>
              <a:spcAft>
                <a:spcPts val="600"/>
              </a:spcAft>
            </a:pPr>
            <a:r>
              <a:rPr lang="en-GB" sz="1200" dirty="0">
                <a:solidFill>
                  <a:schemeClr val="tx2"/>
                </a:solidFill>
                <a:effectLst/>
                <a:latin typeface="Arial" panose="020B0604020202020204" pitchFamily="34" charset="0"/>
                <a:ea typeface="Times New Roman" panose="02020603050405020304" pitchFamily="18" charset="0"/>
              </a:rPr>
              <a:t>4.</a:t>
            </a:r>
            <a:r>
              <a:rPr lang="zh-CN" altLang="en-US" sz="1200" dirty="0">
                <a:solidFill>
                  <a:schemeClr val="tx2"/>
                </a:solidFill>
                <a:effectLst/>
                <a:latin typeface="Arial" panose="020B0604020202020204" pitchFamily="34" charset="0"/>
                <a:ea typeface="Times New Roman" panose="02020603050405020304" pitchFamily="18" charset="0"/>
              </a:rPr>
              <a:t> </a:t>
            </a:r>
            <a:r>
              <a:rPr lang="en-GB" sz="1200" dirty="0">
                <a:solidFill>
                  <a:schemeClr val="tx2"/>
                </a:solidFill>
                <a:effectLst/>
                <a:latin typeface="Arial" panose="020B0604020202020204" pitchFamily="34" charset="0"/>
                <a:ea typeface="Times New Roman" panose="02020603050405020304" pitchFamily="18" charset="0"/>
              </a:rPr>
              <a:t>Lastly, students' attitudes towards </a:t>
            </a:r>
            <a:r>
              <a:rPr lang="en-US" altLang="zh-CN" sz="1200" dirty="0">
                <a:solidFill>
                  <a:schemeClr val="tx2"/>
                </a:solidFill>
                <a:effectLst/>
                <a:latin typeface="Arial" panose="020B0604020202020204" pitchFamily="34" charset="0"/>
                <a:ea typeface="Times New Roman" panose="02020603050405020304" pitchFamily="18" charset="0"/>
              </a:rPr>
              <a:t>the </a:t>
            </a:r>
            <a:r>
              <a:rPr lang="en-GB" sz="1200" dirty="0">
                <a:solidFill>
                  <a:schemeClr val="tx2"/>
                </a:solidFill>
                <a:effectLst/>
                <a:latin typeface="Arial" panose="020B0604020202020204" pitchFamily="34" charset="0"/>
                <a:ea typeface="Times New Roman" panose="02020603050405020304" pitchFamily="18" charset="0"/>
              </a:rPr>
              <a:t>(1+X) system can be an indicator of the effectiveness of policies and initiatives implemented by the government </a:t>
            </a:r>
            <a:r>
              <a:rPr lang="en-GB" sz="1200" u="sng" dirty="0">
                <a:solidFill>
                  <a:schemeClr val="tx2"/>
                </a:solidFill>
                <a:effectLst/>
                <a:latin typeface="Arial" panose="020B0604020202020204" pitchFamily="34" charset="0"/>
                <a:ea typeface="Times New Roman" panose="02020603050405020304" pitchFamily="18" charset="0"/>
              </a:rPr>
              <a:t>in China</a:t>
            </a:r>
            <a:r>
              <a:rPr lang="en-GB" sz="1200" dirty="0">
                <a:solidFill>
                  <a:schemeClr val="tx2"/>
                </a:solidFill>
                <a:effectLst/>
                <a:latin typeface="Arial" panose="020B0604020202020204" pitchFamily="34" charset="0"/>
                <a:ea typeface="Times New Roman" panose="02020603050405020304" pitchFamily="18" charset="0"/>
              </a:rPr>
              <a:t>. For example, if students are not enrolling in (1+X) system programs despite efforts by the government to promote it, policymakers may need to re-evaluate their approach and consider alternative strategies.</a:t>
            </a:r>
            <a:endParaRPr lang="en-GB" sz="1200" dirty="0">
              <a:solidFill>
                <a:schemeClr val="tx2"/>
              </a:solidFill>
              <a:effectLst/>
              <a:latin typeface="Times New Roman" panose="02020603050405020304" pitchFamily="18" charset="0"/>
            </a:endParaRPr>
          </a:p>
          <a:p>
            <a:pPr marL="0" marR="0">
              <a:spcBef>
                <a:spcPts val="0"/>
              </a:spcBef>
              <a:spcAft>
                <a:spcPts val="600"/>
              </a:spcAft>
            </a:pPr>
            <a:r>
              <a:rPr lang="en-GB" sz="1200" dirty="0">
                <a:solidFill>
                  <a:schemeClr val="tx2"/>
                </a:solidFill>
                <a:effectLst/>
                <a:latin typeface="Arial" panose="020B0604020202020204" pitchFamily="34" charset="0"/>
                <a:ea typeface="Times New Roman" panose="02020603050405020304" pitchFamily="18" charset="0"/>
              </a:rPr>
              <a:t>In summary, understanding the attitudes of students towards (1+X) system vocational higher education is critical for policymakers to improve the quality of vocational education, develop effective marketing strategies, and evaluate the effectiveness of policies and initiatives.</a:t>
            </a:r>
            <a:endParaRPr lang="en-GB" sz="1200" dirty="0">
              <a:solidFill>
                <a:schemeClr val="tx2"/>
              </a:solidFill>
              <a:effectLst/>
              <a:latin typeface="Times New Roman" panose="02020603050405020304" pitchFamily="18"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Education">
            <a:extLst>
              <a:ext uri="{FF2B5EF4-FFF2-40B4-BE49-F238E27FC236}">
                <a16:creationId xmlns:a16="http://schemas.microsoft.com/office/drawing/2014/main" id="{8A6A5160-AAB2-6B83-2DB8-7BD4A9CD90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566738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CEB15-E62D-78B1-8502-16FFBA4E1FAD}"/>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Objectives of Research Activity</a:t>
            </a:r>
            <a:endParaRPr lang="en-CN" sz="3600">
              <a:solidFill>
                <a:schemeClr val="tx2"/>
              </a:solidFill>
            </a:endParaRPr>
          </a:p>
        </p:txBody>
      </p:sp>
      <p:sp>
        <p:nvSpPr>
          <p:cNvPr id="3" name="Content Placeholder 2">
            <a:extLst>
              <a:ext uri="{FF2B5EF4-FFF2-40B4-BE49-F238E27FC236}">
                <a16:creationId xmlns:a16="http://schemas.microsoft.com/office/drawing/2014/main" id="{63EBD1D6-61EA-64C0-8B80-E6A01B95C06E}"/>
              </a:ext>
            </a:extLst>
          </p:cNvPr>
          <p:cNvSpPr>
            <a:spLocks noGrp="1"/>
          </p:cNvSpPr>
          <p:nvPr>
            <p:ph idx="1"/>
          </p:nvPr>
        </p:nvSpPr>
        <p:spPr>
          <a:xfrm>
            <a:off x="354420" y="2257006"/>
            <a:ext cx="6015476" cy="4104123"/>
          </a:xfrm>
        </p:spPr>
        <p:txBody>
          <a:bodyPr anchor="ctr">
            <a:normAutofit/>
          </a:bodyPr>
          <a:lstStyle/>
          <a:p>
            <a:r>
              <a:rPr lang="en-GB" sz="1400" dirty="0">
                <a:solidFill>
                  <a:schemeClr val="tx2"/>
                </a:solidFill>
              </a:rPr>
              <a:t>1. To study the Chinese government's policy on the 1+x certificate and its implementation.</a:t>
            </a:r>
          </a:p>
          <a:p>
            <a:r>
              <a:rPr lang="en-GB" sz="1400" dirty="0">
                <a:solidFill>
                  <a:schemeClr val="tx2"/>
                </a:solidFill>
              </a:rPr>
              <a:t>2. To investigate Chinese students' attitudes towards the 1+x Certificate.</a:t>
            </a:r>
          </a:p>
          <a:p>
            <a:r>
              <a:rPr lang="en-GB" sz="1400" dirty="0">
                <a:solidFill>
                  <a:schemeClr val="tx2"/>
                </a:solidFill>
              </a:rPr>
              <a:t>3. To explore the relationship between the Chinese government's policy on vocational higher education and students' attitudes towards vocational higher education.</a:t>
            </a:r>
          </a:p>
          <a:p>
            <a:r>
              <a:rPr lang="en-GB" sz="1400" dirty="0">
                <a:solidFill>
                  <a:schemeClr val="tx2"/>
                </a:solidFill>
              </a:rPr>
              <a:t>4. Identify the factors that influence Chinese students' attitudes towards the 1+x Certificate.</a:t>
            </a:r>
          </a:p>
          <a:p>
            <a:r>
              <a:rPr lang="en-GB" sz="1400" dirty="0">
                <a:solidFill>
                  <a:schemeClr val="tx2"/>
                </a:solidFill>
              </a:rPr>
              <a:t>5. To assess the effectiveness of the Chinese government's vocational higher education policy of the 1+x Certificate in improving the quality of vocational education and meeting the needs of the labour market.</a:t>
            </a:r>
          </a:p>
          <a:p>
            <a:r>
              <a:rPr lang="en-GB" sz="1400" dirty="0">
                <a:solidFill>
                  <a:schemeClr val="tx2"/>
                </a:solidFill>
              </a:rPr>
              <a:t>6. Provide recommendations for policymakers and stakeholders on how to improve the 1+x Certificate in vocational higher education in China based on the findings of the study.</a:t>
            </a:r>
            <a:endParaRPr lang="en-CN" sz="14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iploma">
            <a:extLst>
              <a:ext uri="{FF2B5EF4-FFF2-40B4-BE49-F238E27FC236}">
                <a16:creationId xmlns:a16="http://schemas.microsoft.com/office/drawing/2014/main" id="{ECEEFD77-F513-0790-401C-92054DFC6C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695931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 up of book pages">
            <a:extLst>
              <a:ext uri="{FF2B5EF4-FFF2-40B4-BE49-F238E27FC236}">
                <a16:creationId xmlns:a16="http://schemas.microsoft.com/office/drawing/2014/main" id="{B29D69E6-B22F-8E33-E9C4-6C8366D0E27D}"/>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529F7C69-1F83-2A23-1BCA-B314C1AB04D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Literature Review</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742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159AF6BF-00D2-C102-F9B4-C4C8E7122912}"/>
              </a:ext>
            </a:extLst>
          </p:cNvPr>
          <p:cNvGraphicFramePr>
            <a:graphicFrameLocks noGrp="1"/>
          </p:cNvGraphicFramePr>
          <p:nvPr>
            <p:ph idx="1"/>
            <p:extLst>
              <p:ext uri="{D42A27DB-BD31-4B8C-83A1-F6EECF244321}">
                <p14:modId xmlns:p14="http://schemas.microsoft.com/office/powerpoint/2010/main" val="404537645"/>
              </p:ext>
            </p:extLst>
          </p:nvPr>
        </p:nvGraphicFramePr>
        <p:xfrm>
          <a:off x="493816" y="312420"/>
          <a:ext cx="10515600" cy="45770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722157735"/>
                    </a:ext>
                  </a:extLst>
                </a:gridCol>
                <a:gridCol w="5257800">
                  <a:extLst>
                    <a:ext uri="{9D8B030D-6E8A-4147-A177-3AD203B41FA5}">
                      <a16:colId xmlns:a16="http://schemas.microsoft.com/office/drawing/2014/main" val="712760305"/>
                    </a:ext>
                  </a:extLst>
                </a:gridCol>
              </a:tblGrid>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Research</a:t>
                      </a:r>
                      <a:endParaRPr lang="en-CN"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Analysis</a:t>
                      </a:r>
                      <a:endParaRPr lang="en-CN" dirty="0"/>
                    </a:p>
                  </a:txBody>
                  <a:tcPr/>
                </a:tc>
                <a:extLst>
                  <a:ext uri="{0D108BD9-81ED-4DB2-BD59-A6C34878D82A}">
                    <a16:rowId xmlns:a16="http://schemas.microsoft.com/office/drawing/2014/main" val="3730099716"/>
                  </a:ext>
                </a:extLst>
              </a:tr>
              <a:tr h="370840">
                <a:tc rowSpan="2">
                  <a:txBody>
                    <a:bodyPr/>
                    <a:lstStyle/>
                    <a:p>
                      <a:r>
                        <a:rPr lang="en-GB" sz="1800" kern="1200" dirty="0">
                          <a:solidFill>
                            <a:schemeClr val="dk1"/>
                          </a:solidFill>
                          <a:effectLst/>
                          <a:latin typeface="+mn-lt"/>
                          <a:ea typeface="+mn-ea"/>
                          <a:cs typeface="+mn-cs"/>
                        </a:rPr>
                        <a:t>Bo (2019) discussed the implementation of the "1+X" model in Chinese higher education. This model encourages students in application-oriented undergraduate universities and higher vocational colleges to obtain vocational certificates alongside their diplomas. </a:t>
                      </a:r>
                    </a:p>
                    <a:p>
                      <a:r>
                        <a:rPr lang="en-GB" sz="1800" kern="1200" dirty="0">
                          <a:solidFill>
                            <a:schemeClr val="dk1"/>
                          </a:solidFill>
                          <a:effectLst/>
                          <a:latin typeface="+mn-lt"/>
                          <a:ea typeface="+mn-ea"/>
                          <a:cs typeface="+mn-cs"/>
                        </a:rPr>
                        <a:t>It has the potential to significantly impact students' employment prospects. </a:t>
                      </a:r>
                    </a:p>
                    <a:p>
                      <a:r>
                        <a:rPr lang="en-GB" sz="1800" kern="1200" dirty="0">
                          <a:solidFill>
                            <a:schemeClr val="dk1"/>
                          </a:solidFill>
                          <a:effectLst/>
                          <a:latin typeface="+mn-lt"/>
                          <a:ea typeface="+mn-ea"/>
                          <a:cs typeface="+mn-cs"/>
                        </a:rPr>
                        <a:t>The study highlighted the need for further research on how students perceive the meaningfulness of their learning under the "1+X" model and its implications for the quality of teaching and learning. It also emphasized the potential influence of the model on high school students' program choices, potentially marginalizing liberal arts programs.</a:t>
                      </a:r>
                      <a:endParaRPr lang="en-CN" dirty="0"/>
                    </a:p>
                  </a:txBody>
                  <a:tcPr/>
                </a:tc>
                <a:tc>
                  <a:txBody>
                    <a:bodyPr/>
                    <a:lstStyle/>
                    <a:p>
                      <a:r>
                        <a:rPr lang="en-GB" altLang="zh-CN" sz="1800" b="0" i="0" kern="1200" dirty="0">
                          <a:solidFill>
                            <a:schemeClr val="dk1"/>
                          </a:solidFill>
                          <a:effectLst/>
                          <a:latin typeface="+mn-lt"/>
                          <a:ea typeface="+mn-ea"/>
                          <a:cs typeface="+mn-cs"/>
                        </a:rPr>
                        <a:t>With regard to the employment of students in the 1+X certificate model, I can refer to the inquiry into the impact of the model on students' employment opportunities, career development and salary levels, and compare it with traditional degree education.</a:t>
                      </a:r>
                    </a:p>
                  </a:txBody>
                  <a:tcPr/>
                </a:tc>
                <a:extLst>
                  <a:ext uri="{0D108BD9-81ED-4DB2-BD59-A6C34878D82A}">
                    <a16:rowId xmlns:a16="http://schemas.microsoft.com/office/drawing/2014/main" val="2783216000"/>
                  </a:ext>
                </a:extLst>
              </a:tr>
              <a:tr h="0">
                <a:tc vMerge="1">
                  <a:txBody>
                    <a:bodyPr/>
                    <a:lstStyle/>
                    <a:p>
                      <a:endParaRPr lang="en-CN" dirty="0"/>
                    </a:p>
                  </a:txBody>
                  <a:tcPr/>
                </a:tc>
                <a:tc>
                  <a:txBody>
                    <a:bodyPr/>
                    <a:lstStyle/>
                    <a:p>
                      <a:r>
                        <a:rPr lang="en-GB" altLang="zh-CN" sz="1800" b="0" i="0" kern="1200" dirty="0">
                          <a:solidFill>
                            <a:schemeClr val="dk1"/>
                          </a:solidFill>
                          <a:effectLst/>
                          <a:latin typeface="+mn-lt"/>
                          <a:ea typeface="+mn-ea"/>
                          <a:cs typeface="+mn-cs"/>
                        </a:rPr>
                        <a:t>The impact of the "1+X" certificate model on Chinese high school students' choice of undergraduate majors. The marginalising effect of the model on liberal arts majors and the potential impact on students' choice of majors and the allocation of educational resources.</a:t>
                      </a:r>
                      <a:endParaRPr lang="en-CN" dirty="0"/>
                    </a:p>
                  </a:txBody>
                  <a:tcPr/>
                </a:tc>
                <a:extLst>
                  <a:ext uri="{0D108BD9-81ED-4DB2-BD59-A6C34878D82A}">
                    <a16:rowId xmlns:a16="http://schemas.microsoft.com/office/drawing/2014/main" val="223359328"/>
                  </a:ext>
                </a:extLst>
              </a:tr>
            </a:tbl>
          </a:graphicData>
        </a:graphic>
      </p:graphicFrame>
      <p:sp>
        <p:nvSpPr>
          <p:cNvPr id="6" name="TextBox 5">
            <a:extLst>
              <a:ext uri="{FF2B5EF4-FFF2-40B4-BE49-F238E27FC236}">
                <a16:creationId xmlns:a16="http://schemas.microsoft.com/office/drawing/2014/main" id="{5A916AB5-96A5-80F6-B8BE-52395E868019}"/>
              </a:ext>
            </a:extLst>
          </p:cNvPr>
          <p:cNvSpPr txBox="1"/>
          <p:nvPr/>
        </p:nvSpPr>
        <p:spPr>
          <a:xfrm>
            <a:off x="602672" y="5147493"/>
            <a:ext cx="10406743" cy="646331"/>
          </a:xfrm>
          <a:prstGeom prst="rect">
            <a:avLst/>
          </a:prstGeom>
          <a:noFill/>
        </p:spPr>
        <p:txBody>
          <a:bodyPr wrap="square">
            <a:spAutoFit/>
          </a:bodyPr>
          <a:lstStyle/>
          <a:p>
            <a:r>
              <a:rPr lang="en-CN" sz="1800" dirty="0">
                <a:solidFill>
                  <a:srgbClr val="000000"/>
                </a:solidFill>
                <a:effectLst/>
                <a:latin typeface="Calibri" panose="020F0502020204030204" pitchFamily="34" charset="0"/>
                <a:ea typeface="DengXian" panose="02010600030101010101" pitchFamily="2" charset="-122"/>
              </a:rPr>
              <a:t>BO, L.I., 2019. China’s “1 X” Model: Remodeling Learning Procedure by Overplaying Certificate, </a:t>
            </a:r>
            <a:r>
              <a:rPr lang="en-CN" sz="1800" i="1" dirty="0">
                <a:solidFill>
                  <a:srgbClr val="000000"/>
                </a:solidFill>
                <a:effectLst/>
                <a:latin typeface="Calibri" panose="020F0502020204030204" pitchFamily="34" charset="0"/>
                <a:ea typeface="DengXian" panose="02010600030101010101" pitchFamily="2" charset="-122"/>
              </a:rPr>
              <a:t>The IAFOR Conference for Higher Education Research/The Asian Conference on the Liberal Arts: Uncertain Futures</a:t>
            </a:r>
            <a:r>
              <a:rPr lang="en-CN" sz="1800" dirty="0">
                <a:solidFill>
                  <a:srgbClr val="000000"/>
                </a:solidFill>
                <a:effectLst/>
                <a:latin typeface="Calibri" panose="020F0502020204030204" pitchFamily="34" charset="0"/>
                <a:ea typeface="DengXian" panose="02010600030101010101" pitchFamily="2" charset="-122"/>
              </a:rPr>
              <a:t> 2019.</a:t>
            </a:r>
            <a:endParaRPr lang="en-CN" sz="1800" dirty="0">
              <a:effectLst/>
              <a:latin typeface="Times New Roman" panose="02020603050405020304" pitchFamily="18" charset="0"/>
              <a:ea typeface="DengXian" panose="02010600030101010101" pitchFamily="2" charset="-122"/>
            </a:endParaRPr>
          </a:p>
        </p:txBody>
      </p:sp>
    </p:spTree>
    <p:extLst>
      <p:ext uri="{BB962C8B-B14F-4D97-AF65-F5344CB8AC3E}">
        <p14:creationId xmlns:p14="http://schemas.microsoft.com/office/powerpoint/2010/main" val="1637721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2E847B5-6909-8054-C2B8-CEABB839F6EC}"/>
              </a:ext>
            </a:extLst>
          </p:cNvPr>
          <p:cNvGraphicFramePr>
            <a:graphicFrameLocks noGrp="1"/>
          </p:cNvGraphicFramePr>
          <p:nvPr>
            <p:ph idx="1"/>
            <p:extLst>
              <p:ext uri="{D42A27DB-BD31-4B8C-83A1-F6EECF244321}">
                <p14:modId xmlns:p14="http://schemas.microsoft.com/office/powerpoint/2010/main" val="3015415257"/>
              </p:ext>
            </p:extLst>
          </p:nvPr>
        </p:nvGraphicFramePr>
        <p:xfrm>
          <a:off x="695696" y="816222"/>
          <a:ext cx="10515600" cy="384556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502973170"/>
                    </a:ext>
                  </a:extLst>
                </a:gridCol>
                <a:gridCol w="5257800">
                  <a:extLst>
                    <a:ext uri="{9D8B030D-6E8A-4147-A177-3AD203B41FA5}">
                      <a16:colId xmlns:a16="http://schemas.microsoft.com/office/drawing/2014/main" val="2649022946"/>
                    </a:ext>
                  </a:extLst>
                </a:gridCol>
              </a:tblGrid>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Research</a:t>
                      </a:r>
                      <a:endParaRPr lang="en-CN"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Analysis</a:t>
                      </a:r>
                      <a:endParaRPr lang="en-CN" dirty="0"/>
                    </a:p>
                  </a:txBody>
                  <a:tcPr/>
                </a:tc>
                <a:extLst>
                  <a:ext uri="{0D108BD9-81ED-4DB2-BD59-A6C34878D82A}">
                    <a16:rowId xmlns:a16="http://schemas.microsoft.com/office/drawing/2014/main" val="19586580"/>
                  </a:ext>
                </a:extLst>
              </a:tr>
              <a:tr h="370840">
                <a:tc>
                  <a:txBody>
                    <a:bodyPr/>
                    <a:lstStyle/>
                    <a:p>
                      <a:r>
                        <a:rPr lang="en-GB" altLang="zh-CN" dirty="0"/>
                        <a:t>Fan (2020) conducted a study that investigates the correlation between government policy and the advancement of higher vocational education in China. The study specifically focuses on the various stages of development and the influence of policy initiatives in propelling these stages forward.</a:t>
                      </a:r>
                      <a:endParaRPr lang="en-CN" dirty="0"/>
                    </a:p>
                  </a:txBody>
                  <a:tcPr/>
                </a:tc>
                <a:tc rowSpan="2">
                  <a:txBody>
                    <a:bodyPr/>
                    <a:lstStyle/>
                    <a:p>
                      <a:r>
                        <a:rPr lang="en-GB" altLang="zh-CN" dirty="0"/>
                        <a:t>My research focuses on the implementation of the '1+X' model in higher vocational education and is in line with the article's discussion of the potential impact of the proposed model on the development of higher vocational education in China.</a:t>
                      </a:r>
                      <a:endParaRPr lang="en-CN" dirty="0"/>
                    </a:p>
                  </a:txBody>
                  <a:tcPr/>
                </a:tc>
                <a:extLst>
                  <a:ext uri="{0D108BD9-81ED-4DB2-BD59-A6C34878D82A}">
                    <a16:rowId xmlns:a16="http://schemas.microsoft.com/office/drawing/2014/main" val="1050642203"/>
                  </a:ext>
                </a:extLst>
              </a:tr>
              <a:tr h="370840">
                <a:tc>
                  <a:txBody>
                    <a:bodyPr/>
                    <a:lstStyle/>
                    <a:p>
                      <a:r>
                        <a:rPr lang="en-GB" altLang="zh-CN" dirty="0"/>
                        <a:t>Fan (2020) emphasizes the importance of the '1+X' model in higher vocational education, which aims to achieve a harmonious blend of academic education and skills training. The study suggests that this model has the potential to usher in a novel phase in the development of higher vocational education.</a:t>
                      </a:r>
                      <a:endParaRPr lang="en-CN" dirty="0"/>
                    </a:p>
                  </a:txBody>
                  <a:tcPr/>
                </a:tc>
                <a:tc vMerge="1">
                  <a:txBody>
                    <a:bodyPr/>
                    <a:lstStyle/>
                    <a:p>
                      <a:endParaRPr lang="en-CN" dirty="0"/>
                    </a:p>
                  </a:txBody>
                  <a:tcPr/>
                </a:tc>
                <a:extLst>
                  <a:ext uri="{0D108BD9-81ED-4DB2-BD59-A6C34878D82A}">
                    <a16:rowId xmlns:a16="http://schemas.microsoft.com/office/drawing/2014/main" val="1811715756"/>
                  </a:ext>
                </a:extLst>
              </a:tr>
            </a:tbl>
          </a:graphicData>
        </a:graphic>
      </p:graphicFrame>
      <p:sp>
        <p:nvSpPr>
          <p:cNvPr id="6" name="TextBox 5">
            <a:extLst>
              <a:ext uri="{FF2B5EF4-FFF2-40B4-BE49-F238E27FC236}">
                <a16:creationId xmlns:a16="http://schemas.microsoft.com/office/drawing/2014/main" id="{1AD63F31-E03E-ACD5-2CE3-CBA30D72594D}"/>
              </a:ext>
            </a:extLst>
          </p:cNvPr>
          <p:cNvSpPr txBox="1"/>
          <p:nvPr/>
        </p:nvSpPr>
        <p:spPr>
          <a:xfrm>
            <a:off x="780802" y="5206870"/>
            <a:ext cx="10515599" cy="646331"/>
          </a:xfrm>
          <a:prstGeom prst="rect">
            <a:avLst/>
          </a:prstGeom>
          <a:noFill/>
        </p:spPr>
        <p:txBody>
          <a:bodyPr wrap="square">
            <a:spAutoFit/>
          </a:bodyPr>
          <a:lstStyle/>
          <a:p>
            <a:r>
              <a:rPr lang="en-CN" sz="1800" dirty="0">
                <a:solidFill>
                  <a:srgbClr val="000000"/>
                </a:solidFill>
                <a:effectLst/>
                <a:latin typeface="Calibri" panose="020F0502020204030204" pitchFamily="34" charset="0"/>
                <a:ea typeface="DengXian" panose="02010600030101010101" pitchFamily="2" charset="-122"/>
              </a:rPr>
              <a:t>FAN, X., 2020. Policy-driven development and the strategic initiative of one-million enrollment expansion in China’s higher vocational education. </a:t>
            </a:r>
            <a:r>
              <a:rPr lang="en-CN" sz="1800" i="1" dirty="0">
                <a:solidFill>
                  <a:srgbClr val="000000"/>
                </a:solidFill>
                <a:effectLst/>
                <a:latin typeface="Calibri" panose="020F0502020204030204" pitchFamily="34" charset="0"/>
                <a:ea typeface="DengXian" panose="02010600030101010101" pitchFamily="2" charset="-122"/>
              </a:rPr>
              <a:t>ECNU Review of Education, </a:t>
            </a:r>
            <a:r>
              <a:rPr lang="en-CN" sz="1800" b="1" dirty="0">
                <a:solidFill>
                  <a:srgbClr val="000000"/>
                </a:solidFill>
                <a:effectLst/>
                <a:latin typeface="Calibri" panose="020F0502020204030204" pitchFamily="34" charset="0"/>
                <a:ea typeface="DengXian" panose="02010600030101010101" pitchFamily="2" charset="-122"/>
              </a:rPr>
              <a:t>3</a:t>
            </a:r>
            <a:r>
              <a:rPr lang="en-CN" sz="1800" dirty="0">
                <a:solidFill>
                  <a:srgbClr val="000000"/>
                </a:solidFill>
                <a:effectLst/>
                <a:latin typeface="Calibri" panose="020F0502020204030204" pitchFamily="34" charset="0"/>
                <a:ea typeface="DengXian" panose="02010600030101010101" pitchFamily="2" charset="-122"/>
              </a:rPr>
              <a:t>(1), pp. 179-186.</a:t>
            </a:r>
            <a:endParaRPr lang="en-CN" sz="1800" dirty="0">
              <a:effectLst/>
              <a:latin typeface="Times New Roman" panose="02020603050405020304" pitchFamily="18" charset="0"/>
              <a:ea typeface="DengXian" panose="02010600030101010101" pitchFamily="2" charset="-122"/>
            </a:endParaRPr>
          </a:p>
        </p:txBody>
      </p:sp>
    </p:spTree>
    <p:extLst>
      <p:ext uri="{BB962C8B-B14F-4D97-AF65-F5344CB8AC3E}">
        <p14:creationId xmlns:p14="http://schemas.microsoft.com/office/powerpoint/2010/main" val="2686920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F367F91-A423-8305-04E1-AA7497975B9C}"/>
              </a:ext>
            </a:extLst>
          </p:cNvPr>
          <p:cNvGraphicFramePr>
            <a:graphicFrameLocks noGrp="1"/>
          </p:cNvGraphicFramePr>
          <p:nvPr>
            <p:extLst>
              <p:ext uri="{D42A27DB-BD31-4B8C-83A1-F6EECF244321}">
                <p14:modId xmlns:p14="http://schemas.microsoft.com/office/powerpoint/2010/main" val="875344258"/>
              </p:ext>
            </p:extLst>
          </p:nvPr>
        </p:nvGraphicFramePr>
        <p:xfrm>
          <a:off x="1193344" y="1291251"/>
          <a:ext cx="9779456" cy="2021840"/>
        </p:xfrm>
        <a:graphic>
          <a:graphicData uri="http://schemas.openxmlformats.org/drawingml/2006/table">
            <a:tbl>
              <a:tblPr firstRow="1" bandRow="1">
                <a:tableStyleId>{5C22544A-7EE6-4342-B048-85BDC9FD1C3A}</a:tableStyleId>
              </a:tblPr>
              <a:tblGrid>
                <a:gridCol w="4889728">
                  <a:extLst>
                    <a:ext uri="{9D8B030D-6E8A-4147-A177-3AD203B41FA5}">
                      <a16:colId xmlns:a16="http://schemas.microsoft.com/office/drawing/2014/main" val="2081799368"/>
                    </a:ext>
                  </a:extLst>
                </a:gridCol>
                <a:gridCol w="4889728">
                  <a:extLst>
                    <a:ext uri="{9D8B030D-6E8A-4147-A177-3AD203B41FA5}">
                      <a16:colId xmlns:a16="http://schemas.microsoft.com/office/drawing/2014/main" val="444980965"/>
                    </a:ext>
                  </a:extLst>
                </a:gridCol>
              </a:tblGrid>
              <a:tr h="0">
                <a:tc>
                  <a:txBody>
                    <a:bodyPr/>
                    <a:lstStyle/>
                    <a:p>
                      <a:r>
                        <a:rPr lang="en-GB"/>
                        <a:t>Research</a:t>
                      </a:r>
                      <a:endParaRPr lang="en-CN"/>
                    </a:p>
                  </a:txBody>
                  <a:tcPr/>
                </a:tc>
                <a:tc>
                  <a:txBody>
                    <a:bodyPr/>
                    <a:lstStyle/>
                    <a:p>
                      <a:r>
                        <a:rPr lang="en-GB"/>
                        <a:t>Analysis</a:t>
                      </a:r>
                      <a:endParaRPr lang="en-CN"/>
                    </a:p>
                  </a:txBody>
                  <a:tcPr/>
                </a:tc>
                <a:extLst>
                  <a:ext uri="{0D108BD9-81ED-4DB2-BD59-A6C34878D82A}">
                    <a16:rowId xmlns:a16="http://schemas.microsoft.com/office/drawing/2014/main" val="3583262630"/>
                  </a:ext>
                </a:extLst>
              </a:tr>
              <a:tr h="370840">
                <a:tc>
                  <a:txBody>
                    <a:bodyPr/>
                    <a:lstStyle/>
                    <a:p>
                      <a:endParaRPr lang="en-CN"/>
                    </a:p>
                  </a:txBody>
                  <a:tcPr/>
                </a:tc>
                <a:tc>
                  <a:txBody>
                    <a:bodyPr/>
                    <a:lstStyle/>
                    <a:p>
                      <a:r>
                        <a:rPr lang="zh-CN" altLang="en-US" sz="1800" b="0" i="0" kern="1200" dirty="0">
                          <a:solidFill>
                            <a:schemeClr val="dk1"/>
                          </a:solidFill>
                          <a:effectLst/>
                          <a:latin typeface="+mn-lt"/>
                          <a:ea typeface="+mn-ea"/>
                          <a:cs typeface="+mn-cs"/>
                        </a:rPr>
                        <a:t>涉及到大学生的职业技能培训和提高就业率的话题。</a:t>
                      </a:r>
                      <a:endParaRPr lang="en-US" altLang="zh-CN" sz="1800" b="0" i="0" kern="1200" dirty="0">
                        <a:solidFill>
                          <a:schemeClr val="dk1"/>
                        </a:solidFill>
                        <a:effectLst/>
                        <a:latin typeface="+mn-lt"/>
                        <a:ea typeface="+mn-ea"/>
                        <a:cs typeface="+mn-cs"/>
                      </a:endParaRPr>
                    </a:p>
                    <a:p>
                      <a:endParaRPr lang="en-CN" dirty="0"/>
                    </a:p>
                  </a:txBody>
                  <a:tcPr/>
                </a:tc>
                <a:extLst>
                  <a:ext uri="{0D108BD9-81ED-4DB2-BD59-A6C34878D82A}">
                    <a16:rowId xmlns:a16="http://schemas.microsoft.com/office/drawing/2014/main" val="1098264473"/>
                  </a:ext>
                </a:extLst>
              </a:tr>
              <a:tr h="370840">
                <a:tc>
                  <a:txBody>
                    <a:bodyPr/>
                    <a:lstStyle/>
                    <a:p>
                      <a:endParaRPr lang="en-CN"/>
                    </a:p>
                  </a:txBody>
                  <a:tcPr/>
                </a:tc>
                <a:tc>
                  <a:txBody>
                    <a:bodyPr/>
                    <a:lstStyle/>
                    <a:p>
                      <a:endParaRPr lang="en-CN" dirty="0"/>
                    </a:p>
                  </a:txBody>
                  <a:tcPr/>
                </a:tc>
                <a:extLst>
                  <a:ext uri="{0D108BD9-81ED-4DB2-BD59-A6C34878D82A}">
                    <a16:rowId xmlns:a16="http://schemas.microsoft.com/office/drawing/2014/main" val="3745337753"/>
                  </a:ext>
                </a:extLst>
              </a:tr>
              <a:tr h="370840">
                <a:tc>
                  <a:txBody>
                    <a:bodyPr/>
                    <a:lstStyle/>
                    <a:p>
                      <a:endParaRPr lang="en-CN"/>
                    </a:p>
                  </a:txBody>
                  <a:tcPr/>
                </a:tc>
                <a:tc>
                  <a:txBody>
                    <a:bodyPr/>
                    <a:lstStyle/>
                    <a:p>
                      <a:endParaRPr lang="en-CN" dirty="0"/>
                    </a:p>
                  </a:txBody>
                  <a:tcPr/>
                </a:tc>
                <a:extLst>
                  <a:ext uri="{0D108BD9-81ED-4DB2-BD59-A6C34878D82A}">
                    <a16:rowId xmlns:a16="http://schemas.microsoft.com/office/drawing/2014/main" val="3347930012"/>
                  </a:ext>
                </a:extLst>
              </a:tr>
            </a:tbl>
          </a:graphicData>
        </a:graphic>
      </p:graphicFrame>
      <p:graphicFrame>
        <p:nvGraphicFramePr>
          <p:cNvPr id="5" name="Table 4">
            <a:extLst>
              <a:ext uri="{FF2B5EF4-FFF2-40B4-BE49-F238E27FC236}">
                <a16:creationId xmlns:a16="http://schemas.microsoft.com/office/drawing/2014/main" id="{E7B41E4B-2804-4EBD-09DA-212C5E7FD8A9}"/>
              </a:ext>
            </a:extLst>
          </p:cNvPr>
          <p:cNvGraphicFramePr>
            <a:graphicFrameLocks noGrp="1"/>
          </p:cNvGraphicFramePr>
          <p:nvPr>
            <p:extLst>
              <p:ext uri="{D42A27DB-BD31-4B8C-83A1-F6EECF244321}">
                <p14:modId xmlns:p14="http://schemas.microsoft.com/office/powerpoint/2010/main" val="1518956898"/>
              </p:ext>
            </p:extLst>
          </p:nvPr>
        </p:nvGraphicFramePr>
        <p:xfrm>
          <a:off x="464127" y="461745"/>
          <a:ext cx="11263746" cy="5270429"/>
        </p:xfrm>
        <a:graphic>
          <a:graphicData uri="http://schemas.openxmlformats.org/drawingml/2006/table">
            <a:tbl>
              <a:tblPr firstRow="1" bandRow="1">
                <a:tableStyleId>{5C22544A-7EE6-4342-B048-85BDC9FD1C3A}</a:tableStyleId>
              </a:tblPr>
              <a:tblGrid>
                <a:gridCol w="4304806">
                  <a:extLst>
                    <a:ext uri="{9D8B030D-6E8A-4147-A177-3AD203B41FA5}">
                      <a16:colId xmlns:a16="http://schemas.microsoft.com/office/drawing/2014/main" val="2081799368"/>
                    </a:ext>
                  </a:extLst>
                </a:gridCol>
                <a:gridCol w="6958940">
                  <a:extLst>
                    <a:ext uri="{9D8B030D-6E8A-4147-A177-3AD203B41FA5}">
                      <a16:colId xmlns:a16="http://schemas.microsoft.com/office/drawing/2014/main" val="444980965"/>
                    </a:ext>
                  </a:extLst>
                </a:gridCol>
              </a:tblGrid>
              <a:tr h="352523">
                <a:tc>
                  <a:txBody>
                    <a:bodyPr/>
                    <a:lstStyle/>
                    <a:p>
                      <a:pPr algn="ctr"/>
                      <a:r>
                        <a:rPr lang="en-GB" dirty="0"/>
                        <a:t>Research</a:t>
                      </a:r>
                      <a:endParaRPr lang="en-CN" dirty="0"/>
                    </a:p>
                  </a:txBody>
                  <a:tcPr/>
                </a:tc>
                <a:tc>
                  <a:txBody>
                    <a:bodyPr/>
                    <a:lstStyle/>
                    <a:p>
                      <a:pPr algn="ctr"/>
                      <a:r>
                        <a:rPr lang="en-GB" dirty="0"/>
                        <a:t>Analysis</a:t>
                      </a:r>
                      <a:endParaRPr lang="en-CN" dirty="0"/>
                    </a:p>
                  </a:txBody>
                  <a:tcPr/>
                </a:tc>
                <a:extLst>
                  <a:ext uri="{0D108BD9-81ED-4DB2-BD59-A6C34878D82A}">
                    <a16:rowId xmlns:a16="http://schemas.microsoft.com/office/drawing/2014/main" val="3583262630"/>
                  </a:ext>
                </a:extLst>
              </a:tr>
              <a:tr h="881309">
                <a:tc rowSpan="3">
                  <a:txBody>
                    <a:bodyPr/>
                    <a:lstStyle/>
                    <a:p>
                      <a:r>
                        <a:rPr lang="en-GB" dirty="0"/>
                        <a:t>According to Guo and Zhang (2021), the integration of the 1+X certificate system in Chinese higher education, specifically in the field of environmental design, improves student satisfaction and enhances employment prospects. The study highlights the limitations of the existing teaching system and proposes the integration of course certificates within the 1+X system as a solution. Overall, their research supports the effectiveness of the 1+X system in bridging the gap between academic education and vocational skills training.</a:t>
                      </a:r>
                      <a:endParaRPr lang="en-CN" dirty="0"/>
                    </a:p>
                  </a:txBody>
                  <a:tcPr/>
                </a:tc>
                <a:tc>
                  <a:txBody>
                    <a:bodyPr/>
                    <a:lstStyle/>
                    <a:p>
                      <a:r>
                        <a:rPr lang="en-GB" altLang="zh-CN" sz="1800" b="0" i="0" kern="1200" dirty="0">
                          <a:solidFill>
                            <a:schemeClr val="dk1"/>
                          </a:solidFill>
                          <a:effectLst/>
                          <a:latin typeface="+mn-lt"/>
                          <a:ea typeface="+mn-ea"/>
                          <a:cs typeface="+mn-cs"/>
                        </a:rPr>
                        <a:t>Topics involving vocational skills training for university students and improving employment rates.</a:t>
                      </a:r>
                      <a:endParaRPr lang="en-CN" dirty="0"/>
                    </a:p>
                  </a:txBody>
                  <a:tcPr/>
                </a:tc>
                <a:extLst>
                  <a:ext uri="{0D108BD9-81ED-4DB2-BD59-A6C34878D82A}">
                    <a16:rowId xmlns:a16="http://schemas.microsoft.com/office/drawing/2014/main" val="1098264473"/>
                  </a:ext>
                </a:extLst>
              </a:tr>
              <a:tr h="1938880">
                <a:tc vMerge="1">
                  <a:txBody>
                    <a:bodyPr/>
                    <a:lstStyle/>
                    <a:p>
                      <a:endParaRPr lang="en-CN"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The study proposes a curriculum reform programme based on the 1+X certificate system through an in-depth analysis of the shortcomings of the teaching curriculum in environmental design, and evaluates the effectiveness of the reform through statistical analysis of student and enterprise questionnaires. This research methodology and practical experience may inform my research, particularly in exploring the effects and impacts of implementing the 1+X certificate system.</a:t>
                      </a:r>
                      <a:endParaRPr lang="en-US" altLang="zh-CN" sz="1800" b="0" i="0" kern="1200" dirty="0">
                        <a:solidFill>
                          <a:schemeClr val="dk1"/>
                        </a:solidFill>
                        <a:effectLst/>
                        <a:latin typeface="+mn-lt"/>
                        <a:ea typeface="+mn-ea"/>
                        <a:cs typeface="+mn-cs"/>
                      </a:endParaRPr>
                    </a:p>
                  </a:txBody>
                  <a:tcPr/>
                </a:tc>
                <a:extLst>
                  <a:ext uri="{0D108BD9-81ED-4DB2-BD59-A6C34878D82A}">
                    <a16:rowId xmlns:a16="http://schemas.microsoft.com/office/drawing/2014/main" val="3745337753"/>
                  </a:ext>
                </a:extLst>
              </a:tr>
              <a:tr h="357419">
                <a:tc vMerge="1">
                  <a:txBody>
                    <a:bodyPr/>
                    <a:lstStyle/>
                    <a:p>
                      <a:endParaRPr lang="en-CN" dirty="0"/>
                    </a:p>
                  </a:txBody>
                  <a:tcPr/>
                </a:tc>
                <a:tc>
                  <a:txBody>
                    <a:bodyPr/>
                    <a:lstStyle/>
                    <a:p>
                      <a:r>
                        <a:rPr lang="en-GB" sz="1800" b="0" i="0" u="none" strike="noStrike" kern="1200" dirty="0">
                          <a:solidFill>
                            <a:schemeClr val="dk1"/>
                          </a:solidFill>
                          <a:effectLst/>
                          <a:latin typeface="+mn-lt"/>
                          <a:ea typeface="+mn-ea"/>
                          <a:cs typeface="+mn-cs"/>
                        </a:rPr>
                        <a:t>The study mentions that the education sector encourages university students to seek to obtain vocational skills level certificates in addition to academic certificates in order to improve the employment situation. My research aims to examine the implementation and effectiveness of China's higher vocational education policy, and the practical experience of this policy advocacy and promotion can provide the background and relevant support for my research.</a:t>
                      </a:r>
                      <a:endParaRPr lang="zh-CN" altLang="en-US" sz="1800" b="0" i="0" kern="1200" dirty="0">
                        <a:solidFill>
                          <a:schemeClr val="dk1"/>
                        </a:solidFill>
                        <a:effectLst/>
                        <a:latin typeface="+mn-lt"/>
                        <a:ea typeface="+mn-ea"/>
                        <a:cs typeface="+mn-cs"/>
                      </a:endParaRPr>
                    </a:p>
                  </a:txBody>
                  <a:tcPr/>
                </a:tc>
                <a:extLst>
                  <a:ext uri="{0D108BD9-81ED-4DB2-BD59-A6C34878D82A}">
                    <a16:rowId xmlns:a16="http://schemas.microsoft.com/office/drawing/2014/main" val="3347930012"/>
                  </a:ext>
                </a:extLst>
              </a:tr>
            </a:tbl>
          </a:graphicData>
        </a:graphic>
      </p:graphicFrame>
      <p:sp>
        <p:nvSpPr>
          <p:cNvPr id="12" name="TextBox 11">
            <a:extLst>
              <a:ext uri="{FF2B5EF4-FFF2-40B4-BE49-F238E27FC236}">
                <a16:creationId xmlns:a16="http://schemas.microsoft.com/office/drawing/2014/main" id="{68B208C7-10CE-C9BC-4818-9FAF00B57474}"/>
              </a:ext>
            </a:extLst>
          </p:cNvPr>
          <p:cNvSpPr txBox="1"/>
          <p:nvPr/>
        </p:nvSpPr>
        <p:spPr>
          <a:xfrm>
            <a:off x="567047" y="5823016"/>
            <a:ext cx="11263746" cy="923330"/>
          </a:xfrm>
          <a:prstGeom prst="rect">
            <a:avLst/>
          </a:prstGeom>
          <a:noFill/>
        </p:spPr>
        <p:txBody>
          <a:bodyPr wrap="square">
            <a:spAutoFit/>
          </a:bodyPr>
          <a:lstStyle/>
          <a:p>
            <a:r>
              <a:rPr lang="en-CN" sz="1800" dirty="0">
                <a:solidFill>
                  <a:srgbClr val="000000"/>
                </a:solidFill>
                <a:effectLst/>
                <a:latin typeface="Calibri" panose="020F0502020204030204" pitchFamily="34" charset="0"/>
                <a:ea typeface="DengXian" panose="02010600030101010101" pitchFamily="2" charset="-122"/>
              </a:rPr>
              <a:t>GUO, L. and ZHANG, L., 2021. Study on the construction of curriculum system for the integration of environmental design courses and certificates in colleges based on statistical analysis, </a:t>
            </a:r>
            <a:r>
              <a:rPr lang="en-CN" sz="1800" i="1" dirty="0">
                <a:solidFill>
                  <a:srgbClr val="000000"/>
                </a:solidFill>
                <a:effectLst/>
                <a:latin typeface="Calibri" panose="020F0502020204030204" pitchFamily="34" charset="0"/>
                <a:ea typeface="DengXian" panose="02010600030101010101" pitchFamily="2" charset="-122"/>
              </a:rPr>
              <a:t>Journal of Physics: Conference Series</a:t>
            </a:r>
            <a:r>
              <a:rPr lang="en-CN" sz="1800" dirty="0">
                <a:solidFill>
                  <a:srgbClr val="000000"/>
                </a:solidFill>
                <a:effectLst/>
                <a:latin typeface="Calibri" panose="020F0502020204030204" pitchFamily="34" charset="0"/>
                <a:ea typeface="DengXian" panose="02010600030101010101" pitchFamily="2" charset="-122"/>
              </a:rPr>
              <a:t> 2021, IOP Publishing, pp. 012077.</a:t>
            </a:r>
            <a:endParaRPr lang="en-CN" sz="1800" dirty="0">
              <a:effectLst/>
              <a:latin typeface="Times New Roman" panose="02020603050405020304" pitchFamily="18" charset="0"/>
              <a:ea typeface="DengXian" panose="02010600030101010101" pitchFamily="2" charset="-122"/>
            </a:endParaRPr>
          </a:p>
        </p:txBody>
      </p:sp>
    </p:spTree>
    <p:extLst>
      <p:ext uri="{BB962C8B-B14F-4D97-AF65-F5344CB8AC3E}">
        <p14:creationId xmlns:p14="http://schemas.microsoft.com/office/powerpoint/2010/main" val="535366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36CB27-7C4D-14AF-95F5-B9C1B06DF54E}"/>
              </a:ext>
            </a:extLst>
          </p:cNvPr>
          <p:cNvSpPr>
            <a:spLocks noGrp="1"/>
          </p:cNvSpPr>
          <p:nvPr>
            <p:ph type="title"/>
          </p:nvPr>
        </p:nvSpPr>
        <p:spPr>
          <a:xfrm>
            <a:off x="630936" y="639520"/>
            <a:ext cx="3429000" cy="1719072"/>
          </a:xfrm>
        </p:spPr>
        <p:txBody>
          <a:bodyPr anchor="b">
            <a:normAutofit/>
          </a:bodyPr>
          <a:lstStyle/>
          <a:p>
            <a:r>
              <a:rPr lang="en-GB" sz="4600"/>
              <a:t>Methodology</a:t>
            </a:r>
            <a:endParaRPr lang="en-CN" sz="4600"/>
          </a:p>
        </p:txBody>
      </p:sp>
      <p:sp>
        <p:nvSpPr>
          <p:cNvPr id="1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7559D3-0920-0E30-75AE-4AA92EB1D5FC}"/>
              </a:ext>
            </a:extLst>
          </p:cNvPr>
          <p:cNvSpPr>
            <a:spLocks noGrp="1"/>
          </p:cNvSpPr>
          <p:nvPr>
            <p:ph idx="1"/>
          </p:nvPr>
        </p:nvSpPr>
        <p:spPr>
          <a:xfrm>
            <a:off x="630936" y="2807208"/>
            <a:ext cx="3429000" cy="3410712"/>
          </a:xfrm>
        </p:spPr>
        <p:txBody>
          <a:bodyPr anchor="t">
            <a:normAutofit/>
          </a:bodyPr>
          <a:lstStyle/>
          <a:p>
            <a:r>
              <a:rPr lang="en-GB" sz="2200"/>
              <a:t>To achieve these objectives, the study will employ </a:t>
            </a:r>
            <a:r>
              <a:rPr lang="en-GB" sz="2200">
                <a:highlight>
                  <a:srgbClr val="FFFF00"/>
                </a:highlight>
              </a:rPr>
              <a:t>focus group discussions</a:t>
            </a:r>
            <a:r>
              <a:rPr lang="en-GB" sz="2200"/>
              <a:t> and </a:t>
            </a:r>
            <a:r>
              <a:rPr lang="en-GB" sz="2200">
                <a:highlight>
                  <a:srgbClr val="FFFF00"/>
                </a:highlight>
              </a:rPr>
              <a:t>follow-up interviews </a:t>
            </a:r>
            <a:r>
              <a:rPr lang="en-GB" sz="2200"/>
              <a:t>as the primary research methods. </a:t>
            </a:r>
          </a:p>
        </p:txBody>
      </p:sp>
      <p:graphicFrame>
        <p:nvGraphicFramePr>
          <p:cNvPr id="4" name="Table 4">
            <a:extLst>
              <a:ext uri="{FF2B5EF4-FFF2-40B4-BE49-F238E27FC236}">
                <a16:creationId xmlns:a16="http://schemas.microsoft.com/office/drawing/2014/main" id="{2D3D8547-A553-937D-ACB7-B035A30CA76E}"/>
              </a:ext>
            </a:extLst>
          </p:cNvPr>
          <p:cNvGraphicFramePr>
            <a:graphicFrameLocks noGrp="1"/>
          </p:cNvGraphicFramePr>
          <p:nvPr>
            <p:extLst>
              <p:ext uri="{D42A27DB-BD31-4B8C-83A1-F6EECF244321}">
                <p14:modId xmlns:p14="http://schemas.microsoft.com/office/powerpoint/2010/main" val="4286337835"/>
              </p:ext>
            </p:extLst>
          </p:nvPr>
        </p:nvGraphicFramePr>
        <p:xfrm>
          <a:off x="4654296" y="2215080"/>
          <a:ext cx="6903721" cy="2427841"/>
        </p:xfrm>
        <a:graphic>
          <a:graphicData uri="http://schemas.openxmlformats.org/drawingml/2006/table">
            <a:tbl>
              <a:tblPr firstRow="1" bandRow="1">
                <a:solidFill>
                  <a:srgbClr val="404040"/>
                </a:solidFill>
                <a:tableStyleId>{21E4AEA4-8DFA-4A89-87EB-49C32662AFE0}</a:tableStyleId>
              </a:tblPr>
              <a:tblGrid>
                <a:gridCol w="4011880">
                  <a:extLst>
                    <a:ext uri="{9D8B030D-6E8A-4147-A177-3AD203B41FA5}">
                      <a16:colId xmlns:a16="http://schemas.microsoft.com/office/drawing/2014/main" val="2326650192"/>
                    </a:ext>
                  </a:extLst>
                </a:gridCol>
                <a:gridCol w="2891841">
                  <a:extLst>
                    <a:ext uri="{9D8B030D-6E8A-4147-A177-3AD203B41FA5}">
                      <a16:colId xmlns:a16="http://schemas.microsoft.com/office/drawing/2014/main" val="3929419912"/>
                    </a:ext>
                  </a:extLst>
                </a:gridCol>
              </a:tblGrid>
              <a:tr h="493493">
                <a:tc>
                  <a:txBody>
                    <a:bodyPr/>
                    <a:lstStyle/>
                    <a:p>
                      <a:r>
                        <a:rPr lang="en-GB" sz="1900" b="0" cap="none" spc="0">
                          <a:solidFill>
                            <a:schemeClr val="bg1"/>
                          </a:solidFill>
                        </a:rPr>
                        <a:t>Focus groups </a:t>
                      </a:r>
                      <a:endParaRPr lang="en-CN" sz="1900" b="0" cap="none" spc="0">
                        <a:solidFill>
                          <a:schemeClr val="bg1"/>
                        </a:solidFill>
                      </a:endParaRPr>
                    </a:p>
                  </a:txBody>
                  <a:tcPr marL="108064" marR="108064" marT="108064" marB="54032"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900" b="0" cap="none" spc="0">
                          <a:solidFill>
                            <a:schemeClr val="bg1"/>
                          </a:solidFill>
                        </a:rPr>
                        <a:t>Follow-up interviews </a:t>
                      </a:r>
                      <a:endParaRPr lang="en-CN" sz="1900" b="0" cap="none" spc="0">
                        <a:solidFill>
                          <a:schemeClr val="bg1"/>
                        </a:solidFill>
                      </a:endParaRPr>
                    </a:p>
                  </a:txBody>
                  <a:tcPr marL="108064" marR="108064" marT="108064" marB="54032"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394609076"/>
                  </a:ext>
                </a:extLst>
              </a:tr>
              <a:tr h="19343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cap="none" spc="0" dirty="0">
                          <a:solidFill>
                            <a:schemeClr val="bg1"/>
                          </a:solidFill>
                        </a:rPr>
                        <a:t>Focus groups will be conducted with students, teachers, and administrators from the pilot universities to gather diverse perspectives on the implementation of the (1+X) system. These sessions will allow for in-depth discussions, exploration of shared experiences, and identification of key themes and challenges</a:t>
                      </a:r>
                      <a:r>
                        <a:rPr lang="en-CN" sz="1400" kern="1200" cap="none" spc="0" dirty="0">
                          <a:solidFill>
                            <a:schemeClr val="bg1"/>
                          </a:solidFill>
                          <a:effectLst/>
                          <a:latin typeface="+mn-lt"/>
                          <a:ea typeface="+mn-ea"/>
                          <a:cs typeface="+mn-cs"/>
                        </a:rPr>
                        <a:t> </a:t>
                      </a:r>
                      <a:r>
                        <a:rPr lang="en-GB" sz="1400" kern="1200" cap="none" spc="0" dirty="0">
                          <a:solidFill>
                            <a:schemeClr val="bg1"/>
                          </a:solidFill>
                          <a:effectLst/>
                          <a:latin typeface="+mn-lt"/>
                          <a:ea typeface="+mn-ea"/>
                          <a:cs typeface="+mn-cs"/>
                        </a:rPr>
                        <a:t>(</a:t>
                      </a:r>
                      <a:r>
                        <a:rPr lang="en-GB" sz="1400" kern="1200" cap="none" spc="0" dirty="0" err="1">
                          <a:solidFill>
                            <a:schemeClr val="bg1"/>
                          </a:solidFill>
                          <a:effectLst/>
                          <a:latin typeface="+mn-lt"/>
                          <a:ea typeface="+mn-ea"/>
                          <a:cs typeface="+mn-cs"/>
                        </a:rPr>
                        <a:t>Hennink</a:t>
                      </a:r>
                      <a:r>
                        <a:rPr lang="en-GB" sz="1400" kern="1200" cap="none" spc="0" dirty="0">
                          <a:solidFill>
                            <a:schemeClr val="bg1"/>
                          </a:solidFill>
                          <a:effectLst/>
                          <a:latin typeface="+mn-lt"/>
                          <a:ea typeface="+mn-ea"/>
                          <a:cs typeface="+mn-cs"/>
                        </a:rPr>
                        <a:t> 2013)</a:t>
                      </a:r>
                      <a:r>
                        <a:rPr lang="en-GB" sz="1400" cap="none" spc="0" dirty="0">
                          <a:solidFill>
                            <a:schemeClr val="bg1"/>
                          </a:solidFill>
                        </a:rPr>
                        <a:t>. </a:t>
                      </a:r>
                      <a:endParaRPr lang="en-CN" sz="1400" cap="none" spc="0" dirty="0">
                        <a:solidFill>
                          <a:schemeClr val="bg1"/>
                        </a:solidFill>
                      </a:endParaRPr>
                    </a:p>
                  </a:txBody>
                  <a:tcPr marL="108064" marR="108064" marT="108064" marB="54032">
                    <a:lnL w="12700" cmpd="sng">
                      <a:noFill/>
                      <a:prstDash val="solid"/>
                    </a:lnL>
                    <a:lnR w="12700" cmpd="sng">
                      <a:noFill/>
                      <a:prstDash val="solid"/>
                    </a:lnR>
                    <a:lnT w="38100" cmpd="sng">
                      <a:noFill/>
                    </a:lnT>
                    <a:lnB w="12700" cmpd="sng">
                      <a:noFill/>
                      <a:prstDash val="solid"/>
                    </a:lnB>
                    <a:solidFill>
                      <a:srgbClr val="40404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cap="none" spc="0" dirty="0">
                          <a:solidFill>
                            <a:schemeClr val="bg1"/>
                          </a:solidFill>
                        </a:rPr>
                        <a:t>Follow-up interviews will be conducted with a subset of participants to delve deeper into specific issues and gain a more comprehensive understanding</a:t>
                      </a:r>
                      <a:r>
                        <a:rPr lang="en-CN" sz="1400" kern="1200" cap="none" spc="0" dirty="0">
                          <a:solidFill>
                            <a:schemeClr val="bg1"/>
                          </a:solidFill>
                          <a:effectLst/>
                          <a:latin typeface="+mn-lt"/>
                          <a:ea typeface="+mn-ea"/>
                          <a:cs typeface="+mn-cs"/>
                        </a:rPr>
                        <a:t> </a:t>
                      </a:r>
                      <a:r>
                        <a:rPr lang="en-GB" sz="1400" kern="1200" cap="none" spc="0" dirty="0">
                          <a:solidFill>
                            <a:schemeClr val="bg1"/>
                          </a:solidFill>
                          <a:effectLst/>
                          <a:latin typeface="+mn-lt"/>
                          <a:ea typeface="+mn-ea"/>
                          <a:cs typeface="+mn-cs"/>
                        </a:rPr>
                        <a:t>(Kendall 2008)</a:t>
                      </a:r>
                      <a:r>
                        <a:rPr lang="en-GB" sz="1400" cap="none" spc="0" dirty="0">
                          <a:solidFill>
                            <a:schemeClr val="bg1"/>
                          </a:solidFill>
                        </a:rPr>
                        <a:t>.</a:t>
                      </a:r>
                    </a:p>
                    <a:p>
                      <a:endParaRPr lang="en-CN" sz="1400" cap="none" spc="0" dirty="0">
                        <a:solidFill>
                          <a:schemeClr val="bg1"/>
                        </a:solidFill>
                      </a:endParaRPr>
                    </a:p>
                  </a:txBody>
                  <a:tcPr marL="108064" marR="108064" marT="108064" marB="54032">
                    <a:lnL w="12700" cmpd="sng">
                      <a:noFill/>
                      <a:prstDash val="solid"/>
                    </a:lnL>
                    <a:lnR w="12700" cmpd="sng">
                      <a:noFill/>
                      <a:prstDash val="solid"/>
                    </a:lnR>
                    <a:lnT w="38100" cmpd="sng">
                      <a:noFill/>
                    </a:lnT>
                    <a:lnB w="12700" cmpd="sng">
                      <a:noFill/>
                      <a:prstDash val="solid"/>
                    </a:lnB>
                    <a:solidFill>
                      <a:srgbClr val="404040"/>
                    </a:solidFill>
                  </a:tcPr>
                </a:tc>
                <a:extLst>
                  <a:ext uri="{0D108BD9-81ED-4DB2-BD59-A6C34878D82A}">
                    <a16:rowId xmlns:a16="http://schemas.microsoft.com/office/drawing/2014/main" val="3017495645"/>
                  </a:ext>
                </a:extLst>
              </a:tr>
            </a:tbl>
          </a:graphicData>
        </a:graphic>
      </p:graphicFrame>
    </p:spTree>
    <p:extLst>
      <p:ext uri="{BB962C8B-B14F-4D97-AF65-F5344CB8AC3E}">
        <p14:creationId xmlns:p14="http://schemas.microsoft.com/office/powerpoint/2010/main" val="1384080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A9FD2-6933-563C-8450-CFD8258D37C4}"/>
              </a:ext>
            </a:extLst>
          </p:cNvPr>
          <p:cNvSpPr>
            <a:spLocks noGrp="1"/>
          </p:cNvSpPr>
          <p:nvPr>
            <p:ph type="title"/>
          </p:nvPr>
        </p:nvSpPr>
        <p:spPr>
          <a:xfrm>
            <a:off x="435429" y="0"/>
            <a:ext cx="10515600" cy="1325563"/>
          </a:xfrm>
        </p:spPr>
        <p:txBody>
          <a:bodyPr/>
          <a:lstStyle/>
          <a:p>
            <a:r>
              <a:rPr lang="en-GB"/>
              <a:t>Rationale for Methodology</a:t>
            </a:r>
            <a:endParaRPr lang="en-CN"/>
          </a:p>
        </p:txBody>
      </p:sp>
      <p:graphicFrame>
        <p:nvGraphicFramePr>
          <p:cNvPr id="4" name="Table 4">
            <a:extLst>
              <a:ext uri="{FF2B5EF4-FFF2-40B4-BE49-F238E27FC236}">
                <a16:creationId xmlns:a16="http://schemas.microsoft.com/office/drawing/2014/main" id="{18626FF8-15FA-6907-A3D1-387CAE2DE5F3}"/>
              </a:ext>
            </a:extLst>
          </p:cNvPr>
          <p:cNvGraphicFramePr>
            <a:graphicFrameLocks noGrp="1"/>
          </p:cNvGraphicFramePr>
          <p:nvPr>
            <p:ph idx="1"/>
            <p:extLst>
              <p:ext uri="{D42A27DB-BD31-4B8C-83A1-F6EECF244321}">
                <p14:modId xmlns:p14="http://schemas.microsoft.com/office/powerpoint/2010/main" val="923065627"/>
              </p:ext>
            </p:extLst>
          </p:nvPr>
        </p:nvGraphicFramePr>
        <p:xfrm>
          <a:off x="571500" y="1325563"/>
          <a:ext cx="11049000" cy="3749040"/>
        </p:xfrm>
        <a:graphic>
          <a:graphicData uri="http://schemas.openxmlformats.org/drawingml/2006/table">
            <a:tbl>
              <a:tblPr firstRow="1" bandRow="1">
                <a:tableStyleId>{8A107856-5554-42FB-B03E-39F5DBC370BA}</a:tableStyleId>
              </a:tblPr>
              <a:tblGrid>
                <a:gridCol w="3679371">
                  <a:extLst>
                    <a:ext uri="{9D8B030D-6E8A-4147-A177-3AD203B41FA5}">
                      <a16:colId xmlns:a16="http://schemas.microsoft.com/office/drawing/2014/main" val="1063706045"/>
                    </a:ext>
                  </a:extLst>
                </a:gridCol>
                <a:gridCol w="7369629">
                  <a:extLst>
                    <a:ext uri="{9D8B030D-6E8A-4147-A177-3AD203B41FA5}">
                      <a16:colId xmlns:a16="http://schemas.microsoft.com/office/drawing/2014/main" val="2893440752"/>
                    </a:ext>
                  </a:extLst>
                </a:gridCol>
              </a:tblGrid>
              <a:tr h="370840">
                <a:tc>
                  <a:txBody>
                    <a:bodyPr/>
                    <a:lstStyle/>
                    <a:p>
                      <a:r>
                        <a:rPr lang="en-GB" b="0"/>
                        <a:t>In-depth exploration of perspectives: </a:t>
                      </a:r>
                      <a:endParaRPr lang="en-CN" b="0"/>
                    </a:p>
                  </a:txBody>
                  <a:tcPr/>
                </a:tc>
                <a:tc>
                  <a:txBody>
                    <a:bodyPr/>
                    <a:lstStyle/>
                    <a:p>
                      <a:r>
                        <a:rPr lang="en-GB" b="0"/>
                        <a:t> Focus group discussions allow for the exploration of diverse perspectives and experiences related to the implementation of the (1+X) system. By bringing together students</a:t>
                      </a:r>
                      <a:r>
                        <a:rPr lang="zh-CN" altLang="en-US" b="0"/>
                        <a:t> </a:t>
                      </a:r>
                      <a:r>
                        <a:rPr lang="en-GB" b="0"/>
                        <a:t>in a group setting, the researcher can facilitate open and interactive discussions that encourage participants to share their views, insights, and concerns. This approach enables a more comprehensive understanding of the complexities and nuances surrounding the (1+X) system.</a:t>
                      </a:r>
                      <a:endParaRPr lang="en-CN" b="0"/>
                    </a:p>
                  </a:txBody>
                  <a:tcPr/>
                </a:tc>
                <a:extLst>
                  <a:ext uri="{0D108BD9-81ED-4DB2-BD59-A6C34878D82A}">
                    <a16:rowId xmlns:a16="http://schemas.microsoft.com/office/drawing/2014/main" val="3935304038"/>
                  </a:ext>
                </a:extLst>
              </a:tr>
              <a:tr h="370840">
                <a:tc>
                  <a:txBody>
                    <a:bodyPr/>
                    <a:lstStyle/>
                    <a:p>
                      <a:r>
                        <a:rPr lang="en-GB"/>
                        <a:t>Identification of shared themes and challenges:</a:t>
                      </a:r>
                      <a:endParaRPr lang="en-CN"/>
                    </a:p>
                  </a:txBody>
                  <a:tcPr/>
                </a:tc>
                <a:tc>
                  <a:txBody>
                    <a:bodyPr/>
                    <a:lstStyle/>
                    <a:p>
                      <a:r>
                        <a:rPr lang="en-GB"/>
                        <a:t> Focus group discussions provide a platform for participants to engage in collective sensemaking. Through the interaction and exchange of ideas, common themes, patterns, and challenges can emerge. This methodology allows the researcher to identify shared experiences, perspectives, and concerns, which can provide valuable insights into the effectiveness and impact of the (1+X) system on vocational education.</a:t>
                      </a:r>
                      <a:endParaRPr lang="en-CN"/>
                    </a:p>
                  </a:txBody>
                  <a:tcPr/>
                </a:tc>
                <a:extLst>
                  <a:ext uri="{0D108BD9-81ED-4DB2-BD59-A6C34878D82A}">
                    <a16:rowId xmlns:a16="http://schemas.microsoft.com/office/drawing/2014/main" val="1748646407"/>
                  </a:ext>
                </a:extLst>
              </a:tr>
            </a:tbl>
          </a:graphicData>
        </a:graphic>
      </p:graphicFrame>
    </p:spTree>
    <p:extLst>
      <p:ext uri="{BB962C8B-B14F-4D97-AF65-F5344CB8AC3E}">
        <p14:creationId xmlns:p14="http://schemas.microsoft.com/office/powerpoint/2010/main" val="1712546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FC101963-4328-0B1D-CF80-E83339F66F05}"/>
              </a:ext>
            </a:extLst>
          </p:cNvPr>
          <p:cNvGraphicFramePr>
            <a:graphicFrameLocks noGrp="1"/>
          </p:cNvGraphicFramePr>
          <p:nvPr>
            <p:ph idx="1"/>
            <p:extLst>
              <p:ext uri="{D42A27DB-BD31-4B8C-83A1-F6EECF244321}">
                <p14:modId xmlns:p14="http://schemas.microsoft.com/office/powerpoint/2010/main" val="562994014"/>
              </p:ext>
            </p:extLst>
          </p:nvPr>
        </p:nvGraphicFramePr>
        <p:xfrm>
          <a:off x="838200" y="1325563"/>
          <a:ext cx="10515600" cy="4846320"/>
        </p:xfrm>
        <a:graphic>
          <a:graphicData uri="http://schemas.openxmlformats.org/drawingml/2006/table">
            <a:tbl>
              <a:tblPr firstRow="1" bandRow="1">
                <a:tableStyleId>{8A107856-5554-42FB-B03E-39F5DBC370BA}</a:tableStyleId>
              </a:tblPr>
              <a:tblGrid>
                <a:gridCol w="3537857">
                  <a:extLst>
                    <a:ext uri="{9D8B030D-6E8A-4147-A177-3AD203B41FA5}">
                      <a16:colId xmlns:a16="http://schemas.microsoft.com/office/drawing/2014/main" val="1872289949"/>
                    </a:ext>
                  </a:extLst>
                </a:gridCol>
                <a:gridCol w="6977743">
                  <a:extLst>
                    <a:ext uri="{9D8B030D-6E8A-4147-A177-3AD203B41FA5}">
                      <a16:colId xmlns:a16="http://schemas.microsoft.com/office/drawing/2014/main" val="2187420599"/>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t>Probing deeper through follow-up interviews: </a:t>
                      </a:r>
                      <a:endParaRPr lang="en-CN" b="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t>Follow-up interviews complement the focus group discussions by allowing the researcher to delve deeper into specific issues, gather more detailed information, and gain a more nuanced understanding of individual experiences and viewpoints. These one-on-one interviews provide an opportunity for participants to express their thoughts more extensively and reflect on their experiences with the (1+X) system. Follow-up interviews enable the researcher to gather rich qualitative data that can contribute to a comprehensive analysis of the implementation of the (1+X) system.</a:t>
                      </a:r>
                      <a:endParaRPr lang="en-CN" b="0"/>
                    </a:p>
                  </a:txBody>
                  <a:tcPr/>
                </a:tc>
                <a:extLst>
                  <a:ext uri="{0D108BD9-81ED-4DB2-BD59-A6C34878D82A}">
                    <a16:rowId xmlns:a16="http://schemas.microsoft.com/office/drawing/2014/main" val="58757432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Participant-centered approach: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Both focus group discussions and follow-up interviews prioritize the perspectives and voices of students, teachers, and administrators who have direct experience with the (1+X) system. By engaging participants in these research methods, the study ensures that the views and experiences of those most affected by the system are given prominence. This participant-centered approach allows for a more accurate and authentic representation of the challenges, successes, and potential improvements related to the (1+X) system.</a:t>
                      </a:r>
                      <a:endParaRPr lang="en-CN"/>
                    </a:p>
                  </a:txBody>
                  <a:tcPr/>
                </a:tc>
                <a:extLst>
                  <a:ext uri="{0D108BD9-81ED-4DB2-BD59-A6C34878D82A}">
                    <a16:rowId xmlns:a16="http://schemas.microsoft.com/office/drawing/2014/main" val="1097975673"/>
                  </a:ext>
                </a:extLst>
              </a:tr>
            </a:tbl>
          </a:graphicData>
        </a:graphic>
      </p:graphicFrame>
      <p:sp>
        <p:nvSpPr>
          <p:cNvPr id="4" name="Title 1">
            <a:extLst>
              <a:ext uri="{FF2B5EF4-FFF2-40B4-BE49-F238E27FC236}">
                <a16:creationId xmlns:a16="http://schemas.microsoft.com/office/drawing/2014/main" id="{4C9BF891-C8C9-AD07-15B6-364417EC81A1}"/>
              </a:ext>
            </a:extLst>
          </p:cNvPr>
          <p:cNvSpPr txBox="1">
            <a:spLocks/>
          </p:cNvSpPr>
          <p:nvPr/>
        </p:nvSpPr>
        <p:spPr>
          <a:xfrm>
            <a:off x="435429"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Rationale for Methodology</a:t>
            </a:r>
            <a:endParaRPr lang="en-CN"/>
          </a:p>
        </p:txBody>
      </p:sp>
    </p:spTree>
    <p:extLst>
      <p:ext uri="{BB962C8B-B14F-4D97-AF65-F5344CB8AC3E}">
        <p14:creationId xmlns:p14="http://schemas.microsoft.com/office/powerpoint/2010/main" val="1036662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5EFD8-BDFC-D713-6818-C2F997CB9C52}"/>
              </a:ext>
            </a:extLst>
          </p:cNvPr>
          <p:cNvSpPr>
            <a:spLocks noGrp="1"/>
          </p:cNvSpPr>
          <p:nvPr>
            <p:ph type="title"/>
          </p:nvPr>
        </p:nvSpPr>
        <p:spPr/>
        <p:txBody>
          <a:bodyPr/>
          <a:lstStyle/>
          <a:p>
            <a:r>
              <a:rPr lang="en-GB"/>
              <a:t>Rationale for Methodology</a:t>
            </a:r>
            <a:endParaRPr lang="en-CN"/>
          </a:p>
        </p:txBody>
      </p:sp>
      <p:graphicFrame>
        <p:nvGraphicFramePr>
          <p:cNvPr id="7" name="Table 7">
            <a:extLst>
              <a:ext uri="{FF2B5EF4-FFF2-40B4-BE49-F238E27FC236}">
                <a16:creationId xmlns:a16="http://schemas.microsoft.com/office/drawing/2014/main" id="{87827AF8-3907-3A70-F579-D0FB2C921E5B}"/>
              </a:ext>
            </a:extLst>
          </p:cNvPr>
          <p:cNvGraphicFramePr>
            <a:graphicFrameLocks noGrp="1"/>
          </p:cNvGraphicFramePr>
          <p:nvPr>
            <p:ph idx="1"/>
            <p:extLst>
              <p:ext uri="{D42A27DB-BD31-4B8C-83A1-F6EECF244321}">
                <p14:modId xmlns:p14="http://schemas.microsoft.com/office/powerpoint/2010/main" val="776740184"/>
              </p:ext>
            </p:extLst>
          </p:nvPr>
        </p:nvGraphicFramePr>
        <p:xfrm>
          <a:off x="838200" y="1825625"/>
          <a:ext cx="10515599" cy="2011680"/>
        </p:xfrm>
        <a:graphic>
          <a:graphicData uri="http://schemas.openxmlformats.org/drawingml/2006/table">
            <a:tbl>
              <a:tblPr firstRow="1" bandRow="1">
                <a:tableStyleId>{8A107856-5554-42FB-B03E-39F5DBC370BA}</a:tableStyleId>
              </a:tblPr>
              <a:tblGrid>
                <a:gridCol w="3287486">
                  <a:extLst>
                    <a:ext uri="{9D8B030D-6E8A-4147-A177-3AD203B41FA5}">
                      <a16:colId xmlns:a16="http://schemas.microsoft.com/office/drawing/2014/main" val="3002539548"/>
                    </a:ext>
                  </a:extLst>
                </a:gridCol>
                <a:gridCol w="7228113">
                  <a:extLst>
                    <a:ext uri="{9D8B030D-6E8A-4147-A177-3AD203B41FA5}">
                      <a16:colId xmlns:a16="http://schemas.microsoft.com/office/drawing/2014/main" val="342877557"/>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t>Mixed-methods robustness:</a:t>
                      </a:r>
                      <a:endParaRPr lang="en-CN" b="0"/>
                    </a:p>
                  </a:txBody>
                  <a:tcPr marL="91442" marR="9144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a:t>By combining focus group discussions and follow-up interviews, the study benefits from the strengths of both qualitative and quantitative research methods. The qualitative data gathered through discussions and interviews provide rich and nuanced insights, while quantitative data from surveys and statistical analysis can supplement the findings with broader trends and statistical significance. This mixed-methods approach enhances the overall robustness and validity of the study's findings.</a:t>
                      </a:r>
                      <a:endParaRPr lang="en-CN" b="0"/>
                    </a:p>
                  </a:txBody>
                  <a:tcPr marL="91442" marR="91442"/>
                </a:tc>
                <a:extLst>
                  <a:ext uri="{0D108BD9-81ED-4DB2-BD59-A6C34878D82A}">
                    <a16:rowId xmlns:a16="http://schemas.microsoft.com/office/drawing/2014/main" val="3938220368"/>
                  </a:ext>
                </a:extLst>
              </a:tr>
            </a:tbl>
          </a:graphicData>
        </a:graphic>
      </p:graphicFrame>
    </p:spTree>
    <p:extLst>
      <p:ext uri="{BB962C8B-B14F-4D97-AF65-F5344CB8AC3E}">
        <p14:creationId xmlns:p14="http://schemas.microsoft.com/office/powerpoint/2010/main" val="93520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BC0D3-1DFA-80B0-E10B-EE8CAA22CBF4}"/>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2800" kern="1200">
                <a:solidFill>
                  <a:schemeClr val="tx2"/>
                </a:solidFill>
                <a:latin typeface="+mj-lt"/>
                <a:ea typeface="+mj-ea"/>
                <a:cs typeface="+mj-cs"/>
              </a:rPr>
              <a:t>Research Tools and platform, and timetable, sampling method</a:t>
            </a:r>
          </a:p>
        </p:txBody>
      </p:sp>
      <p:grpSp>
        <p:nvGrpSpPr>
          <p:cNvPr id="13" name="Group 12">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4" name="Freeform: Shape 13">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Graphic 5" descr="Magnifying glass">
            <a:extLst>
              <a:ext uri="{FF2B5EF4-FFF2-40B4-BE49-F238E27FC236}">
                <a16:creationId xmlns:a16="http://schemas.microsoft.com/office/drawing/2014/main" id="{8CA6A69B-BB1F-4A22-42A7-A9441D4EB0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3583932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CD907-C5B2-6FEC-83D7-1E98FB3D19B5}"/>
              </a:ext>
            </a:extLst>
          </p:cNvPr>
          <p:cNvSpPr>
            <a:spLocks noGrp="1"/>
          </p:cNvSpPr>
          <p:nvPr>
            <p:ph type="title"/>
          </p:nvPr>
        </p:nvSpPr>
        <p:spPr/>
        <p:txBody>
          <a:bodyPr/>
          <a:lstStyle/>
          <a:p>
            <a:r>
              <a:rPr lang="en-GB"/>
              <a:t>Research Tools and Platform:</a:t>
            </a:r>
            <a:endParaRPr lang="en-CN"/>
          </a:p>
        </p:txBody>
      </p:sp>
      <p:graphicFrame>
        <p:nvGraphicFramePr>
          <p:cNvPr id="4" name="Table 4">
            <a:extLst>
              <a:ext uri="{FF2B5EF4-FFF2-40B4-BE49-F238E27FC236}">
                <a16:creationId xmlns:a16="http://schemas.microsoft.com/office/drawing/2014/main" id="{91F483BE-CEAD-BC8E-C49D-247D36F0AFBC}"/>
              </a:ext>
            </a:extLst>
          </p:cNvPr>
          <p:cNvGraphicFramePr>
            <a:graphicFrameLocks noGrp="1"/>
          </p:cNvGraphicFramePr>
          <p:nvPr>
            <p:ph idx="1"/>
            <p:extLst>
              <p:ext uri="{D42A27DB-BD31-4B8C-83A1-F6EECF244321}">
                <p14:modId xmlns:p14="http://schemas.microsoft.com/office/powerpoint/2010/main" val="2999202825"/>
              </p:ext>
            </p:extLst>
          </p:nvPr>
        </p:nvGraphicFramePr>
        <p:xfrm>
          <a:off x="838200" y="1880870"/>
          <a:ext cx="10515600" cy="4754880"/>
        </p:xfrm>
        <a:graphic>
          <a:graphicData uri="http://schemas.openxmlformats.org/drawingml/2006/table">
            <a:tbl>
              <a:tblPr firstRow="1" bandRow="1">
                <a:tableStyleId>{C4B1156A-380E-4F78-BDF5-A606A8083BF9}</a:tableStyleId>
              </a:tblPr>
              <a:tblGrid>
                <a:gridCol w="3276600">
                  <a:extLst>
                    <a:ext uri="{9D8B030D-6E8A-4147-A177-3AD203B41FA5}">
                      <a16:colId xmlns:a16="http://schemas.microsoft.com/office/drawing/2014/main" val="3217951149"/>
                    </a:ext>
                  </a:extLst>
                </a:gridCol>
                <a:gridCol w="7239000">
                  <a:extLst>
                    <a:ext uri="{9D8B030D-6E8A-4147-A177-3AD203B41FA5}">
                      <a16:colId xmlns:a16="http://schemas.microsoft.com/office/drawing/2014/main" val="3456964138"/>
                    </a:ext>
                  </a:extLst>
                </a:gridCol>
              </a:tblGrid>
              <a:tr h="370840">
                <a:tc>
                  <a:txBody>
                    <a:bodyPr/>
                    <a:lstStyle/>
                    <a:p>
                      <a:r>
                        <a:rPr lang="en-GB" b="0" dirty="0"/>
                        <a:t>Focus group discussion guide: </a:t>
                      </a:r>
                      <a:endParaRPr lang="en-CN" b="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A structured guide will be developed to facilitate the discussions and ensure that key research questions and topics are covered. The guide will include open-ended questions and prompts to encourage participants to share their experiences, perspectives, and challenges (Powell, Single 1996)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 related to the (1+X) system.</a:t>
                      </a:r>
                      <a:endParaRPr lang="en-CN" b="0" dirty="0"/>
                    </a:p>
                  </a:txBody>
                  <a:tcPr/>
                </a:tc>
                <a:extLst>
                  <a:ext uri="{0D108BD9-81ED-4DB2-BD59-A6C34878D82A}">
                    <a16:rowId xmlns:a16="http://schemas.microsoft.com/office/drawing/2014/main" val="2703497539"/>
                  </a:ext>
                </a:extLst>
              </a:tr>
              <a:tr h="370840">
                <a:tc>
                  <a:txBody>
                    <a:bodyPr/>
                    <a:lstStyle/>
                    <a:p>
                      <a:r>
                        <a:rPr lang="en-GB" dirty="0"/>
                        <a:t>Interview protocols:</a:t>
                      </a:r>
                      <a:endParaRPr lang="en-CN"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Specific interview protocols will be developed for the follow-up interviews</a:t>
                      </a:r>
                      <a:r>
                        <a:rPr lang="en-CN" sz="1800" kern="1200" dirty="0">
                          <a:solidFill>
                            <a:schemeClr val="dk1"/>
                          </a:solidFill>
                          <a:effectLst/>
                          <a:latin typeface="+mn-lt"/>
                          <a:ea typeface="+mn-ea"/>
                          <a:cs typeface="+mn-cs"/>
                        </a:rPr>
                        <a:t> (Castillo-Montoya 2016)</a:t>
                      </a:r>
                      <a:r>
                        <a:rPr lang="en-GB" dirty="0"/>
                        <a:t>. These protocols will provide a framework for conducting one-on-one interviews with selected participants, allowing for in-depth exploration of individual experiences and insights.</a:t>
                      </a:r>
                      <a:endParaRPr lang="en-CN" dirty="0"/>
                    </a:p>
                  </a:txBody>
                  <a:tcPr/>
                </a:tc>
                <a:extLst>
                  <a:ext uri="{0D108BD9-81ED-4DB2-BD59-A6C34878D82A}">
                    <a16:rowId xmlns:a16="http://schemas.microsoft.com/office/drawing/2014/main" val="2142215926"/>
                  </a:ext>
                </a:extLst>
              </a:tr>
              <a:tr h="370840">
                <a:tc>
                  <a:txBody>
                    <a:bodyPr/>
                    <a:lstStyle/>
                    <a:p>
                      <a:r>
                        <a:rPr lang="en-GB"/>
                        <a:t>Recording devices: </a:t>
                      </a:r>
                      <a:endParaRPr lang="en-CN"/>
                    </a:p>
                  </a:txBody>
                  <a:tcPr/>
                </a:tc>
                <a:tc>
                  <a:txBody>
                    <a:bodyPr/>
                    <a:lstStyle/>
                    <a:p>
                      <a:r>
                        <a:rPr lang="en-GB"/>
                        <a:t>Audio or video recording devices will be used to capture the discussions and interviews accurately. These recordings will serve as references for data analysis and ensure that no valuable information is missed during the research process.</a:t>
                      </a:r>
                      <a:endParaRPr lang="en-CN"/>
                    </a:p>
                  </a:txBody>
                  <a:tcPr/>
                </a:tc>
                <a:extLst>
                  <a:ext uri="{0D108BD9-81ED-4DB2-BD59-A6C34878D82A}">
                    <a16:rowId xmlns:a16="http://schemas.microsoft.com/office/drawing/2014/main" val="3353780604"/>
                  </a:ext>
                </a:extLst>
              </a:tr>
              <a:tr h="370840">
                <a:tc>
                  <a:txBody>
                    <a:bodyPr/>
                    <a:lstStyle/>
                    <a:p>
                      <a:r>
                        <a:rPr lang="en-GB"/>
                        <a:t>Note-taking materials:</a:t>
                      </a:r>
                      <a:endParaRPr lang="en-CN"/>
                    </a:p>
                  </a:txBody>
                  <a:tcPr/>
                </a:tc>
                <a:tc>
                  <a:txBody>
                    <a:bodyPr/>
                    <a:lstStyle/>
                    <a:p>
                      <a:r>
                        <a:rPr lang="en-GB" dirty="0"/>
                        <a:t>The researcher will also use pen and paper or digital note-taking tools to capture important points, observations, and non-verbal cues during the discussions and interviews.</a:t>
                      </a:r>
                      <a:endParaRPr lang="en-CN" dirty="0"/>
                    </a:p>
                  </a:txBody>
                  <a:tcPr/>
                </a:tc>
                <a:extLst>
                  <a:ext uri="{0D108BD9-81ED-4DB2-BD59-A6C34878D82A}">
                    <a16:rowId xmlns:a16="http://schemas.microsoft.com/office/drawing/2014/main" val="2558629202"/>
                  </a:ext>
                </a:extLst>
              </a:tr>
            </a:tbl>
          </a:graphicData>
        </a:graphic>
      </p:graphicFrame>
    </p:spTree>
    <p:extLst>
      <p:ext uri="{BB962C8B-B14F-4D97-AF65-F5344CB8AC3E}">
        <p14:creationId xmlns:p14="http://schemas.microsoft.com/office/powerpoint/2010/main" val="1402450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DC07727-0B00-98C2-9422-2405311D1ED2}"/>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Sampling Method</a:t>
            </a:r>
            <a:endParaRPr lang="en-CN" sz="3600">
              <a:solidFill>
                <a:schemeClr val="tx2"/>
              </a:solidFill>
            </a:endParaRP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AAB6BC8-0203-18D9-A839-5FBD05BB2B85}"/>
              </a:ext>
            </a:extLst>
          </p:cNvPr>
          <p:cNvSpPr>
            <a:spLocks noGrp="1"/>
          </p:cNvSpPr>
          <p:nvPr>
            <p:ph idx="1"/>
          </p:nvPr>
        </p:nvSpPr>
        <p:spPr>
          <a:xfrm>
            <a:off x="1179226" y="3329677"/>
            <a:ext cx="9833548" cy="2457269"/>
          </a:xfrm>
        </p:spPr>
        <p:txBody>
          <a:bodyPr>
            <a:normAutofit/>
          </a:bodyPr>
          <a:lstStyle/>
          <a:p>
            <a:r>
              <a:rPr lang="en-GB" sz="1800">
                <a:solidFill>
                  <a:schemeClr val="tx2"/>
                </a:solidFill>
              </a:rPr>
              <a:t>The sampling method for this study will involve purposeful sampling (Suri 2011)</a:t>
            </a:r>
            <a:r>
              <a:rPr lang="en-US" sz="1800">
                <a:solidFill>
                  <a:schemeClr val="tx2"/>
                </a:solidFill>
              </a:rPr>
              <a:t>.</a:t>
            </a:r>
            <a:endParaRPr lang="en-GB" sz="1800">
              <a:solidFill>
                <a:schemeClr val="tx2"/>
              </a:solidFill>
            </a:endParaRPr>
          </a:p>
          <a:p>
            <a:r>
              <a:rPr lang="en-GB" sz="1800">
                <a:solidFill>
                  <a:schemeClr val="tx2"/>
                </a:solidFill>
              </a:rPr>
              <a:t>Participants will be selected based on their direct involvement and experiences with the (1+X) system in the selected vocational colleges. </a:t>
            </a:r>
          </a:p>
          <a:p>
            <a:endParaRPr lang="en-GB" sz="1800">
              <a:solidFill>
                <a:schemeClr val="tx2"/>
              </a:solidFill>
            </a:endParaRPr>
          </a:p>
          <a:p>
            <a:r>
              <a:rPr lang="en-GB" sz="1800">
                <a:solidFill>
                  <a:schemeClr val="tx2"/>
                </a:solidFill>
              </a:rPr>
              <a:t>Specific criteria for selecting participants may include factors such as the length of time they have been involved in the (1+X) system,, and their perceptions of the effectiveness of the system. The researcher will seek participants who can provide valuable insights and represent a range of perspectives and experiences.</a:t>
            </a:r>
            <a:endParaRPr lang="en-CN" sz="180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25"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092269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0D39733-ED07-0849-C915-B9E69323517D}"/>
              </a:ext>
            </a:extLst>
          </p:cNvPr>
          <p:cNvSpPr>
            <a:spLocks noGrp="1"/>
          </p:cNvSpPr>
          <p:nvPr>
            <p:ph type="title"/>
          </p:nvPr>
        </p:nvSpPr>
        <p:spPr>
          <a:xfrm>
            <a:off x="479394" y="1070800"/>
            <a:ext cx="3939688" cy="5583126"/>
          </a:xfrm>
        </p:spPr>
        <p:txBody>
          <a:bodyPr>
            <a:normAutofit/>
          </a:bodyPr>
          <a:lstStyle/>
          <a:p>
            <a:pPr algn="r"/>
            <a:r>
              <a:rPr lang="en-GB" sz="6800"/>
              <a:t>Timetable</a:t>
            </a:r>
            <a:endParaRPr lang="en-CN" sz="68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30691945-BEC3-314A-FC01-2404314B3BCE}"/>
              </a:ext>
            </a:extLst>
          </p:cNvPr>
          <p:cNvGraphicFramePr>
            <a:graphicFrameLocks noGrp="1"/>
          </p:cNvGraphicFramePr>
          <p:nvPr>
            <p:ph idx="1"/>
            <p:extLst>
              <p:ext uri="{D42A27DB-BD31-4B8C-83A1-F6EECF244321}">
                <p14:modId xmlns:p14="http://schemas.microsoft.com/office/powerpoint/2010/main" val="218821800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0288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8009A-BAC5-A050-BFF4-E2C59DA151D5}"/>
              </a:ext>
            </a:extLst>
          </p:cNvPr>
          <p:cNvSpPr>
            <a:spLocks noGrp="1"/>
          </p:cNvSpPr>
          <p:nvPr>
            <p:ph type="title"/>
          </p:nvPr>
        </p:nvSpPr>
        <p:spPr>
          <a:xfrm>
            <a:off x="838200" y="197841"/>
            <a:ext cx="10515600" cy="1325563"/>
          </a:xfrm>
        </p:spPr>
        <p:txBody>
          <a:bodyPr/>
          <a:lstStyle/>
          <a:p>
            <a:r>
              <a:rPr lang="en-GB"/>
              <a:t>Sampling Method</a:t>
            </a:r>
            <a:endParaRPr lang="en-CN"/>
          </a:p>
        </p:txBody>
      </p:sp>
      <p:graphicFrame>
        <p:nvGraphicFramePr>
          <p:cNvPr id="5" name="Table 5">
            <a:extLst>
              <a:ext uri="{FF2B5EF4-FFF2-40B4-BE49-F238E27FC236}">
                <a16:creationId xmlns:a16="http://schemas.microsoft.com/office/drawing/2014/main" id="{73DDAC06-8013-575E-1C8A-57542362C2D0}"/>
              </a:ext>
            </a:extLst>
          </p:cNvPr>
          <p:cNvGraphicFramePr>
            <a:graphicFrameLocks noGrp="1"/>
          </p:cNvGraphicFramePr>
          <p:nvPr>
            <p:ph idx="1"/>
            <p:extLst>
              <p:ext uri="{D42A27DB-BD31-4B8C-83A1-F6EECF244321}">
                <p14:modId xmlns:p14="http://schemas.microsoft.com/office/powerpoint/2010/main" val="3024646796"/>
              </p:ext>
            </p:extLst>
          </p:nvPr>
        </p:nvGraphicFramePr>
        <p:xfrm>
          <a:off x="985838" y="1831180"/>
          <a:ext cx="10515600" cy="3840480"/>
        </p:xfrm>
        <a:graphic>
          <a:graphicData uri="http://schemas.openxmlformats.org/drawingml/2006/table">
            <a:tbl>
              <a:tblPr firstRow="1" bandRow="1">
                <a:tableStyleId>{22838BEF-8BB2-4498-84A7-C5851F593DF1}</a:tableStyleId>
              </a:tblPr>
              <a:tblGrid>
                <a:gridCol w="2900362">
                  <a:extLst>
                    <a:ext uri="{9D8B030D-6E8A-4147-A177-3AD203B41FA5}">
                      <a16:colId xmlns:a16="http://schemas.microsoft.com/office/drawing/2014/main" val="3078635457"/>
                    </a:ext>
                  </a:extLst>
                </a:gridCol>
                <a:gridCol w="7615238">
                  <a:extLst>
                    <a:ext uri="{9D8B030D-6E8A-4147-A177-3AD203B41FA5}">
                      <a16:colId xmlns:a16="http://schemas.microsoft.com/office/drawing/2014/main" val="1903580374"/>
                    </a:ext>
                  </a:extLst>
                </a:gridCol>
              </a:tblGrid>
              <a:tr h="370840">
                <a:tc>
                  <a:txBody>
                    <a:bodyPr/>
                    <a:lstStyle/>
                    <a:p>
                      <a:r>
                        <a:rPr lang="en-GB" b="0"/>
                        <a:t>Vocational Programs</a:t>
                      </a:r>
                      <a:endParaRPr lang="en-CN" b="0"/>
                    </a:p>
                  </a:txBody>
                  <a:tcPr/>
                </a:tc>
                <a:tc>
                  <a:txBody>
                    <a:bodyPr/>
                    <a:lstStyle/>
                    <a:p>
                      <a:r>
                        <a:rPr lang="en-GB" b="0"/>
                        <a:t>Students from different vocational programs will be selected to capture the variation in implementation and outcomes of the (1+X) system across different disciplines. This will provide a comprehensive understanding of how the system operates within different vocational fields.</a:t>
                      </a:r>
                    </a:p>
                  </a:txBody>
                  <a:tcPr/>
                </a:tc>
                <a:extLst>
                  <a:ext uri="{0D108BD9-81ED-4DB2-BD59-A6C34878D82A}">
                    <a16:rowId xmlns:a16="http://schemas.microsoft.com/office/drawing/2014/main" val="3968471348"/>
                  </a:ext>
                </a:extLst>
              </a:tr>
              <a:tr h="370840">
                <a:tc>
                  <a:txBody>
                    <a:bodyPr/>
                    <a:lstStyle/>
                    <a:p>
                      <a:r>
                        <a:rPr lang="en-GB"/>
                        <a:t>Academic Years</a:t>
                      </a:r>
                      <a:endParaRPr lang="en-CN"/>
                    </a:p>
                  </a:txBody>
                  <a:tcPr/>
                </a:tc>
                <a:tc>
                  <a:txBody>
                    <a:bodyPr/>
                    <a:lstStyle/>
                    <a:p>
                      <a:r>
                        <a:rPr lang="en-GB"/>
                        <a:t>Students from various academic years, including first-year, second-year</a:t>
                      </a:r>
                      <a:r>
                        <a:rPr lang="zh-CN" altLang="en-US"/>
                        <a:t>， </a:t>
                      </a:r>
                      <a:r>
                        <a:rPr lang="en-GB" altLang="zh-CN"/>
                        <a:t>third</a:t>
                      </a:r>
                      <a:r>
                        <a:rPr lang="en-GB"/>
                        <a:t>-year, and final-year students, will be included in the sample. This will allow for an exploration of how the (1+X) system progresses throughout a student's educational journey and its potential impact on their skill development and career prospects over time.</a:t>
                      </a:r>
                      <a:endParaRPr lang="en-CN"/>
                    </a:p>
                  </a:txBody>
                  <a:tcPr/>
                </a:tc>
                <a:extLst>
                  <a:ext uri="{0D108BD9-81ED-4DB2-BD59-A6C34878D82A}">
                    <a16:rowId xmlns:a16="http://schemas.microsoft.com/office/drawing/2014/main" val="585703419"/>
                  </a:ext>
                </a:extLst>
              </a:tr>
              <a:tr h="370840">
                <a:tc>
                  <a:txBody>
                    <a:bodyPr/>
                    <a:lstStyle/>
                    <a:p>
                      <a:r>
                        <a:rPr lang="en-GB"/>
                        <a:t>Gender and Demographic Diversity</a:t>
                      </a:r>
                      <a:endParaRPr lang="en-CN"/>
                    </a:p>
                  </a:txBody>
                  <a:tcPr/>
                </a:tc>
                <a:tc>
                  <a:txBody>
                    <a:bodyPr/>
                    <a:lstStyle/>
                    <a:p>
                      <a:r>
                        <a:rPr lang="en-GB"/>
                        <a:t> Efforts will be made to ensure gender and demographic diversity within the sample. This will help capture a wide range of perspectives and experiences, taking into account potential variations in how the (1+X) system may affect different student groups.</a:t>
                      </a:r>
                      <a:endParaRPr lang="en-CN"/>
                    </a:p>
                  </a:txBody>
                  <a:tcPr/>
                </a:tc>
                <a:extLst>
                  <a:ext uri="{0D108BD9-81ED-4DB2-BD59-A6C34878D82A}">
                    <a16:rowId xmlns:a16="http://schemas.microsoft.com/office/drawing/2014/main" val="1362132157"/>
                  </a:ext>
                </a:extLst>
              </a:tr>
            </a:tbl>
          </a:graphicData>
        </a:graphic>
      </p:graphicFrame>
      <p:sp>
        <p:nvSpPr>
          <p:cNvPr id="4" name="Rectangle 3">
            <a:extLst>
              <a:ext uri="{FF2B5EF4-FFF2-40B4-BE49-F238E27FC236}">
                <a16:creationId xmlns:a16="http://schemas.microsoft.com/office/drawing/2014/main" id="{96F60943-58E4-4C63-CAD4-B403161EAD5C}"/>
              </a:ext>
            </a:extLst>
          </p:cNvPr>
          <p:cNvSpPr/>
          <p:nvPr/>
        </p:nvSpPr>
        <p:spPr>
          <a:xfrm>
            <a:off x="4146797" y="753963"/>
            <a:ext cx="7711828" cy="769441"/>
          </a:xfrm>
          <a:prstGeom prst="rect">
            <a:avLst/>
          </a:prstGeom>
          <a:noFill/>
        </p:spPr>
        <p:txBody>
          <a:bodyPr wrap="square" lIns="91440" tIns="45720" rIns="91440" bIns="45720">
            <a:spAutoFit/>
          </a:bodyPr>
          <a:lstStyle/>
          <a:p>
            <a:pPr algn="ctr"/>
            <a:r>
              <a:rPr lang="en-GB" sz="4400" b="0" cap="none" spc="0">
                <a:ln w="0"/>
                <a:solidFill>
                  <a:schemeClr val="accent1"/>
                </a:solidFill>
                <a:effectLst>
                  <a:outerShdw blurRad="38100" dist="25400" dir="5400000" algn="ctr" rotWithShape="0">
                    <a:srgbClr val="6E747A">
                      <a:alpha val="43000"/>
                    </a:srgbClr>
                  </a:outerShdw>
                </a:effectLst>
              </a:rPr>
              <a:t>representation </a:t>
            </a:r>
            <a:r>
              <a:rPr lang="en-US" altLang="zh-CN" sz="4400" b="0" cap="none" spc="0">
                <a:ln w="0"/>
                <a:solidFill>
                  <a:schemeClr val="accent1"/>
                </a:solidFill>
                <a:effectLst>
                  <a:outerShdw blurRad="38100" dist="25400" dir="5400000" algn="ctr" rotWithShape="0">
                    <a:srgbClr val="6E747A">
                      <a:alpha val="43000"/>
                    </a:srgbClr>
                  </a:outerShdw>
                </a:effectLst>
              </a:rPr>
              <a:t>&amp;</a:t>
            </a:r>
            <a:r>
              <a:rPr lang="en-GB" sz="4400" b="0" cap="none" spc="0">
                <a:ln w="0"/>
                <a:solidFill>
                  <a:schemeClr val="accent1"/>
                </a:solidFill>
                <a:effectLst>
                  <a:outerShdw blurRad="38100" dist="25400" dir="5400000" algn="ctr" rotWithShape="0">
                    <a:srgbClr val="6E747A">
                      <a:alpha val="43000"/>
                    </a:srgbClr>
                  </a:outerShdw>
                </a:effectLst>
              </a:rPr>
              <a:t> diversity </a:t>
            </a:r>
          </a:p>
        </p:txBody>
      </p:sp>
    </p:spTree>
    <p:extLst>
      <p:ext uri="{BB962C8B-B14F-4D97-AF65-F5344CB8AC3E}">
        <p14:creationId xmlns:p14="http://schemas.microsoft.com/office/powerpoint/2010/main" val="805947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FD371E-4B7D-010C-93BC-63B94FDE3100}"/>
              </a:ext>
            </a:extLst>
          </p:cNvPr>
          <p:cNvSpPr>
            <a:spLocks noGrp="1"/>
          </p:cNvSpPr>
          <p:nvPr>
            <p:ph idx="1"/>
          </p:nvPr>
        </p:nvSpPr>
        <p:spPr/>
        <p:txBody>
          <a:bodyPr>
            <a:normAutofit lnSpcReduction="10000"/>
          </a:bodyPr>
          <a:lstStyle/>
          <a:p>
            <a:r>
              <a:rPr lang="en-GB"/>
              <a:t>The selection of student participants will be based on a combination of purposive and random sampling techniques. </a:t>
            </a:r>
          </a:p>
          <a:p>
            <a:r>
              <a:rPr lang="en-GB"/>
              <a:t>Within each program and academic year, a random sampling approach will be used to select participants from the pool of eligible students.</a:t>
            </a:r>
          </a:p>
          <a:p>
            <a:r>
              <a:rPr lang="en-GB"/>
              <a:t>The final sample size will depend on the saturation of data, where new insights and perspectives cease to emerge from the data collection process. </a:t>
            </a:r>
          </a:p>
          <a:p>
            <a:r>
              <a:rPr lang="en-GB"/>
              <a:t>The </a:t>
            </a:r>
            <a:r>
              <a:rPr lang="en-US" altLang="zh-CN"/>
              <a:t>aim</a:t>
            </a:r>
            <a:r>
              <a:rPr lang="en-GB"/>
              <a:t> </a:t>
            </a:r>
            <a:r>
              <a:rPr lang="en-US" altLang="zh-CN"/>
              <a:t>is </a:t>
            </a:r>
            <a:r>
              <a:rPr lang="en-GB"/>
              <a:t>to include a sufficient number of student participants to capture diverse experiences, challenges, and benefits associated with the (1+X) system in Chinese higher vocational education.</a:t>
            </a:r>
            <a:endParaRPr lang="en-CN"/>
          </a:p>
        </p:txBody>
      </p:sp>
      <p:sp>
        <p:nvSpPr>
          <p:cNvPr id="4" name="Title 1">
            <a:extLst>
              <a:ext uri="{FF2B5EF4-FFF2-40B4-BE49-F238E27FC236}">
                <a16:creationId xmlns:a16="http://schemas.microsoft.com/office/drawing/2014/main" id="{8C78009A-BAC5-A050-BFF4-E2C59DA151D5}"/>
              </a:ext>
            </a:extLst>
          </p:cNvPr>
          <p:cNvSpPr>
            <a:spLocks noGrp="1"/>
          </p:cNvSpPr>
          <p:nvPr/>
        </p:nvSpPr>
        <p:spPr>
          <a:xfrm>
            <a:off x="995362" y="39449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Sampling Method</a:t>
            </a:r>
            <a:endParaRPr lang="en-CN"/>
          </a:p>
        </p:txBody>
      </p:sp>
    </p:spTree>
    <p:extLst>
      <p:ext uri="{BB962C8B-B14F-4D97-AF65-F5344CB8AC3E}">
        <p14:creationId xmlns:p14="http://schemas.microsoft.com/office/powerpoint/2010/main" val="4018061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80530-9B85-CF55-5A4F-951DD9585E28}"/>
              </a:ext>
            </a:extLst>
          </p:cNvPr>
          <p:cNvSpPr>
            <a:spLocks noGrp="1"/>
          </p:cNvSpPr>
          <p:nvPr>
            <p:ph type="title"/>
          </p:nvPr>
        </p:nvSpPr>
        <p:spPr/>
        <p:txBody>
          <a:bodyPr/>
          <a:lstStyle/>
          <a:p>
            <a:r>
              <a:rPr lang="en-GB" dirty="0"/>
              <a:t>Ethical Considerations</a:t>
            </a:r>
            <a:endParaRPr lang="en-CN" dirty="0"/>
          </a:p>
        </p:txBody>
      </p:sp>
      <p:graphicFrame>
        <p:nvGraphicFramePr>
          <p:cNvPr id="4" name="Content Placeholder 3">
            <a:extLst>
              <a:ext uri="{FF2B5EF4-FFF2-40B4-BE49-F238E27FC236}">
                <a16:creationId xmlns:a16="http://schemas.microsoft.com/office/drawing/2014/main" id="{2E159EF5-22A7-DBA1-9E6C-851D6846860D}"/>
              </a:ext>
            </a:extLst>
          </p:cNvPr>
          <p:cNvGraphicFramePr>
            <a:graphicFrameLocks noGrp="1"/>
          </p:cNvGraphicFramePr>
          <p:nvPr>
            <p:ph idx="1"/>
            <p:extLst>
              <p:ext uri="{D42A27DB-BD31-4B8C-83A1-F6EECF244321}">
                <p14:modId xmlns:p14="http://schemas.microsoft.com/office/powerpoint/2010/main" val="727273168"/>
              </p:ext>
            </p:extLst>
          </p:nvPr>
        </p:nvGraphicFramePr>
        <p:xfrm>
          <a:off x="259492" y="1468266"/>
          <a:ext cx="11094308" cy="49325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32713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nancial graphs on a dark display">
            <a:extLst>
              <a:ext uri="{FF2B5EF4-FFF2-40B4-BE49-F238E27FC236}">
                <a16:creationId xmlns:a16="http://schemas.microsoft.com/office/drawing/2014/main" id="{12C85DC5-DE1F-6FDC-2E22-E7554FE7C445}"/>
              </a:ext>
            </a:extLst>
          </p:cNvPr>
          <p:cNvPicPr>
            <a:picLocks noChangeAspect="1"/>
          </p:cNvPicPr>
          <p:nvPr/>
        </p:nvPicPr>
        <p:blipFill rotWithShape="1">
          <a:blip r:embed="rId2"/>
          <a:srcRect l="27849" r="33658"/>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0507AAB-9D14-E9E7-C46B-6C0FBA698702}"/>
              </a:ext>
            </a:extLst>
          </p:cNvPr>
          <p:cNvSpPr>
            <a:spLocks noGrp="1"/>
          </p:cNvSpPr>
          <p:nvPr>
            <p:ph type="title"/>
          </p:nvPr>
        </p:nvSpPr>
        <p:spPr>
          <a:xfrm>
            <a:off x="1137034" y="609600"/>
            <a:ext cx="6831188" cy="1322887"/>
          </a:xfrm>
        </p:spPr>
        <p:txBody>
          <a:bodyPr>
            <a:normAutofit/>
          </a:bodyPr>
          <a:lstStyle/>
          <a:p>
            <a:r>
              <a:rPr lang="en-GB" dirty="0"/>
              <a:t>Data Analysis Approach</a:t>
            </a:r>
            <a:endParaRPr lang="en-CN" dirty="0"/>
          </a:p>
        </p:txBody>
      </p:sp>
      <p:sp>
        <p:nvSpPr>
          <p:cNvPr id="3" name="Content Placeholder 2">
            <a:extLst>
              <a:ext uri="{FF2B5EF4-FFF2-40B4-BE49-F238E27FC236}">
                <a16:creationId xmlns:a16="http://schemas.microsoft.com/office/drawing/2014/main" id="{6F482F54-4DBD-ED31-433E-6B8C57C43591}"/>
              </a:ext>
            </a:extLst>
          </p:cNvPr>
          <p:cNvSpPr>
            <a:spLocks noGrp="1"/>
          </p:cNvSpPr>
          <p:nvPr>
            <p:ph idx="1"/>
          </p:nvPr>
        </p:nvSpPr>
        <p:spPr>
          <a:xfrm>
            <a:off x="164123" y="2194102"/>
            <a:ext cx="7489128" cy="3908585"/>
          </a:xfrm>
        </p:spPr>
        <p:txBody>
          <a:bodyPr>
            <a:normAutofit/>
          </a:bodyPr>
          <a:lstStyle/>
          <a:p>
            <a:r>
              <a:rPr lang="en-GB" sz="2400" dirty="0"/>
              <a:t>The data analysis approach for this study will involve a thematic analysis of the qualitative data collected from the focus group discussions and follow-up interviews. </a:t>
            </a:r>
          </a:p>
          <a:p>
            <a:r>
              <a:rPr lang="en-GB" sz="2400" dirty="0">
                <a:highlight>
                  <a:srgbClr val="FFFF00"/>
                </a:highlight>
              </a:rPr>
              <a:t>Thematic analysis </a:t>
            </a:r>
            <a:r>
              <a:rPr lang="en-GB" sz="2400" dirty="0"/>
              <a:t>is a flexible and systematic method of identifying, </a:t>
            </a:r>
            <a:r>
              <a:rPr lang="en-GB" sz="2400" dirty="0" err="1"/>
              <a:t>analyzing</a:t>
            </a:r>
            <a:r>
              <a:rPr lang="en-GB" sz="2400" dirty="0"/>
              <a:t>, and interpreting patterns and themes within qualitative data (Braun, Clarke 2012).</a:t>
            </a:r>
          </a:p>
          <a:p>
            <a:endParaRPr lang="en-CN" sz="2000" dirty="0"/>
          </a:p>
        </p:txBody>
      </p:sp>
    </p:spTree>
    <p:extLst>
      <p:ext uri="{BB962C8B-B14F-4D97-AF65-F5344CB8AC3E}">
        <p14:creationId xmlns:p14="http://schemas.microsoft.com/office/powerpoint/2010/main" val="1512337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A2F84-9341-E6E9-B749-7C931EF7D655}"/>
              </a:ext>
            </a:extLst>
          </p:cNvPr>
          <p:cNvSpPr>
            <a:spLocks noGrp="1"/>
          </p:cNvSpPr>
          <p:nvPr>
            <p:ph type="title"/>
          </p:nvPr>
        </p:nvSpPr>
        <p:spPr/>
        <p:txBody>
          <a:bodyPr/>
          <a:lstStyle/>
          <a:p>
            <a:r>
              <a:rPr lang="en-CN" dirty="0"/>
              <a:t>Steps</a:t>
            </a:r>
          </a:p>
        </p:txBody>
      </p:sp>
      <p:graphicFrame>
        <p:nvGraphicFramePr>
          <p:cNvPr id="4" name="Content Placeholder 3">
            <a:extLst>
              <a:ext uri="{FF2B5EF4-FFF2-40B4-BE49-F238E27FC236}">
                <a16:creationId xmlns:a16="http://schemas.microsoft.com/office/drawing/2014/main" id="{C2027479-424D-88CD-5CD9-223E6F2B2997}"/>
              </a:ext>
            </a:extLst>
          </p:cNvPr>
          <p:cNvGraphicFramePr>
            <a:graphicFrameLocks noGrp="1"/>
          </p:cNvGraphicFramePr>
          <p:nvPr>
            <p:ph idx="1"/>
            <p:extLst>
              <p:ext uri="{D42A27DB-BD31-4B8C-83A1-F6EECF244321}">
                <p14:modId xmlns:p14="http://schemas.microsoft.com/office/powerpoint/2010/main" val="538000403"/>
              </p:ext>
            </p:extLst>
          </p:nvPr>
        </p:nvGraphicFramePr>
        <p:xfrm>
          <a:off x="128587" y="1428750"/>
          <a:ext cx="11744325" cy="506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37106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A1E40-C8A0-9D9E-97D8-DD130C46D2AE}"/>
              </a:ext>
            </a:extLst>
          </p:cNvPr>
          <p:cNvSpPr>
            <a:spLocks noGrp="1"/>
          </p:cNvSpPr>
          <p:nvPr>
            <p:ph type="title"/>
          </p:nvPr>
        </p:nvSpPr>
        <p:spPr>
          <a:xfrm>
            <a:off x="208005" y="-351566"/>
            <a:ext cx="10515600" cy="1325563"/>
          </a:xfrm>
        </p:spPr>
        <p:txBody>
          <a:bodyPr/>
          <a:lstStyle/>
          <a:p>
            <a:r>
              <a:rPr lang="en-GB" dirty="0"/>
              <a:t>Potential Challenges and Solutions</a:t>
            </a:r>
            <a:endParaRPr lang="en-CN" dirty="0"/>
          </a:p>
        </p:txBody>
      </p:sp>
      <p:graphicFrame>
        <p:nvGraphicFramePr>
          <p:cNvPr id="4" name="Table 4">
            <a:extLst>
              <a:ext uri="{FF2B5EF4-FFF2-40B4-BE49-F238E27FC236}">
                <a16:creationId xmlns:a16="http://schemas.microsoft.com/office/drawing/2014/main" id="{365075BD-AB1A-F68F-AAC1-88B7D17D3F17}"/>
              </a:ext>
            </a:extLst>
          </p:cNvPr>
          <p:cNvGraphicFramePr>
            <a:graphicFrameLocks noGrp="1"/>
          </p:cNvGraphicFramePr>
          <p:nvPr>
            <p:ph idx="1"/>
            <p:extLst>
              <p:ext uri="{D42A27DB-BD31-4B8C-83A1-F6EECF244321}">
                <p14:modId xmlns:p14="http://schemas.microsoft.com/office/powerpoint/2010/main" val="1979135011"/>
              </p:ext>
            </p:extLst>
          </p:nvPr>
        </p:nvGraphicFramePr>
        <p:xfrm>
          <a:off x="183292" y="602598"/>
          <a:ext cx="11800703" cy="5852160"/>
        </p:xfrm>
        <a:graphic>
          <a:graphicData uri="http://schemas.openxmlformats.org/drawingml/2006/table">
            <a:tbl>
              <a:tblPr firstRow="1" bandRow="1">
                <a:tableStyleId>{5C22544A-7EE6-4342-B048-85BDC9FD1C3A}</a:tableStyleId>
              </a:tblPr>
              <a:tblGrid>
                <a:gridCol w="2526081">
                  <a:extLst>
                    <a:ext uri="{9D8B030D-6E8A-4147-A177-3AD203B41FA5}">
                      <a16:colId xmlns:a16="http://schemas.microsoft.com/office/drawing/2014/main" val="1845058874"/>
                    </a:ext>
                  </a:extLst>
                </a:gridCol>
                <a:gridCol w="4090726">
                  <a:extLst>
                    <a:ext uri="{9D8B030D-6E8A-4147-A177-3AD203B41FA5}">
                      <a16:colId xmlns:a16="http://schemas.microsoft.com/office/drawing/2014/main" val="3255887883"/>
                    </a:ext>
                  </a:extLst>
                </a:gridCol>
                <a:gridCol w="5183896">
                  <a:extLst>
                    <a:ext uri="{9D8B030D-6E8A-4147-A177-3AD203B41FA5}">
                      <a16:colId xmlns:a16="http://schemas.microsoft.com/office/drawing/2014/main" val="1808753505"/>
                    </a:ext>
                  </a:extLst>
                </a:gridCol>
              </a:tblGrid>
              <a:tr h="287380">
                <a:tc gridSpan="2">
                  <a:txBody>
                    <a:bodyPr/>
                    <a:lstStyle/>
                    <a:p>
                      <a:pPr algn="ctr"/>
                      <a:r>
                        <a:rPr lang="en-GB" dirty="0"/>
                        <a:t>Potential Challenges </a:t>
                      </a:r>
                      <a:endParaRPr lang="en-CN" dirty="0"/>
                    </a:p>
                  </a:txBody>
                  <a:tcPr/>
                </a:tc>
                <a:tc hMerge="1">
                  <a:txBody>
                    <a:bodyPr/>
                    <a:lstStyle/>
                    <a:p>
                      <a:endParaRPr lang="en-CN" dirty="0"/>
                    </a:p>
                  </a:txBody>
                  <a:tcPr/>
                </a:tc>
                <a:tc>
                  <a:txBody>
                    <a:bodyPr/>
                    <a:lstStyle/>
                    <a:p>
                      <a:r>
                        <a:rPr lang="en-GB" dirty="0"/>
                        <a:t>Solutions</a:t>
                      </a:r>
                      <a:endParaRPr lang="en-CN" dirty="0"/>
                    </a:p>
                  </a:txBody>
                  <a:tcPr/>
                </a:tc>
                <a:extLst>
                  <a:ext uri="{0D108BD9-81ED-4DB2-BD59-A6C34878D82A}">
                    <a16:rowId xmlns:a16="http://schemas.microsoft.com/office/drawing/2014/main" val="2000825207"/>
                  </a:ext>
                </a:extLst>
              </a:tr>
              <a:tr h="370840">
                <a:tc>
                  <a:txBody>
                    <a:bodyPr/>
                    <a:lstStyle/>
                    <a:p>
                      <a:r>
                        <a:rPr lang="en-GB" dirty="0"/>
                        <a:t>Participant Recruitment</a:t>
                      </a:r>
                      <a:endParaRPr lang="en-CN" dirty="0"/>
                    </a:p>
                  </a:txBody>
                  <a:tcPr/>
                </a:tc>
                <a:tc>
                  <a:txBody>
                    <a:bodyPr/>
                    <a:lstStyle/>
                    <a:p>
                      <a:r>
                        <a:rPr lang="en-GB" dirty="0"/>
                        <a:t>One potential challenge may be recruiting an adequate number of participants who have direct experience with the (1+X) system. </a:t>
                      </a:r>
                      <a:endParaRPr lang="en-CN" dirty="0"/>
                    </a:p>
                  </a:txBody>
                  <a:tcPr/>
                </a:tc>
                <a:tc>
                  <a:txBody>
                    <a:bodyPr/>
                    <a:lstStyle/>
                    <a:p>
                      <a:r>
                        <a:rPr lang="en-GB" dirty="0"/>
                        <a:t>To address this, close collaboration with vocational colleges and relevant departments will be established to gain access to potential participants. Additionally, leveraging the support of college administrators and faculty members in promoting the study to students can help enhance participant recruitment.</a:t>
                      </a:r>
                      <a:endParaRPr lang="en-CN" dirty="0"/>
                    </a:p>
                  </a:txBody>
                  <a:tcPr/>
                </a:tc>
                <a:extLst>
                  <a:ext uri="{0D108BD9-81ED-4DB2-BD59-A6C34878D82A}">
                    <a16:rowId xmlns:a16="http://schemas.microsoft.com/office/drawing/2014/main" val="3441955290"/>
                  </a:ext>
                </a:extLst>
              </a:tr>
              <a:tr h="370840">
                <a:tc>
                  <a:txBody>
                    <a:bodyPr/>
                    <a:lstStyle/>
                    <a:p>
                      <a:r>
                        <a:rPr lang="en-GB" dirty="0"/>
                        <a:t>Participant Availability</a:t>
                      </a:r>
                      <a:endParaRPr lang="en-CN" dirty="0"/>
                    </a:p>
                  </a:txBody>
                  <a:tcPr/>
                </a:tc>
                <a:tc>
                  <a:txBody>
                    <a:bodyPr/>
                    <a:lstStyle/>
                    <a:p>
                      <a:r>
                        <a:rPr lang="en-GB" dirty="0"/>
                        <a:t>Scheduling focus group discussions and follow-up interviews with participants who have busy academic schedules can be challenging.</a:t>
                      </a:r>
                      <a:endParaRPr lang="en-CN" dirty="0"/>
                    </a:p>
                  </a:txBody>
                  <a:tcPr/>
                </a:tc>
                <a:tc>
                  <a:txBody>
                    <a:bodyPr/>
                    <a:lstStyle/>
                    <a:p>
                      <a:r>
                        <a:rPr lang="en-GB" dirty="0"/>
                        <a:t>To overcome this, flexible scheduling options will be provided, including offering multiple time slots and accommodating participants' availability. Effective communication channels, such as email and messaging apps, will be utilized to maintain regular contact and reminders with participants.</a:t>
                      </a:r>
                      <a:endParaRPr lang="en-CN" dirty="0"/>
                    </a:p>
                  </a:txBody>
                  <a:tcPr/>
                </a:tc>
                <a:extLst>
                  <a:ext uri="{0D108BD9-81ED-4DB2-BD59-A6C34878D82A}">
                    <a16:rowId xmlns:a16="http://schemas.microsoft.com/office/drawing/2014/main" val="1729931469"/>
                  </a:ext>
                </a:extLst>
              </a:tr>
              <a:tr h="370840">
                <a:tc>
                  <a:txBody>
                    <a:bodyPr/>
                    <a:lstStyle/>
                    <a:p>
                      <a:r>
                        <a:rPr lang="en-GB" sz="1800" b="0" i="0" kern="1200" dirty="0">
                          <a:solidFill>
                            <a:schemeClr val="dk1"/>
                          </a:solidFill>
                          <a:effectLst/>
                          <a:latin typeface="+mn-lt"/>
                          <a:ea typeface="+mn-ea"/>
                          <a:cs typeface="+mn-cs"/>
                        </a:rPr>
                        <a:t>Translation and Transcription</a:t>
                      </a:r>
                      <a:endParaRPr lang="en-CN" dirty="0"/>
                    </a:p>
                  </a:txBody>
                  <a:tcPr/>
                </a:tc>
                <a:tc>
                  <a:txBody>
                    <a:bodyPr/>
                    <a:lstStyle/>
                    <a:p>
                      <a:r>
                        <a:rPr lang="en-GB" dirty="0"/>
                        <a:t>The interviews or focus group discussions are conducted in Chinese, there may be challenges in translating and transcribing the data accurately. It is important to ensure that the translated and transcribed data maintain the original meaning and context. </a:t>
                      </a:r>
                      <a:endParaRPr lang="en-CN" dirty="0"/>
                    </a:p>
                  </a:txBody>
                  <a:tcPr/>
                </a:tc>
                <a:tc>
                  <a:txBody>
                    <a:bodyPr/>
                    <a:lstStyle/>
                    <a:p>
                      <a:r>
                        <a:rPr lang="en-GB" dirty="0"/>
                        <a:t>To address this, professional translators or interpreters can be engaged to assist with the translation process. Additionally, cross-checking the translated or transcribed data with the original recordings can help ensure accuracy.</a:t>
                      </a:r>
                      <a:endParaRPr lang="en-CN" dirty="0"/>
                    </a:p>
                  </a:txBody>
                  <a:tcPr/>
                </a:tc>
                <a:extLst>
                  <a:ext uri="{0D108BD9-81ED-4DB2-BD59-A6C34878D82A}">
                    <a16:rowId xmlns:a16="http://schemas.microsoft.com/office/drawing/2014/main" val="1718111912"/>
                  </a:ext>
                </a:extLst>
              </a:tr>
            </a:tbl>
          </a:graphicData>
        </a:graphic>
      </p:graphicFrame>
    </p:spTree>
    <p:extLst>
      <p:ext uri="{BB962C8B-B14F-4D97-AF65-F5344CB8AC3E}">
        <p14:creationId xmlns:p14="http://schemas.microsoft.com/office/powerpoint/2010/main" val="1189974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4A5CF5-B98D-60E0-3597-FA725F9A56C1}"/>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Significance</a:t>
            </a:r>
            <a:endParaRPr lang="en-CN">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3B3D1724-42EC-6F8F-3C78-A378B1DEE61D}"/>
              </a:ext>
            </a:extLst>
          </p:cNvPr>
          <p:cNvSpPr>
            <a:spLocks noGrp="1"/>
          </p:cNvSpPr>
          <p:nvPr>
            <p:ph idx="1"/>
          </p:nvPr>
        </p:nvSpPr>
        <p:spPr>
          <a:xfrm>
            <a:off x="808892" y="2431765"/>
            <a:ext cx="9425121" cy="3320031"/>
          </a:xfrm>
        </p:spPr>
        <p:txBody>
          <a:bodyPr anchor="ctr">
            <a:normAutofit/>
          </a:bodyPr>
          <a:lstStyle/>
          <a:p>
            <a:r>
              <a:rPr lang="en-GB" sz="2000" dirty="0">
                <a:solidFill>
                  <a:schemeClr val="tx1">
                    <a:lumMod val="85000"/>
                    <a:lumOff val="15000"/>
                  </a:schemeClr>
                </a:solidFill>
              </a:rPr>
              <a:t>This research is willing to contribute to the existing body of knowledge on Chinese higher vocational education policies, specifically focusing on the (1+X) system. </a:t>
            </a:r>
          </a:p>
          <a:p>
            <a:r>
              <a:rPr lang="en-GB" sz="2000" dirty="0">
                <a:solidFill>
                  <a:schemeClr val="tx1">
                    <a:lumMod val="85000"/>
                    <a:lumOff val="15000"/>
                  </a:schemeClr>
                </a:solidFill>
              </a:rPr>
              <a:t>By examining the implementation of this system and its effects, the study will provide valuable insights for policymakers, educational institutions, and other stakeholders involved in vocational education reform. </a:t>
            </a:r>
          </a:p>
          <a:p>
            <a:r>
              <a:rPr lang="en-GB" sz="2000" dirty="0">
                <a:solidFill>
                  <a:schemeClr val="tx1">
                    <a:lumMod val="85000"/>
                    <a:lumOff val="15000"/>
                  </a:schemeClr>
                </a:solidFill>
              </a:rPr>
              <a:t>The findings will inform future policy decisions and help optimize the (1+X) system, ultimately enhancing the quality and relevance of vocational education in China.</a:t>
            </a:r>
            <a:endParaRPr lang="en-CN"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42691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AD401-437E-8740-D7AB-87681FE020C0}"/>
              </a:ext>
            </a:extLst>
          </p:cNvPr>
          <p:cNvSpPr>
            <a:spLocks noGrp="1"/>
          </p:cNvSpPr>
          <p:nvPr>
            <p:ph type="title"/>
          </p:nvPr>
        </p:nvSpPr>
        <p:spPr>
          <a:xfrm>
            <a:off x="6094105" y="802955"/>
            <a:ext cx="4977976" cy="1454051"/>
          </a:xfrm>
        </p:spPr>
        <p:txBody>
          <a:bodyPr anchor="b">
            <a:normAutofit/>
          </a:bodyPr>
          <a:lstStyle/>
          <a:p>
            <a:r>
              <a:rPr lang="en-GB" sz="3600">
                <a:solidFill>
                  <a:schemeClr val="tx2"/>
                </a:solidFill>
              </a:rPr>
              <a:t>Conclusion</a:t>
            </a:r>
            <a:endParaRPr lang="en-CN" sz="3600">
              <a:solidFill>
                <a:schemeClr val="tx2"/>
              </a:solidFill>
            </a:endParaRPr>
          </a:p>
        </p:txBody>
      </p:sp>
      <p:pic>
        <p:nvPicPr>
          <p:cNvPr id="5" name="Picture 4" descr="Abstract blurred public library with bookshelves">
            <a:extLst>
              <a:ext uri="{FF2B5EF4-FFF2-40B4-BE49-F238E27FC236}">
                <a16:creationId xmlns:a16="http://schemas.microsoft.com/office/drawing/2014/main" id="{48923A06-9523-2C86-D4FD-4FAFBEEB0EC6}"/>
              </a:ext>
            </a:extLst>
          </p:cNvPr>
          <p:cNvPicPr>
            <a:picLocks noChangeAspect="1"/>
          </p:cNvPicPr>
          <p:nvPr/>
        </p:nvPicPr>
        <p:blipFill rotWithShape="1">
          <a:blip r:embed="rId2">
            <a:alphaModFix/>
          </a:blip>
          <a:srcRect l="6943" r="29282"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11" name="Group 10">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12" name="Freeform: Shape 11">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5" name="Freeform: Shape 14">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4C1C58E-C860-24A1-8B08-EFE8C4D0BDC4}"/>
              </a:ext>
            </a:extLst>
          </p:cNvPr>
          <p:cNvSpPr>
            <a:spLocks noGrp="1"/>
          </p:cNvSpPr>
          <p:nvPr>
            <p:ph idx="1"/>
          </p:nvPr>
        </p:nvSpPr>
        <p:spPr>
          <a:xfrm>
            <a:off x="5680266" y="2415756"/>
            <a:ext cx="5702842" cy="3639289"/>
          </a:xfrm>
        </p:spPr>
        <p:txBody>
          <a:bodyPr anchor="ctr">
            <a:normAutofit lnSpcReduction="10000"/>
          </a:bodyPr>
          <a:lstStyle/>
          <a:p>
            <a:r>
              <a:rPr lang="en-GB" sz="2400" dirty="0">
                <a:solidFill>
                  <a:schemeClr val="tx2"/>
                </a:solidFill>
              </a:rPr>
              <a:t>Through a comprehensive analysis of the (1+X) system in selected vocational colleges, this study aims to shed light on the strengths, weaknesses, and overall impact of this innovative approach to vocational education. By addressing the research objectives outlined, the study will provide valuable insights that can contribute to the ongoing development and improvement of China's higher vocational education policies.</a:t>
            </a:r>
            <a:endParaRPr lang="en-CN" sz="2400" dirty="0">
              <a:solidFill>
                <a:schemeClr val="tx2"/>
              </a:solidFill>
            </a:endParaRPr>
          </a:p>
        </p:txBody>
      </p:sp>
    </p:spTree>
    <p:extLst>
      <p:ext uri="{BB962C8B-B14F-4D97-AF65-F5344CB8AC3E}">
        <p14:creationId xmlns:p14="http://schemas.microsoft.com/office/powerpoint/2010/main" val="3572646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930EB-19FB-F066-6E6D-FE63BC6F046D}"/>
              </a:ext>
            </a:extLst>
          </p:cNvPr>
          <p:cNvSpPr>
            <a:spLocks noGrp="1"/>
          </p:cNvSpPr>
          <p:nvPr>
            <p:ph type="title"/>
          </p:nvPr>
        </p:nvSpPr>
        <p:spPr>
          <a:xfrm>
            <a:off x="2019300" y="538956"/>
            <a:ext cx="8985250" cy="1118394"/>
          </a:xfrm>
        </p:spPr>
        <p:txBody>
          <a:bodyPr anchor="t">
            <a:normAutofit/>
          </a:bodyPr>
          <a:lstStyle/>
          <a:p>
            <a:r>
              <a:rPr lang="en-GB" sz="4000" b="1" i="0" u="none" strike="noStrike">
                <a:effectLst/>
                <a:latin typeface="Helvetica" pitchFamily="2" charset="0"/>
              </a:rPr>
              <a:t>Reference</a:t>
            </a:r>
            <a:endParaRPr lang="en-CN" sz="4000"/>
          </a:p>
        </p:txBody>
      </p:sp>
      <p:pic>
        <p:nvPicPr>
          <p:cNvPr id="7" name="Graphic 6" descr="Diploma Roll">
            <a:extLst>
              <a:ext uri="{FF2B5EF4-FFF2-40B4-BE49-F238E27FC236}">
                <a16:creationId xmlns:a16="http://schemas.microsoft.com/office/drawing/2014/main" id="{1198D98A-6EA8-6687-91FC-67EFE440DE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900" y="538956"/>
            <a:ext cx="749300" cy="749300"/>
          </a:xfrm>
          <a:prstGeom prst="rect">
            <a:avLst/>
          </a:prstGeom>
        </p:spPr>
      </p:pic>
      <p:sp>
        <p:nvSpPr>
          <p:cNvPr id="3" name="Content Placeholder 2">
            <a:extLst>
              <a:ext uri="{FF2B5EF4-FFF2-40B4-BE49-F238E27FC236}">
                <a16:creationId xmlns:a16="http://schemas.microsoft.com/office/drawing/2014/main" id="{4A364754-8BC1-9EA1-99A0-67A01D696F71}"/>
              </a:ext>
            </a:extLst>
          </p:cNvPr>
          <p:cNvSpPr>
            <a:spLocks noGrp="1"/>
          </p:cNvSpPr>
          <p:nvPr>
            <p:ph idx="1"/>
          </p:nvPr>
        </p:nvSpPr>
        <p:spPr>
          <a:xfrm>
            <a:off x="646235" y="1301748"/>
            <a:ext cx="10900996" cy="5192837"/>
          </a:xfrm>
        </p:spPr>
        <p:txBody>
          <a:bodyPr>
            <a:normAutofit/>
          </a:bodyPr>
          <a:lstStyle/>
          <a:p>
            <a:r>
              <a:rPr lang="en-CN" sz="1400" dirty="0">
                <a:effectLst/>
                <a:latin typeface="Calibri" panose="020F0502020204030204" pitchFamily="34" charset="0"/>
                <a:ea typeface="DengXian" panose="02010600030101010101" pitchFamily="2" charset="-122"/>
              </a:rPr>
              <a:t> State Council encourages vocational education </a:t>
            </a:r>
            <a:r>
              <a:rPr lang="en-US" altLang="zh-CN" sz="1400" dirty="0">
                <a:effectLst/>
                <a:latin typeface="Calibri" panose="020F0502020204030204" pitchFamily="34" charset="0"/>
                <a:ea typeface="DengXian" panose="02010600030101010101" pitchFamily="2" charset="-122"/>
              </a:rPr>
              <a:t>reform Feb</a:t>
            </a:r>
            <a:r>
              <a:rPr lang="en-CN" sz="1400" dirty="0">
                <a:effectLst/>
                <a:latin typeface="Calibri" panose="020F0502020204030204" pitchFamily="34" charset="0"/>
                <a:ea typeface="DengXian" panose="02010600030101010101" pitchFamily="2" charset="-122"/>
              </a:rPr>
              <a:t> 13, 4:54 PM, 2019-last update. Available: </a:t>
            </a:r>
            <a:r>
              <a:rPr lang="en-CN" sz="1400" u="sng" dirty="0">
                <a:effectLst/>
                <a:latin typeface="Calibri" panose="020F0502020204030204" pitchFamily="34" charset="0"/>
                <a:ea typeface="DengXian" panose="02010600030101010101" pitchFamily="2" charset="-122"/>
                <a:hlinkClick r:id="rId4"/>
              </a:rPr>
              <a:t>http://english.www.gov.cn/policies/latest_releases/2019/02/13/content_281476520067560.htm.</a:t>
            </a:r>
            <a:endParaRPr lang="en-CN" sz="1400" dirty="0">
              <a:effectLst/>
              <a:latin typeface="Times New Roman" panose="02020603050405020304" pitchFamily="18" charset="0"/>
              <a:ea typeface="DengXian" panose="02010600030101010101" pitchFamily="2" charset="-122"/>
            </a:endParaRPr>
          </a:p>
          <a:p>
            <a:r>
              <a:rPr lang="en-CN" sz="1400" dirty="0">
                <a:effectLst/>
                <a:latin typeface="Calibri" panose="020F0502020204030204" pitchFamily="34" charset="0"/>
                <a:ea typeface="DengXian" panose="02010600030101010101" pitchFamily="2" charset="-122"/>
              </a:rPr>
              <a:t>BO, L.I., 2019. China’s “1 X” Model: Remodeling Learning Procedure by Overplaying Certificate, </a:t>
            </a:r>
            <a:r>
              <a:rPr lang="en-CN" sz="1400" i="1" dirty="0">
                <a:effectLst/>
                <a:latin typeface="Calibri" panose="020F0502020204030204" pitchFamily="34" charset="0"/>
                <a:ea typeface="DengXian" panose="02010600030101010101" pitchFamily="2" charset="-122"/>
              </a:rPr>
              <a:t>The IAFOR Conference for Higher Education Research/The Asian Conference on the Liberal Arts: Uncertain Futures</a:t>
            </a:r>
            <a:r>
              <a:rPr lang="en-CN" sz="1400" dirty="0">
                <a:effectLst/>
                <a:latin typeface="Calibri" panose="020F0502020204030204" pitchFamily="34" charset="0"/>
                <a:ea typeface="DengXian" panose="02010600030101010101" pitchFamily="2" charset="-122"/>
              </a:rPr>
              <a:t> 2019.</a:t>
            </a:r>
            <a:endParaRPr lang="en-CN" sz="1400" dirty="0">
              <a:effectLst/>
              <a:latin typeface="Times New Roman" panose="02020603050405020304" pitchFamily="18" charset="0"/>
              <a:ea typeface="DengXian" panose="02010600030101010101" pitchFamily="2" charset="-122"/>
            </a:endParaRPr>
          </a:p>
          <a:p>
            <a:r>
              <a:rPr lang="en-CN" sz="1400" dirty="0">
                <a:effectLst/>
                <a:latin typeface="Calibri" panose="020F0502020204030204" pitchFamily="34" charset="0"/>
                <a:ea typeface="DengXian" panose="02010600030101010101" pitchFamily="2" charset="-122"/>
              </a:rPr>
              <a:t>BRAUN, V. and CLARKE, V., 2012. </a:t>
            </a:r>
            <a:r>
              <a:rPr lang="en-CN" sz="1400" i="1" dirty="0">
                <a:effectLst/>
                <a:latin typeface="Calibri" panose="020F0502020204030204" pitchFamily="34" charset="0"/>
                <a:ea typeface="DengXian" panose="02010600030101010101" pitchFamily="2" charset="-122"/>
              </a:rPr>
              <a:t>Thematic analysis. </a:t>
            </a:r>
            <a:r>
              <a:rPr lang="en-CN" sz="1400" dirty="0">
                <a:effectLst/>
                <a:latin typeface="Calibri" panose="020F0502020204030204" pitchFamily="34" charset="0"/>
                <a:ea typeface="DengXian" panose="02010600030101010101" pitchFamily="2" charset="-122"/>
              </a:rPr>
              <a:t>American Psychological Association.</a:t>
            </a:r>
            <a:endParaRPr lang="en-CN" sz="1400" dirty="0">
              <a:effectLst/>
              <a:latin typeface="Times New Roman" panose="02020603050405020304" pitchFamily="18" charset="0"/>
              <a:ea typeface="DengXian" panose="02010600030101010101" pitchFamily="2" charset="-122"/>
            </a:endParaRPr>
          </a:p>
          <a:p>
            <a:r>
              <a:rPr lang="en-CN" sz="1400" dirty="0">
                <a:effectLst/>
                <a:latin typeface="Calibri" panose="020F0502020204030204" pitchFamily="34" charset="0"/>
                <a:ea typeface="DengXian" panose="02010600030101010101" pitchFamily="2" charset="-122"/>
              </a:rPr>
              <a:t>CASTILLO-MONTOYA, M., 2016. Preparing for interview research: The interview protocol refinement framework. </a:t>
            </a:r>
            <a:r>
              <a:rPr lang="en-CN" sz="1400" i="1" dirty="0">
                <a:effectLst/>
                <a:latin typeface="Calibri" panose="020F0502020204030204" pitchFamily="34" charset="0"/>
                <a:ea typeface="DengXian" panose="02010600030101010101" pitchFamily="2" charset="-122"/>
              </a:rPr>
              <a:t>The qualitative report, </a:t>
            </a:r>
            <a:r>
              <a:rPr lang="en-CN" sz="1400" b="1" dirty="0">
                <a:effectLst/>
                <a:latin typeface="Calibri" panose="020F0502020204030204" pitchFamily="34" charset="0"/>
                <a:ea typeface="DengXian" panose="02010600030101010101" pitchFamily="2" charset="-122"/>
              </a:rPr>
              <a:t>21</a:t>
            </a:r>
            <a:r>
              <a:rPr lang="en-CN" sz="1400" dirty="0">
                <a:effectLst/>
                <a:latin typeface="Calibri" panose="020F0502020204030204" pitchFamily="34" charset="0"/>
                <a:ea typeface="DengXian" panose="02010600030101010101" pitchFamily="2" charset="-122"/>
              </a:rPr>
              <a:t>(5), pp. 811-831.</a:t>
            </a:r>
            <a:endParaRPr lang="en-CN" sz="1400" dirty="0">
              <a:effectLst/>
              <a:latin typeface="Times New Roman" panose="02020603050405020304" pitchFamily="18" charset="0"/>
              <a:ea typeface="DengXian" panose="02010600030101010101" pitchFamily="2" charset="-122"/>
            </a:endParaRPr>
          </a:p>
          <a:p>
            <a:r>
              <a:rPr lang="en-CN" sz="1400" dirty="0">
                <a:effectLst/>
                <a:latin typeface="Calibri" panose="020F0502020204030204" pitchFamily="34" charset="0"/>
                <a:ea typeface="DengXian" panose="02010600030101010101" pitchFamily="2" charset="-122"/>
              </a:rPr>
              <a:t>FAN, X., 2020. Policy-driven development and the strategic initiative of one-million enrollment expansion in China’s higher vocational education. </a:t>
            </a:r>
            <a:r>
              <a:rPr lang="en-CN" sz="1400" i="1" dirty="0">
                <a:effectLst/>
                <a:latin typeface="Calibri" panose="020F0502020204030204" pitchFamily="34" charset="0"/>
                <a:ea typeface="DengXian" panose="02010600030101010101" pitchFamily="2" charset="-122"/>
              </a:rPr>
              <a:t>ECNU Review of Education, </a:t>
            </a:r>
            <a:r>
              <a:rPr lang="en-CN" sz="1400" b="1" dirty="0">
                <a:effectLst/>
                <a:latin typeface="Calibri" panose="020F0502020204030204" pitchFamily="34" charset="0"/>
                <a:ea typeface="DengXian" panose="02010600030101010101" pitchFamily="2" charset="-122"/>
              </a:rPr>
              <a:t>3</a:t>
            </a:r>
            <a:r>
              <a:rPr lang="en-CN" sz="1400" dirty="0">
                <a:effectLst/>
                <a:latin typeface="Calibri" panose="020F0502020204030204" pitchFamily="34" charset="0"/>
                <a:ea typeface="DengXian" panose="02010600030101010101" pitchFamily="2" charset="-122"/>
              </a:rPr>
              <a:t>(1), pp. 179-186.</a:t>
            </a:r>
            <a:endParaRPr lang="en-CN" sz="1400" dirty="0">
              <a:effectLst/>
              <a:latin typeface="Times New Roman" panose="02020603050405020304" pitchFamily="18" charset="0"/>
              <a:ea typeface="DengXian" panose="02010600030101010101" pitchFamily="2" charset="-122"/>
            </a:endParaRPr>
          </a:p>
          <a:p>
            <a:r>
              <a:rPr lang="en-CN" sz="1400" dirty="0">
                <a:effectLst/>
                <a:latin typeface="Calibri" panose="020F0502020204030204" pitchFamily="34" charset="0"/>
                <a:ea typeface="DengXian" panose="02010600030101010101" pitchFamily="2" charset="-122"/>
              </a:rPr>
              <a:t>GUO, L. and ZHANG, L., 2021. Study on the construction of curriculum system for the integration of environmental design courses and certificates in colleges based on statistical analysis, </a:t>
            </a:r>
            <a:r>
              <a:rPr lang="en-CN" sz="1400" i="1" dirty="0">
                <a:effectLst/>
                <a:latin typeface="Calibri" panose="020F0502020204030204" pitchFamily="34" charset="0"/>
                <a:ea typeface="DengXian" panose="02010600030101010101" pitchFamily="2" charset="-122"/>
              </a:rPr>
              <a:t>Journal of Physics: Conference Series</a:t>
            </a:r>
            <a:r>
              <a:rPr lang="en-CN" sz="1400" dirty="0">
                <a:effectLst/>
                <a:latin typeface="Calibri" panose="020F0502020204030204" pitchFamily="34" charset="0"/>
                <a:ea typeface="DengXian" panose="02010600030101010101" pitchFamily="2" charset="-122"/>
              </a:rPr>
              <a:t> 2021, IOP Publishing, pp. 012077.</a:t>
            </a:r>
            <a:endParaRPr lang="en-CN" sz="1400" dirty="0">
              <a:effectLst/>
              <a:latin typeface="Times New Roman" panose="02020603050405020304" pitchFamily="18" charset="0"/>
              <a:ea typeface="DengXian" panose="02010600030101010101" pitchFamily="2" charset="-122"/>
            </a:endParaRPr>
          </a:p>
          <a:p>
            <a:r>
              <a:rPr lang="en-CN" sz="1400" dirty="0">
                <a:effectLst/>
                <a:latin typeface="Calibri" panose="020F0502020204030204" pitchFamily="34" charset="0"/>
                <a:ea typeface="DengXian" panose="02010600030101010101" pitchFamily="2" charset="-122"/>
              </a:rPr>
              <a:t>HENNINK, M.M., 2013. </a:t>
            </a:r>
            <a:r>
              <a:rPr lang="en-CN" sz="1400" i="1" dirty="0">
                <a:effectLst/>
                <a:latin typeface="Calibri" panose="020F0502020204030204" pitchFamily="34" charset="0"/>
                <a:ea typeface="DengXian" panose="02010600030101010101" pitchFamily="2" charset="-122"/>
              </a:rPr>
              <a:t>Focus group discussions. </a:t>
            </a:r>
            <a:r>
              <a:rPr lang="en-CN" sz="1400" dirty="0">
                <a:effectLst/>
                <a:latin typeface="Calibri" panose="020F0502020204030204" pitchFamily="34" charset="0"/>
                <a:ea typeface="DengXian" panose="02010600030101010101" pitchFamily="2" charset="-122"/>
              </a:rPr>
              <a:t>Oxford University Press.</a:t>
            </a:r>
            <a:endParaRPr lang="en-CN" sz="1400" dirty="0">
              <a:effectLst/>
              <a:latin typeface="Times New Roman" panose="02020603050405020304" pitchFamily="18" charset="0"/>
              <a:ea typeface="DengXian" panose="02010600030101010101" pitchFamily="2" charset="-122"/>
            </a:endParaRPr>
          </a:p>
          <a:p>
            <a:r>
              <a:rPr lang="en-CN" sz="1400" dirty="0">
                <a:effectLst/>
                <a:latin typeface="Calibri" panose="020F0502020204030204" pitchFamily="34" charset="0"/>
                <a:ea typeface="DengXian" panose="02010600030101010101" pitchFamily="2" charset="-122"/>
              </a:rPr>
              <a:t>KENDALL, L., 2008. The conduct of qualitative interviews. </a:t>
            </a:r>
            <a:r>
              <a:rPr lang="en-CN" sz="1400" i="1" dirty="0">
                <a:effectLst/>
                <a:latin typeface="Calibri" panose="020F0502020204030204" pitchFamily="34" charset="0"/>
                <a:ea typeface="DengXian" panose="02010600030101010101" pitchFamily="2" charset="-122"/>
              </a:rPr>
              <a:t>Handbook of research on new literacies, </a:t>
            </a:r>
            <a:r>
              <a:rPr lang="en-CN" sz="1400" dirty="0">
                <a:effectLst/>
                <a:latin typeface="Calibri" panose="020F0502020204030204" pitchFamily="34" charset="0"/>
                <a:ea typeface="DengXian" panose="02010600030101010101" pitchFamily="2" charset="-122"/>
              </a:rPr>
              <a:t>, pp. 133-149.</a:t>
            </a:r>
            <a:endParaRPr lang="en-CN" sz="1400" dirty="0">
              <a:effectLst/>
              <a:latin typeface="Times New Roman" panose="02020603050405020304" pitchFamily="18" charset="0"/>
              <a:ea typeface="DengXian" panose="02010600030101010101" pitchFamily="2" charset="-122"/>
            </a:endParaRPr>
          </a:p>
          <a:p>
            <a:r>
              <a:rPr lang="en-CN" sz="1400" dirty="0">
                <a:effectLst/>
                <a:latin typeface="Calibri" panose="020F0502020204030204" pitchFamily="34" charset="0"/>
                <a:ea typeface="DengXian" panose="02010600030101010101" pitchFamily="2" charset="-122"/>
              </a:rPr>
              <a:t>POWELL, R.A. and SINGLE, H.M., 1996. Focus groups. </a:t>
            </a:r>
            <a:r>
              <a:rPr lang="en-CN" sz="1400" i="1" dirty="0">
                <a:effectLst/>
                <a:latin typeface="Calibri" panose="020F0502020204030204" pitchFamily="34" charset="0"/>
                <a:ea typeface="DengXian" panose="02010600030101010101" pitchFamily="2" charset="-122"/>
              </a:rPr>
              <a:t>International journal for quality in health care, </a:t>
            </a:r>
            <a:r>
              <a:rPr lang="en-CN" sz="1400" b="1" dirty="0">
                <a:effectLst/>
                <a:latin typeface="Calibri" panose="020F0502020204030204" pitchFamily="34" charset="0"/>
                <a:ea typeface="DengXian" panose="02010600030101010101" pitchFamily="2" charset="-122"/>
              </a:rPr>
              <a:t>8</a:t>
            </a:r>
            <a:r>
              <a:rPr lang="en-CN" sz="1400" dirty="0">
                <a:effectLst/>
                <a:latin typeface="Calibri" panose="020F0502020204030204" pitchFamily="34" charset="0"/>
                <a:ea typeface="DengXian" panose="02010600030101010101" pitchFamily="2" charset="-122"/>
              </a:rPr>
              <a:t>(5), pp. 499-504.</a:t>
            </a:r>
            <a:endParaRPr lang="en-CN" sz="1400" dirty="0">
              <a:effectLst/>
              <a:latin typeface="Times New Roman" panose="02020603050405020304" pitchFamily="18" charset="0"/>
              <a:ea typeface="DengXian" panose="02010600030101010101" pitchFamily="2" charset="-122"/>
            </a:endParaRPr>
          </a:p>
          <a:p>
            <a:r>
              <a:rPr lang="en-CN" sz="1400" dirty="0">
                <a:effectLst/>
                <a:latin typeface="Calibri" panose="020F0502020204030204" pitchFamily="34" charset="0"/>
                <a:ea typeface="DengXian" panose="02010600030101010101" pitchFamily="2" charset="-122"/>
              </a:rPr>
              <a:t>SURI, H., 2011. Purposeful sampling in qualitative research synthesis. </a:t>
            </a:r>
            <a:r>
              <a:rPr lang="en-CN" sz="1400" i="1" dirty="0">
                <a:effectLst/>
                <a:latin typeface="Calibri" panose="020F0502020204030204" pitchFamily="34" charset="0"/>
                <a:ea typeface="DengXian" panose="02010600030101010101" pitchFamily="2" charset="-122"/>
              </a:rPr>
              <a:t>Qualitative research journal, </a:t>
            </a:r>
            <a:r>
              <a:rPr lang="en-CN" sz="1400" b="1" dirty="0">
                <a:effectLst/>
                <a:latin typeface="Calibri" panose="020F0502020204030204" pitchFamily="34" charset="0"/>
                <a:ea typeface="DengXian" panose="02010600030101010101" pitchFamily="2" charset="-122"/>
              </a:rPr>
              <a:t>11</a:t>
            </a:r>
            <a:r>
              <a:rPr lang="en-CN" sz="1400" dirty="0">
                <a:effectLst/>
                <a:latin typeface="Calibri" panose="020F0502020204030204" pitchFamily="34" charset="0"/>
                <a:ea typeface="DengXian" panose="02010600030101010101" pitchFamily="2" charset="-122"/>
              </a:rPr>
              <a:t>(2), pp. 63-75.</a:t>
            </a:r>
            <a:endParaRPr lang="en-CN" sz="1400" dirty="0">
              <a:effectLst/>
              <a:latin typeface="Times New Roman" panose="02020603050405020304" pitchFamily="18" charset="0"/>
              <a:ea typeface="DengXian" panose="02010600030101010101" pitchFamily="2" charset="-122"/>
            </a:endParaRPr>
          </a:p>
          <a:p>
            <a:endParaRPr lang="en-CN" sz="1400" dirty="0"/>
          </a:p>
        </p:txBody>
      </p:sp>
    </p:spTree>
    <p:extLst>
      <p:ext uri="{BB962C8B-B14F-4D97-AF65-F5344CB8AC3E}">
        <p14:creationId xmlns:p14="http://schemas.microsoft.com/office/powerpoint/2010/main" val="2297019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1581</TotalTime>
  <Words>4609</Words>
  <Application>Microsoft Macintosh PowerPoint</Application>
  <PresentationFormat>Widescreen</PresentationFormat>
  <Paragraphs>205</Paragraphs>
  <Slides>28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Helvetica</vt:lpstr>
      <vt:lpstr>Times New Roman</vt:lpstr>
      <vt:lpstr>Office Theme</vt:lpstr>
      <vt:lpstr> What are the students' attitudes towards academic certificates plus vocational skill level certificates (1+X) system in Chinese Vocational Higher Education？ - A case study </vt:lpstr>
      <vt:lpstr>Introduction</vt:lpstr>
      <vt:lpstr>Background</vt:lpstr>
      <vt:lpstr>Motivation</vt:lpstr>
      <vt:lpstr>What is academic certificates plus vocational skill level certificates (1+X) system?  </vt:lpstr>
      <vt:lpstr>Aims of Research Activity </vt:lpstr>
      <vt:lpstr>Objectives of Research Activity</vt:lpstr>
      <vt:lpstr>Literature Review</vt:lpstr>
      <vt:lpstr>PowerPoint Presentation</vt:lpstr>
      <vt:lpstr>PowerPoint Presentation</vt:lpstr>
      <vt:lpstr>PowerPoint Presentation</vt:lpstr>
      <vt:lpstr>Methodology</vt:lpstr>
      <vt:lpstr>Rationale for Methodology</vt:lpstr>
      <vt:lpstr>PowerPoint Presentation</vt:lpstr>
      <vt:lpstr>Rationale for Methodology</vt:lpstr>
      <vt:lpstr>Research Tools and platform, and timetable, sampling method</vt:lpstr>
      <vt:lpstr>Research Tools and Platform:</vt:lpstr>
      <vt:lpstr>Sampling Method</vt:lpstr>
      <vt:lpstr>Timetable</vt:lpstr>
      <vt:lpstr>Sampling Method</vt:lpstr>
      <vt:lpstr>PowerPoint Presentation</vt:lpstr>
      <vt:lpstr>Ethical Considerations</vt:lpstr>
      <vt:lpstr>Data Analysis Approach</vt:lpstr>
      <vt:lpstr>Steps</vt:lpstr>
      <vt:lpstr>Potential Challenges and Solutions</vt:lpstr>
      <vt:lpstr>Significance</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What are the students' attitudes towards academic certificates plus vocational skill level certificates (1+X) system in Chinese Vocational Higher Education？ - A case study </dc:title>
  <dc:creator>He Jiang (2217647)</dc:creator>
  <cp:lastModifiedBy>He Jiang (2217647)</cp:lastModifiedBy>
  <cp:revision>6</cp:revision>
  <dcterms:created xsi:type="dcterms:W3CDTF">2023-06-03T20:32:46Z</dcterms:created>
  <dcterms:modified xsi:type="dcterms:W3CDTF">2023-06-04T22:59:06Z</dcterms:modified>
</cp:coreProperties>
</file>