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notesMasterIdLst>
    <p:notesMasterId r:id="rId36"/>
  </p:notesMasterIdLst>
  <p:sldIdLst>
    <p:sldId id="256" r:id="rId2"/>
    <p:sldId id="291" r:id="rId3"/>
    <p:sldId id="292" r:id="rId4"/>
    <p:sldId id="293" r:id="rId5"/>
    <p:sldId id="32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21" r:id="rId18"/>
    <p:sldId id="305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6" r:id="rId29"/>
    <p:sldId id="317" r:id="rId30"/>
    <p:sldId id="318" r:id="rId31"/>
    <p:sldId id="319" r:id="rId32"/>
    <p:sldId id="322" r:id="rId33"/>
    <p:sldId id="320" r:id="rId34"/>
    <p:sldId id="290" r:id="rId35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7"/>
      <p:bold r:id="rId38"/>
      <p:italic r:id="rId39"/>
      <p:boldItalic r:id="rId40"/>
    </p:embeddedFont>
    <p:embeddedFont>
      <p:font typeface="Calibri Light" panose="020F0302020204030204" pitchFamily="34" charset="0"/>
      <p:regular r:id="rId41"/>
      <p:italic r:id="rId4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85354" autoAdjust="0"/>
  </p:normalViewPr>
  <p:slideViewPr>
    <p:cSldViewPr snapToGrid="0">
      <p:cViewPr>
        <p:scale>
          <a:sx n="70" d="100"/>
          <a:sy n="70" d="100"/>
        </p:scale>
        <p:origin x="130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2.fntdata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B0E955-3DFD-4E18-A295-E7490C609A40}" type="slidenum">
              <a:rPr lang="en-GB"/>
              <a:pPr/>
              <a:t>2</a:t>
            </a:fld>
            <a:endParaRPr lang="en-GB"/>
          </a:p>
        </p:txBody>
      </p:sp>
      <p:sp>
        <p:nvSpPr>
          <p:cNvPr id="357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7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6748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45BFF3-F53D-4DEC-8E75-AABEA640545E}" type="slidenum">
              <a:rPr lang="en-GB"/>
              <a:pPr/>
              <a:t>3</a:t>
            </a:fld>
            <a:endParaRPr lang="en-GB"/>
          </a:p>
        </p:txBody>
      </p:sp>
      <p:sp>
        <p:nvSpPr>
          <p:cNvPr id="358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001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33F550-9728-4FBC-860B-4682C90BFAC7}" type="slidenum">
              <a:rPr lang="en-GB"/>
              <a:pPr/>
              <a:t>4</a:t>
            </a:fld>
            <a:endParaRPr lang="en-GB"/>
          </a:p>
        </p:txBody>
      </p:sp>
      <p:sp>
        <p:nvSpPr>
          <p:cNvPr id="359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9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1322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CA18B3-D739-4209-A830-562ABDBBA18A}" type="slidenum">
              <a:rPr lang="en-GB"/>
              <a:pPr/>
              <a:t>6</a:t>
            </a:fld>
            <a:endParaRPr lang="en-GB"/>
          </a:p>
        </p:txBody>
      </p:sp>
      <p:sp>
        <p:nvSpPr>
          <p:cNvPr id="362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2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7818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5BAE94-0D54-4494-9FFF-60322D1FD77A}" type="slidenum">
              <a:rPr lang="en-GB"/>
              <a:pPr/>
              <a:t>7</a:t>
            </a:fld>
            <a:endParaRPr lang="en-GB"/>
          </a:p>
        </p:txBody>
      </p:sp>
      <p:sp>
        <p:nvSpPr>
          <p:cNvPr id="363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3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68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8FBEF3-792E-438E-AB91-35B3988C7F62}" type="slidenum">
              <a:rPr lang="en-GB"/>
              <a:pPr/>
              <a:t>8</a:t>
            </a:fld>
            <a:endParaRPr lang="en-GB"/>
          </a:p>
        </p:txBody>
      </p:sp>
      <p:sp>
        <p:nvSpPr>
          <p:cNvPr id="364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4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9312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F52A79-FE69-41B1-B091-571B21AF7660}" type="slidenum">
              <a:rPr lang="en-GB"/>
              <a:pPr/>
              <a:t>9</a:t>
            </a:fld>
            <a:endParaRPr lang="en-GB"/>
          </a:p>
        </p:txBody>
      </p:sp>
      <p:sp>
        <p:nvSpPr>
          <p:cNvPr id="365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5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7424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8AFC3A-FA73-4418-B520-4C0B185C3107}" type="slidenum">
              <a:rPr lang="en-GB"/>
              <a:pPr/>
              <a:t>10</a:t>
            </a:fld>
            <a:endParaRPr lang="en-GB"/>
          </a:p>
        </p:txBody>
      </p:sp>
      <p:sp>
        <p:nvSpPr>
          <p:cNvPr id="366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6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236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CF8105-D8EF-4099-A550-1C1C4FB412B5}" type="slidenum">
              <a:rPr lang="en-GB"/>
              <a:pPr/>
              <a:t>11</a:t>
            </a:fld>
            <a:endParaRPr lang="en-GB"/>
          </a:p>
        </p:txBody>
      </p:sp>
      <p:sp>
        <p:nvSpPr>
          <p:cNvPr id="367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7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398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DC3934-12BD-4DF5-BEEA-F9349B1342D7}" type="slidenum">
              <a:rPr lang="en-GB"/>
              <a:pPr/>
              <a:t>12</a:t>
            </a:fld>
            <a:endParaRPr lang="en-GB"/>
          </a:p>
        </p:txBody>
      </p:sp>
      <p:sp>
        <p:nvSpPr>
          <p:cNvPr id="369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9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303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F45450-1A02-443F-A243-68DC6E8BB3EE}" type="slidenum">
              <a:rPr lang="en-GB"/>
              <a:pPr/>
              <a:t>13</a:t>
            </a:fld>
            <a:endParaRPr lang="en-GB"/>
          </a:p>
        </p:txBody>
      </p:sp>
      <p:sp>
        <p:nvSpPr>
          <p:cNvPr id="370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90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35C97D-6550-4A0D-9BD2-3E185EA630F8}" type="slidenum">
              <a:rPr lang="en-GB"/>
              <a:pPr/>
              <a:t>14</a:t>
            </a:fld>
            <a:endParaRPr lang="en-GB"/>
          </a:p>
        </p:txBody>
      </p:sp>
      <p:sp>
        <p:nvSpPr>
          <p:cNvPr id="371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8512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02D390-3872-4DFA-AA41-6D4BA2DF4638}" type="slidenum">
              <a:rPr lang="en-GB"/>
              <a:pPr/>
              <a:t>15</a:t>
            </a:fld>
            <a:endParaRPr lang="en-GB"/>
          </a:p>
        </p:txBody>
      </p:sp>
      <p:sp>
        <p:nvSpPr>
          <p:cNvPr id="373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3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0704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EE628E-4EFE-4ADD-8977-B666F31F500B}" type="slidenum">
              <a:rPr lang="en-GB"/>
              <a:pPr/>
              <a:t>16</a:t>
            </a:fld>
            <a:endParaRPr lang="en-GB"/>
          </a:p>
        </p:txBody>
      </p:sp>
      <p:sp>
        <p:nvSpPr>
          <p:cNvPr id="374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4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3316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984F69-123D-4252-B7CD-CFAD7685BEB8}" type="slidenum">
              <a:rPr lang="en-GB"/>
              <a:pPr/>
              <a:t>27</a:t>
            </a:fld>
            <a:endParaRPr lang="en-GB"/>
          </a:p>
        </p:txBody>
      </p:sp>
      <p:sp>
        <p:nvSpPr>
          <p:cNvPr id="390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0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170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95E2AD-FEA5-480B-B958-9262CADD49C0}" type="slidenum">
              <a:rPr lang="en-GB"/>
              <a:pPr/>
              <a:t>33</a:t>
            </a:fld>
            <a:endParaRPr lang="en-GB"/>
          </a:p>
        </p:txBody>
      </p:sp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608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984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9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497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26/10/2020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921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16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175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46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429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26/10/2020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08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715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898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5707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043492"/>
            <a:ext cx="7886700" cy="51334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26/10/2020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596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ouchgraph.com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touchgraph.com/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10</a:t>
            </a:r>
          </a:p>
          <a:p>
            <a:r>
              <a:rPr lang="en-GB" dirty="0"/>
              <a:t>Connectivity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7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Connections</a:t>
            </a:r>
          </a:p>
        </p:txBody>
      </p:sp>
      <p:sp>
        <p:nvSpPr>
          <p:cNvPr id="3297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38164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A class of phenomena exist whose underlying feature is that of </a:t>
            </a:r>
            <a:r>
              <a:rPr lang="en-GB" i="1" dirty="0"/>
              <a:t>connection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The London Underground diagram focuses on connections as when travelling underground there is little point in considering geography – you can’t see it, so why include it in the diagram?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Earlier maps had shown the topology, but had considered geography to be more important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74902-DFFD-47A4-BE67-8C2AFD2E18A5}" type="slidenum">
              <a:rPr lang="en-GB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7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782A-DD69-46BF-ACD5-82FC41039719}" type="slidenum">
              <a:rPr lang="en-GB"/>
              <a:pPr/>
              <a:t>3</a:t>
            </a:fld>
            <a:endParaRPr lang="en-GB"/>
          </a:p>
        </p:txBody>
      </p:sp>
      <p:pic>
        <p:nvPicPr>
          <p:cNvPr id="33075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115888"/>
            <a:ext cx="7273925" cy="629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4902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A9CB3-A49B-445C-B930-E3CB409EBED8}" type="slidenum">
              <a:rPr lang="en-GB"/>
              <a:pPr/>
              <a:t>4</a:t>
            </a:fld>
            <a:endParaRPr lang="en-GB"/>
          </a:p>
        </p:txBody>
      </p:sp>
      <p:pic>
        <p:nvPicPr>
          <p:cNvPr id="33280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60350"/>
            <a:ext cx="8610600" cy="606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78031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3AFA4B-4AB1-453F-AE84-DFD87BFE37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14" y="218357"/>
            <a:ext cx="8432192" cy="6223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63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8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Connections</a:t>
            </a:r>
          </a:p>
        </p:txBody>
      </p:sp>
      <p:sp>
        <p:nvSpPr>
          <p:cNvPr id="336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many cases the basic connectivity information is enhanced by parameterisation</a:t>
            </a:r>
          </a:p>
          <a:p>
            <a:endParaRPr lang="en-GB" dirty="0"/>
          </a:p>
          <a:p>
            <a:r>
              <a:rPr lang="en-GB" dirty="0"/>
              <a:t>SO-grams (‘significant other’ grams) are based on topology but become richer when the types of relationships are added as parameters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63615-3806-4F37-ACA6-A97007A28EE5}" type="slidenum">
              <a:rPr lang="en-GB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306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2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47769"/>
            <a:ext cx="6554867" cy="619248"/>
          </a:xfrm>
        </p:spPr>
        <p:txBody>
          <a:bodyPr>
            <a:normAutofit/>
          </a:bodyPr>
          <a:lstStyle/>
          <a:p>
            <a:r>
              <a:rPr lang="en-GB" dirty="0"/>
              <a:t>SO-Grams</a:t>
            </a:r>
          </a:p>
        </p:txBody>
      </p:sp>
      <p:sp>
        <p:nvSpPr>
          <p:cNvPr id="3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D9752-99CB-4FD5-870D-CB37D6B017E0}" type="slidenum">
              <a:rPr lang="en-GB"/>
              <a:pPr/>
              <a:t>7</a:t>
            </a:fld>
            <a:endParaRPr lang="en-GB"/>
          </a:p>
        </p:txBody>
      </p:sp>
      <p:sp>
        <p:nvSpPr>
          <p:cNvPr id="337924" name="Oval 4"/>
          <p:cNvSpPr>
            <a:spLocks noChangeArrowheads="1"/>
          </p:cNvSpPr>
          <p:nvPr/>
        </p:nvSpPr>
        <p:spPr bwMode="auto">
          <a:xfrm>
            <a:off x="3708400" y="3429000"/>
            <a:ext cx="1439863" cy="792163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>
                <a:solidFill>
                  <a:schemeClr val="bg1"/>
                </a:solidFill>
              </a:rPr>
              <a:t>ME</a:t>
            </a:r>
          </a:p>
        </p:txBody>
      </p:sp>
      <p:sp>
        <p:nvSpPr>
          <p:cNvPr id="337926" name="Oval 6"/>
          <p:cNvSpPr>
            <a:spLocks noChangeArrowheads="1"/>
          </p:cNvSpPr>
          <p:nvPr/>
        </p:nvSpPr>
        <p:spPr bwMode="auto">
          <a:xfrm>
            <a:off x="179388" y="3213100"/>
            <a:ext cx="1439862" cy="792163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>
                <a:solidFill>
                  <a:schemeClr val="bg1"/>
                </a:solidFill>
              </a:rPr>
              <a:t>Mike</a:t>
            </a:r>
          </a:p>
        </p:txBody>
      </p:sp>
      <p:sp>
        <p:nvSpPr>
          <p:cNvPr id="337927" name="Oval 7"/>
          <p:cNvSpPr>
            <a:spLocks noChangeArrowheads="1"/>
          </p:cNvSpPr>
          <p:nvPr/>
        </p:nvSpPr>
        <p:spPr bwMode="auto">
          <a:xfrm>
            <a:off x="611188" y="5013325"/>
            <a:ext cx="1439862" cy="7921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Stuart</a:t>
            </a:r>
          </a:p>
        </p:txBody>
      </p:sp>
      <p:sp>
        <p:nvSpPr>
          <p:cNvPr id="337928" name="Oval 8"/>
          <p:cNvSpPr>
            <a:spLocks noChangeArrowheads="1"/>
          </p:cNvSpPr>
          <p:nvPr/>
        </p:nvSpPr>
        <p:spPr bwMode="auto">
          <a:xfrm>
            <a:off x="7452320" y="2232945"/>
            <a:ext cx="1439862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Aunty </a:t>
            </a:r>
          </a:p>
          <a:p>
            <a:pPr algn="ctr"/>
            <a:r>
              <a:rPr lang="en-GB" sz="2400" i="0" dirty="0"/>
              <a:t>Val</a:t>
            </a:r>
          </a:p>
        </p:txBody>
      </p:sp>
      <p:sp>
        <p:nvSpPr>
          <p:cNvPr id="337929" name="Oval 9"/>
          <p:cNvSpPr>
            <a:spLocks noChangeArrowheads="1"/>
          </p:cNvSpPr>
          <p:nvPr/>
        </p:nvSpPr>
        <p:spPr bwMode="auto">
          <a:xfrm>
            <a:off x="6299894" y="1556792"/>
            <a:ext cx="1439863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/>
              <a:t>Kayte</a:t>
            </a:r>
          </a:p>
        </p:txBody>
      </p:sp>
      <p:sp>
        <p:nvSpPr>
          <p:cNvPr id="337930" name="Oval 10"/>
          <p:cNvSpPr>
            <a:spLocks noChangeArrowheads="1"/>
          </p:cNvSpPr>
          <p:nvPr/>
        </p:nvSpPr>
        <p:spPr bwMode="auto">
          <a:xfrm>
            <a:off x="4860032" y="1021557"/>
            <a:ext cx="1439862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Dad</a:t>
            </a:r>
          </a:p>
        </p:txBody>
      </p:sp>
      <p:sp>
        <p:nvSpPr>
          <p:cNvPr id="337932" name="Oval 12" descr="Dark horizontal"/>
          <p:cNvSpPr>
            <a:spLocks noChangeArrowheads="1"/>
          </p:cNvSpPr>
          <p:nvPr/>
        </p:nvSpPr>
        <p:spPr bwMode="auto">
          <a:xfrm>
            <a:off x="6516688" y="5373688"/>
            <a:ext cx="1439862" cy="7921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err="1"/>
              <a:t>Wenllyn</a:t>
            </a:r>
            <a:endParaRPr lang="en-GB" sz="2400" i="0" dirty="0"/>
          </a:p>
        </p:txBody>
      </p:sp>
      <p:sp>
        <p:nvSpPr>
          <p:cNvPr id="337933" name="Oval 13" descr="Dark horizontal"/>
          <p:cNvSpPr>
            <a:spLocks noChangeArrowheads="1"/>
          </p:cNvSpPr>
          <p:nvPr/>
        </p:nvSpPr>
        <p:spPr bwMode="auto">
          <a:xfrm>
            <a:off x="7678738" y="3466979"/>
            <a:ext cx="1439862" cy="7921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Mary</a:t>
            </a:r>
          </a:p>
        </p:txBody>
      </p:sp>
      <p:sp>
        <p:nvSpPr>
          <p:cNvPr id="337934" name="Oval 14" descr="Dark horizontal"/>
          <p:cNvSpPr>
            <a:spLocks noChangeArrowheads="1"/>
          </p:cNvSpPr>
          <p:nvPr/>
        </p:nvSpPr>
        <p:spPr bwMode="auto">
          <a:xfrm>
            <a:off x="1763713" y="1412875"/>
            <a:ext cx="1439862" cy="792163"/>
          </a:xfrm>
          <a:prstGeom prst="ellipse">
            <a:avLst/>
          </a:prstGeom>
          <a:pattFill prst="dkHorz">
            <a:fgClr>
              <a:srgbClr val="FFFF00"/>
            </a:fgClr>
            <a:bgClr>
              <a:srgbClr val="FF0000"/>
            </a:bgClr>
          </a:patt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Andrew</a:t>
            </a:r>
          </a:p>
        </p:txBody>
      </p:sp>
      <p:sp>
        <p:nvSpPr>
          <p:cNvPr id="337935" name="Oval 15"/>
          <p:cNvSpPr>
            <a:spLocks noChangeArrowheads="1"/>
          </p:cNvSpPr>
          <p:nvPr/>
        </p:nvSpPr>
        <p:spPr bwMode="auto">
          <a:xfrm>
            <a:off x="1979613" y="5589588"/>
            <a:ext cx="1439862" cy="7921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/>
              <a:t>Penny</a:t>
            </a:r>
          </a:p>
        </p:txBody>
      </p:sp>
      <p:sp>
        <p:nvSpPr>
          <p:cNvPr id="337936" name="Oval 16"/>
          <p:cNvSpPr>
            <a:spLocks noChangeArrowheads="1"/>
          </p:cNvSpPr>
          <p:nvPr/>
        </p:nvSpPr>
        <p:spPr bwMode="auto">
          <a:xfrm>
            <a:off x="684213" y="2205038"/>
            <a:ext cx="1439862" cy="792162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>
                <a:solidFill>
                  <a:schemeClr val="bg1"/>
                </a:solidFill>
              </a:rPr>
              <a:t>Sue</a:t>
            </a:r>
          </a:p>
        </p:txBody>
      </p:sp>
      <p:sp>
        <p:nvSpPr>
          <p:cNvPr id="337937" name="Oval 17"/>
          <p:cNvSpPr>
            <a:spLocks noChangeArrowheads="1"/>
          </p:cNvSpPr>
          <p:nvPr/>
        </p:nvSpPr>
        <p:spPr bwMode="auto">
          <a:xfrm>
            <a:off x="3492500" y="5805488"/>
            <a:ext cx="1439863" cy="7921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Paddy</a:t>
            </a:r>
          </a:p>
        </p:txBody>
      </p:sp>
      <p:sp>
        <p:nvSpPr>
          <p:cNvPr id="337938" name="Oval 18"/>
          <p:cNvSpPr>
            <a:spLocks noChangeArrowheads="1"/>
          </p:cNvSpPr>
          <p:nvPr/>
        </p:nvSpPr>
        <p:spPr bwMode="auto">
          <a:xfrm>
            <a:off x="0" y="4149725"/>
            <a:ext cx="1439863" cy="792163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>
                <a:solidFill>
                  <a:schemeClr val="bg1"/>
                </a:solidFill>
              </a:rPr>
              <a:t>Gaynor</a:t>
            </a:r>
          </a:p>
        </p:txBody>
      </p:sp>
      <p:sp>
        <p:nvSpPr>
          <p:cNvPr id="337940" name="Oval 20" descr="Dark horizontal"/>
          <p:cNvSpPr>
            <a:spLocks noChangeArrowheads="1"/>
          </p:cNvSpPr>
          <p:nvPr/>
        </p:nvSpPr>
        <p:spPr bwMode="auto">
          <a:xfrm>
            <a:off x="3242469" y="1016794"/>
            <a:ext cx="1439862" cy="792162"/>
          </a:xfrm>
          <a:prstGeom prst="ellipse">
            <a:avLst/>
          </a:prstGeom>
          <a:pattFill prst="dkHorz">
            <a:fgClr>
              <a:srgbClr val="FF0000"/>
            </a:fgClr>
            <a:bgClr>
              <a:srgbClr val="FFFF00"/>
            </a:bgClr>
          </a:patt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Tom</a:t>
            </a:r>
          </a:p>
        </p:txBody>
      </p:sp>
      <p:sp>
        <p:nvSpPr>
          <p:cNvPr id="337941" name="Oval 21" descr="Dark horizontal"/>
          <p:cNvSpPr>
            <a:spLocks noChangeArrowheads="1"/>
          </p:cNvSpPr>
          <p:nvPr/>
        </p:nvSpPr>
        <p:spPr bwMode="auto">
          <a:xfrm>
            <a:off x="7308304" y="4510089"/>
            <a:ext cx="1439863" cy="79216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Kay</a:t>
            </a:r>
          </a:p>
        </p:txBody>
      </p:sp>
      <p:cxnSp>
        <p:nvCxnSpPr>
          <p:cNvPr id="337942" name="AutoShape 22"/>
          <p:cNvCxnSpPr>
            <a:cxnSpLocks noChangeShapeType="1"/>
            <a:stCxn id="337924" idx="6"/>
            <a:endCxn id="337933" idx="2"/>
          </p:cNvCxnSpPr>
          <p:nvPr/>
        </p:nvCxnSpPr>
        <p:spPr bwMode="auto">
          <a:xfrm>
            <a:off x="5148263" y="3825082"/>
            <a:ext cx="2530475" cy="37978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43" name="AutoShape 23"/>
          <p:cNvCxnSpPr>
            <a:cxnSpLocks noChangeShapeType="1"/>
            <a:stCxn id="337924" idx="1"/>
            <a:endCxn id="337934" idx="5"/>
          </p:cNvCxnSpPr>
          <p:nvPr/>
        </p:nvCxnSpPr>
        <p:spPr bwMode="auto">
          <a:xfrm flipH="1" flipV="1">
            <a:off x="2992438" y="2089150"/>
            <a:ext cx="927100" cy="1455738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46" name="AutoShape 26"/>
          <p:cNvCxnSpPr>
            <a:cxnSpLocks noChangeShapeType="1"/>
            <a:stCxn id="337924" idx="2"/>
            <a:endCxn id="337936" idx="5"/>
          </p:cNvCxnSpPr>
          <p:nvPr/>
        </p:nvCxnSpPr>
        <p:spPr bwMode="auto">
          <a:xfrm flipH="1" flipV="1">
            <a:off x="1913212" y="2881191"/>
            <a:ext cx="1795188" cy="943891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37947" name="AutoShape 27"/>
          <p:cNvCxnSpPr>
            <a:cxnSpLocks noChangeShapeType="1"/>
            <a:stCxn id="337924" idx="3"/>
            <a:endCxn id="337927" idx="7"/>
          </p:cNvCxnSpPr>
          <p:nvPr/>
        </p:nvCxnSpPr>
        <p:spPr bwMode="auto">
          <a:xfrm flipH="1">
            <a:off x="1839913" y="4105275"/>
            <a:ext cx="2079625" cy="1023938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48" name="AutoShape 28"/>
          <p:cNvCxnSpPr>
            <a:cxnSpLocks noChangeShapeType="1"/>
            <a:stCxn id="337924" idx="4"/>
            <a:endCxn id="337935" idx="7"/>
          </p:cNvCxnSpPr>
          <p:nvPr/>
        </p:nvCxnSpPr>
        <p:spPr bwMode="auto">
          <a:xfrm flipH="1">
            <a:off x="3208338" y="4221163"/>
            <a:ext cx="1220787" cy="1484312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49" name="AutoShape 29"/>
          <p:cNvCxnSpPr>
            <a:cxnSpLocks noChangeShapeType="1"/>
            <a:stCxn id="337924" idx="4"/>
            <a:endCxn id="337937" idx="0"/>
          </p:cNvCxnSpPr>
          <p:nvPr/>
        </p:nvCxnSpPr>
        <p:spPr bwMode="auto">
          <a:xfrm flipH="1">
            <a:off x="4213225" y="4221163"/>
            <a:ext cx="215900" cy="1584325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50" name="AutoShape 30"/>
          <p:cNvCxnSpPr>
            <a:cxnSpLocks noChangeShapeType="1"/>
            <a:stCxn id="337924" idx="5"/>
            <a:endCxn id="337932" idx="1"/>
          </p:cNvCxnSpPr>
          <p:nvPr/>
        </p:nvCxnSpPr>
        <p:spPr bwMode="auto">
          <a:xfrm>
            <a:off x="4937400" y="4105153"/>
            <a:ext cx="1790151" cy="1384544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51" name="AutoShape 31"/>
          <p:cNvCxnSpPr>
            <a:cxnSpLocks noChangeShapeType="1"/>
            <a:stCxn id="337924" idx="5"/>
            <a:endCxn id="337941" idx="1"/>
          </p:cNvCxnSpPr>
          <p:nvPr/>
        </p:nvCxnSpPr>
        <p:spPr bwMode="auto">
          <a:xfrm>
            <a:off x="4937400" y="4105153"/>
            <a:ext cx="2581767" cy="520946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52" name="AutoShape 32"/>
          <p:cNvCxnSpPr>
            <a:cxnSpLocks noChangeShapeType="1"/>
            <a:stCxn id="337928" idx="2"/>
            <a:endCxn id="337924" idx="6"/>
          </p:cNvCxnSpPr>
          <p:nvPr/>
        </p:nvCxnSpPr>
        <p:spPr bwMode="auto">
          <a:xfrm flipH="1">
            <a:off x="5148263" y="2629026"/>
            <a:ext cx="2304057" cy="1196056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53" name="AutoShape 33"/>
          <p:cNvCxnSpPr>
            <a:cxnSpLocks noChangeShapeType="1"/>
            <a:stCxn id="337929" idx="3"/>
            <a:endCxn id="337924" idx="6"/>
          </p:cNvCxnSpPr>
          <p:nvPr/>
        </p:nvCxnSpPr>
        <p:spPr bwMode="auto">
          <a:xfrm flipH="1">
            <a:off x="5148263" y="2232945"/>
            <a:ext cx="1362494" cy="1592137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54" name="AutoShape 34"/>
          <p:cNvCxnSpPr>
            <a:cxnSpLocks noChangeShapeType="1"/>
            <a:stCxn id="337930" idx="4"/>
            <a:endCxn id="337924" idx="7"/>
          </p:cNvCxnSpPr>
          <p:nvPr/>
        </p:nvCxnSpPr>
        <p:spPr bwMode="auto">
          <a:xfrm flipH="1">
            <a:off x="4937400" y="1813719"/>
            <a:ext cx="642563" cy="1731291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37956" name="AutoShape 36"/>
          <p:cNvCxnSpPr>
            <a:cxnSpLocks noChangeShapeType="1"/>
            <a:stCxn id="337940" idx="4"/>
            <a:endCxn id="337924" idx="0"/>
          </p:cNvCxnSpPr>
          <p:nvPr/>
        </p:nvCxnSpPr>
        <p:spPr bwMode="auto">
          <a:xfrm>
            <a:off x="3962400" y="1808956"/>
            <a:ext cx="465932" cy="1620044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sp>
        <p:nvSpPr>
          <p:cNvPr id="337957" name="Oval 37"/>
          <p:cNvSpPr>
            <a:spLocks noChangeArrowheads="1"/>
          </p:cNvSpPr>
          <p:nvPr/>
        </p:nvSpPr>
        <p:spPr bwMode="auto">
          <a:xfrm>
            <a:off x="5076825" y="5805488"/>
            <a:ext cx="1439863" cy="7921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Martin</a:t>
            </a:r>
          </a:p>
        </p:txBody>
      </p:sp>
      <p:cxnSp>
        <p:nvCxnSpPr>
          <p:cNvPr id="337958" name="AutoShape 38"/>
          <p:cNvCxnSpPr>
            <a:cxnSpLocks noChangeShapeType="1"/>
            <a:stCxn id="337957" idx="0"/>
            <a:endCxn id="337924" idx="4"/>
          </p:cNvCxnSpPr>
          <p:nvPr/>
        </p:nvCxnSpPr>
        <p:spPr bwMode="auto">
          <a:xfrm flipH="1" flipV="1">
            <a:off x="4429125" y="4221163"/>
            <a:ext cx="1368425" cy="1584325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7" name="AutoShape 26"/>
          <p:cNvCxnSpPr>
            <a:cxnSpLocks noChangeShapeType="1"/>
            <a:stCxn id="337924" idx="2"/>
            <a:endCxn id="337926" idx="6"/>
          </p:cNvCxnSpPr>
          <p:nvPr/>
        </p:nvCxnSpPr>
        <p:spPr bwMode="auto">
          <a:xfrm flipH="1" flipV="1">
            <a:off x="1619250" y="3609182"/>
            <a:ext cx="2089150" cy="21590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8" name="AutoShape 26"/>
          <p:cNvCxnSpPr>
            <a:cxnSpLocks noChangeShapeType="1"/>
            <a:stCxn id="337924" idx="2"/>
            <a:endCxn id="337938" idx="6"/>
          </p:cNvCxnSpPr>
          <p:nvPr/>
        </p:nvCxnSpPr>
        <p:spPr bwMode="auto">
          <a:xfrm flipH="1">
            <a:off x="1439863" y="3825082"/>
            <a:ext cx="2268537" cy="720725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</p:spTree>
    <p:extLst>
      <p:ext uri="{BB962C8B-B14F-4D97-AF65-F5344CB8AC3E}">
        <p14:creationId xmlns:p14="http://schemas.microsoft.com/office/powerpoint/2010/main" val="3997447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Connections</a:t>
            </a:r>
          </a:p>
        </p:txBody>
      </p:sp>
      <p:sp>
        <p:nvSpPr>
          <p:cNvPr id="339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Organisation charts show connectedness of a special kind - personnel exist at clearly-defined levels within a hierarchy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Function call graphs of software systems show how the software runs – these can be used to generate effective compilation strategies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Communication networks are a good example of huge connected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0B8-0062-4A01-AF3A-82071778DE98}" type="slidenum">
              <a:rPr lang="en-GB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907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9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Graph Theory</a:t>
            </a:r>
          </a:p>
        </p:txBody>
      </p:sp>
      <p:sp>
        <p:nvSpPr>
          <p:cNvPr id="340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Connectivity is often studies in terms of </a:t>
            </a:r>
            <a:r>
              <a:rPr lang="en-GB" i="1" dirty="0"/>
              <a:t>graph theory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It is represented using a graph composed of nodes and connecting links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In the second lecture we looked at the connectivity of a small phone network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This could be shown as a disjoint graph identifying an absence of conversations between groups of people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DB5A-2E12-4063-BB29-4043189C9EC8}" type="slidenum">
              <a:rPr lang="en-GB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447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CCF8B-E85A-4A7C-8004-096D408EA641}" type="slidenum">
              <a:rPr lang="en-GB"/>
              <a:pPr/>
              <a:t>10</a:t>
            </a:fld>
            <a:endParaRPr lang="en-GB"/>
          </a:p>
        </p:txBody>
      </p:sp>
      <p:sp>
        <p:nvSpPr>
          <p:cNvPr id="342018" name="Oval 2"/>
          <p:cNvSpPr>
            <a:spLocks noChangeArrowheads="1"/>
          </p:cNvSpPr>
          <p:nvPr/>
        </p:nvSpPr>
        <p:spPr bwMode="auto">
          <a:xfrm>
            <a:off x="5219700" y="477838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A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19" name="Oval 3"/>
          <p:cNvSpPr>
            <a:spLocks noChangeArrowheads="1"/>
          </p:cNvSpPr>
          <p:nvPr/>
        </p:nvSpPr>
        <p:spPr bwMode="auto">
          <a:xfrm>
            <a:off x="827088" y="198913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K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0" name="Oval 4"/>
          <p:cNvSpPr>
            <a:spLocks noChangeArrowheads="1"/>
          </p:cNvSpPr>
          <p:nvPr/>
        </p:nvSpPr>
        <p:spPr bwMode="auto">
          <a:xfrm>
            <a:off x="7453313" y="476250"/>
            <a:ext cx="719137" cy="71913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H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1" name="Oval 5"/>
          <p:cNvSpPr>
            <a:spLocks noChangeArrowheads="1"/>
          </p:cNvSpPr>
          <p:nvPr/>
        </p:nvSpPr>
        <p:spPr bwMode="auto">
          <a:xfrm>
            <a:off x="6372225" y="1701800"/>
            <a:ext cx="719138" cy="71913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F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2" name="Oval 6"/>
          <p:cNvSpPr>
            <a:spLocks noChangeArrowheads="1"/>
          </p:cNvSpPr>
          <p:nvPr/>
        </p:nvSpPr>
        <p:spPr bwMode="auto">
          <a:xfrm>
            <a:off x="3205163" y="198913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E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3" name="Oval 7"/>
          <p:cNvSpPr>
            <a:spLocks noChangeArrowheads="1"/>
          </p:cNvSpPr>
          <p:nvPr/>
        </p:nvSpPr>
        <p:spPr bwMode="auto">
          <a:xfrm>
            <a:off x="7451725" y="3573463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C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4" name="Oval 8"/>
          <p:cNvSpPr>
            <a:spLocks noChangeArrowheads="1"/>
          </p:cNvSpPr>
          <p:nvPr/>
        </p:nvSpPr>
        <p:spPr bwMode="auto">
          <a:xfrm>
            <a:off x="5653088" y="3573463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J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5" name="Oval 9"/>
          <p:cNvSpPr>
            <a:spLocks noChangeArrowheads="1"/>
          </p:cNvSpPr>
          <p:nvPr/>
        </p:nvSpPr>
        <p:spPr bwMode="auto">
          <a:xfrm>
            <a:off x="827088" y="350043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G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6" name="Oval 10"/>
          <p:cNvSpPr>
            <a:spLocks noChangeArrowheads="1"/>
          </p:cNvSpPr>
          <p:nvPr/>
        </p:nvSpPr>
        <p:spPr bwMode="auto">
          <a:xfrm>
            <a:off x="3276600" y="3500438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I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7" name="Oval 11"/>
          <p:cNvSpPr>
            <a:spLocks noChangeArrowheads="1"/>
          </p:cNvSpPr>
          <p:nvPr/>
        </p:nvSpPr>
        <p:spPr bwMode="auto">
          <a:xfrm>
            <a:off x="7451725" y="5157788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D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8" name="Oval 12"/>
          <p:cNvSpPr>
            <a:spLocks noChangeArrowheads="1"/>
          </p:cNvSpPr>
          <p:nvPr/>
        </p:nvSpPr>
        <p:spPr bwMode="auto">
          <a:xfrm>
            <a:off x="2052638" y="4652963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M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9" name="Oval 13"/>
          <p:cNvSpPr>
            <a:spLocks noChangeArrowheads="1"/>
          </p:cNvSpPr>
          <p:nvPr/>
        </p:nvSpPr>
        <p:spPr bwMode="auto">
          <a:xfrm>
            <a:off x="5653088" y="515778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L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30" name="Oval 14"/>
          <p:cNvSpPr>
            <a:spLocks noChangeArrowheads="1"/>
          </p:cNvSpPr>
          <p:nvPr/>
        </p:nvSpPr>
        <p:spPr bwMode="auto">
          <a:xfrm>
            <a:off x="2052638" y="692150"/>
            <a:ext cx="719137" cy="71913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B</a:t>
            </a:r>
            <a:endParaRPr lang="en-US" i="0">
              <a:solidFill>
                <a:schemeClr val="bg1"/>
              </a:solidFill>
            </a:endParaRPr>
          </a:p>
        </p:txBody>
      </p:sp>
      <p:cxnSp>
        <p:nvCxnSpPr>
          <p:cNvPr id="342031" name="AutoShape 15"/>
          <p:cNvCxnSpPr>
            <a:cxnSpLocks noChangeShapeType="1"/>
            <a:stCxn id="342030" idx="5"/>
            <a:endCxn id="342022" idx="1"/>
          </p:cNvCxnSpPr>
          <p:nvPr/>
        </p:nvCxnSpPr>
        <p:spPr bwMode="auto">
          <a:xfrm>
            <a:off x="2667000" y="1306513"/>
            <a:ext cx="642938" cy="787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2" name="AutoShape 16"/>
          <p:cNvCxnSpPr>
            <a:cxnSpLocks noChangeShapeType="1"/>
            <a:stCxn id="342030" idx="3"/>
            <a:endCxn id="342019" idx="7"/>
          </p:cNvCxnSpPr>
          <p:nvPr/>
        </p:nvCxnSpPr>
        <p:spPr bwMode="auto">
          <a:xfrm flipH="1">
            <a:off x="1441450" y="1306513"/>
            <a:ext cx="715963" cy="787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3" name="AutoShape 17"/>
          <p:cNvCxnSpPr>
            <a:cxnSpLocks noChangeShapeType="1"/>
            <a:stCxn id="342019" idx="6"/>
            <a:endCxn id="342022" idx="2"/>
          </p:cNvCxnSpPr>
          <p:nvPr/>
        </p:nvCxnSpPr>
        <p:spPr bwMode="auto">
          <a:xfrm>
            <a:off x="1546225" y="2349500"/>
            <a:ext cx="1658938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4" name="AutoShape 18"/>
          <p:cNvCxnSpPr>
            <a:cxnSpLocks noChangeShapeType="1"/>
            <a:stCxn id="342030" idx="4"/>
            <a:endCxn id="342025" idx="7"/>
          </p:cNvCxnSpPr>
          <p:nvPr/>
        </p:nvCxnSpPr>
        <p:spPr bwMode="auto">
          <a:xfrm flipH="1">
            <a:off x="1441450" y="1411288"/>
            <a:ext cx="971550" cy="21939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5" name="AutoShape 19"/>
          <p:cNvCxnSpPr>
            <a:cxnSpLocks noChangeShapeType="1"/>
            <a:stCxn id="342030" idx="4"/>
            <a:endCxn id="342026" idx="1"/>
          </p:cNvCxnSpPr>
          <p:nvPr/>
        </p:nvCxnSpPr>
        <p:spPr bwMode="auto">
          <a:xfrm>
            <a:off x="2413000" y="1411288"/>
            <a:ext cx="968375" cy="21939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6" name="AutoShape 20"/>
          <p:cNvCxnSpPr>
            <a:cxnSpLocks noChangeShapeType="1"/>
            <a:stCxn id="342026" idx="2"/>
            <a:endCxn id="342025" idx="6"/>
          </p:cNvCxnSpPr>
          <p:nvPr/>
        </p:nvCxnSpPr>
        <p:spPr bwMode="auto">
          <a:xfrm flipH="1">
            <a:off x="1546225" y="3860800"/>
            <a:ext cx="17303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7" name="AutoShape 21"/>
          <p:cNvCxnSpPr>
            <a:cxnSpLocks noChangeShapeType="1"/>
            <a:stCxn id="342028" idx="7"/>
            <a:endCxn id="342026" idx="3"/>
          </p:cNvCxnSpPr>
          <p:nvPr/>
        </p:nvCxnSpPr>
        <p:spPr bwMode="auto">
          <a:xfrm flipV="1">
            <a:off x="2667000" y="4114800"/>
            <a:ext cx="714375" cy="6429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8" name="AutoShape 22"/>
          <p:cNvCxnSpPr>
            <a:cxnSpLocks noChangeShapeType="1"/>
            <a:stCxn id="342030" idx="4"/>
            <a:endCxn id="342028" idx="0"/>
          </p:cNvCxnSpPr>
          <p:nvPr/>
        </p:nvCxnSpPr>
        <p:spPr bwMode="auto">
          <a:xfrm>
            <a:off x="2413000" y="1411288"/>
            <a:ext cx="0" cy="32416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9" name="AutoShape 23"/>
          <p:cNvCxnSpPr>
            <a:cxnSpLocks noChangeShapeType="1"/>
            <a:stCxn id="342018" idx="6"/>
            <a:endCxn id="342020" idx="2"/>
          </p:cNvCxnSpPr>
          <p:nvPr/>
        </p:nvCxnSpPr>
        <p:spPr bwMode="auto">
          <a:xfrm flipV="1">
            <a:off x="5938838" y="836613"/>
            <a:ext cx="1514475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0" name="AutoShape 24"/>
          <p:cNvCxnSpPr>
            <a:cxnSpLocks noChangeShapeType="1"/>
            <a:stCxn id="342018" idx="5"/>
            <a:endCxn id="342021" idx="1"/>
          </p:cNvCxnSpPr>
          <p:nvPr/>
        </p:nvCxnSpPr>
        <p:spPr bwMode="auto">
          <a:xfrm>
            <a:off x="5834063" y="1092200"/>
            <a:ext cx="642937" cy="714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1" name="AutoShape 25"/>
          <p:cNvCxnSpPr>
            <a:cxnSpLocks noChangeShapeType="1"/>
            <a:stCxn id="342021" idx="7"/>
            <a:endCxn id="342020" idx="3"/>
          </p:cNvCxnSpPr>
          <p:nvPr/>
        </p:nvCxnSpPr>
        <p:spPr bwMode="auto">
          <a:xfrm flipV="1">
            <a:off x="6986588" y="1090613"/>
            <a:ext cx="571500" cy="71596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2" name="AutoShape 26"/>
          <p:cNvCxnSpPr>
            <a:cxnSpLocks noChangeShapeType="1"/>
            <a:stCxn id="342024" idx="6"/>
            <a:endCxn id="342023" idx="2"/>
          </p:cNvCxnSpPr>
          <p:nvPr/>
        </p:nvCxnSpPr>
        <p:spPr bwMode="auto">
          <a:xfrm>
            <a:off x="6372225" y="3933825"/>
            <a:ext cx="107950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3" name="AutoShape 27"/>
          <p:cNvCxnSpPr>
            <a:cxnSpLocks noChangeShapeType="1"/>
            <a:stCxn id="342024" idx="4"/>
            <a:endCxn id="342029" idx="0"/>
          </p:cNvCxnSpPr>
          <p:nvPr/>
        </p:nvCxnSpPr>
        <p:spPr bwMode="auto">
          <a:xfrm>
            <a:off x="6013450" y="4292600"/>
            <a:ext cx="0" cy="8651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4" name="AutoShape 28"/>
          <p:cNvCxnSpPr>
            <a:cxnSpLocks noChangeShapeType="1"/>
            <a:stCxn id="342029" idx="7"/>
            <a:endCxn id="342023" idx="3"/>
          </p:cNvCxnSpPr>
          <p:nvPr/>
        </p:nvCxnSpPr>
        <p:spPr bwMode="auto">
          <a:xfrm flipV="1">
            <a:off x="6267450" y="4187825"/>
            <a:ext cx="1289050" cy="10747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5" name="AutoShape 29"/>
          <p:cNvCxnSpPr>
            <a:cxnSpLocks noChangeShapeType="1"/>
            <a:stCxn id="342023" idx="4"/>
            <a:endCxn id="342027" idx="0"/>
          </p:cNvCxnSpPr>
          <p:nvPr/>
        </p:nvCxnSpPr>
        <p:spPr bwMode="auto">
          <a:xfrm>
            <a:off x="7812088" y="4292600"/>
            <a:ext cx="0" cy="8651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</p:spTree>
    <p:extLst>
      <p:ext uri="{BB962C8B-B14F-4D97-AF65-F5344CB8AC3E}">
        <p14:creationId xmlns:p14="http://schemas.microsoft.com/office/powerpoint/2010/main" val="145721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Graph Theory</a:t>
            </a:r>
          </a:p>
        </p:txBody>
      </p:sp>
      <p:sp>
        <p:nvSpPr>
          <p:cNvPr id="3430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229600" cy="5525806"/>
          </a:xfrm>
        </p:spPr>
        <p:txBody>
          <a:bodyPr>
            <a:normAutofit/>
          </a:bodyPr>
          <a:lstStyle/>
          <a:p>
            <a:r>
              <a:rPr lang="en-GB" dirty="0"/>
              <a:t>This representation can easily be parameterised to show directedness to form a </a:t>
            </a:r>
            <a:r>
              <a:rPr lang="en-GB" i="1" dirty="0"/>
              <a:t>directed graph</a:t>
            </a:r>
          </a:p>
          <a:p>
            <a:r>
              <a:rPr lang="en-GB" dirty="0"/>
              <a:t>Links in a network might show capacity, current traffic density, ratio of incoming to outgoing messages</a:t>
            </a:r>
          </a:p>
          <a:p>
            <a:r>
              <a:rPr lang="en-GB" dirty="0"/>
              <a:t>Nodes may also be parameterised, such as aggregated incoming and outgoing messages</a:t>
            </a:r>
          </a:p>
          <a:p>
            <a:endParaRPr lang="en-GB" dirty="0"/>
          </a:p>
          <a:p>
            <a:r>
              <a:rPr lang="en-GB" dirty="0"/>
              <a:t>Graphs of communication networks tend to be very large and complex</a:t>
            </a:r>
          </a:p>
          <a:p>
            <a:r>
              <a:rPr lang="en-GB" dirty="0"/>
              <a:t>A major visualisation problem with these is that the graph can rarely be presented in two dimensions without crossovers and occlusions</a:t>
            </a:r>
          </a:p>
          <a:p>
            <a:r>
              <a:rPr lang="en-GB" dirty="0"/>
              <a:t>Connectedness is treated in two ways</a:t>
            </a:r>
          </a:p>
          <a:p>
            <a:pPr lvl="1"/>
            <a:r>
              <a:rPr lang="en-GB" dirty="0"/>
              <a:t>General networks</a:t>
            </a:r>
          </a:p>
          <a:p>
            <a:pPr lvl="1"/>
            <a:r>
              <a:rPr lang="en-GB" dirty="0"/>
              <a:t>Tree networks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A695D-0611-41C5-BB6E-2AD9357ED2DF}" type="slidenum">
              <a:rPr lang="en-GB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119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General Networks</a:t>
            </a:r>
          </a:p>
        </p:txBody>
      </p:sp>
      <p:sp>
        <p:nvSpPr>
          <p:cNvPr id="3450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i="1" dirty="0"/>
              <a:t>general network</a:t>
            </a:r>
            <a:r>
              <a:rPr lang="en-GB" dirty="0"/>
              <a:t> is one in which any node may be connected to any other node</a:t>
            </a:r>
          </a:p>
          <a:p>
            <a:endParaRPr lang="en-GB" dirty="0"/>
          </a:p>
          <a:p>
            <a:r>
              <a:rPr lang="en-GB" dirty="0"/>
              <a:t>This means that loops may occur in the graph</a:t>
            </a:r>
          </a:p>
          <a:p>
            <a:endParaRPr lang="en-GB" dirty="0"/>
          </a:p>
          <a:p>
            <a:r>
              <a:rPr lang="en-GB" dirty="0"/>
              <a:t>If each node is connected to every other node then the result is a </a:t>
            </a:r>
            <a:r>
              <a:rPr lang="en-GB" i="1" dirty="0"/>
              <a:t>fully-connected network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A6C1-0F11-4AF9-953A-B9BEFB3B902F}" type="slidenum">
              <a:rPr lang="en-GB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0867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US Telephone Network</a:t>
            </a:r>
          </a:p>
        </p:txBody>
      </p:sp>
      <p:sp>
        <p:nvSpPr>
          <p:cNvPr id="3491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example of this is the AT&amp;T Long Distance telephone network</a:t>
            </a:r>
          </a:p>
          <a:p>
            <a:endParaRPr lang="en-GB" sz="800" dirty="0"/>
          </a:p>
          <a:p>
            <a:r>
              <a:rPr lang="en-GB" dirty="0"/>
              <a:t>Over 110 nodes (switches)</a:t>
            </a:r>
          </a:p>
          <a:p>
            <a:endParaRPr lang="en-GB" sz="700" dirty="0"/>
          </a:p>
          <a:p>
            <a:r>
              <a:rPr lang="en-GB" dirty="0"/>
              <a:t>Nearly fully-connected with over 12,000 links</a:t>
            </a:r>
          </a:p>
          <a:p>
            <a:endParaRPr lang="en-GB" sz="800" dirty="0"/>
          </a:p>
          <a:p>
            <a:r>
              <a:rPr lang="en-GB" dirty="0"/>
              <a:t>Data concerning the performance of the network is collected every 5 minutes</a:t>
            </a:r>
            <a:endParaRPr lang="en-GB" sz="800" dirty="0"/>
          </a:p>
          <a:p>
            <a:pPr lvl="1"/>
            <a:r>
              <a:rPr lang="en-GB" dirty="0"/>
              <a:t>Node data – aggregated incoming &amp; outgoing traffic</a:t>
            </a:r>
            <a:endParaRPr lang="en-GB" sz="800" dirty="0"/>
          </a:p>
          <a:p>
            <a:pPr lvl="1"/>
            <a:r>
              <a:rPr lang="en-GB" dirty="0"/>
              <a:t>Link data – traffic flow, capacity &amp; overload</a:t>
            </a:r>
          </a:p>
          <a:p>
            <a:endParaRPr lang="en-GB" sz="800" dirty="0"/>
          </a:p>
          <a:p>
            <a:r>
              <a:rPr lang="en-GB" dirty="0"/>
              <a:t>The appropriate visualisation technique to be used depends on the information being sought from the data</a:t>
            </a:r>
          </a:p>
          <a:p>
            <a:endParaRPr lang="en-GB" sz="800" dirty="0"/>
          </a:p>
          <a:p>
            <a:r>
              <a:rPr lang="en-GB" dirty="0"/>
              <a:t>We may have a wide range of questions based upon the same data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C5A61-2881-4752-A49C-89DEE1462CDC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095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2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US Telephone Network</a:t>
            </a:r>
          </a:p>
        </p:txBody>
      </p:sp>
      <p:sp>
        <p:nvSpPr>
          <p:cNvPr id="3502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01080" cy="5429288"/>
          </a:xfrm>
        </p:spPr>
        <p:txBody>
          <a:bodyPr>
            <a:normAutofit/>
          </a:bodyPr>
          <a:lstStyle/>
          <a:p>
            <a:r>
              <a:rPr lang="en-GB" dirty="0"/>
              <a:t>As an example we will look at data for the day of the San Francisco earthquake, October 17</a:t>
            </a:r>
            <a:r>
              <a:rPr lang="en-GB" baseline="30000" dirty="0"/>
              <a:t>th</a:t>
            </a:r>
            <a:r>
              <a:rPr lang="en-GB" dirty="0"/>
              <a:t> 1989</a:t>
            </a:r>
          </a:p>
          <a:p>
            <a:endParaRPr lang="en-GB" dirty="0"/>
          </a:p>
          <a:p>
            <a:r>
              <a:rPr lang="en-GB" dirty="0"/>
              <a:t>Such questions would include</a:t>
            </a:r>
          </a:p>
          <a:p>
            <a:pPr lvl="1"/>
            <a:r>
              <a:rPr lang="en-GB" dirty="0"/>
              <a:t>Where are the overloads?</a:t>
            </a:r>
          </a:p>
          <a:p>
            <a:pPr lvl="1"/>
            <a:r>
              <a:rPr lang="en-GB" dirty="0"/>
              <a:t>Which links are carrying the most traffic?</a:t>
            </a:r>
          </a:p>
          <a:p>
            <a:pPr lvl="1"/>
            <a:r>
              <a:rPr lang="en-GB" dirty="0"/>
              <a:t>Was there any network damage?</a:t>
            </a:r>
          </a:p>
          <a:p>
            <a:pPr lvl="1"/>
            <a:r>
              <a:rPr lang="en-GB" dirty="0"/>
              <a:t>Is there any underutilised capacity?</a:t>
            </a:r>
          </a:p>
          <a:p>
            <a:pPr lvl="1"/>
            <a:r>
              <a:rPr lang="en-GB" dirty="0"/>
              <a:t>Are calls into the affected area completing or are they being blocked elsewhere in the network?</a:t>
            </a:r>
          </a:p>
          <a:p>
            <a:pPr lvl="1"/>
            <a:r>
              <a:rPr lang="en-GB" dirty="0"/>
              <a:t>Is the overload increasing or decreasing?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6874C-C38F-4497-A19D-F040B9C2A310}" type="slidenum">
              <a:rPr lang="en-GB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035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E16E-535D-4DCD-84AC-CFF3BA7A70A7}" type="slidenum">
              <a:rPr lang="en-GB"/>
              <a:pPr/>
              <a:t>15</a:t>
            </a:fld>
            <a:endParaRPr lang="en-GB"/>
          </a:p>
        </p:txBody>
      </p:sp>
      <p:pic>
        <p:nvPicPr>
          <p:cNvPr id="34611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7600" y="188913"/>
            <a:ext cx="6478588" cy="5257800"/>
          </a:xfrm>
          <a:prstGeom prst="rect">
            <a:avLst/>
          </a:prstGeom>
          <a:noFill/>
        </p:spPr>
      </p:pic>
      <p:sp>
        <p:nvSpPr>
          <p:cNvPr id="346119" name="Rectangle 7"/>
          <p:cNvSpPr>
            <a:spLocks noChangeArrowheads="1"/>
          </p:cNvSpPr>
          <p:nvPr/>
        </p:nvSpPr>
        <p:spPr bwMode="auto">
          <a:xfrm>
            <a:off x="468313" y="5373688"/>
            <a:ext cx="8424862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400" i="0">
                <a:solidFill>
                  <a:schemeClr val="tx2"/>
                </a:solidFill>
              </a:rPr>
              <a:t>Overload into and out of the Oakland node during the 1989 earthquake (coded as segment thickness and color, using bisected segments to show the directions)</a:t>
            </a:r>
            <a:endParaRPr lang="en-GB" sz="2400" i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610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F85C5-1F66-406D-8288-434CBF3C56CB}" type="slidenum">
              <a:rPr lang="en-GB"/>
              <a:pPr/>
              <a:t>16</a:t>
            </a:fld>
            <a:endParaRPr lang="en-GB"/>
          </a:p>
        </p:txBody>
      </p:sp>
      <p:pic>
        <p:nvPicPr>
          <p:cNvPr id="34816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188913"/>
            <a:ext cx="6459538" cy="5248275"/>
          </a:xfrm>
          <a:prstGeom prst="rect">
            <a:avLst/>
          </a:prstGeom>
          <a:noFill/>
        </p:spPr>
      </p:pic>
      <p:sp>
        <p:nvSpPr>
          <p:cNvPr id="348166" name="Rectangle 6"/>
          <p:cNvSpPr>
            <a:spLocks noChangeArrowheads="1"/>
          </p:cNvSpPr>
          <p:nvPr/>
        </p:nvSpPr>
        <p:spPr bwMode="auto">
          <a:xfrm>
            <a:off x="468313" y="5635625"/>
            <a:ext cx="8424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2400" i="0">
                <a:solidFill>
                  <a:schemeClr val="tx2"/>
                </a:solidFill>
              </a:rPr>
              <a:t>Network-wide load at the same time</a:t>
            </a:r>
            <a:endParaRPr lang="en-GB" sz="2400" i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292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47072"/>
            <a:ext cx="8337223" cy="2895151"/>
          </a:xfrm>
        </p:spPr>
        <p:txBody>
          <a:bodyPr>
            <a:normAutofit/>
          </a:bodyPr>
          <a:lstStyle/>
          <a:p>
            <a:r>
              <a:rPr lang="en-GB" dirty="0"/>
              <a:t>The tables show phone calls made by a group of ten people over a period of seven days: </a:t>
            </a:r>
          </a:p>
          <a:p>
            <a:r>
              <a:rPr lang="en-GB" dirty="0"/>
              <a:t>Create a visualisation of this data that allows you to identify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any subgroups within the subjects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total amount of time each pair of subjects spent talking to each other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what proportion of time each subject was the caller, not the receiver.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4269352"/>
              </p:ext>
            </p:extLst>
          </p:nvPr>
        </p:nvGraphicFramePr>
        <p:xfrm>
          <a:off x="699246" y="3092542"/>
          <a:ext cx="8085316" cy="349097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12039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4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421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1262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0390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4025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7792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cap="small" dirty="0">
                          <a:effectLst/>
                        </a:rPr>
                        <a:t>Caller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cap="small" dirty="0">
                          <a:effectLst/>
                        </a:rPr>
                        <a:t>Receiver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cap="small" dirty="0">
                          <a:effectLst/>
                        </a:rPr>
                        <a:t>Length</a:t>
                      </a:r>
                      <a:r>
                        <a:rPr lang="en-GB" sz="1400" cap="none" baseline="0" dirty="0">
                          <a:effectLst/>
                        </a:rPr>
                        <a:t> </a:t>
                      </a:r>
                      <a:r>
                        <a:rPr lang="en-GB" sz="1400" cap="small" dirty="0">
                          <a:effectLst/>
                        </a:rPr>
                        <a:t>(</a:t>
                      </a:r>
                      <a:r>
                        <a:rPr lang="en-GB" sz="1400" cap="small" dirty="0" err="1">
                          <a:effectLst/>
                        </a:rPr>
                        <a:t>Mins</a:t>
                      </a:r>
                      <a:r>
                        <a:rPr lang="en-GB" sz="1400" cap="small" dirty="0">
                          <a:effectLst/>
                        </a:rPr>
                        <a:t>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cap="small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cap="small" dirty="0">
                          <a:effectLst/>
                        </a:rPr>
                        <a:t>Caller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cap="small" dirty="0">
                          <a:effectLst/>
                        </a:rPr>
                        <a:t>Receiver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cap="small" dirty="0">
                          <a:effectLst/>
                        </a:rPr>
                        <a:t>Length</a:t>
                      </a:r>
                      <a:r>
                        <a:rPr lang="en-GB" sz="1400" cap="none" baseline="0" dirty="0">
                          <a:effectLst/>
                        </a:rPr>
                        <a:t> </a:t>
                      </a:r>
                      <a:r>
                        <a:rPr lang="en-GB" sz="1400" cap="small" dirty="0">
                          <a:effectLst/>
                        </a:rPr>
                        <a:t>(</a:t>
                      </a:r>
                      <a:r>
                        <a:rPr lang="en-GB" sz="1400" cap="small" dirty="0" err="1">
                          <a:effectLst/>
                        </a:rPr>
                        <a:t>Mins</a:t>
                      </a:r>
                      <a:r>
                        <a:rPr lang="en-GB" sz="1400" cap="small" dirty="0">
                          <a:effectLst/>
                        </a:rPr>
                        <a:t>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8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J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12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12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C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13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H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12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9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14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J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15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J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6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7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15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H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H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11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C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13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12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J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17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12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C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I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11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C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H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B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17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J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16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15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8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J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13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27991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NetMaps</a:t>
            </a:r>
            <a:endParaRPr lang="en-GB" dirty="0"/>
          </a:p>
        </p:txBody>
      </p:sp>
      <p:sp>
        <p:nvSpPr>
          <p:cNvPr id="3788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r>
              <a:rPr lang="en-GB" dirty="0"/>
              <a:t>Graphs can represent connections between people, things and services</a:t>
            </a:r>
          </a:p>
          <a:p>
            <a:r>
              <a:rPr lang="en-GB" dirty="0"/>
              <a:t>If I decide to borrow money from the bank to buy a house, then there are connections between me, the bank, the house and the house owner</a:t>
            </a:r>
          </a:p>
          <a:p>
            <a:r>
              <a:rPr lang="en-GB" dirty="0"/>
              <a:t>Graphs representing these connections can be used for many purposes, including the detection of fraud</a:t>
            </a:r>
          </a:p>
          <a:p>
            <a:pPr lvl="1"/>
            <a:r>
              <a:rPr lang="en-GB" dirty="0" err="1"/>
              <a:t>NetMaps</a:t>
            </a:r>
            <a:r>
              <a:rPr lang="en-GB" dirty="0"/>
              <a:t> allow you to plot all of these relationships and look for unusual patterns</a:t>
            </a:r>
          </a:p>
          <a:p>
            <a:r>
              <a:rPr lang="en-GB" dirty="0"/>
              <a:t>In the UK, the Serious Fraud Office spent 8 man-years trying to identify the person behind a complex fraud case</a:t>
            </a:r>
          </a:p>
          <a:p>
            <a:pPr lvl="1"/>
            <a:r>
              <a:rPr lang="en-GB" dirty="0"/>
              <a:t>It took a single user four weeks to identify the same person from the same data using </a:t>
            </a:r>
            <a:r>
              <a:rPr lang="en-GB" dirty="0" err="1"/>
              <a:t>NetMap</a:t>
            </a:r>
            <a:endParaRPr lang="en-GB" dirty="0"/>
          </a:p>
          <a:p>
            <a:endParaRPr lang="en-GB" sz="800" dirty="0"/>
          </a:p>
          <a:p>
            <a:r>
              <a:rPr lang="en-GB" dirty="0"/>
              <a:t>Or you can use it to see if you’re friends with your friends’ friends on Facebook…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CEE64-8920-48C8-8AAC-8BB4F85D3919}" type="slidenum">
              <a:rPr lang="en-GB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7946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World Wide Web</a:t>
            </a:r>
          </a:p>
        </p:txBody>
      </p:sp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28670"/>
            <a:ext cx="8229600" cy="56436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WWW is too large to try to represent as a graph in its entirety</a:t>
            </a:r>
          </a:p>
          <a:p>
            <a:pPr>
              <a:lnSpc>
                <a:spcPct val="90000"/>
              </a:lnSpc>
            </a:pPr>
            <a:r>
              <a:rPr lang="en-GB" dirty="0"/>
              <a:t>Two user groups are interested in the connectivity of the web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Users (where have I been and how did I get there?)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Administrators (how are people getting to my site and is it the way I imagined?)</a:t>
            </a:r>
          </a:p>
          <a:p>
            <a:pPr>
              <a:lnSpc>
                <a:spcPct val="90000"/>
              </a:lnSpc>
            </a:pPr>
            <a:r>
              <a:rPr lang="en-GB" dirty="0"/>
              <a:t>Administrators have much in common with telecommunication network specialists</a:t>
            </a:r>
          </a:p>
          <a:p>
            <a:r>
              <a:rPr lang="en-GB" dirty="0"/>
              <a:t>Users may have several reasons for moving from one web page to another</a:t>
            </a:r>
          </a:p>
          <a:p>
            <a:pPr lvl="1"/>
            <a:r>
              <a:rPr lang="en-GB" dirty="0"/>
              <a:t>Building up a cognitive collage</a:t>
            </a:r>
          </a:p>
          <a:p>
            <a:pPr lvl="1"/>
            <a:r>
              <a:rPr lang="en-GB" dirty="0"/>
              <a:t>Searching for a well- or poorly-designed target</a:t>
            </a:r>
          </a:p>
          <a:p>
            <a:r>
              <a:rPr lang="en-GB" dirty="0"/>
              <a:t>The probability that the next page visited has already been seen is about 58%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BF7-EBD5-46F2-9397-F55A1D950A21}" type="slidenum">
              <a:rPr lang="en-GB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017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292" name="Rectangle 76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/>
              <a:t>World Wide Web</a:t>
            </a:r>
          </a:p>
        </p:txBody>
      </p:sp>
      <p:sp>
        <p:nvSpPr>
          <p:cNvPr id="7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77835-30BE-42D2-9A57-0FD15F92C229}" type="slidenum">
              <a:rPr lang="en-GB"/>
              <a:pPr/>
              <a:t>20</a:t>
            </a:fld>
            <a:endParaRPr lang="en-GB"/>
          </a:p>
        </p:txBody>
      </p:sp>
      <p:grpSp>
        <p:nvGrpSpPr>
          <p:cNvPr id="393281" name="Group 65"/>
          <p:cNvGrpSpPr>
            <a:grpSpLocks/>
          </p:cNvGrpSpPr>
          <p:nvPr/>
        </p:nvGrpSpPr>
        <p:grpSpPr bwMode="auto">
          <a:xfrm>
            <a:off x="1187450" y="2060575"/>
            <a:ext cx="2520950" cy="2089150"/>
            <a:chOff x="748" y="1298"/>
            <a:chExt cx="1588" cy="1316"/>
          </a:xfrm>
        </p:grpSpPr>
        <p:sp>
          <p:nvSpPr>
            <p:cNvPr id="393220" name="Oval 4"/>
            <p:cNvSpPr>
              <a:spLocks noChangeArrowheads="1"/>
            </p:cNvSpPr>
            <p:nvPr/>
          </p:nvSpPr>
          <p:spPr bwMode="auto">
            <a:xfrm>
              <a:off x="794" y="1344"/>
              <a:ext cx="1542" cy="49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1" name="Oval 5"/>
            <p:cNvSpPr>
              <a:spLocks noChangeArrowheads="1"/>
            </p:cNvSpPr>
            <p:nvPr/>
          </p:nvSpPr>
          <p:spPr bwMode="auto">
            <a:xfrm>
              <a:off x="1111" y="1707"/>
              <a:ext cx="1089" cy="49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2" name="Oval 6"/>
            <p:cNvSpPr>
              <a:spLocks noChangeArrowheads="1"/>
            </p:cNvSpPr>
            <p:nvPr/>
          </p:nvSpPr>
          <p:spPr bwMode="auto">
            <a:xfrm>
              <a:off x="748" y="1298"/>
              <a:ext cx="499" cy="1316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3" name="Oval 7"/>
            <p:cNvSpPr>
              <a:spLocks noChangeArrowheads="1"/>
            </p:cNvSpPr>
            <p:nvPr/>
          </p:nvSpPr>
          <p:spPr bwMode="auto">
            <a:xfrm>
              <a:off x="794" y="2206"/>
              <a:ext cx="1406" cy="2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4" name="Rectangle 8"/>
            <p:cNvSpPr>
              <a:spLocks noChangeArrowheads="1"/>
            </p:cNvSpPr>
            <p:nvPr/>
          </p:nvSpPr>
          <p:spPr bwMode="auto">
            <a:xfrm>
              <a:off x="1338" y="148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5" name="Rectangle 9"/>
            <p:cNvSpPr>
              <a:spLocks noChangeArrowheads="1"/>
            </p:cNvSpPr>
            <p:nvPr/>
          </p:nvSpPr>
          <p:spPr bwMode="auto">
            <a:xfrm>
              <a:off x="1021" y="1752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6" name="Rectangle 10"/>
            <p:cNvSpPr>
              <a:spLocks noChangeArrowheads="1"/>
            </p:cNvSpPr>
            <p:nvPr/>
          </p:nvSpPr>
          <p:spPr bwMode="auto">
            <a:xfrm>
              <a:off x="1610" y="1344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7" name="Rectangle 11"/>
            <p:cNvSpPr>
              <a:spLocks noChangeArrowheads="1"/>
            </p:cNvSpPr>
            <p:nvPr/>
          </p:nvSpPr>
          <p:spPr bwMode="auto">
            <a:xfrm>
              <a:off x="1247" y="1797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8" name="Rectangle 12"/>
            <p:cNvSpPr>
              <a:spLocks noChangeArrowheads="1"/>
            </p:cNvSpPr>
            <p:nvPr/>
          </p:nvSpPr>
          <p:spPr bwMode="auto">
            <a:xfrm>
              <a:off x="885" y="2024"/>
              <a:ext cx="136" cy="227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9" name="Rectangle 13"/>
            <p:cNvSpPr>
              <a:spLocks noChangeArrowheads="1"/>
            </p:cNvSpPr>
            <p:nvPr/>
          </p:nvSpPr>
          <p:spPr bwMode="auto">
            <a:xfrm>
              <a:off x="1157" y="206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0" name="Rectangle 14"/>
            <p:cNvSpPr>
              <a:spLocks noChangeArrowheads="1"/>
            </p:cNvSpPr>
            <p:nvPr/>
          </p:nvSpPr>
          <p:spPr bwMode="auto">
            <a:xfrm>
              <a:off x="930" y="2342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1" name="Rectangle 15"/>
            <p:cNvSpPr>
              <a:spLocks noChangeArrowheads="1"/>
            </p:cNvSpPr>
            <p:nvPr/>
          </p:nvSpPr>
          <p:spPr bwMode="auto">
            <a:xfrm>
              <a:off x="1429" y="220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2" name="Rectangle 16"/>
            <p:cNvSpPr>
              <a:spLocks noChangeArrowheads="1"/>
            </p:cNvSpPr>
            <p:nvPr/>
          </p:nvSpPr>
          <p:spPr bwMode="auto">
            <a:xfrm>
              <a:off x="1610" y="193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3" name="Rectangle 17"/>
            <p:cNvSpPr>
              <a:spLocks noChangeArrowheads="1"/>
            </p:cNvSpPr>
            <p:nvPr/>
          </p:nvSpPr>
          <p:spPr bwMode="auto">
            <a:xfrm>
              <a:off x="1746" y="2251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4" name="Rectangle 18"/>
            <p:cNvSpPr>
              <a:spLocks noChangeArrowheads="1"/>
            </p:cNvSpPr>
            <p:nvPr/>
          </p:nvSpPr>
          <p:spPr bwMode="auto">
            <a:xfrm>
              <a:off x="1746" y="161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5" name="Rectangle 19"/>
            <p:cNvSpPr>
              <a:spLocks noChangeArrowheads="1"/>
            </p:cNvSpPr>
            <p:nvPr/>
          </p:nvSpPr>
          <p:spPr bwMode="auto">
            <a:xfrm>
              <a:off x="2019" y="148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6" name="Rectangle 20"/>
            <p:cNvSpPr>
              <a:spLocks noChangeArrowheads="1"/>
            </p:cNvSpPr>
            <p:nvPr/>
          </p:nvSpPr>
          <p:spPr bwMode="auto">
            <a:xfrm>
              <a:off x="1520" y="161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7" name="Rectangle 21"/>
            <p:cNvSpPr>
              <a:spLocks noChangeArrowheads="1"/>
            </p:cNvSpPr>
            <p:nvPr/>
          </p:nvSpPr>
          <p:spPr bwMode="auto">
            <a:xfrm>
              <a:off x="1928" y="184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8" name="Rectangle 22"/>
            <p:cNvSpPr>
              <a:spLocks noChangeArrowheads="1"/>
            </p:cNvSpPr>
            <p:nvPr/>
          </p:nvSpPr>
          <p:spPr bwMode="auto">
            <a:xfrm>
              <a:off x="885" y="148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63" name="Line 47"/>
            <p:cNvSpPr>
              <a:spLocks noChangeShapeType="1"/>
            </p:cNvSpPr>
            <p:nvPr/>
          </p:nvSpPr>
          <p:spPr bwMode="auto">
            <a:xfrm flipV="1">
              <a:off x="975" y="1842"/>
              <a:ext cx="136" cy="227"/>
            </a:xfrm>
            <a:prstGeom prst="line">
              <a:avLst/>
            </a:prstGeom>
            <a:noFill/>
            <a:ln w="9525">
              <a:solidFill>
                <a:schemeClr val="bg2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4" name="Line 48"/>
            <p:cNvSpPr>
              <a:spLocks noChangeShapeType="1"/>
            </p:cNvSpPr>
            <p:nvPr/>
          </p:nvSpPr>
          <p:spPr bwMode="auto">
            <a:xfrm>
              <a:off x="1066" y="1842"/>
              <a:ext cx="136" cy="31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5" name="Line 49"/>
            <p:cNvSpPr>
              <a:spLocks noChangeShapeType="1"/>
            </p:cNvSpPr>
            <p:nvPr/>
          </p:nvSpPr>
          <p:spPr bwMode="auto">
            <a:xfrm flipH="1">
              <a:off x="1020" y="2205"/>
              <a:ext cx="182" cy="22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6" name="Line 50"/>
            <p:cNvSpPr>
              <a:spLocks noChangeShapeType="1"/>
            </p:cNvSpPr>
            <p:nvPr/>
          </p:nvSpPr>
          <p:spPr bwMode="auto">
            <a:xfrm flipV="1">
              <a:off x="1020" y="2341"/>
              <a:ext cx="499" cy="9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7" name="Line 51"/>
            <p:cNvSpPr>
              <a:spLocks noChangeShapeType="1"/>
            </p:cNvSpPr>
            <p:nvPr/>
          </p:nvSpPr>
          <p:spPr bwMode="auto">
            <a:xfrm flipH="1" flipV="1">
              <a:off x="930" y="1616"/>
              <a:ext cx="589" cy="68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8" name="Line 52"/>
            <p:cNvSpPr>
              <a:spLocks noChangeShapeType="1"/>
            </p:cNvSpPr>
            <p:nvPr/>
          </p:nvSpPr>
          <p:spPr bwMode="auto">
            <a:xfrm flipH="1">
              <a:off x="930" y="1570"/>
              <a:ext cx="45" cy="59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9" name="Line 53"/>
            <p:cNvSpPr>
              <a:spLocks noChangeShapeType="1"/>
            </p:cNvSpPr>
            <p:nvPr/>
          </p:nvSpPr>
          <p:spPr bwMode="auto">
            <a:xfrm flipV="1">
              <a:off x="930" y="1706"/>
              <a:ext cx="680" cy="454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0" name="Line 54"/>
            <p:cNvSpPr>
              <a:spLocks noChangeShapeType="1"/>
            </p:cNvSpPr>
            <p:nvPr/>
          </p:nvSpPr>
          <p:spPr bwMode="auto">
            <a:xfrm>
              <a:off x="1610" y="1706"/>
              <a:ext cx="227" cy="68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1" name="Line 55"/>
            <p:cNvSpPr>
              <a:spLocks noChangeShapeType="1"/>
            </p:cNvSpPr>
            <p:nvPr/>
          </p:nvSpPr>
          <p:spPr bwMode="auto">
            <a:xfrm flipH="1" flipV="1">
              <a:off x="1338" y="1933"/>
              <a:ext cx="499" cy="454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2" name="Line 56"/>
            <p:cNvSpPr>
              <a:spLocks noChangeShapeType="1"/>
            </p:cNvSpPr>
            <p:nvPr/>
          </p:nvSpPr>
          <p:spPr bwMode="auto">
            <a:xfrm flipV="1">
              <a:off x="1338" y="1570"/>
              <a:ext cx="91" cy="363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3" name="Line 57"/>
            <p:cNvSpPr>
              <a:spLocks noChangeShapeType="1"/>
            </p:cNvSpPr>
            <p:nvPr/>
          </p:nvSpPr>
          <p:spPr bwMode="auto">
            <a:xfrm flipV="1">
              <a:off x="1429" y="1434"/>
              <a:ext cx="272" cy="182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4" name="Line 58"/>
            <p:cNvSpPr>
              <a:spLocks noChangeShapeType="1"/>
            </p:cNvSpPr>
            <p:nvPr/>
          </p:nvSpPr>
          <p:spPr bwMode="auto">
            <a:xfrm>
              <a:off x="1701" y="1434"/>
              <a:ext cx="0" cy="635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5" name="Line 59"/>
            <p:cNvSpPr>
              <a:spLocks noChangeShapeType="1"/>
            </p:cNvSpPr>
            <p:nvPr/>
          </p:nvSpPr>
          <p:spPr bwMode="auto">
            <a:xfrm flipH="1">
              <a:off x="1474" y="2069"/>
              <a:ext cx="227" cy="22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6" name="Line 60"/>
            <p:cNvSpPr>
              <a:spLocks noChangeShapeType="1"/>
            </p:cNvSpPr>
            <p:nvPr/>
          </p:nvSpPr>
          <p:spPr bwMode="auto">
            <a:xfrm flipV="1">
              <a:off x="1474" y="1979"/>
              <a:ext cx="544" cy="31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7" name="Line 61"/>
            <p:cNvSpPr>
              <a:spLocks noChangeShapeType="1"/>
            </p:cNvSpPr>
            <p:nvPr/>
          </p:nvSpPr>
          <p:spPr bwMode="auto">
            <a:xfrm flipH="1" flipV="1">
              <a:off x="1837" y="1706"/>
              <a:ext cx="181" cy="273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8" name="Line 62"/>
            <p:cNvSpPr>
              <a:spLocks noChangeShapeType="1"/>
            </p:cNvSpPr>
            <p:nvPr/>
          </p:nvSpPr>
          <p:spPr bwMode="auto">
            <a:xfrm flipH="1">
              <a:off x="1292" y="1706"/>
              <a:ext cx="545" cy="136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9" name="Line 63"/>
            <p:cNvSpPr>
              <a:spLocks noChangeShapeType="1"/>
            </p:cNvSpPr>
            <p:nvPr/>
          </p:nvSpPr>
          <p:spPr bwMode="auto">
            <a:xfrm flipV="1">
              <a:off x="1292" y="1616"/>
              <a:ext cx="772" cy="31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0" name="Line 64"/>
            <p:cNvSpPr>
              <a:spLocks noChangeShapeType="1"/>
            </p:cNvSpPr>
            <p:nvPr/>
          </p:nvSpPr>
          <p:spPr bwMode="auto">
            <a:xfrm flipH="1">
              <a:off x="2018" y="1616"/>
              <a:ext cx="46" cy="272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93293" name="Group 77"/>
          <p:cNvGrpSpPr>
            <a:grpSpLocks/>
          </p:cNvGrpSpPr>
          <p:nvPr/>
        </p:nvGrpSpPr>
        <p:grpSpPr bwMode="auto">
          <a:xfrm>
            <a:off x="5148263" y="1412875"/>
            <a:ext cx="3095625" cy="2809875"/>
            <a:chOff x="3243" y="1117"/>
            <a:chExt cx="1950" cy="1770"/>
          </a:xfrm>
        </p:grpSpPr>
        <p:sp>
          <p:nvSpPr>
            <p:cNvPr id="393241" name="Oval 25"/>
            <p:cNvSpPr>
              <a:spLocks noChangeArrowheads="1"/>
            </p:cNvSpPr>
            <p:nvPr/>
          </p:nvSpPr>
          <p:spPr bwMode="auto">
            <a:xfrm>
              <a:off x="3289" y="1617"/>
              <a:ext cx="1542" cy="49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2" name="Oval 26"/>
            <p:cNvSpPr>
              <a:spLocks noChangeArrowheads="1"/>
            </p:cNvSpPr>
            <p:nvPr/>
          </p:nvSpPr>
          <p:spPr bwMode="auto">
            <a:xfrm>
              <a:off x="3606" y="1980"/>
              <a:ext cx="1089" cy="49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3" name="Oval 27"/>
            <p:cNvSpPr>
              <a:spLocks noChangeArrowheads="1"/>
            </p:cNvSpPr>
            <p:nvPr/>
          </p:nvSpPr>
          <p:spPr bwMode="auto">
            <a:xfrm>
              <a:off x="3243" y="1571"/>
              <a:ext cx="499" cy="1316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4" name="Oval 28"/>
            <p:cNvSpPr>
              <a:spLocks noChangeArrowheads="1"/>
            </p:cNvSpPr>
            <p:nvPr/>
          </p:nvSpPr>
          <p:spPr bwMode="auto">
            <a:xfrm>
              <a:off x="3289" y="2479"/>
              <a:ext cx="1406" cy="2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5" name="Rectangle 29"/>
            <p:cNvSpPr>
              <a:spLocks noChangeArrowheads="1"/>
            </p:cNvSpPr>
            <p:nvPr/>
          </p:nvSpPr>
          <p:spPr bwMode="auto">
            <a:xfrm>
              <a:off x="3833" y="175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6" name="Rectangle 30"/>
            <p:cNvSpPr>
              <a:spLocks noChangeArrowheads="1"/>
            </p:cNvSpPr>
            <p:nvPr/>
          </p:nvSpPr>
          <p:spPr bwMode="auto">
            <a:xfrm>
              <a:off x="3516" y="2025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7" name="Rectangle 31"/>
            <p:cNvSpPr>
              <a:spLocks noChangeArrowheads="1"/>
            </p:cNvSpPr>
            <p:nvPr/>
          </p:nvSpPr>
          <p:spPr bwMode="auto">
            <a:xfrm>
              <a:off x="4105" y="1617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8" name="Rectangle 32"/>
            <p:cNvSpPr>
              <a:spLocks noChangeArrowheads="1"/>
            </p:cNvSpPr>
            <p:nvPr/>
          </p:nvSpPr>
          <p:spPr bwMode="auto">
            <a:xfrm>
              <a:off x="3742" y="207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9" name="Rectangle 33"/>
            <p:cNvSpPr>
              <a:spLocks noChangeArrowheads="1"/>
            </p:cNvSpPr>
            <p:nvPr/>
          </p:nvSpPr>
          <p:spPr bwMode="auto">
            <a:xfrm>
              <a:off x="3380" y="2297"/>
              <a:ext cx="136" cy="227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0" name="Rectangle 34"/>
            <p:cNvSpPr>
              <a:spLocks noChangeArrowheads="1"/>
            </p:cNvSpPr>
            <p:nvPr/>
          </p:nvSpPr>
          <p:spPr bwMode="auto">
            <a:xfrm>
              <a:off x="3652" y="2342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1" name="Rectangle 35"/>
            <p:cNvSpPr>
              <a:spLocks noChangeArrowheads="1"/>
            </p:cNvSpPr>
            <p:nvPr/>
          </p:nvSpPr>
          <p:spPr bwMode="auto">
            <a:xfrm>
              <a:off x="3425" y="2615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2" name="Rectangle 36"/>
            <p:cNvSpPr>
              <a:spLocks noChangeArrowheads="1"/>
            </p:cNvSpPr>
            <p:nvPr/>
          </p:nvSpPr>
          <p:spPr bwMode="auto">
            <a:xfrm>
              <a:off x="3924" y="247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3" name="Rectangle 37"/>
            <p:cNvSpPr>
              <a:spLocks noChangeArrowheads="1"/>
            </p:cNvSpPr>
            <p:nvPr/>
          </p:nvSpPr>
          <p:spPr bwMode="auto">
            <a:xfrm>
              <a:off x="4105" y="220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4" name="Rectangle 38"/>
            <p:cNvSpPr>
              <a:spLocks noChangeArrowheads="1"/>
            </p:cNvSpPr>
            <p:nvPr/>
          </p:nvSpPr>
          <p:spPr bwMode="auto">
            <a:xfrm>
              <a:off x="4241" y="2524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5" name="Rectangle 39"/>
            <p:cNvSpPr>
              <a:spLocks noChangeArrowheads="1"/>
            </p:cNvSpPr>
            <p:nvPr/>
          </p:nvSpPr>
          <p:spPr bwMode="auto">
            <a:xfrm>
              <a:off x="4241" y="188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6" name="Rectangle 40"/>
            <p:cNvSpPr>
              <a:spLocks noChangeArrowheads="1"/>
            </p:cNvSpPr>
            <p:nvPr/>
          </p:nvSpPr>
          <p:spPr bwMode="auto">
            <a:xfrm>
              <a:off x="4514" y="175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7" name="Rectangle 41"/>
            <p:cNvSpPr>
              <a:spLocks noChangeArrowheads="1"/>
            </p:cNvSpPr>
            <p:nvPr/>
          </p:nvSpPr>
          <p:spPr bwMode="auto">
            <a:xfrm>
              <a:off x="4015" y="188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8" name="Rectangle 42"/>
            <p:cNvSpPr>
              <a:spLocks noChangeArrowheads="1"/>
            </p:cNvSpPr>
            <p:nvPr/>
          </p:nvSpPr>
          <p:spPr bwMode="auto">
            <a:xfrm>
              <a:off x="4423" y="211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9" name="Rectangle 43"/>
            <p:cNvSpPr>
              <a:spLocks noChangeArrowheads="1"/>
            </p:cNvSpPr>
            <p:nvPr/>
          </p:nvSpPr>
          <p:spPr bwMode="auto">
            <a:xfrm>
              <a:off x="3380" y="175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60" name="Rectangle 44"/>
            <p:cNvSpPr>
              <a:spLocks noChangeArrowheads="1"/>
            </p:cNvSpPr>
            <p:nvPr/>
          </p:nvSpPr>
          <p:spPr bwMode="auto">
            <a:xfrm>
              <a:off x="4694" y="1344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62" name="Rectangle 46"/>
            <p:cNvSpPr>
              <a:spLocks noChangeArrowheads="1"/>
            </p:cNvSpPr>
            <p:nvPr/>
          </p:nvSpPr>
          <p:spPr bwMode="auto">
            <a:xfrm>
              <a:off x="5057" y="1117"/>
              <a:ext cx="136" cy="227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83" name="Line 67"/>
            <p:cNvSpPr>
              <a:spLocks noChangeShapeType="1"/>
            </p:cNvSpPr>
            <p:nvPr/>
          </p:nvSpPr>
          <p:spPr bwMode="auto">
            <a:xfrm>
              <a:off x="3424" y="2387"/>
              <a:ext cx="590" cy="18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4" name="Line 68"/>
            <p:cNvSpPr>
              <a:spLocks noChangeShapeType="1"/>
            </p:cNvSpPr>
            <p:nvPr/>
          </p:nvSpPr>
          <p:spPr bwMode="auto">
            <a:xfrm flipH="1" flipV="1">
              <a:off x="3878" y="1843"/>
              <a:ext cx="136" cy="725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5" name="Line 69"/>
            <p:cNvSpPr>
              <a:spLocks noChangeShapeType="1"/>
            </p:cNvSpPr>
            <p:nvPr/>
          </p:nvSpPr>
          <p:spPr bwMode="auto">
            <a:xfrm>
              <a:off x="3923" y="1888"/>
              <a:ext cx="409" cy="77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6" name="Line 70"/>
            <p:cNvSpPr>
              <a:spLocks noChangeShapeType="1"/>
            </p:cNvSpPr>
            <p:nvPr/>
          </p:nvSpPr>
          <p:spPr bwMode="auto">
            <a:xfrm flipV="1">
              <a:off x="4332" y="1843"/>
              <a:ext cx="226" cy="816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7" name="Line 71"/>
            <p:cNvSpPr>
              <a:spLocks noChangeShapeType="1"/>
            </p:cNvSpPr>
            <p:nvPr/>
          </p:nvSpPr>
          <p:spPr bwMode="auto">
            <a:xfrm flipV="1">
              <a:off x="4558" y="1480"/>
              <a:ext cx="136" cy="4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8" name="Line 72"/>
            <p:cNvSpPr>
              <a:spLocks noChangeShapeType="1"/>
            </p:cNvSpPr>
            <p:nvPr/>
          </p:nvSpPr>
          <p:spPr bwMode="auto">
            <a:xfrm flipV="1">
              <a:off x="4740" y="1207"/>
              <a:ext cx="408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3290" name="Text Box 74"/>
          <p:cNvSpPr txBox="1">
            <a:spLocks noChangeArrowheads="1"/>
          </p:cNvSpPr>
          <p:nvPr/>
        </p:nvSpPr>
        <p:spPr bwMode="auto">
          <a:xfrm>
            <a:off x="971550" y="4508500"/>
            <a:ext cx="3116263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i="0"/>
              <a:t>Browsing to form a cognitive collage</a:t>
            </a:r>
          </a:p>
        </p:txBody>
      </p:sp>
      <p:sp>
        <p:nvSpPr>
          <p:cNvPr id="393291" name="Text Box 75"/>
          <p:cNvSpPr txBox="1">
            <a:spLocks noChangeArrowheads="1"/>
          </p:cNvSpPr>
          <p:nvPr/>
        </p:nvSpPr>
        <p:spPr bwMode="auto">
          <a:xfrm>
            <a:off x="4932363" y="4508500"/>
            <a:ext cx="3116262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i="0"/>
              <a:t>Searching for a target</a:t>
            </a:r>
          </a:p>
        </p:txBody>
      </p:sp>
    </p:spTree>
    <p:extLst>
      <p:ext uri="{BB962C8B-B14F-4D97-AF65-F5344CB8AC3E}">
        <p14:creationId xmlns:p14="http://schemas.microsoft.com/office/powerpoint/2010/main" val="1441648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World Wide Web</a:t>
            </a:r>
          </a:p>
        </p:txBody>
      </p:sp>
      <p:sp>
        <p:nvSpPr>
          <p:cNvPr id="396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display of the user’s past trajectory (a </a:t>
            </a:r>
            <a:r>
              <a:rPr lang="en-GB" i="1" dirty="0"/>
              <a:t>trace</a:t>
            </a:r>
            <a:r>
              <a:rPr lang="en-GB" dirty="0"/>
              <a:t>) would be very useful, particularly if a single direct interaction can return the user to a previously visited page</a:t>
            </a:r>
          </a:p>
          <a:p>
            <a:r>
              <a:rPr lang="en-GB" dirty="0"/>
              <a:t>Such a trace can be represented graphically and enhanced by encoding with colour, position, size and arrow direction</a:t>
            </a:r>
          </a:p>
          <a:p>
            <a:r>
              <a:rPr lang="en-GB" dirty="0"/>
              <a:t>This can be extended to examine how large numbers of people travel between web pages; this can be useful for site designers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35BA7-B76E-41E6-8DA3-F524B145B869}" type="slidenum">
              <a:rPr lang="en-GB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7521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World Wide Web</a:t>
            </a:r>
          </a:p>
        </p:txBody>
      </p:sp>
      <p:sp>
        <p:nvSpPr>
          <p:cNvPr id="399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As well as </a:t>
            </a:r>
            <a:r>
              <a:rPr lang="en-GB" i="1" dirty="0"/>
              <a:t>Where am I?</a:t>
            </a:r>
            <a:r>
              <a:rPr lang="en-GB" dirty="0"/>
              <a:t> and </a:t>
            </a:r>
            <a:r>
              <a:rPr lang="en-GB" i="1" dirty="0"/>
              <a:t>Where have I been?</a:t>
            </a:r>
            <a:r>
              <a:rPr lang="en-GB" dirty="0"/>
              <a:t> users want to know </a:t>
            </a:r>
            <a:r>
              <a:rPr lang="en-GB" i="1" dirty="0"/>
              <a:t>Where can/should I go now?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/>
              <a:t>A </a:t>
            </a:r>
            <a:r>
              <a:rPr lang="en-GB" i="1" dirty="0"/>
              <a:t>look-ahead</a:t>
            </a:r>
            <a:r>
              <a:rPr lang="en-GB" dirty="0"/>
              <a:t> feature would be useful both as context and as a clue to where to go next</a:t>
            </a:r>
          </a:p>
          <a:p>
            <a:pPr lvl="1"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Some clue or </a:t>
            </a:r>
            <a:r>
              <a:rPr lang="en-GB" i="1" dirty="0"/>
              <a:t>scent</a:t>
            </a:r>
            <a:r>
              <a:rPr lang="en-GB" dirty="0"/>
              <a:t> can be used to show what is available on a particular page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This can be done through category codes or </a:t>
            </a:r>
            <a:r>
              <a:rPr lang="en-GB" i="1" dirty="0"/>
              <a:t>footprints</a:t>
            </a:r>
            <a:r>
              <a:rPr lang="en-GB" dirty="0"/>
              <a:t>, popular routes through web sites</a:t>
            </a:r>
          </a:p>
          <a:p>
            <a:pPr lvl="1"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Another approach is to map out the network of relevant websites relating to a topic</a:t>
            </a:r>
          </a:p>
          <a:p>
            <a:pPr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 err="1"/>
              <a:t>TouchGraph</a:t>
            </a:r>
            <a:r>
              <a:rPr lang="en-GB" dirty="0"/>
              <a:t> (</a:t>
            </a:r>
            <a:r>
              <a:rPr lang="en-GB" dirty="0">
                <a:hlinkClick r:id="rId2"/>
              </a:rPr>
              <a:t>www.touchgraph.com</a:t>
            </a:r>
            <a:r>
              <a:rPr lang="en-GB" dirty="0"/>
              <a:t>) allows you to input a search term and will then display a network of sites which contain information on that topic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Selecting a node will display a link to the article on the site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408B8-9983-45C1-AA96-7E0AC2FB1C71}" type="slidenum">
              <a:rPr lang="en-GB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545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0" y="6421438"/>
            <a:ext cx="5148064" cy="365125"/>
          </a:xfrm>
          <a:prstGeom prst="rect">
            <a:avLst/>
          </a:prstGeom>
        </p:spPr>
        <p:txBody>
          <a:bodyPr/>
          <a:lstStyle/>
          <a:p>
            <a:r>
              <a:rPr lang="en-GB" dirty="0">
                <a:hlinkClick r:id="rId2"/>
              </a:rPr>
              <a:t>www.touchgraph.com</a:t>
            </a:r>
            <a:r>
              <a:rPr lang="en-GB" dirty="0"/>
              <a:t> – Data Visualisation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CC527-E1BD-48CC-951C-4E745ABEBE07}" type="slidenum">
              <a:rPr lang="en-GB" smtClean="0"/>
              <a:pPr/>
              <a:t>23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543" y="0"/>
            <a:ext cx="8015632" cy="6669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976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Tree Structures</a:t>
            </a:r>
          </a:p>
        </p:txBody>
      </p:sp>
      <p:sp>
        <p:nvSpPr>
          <p:cNvPr id="402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52451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All of the previous approaches can be used with networks that contain loops</a:t>
            </a:r>
          </a:p>
          <a:p>
            <a:pPr>
              <a:lnSpc>
                <a:spcPct val="90000"/>
              </a:lnSpc>
            </a:pPr>
            <a:r>
              <a:rPr lang="en-GB" dirty="0"/>
              <a:t>The other form of connected data is represented by tree structures</a:t>
            </a:r>
          </a:p>
          <a:p>
            <a:pPr>
              <a:lnSpc>
                <a:spcPct val="90000"/>
              </a:lnSpc>
            </a:pPr>
            <a:r>
              <a:rPr lang="en-GB" dirty="0"/>
              <a:t>Examples of tree structures include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Organisational hierarchies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‘Normal’ directory structures</a:t>
            </a:r>
          </a:p>
          <a:p>
            <a:pPr>
              <a:lnSpc>
                <a:spcPct val="90000"/>
              </a:lnSpc>
            </a:pPr>
            <a:r>
              <a:rPr lang="en-GB" dirty="0"/>
              <a:t>Trees are drawn from the </a:t>
            </a:r>
            <a:r>
              <a:rPr lang="en-GB" i="1" dirty="0"/>
              <a:t>root node</a:t>
            </a:r>
            <a:r>
              <a:rPr lang="en-GB" dirty="0"/>
              <a:t> down to the </a:t>
            </a:r>
            <a:r>
              <a:rPr lang="en-GB" i="1" dirty="0"/>
              <a:t>target node</a:t>
            </a:r>
            <a:r>
              <a:rPr lang="en-GB" dirty="0"/>
              <a:t>, and often refer to </a:t>
            </a:r>
            <a:r>
              <a:rPr lang="en-GB" i="1" dirty="0"/>
              <a:t>parent</a:t>
            </a:r>
            <a:r>
              <a:rPr lang="en-GB" dirty="0"/>
              <a:t>, </a:t>
            </a:r>
            <a:r>
              <a:rPr lang="en-GB" i="1" dirty="0"/>
              <a:t>sibling </a:t>
            </a:r>
            <a:r>
              <a:rPr lang="en-GB" dirty="0"/>
              <a:t>and</a:t>
            </a:r>
            <a:r>
              <a:rPr lang="en-GB" i="1" dirty="0"/>
              <a:t> child </a:t>
            </a:r>
            <a:r>
              <a:rPr lang="en-GB" dirty="0"/>
              <a:t>nodes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09C72-9086-47B2-B153-33C408652943}" type="slidenum">
              <a:rPr lang="en-GB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0844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Date Placeholder 1"/>
          <p:cNvSpPr>
            <a:spLocks noGrp="1"/>
          </p:cNvSpPr>
          <p:nvPr>
            <p:ph type="dt" sz="half" idx="10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0AD9E-2600-4A6D-B365-622488BCF29D}" type="slidenum">
              <a:rPr lang="en-GB"/>
              <a:pPr/>
              <a:t>25</a:t>
            </a:fld>
            <a:endParaRPr lang="en-GB"/>
          </a:p>
        </p:txBody>
      </p:sp>
      <p:sp>
        <p:nvSpPr>
          <p:cNvPr id="403460" name="Oval 4"/>
          <p:cNvSpPr>
            <a:spLocks noChangeArrowheads="1"/>
          </p:cNvSpPr>
          <p:nvPr/>
        </p:nvSpPr>
        <p:spPr bwMode="auto">
          <a:xfrm>
            <a:off x="3203575" y="5492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1" name="Oval 5"/>
          <p:cNvSpPr>
            <a:spLocks noChangeArrowheads="1"/>
          </p:cNvSpPr>
          <p:nvPr/>
        </p:nvSpPr>
        <p:spPr bwMode="auto">
          <a:xfrm>
            <a:off x="3203575" y="14128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2" name="Oval 6"/>
          <p:cNvSpPr>
            <a:spLocks noChangeArrowheads="1"/>
          </p:cNvSpPr>
          <p:nvPr/>
        </p:nvSpPr>
        <p:spPr bwMode="auto">
          <a:xfrm>
            <a:off x="4284663" y="14128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3" name="Oval 7"/>
          <p:cNvSpPr>
            <a:spLocks noChangeArrowheads="1"/>
          </p:cNvSpPr>
          <p:nvPr/>
        </p:nvSpPr>
        <p:spPr bwMode="auto">
          <a:xfrm>
            <a:off x="3276600" y="278130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7" name="Oval 11"/>
          <p:cNvSpPr>
            <a:spLocks noChangeArrowheads="1"/>
          </p:cNvSpPr>
          <p:nvPr/>
        </p:nvSpPr>
        <p:spPr bwMode="auto">
          <a:xfrm>
            <a:off x="4284663" y="53006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8" name="Oval 12"/>
          <p:cNvSpPr>
            <a:spLocks noChangeArrowheads="1"/>
          </p:cNvSpPr>
          <p:nvPr/>
        </p:nvSpPr>
        <p:spPr bwMode="auto">
          <a:xfrm>
            <a:off x="3132138" y="53006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9" name="Oval 13"/>
          <p:cNvSpPr>
            <a:spLocks noChangeArrowheads="1"/>
          </p:cNvSpPr>
          <p:nvPr/>
        </p:nvSpPr>
        <p:spPr bwMode="auto">
          <a:xfrm>
            <a:off x="4284663" y="40052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70" name="Oval 14"/>
          <p:cNvSpPr>
            <a:spLocks noChangeArrowheads="1"/>
          </p:cNvSpPr>
          <p:nvPr/>
        </p:nvSpPr>
        <p:spPr bwMode="auto">
          <a:xfrm>
            <a:off x="5435600" y="40052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71" name="Oval 15"/>
          <p:cNvSpPr>
            <a:spLocks noChangeArrowheads="1"/>
          </p:cNvSpPr>
          <p:nvPr/>
        </p:nvSpPr>
        <p:spPr bwMode="auto">
          <a:xfrm>
            <a:off x="5364163" y="278130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72" name="Oval 16"/>
          <p:cNvSpPr>
            <a:spLocks noChangeArrowheads="1"/>
          </p:cNvSpPr>
          <p:nvPr/>
        </p:nvSpPr>
        <p:spPr bwMode="auto">
          <a:xfrm>
            <a:off x="4284663" y="278130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403475" name="Oval 19"/>
          <p:cNvSpPr>
            <a:spLocks noChangeArrowheads="1"/>
          </p:cNvSpPr>
          <p:nvPr/>
        </p:nvSpPr>
        <p:spPr bwMode="auto">
          <a:xfrm>
            <a:off x="2268538" y="14128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cxnSp>
        <p:nvCxnSpPr>
          <p:cNvPr id="403476" name="AutoShape 20"/>
          <p:cNvCxnSpPr>
            <a:cxnSpLocks noChangeShapeType="1"/>
            <a:stCxn id="403460" idx="3"/>
            <a:endCxn id="403475" idx="7"/>
          </p:cNvCxnSpPr>
          <p:nvPr/>
        </p:nvCxnSpPr>
        <p:spPr bwMode="auto">
          <a:xfrm flipH="1">
            <a:off x="2636838" y="917575"/>
            <a:ext cx="630237" cy="558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77" name="AutoShape 21"/>
          <p:cNvCxnSpPr>
            <a:cxnSpLocks noChangeShapeType="1"/>
            <a:stCxn id="403460" idx="4"/>
            <a:endCxn id="403461" idx="0"/>
          </p:cNvCxnSpPr>
          <p:nvPr/>
        </p:nvCxnSpPr>
        <p:spPr bwMode="auto">
          <a:xfrm>
            <a:off x="3419475" y="981075"/>
            <a:ext cx="0" cy="431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78" name="AutoShape 22"/>
          <p:cNvCxnSpPr>
            <a:cxnSpLocks noChangeShapeType="1"/>
            <a:stCxn id="403460" idx="5"/>
            <a:endCxn id="403462" idx="1"/>
          </p:cNvCxnSpPr>
          <p:nvPr/>
        </p:nvCxnSpPr>
        <p:spPr bwMode="auto">
          <a:xfrm>
            <a:off x="3571875" y="917575"/>
            <a:ext cx="776288" cy="558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79" name="AutoShape 23"/>
          <p:cNvCxnSpPr>
            <a:cxnSpLocks noChangeShapeType="1"/>
            <a:stCxn id="403462" idx="3"/>
            <a:endCxn id="403463" idx="7"/>
          </p:cNvCxnSpPr>
          <p:nvPr/>
        </p:nvCxnSpPr>
        <p:spPr bwMode="auto">
          <a:xfrm flipH="1">
            <a:off x="3644900" y="1781175"/>
            <a:ext cx="703263" cy="10636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0" name="AutoShape 24"/>
          <p:cNvCxnSpPr>
            <a:cxnSpLocks noChangeShapeType="1"/>
            <a:stCxn id="403462" idx="4"/>
            <a:endCxn id="403472" idx="0"/>
          </p:cNvCxnSpPr>
          <p:nvPr/>
        </p:nvCxnSpPr>
        <p:spPr bwMode="auto">
          <a:xfrm>
            <a:off x="4500563" y="1844675"/>
            <a:ext cx="0" cy="9366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1" name="AutoShape 25"/>
          <p:cNvCxnSpPr>
            <a:cxnSpLocks noChangeShapeType="1"/>
            <a:stCxn id="403462" idx="5"/>
            <a:endCxn id="403471" idx="1"/>
          </p:cNvCxnSpPr>
          <p:nvPr/>
        </p:nvCxnSpPr>
        <p:spPr bwMode="auto">
          <a:xfrm>
            <a:off x="4652963" y="1781175"/>
            <a:ext cx="774700" cy="10636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2" name="AutoShape 26"/>
          <p:cNvCxnSpPr>
            <a:cxnSpLocks noChangeShapeType="1"/>
            <a:stCxn id="403472" idx="5"/>
            <a:endCxn id="403470" idx="1"/>
          </p:cNvCxnSpPr>
          <p:nvPr/>
        </p:nvCxnSpPr>
        <p:spPr bwMode="auto">
          <a:xfrm>
            <a:off x="4652963" y="3149600"/>
            <a:ext cx="846137" cy="9191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3" name="AutoShape 27"/>
          <p:cNvCxnSpPr>
            <a:cxnSpLocks noChangeShapeType="1"/>
            <a:stCxn id="403472" idx="4"/>
            <a:endCxn id="403469" idx="0"/>
          </p:cNvCxnSpPr>
          <p:nvPr/>
        </p:nvCxnSpPr>
        <p:spPr bwMode="auto">
          <a:xfrm>
            <a:off x="4500563" y="3213100"/>
            <a:ext cx="0" cy="7921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4" name="AutoShape 28"/>
          <p:cNvCxnSpPr>
            <a:cxnSpLocks noChangeShapeType="1"/>
            <a:stCxn id="403469" idx="4"/>
            <a:endCxn id="403467" idx="0"/>
          </p:cNvCxnSpPr>
          <p:nvPr/>
        </p:nvCxnSpPr>
        <p:spPr bwMode="auto">
          <a:xfrm>
            <a:off x="4500563" y="4437063"/>
            <a:ext cx="0" cy="863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5" name="AutoShape 29"/>
          <p:cNvCxnSpPr>
            <a:cxnSpLocks noChangeShapeType="1"/>
            <a:stCxn id="403469" idx="3"/>
            <a:endCxn id="403468" idx="7"/>
          </p:cNvCxnSpPr>
          <p:nvPr/>
        </p:nvCxnSpPr>
        <p:spPr bwMode="auto">
          <a:xfrm flipH="1">
            <a:off x="3500438" y="4373563"/>
            <a:ext cx="847725" cy="990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sp>
        <p:nvSpPr>
          <p:cNvPr id="403486" name="Text Box 30"/>
          <p:cNvSpPr txBox="1">
            <a:spLocks noChangeArrowheads="1"/>
          </p:cNvSpPr>
          <p:nvPr/>
        </p:nvSpPr>
        <p:spPr bwMode="auto">
          <a:xfrm>
            <a:off x="4672013" y="2708275"/>
            <a:ext cx="4048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b="1" i="0"/>
              <a:t>A</a:t>
            </a:r>
          </a:p>
        </p:txBody>
      </p:sp>
      <p:sp>
        <p:nvSpPr>
          <p:cNvPr id="403487" name="Text Box 31"/>
          <p:cNvSpPr txBox="1">
            <a:spLocks noChangeArrowheads="1"/>
          </p:cNvSpPr>
          <p:nvPr/>
        </p:nvSpPr>
        <p:spPr bwMode="auto">
          <a:xfrm>
            <a:off x="5148263" y="476250"/>
            <a:ext cx="3101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Designated root node</a:t>
            </a:r>
          </a:p>
        </p:txBody>
      </p:sp>
      <p:sp>
        <p:nvSpPr>
          <p:cNvPr id="403489" name="Text Box 33"/>
          <p:cNvSpPr txBox="1">
            <a:spLocks noChangeArrowheads="1"/>
          </p:cNvSpPr>
          <p:nvPr/>
        </p:nvSpPr>
        <p:spPr bwMode="auto">
          <a:xfrm>
            <a:off x="6372225" y="4868863"/>
            <a:ext cx="15065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Child of A</a:t>
            </a:r>
          </a:p>
        </p:txBody>
      </p:sp>
      <p:sp>
        <p:nvSpPr>
          <p:cNvPr id="403490" name="Text Box 34"/>
          <p:cNvSpPr txBox="1">
            <a:spLocks noChangeArrowheads="1"/>
          </p:cNvSpPr>
          <p:nvPr/>
        </p:nvSpPr>
        <p:spPr bwMode="auto">
          <a:xfrm>
            <a:off x="5724525" y="1700213"/>
            <a:ext cx="3101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400" i="0"/>
              <a:t>Parent of A</a:t>
            </a:r>
          </a:p>
        </p:txBody>
      </p:sp>
      <p:sp>
        <p:nvSpPr>
          <p:cNvPr id="403491" name="Text Box 35"/>
          <p:cNvSpPr txBox="1">
            <a:spLocks noChangeArrowheads="1"/>
          </p:cNvSpPr>
          <p:nvPr/>
        </p:nvSpPr>
        <p:spPr bwMode="auto">
          <a:xfrm>
            <a:off x="6805613" y="2636838"/>
            <a:ext cx="1727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Sibling of A</a:t>
            </a:r>
          </a:p>
        </p:txBody>
      </p:sp>
      <p:sp>
        <p:nvSpPr>
          <p:cNvPr id="403492" name="Text Box 36"/>
          <p:cNvSpPr txBox="1">
            <a:spLocks noChangeArrowheads="1"/>
          </p:cNvSpPr>
          <p:nvPr/>
        </p:nvSpPr>
        <p:spPr bwMode="auto">
          <a:xfrm>
            <a:off x="395288" y="4221163"/>
            <a:ext cx="1693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Leaf nodes</a:t>
            </a:r>
          </a:p>
        </p:txBody>
      </p:sp>
      <p:sp>
        <p:nvSpPr>
          <p:cNvPr id="403493" name="Line 37"/>
          <p:cNvSpPr>
            <a:spLocks noChangeShapeType="1"/>
          </p:cNvSpPr>
          <p:nvPr/>
        </p:nvSpPr>
        <p:spPr bwMode="auto">
          <a:xfrm flipH="1">
            <a:off x="3779838" y="692150"/>
            <a:ext cx="12969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4" name="Line 38"/>
          <p:cNvSpPr>
            <a:spLocks noChangeShapeType="1"/>
          </p:cNvSpPr>
          <p:nvPr/>
        </p:nvSpPr>
        <p:spPr bwMode="auto">
          <a:xfrm flipH="1" flipV="1">
            <a:off x="4859338" y="1628775"/>
            <a:ext cx="86518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5" name="Line 39"/>
          <p:cNvSpPr>
            <a:spLocks noChangeShapeType="1"/>
          </p:cNvSpPr>
          <p:nvPr/>
        </p:nvSpPr>
        <p:spPr bwMode="auto">
          <a:xfrm flipH="1">
            <a:off x="5867400" y="2924175"/>
            <a:ext cx="9366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6" name="Line 40"/>
          <p:cNvSpPr>
            <a:spLocks noChangeShapeType="1"/>
          </p:cNvSpPr>
          <p:nvPr/>
        </p:nvSpPr>
        <p:spPr bwMode="auto">
          <a:xfrm flipH="1" flipV="1">
            <a:off x="5867400" y="4508500"/>
            <a:ext cx="504825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7" name="Line 41"/>
          <p:cNvSpPr>
            <a:spLocks noChangeShapeType="1"/>
          </p:cNvSpPr>
          <p:nvPr/>
        </p:nvSpPr>
        <p:spPr bwMode="auto">
          <a:xfrm flipV="1">
            <a:off x="1547813" y="1916113"/>
            <a:ext cx="647700" cy="20177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8" name="Line 42"/>
          <p:cNvSpPr>
            <a:spLocks noChangeShapeType="1"/>
          </p:cNvSpPr>
          <p:nvPr/>
        </p:nvSpPr>
        <p:spPr bwMode="auto">
          <a:xfrm flipV="1">
            <a:off x="1763713" y="1989138"/>
            <a:ext cx="1368425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9" name="Line 43"/>
          <p:cNvSpPr>
            <a:spLocks noChangeShapeType="1"/>
          </p:cNvSpPr>
          <p:nvPr/>
        </p:nvSpPr>
        <p:spPr bwMode="auto">
          <a:xfrm flipV="1">
            <a:off x="2195513" y="3213100"/>
            <a:ext cx="1081087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501" name="Text Box 45"/>
          <p:cNvSpPr txBox="1">
            <a:spLocks noChangeArrowheads="1"/>
          </p:cNvSpPr>
          <p:nvPr/>
        </p:nvSpPr>
        <p:spPr bwMode="auto">
          <a:xfrm>
            <a:off x="5219700" y="6092825"/>
            <a:ext cx="16938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Leaf nodes</a:t>
            </a:r>
          </a:p>
        </p:txBody>
      </p:sp>
      <p:sp>
        <p:nvSpPr>
          <p:cNvPr id="403502" name="Line 46"/>
          <p:cNvSpPr>
            <a:spLocks noChangeShapeType="1"/>
          </p:cNvSpPr>
          <p:nvPr/>
        </p:nvSpPr>
        <p:spPr bwMode="auto">
          <a:xfrm flipH="1" flipV="1">
            <a:off x="3563938" y="5734050"/>
            <a:ext cx="1584325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503" name="Line 47"/>
          <p:cNvSpPr>
            <a:spLocks noChangeShapeType="1"/>
          </p:cNvSpPr>
          <p:nvPr/>
        </p:nvSpPr>
        <p:spPr bwMode="auto">
          <a:xfrm flipH="1" flipV="1">
            <a:off x="4859338" y="5661025"/>
            <a:ext cx="5048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5415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Cone Trees</a:t>
            </a:r>
          </a:p>
        </p:txBody>
      </p:sp>
      <p:sp>
        <p:nvSpPr>
          <p:cNvPr id="404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r>
              <a:rPr lang="en-GB" dirty="0"/>
              <a:t>Tree graphs take up a lot of space</a:t>
            </a:r>
          </a:p>
          <a:p>
            <a:r>
              <a:rPr lang="en-GB" dirty="0"/>
              <a:t>Imagine a flat tree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two-dimensional view of the data arranged in a cone is easier to handle</a:t>
            </a:r>
          </a:p>
        </p:txBody>
      </p:sp>
      <p:sp>
        <p:nvSpPr>
          <p:cNvPr id="37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AE194-5553-4969-981E-DE997AF6F04E}" type="slidenum">
              <a:rPr lang="en-GB"/>
              <a:pPr/>
              <a:t>26</a:t>
            </a:fld>
            <a:endParaRPr lang="en-GB"/>
          </a:p>
        </p:txBody>
      </p:sp>
      <p:sp>
        <p:nvSpPr>
          <p:cNvPr id="404484" name="Oval 4"/>
          <p:cNvSpPr>
            <a:spLocks noChangeArrowheads="1"/>
          </p:cNvSpPr>
          <p:nvPr/>
        </p:nvSpPr>
        <p:spPr bwMode="auto">
          <a:xfrm>
            <a:off x="14033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5" name="Oval 5"/>
          <p:cNvSpPr>
            <a:spLocks noChangeArrowheads="1"/>
          </p:cNvSpPr>
          <p:nvPr/>
        </p:nvSpPr>
        <p:spPr bwMode="auto">
          <a:xfrm>
            <a:off x="5435600" y="30765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6" name="Oval 6"/>
          <p:cNvSpPr>
            <a:spLocks noChangeArrowheads="1"/>
          </p:cNvSpPr>
          <p:nvPr/>
        </p:nvSpPr>
        <p:spPr bwMode="auto">
          <a:xfrm>
            <a:off x="4572000" y="30765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7" name="Oval 7"/>
          <p:cNvSpPr>
            <a:spLocks noChangeArrowheads="1"/>
          </p:cNvSpPr>
          <p:nvPr/>
        </p:nvSpPr>
        <p:spPr bwMode="auto">
          <a:xfrm>
            <a:off x="3635375" y="30765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8" name="Oval 8"/>
          <p:cNvSpPr>
            <a:spLocks noChangeArrowheads="1"/>
          </p:cNvSpPr>
          <p:nvPr/>
        </p:nvSpPr>
        <p:spPr bwMode="auto">
          <a:xfrm>
            <a:off x="2700338" y="3076568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9" name="Oval 9"/>
          <p:cNvSpPr>
            <a:spLocks noChangeArrowheads="1"/>
          </p:cNvSpPr>
          <p:nvPr/>
        </p:nvSpPr>
        <p:spPr bwMode="auto">
          <a:xfrm>
            <a:off x="7556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0" name="Oval 10"/>
          <p:cNvSpPr>
            <a:spLocks noChangeArrowheads="1"/>
          </p:cNvSpPr>
          <p:nvPr/>
        </p:nvSpPr>
        <p:spPr bwMode="auto">
          <a:xfrm>
            <a:off x="2124075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1" name="Oval 11"/>
          <p:cNvSpPr>
            <a:spLocks noChangeArrowheads="1"/>
          </p:cNvSpPr>
          <p:nvPr/>
        </p:nvSpPr>
        <p:spPr bwMode="auto">
          <a:xfrm>
            <a:off x="284321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2" name="Oval 12"/>
          <p:cNvSpPr>
            <a:spLocks noChangeArrowheads="1"/>
          </p:cNvSpPr>
          <p:nvPr/>
        </p:nvSpPr>
        <p:spPr bwMode="auto">
          <a:xfrm>
            <a:off x="3635375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3" name="Oval 13"/>
          <p:cNvSpPr>
            <a:spLocks noChangeArrowheads="1"/>
          </p:cNvSpPr>
          <p:nvPr/>
        </p:nvSpPr>
        <p:spPr bwMode="auto">
          <a:xfrm>
            <a:off x="435610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4" name="Oval 14"/>
          <p:cNvSpPr>
            <a:spLocks noChangeArrowheads="1"/>
          </p:cNvSpPr>
          <p:nvPr/>
        </p:nvSpPr>
        <p:spPr bwMode="auto">
          <a:xfrm>
            <a:off x="5076825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6" name="Oval 16"/>
          <p:cNvSpPr>
            <a:spLocks noChangeArrowheads="1"/>
          </p:cNvSpPr>
          <p:nvPr/>
        </p:nvSpPr>
        <p:spPr bwMode="auto">
          <a:xfrm>
            <a:off x="579596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7" name="Oval 17"/>
          <p:cNvSpPr>
            <a:spLocks noChangeArrowheads="1"/>
          </p:cNvSpPr>
          <p:nvPr/>
        </p:nvSpPr>
        <p:spPr bwMode="auto">
          <a:xfrm>
            <a:off x="644366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8" name="Oval 18"/>
          <p:cNvSpPr>
            <a:spLocks noChangeArrowheads="1"/>
          </p:cNvSpPr>
          <p:nvPr/>
        </p:nvSpPr>
        <p:spPr bwMode="auto">
          <a:xfrm>
            <a:off x="70929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9" name="Oval 19"/>
          <p:cNvSpPr>
            <a:spLocks noChangeArrowheads="1"/>
          </p:cNvSpPr>
          <p:nvPr/>
        </p:nvSpPr>
        <p:spPr bwMode="auto">
          <a:xfrm>
            <a:off x="77406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500" name="Oval 20"/>
          <p:cNvSpPr>
            <a:spLocks noChangeArrowheads="1"/>
          </p:cNvSpPr>
          <p:nvPr/>
        </p:nvSpPr>
        <p:spPr bwMode="auto">
          <a:xfrm>
            <a:off x="831691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501" name="Oval 21"/>
          <p:cNvSpPr>
            <a:spLocks noChangeArrowheads="1"/>
          </p:cNvSpPr>
          <p:nvPr/>
        </p:nvSpPr>
        <p:spPr bwMode="auto">
          <a:xfrm>
            <a:off x="4140200" y="24288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cxnSp>
        <p:nvCxnSpPr>
          <p:cNvPr id="404502" name="AutoShape 22"/>
          <p:cNvCxnSpPr>
            <a:cxnSpLocks noChangeShapeType="1"/>
            <a:stCxn id="404501" idx="3"/>
            <a:endCxn id="404488" idx="0"/>
          </p:cNvCxnSpPr>
          <p:nvPr/>
        </p:nvCxnSpPr>
        <p:spPr bwMode="auto">
          <a:xfrm flipH="1">
            <a:off x="2881313" y="2735256"/>
            <a:ext cx="1311275" cy="34131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3" name="AutoShape 23"/>
          <p:cNvCxnSpPr>
            <a:cxnSpLocks noChangeShapeType="1"/>
            <a:stCxn id="404501" idx="4"/>
            <a:endCxn id="404487" idx="7"/>
          </p:cNvCxnSpPr>
          <p:nvPr/>
        </p:nvCxnSpPr>
        <p:spPr bwMode="auto">
          <a:xfrm flipH="1">
            <a:off x="3943350" y="2787643"/>
            <a:ext cx="377825" cy="3413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4" name="AutoShape 24"/>
          <p:cNvCxnSpPr>
            <a:cxnSpLocks noChangeShapeType="1"/>
            <a:stCxn id="404501" idx="4"/>
            <a:endCxn id="404486" idx="1"/>
          </p:cNvCxnSpPr>
          <p:nvPr/>
        </p:nvCxnSpPr>
        <p:spPr bwMode="auto">
          <a:xfrm>
            <a:off x="4321175" y="2787643"/>
            <a:ext cx="303213" cy="3413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5" name="AutoShape 25"/>
          <p:cNvCxnSpPr>
            <a:cxnSpLocks noChangeShapeType="1"/>
            <a:stCxn id="404501" idx="5"/>
            <a:endCxn id="404485" idx="1"/>
          </p:cNvCxnSpPr>
          <p:nvPr/>
        </p:nvCxnSpPr>
        <p:spPr bwMode="auto">
          <a:xfrm>
            <a:off x="4448175" y="2735256"/>
            <a:ext cx="1039813" cy="3937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6" name="AutoShape 26"/>
          <p:cNvCxnSpPr>
            <a:cxnSpLocks noChangeShapeType="1"/>
            <a:stCxn id="404488" idx="3"/>
            <a:endCxn id="404489" idx="7"/>
          </p:cNvCxnSpPr>
          <p:nvPr/>
        </p:nvCxnSpPr>
        <p:spPr bwMode="auto">
          <a:xfrm flipH="1">
            <a:off x="1063625" y="3382956"/>
            <a:ext cx="1689100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7" name="AutoShape 27"/>
          <p:cNvCxnSpPr>
            <a:cxnSpLocks noChangeShapeType="1"/>
            <a:stCxn id="404488" idx="3"/>
            <a:endCxn id="404484" idx="7"/>
          </p:cNvCxnSpPr>
          <p:nvPr/>
        </p:nvCxnSpPr>
        <p:spPr bwMode="auto">
          <a:xfrm flipH="1">
            <a:off x="1711325" y="3382956"/>
            <a:ext cx="1041400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8" name="AutoShape 28"/>
          <p:cNvCxnSpPr>
            <a:cxnSpLocks noChangeShapeType="1"/>
            <a:stCxn id="404488" idx="4"/>
            <a:endCxn id="404490" idx="7"/>
          </p:cNvCxnSpPr>
          <p:nvPr/>
        </p:nvCxnSpPr>
        <p:spPr bwMode="auto">
          <a:xfrm flipH="1">
            <a:off x="2432050" y="3435343"/>
            <a:ext cx="449263" cy="4143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9" name="AutoShape 29"/>
          <p:cNvCxnSpPr>
            <a:cxnSpLocks noChangeShapeType="1"/>
            <a:stCxn id="404488" idx="4"/>
            <a:endCxn id="404491" idx="0"/>
          </p:cNvCxnSpPr>
          <p:nvPr/>
        </p:nvCxnSpPr>
        <p:spPr bwMode="auto">
          <a:xfrm>
            <a:off x="2881313" y="3435343"/>
            <a:ext cx="142875" cy="361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0" name="AutoShape 30"/>
          <p:cNvCxnSpPr>
            <a:cxnSpLocks noChangeShapeType="1"/>
            <a:stCxn id="404487" idx="4"/>
            <a:endCxn id="404492" idx="0"/>
          </p:cNvCxnSpPr>
          <p:nvPr/>
        </p:nvCxnSpPr>
        <p:spPr bwMode="auto">
          <a:xfrm>
            <a:off x="3816350" y="3435343"/>
            <a:ext cx="0" cy="361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1" name="AutoShape 31"/>
          <p:cNvCxnSpPr>
            <a:cxnSpLocks noChangeShapeType="1"/>
            <a:stCxn id="404487" idx="4"/>
            <a:endCxn id="404493" idx="1"/>
          </p:cNvCxnSpPr>
          <p:nvPr/>
        </p:nvCxnSpPr>
        <p:spPr bwMode="auto">
          <a:xfrm>
            <a:off x="3816350" y="3435343"/>
            <a:ext cx="592138" cy="4143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2" name="AutoShape 32"/>
          <p:cNvCxnSpPr>
            <a:cxnSpLocks noChangeShapeType="1"/>
            <a:stCxn id="404486" idx="4"/>
            <a:endCxn id="404494" idx="0"/>
          </p:cNvCxnSpPr>
          <p:nvPr/>
        </p:nvCxnSpPr>
        <p:spPr bwMode="auto">
          <a:xfrm>
            <a:off x="4752975" y="3435343"/>
            <a:ext cx="504825" cy="361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3" name="AutoShape 33"/>
          <p:cNvCxnSpPr>
            <a:cxnSpLocks noChangeShapeType="1"/>
            <a:stCxn id="404486" idx="5"/>
            <a:endCxn id="404496" idx="1"/>
          </p:cNvCxnSpPr>
          <p:nvPr/>
        </p:nvCxnSpPr>
        <p:spPr bwMode="auto">
          <a:xfrm>
            <a:off x="4879975" y="3382956"/>
            <a:ext cx="968375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4" name="AutoShape 34"/>
          <p:cNvCxnSpPr>
            <a:cxnSpLocks noChangeShapeType="1"/>
            <a:stCxn id="404485" idx="5"/>
            <a:endCxn id="404497" idx="1"/>
          </p:cNvCxnSpPr>
          <p:nvPr/>
        </p:nvCxnSpPr>
        <p:spPr bwMode="auto">
          <a:xfrm>
            <a:off x="5743575" y="3382956"/>
            <a:ext cx="752475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5" name="AutoShape 35"/>
          <p:cNvCxnSpPr>
            <a:cxnSpLocks noChangeShapeType="1"/>
            <a:stCxn id="404485" idx="5"/>
            <a:endCxn id="404498" idx="1"/>
          </p:cNvCxnSpPr>
          <p:nvPr/>
        </p:nvCxnSpPr>
        <p:spPr bwMode="auto">
          <a:xfrm>
            <a:off x="5743575" y="3382956"/>
            <a:ext cx="1401763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6" name="AutoShape 36"/>
          <p:cNvCxnSpPr>
            <a:cxnSpLocks noChangeShapeType="1"/>
            <a:stCxn id="404485" idx="5"/>
            <a:endCxn id="404499" idx="1"/>
          </p:cNvCxnSpPr>
          <p:nvPr/>
        </p:nvCxnSpPr>
        <p:spPr bwMode="auto">
          <a:xfrm>
            <a:off x="5743575" y="3382956"/>
            <a:ext cx="2049463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7" name="AutoShape 37"/>
          <p:cNvCxnSpPr>
            <a:cxnSpLocks noChangeShapeType="1"/>
            <a:stCxn id="404485" idx="5"/>
            <a:endCxn id="404500" idx="0"/>
          </p:cNvCxnSpPr>
          <p:nvPr/>
        </p:nvCxnSpPr>
        <p:spPr bwMode="auto">
          <a:xfrm>
            <a:off x="5743575" y="3382956"/>
            <a:ext cx="2754313" cy="414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</p:spTree>
    <p:extLst>
      <p:ext uri="{BB962C8B-B14F-4D97-AF65-F5344CB8AC3E}">
        <p14:creationId xmlns:p14="http://schemas.microsoft.com/office/powerpoint/2010/main" val="6999736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C121-B885-4092-AEE0-B4B6F2ADF622}" type="slidenum">
              <a:rPr lang="en-GB"/>
              <a:pPr/>
              <a:t>27</a:t>
            </a:fld>
            <a:endParaRPr lang="en-GB"/>
          </a:p>
        </p:txBody>
      </p:sp>
      <p:pic>
        <p:nvPicPr>
          <p:cNvPr id="2052" name="Picture 4" descr="http://www.infovis.net/imagenes/T1_N173_A1014_ConeTreeInteractionsV5N2MarzoAbril98p11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1000" contrast="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92" y="188640"/>
            <a:ext cx="8795196" cy="654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7125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Tree Maps</a:t>
            </a:r>
          </a:p>
        </p:txBody>
      </p:sp>
      <p:sp>
        <p:nvSpPr>
          <p:cNvPr id="405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Tree maps allow the structure of a tree to be spread across the entire area of a page or screen</a:t>
            </a:r>
          </a:p>
          <a:p>
            <a:r>
              <a:rPr lang="en-GB"/>
              <a:t>A large rectangle represents the root node</a:t>
            </a:r>
          </a:p>
          <a:p>
            <a:r>
              <a:rPr lang="en-GB"/>
              <a:t>This is then divided into sections representing the second generation nodes</a:t>
            </a:r>
          </a:p>
          <a:p>
            <a:r>
              <a:rPr lang="en-GB"/>
              <a:t>Each second generation node is divided into sections for the third generation nodes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AF0E8-A0EE-4F0B-8EAF-65C3F24DD0CF}" type="slidenum">
              <a:rPr lang="en-GB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0891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A69D7-44BB-4A30-A511-973652AB00E1}" type="slidenum">
              <a:rPr lang="en-GB"/>
              <a:pPr/>
              <a:t>29</a:t>
            </a:fld>
            <a:endParaRPr lang="en-GB"/>
          </a:p>
        </p:txBody>
      </p:sp>
      <p:sp>
        <p:nvSpPr>
          <p:cNvPr id="406543" name="Rectangle 15"/>
          <p:cNvSpPr>
            <a:spLocks noChangeArrowheads="1"/>
          </p:cNvSpPr>
          <p:nvPr/>
        </p:nvSpPr>
        <p:spPr bwMode="auto">
          <a:xfrm>
            <a:off x="539750" y="2781300"/>
            <a:ext cx="8280400" cy="36004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06589" name="Group 61"/>
          <p:cNvGrpSpPr>
            <a:grpSpLocks/>
          </p:cNvGrpSpPr>
          <p:nvPr/>
        </p:nvGrpSpPr>
        <p:grpSpPr bwMode="auto">
          <a:xfrm>
            <a:off x="684213" y="3141663"/>
            <a:ext cx="7991475" cy="3095625"/>
            <a:chOff x="431" y="1979"/>
            <a:chExt cx="5034" cy="1950"/>
          </a:xfrm>
        </p:grpSpPr>
        <p:sp>
          <p:nvSpPr>
            <p:cNvPr id="406544" name="Rectangle 16"/>
            <p:cNvSpPr>
              <a:spLocks noChangeArrowheads="1"/>
            </p:cNvSpPr>
            <p:nvPr/>
          </p:nvSpPr>
          <p:spPr bwMode="auto">
            <a:xfrm>
              <a:off x="431" y="1979"/>
              <a:ext cx="861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5" name="Rectangle 17"/>
            <p:cNvSpPr>
              <a:spLocks noChangeArrowheads="1"/>
            </p:cNvSpPr>
            <p:nvPr/>
          </p:nvSpPr>
          <p:spPr bwMode="auto">
            <a:xfrm>
              <a:off x="1383" y="1979"/>
              <a:ext cx="635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6" name="Rectangle 18"/>
            <p:cNvSpPr>
              <a:spLocks noChangeArrowheads="1"/>
            </p:cNvSpPr>
            <p:nvPr/>
          </p:nvSpPr>
          <p:spPr bwMode="auto">
            <a:xfrm>
              <a:off x="2109" y="1979"/>
              <a:ext cx="2359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7" name="Rectangle 19"/>
            <p:cNvSpPr>
              <a:spLocks noChangeArrowheads="1"/>
            </p:cNvSpPr>
            <p:nvPr/>
          </p:nvSpPr>
          <p:spPr bwMode="auto">
            <a:xfrm>
              <a:off x="4558" y="1979"/>
              <a:ext cx="907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06590" name="Group 62"/>
          <p:cNvGrpSpPr>
            <a:grpSpLocks/>
          </p:cNvGrpSpPr>
          <p:nvPr/>
        </p:nvGrpSpPr>
        <p:grpSpPr bwMode="auto">
          <a:xfrm>
            <a:off x="3492500" y="3644900"/>
            <a:ext cx="3455988" cy="2520950"/>
            <a:chOff x="2200" y="2296"/>
            <a:chExt cx="2177" cy="1588"/>
          </a:xfrm>
        </p:grpSpPr>
        <p:sp>
          <p:nvSpPr>
            <p:cNvPr id="406548" name="Rectangle 20"/>
            <p:cNvSpPr>
              <a:spLocks noChangeArrowheads="1"/>
            </p:cNvSpPr>
            <p:nvPr/>
          </p:nvSpPr>
          <p:spPr bwMode="auto">
            <a:xfrm>
              <a:off x="2200" y="2296"/>
              <a:ext cx="226" cy="1588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9" name="Rectangle 21"/>
            <p:cNvSpPr>
              <a:spLocks noChangeArrowheads="1"/>
            </p:cNvSpPr>
            <p:nvPr/>
          </p:nvSpPr>
          <p:spPr bwMode="auto">
            <a:xfrm>
              <a:off x="2517" y="2296"/>
              <a:ext cx="227" cy="1588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50" name="Rectangle 22"/>
            <p:cNvSpPr>
              <a:spLocks noChangeArrowheads="1"/>
            </p:cNvSpPr>
            <p:nvPr/>
          </p:nvSpPr>
          <p:spPr bwMode="auto">
            <a:xfrm>
              <a:off x="2835" y="2296"/>
              <a:ext cx="227" cy="1588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51" name="Rectangle 23"/>
            <p:cNvSpPr>
              <a:spLocks noChangeArrowheads="1"/>
            </p:cNvSpPr>
            <p:nvPr/>
          </p:nvSpPr>
          <p:spPr bwMode="auto">
            <a:xfrm>
              <a:off x="3152" y="2296"/>
              <a:ext cx="1225" cy="1543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06591" name="Group 63"/>
          <p:cNvGrpSpPr>
            <a:grpSpLocks/>
          </p:cNvGrpSpPr>
          <p:nvPr/>
        </p:nvGrpSpPr>
        <p:grpSpPr bwMode="auto">
          <a:xfrm>
            <a:off x="5219700" y="4149725"/>
            <a:ext cx="1512888" cy="1728788"/>
            <a:chOff x="3288" y="2614"/>
            <a:chExt cx="953" cy="1089"/>
          </a:xfrm>
        </p:grpSpPr>
        <p:sp>
          <p:nvSpPr>
            <p:cNvPr id="406552" name="Rectangle 24"/>
            <p:cNvSpPr>
              <a:spLocks noChangeArrowheads="1"/>
            </p:cNvSpPr>
            <p:nvPr/>
          </p:nvSpPr>
          <p:spPr bwMode="auto">
            <a:xfrm>
              <a:off x="3288" y="2614"/>
              <a:ext cx="363" cy="1089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53" name="Rectangle 25"/>
            <p:cNvSpPr>
              <a:spLocks noChangeArrowheads="1"/>
            </p:cNvSpPr>
            <p:nvPr/>
          </p:nvSpPr>
          <p:spPr bwMode="auto">
            <a:xfrm>
              <a:off x="3878" y="2614"/>
              <a:ext cx="363" cy="1089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06565" name="Group 37"/>
          <p:cNvGrpSpPr>
            <a:grpSpLocks/>
          </p:cNvGrpSpPr>
          <p:nvPr/>
        </p:nvGrpSpPr>
        <p:grpSpPr bwMode="auto">
          <a:xfrm>
            <a:off x="1042988" y="2565400"/>
            <a:ext cx="7129462" cy="1800225"/>
            <a:chOff x="657" y="1616"/>
            <a:chExt cx="4491" cy="1134"/>
          </a:xfrm>
        </p:grpSpPr>
        <p:sp>
          <p:nvSpPr>
            <p:cNvPr id="406532" name="Oval 4"/>
            <p:cNvSpPr>
              <a:spLocks noChangeArrowheads="1"/>
            </p:cNvSpPr>
            <p:nvPr/>
          </p:nvSpPr>
          <p:spPr bwMode="auto">
            <a:xfrm>
              <a:off x="2653" y="1616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3" name="Oval 5"/>
            <p:cNvSpPr>
              <a:spLocks noChangeArrowheads="1"/>
            </p:cNvSpPr>
            <p:nvPr/>
          </p:nvSpPr>
          <p:spPr bwMode="auto">
            <a:xfrm>
              <a:off x="657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4" name="Oval 6"/>
            <p:cNvSpPr>
              <a:spLocks noChangeArrowheads="1"/>
            </p:cNvSpPr>
            <p:nvPr/>
          </p:nvSpPr>
          <p:spPr bwMode="auto">
            <a:xfrm>
              <a:off x="1565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5" name="Oval 7"/>
            <p:cNvSpPr>
              <a:spLocks noChangeArrowheads="1"/>
            </p:cNvSpPr>
            <p:nvPr/>
          </p:nvSpPr>
          <p:spPr bwMode="auto">
            <a:xfrm>
              <a:off x="3152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6" name="Oval 8"/>
            <p:cNvSpPr>
              <a:spLocks noChangeArrowheads="1"/>
            </p:cNvSpPr>
            <p:nvPr/>
          </p:nvSpPr>
          <p:spPr bwMode="auto">
            <a:xfrm>
              <a:off x="4921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7" name="Oval 9"/>
            <p:cNvSpPr>
              <a:spLocks noChangeArrowheads="1"/>
            </p:cNvSpPr>
            <p:nvPr/>
          </p:nvSpPr>
          <p:spPr bwMode="auto">
            <a:xfrm>
              <a:off x="2200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8" name="Oval 10"/>
            <p:cNvSpPr>
              <a:spLocks noChangeArrowheads="1"/>
            </p:cNvSpPr>
            <p:nvPr/>
          </p:nvSpPr>
          <p:spPr bwMode="auto">
            <a:xfrm>
              <a:off x="2517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9" name="Oval 11"/>
            <p:cNvSpPr>
              <a:spLocks noChangeArrowheads="1"/>
            </p:cNvSpPr>
            <p:nvPr/>
          </p:nvSpPr>
          <p:spPr bwMode="auto">
            <a:xfrm>
              <a:off x="2835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0" name="Oval 12"/>
            <p:cNvSpPr>
              <a:spLocks noChangeArrowheads="1"/>
            </p:cNvSpPr>
            <p:nvPr/>
          </p:nvSpPr>
          <p:spPr bwMode="auto">
            <a:xfrm>
              <a:off x="3651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1" name="Oval 13"/>
            <p:cNvSpPr>
              <a:spLocks noChangeArrowheads="1"/>
            </p:cNvSpPr>
            <p:nvPr/>
          </p:nvSpPr>
          <p:spPr bwMode="auto">
            <a:xfrm>
              <a:off x="3334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2" name="Oval 14"/>
            <p:cNvSpPr>
              <a:spLocks noChangeArrowheads="1"/>
            </p:cNvSpPr>
            <p:nvPr/>
          </p:nvSpPr>
          <p:spPr bwMode="auto">
            <a:xfrm>
              <a:off x="3968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406555" name="AutoShape 27"/>
            <p:cNvCxnSpPr>
              <a:cxnSpLocks noChangeShapeType="1"/>
              <a:stCxn id="406532" idx="3"/>
              <a:endCxn id="406534" idx="7"/>
            </p:cNvCxnSpPr>
            <p:nvPr/>
          </p:nvCxnSpPr>
          <p:spPr bwMode="auto">
            <a:xfrm flipH="1">
              <a:off x="1759" y="1810"/>
              <a:ext cx="92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6" name="AutoShape 28"/>
            <p:cNvCxnSpPr>
              <a:cxnSpLocks noChangeShapeType="1"/>
              <a:stCxn id="406532" idx="3"/>
              <a:endCxn id="406533" idx="7"/>
            </p:cNvCxnSpPr>
            <p:nvPr/>
          </p:nvCxnSpPr>
          <p:spPr bwMode="auto">
            <a:xfrm flipH="1">
              <a:off x="851" y="1810"/>
              <a:ext cx="1835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7" name="AutoShape 29"/>
            <p:cNvCxnSpPr>
              <a:cxnSpLocks noChangeShapeType="1"/>
              <a:stCxn id="406532" idx="5"/>
              <a:endCxn id="406535" idx="1"/>
            </p:cNvCxnSpPr>
            <p:nvPr/>
          </p:nvCxnSpPr>
          <p:spPr bwMode="auto">
            <a:xfrm>
              <a:off x="2847" y="1810"/>
              <a:ext cx="338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8" name="AutoShape 30"/>
            <p:cNvCxnSpPr>
              <a:cxnSpLocks noChangeShapeType="1"/>
              <a:stCxn id="406532" idx="5"/>
              <a:endCxn id="406536" idx="1"/>
            </p:cNvCxnSpPr>
            <p:nvPr/>
          </p:nvCxnSpPr>
          <p:spPr bwMode="auto">
            <a:xfrm>
              <a:off x="2847" y="1810"/>
              <a:ext cx="210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9" name="AutoShape 31"/>
            <p:cNvCxnSpPr>
              <a:cxnSpLocks noChangeShapeType="1"/>
              <a:stCxn id="406535" idx="3"/>
              <a:endCxn id="406537" idx="7"/>
            </p:cNvCxnSpPr>
            <p:nvPr/>
          </p:nvCxnSpPr>
          <p:spPr bwMode="auto">
            <a:xfrm flipH="1">
              <a:off x="2394" y="2082"/>
              <a:ext cx="791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0" name="AutoShape 32"/>
            <p:cNvCxnSpPr>
              <a:cxnSpLocks noChangeShapeType="1"/>
              <a:stCxn id="406535" idx="4"/>
              <a:endCxn id="406538" idx="7"/>
            </p:cNvCxnSpPr>
            <p:nvPr/>
          </p:nvCxnSpPr>
          <p:spPr bwMode="auto">
            <a:xfrm flipH="1">
              <a:off x="2711" y="2115"/>
              <a:ext cx="555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1" name="AutoShape 33"/>
            <p:cNvCxnSpPr>
              <a:cxnSpLocks noChangeShapeType="1"/>
              <a:stCxn id="406535" idx="5"/>
              <a:endCxn id="406539" idx="0"/>
            </p:cNvCxnSpPr>
            <p:nvPr/>
          </p:nvCxnSpPr>
          <p:spPr bwMode="auto">
            <a:xfrm flipH="1">
              <a:off x="2949" y="2082"/>
              <a:ext cx="397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2" name="AutoShape 34"/>
            <p:cNvCxnSpPr>
              <a:cxnSpLocks noChangeShapeType="1"/>
              <a:stCxn id="406535" idx="5"/>
              <a:endCxn id="406540" idx="1"/>
            </p:cNvCxnSpPr>
            <p:nvPr/>
          </p:nvCxnSpPr>
          <p:spPr bwMode="auto">
            <a:xfrm>
              <a:off x="3346" y="2082"/>
              <a:ext cx="338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3" name="AutoShape 35"/>
            <p:cNvCxnSpPr>
              <a:cxnSpLocks noChangeShapeType="1"/>
              <a:stCxn id="406540" idx="4"/>
              <a:endCxn id="406541" idx="7"/>
            </p:cNvCxnSpPr>
            <p:nvPr/>
          </p:nvCxnSpPr>
          <p:spPr bwMode="auto">
            <a:xfrm flipH="1">
              <a:off x="3528" y="2432"/>
              <a:ext cx="237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4" name="AutoShape 36"/>
            <p:cNvCxnSpPr>
              <a:cxnSpLocks noChangeShapeType="1"/>
              <a:stCxn id="406540" idx="4"/>
              <a:endCxn id="406542" idx="1"/>
            </p:cNvCxnSpPr>
            <p:nvPr/>
          </p:nvCxnSpPr>
          <p:spPr bwMode="auto">
            <a:xfrm>
              <a:off x="3765" y="2432"/>
              <a:ext cx="236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</p:grpSp>
      <p:grpSp>
        <p:nvGrpSpPr>
          <p:cNvPr id="406566" name="Group 38"/>
          <p:cNvGrpSpPr>
            <a:grpSpLocks/>
          </p:cNvGrpSpPr>
          <p:nvPr/>
        </p:nvGrpSpPr>
        <p:grpSpPr bwMode="auto">
          <a:xfrm>
            <a:off x="1042988" y="549275"/>
            <a:ext cx="7129462" cy="1800225"/>
            <a:chOff x="657" y="1616"/>
            <a:chExt cx="4491" cy="1134"/>
          </a:xfrm>
        </p:grpSpPr>
        <p:sp>
          <p:nvSpPr>
            <p:cNvPr id="406567" name="Oval 39"/>
            <p:cNvSpPr>
              <a:spLocks noChangeArrowheads="1"/>
            </p:cNvSpPr>
            <p:nvPr/>
          </p:nvSpPr>
          <p:spPr bwMode="auto">
            <a:xfrm>
              <a:off x="2653" y="1616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68" name="Oval 40"/>
            <p:cNvSpPr>
              <a:spLocks noChangeArrowheads="1"/>
            </p:cNvSpPr>
            <p:nvPr/>
          </p:nvSpPr>
          <p:spPr bwMode="auto">
            <a:xfrm>
              <a:off x="657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69" name="Oval 41"/>
            <p:cNvSpPr>
              <a:spLocks noChangeArrowheads="1"/>
            </p:cNvSpPr>
            <p:nvPr/>
          </p:nvSpPr>
          <p:spPr bwMode="auto">
            <a:xfrm>
              <a:off x="1565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0" name="Oval 42"/>
            <p:cNvSpPr>
              <a:spLocks noChangeArrowheads="1"/>
            </p:cNvSpPr>
            <p:nvPr/>
          </p:nvSpPr>
          <p:spPr bwMode="auto">
            <a:xfrm>
              <a:off x="3152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1" name="Oval 43"/>
            <p:cNvSpPr>
              <a:spLocks noChangeArrowheads="1"/>
            </p:cNvSpPr>
            <p:nvPr/>
          </p:nvSpPr>
          <p:spPr bwMode="auto">
            <a:xfrm>
              <a:off x="4921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2" name="Oval 44"/>
            <p:cNvSpPr>
              <a:spLocks noChangeArrowheads="1"/>
            </p:cNvSpPr>
            <p:nvPr/>
          </p:nvSpPr>
          <p:spPr bwMode="auto">
            <a:xfrm>
              <a:off x="2200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3" name="Oval 45"/>
            <p:cNvSpPr>
              <a:spLocks noChangeArrowheads="1"/>
            </p:cNvSpPr>
            <p:nvPr/>
          </p:nvSpPr>
          <p:spPr bwMode="auto">
            <a:xfrm>
              <a:off x="2517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4" name="Oval 46"/>
            <p:cNvSpPr>
              <a:spLocks noChangeArrowheads="1"/>
            </p:cNvSpPr>
            <p:nvPr/>
          </p:nvSpPr>
          <p:spPr bwMode="auto">
            <a:xfrm>
              <a:off x="2835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5" name="Oval 47"/>
            <p:cNvSpPr>
              <a:spLocks noChangeArrowheads="1"/>
            </p:cNvSpPr>
            <p:nvPr/>
          </p:nvSpPr>
          <p:spPr bwMode="auto">
            <a:xfrm>
              <a:off x="3651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6" name="Oval 48"/>
            <p:cNvSpPr>
              <a:spLocks noChangeArrowheads="1"/>
            </p:cNvSpPr>
            <p:nvPr/>
          </p:nvSpPr>
          <p:spPr bwMode="auto">
            <a:xfrm>
              <a:off x="3334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7" name="Oval 49"/>
            <p:cNvSpPr>
              <a:spLocks noChangeArrowheads="1"/>
            </p:cNvSpPr>
            <p:nvPr/>
          </p:nvSpPr>
          <p:spPr bwMode="auto">
            <a:xfrm>
              <a:off x="3968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406578" name="AutoShape 50"/>
            <p:cNvCxnSpPr>
              <a:cxnSpLocks noChangeShapeType="1"/>
              <a:stCxn id="406567" idx="3"/>
              <a:endCxn id="406569" idx="7"/>
            </p:cNvCxnSpPr>
            <p:nvPr/>
          </p:nvCxnSpPr>
          <p:spPr bwMode="auto">
            <a:xfrm flipH="1">
              <a:off x="1759" y="1810"/>
              <a:ext cx="92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79" name="AutoShape 51"/>
            <p:cNvCxnSpPr>
              <a:cxnSpLocks noChangeShapeType="1"/>
              <a:stCxn id="406567" idx="3"/>
              <a:endCxn id="406568" idx="7"/>
            </p:cNvCxnSpPr>
            <p:nvPr/>
          </p:nvCxnSpPr>
          <p:spPr bwMode="auto">
            <a:xfrm flipH="1">
              <a:off x="851" y="1810"/>
              <a:ext cx="1835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0" name="AutoShape 52"/>
            <p:cNvCxnSpPr>
              <a:cxnSpLocks noChangeShapeType="1"/>
              <a:stCxn id="406567" idx="5"/>
              <a:endCxn id="406570" idx="1"/>
            </p:cNvCxnSpPr>
            <p:nvPr/>
          </p:nvCxnSpPr>
          <p:spPr bwMode="auto">
            <a:xfrm>
              <a:off x="2847" y="1810"/>
              <a:ext cx="338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1" name="AutoShape 53"/>
            <p:cNvCxnSpPr>
              <a:cxnSpLocks noChangeShapeType="1"/>
              <a:stCxn id="406567" idx="5"/>
              <a:endCxn id="406571" idx="1"/>
            </p:cNvCxnSpPr>
            <p:nvPr/>
          </p:nvCxnSpPr>
          <p:spPr bwMode="auto">
            <a:xfrm>
              <a:off x="2847" y="1810"/>
              <a:ext cx="210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2" name="AutoShape 54"/>
            <p:cNvCxnSpPr>
              <a:cxnSpLocks noChangeShapeType="1"/>
              <a:stCxn id="406570" idx="3"/>
              <a:endCxn id="406572" idx="7"/>
            </p:cNvCxnSpPr>
            <p:nvPr/>
          </p:nvCxnSpPr>
          <p:spPr bwMode="auto">
            <a:xfrm flipH="1">
              <a:off x="2394" y="2082"/>
              <a:ext cx="791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3" name="AutoShape 55"/>
            <p:cNvCxnSpPr>
              <a:cxnSpLocks noChangeShapeType="1"/>
              <a:stCxn id="406570" idx="4"/>
              <a:endCxn id="406573" idx="7"/>
            </p:cNvCxnSpPr>
            <p:nvPr/>
          </p:nvCxnSpPr>
          <p:spPr bwMode="auto">
            <a:xfrm flipH="1">
              <a:off x="2711" y="2115"/>
              <a:ext cx="555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4" name="AutoShape 56"/>
            <p:cNvCxnSpPr>
              <a:cxnSpLocks noChangeShapeType="1"/>
              <a:stCxn id="406570" idx="5"/>
              <a:endCxn id="406574" idx="0"/>
            </p:cNvCxnSpPr>
            <p:nvPr/>
          </p:nvCxnSpPr>
          <p:spPr bwMode="auto">
            <a:xfrm flipH="1">
              <a:off x="2949" y="2082"/>
              <a:ext cx="397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5" name="AutoShape 57"/>
            <p:cNvCxnSpPr>
              <a:cxnSpLocks noChangeShapeType="1"/>
              <a:stCxn id="406570" idx="5"/>
              <a:endCxn id="406575" idx="1"/>
            </p:cNvCxnSpPr>
            <p:nvPr/>
          </p:nvCxnSpPr>
          <p:spPr bwMode="auto">
            <a:xfrm>
              <a:off x="3346" y="2082"/>
              <a:ext cx="338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6" name="AutoShape 58"/>
            <p:cNvCxnSpPr>
              <a:cxnSpLocks noChangeShapeType="1"/>
              <a:stCxn id="406575" idx="4"/>
              <a:endCxn id="406576" idx="7"/>
            </p:cNvCxnSpPr>
            <p:nvPr/>
          </p:nvCxnSpPr>
          <p:spPr bwMode="auto">
            <a:xfrm flipH="1">
              <a:off x="3528" y="2432"/>
              <a:ext cx="237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7" name="AutoShape 59"/>
            <p:cNvCxnSpPr>
              <a:cxnSpLocks noChangeShapeType="1"/>
              <a:stCxn id="406575" idx="4"/>
              <a:endCxn id="406577" idx="1"/>
            </p:cNvCxnSpPr>
            <p:nvPr/>
          </p:nvCxnSpPr>
          <p:spPr bwMode="auto">
            <a:xfrm>
              <a:off x="3765" y="2432"/>
              <a:ext cx="236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87241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654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EB5F3-5E9F-4FEC-9FD1-58F8C1F72B3B}" type="slidenum">
              <a:rPr lang="en-GB"/>
              <a:pPr/>
              <a:t>30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6984" cy="6432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Date Placeholder 1"/>
          <p:cNvSpPr txBox="1">
            <a:spLocks/>
          </p:cNvSpPr>
          <p:nvPr/>
        </p:nvSpPr>
        <p:spPr>
          <a:xfrm>
            <a:off x="0" y="6520259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 dirty="0"/>
              <a:t>Newsmap.jp</a:t>
            </a:r>
          </a:p>
        </p:txBody>
      </p:sp>
    </p:spTree>
    <p:extLst>
      <p:ext uri="{BB962C8B-B14F-4D97-AF65-F5344CB8AC3E}">
        <p14:creationId xmlns:p14="http://schemas.microsoft.com/office/powerpoint/2010/main" val="7388339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CC527-E1BD-48CC-951C-4E745ABEBE07}" type="slidenum">
              <a:rPr lang="en-GB" smtClean="0"/>
              <a:pPr/>
              <a:t>31</a:t>
            </a:fld>
            <a:endParaRPr lang="en-GB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1689"/>
            <a:ext cx="8341940" cy="669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0690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Create a tree and a tree map to show the following directory structure:</a:t>
            </a:r>
          </a:p>
          <a:p>
            <a:pPr marL="0" indent="0">
              <a:buNone/>
            </a:pPr>
            <a:r>
              <a:rPr lang="en-GB" dirty="0"/>
              <a:t>	/data				/Holidays			/Work</a:t>
            </a:r>
          </a:p>
          <a:p>
            <a:pPr marL="0" indent="0">
              <a:buNone/>
            </a:pPr>
            <a:r>
              <a:rPr lang="en-GB" dirty="0"/>
              <a:t>	Holidays			Sept2013			staff.jpg</a:t>
            </a:r>
          </a:p>
          <a:p>
            <a:pPr marL="0" indent="0">
              <a:buNone/>
            </a:pPr>
            <a:r>
              <a:rPr lang="en-GB" dirty="0"/>
              <a:t>	Work				Feb2014			office.jpg</a:t>
            </a:r>
          </a:p>
          <a:p>
            <a:pPr marL="0" indent="0">
              <a:buNone/>
            </a:pPr>
            <a:r>
              <a:rPr lang="en-GB" dirty="0"/>
              <a:t>	Woodwork			Oct2014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	/Woodwork			/Sept2013			/Feb2014</a:t>
            </a:r>
          </a:p>
          <a:p>
            <a:pPr marL="0" indent="0">
              <a:buNone/>
            </a:pPr>
            <a:r>
              <a:rPr lang="en-GB" dirty="0"/>
              <a:t>	Table.jpg			PragueCastle.jpg		beach1.jpg</a:t>
            </a:r>
          </a:p>
          <a:p>
            <a:pPr marL="0" indent="0">
              <a:buNone/>
            </a:pPr>
            <a:r>
              <a:rPr lang="en-GB" dirty="0"/>
              <a:t>	Chair.jpg			party.jpg			schooner.jpg</a:t>
            </a:r>
          </a:p>
          <a:p>
            <a:pPr marL="0" indent="0">
              <a:buNone/>
            </a:pPr>
            <a:r>
              <a:rPr lang="en-GB" dirty="0"/>
              <a:t>					Statue.jpg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	/Oct2014			/Castle			/General</a:t>
            </a:r>
          </a:p>
          <a:p>
            <a:pPr marL="0" indent="0">
              <a:buNone/>
            </a:pPr>
            <a:r>
              <a:rPr lang="en-GB" dirty="0"/>
              <a:t>	Castle				gateway.jpg			group.jpg</a:t>
            </a:r>
          </a:p>
          <a:p>
            <a:pPr marL="0" indent="0">
              <a:buNone/>
            </a:pPr>
            <a:r>
              <a:rPr lang="en-GB" dirty="0"/>
              <a:t>	General			tower.jpg			forest.jpg</a:t>
            </a:r>
          </a:p>
          <a:p>
            <a:pPr marL="0" indent="0">
              <a:buNone/>
            </a:pPr>
            <a:r>
              <a:rPr lang="en-GB" dirty="0"/>
              <a:t>					Greathall.jpg			boat.jpg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5674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Summary</a:t>
            </a:r>
            <a:endParaRPr lang="en-US"/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453080"/>
          </a:xfrm>
        </p:spPr>
        <p:txBody>
          <a:bodyPr/>
          <a:lstStyle/>
          <a:p>
            <a:r>
              <a:rPr lang="en-GB" dirty="0"/>
              <a:t>There are many visualisation problems that require us to show connectivity</a:t>
            </a:r>
          </a:p>
          <a:p>
            <a:r>
              <a:rPr lang="en-GB" dirty="0"/>
              <a:t>These are mathematically described using graph theory</a:t>
            </a:r>
          </a:p>
          <a:p>
            <a:r>
              <a:rPr lang="en-GB" dirty="0"/>
              <a:t>Two basic connections structures to deal with</a:t>
            </a:r>
          </a:p>
          <a:p>
            <a:pPr lvl="1"/>
            <a:r>
              <a:rPr lang="en-GB" dirty="0"/>
              <a:t>General networks (partially- and fully-connected)</a:t>
            </a:r>
          </a:p>
          <a:p>
            <a:pPr lvl="1"/>
            <a:r>
              <a:rPr lang="en-GB" dirty="0"/>
              <a:t>Tree structures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BD37-40E9-431B-AAE4-334A3D45BC32}" type="slidenum">
              <a:rPr lang="en-GB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8690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</a:t>
            </a:r>
            <a:r>
              <a:rPr lang="en-GB" b="1"/>
              <a:t>: </a:t>
            </a:r>
            <a:r>
              <a:rPr lang="en-GB"/>
              <a:t>Mental Models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6 of </a:t>
            </a:r>
            <a:r>
              <a:rPr lang="en-GB" i="1" dirty="0"/>
              <a:t>Information Visualisation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19635</TotalTime>
  <Words>1649</Words>
  <Application>Microsoft Office PowerPoint</Application>
  <PresentationFormat>On-screen Show (4:3)</PresentationFormat>
  <Paragraphs>358</Paragraphs>
  <Slides>34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Calibri Light</vt:lpstr>
      <vt:lpstr>Calibri</vt:lpstr>
      <vt:lpstr>Arial</vt:lpstr>
      <vt:lpstr>Times New Roman</vt:lpstr>
      <vt:lpstr>Office Theme</vt:lpstr>
      <vt:lpstr>Data Analysis  and Visualisation</vt:lpstr>
      <vt:lpstr>Connections</vt:lpstr>
      <vt:lpstr>PowerPoint Presentation</vt:lpstr>
      <vt:lpstr>PowerPoint Presentation</vt:lpstr>
      <vt:lpstr>PowerPoint Presentation</vt:lpstr>
      <vt:lpstr>Connections</vt:lpstr>
      <vt:lpstr>SO-Grams</vt:lpstr>
      <vt:lpstr>Connections</vt:lpstr>
      <vt:lpstr>Graph Theory</vt:lpstr>
      <vt:lpstr>PowerPoint Presentation</vt:lpstr>
      <vt:lpstr>Graph Theory</vt:lpstr>
      <vt:lpstr>General Networks</vt:lpstr>
      <vt:lpstr>US Telephone Network</vt:lpstr>
      <vt:lpstr>US Telephone Network</vt:lpstr>
      <vt:lpstr>PowerPoint Presentation</vt:lpstr>
      <vt:lpstr>PowerPoint Presentation</vt:lpstr>
      <vt:lpstr>Exercise</vt:lpstr>
      <vt:lpstr>NetMaps</vt:lpstr>
      <vt:lpstr>World Wide Web</vt:lpstr>
      <vt:lpstr>World Wide Web</vt:lpstr>
      <vt:lpstr>World Wide Web</vt:lpstr>
      <vt:lpstr>World Wide Web</vt:lpstr>
      <vt:lpstr>PowerPoint Presentation</vt:lpstr>
      <vt:lpstr>Tree Structures</vt:lpstr>
      <vt:lpstr>PowerPoint Presentation</vt:lpstr>
      <vt:lpstr>Cone Trees</vt:lpstr>
      <vt:lpstr>PowerPoint Presentation</vt:lpstr>
      <vt:lpstr>Tree Maps</vt:lpstr>
      <vt:lpstr>PowerPoint Presentation</vt:lpstr>
      <vt:lpstr>PowerPoint Presentation</vt:lpstr>
      <vt:lpstr>PowerPoint Presentation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Beverley Holland</cp:lastModifiedBy>
  <cp:revision>157</cp:revision>
  <dcterms:created xsi:type="dcterms:W3CDTF">2017-06-08T10:43:23Z</dcterms:created>
  <dcterms:modified xsi:type="dcterms:W3CDTF">2020-10-27T08:45:48Z</dcterms:modified>
</cp:coreProperties>
</file>