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9" r:id="rId4"/>
    <p:sldId id="260" r:id="rId5"/>
    <p:sldId id="261" r:id="rId6"/>
    <p:sldId id="265" r:id="rId7"/>
    <p:sldId id="266" r:id="rId8"/>
    <p:sldId id="262" r:id="rId9"/>
    <p:sldId id="263" r:id="rId10"/>
    <p:sldId id="264" r:id="rId11"/>
    <p:sldId id="267" r:id="rId12"/>
    <p:sldId id="268" r:id="rId13"/>
    <p:sldId id="269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2" autoAdjust="0"/>
  </p:normalViewPr>
  <p:slideViewPr>
    <p:cSldViewPr snapToGrid="0">
      <p:cViewPr>
        <p:scale>
          <a:sx n="106" d="100"/>
          <a:sy n="106" d="100"/>
        </p:scale>
        <p:origin x="792" y="49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1812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6850E9-7371-445F-8016-2D2ABCB8C013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E070E2-20C8-4732-BF42-B42D4DDC0B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15972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E070E2-20C8-4732-BF42-B42D4DDC0BD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55358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med">
        <p15:prstTrans prst="drape"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med">
        <p15:prstTrans prst="drape"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med">
        <p15:prstTrans prst="drape"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11/10/2025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med">
        <p15:prstTrans prst="drape"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11/10/2025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med">
        <p15:prstTrans prst="drape"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11/10/2025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med">
        <p15:prstTrans prst="drape"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11/10/2025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med">
        <p15:prstTrans prst="drape"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11/10/2025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med">
        <p15:prstTrans prst="drape"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med">
        <p15:prstTrans prst="drape"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med">
        <p15:prstTrans prst="drape"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med">
        <p15:prstTrans prst="drape"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med">
        <p15:prstTrans prst="drape"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med">
        <p15:prstTrans prst="drape"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med">
        <p15:prstTrans prst="drape"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11/10/2025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med">
        <p15:prstTrans prst="drape"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spd="med">
        <p15:prstTrans prst="drape"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mc:AlternateContent xmlns:mc="http://schemas.openxmlformats.org/markup-compatibility/2006" xmlns:p15="http://schemas.microsoft.com/office/powerpoint/2012/main">
    <mc:Choice Requires="p15">
      <p:transition spd="med">
        <p15:prstTrans prst="drape"/>
      </p:transition>
    </mc:Choice>
    <mc:Fallback xmlns="">
      <p:transition spd="med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uffindustrialmarketing.com/2015-Report.pdf" TargetMode="External"/><Relationship Id="rId2" Type="http://schemas.openxmlformats.org/officeDocument/2006/relationships/hyperlink" Target="https://www.cipd.org/uk/knowledge/factsheets/pestle-analysis-factsheet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hbr.org/2017/01/are-you-solving-the-right-problem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152499F2-4AC3-9A25-DF04-68E930A8D8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33208" y="577671"/>
            <a:ext cx="7941733" cy="4660437"/>
          </a:xfrm>
        </p:spPr>
        <p:txBody>
          <a:bodyPr/>
          <a:lstStyle/>
          <a:p>
            <a:pPr algn="l"/>
            <a:r>
              <a:rPr lang="en-GB" sz="3600" b="1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Module Name: </a:t>
            </a:r>
            <a:r>
              <a:rPr lang="en-GB" sz="2800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Problem Solving and Decision Making</a:t>
            </a:r>
            <a:br>
              <a:rPr lang="en-GB" sz="3600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3600" b="1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Module Code: </a:t>
            </a:r>
            <a:r>
              <a:rPr lang="en-GB" sz="2800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LCLM 4004</a:t>
            </a:r>
            <a:br>
              <a:rPr lang="en-GB" sz="2800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3600" b="1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Assignment 1: </a:t>
            </a:r>
            <a:r>
              <a:rPr lang="en-GB" sz="2800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Individual Presentation</a:t>
            </a:r>
            <a:br>
              <a:rPr lang="en-GB" sz="3600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3600" b="1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Student Name: </a:t>
            </a:r>
            <a:r>
              <a:rPr lang="en-GB" sz="2800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Festus Ssebunya</a:t>
            </a:r>
            <a:br>
              <a:rPr lang="en-GB" sz="3600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3600" b="1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Student ID: </a:t>
            </a:r>
            <a:r>
              <a:rPr lang="en-GB" sz="2800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2442547</a:t>
            </a:r>
            <a:br>
              <a:rPr lang="en-GB" sz="3600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3600" b="1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Lecturer:</a:t>
            </a:r>
            <a:r>
              <a:rPr lang="en-GB" sz="3600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800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Richard Ashaye</a:t>
            </a:r>
            <a:br>
              <a:rPr lang="en-GB" sz="3600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endParaRPr lang="en-GB" sz="2800" dirty="0">
              <a:solidFill>
                <a:schemeClr val="accent2">
                  <a:lumMod val="5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4644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409237-4E6B-625D-54EB-BD119D057C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39BB8C-A671-93C5-CE24-82684F705B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480" y="1828080"/>
            <a:ext cx="8596668" cy="388077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Introduction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Company background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Problem: Nature and scope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PESTEL analysis: Green Haven Florist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Cause and effect analysis: Fishbone diagram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Conclusion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References </a:t>
            </a:r>
          </a:p>
        </p:txBody>
      </p:sp>
    </p:spTree>
    <p:extLst>
      <p:ext uri="{BB962C8B-B14F-4D97-AF65-F5344CB8AC3E}">
        <p14:creationId xmlns:p14="http://schemas.microsoft.com/office/powerpoint/2010/main" val="18060007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45614" y="0"/>
            <a:ext cx="7766936" cy="1474739"/>
          </a:xfrm>
        </p:spPr>
        <p:txBody>
          <a:bodyPr/>
          <a:lstStyle/>
          <a:p>
            <a:pPr algn="ctr"/>
            <a:r>
              <a:rPr lang="en-GB" sz="3600" b="1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INTRODUCTION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71539" y="1676401"/>
            <a:ext cx="7766936" cy="4849090"/>
          </a:xfrm>
        </p:spPr>
        <p:txBody>
          <a:bodyPr>
            <a:normAutofit/>
          </a:bodyPr>
          <a:lstStyle/>
          <a:p>
            <a:pPr algn="l"/>
            <a:r>
              <a:rPr lang="en-GB" sz="2800" b="1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DECLINE IN SALES.</a:t>
            </a:r>
            <a:endParaRPr lang="en-GB" sz="2800" dirty="0">
              <a:solidFill>
                <a:schemeClr val="accent2">
                  <a:lumMod val="50000"/>
                </a:schemeClr>
              </a:solidFill>
              <a:latin typeface="Calibri" pitchFamily="34" charset="0"/>
            </a:endParaRPr>
          </a:p>
          <a:p>
            <a:pPr algn="l"/>
            <a:endParaRPr lang="en-GB" sz="2800" dirty="0">
              <a:solidFill>
                <a:schemeClr val="accent2">
                  <a:lumMod val="50000"/>
                </a:schemeClr>
              </a:solidFill>
              <a:latin typeface="Calibri" pitchFamily="34" charset="0"/>
            </a:endParaRPr>
          </a:p>
          <a:p>
            <a:pPr marL="457200" indent="-457200" algn="l">
              <a:buFont typeface="Wingdings" pitchFamily="2" charset="2"/>
              <a:buChar char="Ø"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This presentation is about discussing problem solving and decision-making in relation to a case study of Green Haven Florists.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Analytical tools: 5W2H, PESTEL and Fishbone diagram.</a:t>
            </a:r>
          </a:p>
          <a:p>
            <a:pPr algn="l"/>
            <a:endParaRPr lang="en-GB" sz="2800" dirty="0">
              <a:solidFill>
                <a:schemeClr val="accent2">
                  <a:lumMod val="50000"/>
                </a:schemeClr>
              </a:solidFill>
              <a:latin typeface="Calibri" pitchFamily="34" charset="0"/>
            </a:endParaRPr>
          </a:p>
          <a:p>
            <a:pPr algn="l"/>
            <a:endParaRPr lang="en-GB" sz="2800" dirty="0">
              <a:solidFill>
                <a:schemeClr val="accent2">
                  <a:lumMod val="50000"/>
                </a:schemeClr>
              </a:solidFill>
              <a:latin typeface="Calibri" pitchFamily="34" charset="0"/>
            </a:endParaRPr>
          </a:p>
          <a:p>
            <a:pPr algn="l"/>
            <a:endParaRPr lang="en-GB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48721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COMPANY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 </a:t>
            </a:r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BACKGROUND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b="1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GREEN HAVEN FLORISTS</a:t>
            </a:r>
            <a:r>
              <a:rPr lang="en-GB" sz="2800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.</a:t>
            </a:r>
          </a:p>
          <a:p>
            <a:pPr>
              <a:buFont typeface="Wingdings" pitchFamily="2" charset="2"/>
              <a:buChar char="Ø"/>
            </a:pPr>
            <a:r>
              <a:rPr lang="en-GB" sz="2800" b="1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Small business</a:t>
            </a:r>
          </a:p>
          <a:p>
            <a:pPr>
              <a:buFont typeface="Wingdings" pitchFamily="2" charset="2"/>
              <a:buChar char="Ø"/>
            </a:pPr>
            <a:r>
              <a:rPr lang="en-GB" sz="2800" b="1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Founded in: </a:t>
            </a:r>
            <a:r>
              <a:rPr lang="en-GB" sz="2800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2016</a:t>
            </a:r>
          </a:p>
          <a:p>
            <a:pPr>
              <a:buFont typeface="Wingdings" pitchFamily="2" charset="2"/>
              <a:buChar char="Ø"/>
            </a:pPr>
            <a:r>
              <a:rPr lang="en-GB" sz="2800" b="1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Location: </a:t>
            </a:r>
            <a:r>
              <a:rPr lang="en-GB" sz="2800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Norwich</a:t>
            </a:r>
          </a:p>
          <a:p>
            <a:pPr>
              <a:buFont typeface="Wingdings" pitchFamily="2" charset="2"/>
              <a:buChar char="Ø"/>
            </a:pPr>
            <a:r>
              <a:rPr lang="en-GB" sz="2800" b="1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Strong Community ties</a:t>
            </a:r>
          </a:p>
          <a:p>
            <a:pPr>
              <a:buFont typeface="Wingdings" pitchFamily="2" charset="2"/>
              <a:buChar char="Ø"/>
            </a:pPr>
            <a:r>
              <a:rPr lang="en-GB" sz="2800" b="1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Eco-friendly business</a:t>
            </a:r>
          </a:p>
          <a:p>
            <a:pPr>
              <a:buFont typeface="Wingdings" pitchFamily="2" charset="2"/>
              <a:buChar char="Ø"/>
            </a:pPr>
            <a:r>
              <a:rPr lang="en-GB" sz="2800" b="1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Partners: </a:t>
            </a:r>
            <a:r>
              <a:rPr lang="en-GB" sz="2800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Liam and Priya Patel.</a:t>
            </a:r>
          </a:p>
        </p:txBody>
      </p:sp>
    </p:spTree>
    <p:extLst>
      <p:ext uri="{BB962C8B-B14F-4D97-AF65-F5344CB8AC3E}">
        <p14:creationId xmlns:p14="http://schemas.microsoft.com/office/powerpoint/2010/main" val="4002444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PROBLEM STATEMENT</a:t>
            </a:r>
            <a:r>
              <a:rPr lang="en-GB" b="1" dirty="0">
                <a:solidFill>
                  <a:schemeClr val="accent2">
                    <a:lumMod val="50000"/>
                  </a:schemeClr>
                </a:solidFill>
              </a:rPr>
              <a:t>: Nature and Scope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3687" y="1464554"/>
            <a:ext cx="8596668" cy="4881655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11200" b="1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5W2H METHOD: </a:t>
            </a:r>
          </a:p>
          <a:p>
            <a:pPr marL="0" indent="0">
              <a:buNone/>
            </a:pPr>
            <a:endParaRPr lang="en-GB" sz="11200" b="1" dirty="0">
              <a:solidFill>
                <a:schemeClr val="accent2">
                  <a:lumMod val="50000"/>
                </a:schemeClr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en-GB" sz="11200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Problem defining and solving tool.</a:t>
            </a:r>
          </a:p>
          <a:p>
            <a:pPr>
              <a:buFont typeface="Wingdings" pitchFamily="2" charset="2"/>
              <a:buChar char="Ø"/>
            </a:pPr>
            <a:endParaRPr lang="en-GB" sz="11200" b="1" dirty="0">
              <a:solidFill>
                <a:schemeClr val="accent2">
                  <a:lumMod val="50000"/>
                </a:schemeClr>
              </a:solidFill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sz="11200" b="1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Who: </a:t>
            </a:r>
            <a:r>
              <a:rPr lang="en-GB" sz="11200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Liam and Priya Patel, competitors, customers, staff.</a:t>
            </a:r>
          </a:p>
          <a:p>
            <a:pPr marL="0" indent="0">
              <a:buNone/>
            </a:pPr>
            <a:endParaRPr lang="en-GB" sz="11200" dirty="0">
              <a:solidFill>
                <a:schemeClr val="accent2">
                  <a:lumMod val="50000"/>
                </a:schemeClr>
              </a:solidFill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sz="11200" b="1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What: </a:t>
            </a:r>
            <a:r>
              <a:rPr lang="en-GB" sz="11200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Drop of foot traffic and in revenue.</a:t>
            </a:r>
          </a:p>
          <a:p>
            <a:pPr marL="0" indent="0">
              <a:buNone/>
            </a:pPr>
            <a:r>
              <a:rPr lang="en-GB" sz="11200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     </a:t>
            </a:r>
          </a:p>
          <a:p>
            <a:pPr>
              <a:buFont typeface="Wingdings" pitchFamily="2" charset="2"/>
              <a:buChar char="Ø"/>
            </a:pPr>
            <a:r>
              <a:rPr lang="en-GB" sz="11200" b="1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Where: </a:t>
            </a:r>
            <a:r>
              <a:rPr lang="en-GB" sz="11200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Norwich.</a:t>
            </a:r>
          </a:p>
        </p:txBody>
      </p:sp>
    </p:spTree>
    <p:extLst>
      <p:ext uri="{BB962C8B-B14F-4D97-AF65-F5344CB8AC3E}">
        <p14:creationId xmlns:p14="http://schemas.microsoft.com/office/powerpoint/2010/main" val="32135228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PROBLEM</a:t>
            </a:r>
            <a:r>
              <a:rPr lang="en-GB" b="1" dirty="0">
                <a:solidFill>
                  <a:schemeClr val="accent2">
                    <a:lumMod val="50000"/>
                  </a:schemeClr>
                </a:solidFill>
              </a:rPr>
              <a:t>: Nature and Scope, continued…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3325811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en-GB" sz="2800" b="1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5W2H METHOD:</a:t>
            </a:r>
          </a:p>
          <a:p>
            <a:pPr marL="0" indent="0">
              <a:buNone/>
            </a:pPr>
            <a:endParaRPr lang="en-GB" sz="2800" dirty="0">
              <a:solidFill>
                <a:schemeClr val="accent2">
                  <a:lumMod val="50000"/>
                </a:schemeClr>
              </a:solidFill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sz="2800" b="1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Why: </a:t>
            </a:r>
            <a:r>
              <a:rPr lang="en-GB" sz="2800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Over reliance on foot traffic to online servicing.</a:t>
            </a:r>
          </a:p>
          <a:p>
            <a:pPr>
              <a:buFont typeface="Wingdings" pitchFamily="2" charset="2"/>
              <a:buChar char="Ø"/>
            </a:pPr>
            <a:endParaRPr lang="en-GB" sz="2800" dirty="0">
              <a:solidFill>
                <a:schemeClr val="accent2">
                  <a:lumMod val="50000"/>
                </a:schemeClr>
              </a:solidFill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sz="2800" b="1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When: </a:t>
            </a:r>
            <a:r>
              <a:rPr lang="en-GB" sz="2800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A year ago.</a:t>
            </a:r>
          </a:p>
        </p:txBody>
      </p:sp>
    </p:spTree>
    <p:extLst>
      <p:ext uri="{BB962C8B-B14F-4D97-AF65-F5344CB8AC3E}">
        <p14:creationId xmlns:p14="http://schemas.microsoft.com/office/powerpoint/2010/main" val="26608853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PROBLEM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: Nature and Scope, continued…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432209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en-GB" sz="3000" b="1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5W2H METHOD:</a:t>
            </a:r>
          </a:p>
          <a:p>
            <a:pPr>
              <a:buFont typeface="Wingdings" pitchFamily="2" charset="2"/>
              <a:buChar char="Ø"/>
            </a:pPr>
            <a:endParaRPr lang="en-GB" sz="2800" b="1" dirty="0">
              <a:solidFill>
                <a:schemeClr val="accent2">
                  <a:lumMod val="50000"/>
                </a:schemeClr>
              </a:solidFill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sz="2800" b="1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How: </a:t>
            </a:r>
            <a:r>
              <a:rPr lang="en-GB" sz="2800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New digitally advanced competitors, rising import costs and inflation.</a:t>
            </a:r>
          </a:p>
          <a:p>
            <a:pPr>
              <a:buFont typeface="Wingdings" pitchFamily="2" charset="2"/>
              <a:buChar char="Ø"/>
            </a:pPr>
            <a:endParaRPr lang="en-GB" sz="2800" dirty="0">
              <a:solidFill>
                <a:schemeClr val="accent2">
                  <a:lumMod val="50000"/>
                </a:schemeClr>
              </a:solidFill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sz="2800" b="1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How much: </a:t>
            </a:r>
            <a:r>
              <a:rPr lang="en-GB" sz="2800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30% decline in store sales.</a:t>
            </a:r>
          </a:p>
          <a:p>
            <a:pPr>
              <a:buFont typeface="Wingdings" pitchFamily="2" charset="2"/>
              <a:buChar char="Ø"/>
            </a:pPr>
            <a:endParaRPr lang="en-GB" sz="2800" dirty="0">
              <a:solidFill>
                <a:schemeClr val="accent2">
                  <a:lumMod val="50000"/>
                </a:schemeClr>
              </a:solidFill>
              <a:latin typeface="Calibri" pitchFamily="34" charset="0"/>
            </a:endParaRPr>
          </a:p>
          <a:p>
            <a:endParaRPr lang="en-GB" sz="100" dirty="0">
              <a:latin typeface="Calibri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95302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23415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PESTEL ANALYSIS</a:t>
            </a:r>
            <a:r>
              <a:rPr lang="en-GB" sz="4000" b="1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</a:rPr>
              <a:t>:</a:t>
            </a:r>
            <a:r>
              <a:rPr lang="en-GB" sz="4000" b="1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Green Haven Florist</a:t>
            </a:r>
            <a:br>
              <a:rPr lang="en-GB" sz="3200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endParaRPr lang="en-GB" sz="3100" dirty="0">
              <a:solidFill>
                <a:schemeClr val="accent2">
                  <a:lumMod val="50000"/>
                </a:schemeClr>
              </a:solidFill>
              <a:latin typeface="Calibri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b="1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POLITICAL</a:t>
            </a:r>
          </a:p>
          <a:p>
            <a:pPr>
              <a:buFont typeface="Wingdings" pitchFamily="2" charset="2"/>
              <a:buChar char="Ø"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 Rising cost of imported flowers (Orchids and Tulips).</a:t>
            </a:r>
          </a:p>
          <a:p>
            <a:pPr>
              <a:buFont typeface="Wingdings" pitchFamily="2" charset="2"/>
              <a:buChar char="Ø"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Closure of nearby businesses.</a:t>
            </a:r>
          </a:p>
          <a:p>
            <a:pPr marL="0" indent="0">
              <a:buNone/>
            </a:pPr>
            <a:endParaRPr lang="en-GB" sz="2800" b="1" dirty="0">
              <a:solidFill>
                <a:schemeClr val="accent2">
                  <a:lumMod val="50000"/>
                </a:schemeClr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en-GB" sz="2800" b="1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ECONOMIC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Increasing operational costs.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Rise of inflation.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Wingdings" pitchFamily="2" charset="2"/>
              <a:buChar char="Ø"/>
            </a:pPr>
            <a:endParaRPr lang="en-GB" dirty="0"/>
          </a:p>
          <a:p>
            <a:pPr>
              <a:buFont typeface="Wingdings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58955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PESTLE ANALYSIS Continued…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735076"/>
            <a:ext cx="8596668" cy="388077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800" b="1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SOCIAL</a:t>
            </a:r>
          </a:p>
          <a:p>
            <a:pPr>
              <a:buFont typeface="Wingdings" pitchFamily="2" charset="2"/>
              <a:buChar char="Ø"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Change in customer preferences (flexible delivery services and discounts).</a:t>
            </a:r>
          </a:p>
          <a:p>
            <a:pPr>
              <a:buFont typeface="Wingdings" pitchFamily="2" charset="2"/>
              <a:buChar char="Ø"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Change in customer behaviour.</a:t>
            </a:r>
          </a:p>
          <a:p>
            <a:pPr marL="0" indent="0">
              <a:buNone/>
            </a:pPr>
            <a:endParaRPr lang="en-GB" sz="2800" b="1" dirty="0">
              <a:solidFill>
                <a:schemeClr val="accent2">
                  <a:lumMod val="50000"/>
                </a:schemeClr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en-GB" sz="2800" b="1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TECHNOLOGICAL</a:t>
            </a:r>
          </a:p>
          <a:p>
            <a:pPr>
              <a:buFont typeface="Wingdings" pitchFamily="2" charset="2"/>
              <a:buChar char="Ø"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New digital-focused competitors.</a:t>
            </a:r>
          </a:p>
          <a:p>
            <a:pPr>
              <a:buFont typeface="Wingdings" pitchFamily="2" charset="2"/>
              <a:buChar char="Ø"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Increasing technological awareness.</a:t>
            </a:r>
          </a:p>
          <a:p>
            <a:pPr marL="0" indent="0">
              <a:buNone/>
            </a:pPr>
            <a:endParaRPr lang="en-GB" sz="2800" dirty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66216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PESTLE ANALYSIS Continued..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b="1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ENVIRONMENT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Increased costs of biodegradable wrappings and locally sourced blooms.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Rising costs as effort to cater for eco-aware customers.</a:t>
            </a:r>
          </a:p>
          <a:p>
            <a:pPr marL="0" indent="0">
              <a:buNone/>
            </a:pPr>
            <a:r>
              <a:rPr lang="en-GB" sz="2800" b="1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LEGAL</a:t>
            </a:r>
          </a:p>
          <a:p>
            <a:pPr>
              <a:buFont typeface="Wingdings" pitchFamily="2" charset="2"/>
              <a:buChar char="Ø"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Potential to incur legal costs while changes are made.</a:t>
            </a:r>
          </a:p>
          <a:p>
            <a:pPr>
              <a:buFont typeface="Wingdings" pitchFamily="2" charset="2"/>
              <a:buChar char="Ø"/>
            </a:pPr>
            <a:endParaRPr lang="en-GB" dirty="0"/>
          </a:p>
          <a:p>
            <a:pPr>
              <a:buFont typeface="Wingdings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22741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763911" y="517721"/>
            <a:ext cx="860947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3600" b="1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Cause and effect analysis: Fishbone diagram</a:t>
            </a:r>
          </a:p>
        </p:txBody>
      </p:sp>
      <p:sp>
        <p:nvSpPr>
          <p:cNvPr id="12" name="Right Arrow 11"/>
          <p:cNvSpPr/>
          <p:nvPr/>
        </p:nvSpPr>
        <p:spPr>
          <a:xfrm>
            <a:off x="6971287" y="2848342"/>
            <a:ext cx="2379406" cy="1724663"/>
          </a:xfrm>
          <a:custGeom>
            <a:avLst/>
            <a:gdLst>
              <a:gd name="connsiteX0" fmla="*/ 0 w 465248"/>
              <a:gd name="connsiteY0" fmla="*/ 0 h 484632"/>
              <a:gd name="connsiteX1" fmla="*/ 47372 w 465248"/>
              <a:gd name="connsiteY1" fmla="*/ 0 h 484632"/>
              <a:gd name="connsiteX2" fmla="*/ 47372 w 465248"/>
              <a:gd name="connsiteY2" fmla="*/ 0 h 484632"/>
              <a:gd name="connsiteX3" fmla="*/ 465248 w 465248"/>
              <a:gd name="connsiteY3" fmla="*/ 242316 h 484632"/>
              <a:gd name="connsiteX4" fmla="*/ 47372 w 465248"/>
              <a:gd name="connsiteY4" fmla="*/ 484632 h 484632"/>
              <a:gd name="connsiteX5" fmla="*/ 47372 w 465248"/>
              <a:gd name="connsiteY5" fmla="*/ 484632 h 484632"/>
              <a:gd name="connsiteX6" fmla="*/ 0 w 465248"/>
              <a:gd name="connsiteY6" fmla="*/ 484632 h 484632"/>
              <a:gd name="connsiteX7" fmla="*/ 0 w 465248"/>
              <a:gd name="connsiteY7" fmla="*/ 0 h 484632"/>
              <a:gd name="connsiteX0" fmla="*/ 0 w 465248"/>
              <a:gd name="connsiteY0" fmla="*/ 0 h 484632"/>
              <a:gd name="connsiteX1" fmla="*/ 47372 w 465248"/>
              <a:gd name="connsiteY1" fmla="*/ 0 h 484632"/>
              <a:gd name="connsiteX2" fmla="*/ 47372 w 465248"/>
              <a:gd name="connsiteY2" fmla="*/ 0 h 484632"/>
              <a:gd name="connsiteX3" fmla="*/ 465248 w 465248"/>
              <a:gd name="connsiteY3" fmla="*/ 242316 h 484632"/>
              <a:gd name="connsiteX4" fmla="*/ 47372 w 465248"/>
              <a:gd name="connsiteY4" fmla="*/ 484632 h 484632"/>
              <a:gd name="connsiteX5" fmla="*/ 47372 w 465248"/>
              <a:gd name="connsiteY5" fmla="*/ 484632 h 484632"/>
              <a:gd name="connsiteX6" fmla="*/ 39642 w 465248"/>
              <a:gd name="connsiteY6" fmla="*/ 481989 h 484632"/>
              <a:gd name="connsiteX7" fmla="*/ 0 w 465248"/>
              <a:gd name="connsiteY7" fmla="*/ 0 h 484632"/>
              <a:gd name="connsiteX0" fmla="*/ 5285 w 425606"/>
              <a:gd name="connsiteY0" fmla="*/ 0 h 487274"/>
              <a:gd name="connsiteX1" fmla="*/ 7730 w 425606"/>
              <a:gd name="connsiteY1" fmla="*/ 2642 h 487274"/>
              <a:gd name="connsiteX2" fmla="*/ 7730 w 425606"/>
              <a:gd name="connsiteY2" fmla="*/ 2642 h 487274"/>
              <a:gd name="connsiteX3" fmla="*/ 425606 w 425606"/>
              <a:gd name="connsiteY3" fmla="*/ 244958 h 487274"/>
              <a:gd name="connsiteX4" fmla="*/ 7730 w 425606"/>
              <a:gd name="connsiteY4" fmla="*/ 487274 h 487274"/>
              <a:gd name="connsiteX5" fmla="*/ 7730 w 425606"/>
              <a:gd name="connsiteY5" fmla="*/ 487274 h 487274"/>
              <a:gd name="connsiteX6" fmla="*/ 0 w 425606"/>
              <a:gd name="connsiteY6" fmla="*/ 484631 h 487274"/>
              <a:gd name="connsiteX7" fmla="*/ 5285 w 425606"/>
              <a:gd name="connsiteY7" fmla="*/ 0 h 4872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5606" h="487274">
                <a:moveTo>
                  <a:pt x="5285" y="0"/>
                </a:moveTo>
                <a:lnTo>
                  <a:pt x="7730" y="2642"/>
                </a:lnTo>
                <a:lnTo>
                  <a:pt x="7730" y="2642"/>
                </a:lnTo>
                <a:lnTo>
                  <a:pt x="425606" y="244958"/>
                </a:lnTo>
                <a:lnTo>
                  <a:pt x="7730" y="487274"/>
                </a:lnTo>
                <a:lnTo>
                  <a:pt x="7730" y="487274"/>
                </a:lnTo>
                <a:lnTo>
                  <a:pt x="0" y="484631"/>
                </a:lnTo>
                <a:cubicBezTo>
                  <a:pt x="1762" y="323087"/>
                  <a:pt x="3523" y="161544"/>
                  <a:pt x="5285" y="0"/>
                </a:cubicBezTo>
                <a:close/>
              </a:path>
            </a:pathLst>
          </a:custGeom>
          <a:solidFill>
            <a:schemeClr val="bg1"/>
          </a:solidFill>
          <a:ln w="254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algn="ctr"/>
            <a:endParaRPr lang="en-GB" sz="1200" b="1" dirty="0">
              <a:solidFill>
                <a:schemeClr val="tx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316AD78-20FF-B198-73E0-80E47344EB9E}"/>
              </a:ext>
            </a:extLst>
          </p:cNvPr>
          <p:cNvSpPr txBox="1"/>
          <p:nvPr/>
        </p:nvSpPr>
        <p:spPr>
          <a:xfrm>
            <a:off x="6985188" y="3387509"/>
            <a:ext cx="20286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Drop in Revenue and Foot traffic.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0AA0237-B9E3-90D9-D696-002D94CB8AD8}"/>
              </a:ext>
            </a:extLst>
          </p:cNvPr>
          <p:cNvCxnSpPr>
            <a:cxnSpLocks/>
          </p:cNvCxnSpPr>
          <p:nvPr/>
        </p:nvCxnSpPr>
        <p:spPr>
          <a:xfrm flipH="1" flipV="1">
            <a:off x="1438640" y="3651012"/>
            <a:ext cx="5532647" cy="17670"/>
          </a:xfrm>
          <a:prstGeom prst="line">
            <a:avLst/>
          </a:prstGeom>
          <a:ln w="254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17D22D5-8BD6-40F7-67E3-C496526DDD07}"/>
              </a:ext>
            </a:extLst>
          </p:cNvPr>
          <p:cNvCxnSpPr>
            <a:cxnSpLocks/>
          </p:cNvCxnSpPr>
          <p:nvPr/>
        </p:nvCxnSpPr>
        <p:spPr>
          <a:xfrm flipH="1" flipV="1">
            <a:off x="5578352" y="1850648"/>
            <a:ext cx="1392935" cy="182041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0BF9817-B03A-258A-7D0A-03FED348A294}"/>
              </a:ext>
            </a:extLst>
          </p:cNvPr>
          <p:cNvCxnSpPr>
            <a:cxnSpLocks/>
          </p:cNvCxnSpPr>
          <p:nvPr/>
        </p:nvCxnSpPr>
        <p:spPr>
          <a:xfrm flipH="1">
            <a:off x="5444918" y="3687626"/>
            <a:ext cx="1464896" cy="1829244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30" name="Rectangle 29">
            <a:extLst>
              <a:ext uri="{FF2B5EF4-FFF2-40B4-BE49-F238E27FC236}">
                <a16:creationId xmlns:a16="http://schemas.microsoft.com/office/drawing/2014/main" id="{9A824AF5-7D0E-2873-2410-0D28347E8049}"/>
              </a:ext>
            </a:extLst>
          </p:cNvPr>
          <p:cNvSpPr/>
          <p:nvPr/>
        </p:nvSpPr>
        <p:spPr>
          <a:xfrm>
            <a:off x="4806492" y="1437133"/>
            <a:ext cx="1777709" cy="396948"/>
          </a:xfrm>
          <a:prstGeom prst="rect">
            <a:avLst/>
          </a:prstGeom>
          <a:ln w="25400">
            <a:solidFill>
              <a:schemeClr val="accent2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accent2">
                    <a:lumMod val="50000"/>
                  </a:schemeClr>
                </a:solidFill>
              </a:rPr>
              <a:t>Liam and Priya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E9C84B1F-92BC-C3DA-42ED-2D8142141FA2}"/>
              </a:ext>
            </a:extLst>
          </p:cNvPr>
          <p:cNvCxnSpPr>
            <a:cxnSpLocks/>
          </p:cNvCxnSpPr>
          <p:nvPr/>
        </p:nvCxnSpPr>
        <p:spPr>
          <a:xfrm flipH="1" flipV="1">
            <a:off x="3768483" y="1819391"/>
            <a:ext cx="1392935" cy="182041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3DC7E0BF-3B14-B109-2729-58EE26B866C1}"/>
              </a:ext>
            </a:extLst>
          </p:cNvPr>
          <p:cNvCxnSpPr>
            <a:cxnSpLocks/>
          </p:cNvCxnSpPr>
          <p:nvPr/>
        </p:nvCxnSpPr>
        <p:spPr>
          <a:xfrm flipH="1" flipV="1">
            <a:off x="1870807" y="1832126"/>
            <a:ext cx="1392935" cy="182041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7226DB8C-77E9-36F9-885C-57D6508420CE}"/>
              </a:ext>
            </a:extLst>
          </p:cNvPr>
          <p:cNvCxnSpPr>
            <a:cxnSpLocks/>
          </p:cNvCxnSpPr>
          <p:nvPr/>
        </p:nvCxnSpPr>
        <p:spPr>
          <a:xfrm flipH="1">
            <a:off x="3410858" y="3679893"/>
            <a:ext cx="1464896" cy="1829244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70E5FA4D-8FE6-46BB-E775-EA11F2811FD4}"/>
              </a:ext>
            </a:extLst>
          </p:cNvPr>
          <p:cNvCxnSpPr>
            <a:cxnSpLocks/>
          </p:cNvCxnSpPr>
          <p:nvPr/>
        </p:nvCxnSpPr>
        <p:spPr>
          <a:xfrm flipH="1">
            <a:off x="1055078" y="3666518"/>
            <a:ext cx="1464896" cy="1829244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42" name="Rectangle 41">
            <a:extLst>
              <a:ext uri="{FF2B5EF4-FFF2-40B4-BE49-F238E27FC236}">
                <a16:creationId xmlns:a16="http://schemas.microsoft.com/office/drawing/2014/main" id="{EA8A4C9D-F43D-D608-BFBD-31EFD54C0A6F}"/>
              </a:ext>
            </a:extLst>
          </p:cNvPr>
          <p:cNvSpPr/>
          <p:nvPr/>
        </p:nvSpPr>
        <p:spPr>
          <a:xfrm>
            <a:off x="3041947" y="1443247"/>
            <a:ext cx="1324105" cy="357382"/>
          </a:xfrm>
          <a:prstGeom prst="rect">
            <a:avLst/>
          </a:prstGeom>
          <a:ln w="25400">
            <a:solidFill>
              <a:schemeClr val="accent2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Customers</a:t>
            </a:r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AFDB64F6-33AC-E43A-E2A7-0D870EBE82AB}"/>
              </a:ext>
            </a:extLst>
          </p:cNvPr>
          <p:cNvCxnSpPr>
            <a:cxnSpLocks/>
          </p:cNvCxnSpPr>
          <p:nvPr/>
        </p:nvCxnSpPr>
        <p:spPr>
          <a:xfrm>
            <a:off x="4327031" y="2182091"/>
            <a:ext cx="1505215" cy="0"/>
          </a:xfrm>
          <a:prstGeom prst="line">
            <a:avLst/>
          </a:prstGeom>
          <a:ln w="254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7BB4E8C5-5850-4337-08B5-F736A698BE55}"/>
              </a:ext>
            </a:extLst>
          </p:cNvPr>
          <p:cNvCxnSpPr>
            <a:cxnSpLocks/>
          </p:cNvCxnSpPr>
          <p:nvPr/>
        </p:nvCxnSpPr>
        <p:spPr>
          <a:xfrm>
            <a:off x="4506995" y="2709516"/>
            <a:ext cx="1736223" cy="11721"/>
          </a:xfrm>
          <a:prstGeom prst="line">
            <a:avLst/>
          </a:prstGeom>
          <a:ln w="254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52" name="TextBox 51">
            <a:extLst>
              <a:ext uri="{FF2B5EF4-FFF2-40B4-BE49-F238E27FC236}">
                <a16:creationId xmlns:a16="http://schemas.microsoft.com/office/drawing/2014/main" id="{6D6BDEC5-9CDA-BD9B-FCDF-F0DFB30B74E1}"/>
              </a:ext>
            </a:extLst>
          </p:cNvPr>
          <p:cNvSpPr txBox="1"/>
          <p:nvPr/>
        </p:nvSpPr>
        <p:spPr>
          <a:xfrm>
            <a:off x="4304543" y="1977056"/>
            <a:ext cx="2000016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50" b="1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Limited trendy status.</a:t>
            </a:r>
            <a:endParaRPr lang="en-GB" sz="105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1612C808-C82A-3AA1-BFB0-EB5D51FFF6B7}"/>
              </a:ext>
            </a:extLst>
          </p:cNvPr>
          <p:cNvSpPr txBox="1"/>
          <p:nvPr/>
        </p:nvSpPr>
        <p:spPr>
          <a:xfrm>
            <a:off x="4384495" y="2345355"/>
            <a:ext cx="2075006" cy="4154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50" b="1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Reliance mainly on word of mouth.</a:t>
            </a:r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B184DE74-55E2-927D-2B83-77F9C8C031E4}"/>
              </a:ext>
            </a:extLst>
          </p:cNvPr>
          <p:cNvSpPr/>
          <p:nvPr/>
        </p:nvSpPr>
        <p:spPr>
          <a:xfrm>
            <a:off x="4690543" y="2652467"/>
            <a:ext cx="1893658" cy="543069"/>
          </a:xfrm>
          <a:prstGeom prst="rect">
            <a:avLst/>
          </a:prstGeom>
          <a:noFill/>
          <a:ln w="28575"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105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	</a:t>
            </a:r>
          </a:p>
          <a:p>
            <a:endParaRPr lang="en-GB" sz="105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050" b="1" dirty="0"/>
          </a:p>
          <a:p>
            <a:r>
              <a:rPr lang="en-GB" sz="105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050" b="1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Lack of business social media exposure.</a:t>
            </a:r>
            <a:endParaRPr lang="en-GB" sz="1050" dirty="0">
              <a:solidFill>
                <a:schemeClr val="accent2">
                  <a:lumMod val="50000"/>
                </a:schemeClr>
              </a:solidFill>
            </a:endParaRPr>
          </a:p>
          <a:p>
            <a:endParaRPr lang="en-GB" dirty="0"/>
          </a:p>
        </p:txBody>
      </p: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4F748756-E959-F6B9-4C95-AB974263FF4B}"/>
              </a:ext>
            </a:extLst>
          </p:cNvPr>
          <p:cNvCxnSpPr>
            <a:cxnSpLocks/>
          </p:cNvCxnSpPr>
          <p:nvPr/>
        </p:nvCxnSpPr>
        <p:spPr>
          <a:xfrm>
            <a:off x="4847978" y="3185921"/>
            <a:ext cx="1736223" cy="11721"/>
          </a:xfrm>
          <a:prstGeom prst="line">
            <a:avLst/>
          </a:prstGeom>
          <a:ln w="254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62" name="TextBox 61">
            <a:extLst>
              <a:ext uri="{FF2B5EF4-FFF2-40B4-BE49-F238E27FC236}">
                <a16:creationId xmlns:a16="http://schemas.microsoft.com/office/drawing/2014/main" id="{FF402217-213F-93BB-1292-AE7F220804EB}"/>
              </a:ext>
            </a:extLst>
          </p:cNvPr>
          <p:cNvSpPr txBox="1"/>
          <p:nvPr/>
        </p:nvSpPr>
        <p:spPr>
          <a:xfrm>
            <a:off x="2266604" y="1860282"/>
            <a:ext cx="1558303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b="1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Change</a:t>
            </a:r>
            <a:r>
              <a:rPr lang="en-GB" sz="1050" b="1" dirty="0">
                <a:solidFill>
                  <a:schemeClr val="accent2">
                    <a:lumMod val="50000"/>
                  </a:schemeClr>
                </a:solidFill>
              </a:rPr>
              <a:t> in  Shopping trends.</a:t>
            </a:r>
          </a:p>
        </p:txBody>
      </p: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6CA8C976-0DCE-F70D-08AD-54C9F7D314AD}"/>
              </a:ext>
            </a:extLst>
          </p:cNvPr>
          <p:cNvCxnSpPr>
            <a:cxnSpLocks/>
          </p:cNvCxnSpPr>
          <p:nvPr/>
        </p:nvCxnSpPr>
        <p:spPr>
          <a:xfrm>
            <a:off x="2343818" y="2238232"/>
            <a:ext cx="1736223" cy="11721"/>
          </a:xfrm>
          <a:prstGeom prst="line">
            <a:avLst/>
          </a:prstGeom>
          <a:ln w="254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64" name="Straight Connector 63">
            <a:extLst>
              <a:ext uri="{FF2B5EF4-FFF2-40B4-BE49-F238E27FC236}">
                <a16:creationId xmlns:a16="http://schemas.microsoft.com/office/drawing/2014/main" id="{C846EF28-C4D8-19C2-A245-80098ECD4046}"/>
              </a:ext>
            </a:extLst>
          </p:cNvPr>
          <p:cNvCxnSpPr>
            <a:cxnSpLocks/>
          </p:cNvCxnSpPr>
          <p:nvPr/>
        </p:nvCxnSpPr>
        <p:spPr>
          <a:xfrm>
            <a:off x="1239506" y="2291285"/>
            <a:ext cx="959621" cy="0"/>
          </a:xfrm>
          <a:prstGeom prst="line">
            <a:avLst/>
          </a:prstGeom>
          <a:ln w="254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65" name="Rectangle 64">
            <a:extLst>
              <a:ext uri="{FF2B5EF4-FFF2-40B4-BE49-F238E27FC236}">
                <a16:creationId xmlns:a16="http://schemas.microsoft.com/office/drawing/2014/main" id="{57F70E11-1055-5182-BE8B-7426F74B7FA4}"/>
              </a:ext>
            </a:extLst>
          </p:cNvPr>
          <p:cNvSpPr/>
          <p:nvPr/>
        </p:nvSpPr>
        <p:spPr>
          <a:xfrm>
            <a:off x="2902176" y="2656078"/>
            <a:ext cx="1626122" cy="57261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050" b="1" dirty="0">
                <a:solidFill>
                  <a:schemeClr val="accent2">
                    <a:lumMod val="50000"/>
                  </a:schemeClr>
                </a:solidFill>
              </a:rPr>
              <a:t>Prefer of speedy and flexible door </a:t>
            </a:r>
            <a:r>
              <a:rPr lang="en-GB" sz="1050" b="1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delivery</a:t>
            </a:r>
            <a:r>
              <a:rPr lang="en-GB" sz="1050" b="1" dirty="0">
                <a:solidFill>
                  <a:schemeClr val="accent2">
                    <a:lumMod val="50000"/>
                  </a:schemeClr>
                </a:solidFill>
              </a:rPr>
              <a:t> service and discounts.</a:t>
            </a:r>
          </a:p>
        </p:txBody>
      </p:sp>
      <p:cxnSp>
        <p:nvCxnSpPr>
          <p:cNvPr id="66" name="Straight Connector 65">
            <a:extLst>
              <a:ext uri="{FF2B5EF4-FFF2-40B4-BE49-F238E27FC236}">
                <a16:creationId xmlns:a16="http://schemas.microsoft.com/office/drawing/2014/main" id="{18AC99A5-0343-9ACC-C93B-02FD01863587}"/>
              </a:ext>
            </a:extLst>
          </p:cNvPr>
          <p:cNvCxnSpPr>
            <a:cxnSpLocks/>
          </p:cNvCxnSpPr>
          <p:nvPr/>
        </p:nvCxnSpPr>
        <p:spPr>
          <a:xfrm>
            <a:off x="2993142" y="3192832"/>
            <a:ext cx="1816122" cy="9154"/>
          </a:xfrm>
          <a:prstGeom prst="line">
            <a:avLst/>
          </a:prstGeom>
          <a:ln w="254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67" name="Rectangle 66">
            <a:extLst>
              <a:ext uri="{FF2B5EF4-FFF2-40B4-BE49-F238E27FC236}">
                <a16:creationId xmlns:a16="http://schemas.microsoft.com/office/drawing/2014/main" id="{A323AD17-9B99-29D7-D57E-C2D0D4E05F6D}"/>
              </a:ext>
            </a:extLst>
          </p:cNvPr>
          <p:cNvSpPr/>
          <p:nvPr/>
        </p:nvSpPr>
        <p:spPr>
          <a:xfrm>
            <a:off x="763911" y="1441488"/>
            <a:ext cx="1188283" cy="379428"/>
          </a:xfrm>
          <a:prstGeom prst="rect">
            <a:avLst/>
          </a:prstGeom>
          <a:ln w="254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Location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834D9E5A-2306-2FFF-02CE-045C6A6926ED}"/>
              </a:ext>
            </a:extLst>
          </p:cNvPr>
          <p:cNvSpPr txBox="1"/>
          <p:nvPr/>
        </p:nvSpPr>
        <p:spPr>
          <a:xfrm>
            <a:off x="1193396" y="2071931"/>
            <a:ext cx="862619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b="1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Norwich</a:t>
            </a:r>
          </a:p>
        </p:txBody>
      </p:sp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FB3F8FB9-945D-815D-D10F-7E1CC7FF63E3}"/>
              </a:ext>
            </a:extLst>
          </p:cNvPr>
          <p:cNvCxnSpPr>
            <a:cxnSpLocks/>
          </p:cNvCxnSpPr>
          <p:nvPr/>
        </p:nvCxnSpPr>
        <p:spPr>
          <a:xfrm>
            <a:off x="2518501" y="4430750"/>
            <a:ext cx="1736223" cy="11721"/>
          </a:xfrm>
          <a:prstGeom prst="line">
            <a:avLst/>
          </a:prstGeom>
          <a:ln w="254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AA4197BD-531A-C33B-67F9-41EF882C4DF4}"/>
              </a:ext>
            </a:extLst>
          </p:cNvPr>
          <p:cNvCxnSpPr>
            <a:cxnSpLocks/>
          </p:cNvCxnSpPr>
          <p:nvPr/>
        </p:nvCxnSpPr>
        <p:spPr>
          <a:xfrm>
            <a:off x="1585873" y="3052623"/>
            <a:ext cx="1178246" cy="0"/>
          </a:xfrm>
          <a:prstGeom prst="line">
            <a:avLst/>
          </a:prstGeom>
          <a:ln w="254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75" name="TextBox 74">
            <a:extLst>
              <a:ext uri="{FF2B5EF4-FFF2-40B4-BE49-F238E27FC236}">
                <a16:creationId xmlns:a16="http://schemas.microsoft.com/office/drawing/2014/main" id="{15283C25-9B33-C8F0-E748-6582A94E3DDF}"/>
              </a:ext>
            </a:extLst>
          </p:cNvPr>
          <p:cNvSpPr txBox="1"/>
          <p:nvPr/>
        </p:nvSpPr>
        <p:spPr>
          <a:xfrm>
            <a:off x="1520790" y="2697259"/>
            <a:ext cx="1179625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b="1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Local business closures.</a:t>
            </a: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4A1F90FF-EC11-9F54-318C-F4F8F6E45B3F}"/>
              </a:ext>
            </a:extLst>
          </p:cNvPr>
          <p:cNvSpPr txBox="1"/>
          <p:nvPr/>
        </p:nvSpPr>
        <p:spPr>
          <a:xfrm>
            <a:off x="5084381" y="5539918"/>
            <a:ext cx="925125" cy="369332"/>
          </a:xfrm>
          <a:prstGeom prst="rect">
            <a:avLst/>
          </a:prstGeom>
          <a:noFill/>
          <a:ln w="254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Flowers</a:t>
            </a:r>
          </a:p>
        </p:txBody>
      </p:sp>
      <p:sp>
        <p:nvSpPr>
          <p:cNvPr id="78" name="TextBox 77">
            <a:extLst>
              <a:ext uri="{FF2B5EF4-FFF2-40B4-BE49-F238E27FC236}">
                <a16:creationId xmlns:a16="http://schemas.microsoft.com/office/drawing/2014/main" id="{A168948A-DA4B-CEB8-4189-39D277C45929}"/>
              </a:ext>
            </a:extLst>
          </p:cNvPr>
          <p:cNvSpPr txBox="1"/>
          <p:nvPr/>
        </p:nvSpPr>
        <p:spPr>
          <a:xfrm>
            <a:off x="4453412" y="4133482"/>
            <a:ext cx="1937173" cy="415498"/>
          </a:xfrm>
          <a:prstGeom prst="rect">
            <a:avLst/>
          </a:prstGeom>
          <a:noFill/>
          <a:ln w="25400">
            <a:noFill/>
          </a:ln>
        </p:spPr>
        <p:txBody>
          <a:bodyPr wrap="square" rtlCol="0">
            <a:spAutoFit/>
          </a:bodyPr>
          <a:lstStyle/>
          <a:p>
            <a:r>
              <a:rPr lang="en-GB" sz="1050" b="1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Rise in cost of local blooms, imported and fresh flowers.</a:t>
            </a:r>
          </a:p>
        </p:txBody>
      </p:sp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1CC9F043-D97C-1934-515B-FFCB3618309E}"/>
              </a:ext>
            </a:extLst>
          </p:cNvPr>
          <p:cNvCxnSpPr>
            <a:cxnSpLocks/>
          </p:cNvCxnSpPr>
          <p:nvPr/>
        </p:nvCxnSpPr>
        <p:spPr>
          <a:xfrm>
            <a:off x="4508569" y="4515740"/>
            <a:ext cx="1736223" cy="11721"/>
          </a:xfrm>
          <a:prstGeom prst="line">
            <a:avLst/>
          </a:prstGeom>
          <a:ln w="254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81" name="TextBox 80">
            <a:extLst>
              <a:ext uri="{FF2B5EF4-FFF2-40B4-BE49-F238E27FC236}">
                <a16:creationId xmlns:a16="http://schemas.microsoft.com/office/drawing/2014/main" id="{084C78A9-B8B1-C353-F9EA-2AB45A9D3514}"/>
              </a:ext>
            </a:extLst>
          </p:cNvPr>
          <p:cNvSpPr txBox="1"/>
          <p:nvPr/>
        </p:nvSpPr>
        <p:spPr>
          <a:xfrm>
            <a:off x="2503243" y="5527317"/>
            <a:ext cx="1265240" cy="369332"/>
          </a:xfrm>
          <a:prstGeom prst="rect">
            <a:avLst/>
          </a:prstGeom>
          <a:noFill/>
          <a:ln w="254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Technology</a:t>
            </a:r>
          </a:p>
        </p:txBody>
      </p:sp>
      <p:sp>
        <p:nvSpPr>
          <p:cNvPr id="82" name="TextBox 81">
            <a:extLst>
              <a:ext uri="{FF2B5EF4-FFF2-40B4-BE49-F238E27FC236}">
                <a16:creationId xmlns:a16="http://schemas.microsoft.com/office/drawing/2014/main" id="{CFA67FEA-517C-BC2B-2620-F037694F422B}"/>
              </a:ext>
            </a:extLst>
          </p:cNvPr>
          <p:cNvSpPr txBox="1"/>
          <p:nvPr/>
        </p:nvSpPr>
        <p:spPr>
          <a:xfrm>
            <a:off x="2525960" y="4059321"/>
            <a:ext cx="1801071" cy="415498"/>
          </a:xfrm>
          <a:prstGeom prst="rect">
            <a:avLst/>
          </a:prstGeom>
          <a:noFill/>
          <a:ln w="25400">
            <a:noFill/>
          </a:ln>
        </p:spPr>
        <p:txBody>
          <a:bodyPr wrap="square" rtlCol="0">
            <a:spAutoFit/>
          </a:bodyPr>
          <a:lstStyle/>
          <a:p>
            <a:r>
              <a:rPr lang="en-GB" sz="1050" b="1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Website-  Outdated and difficult to navigate.</a:t>
            </a:r>
          </a:p>
        </p:txBody>
      </p:sp>
      <p:sp>
        <p:nvSpPr>
          <p:cNvPr id="85" name="TextBox 84">
            <a:extLst>
              <a:ext uri="{FF2B5EF4-FFF2-40B4-BE49-F238E27FC236}">
                <a16:creationId xmlns:a16="http://schemas.microsoft.com/office/drawing/2014/main" id="{8E7F39D5-C708-5EC7-A943-977FE286843D}"/>
              </a:ext>
            </a:extLst>
          </p:cNvPr>
          <p:cNvSpPr txBox="1"/>
          <p:nvPr/>
        </p:nvSpPr>
        <p:spPr>
          <a:xfrm>
            <a:off x="1884489" y="4765097"/>
            <a:ext cx="2147460" cy="415498"/>
          </a:xfrm>
          <a:prstGeom prst="rect">
            <a:avLst/>
          </a:prstGeom>
          <a:noFill/>
          <a:ln w="25400">
            <a:noFill/>
          </a:ln>
        </p:spPr>
        <p:txBody>
          <a:bodyPr wrap="square" rtlCol="0">
            <a:spAutoFit/>
          </a:bodyPr>
          <a:lstStyle/>
          <a:p>
            <a:r>
              <a:rPr lang="en-GB" sz="1050" b="1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Absence of customer door flower delivery service.</a:t>
            </a:r>
          </a:p>
        </p:txBody>
      </p:sp>
      <p:cxnSp>
        <p:nvCxnSpPr>
          <p:cNvPr id="87" name="Straight Connector 86">
            <a:extLst>
              <a:ext uri="{FF2B5EF4-FFF2-40B4-BE49-F238E27FC236}">
                <a16:creationId xmlns:a16="http://schemas.microsoft.com/office/drawing/2014/main" id="{ABE2121D-9113-9D97-7104-A05920BA3F59}"/>
              </a:ext>
            </a:extLst>
          </p:cNvPr>
          <p:cNvCxnSpPr>
            <a:cxnSpLocks/>
          </p:cNvCxnSpPr>
          <p:nvPr/>
        </p:nvCxnSpPr>
        <p:spPr>
          <a:xfrm>
            <a:off x="1935974" y="5132466"/>
            <a:ext cx="1736223" cy="11721"/>
          </a:xfrm>
          <a:prstGeom prst="line">
            <a:avLst/>
          </a:prstGeom>
          <a:ln w="254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88" name="TextBox 87">
            <a:extLst>
              <a:ext uri="{FF2B5EF4-FFF2-40B4-BE49-F238E27FC236}">
                <a16:creationId xmlns:a16="http://schemas.microsoft.com/office/drawing/2014/main" id="{5728201C-A526-5402-A75C-50130C5A7E0A}"/>
              </a:ext>
            </a:extLst>
          </p:cNvPr>
          <p:cNvSpPr txBox="1"/>
          <p:nvPr/>
        </p:nvSpPr>
        <p:spPr>
          <a:xfrm>
            <a:off x="359779" y="5498090"/>
            <a:ext cx="1392935" cy="369332"/>
          </a:xfrm>
          <a:prstGeom prst="rect">
            <a:avLst/>
          </a:prstGeom>
          <a:noFill/>
          <a:ln w="254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Competitors</a:t>
            </a:r>
          </a:p>
        </p:txBody>
      </p:sp>
      <p:sp>
        <p:nvSpPr>
          <p:cNvPr id="89" name="TextBox 88">
            <a:extLst>
              <a:ext uri="{FF2B5EF4-FFF2-40B4-BE49-F238E27FC236}">
                <a16:creationId xmlns:a16="http://schemas.microsoft.com/office/drawing/2014/main" id="{833B57CE-6034-575F-6D78-33B465A3C64A}"/>
              </a:ext>
            </a:extLst>
          </p:cNvPr>
          <p:cNvSpPr txBox="1"/>
          <p:nvPr/>
        </p:nvSpPr>
        <p:spPr>
          <a:xfrm>
            <a:off x="970156" y="3784193"/>
            <a:ext cx="1392935" cy="253916"/>
          </a:xfrm>
          <a:prstGeom prst="rect">
            <a:avLst/>
          </a:prstGeom>
          <a:noFill/>
          <a:ln w="25400">
            <a:noFill/>
          </a:ln>
        </p:spPr>
        <p:txBody>
          <a:bodyPr wrap="square" rtlCol="0">
            <a:spAutoFit/>
          </a:bodyPr>
          <a:lstStyle/>
          <a:p>
            <a:r>
              <a:rPr lang="en-GB" sz="1050" b="1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Very digitally trendy.</a:t>
            </a:r>
          </a:p>
        </p:txBody>
      </p:sp>
      <p:cxnSp>
        <p:nvCxnSpPr>
          <p:cNvPr id="90" name="Straight Connector 89">
            <a:extLst>
              <a:ext uri="{FF2B5EF4-FFF2-40B4-BE49-F238E27FC236}">
                <a16:creationId xmlns:a16="http://schemas.microsoft.com/office/drawing/2014/main" id="{42F0D67B-C97D-BFAC-5936-B47FA16B14AA}"/>
              </a:ext>
            </a:extLst>
          </p:cNvPr>
          <p:cNvCxnSpPr>
            <a:cxnSpLocks/>
          </p:cNvCxnSpPr>
          <p:nvPr/>
        </p:nvCxnSpPr>
        <p:spPr>
          <a:xfrm>
            <a:off x="1036176" y="4001024"/>
            <a:ext cx="1178920" cy="18753"/>
          </a:xfrm>
          <a:prstGeom prst="line">
            <a:avLst/>
          </a:prstGeom>
          <a:ln w="254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92" name="TextBox 91">
            <a:extLst>
              <a:ext uri="{FF2B5EF4-FFF2-40B4-BE49-F238E27FC236}">
                <a16:creationId xmlns:a16="http://schemas.microsoft.com/office/drawing/2014/main" id="{3E95F15A-AFE2-FFA2-3D35-03610A2FE8B0}"/>
              </a:ext>
            </a:extLst>
          </p:cNvPr>
          <p:cNvSpPr txBox="1"/>
          <p:nvPr/>
        </p:nvSpPr>
        <p:spPr>
          <a:xfrm>
            <a:off x="582245" y="4122428"/>
            <a:ext cx="1464896" cy="577081"/>
          </a:xfrm>
          <a:prstGeom prst="rect">
            <a:avLst/>
          </a:prstGeom>
          <a:noFill/>
          <a:ln w="25400">
            <a:noFill/>
          </a:ln>
        </p:spPr>
        <p:txBody>
          <a:bodyPr wrap="square" rtlCol="0">
            <a:spAutoFit/>
          </a:bodyPr>
          <a:lstStyle/>
          <a:p>
            <a:r>
              <a:rPr lang="en-GB" sz="1050" b="1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Offer speedy and flexible door delivery services. </a:t>
            </a:r>
          </a:p>
        </p:txBody>
      </p:sp>
      <p:cxnSp>
        <p:nvCxnSpPr>
          <p:cNvPr id="93" name="Straight Connector 92">
            <a:extLst>
              <a:ext uri="{FF2B5EF4-FFF2-40B4-BE49-F238E27FC236}">
                <a16:creationId xmlns:a16="http://schemas.microsoft.com/office/drawing/2014/main" id="{FBC0AB07-FF4F-F893-329A-0660F75F6755}"/>
              </a:ext>
            </a:extLst>
          </p:cNvPr>
          <p:cNvCxnSpPr>
            <a:cxnSpLocks/>
          </p:cNvCxnSpPr>
          <p:nvPr/>
        </p:nvCxnSpPr>
        <p:spPr>
          <a:xfrm>
            <a:off x="672860" y="4637673"/>
            <a:ext cx="1079854" cy="0"/>
          </a:xfrm>
          <a:prstGeom prst="line">
            <a:avLst/>
          </a:prstGeom>
          <a:ln w="254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95" name="TextBox 94">
            <a:extLst>
              <a:ext uri="{FF2B5EF4-FFF2-40B4-BE49-F238E27FC236}">
                <a16:creationId xmlns:a16="http://schemas.microsoft.com/office/drawing/2014/main" id="{DACBBCE7-F213-953A-D03B-172D1447DEC5}"/>
              </a:ext>
            </a:extLst>
          </p:cNvPr>
          <p:cNvSpPr txBox="1"/>
          <p:nvPr/>
        </p:nvSpPr>
        <p:spPr>
          <a:xfrm>
            <a:off x="255137" y="4836165"/>
            <a:ext cx="1392935" cy="415498"/>
          </a:xfrm>
          <a:prstGeom prst="rect">
            <a:avLst/>
          </a:prstGeom>
          <a:noFill/>
          <a:ln w="25400">
            <a:noFill/>
          </a:ln>
        </p:spPr>
        <p:txBody>
          <a:bodyPr wrap="square" rtlCol="0">
            <a:spAutoFit/>
          </a:bodyPr>
          <a:lstStyle/>
          <a:p>
            <a:r>
              <a:rPr lang="en-GB" sz="1050" b="1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Offer aggressive online discounts.</a:t>
            </a:r>
          </a:p>
        </p:txBody>
      </p:sp>
      <p:cxnSp>
        <p:nvCxnSpPr>
          <p:cNvPr id="97" name="Straight Connector 96">
            <a:extLst>
              <a:ext uri="{FF2B5EF4-FFF2-40B4-BE49-F238E27FC236}">
                <a16:creationId xmlns:a16="http://schemas.microsoft.com/office/drawing/2014/main" id="{D48891AE-8212-57A7-5507-BAEF9CAA5FAD}"/>
              </a:ext>
            </a:extLst>
          </p:cNvPr>
          <p:cNvCxnSpPr>
            <a:cxnSpLocks/>
          </p:cNvCxnSpPr>
          <p:nvPr/>
        </p:nvCxnSpPr>
        <p:spPr>
          <a:xfrm>
            <a:off x="280922" y="5190512"/>
            <a:ext cx="1033771" cy="0"/>
          </a:xfrm>
          <a:prstGeom prst="line">
            <a:avLst/>
          </a:prstGeom>
          <a:ln w="254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00" name="Oval 99">
            <a:extLst>
              <a:ext uri="{FF2B5EF4-FFF2-40B4-BE49-F238E27FC236}">
                <a16:creationId xmlns:a16="http://schemas.microsoft.com/office/drawing/2014/main" id="{9389A9B9-BD6C-990A-7259-912F69F19709}"/>
              </a:ext>
            </a:extLst>
          </p:cNvPr>
          <p:cNvSpPr/>
          <p:nvPr/>
        </p:nvSpPr>
        <p:spPr>
          <a:xfrm>
            <a:off x="7578513" y="5078863"/>
            <a:ext cx="2077075" cy="1789873"/>
          </a:xfrm>
          <a:prstGeom prst="ellipse">
            <a:avLst/>
          </a:prstGeom>
          <a:noFill/>
          <a:ln>
            <a:solidFill>
              <a:schemeClr val="accent1">
                <a:shade val="1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100" b="1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According to Huff, Edmond and Gillete (2015), poor website design and navigation is one of the main elements that annoy customers and cause them to leave</a:t>
            </a:r>
            <a:r>
              <a:rPr lang="en-GB" sz="1050" b="1" i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69410A79-4D66-50F2-95D5-D44A589141F2}"/>
              </a:ext>
            </a:extLst>
          </p:cNvPr>
          <p:cNvCxnSpPr>
            <a:cxnSpLocks/>
          </p:cNvCxnSpPr>
          <p:nvPr/>
        </p:nvCxnSpPr>
        <p:spPr>
          <a:xfrm>
            <a:off x="4528298" y="5132466"/>
            <a:ext cx="1229518" cy="0"/>
          </a:xfrm>
          <a:prstGeom prst="line">
            <a:avLst/>
          </a:prstGeom>
          <a:ln w="254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268911E6-7C97-41E7-8F04-3B032B2BAD60}"/>
              </a:ext>
            </a:extLst>
          </p:cNvPr>
          <p:cNvSpPr txBox="1"/>
          <p:nvPr/>
        </p:nvSpPr>
        <p:spPr>
          <a:xfrm>
            <a:off x="4464950" y="4931238"/>
            <a:ext cx="1364339" cy="253916"/>
          </a:xfrm>
          <a:prstGeom prst="rect">
            <a:avLst/>
          </a:prstGeom>
          <a:noFill/>
          <a:ln w="25400">
            <a:noFill/>
          </a:ln>
        </p:spPr>
        <p:txBody>
          <a:bodyPr wrap="square" rtlCol="0">
            <a:spAutoFit/>
          </a:bodyPr>
          <a:lstStyle/>
          <a:p>
            <a:r>
              <a:rPr lang="en-GB" sz="1050" b="1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Inflation increase.</a:t>
            </a:r>
          </a:p>
        </p:txBody>
      </p:sp>
    </p:spTree>
    <p:extLst>
      <p:ext uri="{BB962C8B-B14F-4D97-AF65-F5344CB8AC3E}">
        <p14:creationId xmlns:p14="http://schemas.microsoft.com/office/powerpoint/2010/main" val="41780832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11A633-59A6-DDE9-FD8C-F730C91583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22984" y="-823151"/>
            <a:ext cx="7766936" cy="1646302"/>
          </a:xfrm>
        </p:spPr>
        <p:txBody>
          <a:bodyPr/>
          <a:lstStyle/>
          <a:p>
            <a:pPr algn="ctr"/>
            <a:r>
              <a:rPr lang="en-GB" sz="3600" b="1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Conclusion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8171CDD-FAC8-28CC-CAAE-2CF795C11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46195" y="1028801"/>
            <a:ext cx="7766936" cy="2553619"/>
          </a:xfrm>
        </p:spPr>
        <p:txBody>
          <a:bodyPr>
            <a:noAutofit/>
          </a:bodyPr>
          <a:lstStyle/>
          <a:p>
            <a:pPr marL="457200" indent="-457200" algn="l">
              <a:buFont typeface="Wingdings" pitchFamily="2" charset="2"/>
              <a:buChar char="Ø"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By using analytical frameworks, PESTEL , 5W2H and Fishbone analysis, I have managed to identify both internal and external issues that are deeply causing drop in revenue at Green Haven Florists.</a:t>
            </a:r>
          </a:p>
          <a:p>
            <a:pPr marL="457200" indent="-457200" algn="l">
              <a:buFont typeface="Wingdings" pitchFamily="2" charset="2"/>
              <a:buChar char="Ø"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  <a:latin typeface="Calibri" pitchFamily="34" charset="0"/>
              </a:rPr>
              <a:t>These discoveries can then be used to inform better decision-making, either short-term or strategic.</a:t>
            </a:r>
          </a:p>
          <a:p>
            <a:pPr algn="l"/>
            <a:r>
              <a:rPr lang="en-GB" sz="2800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PESTLE analysis (CIPD, 2025).</a:t>
            </a:r>
          </a:p>
          <a:p>
            <a:pPr marL="457200" indent="-457200" algn="l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Majority of businesses are bad at problem diagnosis. (Wedell-Wedellsborg, 2017)</a:t>
            </a:r>
          </a:p>
          <a:p>
            <a:pPr algn="l"/>
            <a:endParaRPr lang="en-GB" sz="2800" dirty="0">
              <a:solidFill>
                <a:schemeClr val="accent2">
                  <a:lumMod val="5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6799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75E05AE-0626-DDEA-C5D0-ADC22B11F09D}"/>
              </a:ext>
            </a:extLst>
          </p:cNvPr>
          <p:cNvSpPr txBox="1"/>
          <p:nvPr/>
        </p:nvSpPr>
        <p:spPr>
          <a:xfrm>
            <a:off x="814811" y="1629623"/>
            <a:ext cx="9180214" cy="45756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600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CIPD (2025) PESTEL Analysis</a:t>
            </a: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600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1600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https://www.cipd.org/uk/knowledge/factsheets/pestle-analysis-factsheet/</a:t>
            </a:r>
            <a:endParaRPr lang="en-GB" sz="1600" dirty="0">
              <a:solidFill>
                <a:schemeClr val="accent2">
                  <a:lumMod val="5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600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 10 November 2025)</a:t>
            </a: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endParaRPr lang="en-GB" sz="1600" dirty="0">
              <a:solidFill>
                <a:schemeClr val="accent2">
                  <a:lumMod val="5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600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>
                <a:solidFill>
                  <a:schemeClr val="accent2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Huff, D. Edmond, D. and Gillette, C. (2015). 2015 B2B Web Usability Report ‘What B2B Buyers Want from Vendor Websites’</a:t>
            </a:r>
          </a:p>
          <a:p>
            <a:r>
              <a:rPr lang="en-GB" sz="1600" dirty="0">
                <a:solidFill>
                  <a:schemeClr val="accent2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1600" u="sng" dirty="0">
                <a:solidFill>
                  <a:schemeClr val="accent2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https://www.huffindustrialmarketing.com/2015-Report.pdf</a:t>
            </a:r>
            <a:endParaRPr lang="en-GB" sz="1600" u="sng" dirty="0">
              <a:solidFill>
                <a:schemeClr val="accent2">
                  <a:lumMod val="50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 u="sng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 09 November 2025)</a:t>
            </a:r>
          </a:p>
          <a:p>
            <a:pPr marL="285750" indent="-285750">
              <a:buFontTx/>
              <a:buChar char="-"/>
            </a:pPr>
            <a:endParaRPr lang="en-GB" sz="1600" u="sng" dirty="0">
              <a:solidFill>
                <a:schemeClr val="accent2">
                  <a:lumMod val="5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Tx/>
              <a:buChar char="-"/>
            </a:pPr>
            <a:endParaRPr lang="en-GB" sz="1600" u="sng" dirty="0">
              <a:solidFill>
                <a:schemeClr val="accent2">
                  <a:lumMod val="5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Wedell-Wedellsborg, T. (2017) Are you solving the right Problem? </a:t>
            </a:r>
            <a:r>
              <a:rPr lang="en-GB" i="1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Harvard Business Review</a:t>
            </a:r>
          </a:p>
          <a:p>
            <a:r>
              <a:rPr lang="en-GB" sz="1600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1600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https://hbr.org/2017/01/are-you-solving-the-right-problems</a:t>
            </a:r>
            <a:endParaRPr lang="en-GB" sz="1600" dirty="0">
              <a:solidFill>
                <a:schemeClr val="accent2">
                  <a:lumMod val="5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600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 10 November 2025)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CBB38EE-D99B-656C-CBC0-85F68DE83374}"/>
              </a:ext>
            </a:extLst>
          </p:cNvPr>
          <p:cNvSpPr txBox="1"/>
          <p:nvPr/>
        </p:nvSpPr>
        <p:spPr>
          <a:xfrm>
            <a:off x="1711105" y="751438"/>
            <a:ext cx="6083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accent2">
                    <a:lumMod val="50000"/>
                  </a:schemeClr>
                </a:solidFill>
              </a:rPr>
              <a:t>References:</a:t>
            </a:r>
          </a:p>
        </p:txBody>
      </p:sp>
    </p:spTree>
    <p:extLst>
      <p:ext uri="{BB962C8B-B14F-4D97-AF65-F5344CB8AC3E}">
        <p14:creationId xmlns:p14="http://schemas.microsoft.com/office/powerpoint/2010/main" val="37866642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TM02900688[[fn=Facet]]</Template>
  <TotalTime>2239</TotalTime>
  <Words>660</Words>
  <Application>Microsoft Office PowerPoint</Application>
  <PresentationFormat>Widescreen</PresentationFormat>
  <Paragraphs>114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Trebuchet MS</vt:lpstr>
      <vt:lpstr>Wingdings</vt:lpstr>
      <vt:lpstr>Wingdings 3</vt:lpstr>
      <vt:lpstr>Facet</vt:lpstr>
      <vt:lpstr>Module Name: Problem Solving and Decision Making Module Code: LCLM 4004 Assignment 1: Individual Presentation Student Name: Festus Ssebunya Student ID: 2442547 Lecturer: Richard Ashaye </vt:lpstr>
      <vt:lpstr>OUTLINE</vt:lpstr>
      <vt:lpstr>INTRODUCTION</vt:lpstr>
      <vt:lpstr>COMPANY BACKGROUND:</vt:lpstr>
      <vt:lpstr>PROBLEM STATEMENT: Nature and Scope</vt:lpstr>
      <vt:lpstr>PROBLEM: Nature and Scope, continued…</vt:lpstr>
      <vt:lpstr>PROBLEM: Nature and Scope, continued…</vt:lpstr>
      <vt:lpstr>PESTEL ANALYSIS: Green Haven Florist </vt:lpstr>
      <vt:lpstr>PESTLE ANALYSIS Continued…</vt:lpstr>
      <vt:lpstr>PESTLE ANALYSIS Continued..</vt:lpstr>
      <vt:lpstr>PowerPoint Presentation</vt:lpstr>
      <vt:lpstr>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Name: Problem Solving and Decision Making Module Code: LCLM4004 Assignment 1: Individual Presentation Student Name: Festus Ssebunya Student ID: 2442547 Lecturer: Richard Ashaye</dc:title>
  <dc:creator>Festus Ssebunya</dc:creator>
  <cp:lastModifiedBy>Festus Ssebunya</cp:lastModifiedBy>
  <cp:revision>47</cp:revision>
  <dcterms:created xsi:type="dcterms:W3CDTF">2025-11-04T15:49:15Z</dcterms:created>
  <dcterms:modified xsi:type="dcterms:W3CDTF">2025-11-10T07:20:16Z</dcterms:modified>
</cp:coreProperties>
</file>