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157" autoAdjust="0"/>
  </p:normalViewPr>
  <p:slideViewPr>
    <p:cSldViewPr snapToGrid="0">
      <p:cViewPr varScale="1">
        <p:scale>
          <a:sx n="59" d="100"/>
          <a:sy n="59" d="100"/>
        </p:scale>
        <p:origin x="158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CB430A-782D-4127-AE36-E1A4D8D5148B}" type="datetimeFigureOut">
              <a:rPr lang="en-IN" smtClean="0"/>
              <a:t>10-07-2025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C2A4CB-5F86-46D1-ABDC-907D37F029A9}" type="slidenum">
              <a:rPr lang="en-IN" smtClean="0"/>
              <a:t>‹#›</a:t>
            </a:fld>
            <a:endParaRPr lang="en-IN"/>
          </a:p>
        </p:txBody>
      </p:sp>
    </p:spTree>
    <p:extLst>
      <p:ext uri="{BB962C8B-B14F-4D97-AF65-F5344CB8AC3E}">
        <p14:creationId xmlns:p14="http://schemas.microsoft.com/office/powerpoint/2010/main" val="54212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then looks at cultural differences between the UK and China that may influence a negotiation. Ways of addressing them and arriving at a positive result are presented and they are then combined with cultural sensitivity and flexibility. Final recommendations and a concluding sentence summarize the presentation providing decision makers in the board with important guidelines.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2</a:t>
            </a:fld>
            <a:endParaRPr lang="en-IN"/>
          </a:p>
        </p:txBody>
      </p:sp>
    </p:spTree>
    <p:extLst>
      <p:ext uri="{BB962C8B-B14F-4D97-AF65-F5344CB8AC3E}">
        <p14:creationId xmlns:p14="http://schemas.microsoft.com/office/powerpoint/2010/main" val="3289569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an example, the UK believes in individualism and self-expression, whereas Chinese culture believes in group-orientation and rank (Minkov and Kaasa, 2022; Wang et al., 2023). Such differences influence how preferably to communicate, what style of negotiating, and how exactly to make decisions.</a:t>
            </a:r>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3</a:t>
            </a:fld>
            <a:endParaRPr lang="en-IN"/>
          </a:p>
        </p:txBody>
      </p:sp>
    </p:spTree>
    <p:extLst>
      <p:ext uri="{BB962C8B-B14F-4D97-AF65-F5344CB8AC3E}">
        <p14:creationId xmlns:p14="http://schemas.microsoft.com/office/powerpoint/2010/main" val="384643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culture-related differences are also a very important aspect of establishing trust and ensuring rapport in international negotiations, especially when two performers have opposite cultural values, such as the UK and China.</a:t>
            </a:r>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4</a:t>
            </a:fld>
            <a:endParaRPr lang="en-IN"/>
          </a:p>
        </p:txBody>
      </p:sp>
    </p:spTree>
    <p:extLst>
      <p:ext uri="{BB962C8B-B14F-4D97-AF65-F5344CB8AC3E}">
        <p14:creationId xmlns:p14="http://schemas.microsoft.com/office/powerpoint/2010/main" val="1802461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Trompenaars’ Cultural Dimensions expand on these concepts with seven key contrasts. Relevant dimensions for negotiation include Universalism vs. Particularism (rules vs. relationships), Neutral vs. Affective (emotional restraint vs. expressiveness), and Achievement vs. Ascription (status through performance vs. social position). Chinese culture leans toward particularism, affective communication, and ascription—implying a need for relationship-building and respect for hierarchy in negotiation (Carvalho and Moraes, 2023).</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5</a:t>
            </a:fld>
            <a:endParaRPr lang="en-IN"/>
          </a:p>
        </p:txBody>
      </p:sp>
    </p:spTree>
    <p:extLst>
      <p:ext uri="{BB962C8B-B14F-4D97-AF65-F5344CB8AC3E}">
        <p14:creationId xmlns:p14="http://schemas.microsoft.com/office/powerpoint/2010/main" val="860136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Notably, they are not the rules but models that should be used (Uz, 2015). Cultures do not exist as </a:t>
            </a:r>
            <a:r>
              <a:rPr lang="en-GB" sz="1200" kern="1200" dirty="0" err="1">
                <a:solidFill>
                  <a:schemeClr val="tx1"/>
                </a:solidFill>
                <a:effectLst/>
                <a:latin typeface="+mn-lt"/>
                <a:ea typeface="+mn-ea"/>
                <a:cs typeface="+mn-cs"/>
              </a:rPr>
              <a:t>monolithics</a:t>
            </a:r>
            <a:r>
              <a:rPr lang="en-GB" sz="1200" kern="1200" dirty="0">
                <a:solidFill>
                  <a:schemeClr val="tx1"/>
                </a:solidFill>
                <a:effectLst/>
                <a:latin typeface="+mn-lt"/>
                <a:ea typeface="+mn-ea"/>
                <a:cs typeface="+mn-cs"/>
              </a:rPr>
              <a:t> and people might not all follow the national standards. According to Recalde and Vesterlund (2023) and Boothby et al. (2023), emotions and flexibility coupled with interpersonal relations require particular interpersonal relations, sensibility, and flexibility to determine the results of the negotiations. Finally, by combining the two theories, business leaders can create well-informed strategies to negotiate these differences with empathy, lower the chances of misunderstanding, and achieve long-term cross-cultural cooperation.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6</a:t>
            </a:fld>
            <a:endParaRPr lang="en-IN"/>
          </a:p>
        </p:txBody>
      </p:sp>
    </p:spTree>
    <p:extLst>
      <p:ext uri="{BB962C8B-B14F-4D97-AF65-F5344CB8AC3E}">
        <p14:creationId xmlns:p14="http://schemas.microsoft.com/office/powerpoint/2010/main" val="2543981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more significant distinction is individualism and collectivism. High individualism score (76) says the UK likes to be independent and take charge of one oneself. China, on the other hand, has a low (43) score that implies collectivistic orientation with group harmony, group loyalty, and longevity of relationships in business life prevailing above all (Minkov and Kaasa, 2022). This has to do much with the idea of guanxi networks of established relationships based on trust and mutual obligation that forms the most fundamental aspect of Chinese business culture.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7</a:t>
            </a:fld>
            <a:endParaRPr lang="en-IN"/>
          </a:p>
        </p:txBody>
      </p:sp>
    </p:spTree>
    <p:extLst>
      <p:ext uri="{BB962C8B-B14F-4D97-AF65-F5344CB8AC3E}">
        <p14:creationId xmlns:p14="http://schemas.microsoft.com/office/powerpoint/2010/main" val="2177001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UK firms, accustomed to assertive debate and humour (Lu, 2023), must tread carefully. Finally, differences in IP protection and regulatory environments must be navigated. China’s state involvement and evolving legal frameworks often contrast with the UK's transparent commercial norms (Wang et al., 2023). Recognising these contrasts is critical for preventing friction and building long-term success.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8</a:t>
            </a:fld>
            <a:endParaRPr lang="en-IN"/>
          </a:p>
        </p:txBody>
      </p:sp>
    </p:spTree>
    <p:extLst>
      <p:ext uri="{BB962C8B-B14F-4D97-AF65-F5344CB8AC3E}">
        <p14:creationId xmlns:p14="http://schemas.microsoft.com/office/powerpoint/2010/main" val="1722584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real-world example involved a UK engineering consultancy that lost a key joint venture deal because it bypassed mid-level relationship building—guanxi—and directly approached high-ranking officials. The Chinese partner interpreted this as disrespectful and abrupt, violating unspoken expectations of trust-building. Misinterpreting hierarchical expectations is another common pitfall. This equitable spirit of UK firms can make them use mid level Chinese employees in the negotiating process and hence run into trouble by unintentionally insulting the seniors. Not to mention, as Minkov and Kaasa (2022) note, the respect towards rank is essential in China, and disregarding it may suspend the negotiations. In addition, when dealing with humour styles, cultures may be uncomfortable.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9</a:t>
            </a:fld>
            <a:endParaRPr lang="en-IN"/>
          </a:p>
        </p:txBody>
      </p:sp>
    </p:spTree>
    <p:extLst>
      <p:ext uri="{BB962C8B-B14F-4D97-AF65-F5344CB8AC3E}">
        <p14:creationId xmlns:p14="http://schemas.microsoft.com/office/powerpoint/2010/main" val="122408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Taken together, such cases demonstrate the necessity of cultural intelligence, contextual awareness of communications, and consideration of hierarchy and trust-establishment. Failed negotiation lessons ought to contribute to proactive efforts that create mutual respect and long-term cooperation.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10</a:t>
            </a:fld>
            <a:endParaRPr lang="en-IN"/>
          </a:p>
        </p:txBody>
      </p:sp>
    </p:spTree>
    <p:extLst>
      <p:ext uri="{BB962C8B-B14F-4D97-AF65-F5344CB8AC3E}">
        <p14:creationId xmlns:p14="http://schemas.microsoft.com/office/powerpoint/2010/main" val="2740904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Additionally, the </a:t>
            </a:r>
            <a:r>
              <a:rPr lang="en-GB" sz="1200" b="1" kern="1200" dirty="0">
                <a:solidFill>
                  <a:schemeClr val="tx1"/>
                </a:solidFill>
                <a:effectLst/>
                <a:latin typeface="+mn-lt"/>
                <a:ea typeface="+mn-ea"/>
                <a:cs typeface="+mn-cs"/>
              </a:rPr>
              <a:t>use of interpreters with business acumen</a:t>
            </a:r>
            <a:r>
              <a:rPr lang="en-GB" sz="1200" kern="1200" dirty="0">
                <a:solidFill>
                  <a:schemeClr val="tx1"/>
                </a:solidFill>
                <a:effectLst/>
                <a:latin typeface="+mn-lt"/>
                <a:ea typeface="+mn-ea"/>
                <a:cs typeface="+mn-cs"/>
              </a:rPr>
              <a:t> is essential when language barriers exist. These interpreters go beyond translation; they help convey tone, formality, and culturally appropriate messaging. Without cultural fluency, even translated conversations may miss subtle meanings critical to Chinese partners (Xue and Singh,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Understanding and leveraging </a:t>
            </a:r>
            <a:r>
              <a:rPr lang="en-GB" sz="1200" b="1" kern="1200" dirty="0">
                <a:solidFill>
                  <a:schemeClr val="tx1"/>
                </a:solidFill>
                <a:effectLst/>
                <a:latin typeface="+mn-lt"/>
                <a:ea typeface="+mn-ea"/>
                <a:cs typeface="+mn-cs"/>
              </a:rPr>
              <a:t>guanxi</a:t>
            </a:r>
            <a:r>
              <a:rPr lang="en-GB" sz="1200" kern="1200" dirty="0">
                <a:solidFill>
                  <a:schemeClr val="tx1"/>
                </a:solidFill>
                <a:effectLst/>
                <a:latin typeface="+mn-lt"/>
                <a:ea typeface="+mn-ea"/>
                <a:cs typeface="+mn-cs"/>
              </a:rPr>
              <a:t>—a system of social networks based on mutual obligation and trust—is vital. Chinese business culture often places guanxi above legal contracts. Building this trust involves consistent engagement, showing respect, and participating in social events or informal meetings before formal negotiations begin (Dmello and Hussain, 2023).</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11</a:t>
            </a:fld>
            <a:endParaRPr lang="en-IN"/>
          </a:p>
        </p:txBody>
      </p:sp>
    </p:spTree>
    <p:extLst>
      <p:ext uri="{BB962C8B-B14F-4D97-AF65-F5344CB8AC3E}">
        <p14:creationId xmlns:p14="http://schemas.microsoft.com/office/powerpoint/2010/main" val="4193455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Before negotiating the contract, </a:t>
            </a:r>
            <a:r>
              <a:rPr lang="en-GB" sz="1200" b="1" kern="1200" dirty="0">
                <a:solidFill>
                  <a:schemeClr val="tx1"/>
                </a:solidFill>
                <a:effectLst/>
                <a:latin typeface="+mn-lt"/>
                <a:ea typeface="+mn-ea"/>
                <a:cs typeface="+mn-cs"/>
              </a:rPr>
              <a:t>relationship-building must be prioritised</a:t>
            </a:r>
            <a:r>
              <a:rPr lang="en-GB" sz="1200" kern="1200" dirty="0">
                <a:solidFill>
                  <a:schemeClr val="tx1"/>
                </a:solidFill>
                <a:effectLst/>
                <a:latin typeface="+mn-lt"/>
                <a:ea typeface="+mn-ea"/>
                <a:cs typeface="+mn-cs"/>
              </a:rPr>
              <a:t>. Demonstrating patience and engaging in pre-negotiation rapport-building—such as attending banquets or exchanging symbolic gifts—helps build the trust needed for cooperation (Vishwakarma, 2023). This aligns with the Chinese preference for long-term relational investment over immediate results.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too important not to apply aggressive or confrontational bargaining tactics. In Chinese culture, facing or pressurizing directly may lead to loss of face and walking out of a conversation. Rather than that, negotiators are to employ small influencing, empathize, and concentrate on collaborative problem-solving (Dong and Kang, 2022).</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12</a:t>
            </a:fld>
            <a:endParaRPr lang="en-IN"/>
          </a:p>
        </p:txBody>
      </p:sp>
    </p:spTree>
    <p:extLst>
      <p:ext uri="{BB962C8B-B14F-4D97-AF65-F5344CB8AC3E}">
        <p14:creationId xmlns:p14="http://schemas.microsoft.com/office/powerpoint/2010/main" val="3469456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Finally, the British firm will have to adopt the Creating Shared Value (CSV) approach that emphasizes long-term cooperation rather than short-term benefits. Aligning business with societal development, i.e., sustainable growth or local development, makes both parties win, enhancing the trust and supporting the fundament of this partnership (Dmello and Hussain, 2023).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Therefore a culturally aware negotiating approach based on preparation, adaptive communication and adaptive structuring will do the most to ensure the success of the UK-China business coalition is sound and sustainable.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issue in cross-cultural negotiation is cultural adaptability. It builds trust and helps decrease conflict but also makes one understand the other better and this is key to being in long term partnerships. To a UK company exploring into the Chinese market, adaptability helps increase legitimacy, credibility, and local responsiveness. In terms of strategy, it fits CSR and ethical leadership levels, where global responsibility and respect to stakeholders is meant (Dmello and Hussain, 2023). Successful leaders can quickly react to cultural situations through cultural adaptability, emotional intelligence, and/or inclusivity &amp; agility which are essential in the contemporary globalised world.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GLOBE findings and Uz (2015), culturally adaptable leaders are more likely to navigate uncertainty, resolve conflicts diplomatically, and inspire intercultural collaboration. They possess not just awareness, but the flexibility to act appropriately across diverse cultural settings. By embedding adaptability into negotiation and leadership practices, UK firms can build competitive advantage and long-lasting global alliances.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6C2A4CB-5F86-46D1-ABDC-907D37F029A9}" type="slidenum">
              <a:rPr lang="en-IN" smtClean="0"/>
              <a:t>13</a:t>
            </a:fld>
            <a:endParaRPr lang="en-IN"/>
          </a:p>
        </p:txBody>
      </p:sp>
    </p:spTree>
    <p:extLst>
      <p:ext uri="{BB962C8B-B14F-4D97-AF65-F5344CB8AC3E}">
        <p14:creationId xmlns:p14="http://schemas.microsoft.com/office/powerpoint/2010/main" val="71841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Adaptive strategies—such as emphasising trust before contracts, adjusting communication tone, and focusing on long-term shared value—are vital. Leveraging cultural intelligence and structured flexibility enables UK firms to engage confidently and respectfully. Ultimately, cultural awareness isn’t just a soft skill—it’s a strategic advantage. Businesses that invest in intercultural competence can unlock growth, avoid pitfalls, and build resilient, future-ready partnerships in the global arena.</a:t>
            </a:r>
            <a:br>
              <a:rPr lang="en-GB" sz="1200" kern="1200" dirty="0">
                <a:solidFill>
                  <a:schemeClr val="tx1"/>
                </a:solidFill>
                <a:effectLst/>
                <a:latin typeface="+mn-lt"/>
                <a:ea typeface="+mn-ea"/>
                <a:cs typeface="+mn-cs"/>
              </a:rPr>
            </a:b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76C2A4CB-5F86-46D1-ABDC-907D37F029A9}" type="slidenum">
              <a:rPr lang="en-IN" smtClean="0"/>
              <a:t>14</a:t>
            </a:fld>
            <a:endParaRPr lang="en-IN"/>
          </a:p>
        </p:txBody>
      </p:sp>
    </p:spTree>
    <p:extLst>
      <p:ext uri="{BB962C8B-B14F-4D97-AF65-F5344CB8AC3E}">
        <p14:creationId xmlns:p14="http://schemas.microsoft.com/office/powerpoint/2010/main" val="3743398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09132-18FB-1B55-3BF5-581E3FB62DC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930E1F2-5257-4233-935F-A817B0C604CE}"/>
              </a:ext>
            </a:extLst>
          </p:cNvPr>
          <p:cNvSpPr>
            <a:spLocks noGrp="1"/>
          </p:cNvSpPr>
          <p:nvPr>
            <p:ph type="dt" sz="half" idx="10"/>
          </p:nvPr>
        </p:nvSpPr>
        <p:spPr/>
        <p:txBody>
          <a:bodyPr/>
          <a:lstStyle/>
          <a:p>
            <a:fld id="{B1BB2C54-9DD6-47A9-B43E-C2A574C0820C}" type="datetimeFigureOut">
              <a:rPr lang="en-IN" smtClean="0"/>
              <a:t>10-07-2025</a:t>
            </a:fld>
            <a:endParaRPr lang="en-IN"/>
          </a:p>
        </p:txBody>
      </p:sp>
      <p:sp>
        <p:nvSpPr>
          <p:cNvPr id="4" name="Footer Placeholder 3">
            <a:extLst>
              <a:ext uri="{FF2B5EF4-FFF2-40B4-BE49-F238E27FC236}">
                <a16:creationId xmlns:a16="http://schemas.microsoft.com/office/drawing/2014/main" id="{88D19F27-C169-8904-A856-A4F17289C01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07FB8DF-B1CB-8224-9C75-0CC20CA8F7FE}"/>
              </a:ext>
            </a:extLst>
          </p:cNvPr>
          <p:cNvSpPr>
            <a:spLocks noGrp="1"/>
          </p:cNvSpPr>
          <p:nvPr>
            <p:ph type="sldNum" sz="quarter" idx="12"/>
          </p:nvPr>
        </p:nvSpPr>
        <p:spPr/>
        <p:txBody>
          <a:bodyPr/>
          <a:lstStyle/>
          <a:p>
            <a:fld id="{07BD0BD1-9631-4889-8DC9-135CBCF84351}" type="slidenum">
              <a:rPr lang="en-IN" smtClean="0"/>
              <a:t>‹#›</a:t>
            </a:fld>
            <a:endParaRPr lang="en-IN"/>
          </a:p>
        </p:txBody>
      </p:sp>
    </p:spTree>
    <p:extLst>
      <p:ext uri="{BB962C8B-B14F-4D97-AF65-F5344CB8AC3E}">
        <p14:creationId xmlns:p14="http://schemas.microsoft.com/office/powerpoint/2010/main" val="16041117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60EF52-BE28-E98E-3B31-A411E61F0A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7337145-3C04-F6E8-6638-C5155B716C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10DB4FC-2C85-D74F-5970-4C5C406B97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BB2C54-9DD6-47A9-B43E-C2A574C0820C}" type="datetimeFigureOut">
              <a:rPr lang="en-IN" smtClean="0"/>
              <a:t>10-07-2025</a:t>
            </a:fld>
            <a:endParaRPr lang="en-IN"/>
          </a:p>
        </p:txBody>
      </p:sp>
      <p:sp>
        <p:nvSpPr>
          <p:cNvPr id="5" name="Footer Placeholder 4">
            <a:extLst>
              <a:ext uri="{FF2B5EF4-FFF2-40B4-BE49-F238E27FC236}">
                <a16:creationId xmlns:a16="http://schemas.microsoft.com/office/drawing/2014/main" id="{51E75C5F-610E-8170-63AC-82B0D993D5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61A3D5F-2581-F510-5C57-945447EA16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D0BD1-9631-4889-8DC9-135CBCF84351}" type="slidenum">
              <a:rPr lang="en-IN" smtClean="0"/>
              <a:t>‹#›</a:t>
            </a:fld>
            <a:endParaRPr lang="en-IN"/>
          </a:p>
        </p:txBody>
      </p:sp>
    </p:spTree>
    <p:extLst>
      <p:ext uri="{BB962C8B-B14F-4D97-AF65-F5344CB8AC3E}">
        <p14:creationId xmlns:p14="http://schemas.microsoft.com/office/powerpoint/2010/main" val="3262855710"/>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61277C5-8063-4436-90F7-6E8E684593EF}"/>
              </a:ext>
            </a:extLst>
          </p:cNvPr>
          <p:cNvSpPr>
            <a:spLocks noGrp="1"/>
          </p:cNvSpPr>
          <p:nvPr>
            <p:ph type="title"/>
          </p:nvPr>
        </p:nvSpPr>
        <p:spPr/>
        <p:txBody>
          <a:bodyPr>
            <a:normAutofit fontScale="90000"/>
          </a:bodyPr>
          <a:lstStyle/>
          <a:p>
            <a:pPr algn="ctr"/>
            <a:r>
              <a:rPr lang="en-IN" sz="4400" b="1">
                <a:latin typeface="Times New Roman" panose="02020603050405020304" pitchFamily="18" charset="0"/>
                <a:cs typeface="Times New Roman" panose="02020603050405020304" pitchFamily="18" charset="0"/>
              </a:rPr>
              <a:t>Cross-Cultural Negotiation Strategy for a Strategic UK–China Business Partnership</a:t>
            </a:r>
            <a:br>
              <a:rPr lang="en-IN" sz="3200">
                <a:latin typeface="Times New Roman" panose="02020603050405020304" pitchFamily="18" charset="0"/>
                <a:cs typeface="Times New Roman" panose="02020603050405020304" pitchFamily="18" charset="0"/>
              </a:rPr>
            </a:br>
            <a:r>
              <a:rPr lang="en-IN" sz="2800" b="1">
                <a:latin typeface="Times New Roman" panose="02020603050405020304" pitchFamily="18" charset="0"/>
                <a:cs typeface="Times New Roman" panose="02020603050405020304" pitchFamily="18" charset="0"/>
              </a:rPr>
              <a:t>Name Marius Dinu</a:t>
            </a:r>
            <a:br>
              <a:rPr lang="en-IN" sz="2800">
                <a:latin typeface="Times New Roman" panose="02020603050405020304" pitchFamily="18" charset="0"/>
                <a:cs typeface="Times New Roman" panose="02020603050405020304" pitchFamily="18" charset="0"/>
              </a:rPr>
            </a:br>
            <a:r>
              <a:rPr lang="en-IN" sz="2800" b="1">
                <a:latin typeface="Times New Roman" panose="02020603050405020304" pitchFamily="18" charset="0"/>
                <a:cs typeface="Times New Roman" panose="02020603050405020304" pitchFamily="18" charset="0"/>
              </a:rPr>
              <a:t>ID: 2244847</a:t>
            </a:r>
            <a:br>
              <a:rPr lang="en-IN" sz="2800">
                <a:latin typeface="Times New Roman" panose="02020603050405020304" pitchFamily="18" charset="0"/>
                <a:cs typeface="Times New Roman" panose="02020603050405020304" pitchFamily="18" charset="0"/>
              </a:rPr>
            </a:br>
            <a:r>
              <a:rPr lang="en-IN" sz="2800" b="1">
                <a:latin typeface="Times New Roman" panose="02020603050405020304" pitchFamily="18" charset="0"/>
                <a:cs typeface="Times New Roman" panose="02020603050405020304" pitchFamily="18" charset="0"/>
              </a:rPr>
              <a:t>Programme: BA (Hons) Business Management</a:t>
            </a:r>
            <a:br>
              <a:rPr lang="en-IN" sz="2800">
                <a:latin typeface="Times New Roman" panose="02020603050405020304" pitchFamily="18" charset="0"/>
                <a:cs typeface="Times New Roman" panose="02020603050405020304" pitchFamily="18" charset="0"/>
              </a:rPr>
            </a:br>
            <a:r>
              <a:rPr lang="en-IN" sz="2800" b="1">
                <a:latin typeface="Times New Roman" panose="02020603050405020304" pitchFamily="18" charset="0"/>
                <a:cs typeface="Times New Roman" panose="02020603050405020304" pitchFamily="18" charset="0"/>
              </a:rPr>
              <a:t>Module: International Business Communications</a:t>
            </a:r>
            <a:br>
              <a:rPr lang="en-IN" sz="2800">
                <a:latin typeface="Times New Roman" panose="02020603050405020304" pitchFamily="18" charset="0"/>
                <a:cs typeface="Times New Roman" panose="02020603050405020304" pitchFamily="18" charset="0"/>
              </a:rPr>
            </a:br>
            <a:r>
              <a:rPr lang="en-IN" sz="2800" b="1">
                <a:latin typeface="Times New Roman" panose="02020603050405020304" pitchFamily="18" charset="0"/>
                <a:cs typeface="Times New Roman" panose="02020603050405020304" pitchFamily="18" charset="0"/>
              </a:rPr>
              <a:t>Module code: LCBB6001</a:t>
            </a:r>
            <a:br>
              <a:rPr lang="en-IN" sz="2800">
                <a:latin typeface="Times New Roman" panose="02020603050405020304" pitchFamily="18" charset="0"/>
                <a:cs typeface="Times New Roman" panose="02020603050405020304" pitchFamily="18" charset="0"/>
              </a:rPr>
            </a:br>
            <a:r>
              <a:rPr lang="en-IN" sz="2800" b="1">
                <a:latin typeface="Times New Roman" panose="02020603050405020304" pitchFamily="18" charset="0"/>
                <a:cs typeface="Times New Roman" panose="02020603050405020304" pitchFamily="18" charset="0"/>
              </a:rPr>
              <a:t>Assignment Title: Component 2: Practical:  Individual Presentation </a:t>
            </a:r>
            <a:br>
              <a:rPr lang="en-IN" sz="2800">
                <a:latin typeface="Times New Roman" panose="02020603050405020304" pitchFamily="18" charset="0"/>
                <a:cs typeface="Times New Roman" panose="02020603050405020304" pitchFamily="18" charset="0"/>
              </a:rPr>
            </a:br>
            <a:r>
              <a:rPr lang="en-IN" sz="2800" b="1">
                <a:latin typeface="Times New Roman" panose="02020603050405020304" pitchFamily="18" charset="0"/>
                <a:cs typeface="Times New Roman" panose="02020603050405020304" pitchFamily="18" charset="0"/>
              </a:rPr>
              <a:t>Date: 10/07/2025</a:t>
            </a:r>
            <a:endParaRPr lang="en-US" sz="32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1B6B62D7-99B4-3FA3-3B8C-B3424A64523E}"/>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88331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F5C00EA0-7C45-E4AA-FE3D-92FB031816B9}"/>
              </a:ext>
            </a:extLst>
          </p:cNvPr>
          <p:cNvSpPr>
            <a:spLocks noGrp="1"/>
          </p:cNvSpPr>
          <p:nvPr>
            <p:ph type="title"/>
          </p:nvPr>
        </p:nvSpPr>
        <p:spPr/>
        <p:txBody>
          <a:bodyPr/>
          <a:lstStyle/>
          <a:p>
            <a:r>
              <a:rPr lang="en-IN"/>
              <a:t>Introduction</a:t>
            </a:r>
            <a:endParaRPr lang="en-IN" dirty="0"/>
          </a:p>
        </p:txBody>
      </p:sp>
      <p:pic>
        <p:nvPicPr>
          <p:cNvPr id="3" name="Picture 2">
            <a:extLst>
              <a:ext uri="{FF2B5EF4-FFF2-40B4-BE49-F238E27FC236}">
                <a16:creationId xmlns:a16="http://schemas.microsoft.com/office/drawing/2014/main" id="{5CE4570F-9EA6-CAB7-F200-B888C1D2D728}"/>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32372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366CB21F-26CD-803F-DE8F-2267852B7B2F}"/>
              </a:ext>
            </a:extLst>
          </p:cNvPr>
          <p:cNvSpPr>
            <a:spLocks noGrp="1"/>
          </p:cNvSpPr>
          <p:nvPr>
            <p:ph type="title"/>
          </p:nvPr>
        </p:nvSpPr>
        <p:spPr/>
        <p:txBody>
          <a:bodyPr/>
          <a:lstStyle/>
          <a:p>
            <a:r>
              <a:rPr lang="en-IN"/>
              <a:t>What is culture?</a:t>
            </a:r>
            <a:br>
              <a:rPr lang="en-IN"/>
            </a:br>
            <a:endParaRPr lang="en-IN" dirty="0"/>
          </a:p>
        </p:txBody>
      </p:sp>
      <p:pic>
        <p:nvPicPr>
          <p:cNvPr id="3" name="Picture 2">
            <a:extLst>
              <a:ext uri="{FF2B5EF4-FFF2-40B4-BE49-F238E27FC236}">
                <a16:creationId xmlns:a16="http://schemas.microsoft.com/office/drawing/2014/main" id="{66DB1CE4-6D35-3D28-5DE8-1A5E5C27E5CB}"/>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40876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873402C-3B77-B035-6133-9FA10EE158E5}"/>
              </a:ext>
            </a:extLst>
          </p:cNvPr>
          <p:cNvSpPr>
            <a:spLocks noGrp="1"/>
          </p:cNvSpPr>
          <p:nvPr>
            <p:ph type="title"/>
          </p:nvPr>
        </p:nvSpPr>
        <p:spPr/>
        <p:txBody>
          <a:bodyPr/>
          <a:lstStyle/>
          <a:p>
            <a:r>
              <a:rPr lang="en-IN"/>
              <a:t>Cont.</a:t>
            </a:r>
            <a:endParaRPr lang="en-IN" dirty="0"/>
          </a:p>
        </p:txBody>
      </p:sp>
      <p:pic>
        <p:nvPicPr>
          <p:cNvPr id="3" name="Picture 2">
            <a:extLst>
              <a:ext uri="{FF2B5EF4-FFF2-40B4-BE49-F238E27FC236}">
                <a16:creationId xmlns:a16="http://schemas.microsoft.com/office/drawing/2014/main" id="{F627F5E1-8173-9963-9E52-61D219407730}"/>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47522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144CB67-BDF3-5E50-4207-F13572189393}"/>
              </a:ext>
            </a:extLst>
          </p:cNvPr>
          <p:cNvSpPr>
            <a:spLocks noGrp="1"/>
          </p:cNvSpPr>
          <p:nvPr>
            <p:ph type="title"/>
          </p:nvPr>
        </p:nvSpPr>
        <p:spPr/>
        <p:txBody>
          <a:bodyPr/>
          <a:lstStyle/>
          <a:p>
            <a:r>
              <a:rPr lang="en-IN"/>
              <a:t>Theoretical Foundations</a:t>
            </a:r>
            <a:endParaRPr lang="en-IN" dirty="0"/>
          </a:p>
        </p:txBody>
      </p:sp>
      <p:pic>
        <p:nvPicPr>
          <p:cNvPr id="3" name="Picture 2">
            <a:extLst>
              <a:ext uri="{FF2B5EF4-FFF2-40B4-BE49-F238E27FC236}">
                <a16:creationId xmlns:a16="http://schemas.microsoft.com/office/drawing/2014/main" id="{8335EF01-4005-3780-29BB-2A25F721D747}"/>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52275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A03B196-97C7-7E71-273A-42451567DFD2}"/>
              </a:ext>
            </a:extLst>
          </p:cNvPr>
          <p:cNvSpPr>
            <a:spLocks noGrp="1"/>
          </p:cNvSpPr>
          <p:nvPr>
            <p:ph type="title"/>
          </p:nvPr>
        </p:nvSpPr>
        <p:spPr/>
        <p:txBody>
          <a:bodyPr/>
          <a:lstStyle/>
          <a:p>
            <a:r>
              <a:rPr lang="en-IN"/>
              <a:t>Cont.</a:t>
            </a:r>
            <a:endParaRPr lang="en-IN" dirty="0"/>
          </a:p>
        </p:txBody>
      </p:sp>
      <p:pic>
        <p:nvPicPr>
          <p:cNvPr id="3" name="Picture 2">
            <a:extLst>
              <a:ext uri="{FF2B5EF4-FFF2-40B4-BE49-F238E27FC236}">
                <a16:creationId xmlns:a16="http://schemas.microsoft.com/office/drawing/2014/main" id="{9D5D454F-CEF2-051F-5545-0826AD846155}"/>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6174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F3E41F64-D872-E1D9-D866-EC05CB73E528}"/>
              </a:ext>
            </a:extLst>
          </p:cNvPr>
          <p:cNvSpPr>
            <a:spLocks noGrp="1"/>
          </p:cNvSpPr>
          <p:nvPr>
            <p:ph type="title"/>
          </p:nvPr>
        </p:nvSpPr>
        <p:spPr/>
        <p:txBody>
          <a:bodyPr/>
          <a:lstStyle/>
          <a:p>
            <a:r>
              <a:rPr lang="en-IN"/>
              <a:t>UK–China Cultural Contrasts to Overcome</a:t>
            </a:r>
            <a:endParaRPr lang="en-IN" dirty="0"/>
          </a:p>
        </p:txBody>
      </p:sp>
      <p:pic>
        <p:nvPicPr>
          <p:cNvPr id="3" name="Picture 2">
            <a:extLst>
              <a:ext uri="{FF2B5EF4-FFF2-40B4-BE49-F238E27FC236}">
                <a16:creationId xmlns:a16="http://schemas.microsoft.com/office/drawing/2014/main" id="{EDD3D18F-93AE-999B-0255-5ABA0B91709F}"/>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37067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1320383-C227-F96E-4808-1E462ACB701A}"/>
              </a:ext>
            </a:extLst>
          </p:cNvPr>
          <p:cNvSpPr>
            <a:spLocks noGrp="1"/>
          </p:cNvSpPr>
          <p:nvPr>
            <p:ph type="title"/>
          </p:nvPr>
        </p:nvSpPr>
        <p:spPr/>
        <p:txBody>
          <a:bodyPr/>
          <a:lstStyle/>
          <a:p>
            <a:r>
              <a:rPr lang="en-IN"/>
              <a:t>Cont.</a:t>
            </a:r>
            <a:endParaRPr lang="en-IN" dirty="0"/>
          </a:p>
        </p:txBody>
      </p:sp>
      <p:pic>
        <p:nvPicPr>
          <p:cNvPr id="3" name="Picture 2">
            <a:extLst>
              <a:ext uri="{FF2B5EF4-FFF2-40B4-BE49-F238E27FC236}">
                <a16:creationId xmlns:a16="http://schemas.microsoft.com/office/drawing/2014/main" id="{626E475E-12B8-C115-71A8-009CC772C37D}"/>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63501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F571BF3F-B14C-753B-A87E-208213866289}"/>
              </a:ext>
            </a:extLst>
          </p:cNvPr>
          <p:cNvSpPr>
            <a:spLocks noGrp="1"/>
          </p:cNvSpPr>
          <p:nvPr>
            <p:ph type="title"/>
          </p:nvPr>
        </p:nvSpPr>
        <p:spPr/>
        <p:txBody>
          <a:bodyPr/>
          <a:lstStyle/>
          <a:p>
            <a:r>
              <a:rPr lang="en-IN"/>
              <a:t>Case Examples &amp; Cultural Pitfalls</a:t>
            </a:r>
            <a:endParaRPr lang="en-IN" dirty="0"/>
          </a:p>
        </p:txBody>
      </p:sp>
      <p:pic>
        <p:nvPicPr>
          <p:cNvPr id="3" name="Picture 2">
            <a:extLst>
              <a:ext uri="{FF2B5EF4-FFF2-40B4-BE49-F238E27FC236}">
                <a16:creationId xmlns:a16="http://schemas.microsoft.com/office/drawing/2014/main" id="{E0018B2F-7F64-33DE-D667-FDCDDF1A63C2}"/>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92433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2BDB6BF-5F72-707C-8678-9576325C8F4C}"/>
              </a:ext>
            </a:extLst>
          </p:cNvPr>
          <p:cNvSpPr>
            <a:spLocks noGrp="1"/>
          </p:cNvSpPr>
          <p:nvPr>
            <p:ph type="title"/>
          </p:nvPr>
        </p:nvSpPr>
        <p:spPr/>
        <p:txBody>
          <a:bodyPr/>
          <a:lstStyle/>
          <a:p>
            <a:r>
              <a:rPr lang="en-IN"/>
              <a:t>Cont.</a:t>
            </a:r>
            <a:endParaRPr lang="en-IN" dirty="0"/>
          </a:p>
        </p:txBody>
      </p:sp>
      <p:pic>
        <p:nvPicPr>
          <p:cNvPr id="3" name="Picture 2">
            <a:extLst>
              <a:ext uri="{FF2B5EF4-FFF2-40B4-BE49-F238E27FC236}">
                <a16:creationId xmlns:a16="http://schemas.microsoft.com/office/drawing/2014/main" id="{F790CB44-9A5D-3163-A3D5-603314874604}"/>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50669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1EC1624-60A1-3283-938E-BF9641DEC342}"/>
              </a:ext>
            </a:extLst>
          </p:cNvPr>
          <p:cNvSpPr>
            <a:spLocks noGrp="1"/>
          </p:cNvSpPr>
          <p:nvPr>
            <p:ph type="title"/>
          </p:nvPr>
        </p:nvSpPr>
        <p:spPr/>
        <p:txBody>
          <a:bodyPr/>
          <a:lstStyle/>
          <a:p>
            <a:r>
              <a:rPr lang="en-US"/>
              <a:t>Strategies of Negotiating a Successful Deal</a:t>
            </a:r>
            <a:endParaRPr lang="en-IN" dirty="0"/>
          </a:p>
        </p:txBody>
      </p:sp>
      <p:pic>
        <p:nvPicPr>
          <p:cNvPr id="3" name="Picture 2">
            <a:extLst>
              <a:ext uri="{FF2B5EF4-FFF2-40B4-BE49-F238E27FC236}">
                <a16:creationId xmlns:a16="http://schemas.microsoft.com/office/drawing/2014/main" id="{84E1CA97-389A-36D7-1462-8B4FBBA3C3F6}"/>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60172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E667AAE-7E95-8A8D-018A-5162DB4A1A21}"/>
              </a:ext>
            </a:extLst>
          </p:cNvPr>
          <p:cNvSpPr>
            <a:spLocks noGrp="1"/>
          </p:cNvSpPr>
          <p:nvPr>
            <p:ph type="title"/>
          </p:nvPr>
        </p:nvSpPr>
        <p:spPr/>
        <p:txBody>
          <a:bodyPr/>
          <a:lstStyle/>
          <a:p>
            <a:r>
              <a:rPr lang="en-IN"/>
              <a:t>B. Adaptation of Communication Styles</a:t>
            </a:r>
            <a:endParaRPr lang="en-IN" dirty="0"/>
          </a:p>
        </p:txBody>
      </p:sp>
      <p:pic>
        <p:nvPicPr>
          <p:cNvPr id="3" name="Picture 2">
            <a:extLst>
              <a:ext uri="{FF2B5EF4-FFF2-40B4-BE49-F238E27FC236}">
                <a16:creationId xmlns:a16="http://schemas.microsoft.com/office/drawing/2014/main" id="{52CC9BBF-7EA5-5FD5-BD02-402A927CECC5}"/>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042834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F0FC463-E95D-841D-8943-1EDB2DE708C2}"/>
              </a:ext>
            </a:extLst>
          </p:cNvPr>
          <p:cNvSpPr>
            <a:spLocks noGrp="1"/>
          </p:cNvSpPr>
          <p:nvPr>
            <p:ph type="title"/>
          </p:nvPr>
        </p:nvSpPr>
        <p:spPr/>
        <p:txBody>
          <a:bodyPr/>
          <a:lstStyle/>
          <a:p>
            <a:r>
              <a:rPr lang="en-IN"/>
              <a:t>C. Structured negotiation approach</a:t>
            </a:r>
            <a:endParaRPr lang="en-IN" dirty="0"/>
          </a:p>
        </p:txBody>
      </p:sp>
      <p:pic>
        <p:nvPicPr>
          <p:cNvPr id="3" name="Picture 2">
            <a:extLst>
              <a:ext uri="{FF2B5EF4-FFF2-40B4-BE49-F238E27FC236}">
                <a16:creationId xmlns:a16="http://schemas.microsoft.com/office/drawing/2014/main" id="{035DD19E-3022-39D2-0977-9BB2167F4191}"/>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39820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E936EDB-1CF0-A679-35FA-1C1EAE236B12}"/>
              </a:ext>
            </a:extLst>
          </p:cNvPr>
          <p:cNvSpPr>
            <a:spLocks noGrp="1"/>
          </p:cNvSpPr>
          <p:nvPr>
            <p:ph type="title"/>
          </p:nvPr>
        </p:nvSpPr>
        <p:spPr/>
        <p:txBody>
          <a:bodyPr/>
          <a:lstStyle/>
          <a:p>
            <a:r>
              <a:rPr lang="en-US"/>
              <a:t>Slide 15: Summary &amp; Key Takeaways</a:t>
            </a:r>
            <a:endParaRPr lang="en-IN" dirty="0"/>
          </a:p>
        </p:txBody>
      </p:sp>
      <p:pic>
        <p:nvPicPr>
          <p:cNvPr id="3" name="Picture 2">
            <a:extLst>
              <a:ext uri="{FF2B5EF4-FFF2-40B4-BE49-F238E27FC236}">
                <a16:creationId xmlns:a16="http://schemas.microsoft.com/office/drawing/2014/main" id="{1FB3CFB0-F07B-571B-FF27-FF222CA989A1}"/>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00788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F79DD9B-2939-7945-2B01-352EA03CE3AA}"/>
              </a:ext>
            </a:extLst>
          </p:cNvPr>
          <p:cNvSpPr>
            <a:spLocks noGrp="1"/>
          </p:cNvSpPr>
          <p:nvPr>
            <p:ph type="title"/>
          </p:nvPr>
        </p:nvSpPr>
        <p:spPr/>
        <p:txBody>
          <a:bodyPr/>
          <a:lstStyle/>
          <a:p>
            <a:r>
              <a:rPr lang="en-IN">
                <a:solidFill>
                  <a:schemeClr val="tx1"/>
                </a:solidFill>
              </a:rPr>
              <a:t>References</a:t>
            </a:r>
            <a:endParaRPr lang="en-IN" dirty="0">
              <a:solidFill>
                <a:schemeClr val="tx1"/>
              </a:solidFill>
            </a:endParaRPr>
          </a:p>
        </p:txBody>
      </p:sp>
      <p:pic>
        <p:nvPicPr>
          <p:cNvPr id="3" name="Picture 2">
            <a:extLst>
              <a:ext uri="{FF2B5EF4-FFF2-40B4-BE49-F238E27FC236}">
                <a16:creationId xmlns:a16="http://schemas.microsoft.com/office/drawing/2014/main" id="{F50B21C9-C995-978F-A046-57CF2568D1BA}"/>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742178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1378</Words>
  <Application>Microsoft Office PowerPoint</Application>
  <PresentationFormat>Widescreen</PresentationFormat>
  <Paragraphs>46</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Cross-Cultural Negotiation Strategy for a Strategic UK–China Business Partnership Name Marius Dinu ID: 2244847 Programme: BA (Hons) Business Management Module: International Business Communications Module code: LCBB6001 Assignment Title: Component 2: Practical:  Individual Presentation  Date: 10/07/2025</vt:lpstr>
      <vt:lpstr>Introduction</vt:lpstr>
      <vt:lpstr>What is culture? </vt:lpstr>
      <vt:lpstr>Cont.</vt:lpstr>
      <vt:lpstr>Theoretical Foundations</vt:lpstr>
      <vt:lpstr>Cont.</vt:lpstr>
      <vt:lpstr>UK–China Cultural Contrasts to Overcome</vt:lpstr>
      <vt:lpstr>Cont.</vt:lpstr>
      <vt:lpstr>Case Examples &amp; Cultural Pitfalls</vt:lpstr>
      <vt:lpstr>Cont.</vt:lpstr>
      <vt:lpstr>Strategies of Negotiating a Successful Deal</vt:lpstr>
      <vt:lpstr>B. Adaptation of Communication Styles</vt:lpstr>
      <vt:lpstr>C. Structured negotiation approach</vt:lpstr>
      <vt:lpstr>Slide 15: Summary &amp; Key Takeaways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anny halder</dc:creator>
  <cp:lastModifiedBy>anny halder</cp:lastModifiedBy>
  <cp:revision>3</cp:revision>
  <dcterms:created xsi:type="dcterms:W3CDTF">2025-07-10T07:33:59Z</dcterms:created>
  <dcterms:modified xsi:type="dcterms:W3CDTF">2025-07-10T11:04:36Z</dcterms:modified>
</cp:coreProperties>
</file>