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55" d="100"/>
          <a:sy n="55" d="100"/>
        </p:scale>
        <p:origin x="758" y="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35ABF8-38D3-4A22-80C0-8F2B3F0EDD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BC0AF5-47ED-40A9-AB3F-D984B2854B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7F3FCE-ABCC-4F45-9A1E-94E39FACD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09DDE-25A6-4B80-B28E-85265A7A0794}" type="datetimeFigureOut">
              <a:rPr lang="en-US" smtClean="0"/>
              <a:t>5/28/2023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DFF79B-9241-4277-9805-0CA860064A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4B6D54-277F-4C7E-8F90-031F5DBFF6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B11BA-F921-4EDF-8553-4F4B9543FE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22067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8F8BEA-0276-4BF1-BC59-47C995528D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2A536F-6084-441B-ABE7-B5AB89C536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506828-32A0-47ED-A9BD-F16C886DBF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09DDE-25A6-4B80-B28E-85265A7A0794}" type="datetimeFigureOut">
              <a:rPr lang="en-US" smtClean="0"/>
              <a:t>5/28/2023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D07B9E-E706-4B58-9908-70708C525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C487C6-95AD-4029-84F3-476EBAB667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B11BA-F921-4EDF-8553-4F4B9543FE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3172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401068-4721-4B9F-A993-EA3315F68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B7A04F-6FAF-445F-A54C-134A1AF68F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A72026-574D-4118-B75E-CB56B2723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09DDE-25A6-4B80-B28E-85265A7A0794}" type="datetimeFigureOut">
              <a:rPr lang="en-US" smtClean="0"/>
              <a:t>5/28/2023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26B85D-74A6-4B95-8B62-29AF773229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F4D03A-4C04-4C6B-978B-3FFE5A8045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B11BA-F921-4EDF-8553-4F4B9543FE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36945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9F9765-58AE-48ED-BB96-6D758C1FD9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25656A-9F74-42C1-A2A4-C3800B67AA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D8D74-FD24-466A-B36A-7300323BB9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22788E-AA75-40FB-8D84-ED268F1AA5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09DDE-25A6-4B80-B28E-85265A7A0794}" type="datetimeFigureOut">
              <a:rPr lang="en-US" smtClean="0"/>
              <a:t>5/28/2023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E590AF-CB5B-4CB1-B4DD-F89432BAD2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F77B08-2D93-480B-811B-D18A9BFC34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B11BA-F921-4EDF-8553-4F4B9543FE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30022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92F9F-6C5A-4C0A-B793-309CAA4026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275D85-1380-4B91-931A-941A723BAD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7FC6E3-F4D3-4532-9FB6-84819140DB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380C79A-6A45-42CF-91CC-3E4DD1146C6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17D1E0-616F-4034-8BA6-79D1AD98057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1DA751-E6D9-4E5E-B369-C55D6C45DC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09DDE-25A6-4B80-B28E-85265A7A0794}" type="datetimeFigureOut">
              <a:rPr lang="en-US" smtClean="0"/>
              <a:t>5/28/2023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6C1732-1DAB-4C14-B4BE-C5C9A8E8BC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E52F6C9-6241-4129-9766-480892818A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B11BA-F921-4EDF-8553-4F4B9543FE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29422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749DB-1B95-4968-B872-1A73DCE203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16A365F-78EB-473E-B9E7-35E1C76FBE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09DDE-25A6-4B80-B28E-85265A7A0794}" type="datetimeFigureOut">
              <a:rPr lang="en-US" smtClean="0"/>
              <a:t>5/28/2023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AC16B0-4347-4275-A94A-5EA8450E55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13CCC2-C0BD-46FC-B7C7-4454CB158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B11BA-F921-4EDF-8553-4F4B9543FE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8428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8A87837-3931-4D7F-8FC4-AE01B954D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09DDE-25A6-4B80-B28E-85265A7A0794}" type="datetimeFigureOut">
              <a:rPr lang="en-US" smtClean="0"/>
              <a:t>5/28/2023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E0D518-FA16-49CC-B1F2-72CA661D78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9989F0-EB1D-4B45-8545-B9940BFB96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B11BA-F921-4EDF-8553-4F4B9543FE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9195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5A5DB-95DE-488A-A4B8-48D3A4920D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8CB86F-B8B7-4B5D-8298-F92ECF92D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207A27-8907-4A3E-9AF3-3830F27B1C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607A54-AEB1-40EE-8633-7F28471887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09DDE-25A6-4B80-B28E-85265A7A0794}" type="datetimeFigureOut">
              <a:rPr lang="en-US" smtClean="0"/>
              <a:t>5/28/2023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5A3CD6-3B66-4E9B-B9D3-1CDC9A0A11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62A908-F057-4FCA-A3B2-350F933960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B11BA-F921-4EDF-8553-4F4B9543FE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97548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725E3C-C414-49CD-9A31-A749C4E06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BA4F227-DC26-4518-86E8-EEEA176E3AC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9C35CD-02C0-4867-9F61-5266438B66F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83AA97-5657-4BE7-96C6-1FF6AB16E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09DDE-25A6-4B80-B28E-85265A7A0794}" type="datetimeFigureOut">
              <a:rPr lang="en-US" smtClean="0"/>
              <a:t>5/28/2023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862D79-1630-4DB6-9539-FDE6CFB7B1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A3975B-11A1-400F-B91F-F532BB13D1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B11BA-F921-4EDF-8553-4F4B9543FE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49872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0C839B-D1E4-4393-8726-7F2595F68F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6B2484-2799-4EDA-B5FF-93F86F28AF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438FF6-F84C-4C6F-B1B1-EF53192032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09DDE-25A6-4B80-B28E-85265A7A0794}" type="datetimeFigureOut">
              <a:rPr lang="en-US" smtClean="0"/>
              <a:t>5/28/2023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88F527-C7DB-4B8E-880C-64981A658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CE2DE2-0E40-48B4-B5EE-1F2AC2B73E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B11BA-F921-4EDF-8553-4F4B9543FE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6621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A257ABF-CA56-41EC-A85B-ADD7921DBB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BD88AE0-806D-48D2-B91B-435283FFB1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D0314C-32BA-4EBE-874C-5C91A1040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09DDE-25A6-4B80-B28E-85265A7A0794}" type="datetimeFigureOut">
              <a:rPr lang="en-US" smtClean="0"/>
              <a:t>5/28/2023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6666DB-4B63-4C8F-A77D-1EB6BC2B1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1613B3-0D86-4472-8F94-54E4156F85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B11BA-F921-4EDF-8553-4F4B9543FE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36547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C0B379-E070-4015-A55F-4519E12EE2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61C8CE-8F7F-4F3A-AD6B-45BAFA42BA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D41D8F-8A99-4AF4-B377-FA8ABA5D7E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809DDE-25A6-4B80-B28E-85265A7A0794}" type="datetimeFigureOut">
              <a:rPr lang="en-US" smtClean="0"/>
              <a:t>5/28/2023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C0703A-D533-40E6-AC25-1037F4A861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2B86F3-C328-47F9-A763-91890F7EF49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9B11BA-F921-4EDF-8553-4F4B9543FE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656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51028E-543C-4DD8-A16B-6F9DFC3106F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Project Appraisal Assignment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5888FF-D5BE-4D94-B6AB-B6846FB85F5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BUSINESS REPORT OF</a:t>
            </a:r>
          </a:p>
          <a:p>
            <a:r>
              <a:rPr lang="en-GB" dirty="0"/>
              <a:t>ALCOHOLIC DRINKS BOTTLING LINE</a:t>
            </a: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994CC12-1BA8-9E09-AB21-1A2E006D06E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6385" y="3602038"/>
            <a:ext cx="4285615" cy="3523615"/>
          </a:xfrm>
          <a:prstGeom prst="rect">
            <a:avLst/>
          </a:prstGeom>
          <a:noFill/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6711B349-9608-8FEA-804A-749DC559B20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62704" t="-125896" r="-262704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58802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292"/>
    </mc:Choice>
    <mc:Fallback>
      <p:transition spd="slow" advTm="202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75B84-1C04-4D39-A8FB-C198171C2C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1250A9-08DA-49EE-B110-50683B4F42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Penderyn</a:t>
            </a:r>
            <a:r>
              <a:rPr lang="en-GB" dirty="0"/>
              <a:t> Distillery producing Welsh Single Malt Whisky</a:t>
            </a:r>
          </a:p>
          <a:p>
            <a:r>
              <a:rPr lang="en-GB" dirty="0"/>
              <a:t>Distillery not just distilling New Make Spirit but as well maturing and blending whisky as well as bottling and packing on the site</a:t>
            </a:r>
          </a:p>
          <a:p>
            <a:r>
              <a:rPr lang="en-GB" dirty="0"/>
              <a:t>It is a private own Distillery with the one main Shareholder </a:t>
            </a:r>
          </a:p>
          <a:p>
            <a:r>
              <a:rPr lang="en-GB" dirty="0"/>
              <a:t>As most of the business we need to invest in the machinery</a:t>
            </a:r>
          </a:p>
          <a:p>
            <a:r>
              <a:rPr lang="en-GB" dirty="0"/>
              <a:t>Before investing is always good to have business plan</a:t>
            </a:r>
            <a:endParaRPr lang="en-US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065EC10C-3B7A-8BD8-45F1-8ED605D69A8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62704" t="-125896" r="-262704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92282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5528"/>
    </mc:Choice>
    <mc:Fallback>
      <p:transition spd="slow" advTm="1055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1176DE-249E-46E4-A028-6F6934099C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Bottling line business project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D88F0B-DAA5-4BDA-B5C5-2BD43ADEDE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More efficient</a:t>
            </a:r>
          </a:p>
          <a:p>
            <a:r>
              <a:rPr lang="en-GB" dirty="0"/>
              <a:t>Saving time</a:t>
            </a:r>
          </a:p>
          <a:p>
            <a:r>
              <a:rPr lang="en-GB" dirty="0"/>
              <a:t>Reducing the lead time for the customers</a:t>
            </a:r>
          </a:p>
          <a:p>
            <a:endParaRPr lang="en-US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D6490B52-51DD-FA99-377C-6A86213484D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62704" t="-125896" r="-262704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75916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614"/>
    </mc:Choice>
    <mc:Fallback>
      <p:transition spd="slow" advTm="486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1C5876-5C53-4928-A0E6-120F4AEEDB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Timeline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27B10F-109E-4B89-8DA6-A172113ED0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Delivery – 1 week</a:t>
            </a:r>
          </a:p>
          <a:p>
            <a:r>
              <a:rPr lang="en-GB" dirty="0"/>
              <a:t>Installation – 2 weeks</a:t>
            </a:r>
          </a:p>
          <a:p>
            <a:r>
              <a:rPr lang="en-GB" dirty="0"/>
              <a:t>Staff training – 2 weeks</a:t>
            </a:r>
          </a:p>
          <a:p>
            <a:endParaRPr lang="en-US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54255802-3E6B-320A-2FF1-10017F535BE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62704" t="-125896" r="-262704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7300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660"/>
    </mc:Choice>
    <mc:Fallback>
      <p:transition spd="slow" advTm="366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8B6FC4-1A1C-4E52-8137-5820D18D52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Cost of the project – total £</a:t>
            </a:r>
            <a:r>
              <a:rPr lang="en-US" dirty="0"/>
              <a:t>272,656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F0E898F-781D-46F6-B6A0-BD3DAAC1AA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5907147"/>
              </p:ext>
            </p:extLst>
          </p:nvPr>
        </p:nvGraphicFramePr>
        <p:xfrm>
          <a:off x="967410" y="1537253"/>
          <a:ext cx="5837856" cy="467946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223203">
                  <a:extLst>
                    <a:ext uri="{9D8B030D-6E8A-4147-A177-3AD203B41FA5}">
                      <a16:colId xmlns:a16="http://schemas.microsoft.com/office/drawing/2014/main" val="1615709159"/>
                    </a:ext>
                  </a:extLst>
                </a:gridCol>
                <a:gridCol w="755181">
                  <a:extLst>
                    <a:ext uri="{9D8B030D-6E8A-4147-A177-3AD203B41FA5}">
                      <a16:colId xmlns:a16="http://schemas.microsoft.com/office/drawing/2014/main" val="274883939"/>
                    </a:ext>
                  </a:extLst>
                </a:gridCol>
                <a:gridCol w="146006">
                  <a:extLst>
                    <a:ext uri="{9D8B030D-6E8A-4147-A177-3AD203B41FA5}">
                      <a16:colId xmlns:a16="http://schemas.microsoft.com/office/drawing/2014/main" val="2406383698"/>
                    </a:ext>
                  </a:extLst>
                </a:gridCol>
                <a:gridCol w="1713466">
                  <a:extLst>
                    <a:ext uri="{9D8B030D-6E8A-4147-A177-3AD203B41FA5}">
                      <a16:colId xmlns:a16="http://schemas.microsoft.com/office/drawing/2014/main" val="2076131226"/>
                    </a:ext>
                  </a:extLst>
                </a:gridCol>
              </a:tblGrid>
              <a:tr h="180141"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 dirty="0">
                          <a:effectLst/>
                        </a:rPr>
                        <a:t>Equipment</a:t>
                      </a:r>
                      <a:endParaRPr lang="en-US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US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extLst>
                  <a:ext uri="{0D108BD9-81ED-4DB2-BD59-A6C34878D82A}">
                    <a16:rowId xmlns:a16="http://schemas.microsoft.com/office/drawing/2014/main" val="1121974281"/>
                  </a:ext>
                </a:extLst>
              </a:tr>
              <a:tr h="180141">
                <a:tc gridSpan="3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Automatic Rotary 6 head machine with 4 stations, including;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138,830.00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extLst>
                  <a:ext uri="{0D108BD9-81ED-4DB2-BD59-A6C34878D82A}">
                    <a16:rowId xmlns:a16="http://schemas.microsoft.com/office/drawing/2014/main" val="3934653412"/>
                  </a:ext>
                </a:extLst>
              </a:tr>
              <a:tr h="1801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Sensors for transparant and non-transparant labels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US" sz="10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303" marR="60303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extLst>
                  <a:ext uri="{0D108BD9-81ED-4DB2-BD59-A6C34878D82A}">
                    <a16:rowId xmlns:a16="http://schemas.microsoft.com/office/drawing/2014/main" val="488910088"/>
                  </a:ext>
                </a:extLst>
              </a:tr>
              <a:tr h="1801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Adjustment on 4 axis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US" sz="10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303" marR="60303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extLst>
                  <a:ext uri="{0D108BD9-81ED-4DB2-BD59-A6C34878D82A}">
                    <a16:rowId xmlns:a16="http://schemas.microsoft.com/office/drawing/2014/main" val="2056393750"/>
                  </a:ext>
                </a:extLst>
              </a:tr>
              <a:tr h="17593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Orientaion by Fiber optic sensor for seam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US" sz="10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303" marR="60303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extLst>
                  <a:ext uri="{0D108BD9-81ED-4DB2-BD59-A6C34878D82A}">
                    <a16:rowId xmlns:a16="http://schemas.microsoft.com/office/drawing/2014/main" val="3118063390"/>
                  </a:ext>
                </a:extLst>
              </a:tr>
              <a:tr h="1801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Orientaion by photocell for embossed logo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US" sz="10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303" marR="60303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extLst>
                  <a:ext uri="{0D108BD9-81ED-4DB2-BD59-A6C34878D82A}">
                    <a16:rowId xmlns:a16="http://schemas.microsoft.com/office/drawing/2014/main" val="213785029"/>
                  </a:ext>
                </a:extLst>
              </a:tr>
              <a:tr h="1801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4 self-adhesive stations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US" sz="10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303" marR="60303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extLst>
                  <a:ext uri="{0D108BD9-81ED-4DB2-BD59-A6C34878D82A}">
                    <a16:rowId xmlns:a16="http://schemas.microsoft.com/office/drawing/2014/main" val="1006203702"/>
                  </a:ext>
                </a:extLst>
              </a:tr>
              <a:tr h="1801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Change parts for 200ml arianne bottle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extLst>
                  <a:ext uri="{0D108BD9-81ED-4DB2-BD59-A6C34878D82A}">
                    <a16:rowId xmlns:a16="http://schemas.microsoft.com/office/drawing/2014/main" val="3834444262"/>
                  </a:ext>
                </a:extLst>
              </a:tr>
              <a:tr h="1801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Change parts for 350ml arianne bottle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1,190.00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extLst>
                  <a:ext uri="{0D108BD9-81ED-4DB2-BD59-A6C34878D82A}">
                    <a16:rowId xmlns:a16="http://schemas.microsoft.com/office/drawing/2014/main" val="2103322979"/>
                  </a:ext>
                </a:extLst>
              </a:tr>
              <a:tr h="1801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Change parts for 700ml arianne bottle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1,190.00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extLst>
                  <a:ext uri="{0D108BD9-81ED-4DB2-BD59-A6C34878D82A}">
                    <a16:rowId xmlns:a16="http://schemas.microsoft.com/office/drawing/2014/main" val="1790062960"/>
                  </a:ext>
                </a:extLst>
              </a:tr>
              <a:tr h="1801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Change parts for 700ml and 750ml PN17 bottle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3,900.00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extLst>
                  <a:ext uri="{0D108BD9-81ED-4DB2-BD59-A6C34878D82A}">
                    <a16:rowId xmlns:a16="http://schemas.microsoft.com/office/drawing/2014/main" val="252639009"/>
                  </a:ext>
                </a:extLst>
              </a:tr>
              <a:tr h="1801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Change parts for 750ml arianne  bottle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1,190.00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extLst>
                  <a:ext uri="{0D108BD9-81ED-4DB2-BD59-A6C34878D82A}">
                    <a16:rowId xmlns:a16="http://schemas.microsoft.com/office/drawing/2014/main" val="102317987"/>
                  </a:ext>
                </a:extLst>
              </a:tr>
              <a:tr h="1801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Change parts for 50ml bottle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5,620.00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extLst>
                  <a:ext uri="{0D108BD9-81ED-4DB2-BD59-A6C34878D82A}">
                    <a16:rowId xmlns:a16="http://schemas.microsoft.com/office/drawing/2014/main" val="3788966602"/>
                  </a:ext>
                </a:extLst>
              </a:tr>
              <a:tr h="1801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Modem link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2,400.00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extLst>
                  <a:ext uri="{0D108BD9-81ED-4DB2-BD59-A6C34878D82A}">
                    <a16:rowId xmlns:a16="http://schemas.microsoft.com/office/drawing/2014/main" val="3275263101"/>
                  </a:ext>
                </a:extLst>
              </a:tr>
              <a:tr h="1801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Auto adjustment of labeller turret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1,460.00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extLst>
                  <a:ext uri="{0D108BD9-81ED-4DB2-BD59-A6C34878D82A}">
                    <a16:rowId xmlns:a16="http://schemas.microsoft.com/office/drawing/2014/main" val="1960808979"/>
                  </a:ext>
                </a:extLst>
              </a:tr>
              <a:tr h="1801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Auto adjustment of 4 labeller stns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10,800.00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extLst>
                  <a:ext uri="{0D108BD9-81ED-4DB2-BD59-A6C34878D82A}">
                    <a16:rowId xmlns:a16="http://schemas.microsoft.com/office/drawing/2014/main" val="2458399715"/>
                  </a:ext>
                </a:extLst>
              </a:tr>
              <a:tr h="1801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Conveyors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8,750.00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extLst>
                  <a:ext uri="{0D108BD9-81ED-4DB2-BD59-A6C34878D82A}">
                    <a16:rowId xmlns:a16="http://schemas.microsoft.com/office/drawing/2014/main" val="3613834310"/>
                  </a:ext>
                </a:extLst>
              </a:tr>
              <a:tr h="1801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Total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175,330.00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extLst>
                  <a:ext uri="{0D108BD9-81ED-4DB2-BD59-A6C34878D82A}">
                    <a16:rowId xmlns:a16="http://schemas.microsoft.com/office/drawing/2014/main" val="2302124596"/>
                  </a:ext>
                </a:extLst>
              </a:tr>
              <a:tr h="1801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Less discount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15%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hMerge="1"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15%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149,030.50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extLst>
                  <a:ext uri="{0D108BD9-81ED-4DB2-BD59-A6C34878D82A}">
                    <a16:rowId xmlns:a16="http://schemas.microsoft.com/office/drawing/2014/main" val="803215766"/>
                  </a:ext>
                </a:extLst>
              </a:tr>
              <a:tr h="1801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Transport from Italy to NEC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0.00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extLst>
                  <a:ext uri="{0D108BD9-81ED-4DB2-BD59-A6C34878D82A}">
                    <a16:rowId xmlns:a16="http://schemas.microsoft.com/office/drawing/2014/main" val="2278814895"/>
                  </a:ext>
                </a:extLst>
              </a:tr>
              <a:tr h="1801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Storage and packing at NEC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0.00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extLst>
                  <a:ext uri="{0D108BD9-81ED-4DB2-BD59-A6C34878D82A}">
                    <a16:rowId xmlns:a16="http://schemas.microsoft.com/office/drawing/2014/main" val="321565397"/>
                  </a:ext>
                </a:extLst>
              </a:tr>
              <a:tr h="1801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Assembly and instal - 2 days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1,200.00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extLst>
                  <a:ext uri="{0D108BD9-81ED-4DB2-BD59-A6C34878D82A}">
                    <a16:rowId xmlns:a16="http://schemas.microsoft.com/office/drawing/2014/main" val="2899230877"/>
                  </a:ext>
                </a:extLst>
              </a:tr>
              <a:tr h="1801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Comm and trg for 6 days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4,800.00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extLst>
                  <a:ext uri="{0D108BD9-81ED-4DB2-BD59-A6C34878D82A}">
                    <a16:rowId xmlns:a16="http://schemas.microsoft.com/office/drawing/2014/main" val="4009220935"/>
                  </a:ext>
                </a:extLst>
              </a:tr>
              <a:tr h="1801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1 yr maintenance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0.00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extLst>
                  <a:ext uri="{0D108BD9-81ED-4DB2-BD59-A6C34878D82A}">
                    <a16:rowId xmlns:a16="http://schemas.microsoft.com/office/drawing/2014/main" val="845913281"/>
                  </a:ext>
                </a:extLst>
              </a:tr>
              <a:tr h="1801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Total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155,030.50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extLst>
                  <a:ext uri="{0D108BD9-81ED-4DB2-BD59-A6C34878D82A}">
                    <a16:rowId xmlns:a16="http://schemas.microsoft.com/office/drawing/2014/main" val="3306560674"/>
                  </a:ext>
                </a:extLst>
              </a:tr>
              <a:tr h="1801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Exchange rate (£ to Euro)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 dirty="0">
                          <a:effectLst/>
                        </a:rPr>
                        <a:t>1.15</a:t>
                      </a:r>
                      <a:endParaRPr lang="en-US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 hMerge="1"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1.15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 dirty="0">
                          <a:effectLst/>
                        </a:rPr>
                        <a:t>134,809.13</a:t>
                      </a:r>
                      <a:endParaRPr lang="en-US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03" marR="60303" marT="0" marB="0" anchor="b"/>
                </a:tc>
                <a:extLst>
                  <a:ext uri="{0D108BD9-81ED-4DB2-BD59-A6C34878D82A}">
                    <a16:rowId xmlns:a16="http://schemas.microsoft.com/office/drawing/2014/main" val="3902534983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E67ABCD-8E4D-4D13-B835-4CCB498C995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0460363"/>
              </p:ext>
            </p:extLst>
          </p:nvPr>
        </p:nvGraphicFramePr>
        <p:xfrm>
          <a:off x="6756458" y="1537253"/>
          <a:ext cx="5104238" cy="464069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301942">
                  <a:extLst>
                    <a:ext uri="{9D8B030D-6E8A-4147-A177-3AD203B41FA5}">
                      <a16:colId xmlns:a16="http://schemas.microsoft.com/office/drawing/2014/main" val="1804627906"/>
                    </a:ext>
                  </a:extLst>
                </a:gridCol>
                <a:gridCol w="185530">
                  <a:extLst>
                    <a:ext uri="{9D8B030D-6E8A-4147-A177-3AD203B41FA5}">
                      <a16:colId xmlns:a16="http://schemas.microsoft.com/office/drawing/2014/main" val="689756488"/>
                    </a:ext>
                  </a:extLst>
                </a:gridCol>
                <a:gridCol w="150836">
                  <a:extLst>
                    <a:ext uri="{9D8B030D-6E8A-4147-A177-3AD203B41FA5}">
                      <a16:colId xmlns:a16="http://schemas.microsoft.com/office/drawing/2014/main" val="1371589464"/>
                    </a:ext>
                  </a:extLst>
                </a:gridCol>
                <a:gridCol w="1465930">
                  <a:extLst>
                    <a:ext uri="{9D8B030D-6E8A-4147-A177-3AD203B41FA5}">
                      <a16:colId xmlns:a16="http://schemas.microsoft.com/office/drawing/2014/main" val="153322073"/>
                    </a:ext>
                  </a:extLst>
                </a:gridCol>
              </a:tblGrid>
              <a:tr h="174216"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Equipment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extLst>
                  <a:ext uri="{0D108BD9-81ED-4DB2-BD59-A6C34878D82A}">
                    <a16:rowId xmlns:a16="http://schemas.microsoft.com/office/drawing/2014/main" val="1880798350"/>
                  </a:ext>
                </a:extLst>
              </a:tr>
              <a:tr h="174216"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Automatic gravity filler Unibloc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US" sz="10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2718" marR="62718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98,000.00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extLst>
                  <a:ext uri="{0D108BD9-81ED-4DB2-BD59-A6C34878D82A}">
                    <a16:rowId xmlns:a16="http://schemas.microsoft.com/office/drawing/2014/main" val="597747492"/>
                  </a:ext>
                </a:extLst>
              </a:tr>
              <a:tr h="174216"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Automatic AVE vertical Mechanical Cap elevator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US" sz="10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2718" marR="62718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8,800.00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extLst>
                  <a:ext uri="{0D108BD9-81ED-4DB2-BD59-A6C34878D82A}">
                    <a16:rowId xmlns:a16="http://schemas.microsoft.com/office/drawing/2014/main" val="3501730114"/>
                  </a:ext>
                </a:extLst>
              </a:tr>
              <a:tr h="174216"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Change parts for corks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US" sz="10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2718" marR="62718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12,000.00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extLst>
                  <a:ext uri="{0D108BD9-81ED-4DB2-BD59-A6C34878D82A}">
                    <a16:rowId xmlns:a16="http://schemas.microsoft.com/office/drawing/2014/main" val="1283503742"/>
                  </a:ext>
                </a:extLst>
              </a:tr>
              <a:tr h="170151"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Change parts for 200ml arianne bottle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US" sz="10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2718" marR="62718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3,000.00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extLst>
                  <a:ext uri="{0D108BD9-81ED-4DB2-BD59-A6C34878D82A}">
                    <a16:rowId xmlns:a16="http://schemas.microsoft.com/office/drawing/2014/main" val="814909812"/>
                  </a:ext>
                </a:extLst>
              </a:tr>
              <a:tr h="174216"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Change parts for 350ml arianne bottle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US" sz="10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2718" marR="62718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3,000.00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extLst>
                  <a:ext uri="{0D108BD9-81ED-4DB2-BD59-A6C34878D82A}">
                    <a16:rowId xmlns:a16="http://schemas.microsoft.com/office/drawing/2014/main" val="2408642177"/>
                  </a:ext>
                </a:extLst>
              </a:tr>
              <a:tr h="174216"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Change parts for 700ml arianne bottle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US" sz="10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2718" marR="62718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3,000.00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extLst>
                  <a:ext uri="{0D108BD9-81ED-4DB2-BD59-A6C34878D82A}">
                    <a16:rowId xmlns:a16="http://schemas.microsoft.com/office/drawing/2014/main" val="2400060674"/>
                  </a:ext>
                </a:extLst>
              </a:tr>
              <a:tr h="174216"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Change parts for 700ml and 750ml PN17 bottle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3,000.00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extLst>
                  <a:ext uri="{0D108BD9-81ED-4DB2-BD59-A6C34878D82A}">
                    <a16:rowId xmlns:a16="http://schemas.microsoft.com/office/drawing/2014/main" val="681621085"/>
                  </a:ext>
                </a:extLst>
              </a:tr>
              <a:tr h="174216"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One set of 12 filling nozzle hooks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500.00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extLst>
                  <a:ext uri="{0D108BD9-81ED-4DB2-BD59-A6C34878D82A}">
                    <a16:rowId xmlns:a16="http://schemas.microsoft.com/office/drawing/2014/main" val="1787821189"/>
                  </a:ext>
                </a:extLst>
              </a:tr>
              <a:tr h="174216">
                <a:tc gridSpan="3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Automatic linear OMB twin head capsular inc 200ml parts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22,400.00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extLst>
                  <a:ext uri="{0D108BD9-81ED-4DB2-BD59-A6C34878D82A}">
                    <a16:rowId xmlns:a16="http://schemas.microsoft.com/office/drawing/2014/main" val="292082300"/>
                  </a:ext>
                </a:extLst>
              </a:tr>
              <a:tr h="17421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Change parts for 350ml arianne bottle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600.00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extLst>
                  <a:ext uri="{0D108BD9-81ED-4DB2-BD59-A6C34878D82A}">
                    <a16:rowId xmlns:a16="http://schemas.microsoft.com/office/drawing/2014/main" val="4134730933"/>
                  </a:ext>
                </a:extLst>
              </a:tr>
              <a:tr h="17421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Change parts for 700ml arianne bottle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600.00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extLst>
                  <a:ext uri="{0D108BD9-81ED-4DB2-BD59-A6C34878D82A}">
                    <a16:rowId xmlns:a16="http://schemas.microsoft.com/office/drawing/2014/main" val="2132374916"/>
                  </a:ext>
                </a:extLst>
              </a:tr>
              <a:tr h="17421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Change parts for 700ml and 750ml PN17 bottle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600.00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extLst>
                  <a:ext uri="{0D108BD9-81ED-4DB2-BD59-A6C34878D82A}">
                    <a16:rowId xmlns:a16="http://schemas.microsoft.com/office/drawing/2014/main" val="1413617267"/>
                  </a:ext>
                </a:extLst>
              </a:tr>
              <a:tr h="17421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Conveyors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18,500.00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extLst>
                  <a:ext uri="{0D108BD9-81ED-4DB2-BD59-A6C34878D82A}">
                    <a16:rowId xmlns:a16="http://schemas.microsoft.com/office/drawing/2014/main" val="287084281"/>
                  </a:ext>
                </a:extLst>
              </a:tr>
              <a:tr h="17421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extLst>
                  <a:ext uri="{0D108BD9-81ED-4DB2-BD59-A6C34878D82A}">
                    <a16:rowId xmlns:a16="http://schemas.microsoft.com/office/drawing/2014/main" val="1770335325"/>
                  </a:ext>
                </a:extLst>
              </a:tr>
              <a:tr h="17421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extLst>
                  <a:ext uri="{0D108BD9-81ED-4DB2-BD59-A6C34878D82A}">
                    <a16:rowId xmlns:a16="http://schemas.microsoft.com/office/drawing/2014/main" val="284120303"/>
                  </a:ext>
                </a:extLst>
              </a:tr>
              <a:tr h="17421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extLst>
                  <a:ext uri="{0D108BD9-81ED-4DB2-BD59-A6C34878D82A}">
                    <a16:rowId xmlns:a16="http://schemas.microsoft.com/office/drawing/2014/main" val="3320729184"/>
                  </a:ext>
                </a:extLst>
              </a:tr>
              <a:tr h="17421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Total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174,000.00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extLst>
                  <a:ext uri="{0D108BD9-81ED-4DB2-BD59-A6C34878D82A}">
                    <a16:rowId xmlns:a16="http://schemas.microsoft.com/office/drawing/2014/main" val="523544587"/>
                  </a:ext>
                </a:extLst>
              </a:tr>
              <a:tr h="17421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Less discount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15%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 hMerge="1"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15%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147,900.00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extLst>
                  <a:ext uri="{0D108BD9-81ED-4DB2-BD59-A6C34878D82A}">
                    <a16:rowId xmlns:a16="http://schemas.microsoft.com/office/drawing/2014/main" val="2569793694"/>
                  </a:ext>
                </a:extLst>
              </a:tr>
              <a:tr h="17421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Transport from Italy to NEC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0.00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extLst>
                  <a:ext uri="{0D108BD9-81ED-4DB2-BD59-A6C34878D82A}">
                    <a16:rowId xmlns:a16="http://schemas.microsoft.com/office/drawing/2014/main" val="818370748"/>
                  </a:ext>
                </a:extLst>
              </a:tr>
              <a:tr h="17421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Storage and packing at NEC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4,623.91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extLst>
                  <a:ext uri="{0D108BD9-81ED-4DB2-BD59-A6C34878D82A}">
                    <a16:rowId xmlns:a16="http://schemas.microsoft.com/office/drawing/2014/main" val="1838513244"/>
                  </a:ext>
                </a:extLst>
              </a:tr>
              <a:tr h="17421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Assembly and instal - 2 days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1,200.00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extLst>
                  <a:ext uri="{0D108BD9-81ED-4DB2-BD59-A6C34878D82A}">
                    <a16:rowId xmlns:a16="http://schemas.microsoft.com/office/drawing/2014/main" val="1450199632"/>
                  </a:ext>
                </a:extLst>
              </a:tr>
              <a:tr h="17421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Comm and trg for 6 days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4,800.00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extLst>
                  <a:ext uri="{0D108BD9-81ED-4DB2-BD59-A6C34878D82A}">
                    <a16:rowId xmlns:a16="http://schemas.microsoft.com/office/drawing/2014/main" val="2229726441"/>
                  </a:ext>
                </a:extLst>
              </a:tr>
              <a:tr h="17421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Total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158,523.91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extLst>
                  <a:ext uri="{0D108BD9-81ED-4DB2-BD59-A6C34878D82A}">
                    <a16:rowId xmlns:a16="http://schemas.microsoft.com/office/drawing/2014/main" val="1273743743"/>
                  </a:ext>
                </a:extLst>
              </a:tr>
              <a:tr h="17421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Exchange rate (£ to Euro)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 dirty="0">
                          <a:effectLst/>
                        </a:rPr>
                        <a:t>1.15</a:t>
                      </a:r>
                      <a:endParaRPr lang="en-US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 hMerge="1"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</a:rPr>
                        <a:t>1.15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 dirty="0">
                          <a:effectLst/>
                        </a:rPr>
                        <a:t>137,846.88</a:t>
                      </a:r>
                      <a:endParaRPr lang="en-US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18" marR="62718" marT="0" marB="0" anchor="b"/>
                </a:tc>
                <a:extLst>
                  <a:ext uri="{0D108BD9-81ED-4DB2-BD59-A6C34878D82A}">
                    <a16:rowId xmlns:a16="http://schemas.microsoft.com/office/drawing/2014/main" val="1440800809"/>
                  </a:ext>
                </a:extLst>
              </a:tr>
            </a:tbl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A2E0CAA9-9246-DEDB-E977-ED031F322F5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62704" t="-125896" r="-262704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81932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910"/>
    </mc:Choice>
    <mc:Fallback>
      <p:transition spd="slow" advTm="309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572152-86BC-4D7A-8344-8BC1EAFC36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Issues that implementation will course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1E9F6C-73B3-4094-A012-5E6CE461D4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Disruption over the installation time</a:t>
            </a:r>
          </a:p>
          <a:p>
            <a:r>
              <a:rPr lang="en-GB" dirty="0"/>
              <a:t>Down time though the period of installation and training</a:t>
            </a:r>
            <a:endParaRPr lang="en-US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1E57268A-35D3-1E78-6E46-E8FF297090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62704" t="-125896" r="-262704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13598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232"/>
    </mc:Choice>
    <mc:Fallback>
      <p:transition spd="slow" advTm="422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F2AFB-83F1-4735-8A86-6705C5631B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Rational of the business</a:t>
            </a:r>
            <a:endParaRPr lang="en-US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6FF99A8B-D149-4B30-8165-AA0EFCB9B6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47689738"/>
              </p:ext>
            </p:extLst>
          </p:nvPr>
        </p:nvGraphicFramePr>
        <p:xfrm>
          <a:off x="838200" y="1825625"/>
          <a:ext cx="1051560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2632249075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385901854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Payback Period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2.9 years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16493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Internal Rate of Return (IRR)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21.9%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30135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Net Present Value (NPV)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£             78,454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44194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Discount Rate (WACC)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11%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3634752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7736D7E5-3E37-4C2C-87A2-85855DBE4CD4}"/>
              </a:ext>
            </a:extLst>
          </p:cNvPr>
          <p:cNvSpPr txBox="1"/>
          <p:nvPr/>
        </p:nvSpPr>
        <p:spPr>
          <a:xfrm>
            <a:off x="838200" y="3697357"/>
            <a:ext cx="10515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* If WACC will go more then 25% we will get negative NPV</a:t>
            </a:r>
            <a:endParaRPr lang="en-US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7997A14E-C540-E7B8-AB67-AB8509CC255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62704" t="-125896" r="-262704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71757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2922"/>
    </mc:Choice>
    <mc:Fallback>
      <p:transition spd="slow" advTm="1229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8B083C-360F-409E-BF5A-9E8E513E05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results</a:t>
            </a: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5343027-B54B-4564-B884-1146D25F65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6990910"/>
              </p:ext>
            </p:extLst>
          </p:nvPr>
        </p:nvGraphicFramePr>
        <p:xfrm>
          <a:off x="1219200" y="1690687"/>
          <a:ext cx="8839200" cy="372945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474928">
                  <a:extLst>
                    <a:ext uri="{9D8B030D-6E8A-4147-A177-3AD203B41FA5}">
                      <a16:colId xmlns:a16="http://schemas.microsoft.com/office/drawing/2014/main" val="1613638123"/>
                    </a:ext>
                  </a:extLst>
                </a:gridCol>
                <a:gridCol w="3364272">
                  <a:extLst>
                    <a:ext uri="{9D8B030D-6E8A-4147-A177-3AD203B41FA5}">
                      <a16:colId xmlns:a16="http://schemas.microsoft.com/office/drawing/2014/main" val="711622241"/>
                    </a:ext>
                  </a:extLst>
                </a:gridCol>
              </a:tblGrid>
              <a:tr h="3390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US" sz="20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 5 years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678391475"/>
                  </a:ext>
                </a:extLst>
              </a:tr>
              <a:tr h="3390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Net Present Value (NPV)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 £             78,454 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4141340232"/>
                  </a:ext>
                </a:extLst>
              </a:tr>
              <a:tr h="3390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Net Present Value (NPV) - Excel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 £             78,454 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762532454"/>
                  </a:ext>
                </a:extLst>
              </a:tr>
              <a:tr h="3390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US" sz="20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US" sz="20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248999401"/>
                  </a:ext>
                </a:extLst>
              </a:tr>
              <a:tr h="3390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Internal Rate of Return (IRR)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21.90%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977124540"/>
                  </a:ext>
                </a:extLst>
              </a:tr>
              <a:tr h="3390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US" sz="20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US" sz="20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969034751"/>
                  </a:ext>
                </a:extLst>
              </a:tr>
              <a:tr h="3390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Profitability Index (PI)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1.29</a:t>
                      </a: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530868455"/>
                  </a:ext>
                </a:extLst>
              </a:tr>
              <a:tr h="3390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US" sz="20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US" sz="20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012652315"/>
                  </a:ext>
                </a:extLst>
              </a:tr>
              <a:tr h="3390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Benefit Cost Ratio (BCR)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1.29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932850327"/>
                  </a:ext>
                </a:extLst>
              </a:tr>
              <a:tr h="3390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US" sz="20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US" sz="20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491181100"/>
                  </a:ext>
                </a:extLst>
              </a:tr>
              <a:tr h="3390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Accounting Rate of Return (ARR)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70%</a:t>
                      </a:r>
                      <a:endParaRPr lang="en-US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521075588"/>
                  </a:ext>
                </a:extLst>
              </a:tr>
            </a:tbl>
          </a:graphicData>
        </a:graphic>
      </p:graphicFrame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A9F13324-AE96-FF90-5058-8DC7A3E5E8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62704" t="-125896" r="-262704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89385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9386"/>
    </mc:Choice>
    <mc:Fallback>
      <p:transition spd="slow" advTm="1193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BAEDF7-0065-4F55-B077-8A3A0E01D4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8F2AA-378B-4768-97F1-53E420F4BF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Since NPV is positive with the high value, would say to accept the project. Payback period: 2 Years &amp; 9 months. As well as all the over calculated tools shows that project will be positive and need to go ahead.</a:t>
            </a:r>
          </a:p>
          <a:p>
            <a:r>
              <a:rPr lang="en-US" dirty="0"/>
              <a:t>Nerveless, not looking how good or bad would-be business report with the small company not always the case. As it is, Penderyn Distillery is private own company and a lot depend on the main shareholder. If he got money and company needs new bottling line, we will get it. 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1B3FD100-845F-6349-7FF5-EF18511B691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62704" t="-125896" r="-262704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64837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185"/>
    </mc:Choice>
    <mc:Fallback>
      <p:transition spd="slow" advTm="651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56379DD-3F85-A5FF-6462-F3C83CE462B7}"/>
              </a:ext>
            </a:extLst>
          </p:cNvPr>
          <p:cNvSpPr/>
          <p:nvPr/>
        </p:nvSpPr>
        <p:spPr>
          <a:xfrm>
            <a:off x="2064328" y="2175163"/>
            <a:ext cx="7287490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96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Thank you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D7E67661-E86E-9094-C128-2FA66501F6C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62704" t="-125896" r="-262704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22316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17"/>
    </mc:Choice>
    <mc:Fallback>
      <p:transition spd="slow" advTm="67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527</TotalTime>
  <Words>663</Words>
  <Application>Microsoft Office PowerPoint</Application>
  <PresentationFormat>Widescreen</PresentationFormat>
  <Paragraphs>189</Paragraphs>
  <Slides>10</Slides>
  <Notes>0</Notes>
  <HiddenSlides>0</HiddenSlides>
  <MMClips>10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Project Appraisal Assignment</vt:lpstr>
      <vt:lpstr>Introduction</vt:lpstr>
      <vt:lpstr>Bottling line business project</vt:lpstr>
      <vt:lpstr>Timeline</vt:lpstr>
      <vt:lpstr>Cost of the project – total £272,656 </vt:lpstr>
      <vt:lpstr>Issues that implementation will course</vt:lpstr>
      <vt:lpstr>Rational of the business</vt:lpstr>
      <vt:lpstr>Project results</vt:lpstr>
      <vt:lpstr>Conclusions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Appraisal Assignment</dc:title>
  <dc:creator>Aista Phillips</dc:creator>
  <cp:lastModifiedBy>Aista Phillips</cp:lastModifiedBy>
  <cp:revision>8</cp:revision>
  <dcterms:created xsi:type="dcterms:W3CDTF">2023-05-26T13:05:03Z</dcterms:created>
  <dcterms:modified xsi:type="dcterms:W3CDTF">2023-05-28T13:17:26Z</dcterms:modified>
</cp:coreProperties>
</file>