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13" r:id="rId2"/>
    <p:sldMasterId id="2147483734" r:id="rId3"/>
    <p:sldMasterId id="2147483751" r:id="rId4"/>
  </p:sldMasterIdLst>
  <p:sldIdLst>
    <p:sldId id="263" r:id="rId5"/>
    <p:sldId id="264" r:id="rId6"/>
    <p:sldId id="256" r:id="rId7"/>
    <p:sldId id="257" r:id="rId8"/>
    <p:sldId id="258" r:id="rId9"/>
    <p:sldId id="259" r:id="rId10"/>
    <p:sldId id="260" r:id="rId11"/>
    <p:sldId id="261" r:id="rId12"/>
    <p:sldId id="262" r:id="rId13"/>
    <p:sldId id="278" r:id="rId14"/>
    <p:sldId id="280" r:id="rId15"/>
    <p:sldId id="282" r:id="rId16"/>
    <p:sldId id="285" r:id="rId17"/>
    <p:sldId id="283" r:id="rId18"/>
    <p:sldId id="284" r:id="rId19"/>
    <p:sldId id="286" r:id="rId20"/>
    <p:sldId id="287" r:id="rId21"/>
    <p:sldId id="288" r:id="rId22"/>
    <p:sldId id="289" r:id="rId23"/>
    <p:sldId id="290" r:id="rId24"/>
    <p:sldId id="291" r:id="rId25"/>
    <p:sldId id="292" r:id="rId26"/>
    <p:sldId id="293" r:id="rId27"/>
    <p:sldId id="294" r:id="rId28"/>
    <p:sldId id="295" r:id="rId29"/>
    <p:sldId id="296" r:id="rId30"/>
    <p:sldId id="297" r:id="rId31"/>
    <p:sldId id="298" r:id="rId32"/>
    <p:sldId id="299" r:id="rId33"/>
    <p:sldId id="279" r:id="rId34"/>
    <p:sldId id="300" r:id="rId35"/>
    <p:sldId id="301" r:id="rId36"/>
    <p:sldId id="302" r:id="rId37"/>
    <p:sldId id="303" r:id="rId38"/>
    <p:sldId id="304" r:id="rId39"/>
    <p:sldId id="305" r:id="rId40"/>
    <p:sldId id="306" r:id="rId41"/>
    <p:sldId id="307" r:id="rId42"/>
    <p:sldId id="308" r:id="rId43"/>
    <p:sldId id="309" r:id="rId44"/>
    <p:sldId id="310" r:id="rId45"/>
    <p:sldId id="311" r:id="rId46"/>
    <p:sldId id="312" r:id="rId47"/>
    <p:sldId id="313" r:id="rId48"/>
    <p:sldId id="314"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7262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04733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210761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719245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949955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971881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677858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208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3297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720892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12/21/2022</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74164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4812257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74210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4263381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604449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04892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05407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07074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8397183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3670423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6490608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9398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3984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36408518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37722805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38911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099806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57254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200176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54519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51178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35633404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7290962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31940555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9506DF-227F-4613-A584-1A367F098F52}" type="datetimeFigureOut">
              <a:rPr lang="en-GB" smtClean="0"/>
              <a:t>21/12/2022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40419518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9506DF-227F-4613-A584-1A367F098F52}" type="datetimeFigureOut">
              <a:rPr lang="en-GB" smtClean="0"/>
              <a:t>21/12/2022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38627961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9506DF-227F-4613-A584-1A367F098F52}" type="datetimeFigureOut">
              <a:rPr lang="en-GB" smtClean="0"/>
              <a:t>21/12/2022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95042397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9506DF-227F-4613-A584-1A367F098F52}" type="datetimeFigureOut">
              <a:rPr lang="en-GB" smtClean="0"/>
              <a:t>21/12/2022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9330822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9506DF-227F-4613-A584-1A367F098F52}" type="datetimeFigureOut">
              <a:rPr lang="en-GB" smtClean="0"/>
              <a:t>21/12/2022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15537094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A687E-C23A-4619-B627-8264F33251A8}" type="slidenum">
              <a:rPr lang="en-GB" smtClean="0"/>
              <a:t>‹#›</a:t>
            </a:fld>
            <a:endParaRPr lang="en-GB"/>
          </a:p>
        </p:txBody>
      </p:sp>
      <p:sp>
        <p:nvSpPr>
          <p:cNvPr id="5" name="Date Placeholder 4"/>
          <p:cNvSpPr>
            <a:spLocks noGrp="1"/>
          </p:cNvSpPr>
          <p:nvPr>
            <p:ph type="dt" sz="half" idx="10"/>
          </p:nvPr>
        </p:nvSpPr>
        <p:spPr/>
        <p:txBody>
          <a:bodyPr/>
          <a:lstStyle/>
          <a:p>
            <a:fld id="{6A9506DF-227F-4613-A584-1A367F098F52}" type="datetimeFigureOut">
              <a:rPr lang="en-GB" smtClean="0"/>
              <a:t>21/12/2022</a:t>
            </a:fld>
            <a:endParaRPr lang="en-GB"/>
          </a:p>
        </p:txBody>
      </p:sp>
    </p:spTree>
    <p:extLst>
      <p:ext uri="{BB962C8B-B14F-4D97-AF65-F5344CB8AC3E}">
        <p14:creationId xmlns:p14="http://schemas.microsoft.com/office/powerpoint/2010/main" val="405035281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90331795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156429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5220582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366623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63415362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114622860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9506DF-227F-4613-A584-1A367F098F52}" type="datetimeFigureOut">
              <a:rPr lang="en-GB" smtClean="0"/>
              <a:t>21/12/2022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A687E-C23A-4619-B627-8264F33251A8}" type="slidenum">
              <a:rPr lang="en-GB" smtClean="0"/>
              <a:t>‹#›</a:t>
            </a:fld>
            <a:endParaRPr lang="en-GB"/>
          </a:p>
        </p:txBody>
      </p:sp>
    </p:spTree>
    <p:extLst>
      <p:ext uri="{BB962C8B-B14F-4D97-AF65-F5344CB8AC3E}">
        <p14:creationId xmlns:p14="http://schemas.microsoft.com/office/powerpoint/2010/main" val="5732993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1D8B-2447-8687-50EA-60CF98CDD7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4A93EF-69DA-5539-7AE2-A8D4CF95A6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BDD3B6-AF06-9F96-75C9-20E238F19457}"/>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5" name="Footer Placeholder 4">
            <a:extLst>
              <a:ext uri="{FF2B5EF4-FFF2-40B4-BE49-F238E27FC236}">
                <a16:creationId xmlns:a16="http://schemas.microsoft.com/office/drawing/2014/main" id="{9150088E-D4A4-A417-7281-C3C058F305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910D2B-C755-787B-BCDA-9B16CC733D87}"/>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209234379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5E1A7-AD28-68AB-EABB-93917535E0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DF1471-EA47-97D4-DFA6-1DFBB80D78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AB37B0-1DA5-DB5B-0A3F-0CD300098CCB}"/>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5" name="Footer Placeholder 4">
            <a:extLst>
              <a:ext uri="{FF2B5EF4-FFF2-40B4-BE49-F238E27FC236}">
                <a16:creationId xmlns:a16="http://schemas.microsoft.com/office/drawing/2014/main" id="{5576F0DE-E3C8-98B5-2164-B28272539B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1E818-6919-7C91-9733-21CA13DBD080}"/>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181539935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65745-1F63-9CD6-713A-768473F1D1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38D88A-6B3A-4EC8-9780-A11660177A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D8D231-0EC8-6A12-FCA3-50EC678859CE}"/>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5" name="Footer Placeholder 4">
            <a:extLst>
              <a:ext uri="{FF2B5EF4-FFF2-40B4-BE49-F238E27FC236}">
                <a16:creationId xmlns:a16="http://schemas.microsoft.com/office/drawing/2014/main" id="{FFE4A092-ECA5-4C3D-D0AD-DBED73A84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B58C10-BD9D-CD6D-49D3-A389DA1552E5}"/>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105066061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350CE-30C0-F85B-040C-023F52E924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23D5F7-E1C4-97C9-4068-DEF6E82B66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6E188E-DED2-8CF0-4D27-FF00528692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9EC43A-D4FF-3426-E555-F1387309A6BF}"/>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6" name="Footer Placeholder 5">
            <a:extLst>
              <a:ext uri="{FF2B5EF4-FFF2-40B4-BE49-F238E27FC236}">
                <a16:creationId xmlns:a16="http://schemas.microsoft.com/office/drawing/2014/main" id="{3AEC6860-FEE1-351A-96FF-90CB36395A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1C0FBD-C74E-8B59-E93F-54624512CC1C}"/>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30286956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AB60-C9B7-4B88-280D-D904382679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DFB21B-51D3-B347-A2B8-C64410F47E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6E2948-C0AC-7A91-F1FB-AB62F2068D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F73CD6-5C2C-2333-03C9-F7AC2F932C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3F6B1E-1974-D244-BA93-D039944B70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149FC0-B1C3-ADE6-17CA-739FD2CAC9ED}"/>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8" name="Footer Placeholder 7">
            <a:extLst>
              <a:ext uri="{FF2B5EF4-FFF2-40B4-BE49-F238E27FC236}">
                <a16:creationId xmlns:a16="http://schemas.microsoft.com/office/drawing/2014/main" id="{4DB46159-F411-085F-364F-EED838B60C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AA3ADA-DCBD-9CA3-CA84-A72DAC599753}"/>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12628889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C51B6-A235-9997-B37A-6033397BBB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3132CD3-1647-2EF9-D667-078B55A49170}"/>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4" name="Footer Placeholder 3">
            <a:extLst>
              <a:ext uri="{FF2B5EF4-FFF2-40B4-BE49-F238E27FC236}">
                <a16:creationId xmlns:a16="http://schemas.microsoft.com/office/drawing/2014/main" id="{3277548C-4FC3-0AA2-7A76-C87C7713CF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6FCFE91-CB34-AA87-1DE5-44049D5495AF}"/>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84338302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68C9B2-FDEE-8879-755F-4EF4CCEE6075}"/>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3" name="Footer Placeholder 2">
            <a:extLst>
              <a:ext uri="{FF2B5EF4-FFF2-40B4-BE49-F238E27FC236}">
                <a16:creationId xmlns:a16="http://schemas.microsoft.com/office/drawing/2014/main" id="{68A9F5DC-0DD0-1D22-0092-B17C80A7C9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4DD321-4115-3CDA-5EE3-15F9393B9039}"/>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368749188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132B5-EAED-87F4-0B9B-6337F154B7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9C0F68-EEBF-2317-BABA-0A98F51E2D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C8FB3E-604F-1BB2-51D5-A7EA333522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AE5EAB-11FA-D3DC-0361-42F5D73DCBDA}"/>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6" name="Footer Placeholder 5">
            <a:extLst>
              <a:ext uri="{FF2B5EF4-FFF2-40B4-BE49-F238E27FC236}">
                <a16:creationId xmlns:a16="http://schemas.microsoft.com/office/drawing/2014/main" id="{257CCF6C-FF0A-5AE7-80E4-C33C8A99FE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B3C6F5-B192-4D2F-4B3F-8E3071A90F50}"/>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766876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8B0FC-F5CA-2F4F-A2E6-B92CD21BEE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773559-B3E1-F0F3-3501-B04D0BE1FE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BBCC4A-59B9-5100-E1B3-68EF6730C1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B2C2AD-FAE4-D660-98BD-E51B9147FB5D}"/>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6" name="Footer Placeholder 5">
            <a:extLst>
              <a:ext uri="{FF2B5EF4-FFF2-40B4-BE49-F238E27FC236}">
                <a16:creationId xmlns:a16="http://schemas.microsoft.com/office/drawing/2014/main" id="{5271648B-B237-C030-0D50-580F72FBF9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A2AD0A-47EF-37EC-D3FB-1D94387C0908}"/>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358343352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645C1-7F5F-1D83-A174-BDB6D44A13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04C12C-0586-0C8E-726C-2A8FDFF747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BB7B5A-55CF-2B1A-596D-8F6BAA4F6487}"/>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5" name="Footer Placeholder 4">
            <a:extLst>
              <a:ext uri="{FF2B5EF4-FFF2-40B4-BE49-F238E27FC236}">
                <a16:creationId xmlns:a16="http://schemas.microsoft.com/office/drawing/2014/main" id="{24D7A2F8-C6FE-C366-CD8C-6C52A9236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B12577-B877-D0CE-6C42-EAA37F35704A}"/>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92934297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CD1A98-01D5-7474-8DC7-FE20F0FA6D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AB444C-724B-E655-EE2A-866C73E8BD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41EF5D-D7F3-5C12-600F-95C93D6CDCD9}"/>
              </a:ext>
            </a:extLst>
          </p:cNvPr>
          <p:cNvSpPr>
            <a:spLocks noGrp="1"/>
          </p:cNvSpPr>
          <p:nvPr>
            <p:ph type="dt" sz="half" idx="10"/>
          </p:nvPr>
        </p:nvSpPr>
        <p:spPr/>
        <p:txBody>
          <a:bodyPr/>
          <a:lstStyle/>
          <a:p>
            <a:fld id="{43E49E72-3366-4945-B76E-85D99892303C}" type="datetimeFigureOut">
              <a:rPr lang="en-GB" smtClean="0"/>
              <a:t>21/12/2022</a:t>
            </a:fld>
            <a:endParaRPr lang="en-GB"/>
          </a:p>
        </p:txBody>
      </p:sp>
      <p:sp>
        <p:nvSpPr>
          <p:cNvPr id="5" name="Footer Placeholder 4">
            <a:extLst>
              <a:ext uri="{FF2B5EF4-FFF2-40B4-BE49-F238E27FC236}">
                <a16:creationId xmlns:a16="http://schemas.microsoft.com/office/drawing/2014/main" id="{F6193ACC-A131-6643-D1AA-C6644FCF5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D09E1C-06C3-4A32-C901-D153CCA14E66}"/>
              </a:ext>
            </a:extLst>
          </p:cNvPr>
          <p:cNvSpPr>
            <a:spLocks noGrp="1"/>
          </p:cNvSpPr>
          <p:nvPr>
            <p:ph type="sldNum" sz="quarter" idx="12"/>
          </p:nvPr>
        </p:nvSpPr>
        <p:spPr/>
        <p:txBody>
          <a:bodyPr/>
          <a:lstStyle/>
          <a:p>
            <a:fld id="{BD5CE5F5-EC1F-4BBB-9EFA-A557EACFE89C}" type="slidenum">
              <a:rPr lang="en-GB" smtClean="0"/>
              <a:t>‹#›</a:t>
            </a:fld>
            <a:endParaRPr lang="en-GB"/>
          </a:p>
        </p:txBody>
      </p:sp>
    </p:spTree>
    <p:extLst>
      <p:ext uri="{BB962C8B-B14F-4D97-AF65-F5344CB8AC3E}">
        <p14:creationId xmlns:p14="http://schemas.microsoft.com/office/powerpoint/2010/main" val="1106866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theme" Target="../theme/theme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17" Type="http://schemas.openxmlformats.org/officeDocument/2006/relationships/theme" Target="../theme/theme3.xml"/><Relationship Id="rId2" Type="http://schemas.openxmlformats.org/officeDocument/2006/relationships/slideLayout" Target="../slideLayouts/slideLayout33.xml"/><Relationship Id="rId16" Type="http://schemas.openxmlformats.org/officeDocument/2006/relationships/slideLayout" Target="../slideLayouts/slideLayout47.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slideLayout" Target="../slideLayouts/slideLayout4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12/21/2022</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1079420"/>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087551979"/>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 id="2147483731" r:id="rId18"/>
    <p:sldLayoutId id="2147483732" r:id="rId19"/>
    <p:sldLayoutId id="2147483733"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9506DF-227F-4613-A584-1A367F098F52}" type="datetimeFigureOut">
              <a:rPr lang="en-GB" smtClean="0"/>
              <a:t>21/12/2022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B7A687E-C23A-4619-B627-8264F33251A8}" type="slidenum">
              <a:rPr lang="en-GB" smtClean="0"/>
              <a:t>‹#›</a:t>
            </a:fld>
            <a:endParaRPr lang="en-GB"/>
          </a:p>
        </p:txBody>
      </p:sp>
    </p:spTree>
    <p:extLst>
      <p:ext uri="{BB962C8B-B14F-4D97-AF65-F5344CB8AC3E}">
        <p14:creationId xmlns:p14="http://schemas.microsoft.com/office/powerpoint/2010/main" val="2806020481"/>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44D575-0B6F-C978-0A69-70BA6B8DC6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0E6FAA-22DA-F9D1-1F72-9C4C22A65E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F76792-A144-3D39-B09E-A0E8B21F5F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E49E72-3366-4945-B76E-85D99892303C}" type="datetimeFigureOut">
              <a:rPr lang="en-GB" smtClean="0"/>
              <a:t>21/12/2022</a:t>
            </a:fld>
            <a:endParaRPr lang="en-GB"/>
          </a:p>
        </p:txBody>
      </p:sp>
      <p:sp>
        <p:nvSpPr>
          <p:cNvPr id="5" name="Footer Placeholder 4">
            <a:extLst>
              <a:ext uri="{FF2B5EF4-FFF2-40B4-BE49-F238E27FC236}">
                <a16:creationId xmlns:a16="http://schemas.microsoft.com/office/drawing/2014/main" id="{D63B28A4-B68C-4403-0F1C-08536D8EB7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0844BD3-9781-E85A-76C6-C496B43EB5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CE5F5-EC1F-4BBB-9EFA-A557EACFE89C}" type="slidenum">
              <a:rPr lang="en-GB" smtClean="0"/>
              <a:t>‹#›</a:t>
            </a:fld>
            <a:endParaRPr lang="en-GB"/>
          </a:p>
        </p:txBody>
      </p:sp>
    </p:spTree>
    <p:extLst>
      <p:ext uri="{BB962C8B-B14F-4D97-AF65-F5344CB8AC3E}">
        <p14:creationId xmlns:p14="http://schemas.microsoft.com/office/powerpoint/2010/main" val="1043102510"/>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therightquestions.co/what-are-your-personal-valu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hyperlink" Target="https://gruni.edu.ge/uploads/files/kvleva/fondebi/emf_2013_vol_1.pdf#page=372" TargetMode="External"/><Relationship Id="rId2" Type="http://schemas.openxmlformats.org/officeDocument/2006/relationships/hyperlink" Target="https://culturesolutionsgroup.com/culture-matters/denison-model" TargetMode="Externa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8.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9.xml"/></Relationships>
</file>

<file path=ppt/slides/_rels/slide3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9.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Layout" Target="../slideLayouts/slideLayout49.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9.xml"/></Relationships>
</file>

<file path=ppt/slides/_rels/slide4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9.xml"/></Relationships>
</file>

<file path=ppt/slides/_rels/slide4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9.xml"/></Relationships>
</file>

<file path=ppt/slides/_rels/slide4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1581-38AA-5510-F2F0-A2065B2A3B1D}"/>
              </a:ext>
            </a:extLst>
          </p:cNvPr>
          <p:cNvSpPr>
            <a:spLocks noGrp="1"/>
          </p:cNvSpPr>
          <p:nvPr>
            <p:ph type="title"/>
          </p:nvPr>
        </p:nvSpPr>
        <p:spPr/>
        <p:txBody>
          <a:bodyPr>
            <a:normAutofit fontScale="90000"/>
          </a:bodyPr>
          <a:lstStyle/>
          <a:p>
            <a:pPr algn="ctr"/>
            <a:r>
              <a:rPr lang="en-GB" dirty="0"/>
              <a:t>Examples of models – students research </a:t>
            </a:r>
          </a:p>
        </p:txBody>
      </p:sp>
      <p:sp>
        <p:nvSpPr>
          <p:cNvPr id="3" name="Content Placeholder 2">
            <a:extLst>
              <a:ext uri="{FF2B5EF4-FFF2-40B4-BE49-F238E27FC236}">
                <a16:creationId xmlns:a16="http://schemas.microsoft.com/office/drawing/2014/main" id="{66966365-C98F-3967-FE41-BF431D71A6B5}"/>
              </a:ext>
            </a:extLst>
          </p:cNvPr>
          <p:cNvSpPr>
            <a:spLocks noGrp="1"/>
          </p:cNvSpPr>
          <p:nvPr>
            <p:ph idx="1"/>
          </p:nvPr>
        </p:nvSpPr>
        <p:spPr/>
        <p:txBody>
          <a:bodyPr/>
          <a:lstStyle/>
          <a:p>
            <a:pPr marL="0" indent="0">
              <a:buNone/>
            </a:pPr>
            <a:r>
              <a:rPr lang="en-GB" dirty="0"/>
              <a:t>This is the output from the in class exercise where you all looked at different models to analyse culture. </a:t>
            </a:r>
          </a:p>
          <a:p>
            <a:pPr marL="0" indent="0">
              <a:buNone/>
            </a:pPr>
            <a:endParaRPr lang="en-GB" dirty="0"/>
          </a:p>
          <a:p>
            <a:pPr marL="0" indent="0">
              <a:buNone/>
            </a:pPr>
            <a:r>
              <a:rPr lang="en-GB" dirty="0"/>
              <a:t>Please note this is not an exhaustive list and does not contain all of the information you need. </a:t>
            </a:r>
          </a:p>
          <a:p>
            <a:pPr marL="0" indent="0">
              <a:buNone/>
            </a:pPr>
            <a:endParaRPr lang="en-GB" dirty="0"/>
          </a:p>
          <a:p>
            <a:pPr marL="0" indent="0">
              <a:buNone/>
            </a:pPr>
            <a:r>
              <a:rPr lang="en-GB" dirty="0"/>
              <a:t>You will need to still do further reading and provide appropriate resources however may assist you starting off. </a:t>
            </a:r>
          </a:p>
        </p:txBody>
      </p:sp>
    </p:spTree>
    <p:extLst>
      <p:ext uri="{BB962C8B-B14F-4D97-AF65-F5344CB8AC3E}">
        <p14:creationId xmlns:p14="http://schemas.microsoft.com/office/powerpoint/2010/main" val="2480890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9D20E-8623-E879-0B58-B94A4692280E}"/>
              </a:ext>
            </a:extLst>
          </p:cNvPr>
          <p:cNvSpPr>
            <a:spLocks noGrp="1"/>
          </p:cNvSpPr>
          <p:nvPr>
            <p:ph type="title"/>
          </p:nvPr>
        </p:nvSpPr>
        <p:spPr/>
        <p:txBody>
          <a:bodyPr/>
          <a:lstStyle/>
          <a:p>
            <a:r>
              <a:rPr lang="en-GB" dirty="0"/>
              <a:t>Models </a:t>
            </a:r>
          </a:p>
        </p:txBody>
      </p:sp>
      <p:sp>
        <p:nvSpPr>
          <p:cNvPr id="3" name="Content Placeholder 2">
            <a:extLst>
              <a:ext uri="{FF2B5EF4-FFF2-40B4-BE49-F238E27FC236}">
                <a16:creationId xmlns:a16="http://schemas.microsoft.com/office/drawing/2014/main" id="{0D66DCB1-553E-7A0A-84D6-57329D9BC5CA}"/>
              </a:ext>
            </a:extLst>
          </p:cNvPr>
          <p:cNvSpPr>
            <a:spLocks noGrp="1"/>
          </p:cNvSpPr>
          <p:nvPr>
            <p:ph idx="1"/>
          </p:nvPr>
        </p:nvSpPr>
        <p:spPr/>
        <p:txBody>
          <a:bodyPr/>
          <a:lstStyle/>
          <a:p>
            <a:r>
              <a:rPr lang="en-GB" dirty="0"/>
              <a:t>Slides 3-9 The Cultural Iceberg Model</a:t>
            </a:r>
          </a:p>
          <a:p>
            <a:r>
              <a:rPr lang="en-GB" dirty="0"/>
              <a:t>Slides 10-19 Hofstede’s Dimensions of culture</a:t>
            </a:r>
          </a:p>
          <a:p>
            <a:r>
              <a:rPr lang="en-GB" dirty="0"/>
              <a:t> Slides 20-27 Charles </a:t>
            </a:r>
            <a:r>
              <a:rPr lang="en-GB" dirty="0" err="1"/>
              <a:t>Handy’s</a:t>
            </a:r>
            <a:r>
              <a:rPr lang="en-GB" dirty="0"/>
              <a:t> dimensions of culture </a:t>
            </a:r>
          </a:p>
          <a:p>
            <a:r>
              <a:rPr lang="en-GB" dirty="0"/>
              <a:t>Slides 28-36 Denison culture model </a:t>
            </a:r>
          </a:p>
          <a:p>
            <a:r>
              <a:rPr lang="en-GB" dirty="0"/>
              <a:t>Slides 37-45 McKinsey 7S Model </a:t>
            </a:r>
          </a:p>
          <a:p>
            <a:endParaRPr lang="en-GB" dirty="0"/>
          </a:p>
          <a:p>
            <a:endParaRPr lang="en-GB" dirty="0"/>
          </a:p>
        </p:txBody>
      </p:sp>
    </p:spTree>
    <p:extLst>
      <p:ext uri="{BB962C8B-B14F-4D97-AF65-F5344CB8AC3E}">
        <p14:creationId xmlns:p14="http://schemas.microsoft.com/office/powerpoint/2010/main" val="1707872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626F98-F213-4034-8836-88A71501D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5131B23E-FE83-D2C1-BE97-06CD5A462CA3}"/>
              </a:ext>
            </a:extLst>
          </p:cNvPr>
          <p:cNvPicPr>
            <a:picLocks noChangeAspect="1"/>
          </p:cNvPicPr>
          <p:nvPr/>
        </p:nvPicPr>
        <p:blipFill rotWithShape="1">
          <a:blip r:embed="rId2">
            <a:alphaModFix amt="60000"/>
          </a:blip>
          <a:srcRect t="14644" b="1086"/>
          <a:stretch/>
        </p:blipFill>
        <p:spPr>
          <a:xfrm>
            <a:off x="20" y="1"/>
            <a:ext cx="12191980" cy="6857999"/>
          </a:xfrm>
          <a:prstGeom prst="rect">
            <a:avLst/>
          </a:prstGeom>
        </p:spPr>
      </p:pic>
      <p:sp useBgFill="1">
        <p:nvSpPr>
          <p:cNvPr id="11" name="Freeform: Shape 10">
            <a:extLst>
              <a:ext uri="{FF2B5EF4-FFF2-40B4-BE49-F238E27FC236}">
                <a16:creationId xmlns:a16="http://schemas.microsoft.com/office/drawing/2014/main" id="{6B3DAACF-D844-4480-94BE-2DE00ABEE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75199" y="726177"/>
            <a:ext cx="5241603" cy="5343721"/>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ln w="63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7D3503-11C4-CBA2-13E1-617D513C573D}"/>
              </a:ext>
            </a:extLst>
          </p:cNvPr>
          <p:cNvSpPr>
            <a:spLocks noGrp="1"/>
          </p:cNvSpPr>
          <p:nvPr>
            <p:ph type="ctrTitle"/>
          </p:nvPr>
        </p:nvSpPr>
        <p:spPr>
          <a:xfrm>
            <a:off x="1524000" y="1336430"/>
            <a:ext cx="9144000" cy="2820573"/>
          </a:xfrm>
        </p:spPr>
        <p:txBody>
          <a:bodyPr>
            <a:normAutofit/>
          </a:bodyPr>
          <a:lstStyle/>
          <a:p>
            <a:pPr algn="ctr"/>
            <a:r>
              <a:rPr lang="en-GB" sz="6600" dirty="0"/>
              <a:t>The CULTURAL ICEBERG MODEL</a:t>
            </a:r>
          </a:p>
        </p:txBody>
      </p:sp>
      <p:sp>
        <p:nvSpPr>
          <p:cNvPr id="3" name="Subtitle 2">
            <a:extLst>
              <a:ext uri="{FF2B5EF4-FFF2-40B4-BE49-F238E27FC236}">
                <a16:creationId xmlns:a16="http://schemas.microsoft.com/office/drawing/2014/main" id="{3F1214E3-BED9-FA7E-2341-8FAF9C6018F0}"/>
              </a:ext>
            </a:extLst>
          </p:cNvPr>
          <p:cNvSpPr>
            <a:spLocks noGrp="1"/>
          </p:cNvSpPr>
          <p:nvPr>
            <p:ph type="subTitle" idx="1"/>
          </p:nvPr>
        </p:nvSpPr>
        <p:spPr>
          <a:xfrm>
            <a:off x="4068856" y="4628271"/>
            <a:ext cx="4054288" cy="1069144"/>
          </a:xfrm>
        </p:spPr>
        <p:txBody>
          <a:bodyPr>
            <a:normAutofit/>
          </a:bodyPr>
          <a:lstStyle/>
          <a:p>
            <a:pPr algn="ctr"/>
            <a:endParaRPr lang="en-GB"/>
          </a:p>
        </p:txBody>
      </p:sp>
    </p:spTree>
    <p:extLst>
      <p:ext uri="{BB962C8B-B14F-4D97-AF65-F5344CB8AC3E}">
        <p14:creationId xmlns:p14="http://schemas.microsoft.com/office/powerpoint/2010/main" val="164642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54AF2-FADC-5729-ADA0-5D69F7DE9E4B}"/>
              </a:ext>
            </a:extLst>
          </p:cNvPr>
          <p:cNvSpPr>
            <a:spLocks noGrp="1"/>
          </p:cNvSpPr>
          <p:nvPr>
            <p:ph type="title"/>
          </p:nvPr>
        </p:nvSpPr>
        <p:spPr/>
        <p:txBody>
          <a:bodyPr/>
          <a:lstStyle/>
          <a:p>
            <a:r>
              <a:rPr lang="en-GB" dirty="0"/>
              <a:t>What is it?</a:t>
            </a:r>
          </a:p>
        </p:txBody>
      </p:sp>
      <p:sp>
        <p:nvSpPr>
          <p:cNvPr id="3" name="Content Placeholder 2">
            <a:extLst>
              <a:ext uri="{FF2B5EF4-FFF2-40B4-BE49-F238E27FC236}">
                <a16:creationId xmlns:a16="http://schemas.microsoft.com/office/drawing/2014/main" id="{71B14DED-4A6C-CFA2-7336-EC90E0F40AFB}"/>
              </a:ext>
            </a:extLst>
          </p:cNvPr>
          <p:cNvSpPr>
            <a:spLocks noGrp="1"/>
          </p:cNvSpPr>
          <p:nvPr>
            <p:ph idx="1"/>
          </p:nvPr>
        </p:nvSpPr>
        <p:spPr>
          <a:xfrm>
            <a:off x="467360" y="1818641"/>
            <a:ext cx="10886440" cy="4357630"/>
          </a:xfrm>
        </p:spPr>
        <p:txBody>
          <a:bodyPr>
            <a:norm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In 1976, Hall developed the iceberg analogy of culture. </a:t>
            </a:r>
          </a:p>
          <a:p>
            <a:pPr>
              <a:lnSpc>
                <a:spcPct val="107000"/>
              </a:lnSpc>
              <a:spcAft>
                <a:spcPts val="800"/>
              </a:spcAft>
            </a:pPr>
            <a:endParaRPr lang="en-GB" sz="1800" b="1" dirty="0">
              <a:solidFill>
                <a:srgbClr val="272727"/>
              </a:solidFill>
              <a:effectLst/>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r>
              <a:rPr lang="en-GB" sz="1800" b="1" dirty="0">
                <a:solidFill>
                  <a:srgbClr val="272727"/>
                </a:solidFill>
                <a:effectLst/>
                <a:latin typeface="Calibri" panose="020F0502020204030204" pitchFamily="34" charset="0"/>
                <a:ea typeface="DengXian" panose="02010600030101010101" pitchFamily="2" charset="-122"/>
                <a:cs typeface="Calibri" panose="020F0502020204030204" pitchFamily="34" charset="0"/>
              </a:rPr>
              <a:t>Surface culture</a:t>
            </a:r>
            <a:r>
              <a:rPr lang="en-GB" sz="1800" b="1" dirty="0">
                <a:solidFill>
                  <a:srgbClr val="272727"/>
                </a:solidFill>
                <a:latin typeface="Calibri" panose="020F0502020204030204" pitchFamily="34" charset="0"/>
                <a:ea typeface="DengXian" panose="02010600030101010101" pitchFamily="2" charset="-122"/>
                <a:cs typeface="Calibri" panose="020F0502020204030204" pitchFamily="34" charset="0"/>
              </a:rPr>
              <a:t> &amp; Deeper Culture </a:t>
            </a:r>
          </a:p>
          <a:p>
            <a:pPr marL="0" indent="0">
              <a:lnSpc>
                <a:spcPct val="107000"/>
              </a:lnSpc>
              <a:spcAft>
                <a:spcPts val="800"/>
              </a:spcAft>
              <a:buNone/>
            </a:pPr>
            <a:endParaRPr lang="en-GB" sz="1800" b="1" dirty="0">
              <a:solidFill>
                <a:srgbClr val="272727"/>
              </a:solidFill>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r>
              <a:rPr lang="en-GB" sz="1800" dirty="0">
                <a:solidFill>
                  <a:srgbClr val="272727"/>
                </a:solidFill>
                <a:latin typeface="Calibri" panose="020F0502020204030204" pitchFamily="34" charset="0"/>
                <a:ea typeface="Times New Roman" panose="02020603050405020304" pitchFamily="18" charset="0"/>
              </a:rPr>
              <a:t>W</a:t>
            </a:r>
            <a:r>
              <a:rPr lang="en-GB" sz="1800" dirty="0">
                <a:solidFill>
                  <a:srgbClr val="272727"/>
                </a:solidFill>
                <a:effectLst/>
                <a:latin typeface="Calibri" panose="020F0502020204030204" pitchFamily="34" charset="0"/>
                <a:ea typeface="Times New Roman" panose="02020603050405020304" pitchFamily="18" charset="0"/>
              </a:rPr>
              <a:t>orkplace ambience, dress code, systems, policies, and processes are visible on the surface </a:t>
            </a:r>
          </a:p>
          <a:p>
            <a:pPr marL="0" indent="0">
              <a:lnSpc>
                <a:spcPct val="107000"/>
              </a:lnSpc>
              <a:spcAft>
                <a:spcPts val="800"/>
              </a:spcAft>
              <a:buNone/>
            </a:pPr>
            <a:endParaRPr lang="en-GB" sz="1800" dirty="0">
              <a:solidFill>
                <a:srgbClr val="272727"/>
              </a:solidFill>
              <a:effectLst/>
              <a:latin typeface="Calibri" panose="020F0502020204030204" pitchFamily="34" charset="0"/>
              <a:ea typeface="Times New Roman" panose="02020603050405020304" pitchFamily="18" charset="0"/>
            </a:endParaRPr>
          </a:p>
          <a:p>
            <a:pPr>
              <a:lnSpc>
                <a:spcPct val="107000"/>
              </a:lnSpc>
              <a:spcAft>
                <a:spcPts val="800"/>
              </a:spcAft>
            </a:pPr>
            <a:r>
              <a:rPr lang="en-GB" sz="1800" dirty="0">
                <a:solidFill>
                  <a:srgbClr val="272727"/>
                </a:solidFill>
                <a:effectLst/>
                <a:latin typeface="Calibri" panose="020F0502020204030204" pitchFamily="34" charset="0"/>
                <a:ea typeface="Times New Roman" panose="02020603050405020304" pitchFamily="18" charset="0"/>
              </a:rPr>
              <a:t>Shared values and beliefs, attitudes towards authority, competition, and underlying assumptions form the deeper culture.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9589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339B6-63EF-6DB4-3DEB-BC73AC4FF789}"/>
              </a:ext>
            </a:extLst>
          </p:cNvPr>
          <p:cNvSpPr>
            <a:spLocks noGrp="1"/>
          </p:cNvSpPr>
          <p:nvPr>
            <p:ph type="title"/>
          </p:nvPr>
        </p:nvSpPr>
        <p:spPr/>
        <p:txBody>
          <a:bodyPr/>
          <a:lstStyle/>
          <a:p>
            <a:r>
              <a:rPr lang="en-GB" dirty="0"/>
              <a:t>How is it used?</a:t>
            </a:r>
          </a:p>
        </p:txBody>
      </p:sp>
      <p:sp>
        <p:nvSpPr>
          <p:cNvPr id="3" name="Content Placeholder 2">
            <a:extLst>
              <a:ext uri="{FF2B5EF4-FFF2-40B4-BE49-F238E27FC236}">
                <a16:creationId xmlns:a16="http://schemas.microsoft.com/office/drawing/2014/main" id="{C6CB4495-6DD4-532C-1596-BF6B26A5B2C5}"/>
              </a:ext>
            </a:extLst>
          </p:cNvPr>
          <p:cNvSpPr>
            <a:spLocks noGrp="1"/>
          </p:cNvSpPr>
          <p:nvPr>
            <p:ph idx="1"/>
          </p:nvPr>
        </p:nvSpPr>
        <p:spPr>
          <a:xfrm>
            <a:off x="335280" y="1828800"/>
            <a:ext cx="11440160" cy="4521199"/>
          </a:xfrm>
        </p:spPr>
        <p:txBody>
          <a:bodyPr>
            <a:normAutofit/>
          </a:bodyPr>
          <a:lstStyle/>
          <a:p>
            <a:pPr>
              <a:lnSpc>
                <a:spcPct val="107000"/>
              </a:lnSpc>
              <a:spcAft>
                <a:spcPts val="800"/>
              </a:spcAft>
            </a:pPr>
            <a:r>
              <a:rPr lang="en-GB" sz="1800" dirty="0">
                <a:solidFill>
                  <a:srgbClr val="272727"/>
                </a:solidFill>
                <a:effectLst/>
                <a:latin typeface="Calibri" panose="020F0502020204030204" pitchFamily="34" charset="0"/>
                <a:ea typeface="DengXian" panose="02010600030101010101" pitchFamily="2" charset="-122"/>
                <a:cs typeface="Calibri" panose="020F0502020204030204" pitchFamily="34" charset="0"/>
              </a:rPr>
              <a:t>Framework that allows you to measure your organizational culture. </a:t>
            </a:r>
            <a:endParaRPr lang="en-GB" sz="1800" dirty="0">
              <a:solidFill>
                <a:srgbClr val="272727"/>
              </a:solidFill>
              <a:latin typeface="Calibri" panose="020F0502020204030204" pitchFamily="34" charset="0"/>
              <a:ea typeface="DengXian" panose="02010600030101010101" pitchFamily="2" charset="-122"/>
              <a:cs typeface="Calibri" panose="020F0502020204030204" pitchFamily="34" charset="0"/>
            </a:endParaRPr>
          </a:p>
          <a:p>
            <a:pPr>
              <a:lnSpc>
                <a:spcPct val="107000"/>
              </a:lnSpc>
              <a:spcAft>
                <a:spcPts val="800"/>
              </a:spcAft>
            </a:pPr>
            <a:r>
              <a:rPr lang="en-GB" sz="1800" dirty="0">
                <a:solidFill>
                  <a:srgbClr val="272727"/>
                </a:solidFill>
                <a:latin typeface="Calibri" panose="020F0502020204030204" pitchFamily="34" charset="0"/>
                <a:ea typeface="DengXian" panose="02010600030101010101" pitchFamily="2" charset="-122"/>
                <a:cs typeface="Calibri" panose="020F0502020204030204" pitchFamily="34" charset="0"/>
              </a:rPr>
              <a:t>A</a:t>
            </a:r>
            <a:r>
              <a:rPr lang="en-GB" sz="1800" dirty="0">
                <a:solidFill>
                  <a:srgbClr val="272727"/>
                </a:solidFill>
                <a:effectLst/>
                <a:latin typeface="Calibri" panose="020F0502020204030204" pitchFamily="34" charset="0"/>
                <a:ea typeface="DengXian" panose="02010600030101010101" pitchFamily="2" charset="-122"/>
                <a:cs typeface="Calibri" panose="020F0502020204030204" pitchFamily="34" charset="0"/>
              </a:rPr>
              <a:t>ssess how well an organization's cultural values align with the goals and solve performance problems.</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a:spcAft>
                <a:spcPts val="1800"/>
              </a:spcAf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Particularly useful when it comes to change management. </a:t>
            </a:r>
          </a:p>
          <a:p>
            <a:pPr>
              <a:spcAft>
                <a:spcPts val="1800"/>
              </a:spcAft>
            </a:pPr>
            <a:r>
              <a:rPr lang="en-GB" sz="1800" dirty="0">
                <a:solidFill>
                  <a:srgbClr val="4A4A4A"/>
                </a:solidFill>
                <a:effectLst/>
                <a:latin typeface="Calibri" panose="020F0502020204030204" pitchFamily="34" charset="0"/>
                <a:ea typeface="Times New Roman" panose="02020603050405020304" pitchFamily="18" charset="0"/>
                <a:cs typeface="Calibri" panose="020F0502020204030204" pitchFamily="34" charset="0"/>
              </a:rPr>
              <a:t>Organizations can use the Iceberg Model to develop a deeper understanding of cultural differences and </a:t>
            </a:r>
            <a:r>
              <a:rPr lang="en-GB" sz="1800" dirty="0" err="1">
                <a:solidFill>
                  <a:srgbClr val="4A4A4A"/>
                </a:solidFill>
                <a:effectLst/>
                <a:latin typeface="Calibri" panose="020F0502020204030204" pitchFamily="34" charset="0"/>
                <a:ea typeface="Times New Roman" panose="02020603050405020304" pitchFamily="18" charset="0"/>
                <a:cs typeface="Calibri" panose="020F0502020204030204" pitchFamily="34" charset="0"/>
              </a:rPr>
              <a:t>behavioral</a:t>
            </a:r>
            <a:r>
              <a:rPr lang="en-GB" sz="1800" dirty="0">
                <a:solidFill>
                  <a:srgbClr val="4A4A4A"/>
                </a:solidFill>
                <a:effectLst/>
                <a:latin typeface="Calibri" panose="020F0502020204030204" pitchFamily="34" charset="0"/>
                <a:ea typeface="Times New Roman" panose="02020603050405020304" pitchFamily="18" charset="0"/>
                <a:cs typeface="Calibri" panose="020F0502020204030204" pitchFamily="34" charset="0"/>
              </a:rPr>
              <a:t> competence in teams.</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algn="l">
              <a:spcAft>
                <a:spcPts val="1500"/>
              </a:spcAft>
            </a:pPr>
            <a:r>
              <a:rPr lang="en-GB" sz="1800" dirty="0">
                <a:solidFill>
                  <a:srgbClr val="4A4A4A"/>
                </a:solidFill>
                <a:effectLst/>
                <a:latin typeface="Calibri" panose="020F0502020204030204" pitchFamily="34" charset="0"/>
                <a:ea typeface="Times New Roman" panose="02020603050405020304" pitchFamily="18" charset="0"/>
                <a:cs typeface="Calibri" panose="020F0502020204030204" pitchFamily="34" charset="0"/>
              </a:rPr>
              <a:t>This will help understand how to solve complex problems by changing aspects of </a:t>
            </a:r>
            <a:r>
              <a:rPr lang="en-GB" sz="1800" dirty="0" err="1">
                <a:solidFill>
                  <a:srgbClr val="4A4A4A"/>
                </a:solidFill>
                <a:effectLst/>
                <a:latin typeface="Calibri" panose="020F0502020204030204" pitchFamily="34" charset="0"/>
                <a:ea typeface="Times New Roman" panose="02020603050405020304" pitchFamily="18" charset="0"/>
                <a:cs typeface="Calibri" panose="020F0502020204030204" pitchFamily="34" charset="0"/>
              </a:rPr>
              <a:t>behavior</a:t>
            </a:r>
            <a:r>
              <a:rPr lang="en-GB" sz="1800" dirty="0">
                <a:solidFill>
                  <a:srgbClr val="4A4A4A"/>
                </a:solidFill>
                <a:effectLst/>
                <a:latin typeface="Calibri" panose="020F0502020204030204" pitchFamily="34" charset="0"/>
                <a:ea typeface="Times New Roman" panose="02020603050405020304" pitchFamily="18" charset="0"/>
                <a:cs typeface="Calibri" panose="020F0502020204030204" pitchFamily="34" charset="0"/>
              </a:rPr>
              <a:t> that may be hidden but are still important. </a:t>
            </a:r>
          </a:p>
          <a:p>
            <a:pPr algn="l">
              <a:spcAft>
                <a:spcPts val="1500"/>
              </a:spcAf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Mergers fail when cultures are not integrated. People need to understand </a:t>
            </a:r>
            <a:r>
              <a:rPr lang="en-GB" sz="1800" i="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why</a:t>
            </a: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change is good or necessary. The </a:t>
            </a:r>
            <a:r>
              <a:rPr lang="en-GB" sz="1800" i="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why</a:t>
            </a: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question is addressed primarily by the hidden aspects of culture: beliefs, values, and principles</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11512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DF51F-73B8-62A5-E927-F5CE2F733E42}"/>
              </a:ext>
            </a:extLst>
          </p:cNvPr>
          <p:cNvSpPr>
            <a:spLocks noGrp="1"/>
          </p:cNvSpPr>
          <p:nvPr>
            <p:ph type="title"/>
          </p:nvPr>
        </p:nvSpPr>
        <p:spPr>
          <a:xfrm>
            <a:off x="838200" y="849150"/>
            <a:ext cx="10515600" cy="1116811"/>
          </a:xfrm>
        </p:spPr>
        <p:txBody>
          <a:bodyPr>
            <a:normAutofit fontScale="90000"/>
          </a:bodyPr>
          <a:lstStyle/>
          <a:p>
            <a:r>
              <a:rPr lang="en-GB" dirty="0"/>
              <a:t>How would you use the model to </a:t>
            </a:r>
            <a:r>
              <a:rPr lang="en-GB" dirty="0" err="1"/>
              <a:t>analyze</a:t>
            </a:r>
            <a:r>
              <a:rPr lang="en-GB" dirty="0"/>
              <a:t> your organisational culture?</a:t>
            </a:r>
          </a:p>
        </p:txBody>
      </p:sp>
      <p:sp>
        <p:nvSpPr>
          <p:cNvPr id="3" name="Content Placeholder 2">
            <a:extLst>
              <a:ext uri="{FF2B5EF4-FFF2-40B4-BE49-F238E27FC236}">
                <a16:creationId xmlns:a16="http://schemas.microsoft.com/office/drawing/2014/main" id="{85B1402D-7D58-4BAD-1600-260B0651816C}"/>
              </a:ext>
            </a:extLst>
          </p:cNvPr>
          <p:cNvSpPr>
            <a:spLocks noGrp="1"/>
          </p:cNvSpPr>
          <p:nvPr>
            <p:ph idx="1"/>
          </p:nvPr>
        </p:nvSpPr>
        <p:spPr>
          <a:xfrm>
            <a:off x="0" y="1929389"/>
            <a:ext cx="12110720" cy="4114801"/>
          </a:xfrm>
        </p:spPr>
        <p:txBody>
          <a:bodyPr>
            <a:no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The model allows us to identify the organisational culture and to put forward any recommendations of change that may be needed.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Actively participate in their culture. </a:t>
            </a:r>
          </a:p>
          <a:p>
            <a:pPr>
              <a:lnSpc>
                <a:spcPct val="107000"/>
              </a:lnSpc>
              <a:spcAft>
                <a:spcPts val="800"/>
              </a:spcAf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One must think about the organisation(s) they work with and ask: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800"/>
              </a:spcAft>
              <a:buSzPts val="1000"/>
              <a:buNone/>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What are the </a:t>
            </a:r>
            <a:r>
              <a:rPr lang="en-GB" sz="1800" i="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beliefs</a:t>
            </a: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that drive visible behaviours? </a:t>
            </a:r>
            <a:endParaRPr lang="en-GB" sz="1800" dirty="0">
              <a:solidFill>
                <a:srgbClr val="333333"/>
              </a:solidFill>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800"/>
              </a:spcAft>
              <a:buSzPts val="1000"/>
              <a:buNone/>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Which </a:t>
            </a:r>
            <a:r>
              <a:rPr lang="en-GB" sz="1800" i="1" u="sng" dirty="0">
                <a:solidFill>
                  <a:srgbClr val="D65050"/>
                </a:solidFill>
                <a:effectLst/>
                <a:latin typeface="Calibri" panose="020F0502020204030204" pitchFamily="34" charset="0"/>
                <a:ea typeface="Times New Roman" panose="02020603050405020304" pitchFamily="18" charset="0"/>
                <a:cs typeface="Calibri" panose="020F0502020204030204" pitchFamily="34" charset="0"/>
                <a:hlinkClick r:id="rId2"/>
              </a:rPr>
              <a:t>values</a:t>
            </a: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inform decision-making?</a:t>
            </a:r>
            <a:endParaRPr lang="en-GB" sz="1800" dirty="0">
              <a:solidFill>
                <a:srgbClr val="333333"/>
              </a:solidFill>
              <a:effectLst/>
              <a:latin typeface="Calibri" panose="020F0502020204030204" pitchFamily="34" charset="0"/>
              <a:ea typeface="DengXian" panose="02010600030101010101" pitchFamily="2" charset="-122"/>
              <a:cs typeface="Arial" panose="020B0604020202020204" pitchFamily="34" charset="0"/>
            </a:endParaRPr>
          </a:p>
          <a:p>
            <a:pPr lvl="0">
              <a:lnSpc>
                <a:spcPct val="107000"/>
              </a:lnSpc>
              <a:spcAft>
                <a:spcPts val="800"/>
              </a:spcAft>
              <a:buSzPts val="1000"/>
              <a:buFontTx/>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What are the </a:t>
            </a:r>
            <a:r>
              <a:rPr lang="en-GB" sz="1800" i="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principles</a:t>
            </a: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that define how people lead, manage, or work together?</a:t>
            </a:r>
          </a:p>
          <a:p>
            <a:pPr lvl="0">
              <a:lnSpc>
                <a:spcPct val="107000"/>
              </a:lnSpc>
              <a:spcAft>
                <a:spcPts val="800"/>
              </a:spcAft>
              <a:buSzPts val="1000"/>
              <a:buFontTx/>
              <a:buChar char="-"/>
              <a:tabLst>
                <a:tab pos="457200" algn="l"/>
              </a:tabLs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Calibri" panose="020F0502020204030204" pitchFamily="34" charset="0"/>
              </a:rPr>
              <a:t>The organisation must determine whether they align with their organisational goals and objectives.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sz="1800" dirty="0"/>
          </a:p>
        </p:txBody>
      </p:sp>
    </p:spTree>
    <p:extLst>
      <p:ext uri="{BB962C8B-B14F-4D97-AF65-F5344CB8AC3E}">
        <p14:creationId xmlns:p14="http://schemas.microsoft.com/office/powerpoint/2010/main" val="2993455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18A2-1D9F-BF9A-E221-5F21E2048ACC}"/>
              </a:ext>
            </a:extLst>
          </p:cNvPr>
          <p:cNvSpPr>
            <a:spLocks noGrp="1"/>
          </p:cNvSpPr>
          <p:nvPr>
            <p:ph type="title"/>
          </p:nvPr>
        </p:nvSpPr>
        <p:spPr/>
        <p:txBody>
          <a:bodyPr/>
          <a:lstStyle/>
          <a:p>
            <a:r>
              <a:rPr lang="en-GB" dirty="0"/>
              <a:t>Three Pillars of iceberg model</a:t>
            </a:r>
          </a:p>
        </p:txBody>
      </p:sp>
      <p:sp>
        <p:nvSpPr>
          <p:cNvPr id="3" name="Content Placeholder 2">
            <a:extLst>
              <a:ext uri="{FF2B5EF4-FFF2-40B4-BE49-F238E27FC236}">
                <a16:creationId xmlns:a16="http://schemas.microsoft.com/office/drawing/2014/main" id="{6E0C6DBD-51FF-9E4C-B0C1-8175752CB5F1}"/>
              </a:ext>
            </a:extLst>
          </p:cNvPr>
          <p:cNvSpPr>
            <a:spLocks noGrp="1"/>
          </p:cNvSpPr>
          <p:nvPr>
            <p:ph idx="1"/>
          </p:nvPr>
        </p:nvSpPr>
        <p:spPr/>
        <p:txBody>
          <a:bodyPr>
            <a:normAutofit fontScale="85000" lnSpcReduction="10000"/>
          </a:bodyPr>
          <a:lstStyle/>
          <a:p>
            <a:pPr algn="l">
              <a:buFont typeface="+mj-lt"/>
              <a:buAutoNum type="arabicPeriod"/>
            </a:pPr>
            <a:r>
              <a:rPr lang="en-GB" b="1" i="0" u="sng" dirty="0">
                <a:solidFill>
                  <a:srgbClr val="4A4A4A"/>
                </a:solidFill>
                <a:effectLst/>
                <a:latin typeface="Jost"/>
              </a:rPr>
              <a:t>Visible Cultural Practices:</a:t>
            </a:r>
          </a:p>
          <a:p>
            <a:pPr algn="l" rtl="0"/>
            <a:r>
              <a:rPr lang="en-GB" b="0" i="0" dirty="0">
                <a:solidFill>
                  <a:srgbClr val="4A4A4A"/>
                </a:solidFill>
                <a:effectLst/>
                <a:latin typeface="Jost"/>
              </a:rPr>
              <a:t>The very first step of using the Iceberg Model is to focus on events or visible cultural practices.</a:t>
            </a:r>
          </a:p>
          <a:p>
            <a:pPr algn="l" rtl="0"/>
            <a:r>
              <a:rPr lang="en-GB" b="0" i="0" dirty="0">
                <a:solidFill>
                  <a:srgbClr val="4A4A4A"/>
                </a:solidFill>
                <a:effectLst/>
                <a:latin typeface="Jost"/>
              </a:rPr>
              <a:t>For instance, a person from one culture who visits a different culture might get a cultural shock upon noticing the difference in dressing styles, food choices, lifestyles, and the way people greet each other. Understanding the variation in cultural practices helps one develop a deeper understanding of people and </a:t>
            </a:r>
            <a:r>
              <a:rPr lang="en-GB" b="0" i="0" dirty="0" err="1">
                <a:solidFill>
                  <a:srgbClr val="4A4A4A"/>
                </a:solidFill>
                <a:effectLst/>
                <a:latin typeface="Jost"/>
              </a:rPr>
              <a:t>behavior</a:t>
            </a:r>
            <a:r>
              <a:rPr lang="en-GB" b="0" i="0" dirty="0">
                <a:solidFill>
                  <a:srgbClr val="4A4A4A"/>
                </a:solidFill>
                <a:effectLst/>
                <a:latin typeface="Jost"/>
              </a:rPr>
              <a:t>, both at work and life in general.</a:t>
            </a:r>
          </a:p>
          <a:p>
            <a:pPr algn="l" rtl="0"/>
            <a:r>
              <a:rPr lang="en-GB" b="0" i="0" dirty="0">
                <a:solidFill>
                  <a:srgbClr val="4A4A4A"/>
                </a:solidFill>
                <a:effectLst/>
                <a:latin typeface="Jost"/>
              </a:rPr>
              <a:t>One of the most important steps of using the cultural iceberg theory is to identify the beliefs, values, attitudes, and expectations that drive a particular culture. Most people tend to subconsciously learn their values, beliefs, and attitudes from their culture and community.</a:t>
            </a:r>
          </a:p>
          <a:p>
            <a:pPr algn="l" rtl="0"/>
            <a:r>
              <a:rPr lang="en-GB" dirty="0">
                <a:solidFill>
                  <a:srgbClr val="4A4A4A"/>
                </a:solidFill>
                <a:latin typeface="Jost"/>
              </a:rPr>
              <a:t>Workplace example – when you first join organisation you wear what you think is appropriate </a:t>
            </a:r>
            <a:r>
              <a:rPr lang="en-GB" dirty="0" err="1">
                <a:solidFill>
                  <a:srgbClr val="4A4A4A"/>
                </a:solidFill>
                <a:latin typeface="Jost"/>
              </a:rPr>
              <a:t>i.e</a:t>
            </a:r>
            <a:r>
              <a:rPr lang="en-GB" dirty="0">
                <a:solidFill>
                  <a:srgbClr val="4A4A4A"/>
                </a:solidFill>
                <a:latin typeface="Jost"/>
              </a:rPr>
              <a:t> office workwear </a:t>
            </a:r>
            <a:endParaRPr lang="en-GB" b="0" i="0" dirty="0">
              <a:solidFill>
                <a:srgbClr val="4A4A4A"/>
              </a:solidFill>
              <a:effectLst/>
              <a:latin typeface="Jost"/>
            </a:endParaRPr>
          </a:p>
          <a:p>
            <a:pPr marL="0" indent="0" algn="l" rtl="0">
              <a:buNone/>
            </a:pPr>
            <a:endParaRPr lang="en-GB" b="0" i="0" dirty="0">
              <a:solidFill>
                <a:srgbClr val="4A4A4A"/>
              </a:solidFill>
              <a:effectLst/>
              <a:latin typeface="Jost"/>
            </a:endParaRPr>
          </a:p>
          <a:p>
            <a:pPr marL="0" indent="0">
              <a:buNone/>
            </a:pPr>
            <a:r>
              <a:rPr lang="en-GB" dirty="0"/>
              <a:t>(Harappa,2022)</a:t>
            </a:r>
          </a:p>
        </p:txBody>
      </p:sp>
    </p:spTree>
    <p:extLst>
      <p:ext uri="{BB962C8B-B14F-4D97-AF65-F5344CB8AC3E}">
        <p14:creationId xmlns:p14="http://schemas.microsoft.com/office/powerpoint/2010/main" val="4290418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49D16-0548-D04B-582D-5C29EF02F8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3C6D66-A2E4-8B0F-6FCD-BD6CA6EEB5DA}"/>
              </a:ext>
            </a:extLst>
          </p:cNvPr>
          <p:cNvSpPr>
            <a:spLocks noGrp="1"/>
          </p:cNvSpPr>
          <p:nvPr>
            <p:ph idx="1"/>
          </p:nvPr>
        </p:nvSpPr>
        <p:spPr/>
        <p:txBody>
          <a:bodyPr>
            <a:normAutofit fontScale="92500" lnSpcReduction="20000"/>
          </a:bodyPr>
          <a:lstStyle/>
          <a:p>
            <a:pPr marL="0" indent="0" algn="l">
              <a:buNone/>
            </a:pPr>
            <a:r>
              <a:rPr lang="en-GB" b="1" i="0" u="sng" dirty="0">
                <a:solidFill>
                  <a:srgbClr val="4A4A4A"/>
                </a:solidFill>
                <a:effectLst/>
                <a:latin typeface="Jost"/>
              </a:rPr>
              <a:t>Patterns And Habits:</a:t>
            </a:r>
          </a:p>
          <a:p>
            <a:pPr algn="l" rtl="0"/>
            <a:r>
              <a:rPr lang="en-GB" b="0" i="0" dirty="0">
                <a:solidFill>
                  <a:srgbClr val="4A4A4A"/>
                </a:solidFill>
                <a:effectLst/>
                <a:latin typeface="Jost"/>
              </a:rPr>
              <a:t>According to the Iceberg Model of Culture, behaviours often follow a pattern. Finding patterns can make it easier to work together or bring about change.</a:t>
            </a:r>
          </a:p>
          <a:p>
            <a:pPr algn="l" rtl="0"/>
            <a:r>
              <a:rPr lang="en-GB" b="0" i="0" dirty="0">
                <a:solidFill>
                  <a:srgbClr val="4A4A4A"/>
                </a:solidFill>
                <a:effectLst/>
                <a:latin typeface="Jost"/>
              </a:rPr>
              <a:t>For example, an organisation’s employees are late every day, but the team leader can’t understand why. It’s only when she digs deeper that she discovers a pattern: they stayed at work for a late evening meeting every day which often went over the allotted time. So they came to work late the following day.</a:t>
            </a:r>
          </a:p>
          <a:p>
            <a:pPr algn="l" rtl="0"/>
            <a:r>
              <a:rPr lang="en-GB" b="0" i="0" dirty="0">
                <a:solidFill>
                  <a:srgbClr val="4A4A4A"/>
                </a:solidFill>
                <a:effectLst/>
                <a:latin typeface="Jost"/>
              </a:rPr>
              <a:t>Looking for invisible patterns helped the team leader get to the root of the problem. She shifted the daily meeting to the morning and ensured her team left the office on time ( People Management, 2020)</a:t>
            </a:r>
          </a:p>
          <a:p>
            <a:pPr algn="l" rtl="0"/>
            <a:r>
              <a:rPr lang="en-GB" b="0" i="0" dirty="0">
                <a:solidFill>
                  <a:srgbClr val="4A4A4A"/>
                </a:solidFill>
                <a:effectLst/>
                <a:latin typeface="Jost"/>
              </a:rPr>
              <a:t>Organisation example – starting work sticking to 9-5pm hours but overtime finding most people come in at different times between 8 and 9 and leaving when they have completed or sometimes not completed their working day and therefore you start doing this.</a:t>
            </a:r>
          </a:p>
          <a:p>
            <a:endParaRPr lang="en-GB" dirty="0"/>
          </a:p>
        </p:txBody>
      </p:sp>
    </p:spTree>
    <p:extLst>
      <p:ext uri="{BB962C8B-B14F-4D97-AF65-F5344CB8AC3E}">
        <p14:creationId xmlns:p14="http://schemas.microsoft.com/office/powerpoint/2010/main" val="3982349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4AD7B-1C83-9279-234A-5A3B74B76DC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6AAF3E-7F48-DE5A-D249-20250A889C77}"/>
              </a:ext>
            </a:extLst>
          </p:cNvPr>
          <p:cNvSpPr>
            <a:spLocks noGrp="1"/>
          </p:cNvSpPr>
          <p:nvPr>
            <p:ph idx="1"/>
          </p:nvPr>
        </p:nvSpPr>
        <p:spPr/>
        <p:txBody>
          <a:bodyPr>
            <a:normAutofit/>
          </a:bodyPr>
          <a:lstStyle/>
          <a:p>
            <a:pPr algn="l">
              <a:buFont typeface="+mj-lt"/>
              <a:buAutoNum type="arabicPeriod" startAt="3"/>
            </a:pPr>
            <a:r>
              <a:rPr lang="en-GB" b="1" i="0" u="sng" dirty="0">
                <a:solidFill>
                  <a:srgbClr val="4A4A4A"/>
                </a:solidFill>
                <a:effectLst/>
                <a:latin typeface="Jost"/>
              </a:rPr>
              <a:t>Mental Models:</a:t>
            </a:r>
          </a:p>
          <a:p>
            <a:pPr algn="l" rtl="0"/>
            <a:r>
              <a:rPr lang="en-GB" b="0" i="0" dirty="0">
                <a:solidFill>
                  <a:srgbClr val="4A4A4A"/>
                </a:solidFill>
                <a:effectLst/>
                <a:latin typeface="Jost"/>
              </a:rPr>
              <a:t>All of us continue to believe some things about ourselves even though we recognize that they may not be true. These beliefs can be about you or the world around you. They can lead to negative emotions like stress, anxiety, and frustration.</a:t>
            </a:r>
          </a:p>
          <a:p>
            <a:pPr algn="l" rtl="0"/>
            <a:r>
              <a:rPr lang="en-GB" b="0" i="0" dirty="0">
                <a:solidFill>
                  <a:srgbClr val="4A4A4A"/>
                </a:solidFill>
                <a:effectLst/>
                <a:latin typeface="Jost"/>
              </a:rPr>
              <a:t>For example, when someone believes that they can’t do something because no one from their family has ever done it before. As an example because your family has never been to university you also feeling you are unable to.</a:t>
            </a:r>
          </a:p>
          <a:p>
            <a:pPr algn="l" rtl="0"/>
            <a:r>
              <a:rPr lang="en-GB" b="0" i="0" dirty="0">
                <a:solidFill>
                  <a:srgbClr val="4A4A4A"/>
                </a:solidFill>
                <a:effectLst/>
                <a:latin typeface="Jost"/>
              </a:rPr>
              <a:t>For a large-scale change that requires a cultural and </a:t>
            </a:r>
            <a:r>
              <a:rPr lang="en-GB" b="0" i="0" dirty="0" err="1">
                <a:solidFill>
                  <a:srgbClr val="4A4A4A"/>
                </a:solidFill>
                <a:effectLst/>
                <a:latin typeface="Jost"/>
              </a:rPr>
              <a:t>behavioral</a:t>
            </a:r>
            <a:r>
              <a:rPr lang="en-GB" b="0" i="0" dirty="0">
                <a:solidFill>
                  <a:srgbClr val="4A4A4A"/>
                </a:solidFill>
                <a:effectLst/>
                <a:latin typeface="Jost"/>
              </a:rPr>
              <a:t> shift, it is necessary to change the mental models of individuals.</a:t>
            </a:r>
          </a:p>
          <a:p>
            <a:endParaRPr lang="en-GB" dirty="0"/>
          </a:p>
        </p:txBody>
      </p:sp>
    </p:spTree>
    <p:extLst>
      <p:ext uri="{BB962C8B-B14F-4D97-AF65-F5344CB8AC3E}">
        <p14:creationId xmlns:p14="http://schemas.microsoft.com/office/powerpoint/2010/main" val="3699805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dirty="0"/>
              <a:t>Hofstede’s Dimensions of Culture</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3947731" y="3808036"/>
            <a:ext cx="4296537" cy="878908"/>
          </a:xfrm>
        </p:spPr>
        <p:txBody>
          <a:bodyPr/>
          <a:lstStyle/>
          <a:p>
            <a:r>
              <a:rPr lang="en-US" dirty="0"/>
              <a:t>Lucia Livoti &amp; Sarah Chislett</a:t>
            </a:r>
          </a:p>
          <a:p>
            <a:endParaRPr lang="en-US" dirty="0"/>
          </a:p>
        </p:txBody>
      </p:sp>
    </p:spTree>
    <p:extLst>
      <p:ext uri="{BB962C8B-B14F-4D97-AF65-F5344CB8AC3E}">
        <p14:creationId xmlns:p14="http://schemas.microsoft.com/office/powerpoint/2010/main" val="2131568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05378" y="198120"/>
            <a:ext cx="6766560" cy="768096"/>
          </a:xfrm>
        </p:spPr>
        <p:txBody>
          <a:bodyPr/>
          <a:lstStyle/>
          <a:p>
            <a:r>
              <a:rPr lang="en-US" dirty="0"/>
              <a:t>Introduction</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pic>
        <p:nvPicPr>
          <p:cNvPr id="1026" name="Picture 2" descr="Hofstede’s Cultural Dimensions Theory">
            <a:extLst>
              <a:ext uri="{FF2B5EF4-FFF2-40B4-BE49-F238E27FC236}">
                <a16:creationId xmlns:a16="http://schemas.microsoft.com/office/drawing/2014/main" id="{21C5B356-F710-C075-4E30-D4F8E921E8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84876" y="966216"/>
            <a:ext cx="5862652" cy="530845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F7275E-C1E3-3A09-2B4F-525F0B15EEC5}"/>
              </a:ext>
            </a:extLst>
          </p:cNvPr>
          <p:cNvSpPr txBox="1"/>
          <p:nvPr/>
        </p:nvSpPr>
        <p:spPr>
          <a:xfrm>
            <a:off x="344472" y="1200912"/>
            <a:ext cx="6426753" cy="34163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51515"/>
                </a:solidFill>
                <a:effectLst/>
                <a:uLnTx/>
                <a:uFillTx/>
                <a:latin typeface="-apple-system"/>
                <a:ea typeface="+mn-ea"/>
                <a:cs typeface="+mn-cs"/>
              </a:rPr>
              <a:t>Hofstede’s cultural dimensions theory is a framework for cross-cultural communication, developed by Geert Hofstede.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151515"/>
              </a:solidFill>
              <a:effectLst/>
              <a:uLnTx/>
              <a:uFillTx/>
              <a:latin typeface="-apple-system"/>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51515"/>
                </a:solidFill>
                <a:effectLst/>
                <a:uLnTx/>
                <a:uFillTx/>
                <a:latin typeface="-apple-system"/>
                <a:ea typeface="+mn-ea"/>
                <a:cs typeface="+mn-cs"/>
              </a:rPr>
              <a:t>It describes the effects of a society’s culture on the values of its members, and how these values relate to </a:t>
            </a:r>
            <a:r>
              <a:rPr kumimoji="0" lang="en-GB" sz="1800" b="0" i="0" u="none" strike="noStrike" kern="1200" cap="none" spc="0" normalizeH="0" baseline="0" noProof="0" dirty="0" err="1">
                <a:ln>
                  <a:noFill/>
                </a:ln>
                <a:solidFill>
                  <a:srgbClr val="151515"/>
                </a:solidFill>
                <a:effectLst/>
                <a:uLnTx/>
                <a:uFillTx/>
                <a:latin typeface="-apple-system"/>
                <a:ea typeface="+mn-ea"/>
                <a:cs typeface="+mn-cs"/>
              </a:rPr>
              <a:t>behavior</a:t>
            </a:r>
            <a:r>
              <a:rPr kumimoji="0" lang="en-GB" sz="1800" b="0" i="0" u="none" strike="noStrike" kern="1200" cap="none" spc="0" normalizeH="0" baseline="0" noProof="0" dirty="0">
                <a:ln>
                  <a:noFill/>
                </a:ln>
                <a:solidFill>
                  <a:srgbClr val="151515"/>
                </a:solidFill>
                <a:effectLst/>
                <a:uLnTx/>
                <a:uFillTx/>
                <a:latin typeface="-apple-system"/>
                <a:ea typeface="+mn-ea"/>
                <a:cs typeface="+mn-cs"/>
              </a:rPr>
              <a:t>, using a structure derived from factor analysis.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151515"/>
              </a:solidFill>
              <a:effectLst/>
              <a:uLnTx/>
              <a:uFillTx/>
              <a:latin typeface="-apple-system"/>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51515"/>
                </a:solidFill>
                <a:effectLst/>
                <a:uLnTx/>
                <a:uFillTx/>
                <a:latin typeface="-apple-system"/>
                <a:ea typeface="+mn-ea"/>
                <a:cs typeface="+mn-cs"/>
              </a:rPr>
              <a:t>Hofstede developed his original model as a result of using factor analysis to examine the results of a worldwide survey of employee values by IBM between 1967 and 1973 (</a:t>
            </a:r>
            <a:r>
              <a:rPr kumimoji="0" lang="en-GB" sz="1800" b="0" i="0" u="none" strike="noStrike" kern="1200" cap="none" spc="0" normalizeH="0" baseline="0" noProof="0" dirty="0" err="1">
                <a:ln>
                  <a:noFill/>
                </a:ln>
                <a:solidFill>
                  <a:srgbClr val="151515"/>
                </a:solidFill>
                <a:effectLst/>
                <a:uLnTx/>
                <a:uFillTx/>
                <a:latin typeface="-apple-system"/>
                <a:ea typeface="+mn-ea"/>
                <a:cs typeface="+mn-cs"/>
              </a:rPr>
              <a:t>iEduNote</a:t>
            </a:r>
            <a:r>
              <a:rPr kumimoji="0" lang="en-GB" sz="1800" b="0" i="0" u="none" strike="noStrike" kern="1200" cap="none" spc="0" normalizeH="0" baseline="0" noProof="0" dirty="0">
                <a:ln>
                  <a:noFill/>
                </a:ln>
                <a:solidFill>
                  <a:srgbClr val="151515"/>
                </a:solidFill>
                <a:effectLst/>
                <a:uLnTx/>
                <a:uFillTx/>
                <a:latin typeface="-apple-system"/>
                <a:ea typeface="+mn-ea"/>
                <a:cs typeface="+mn-cs"/>
              </a:rPr>
              <a:t>,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151515"/>
              </a:solidFill>
              <a:effectLst/>
              <a:uLnTx/>
              <a:uFillTx/>
              <a:latin typeface="-apple-system"/>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
        <p:nvSpPr>
          <p:cNvPr id="7" name="TextBox 6">
            <a:extLst>
              <a:ext uri="{FF2B5EF4-FFF2-40B4-BE49-F238E27FC236}">
                <a16:creationId xmlns:a16="http://schemas.microsoft.com/office/drawing/2014/main" id="{72CE594F-EF78-E240-70CF-176BA423668B}"/>
              </a:ext>
            </a:extLst>
          </p:cNvPr>
          <p:cNvSpPr txBox="1"/>
          <p:nvPr/>
        </p:nvSpPr>
        <p:spPr>
          <a:xfrm>
            <a:off x="9725890" y="5891784"/>
            <a:ext cx="1839884"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151515"/>
                </a:solidFill>
                <a:effectLst/>
                <a:uLnTx/>
                <a:uFillTx/>
                <a:latin typeface="-apple-system"/>
                <a:ea typeface="+mn-ea"/>
                <a:cs typeface="+mn-cs"/>
              </a:rPr>
              <a:t>(</a:t>
            </a:r>
            <a:r>
              <a:rPr kumimoji="0" lang="en-GB" sz="1800" b="0" i="0" u="none" strike="noStrike" kern="1200" cap="none" spc="0" normalizeH="0" baseline="0" noProof="0" dirty="0" err="1">
                <a:ln>
                  <a:noFill/>
                </a:ln>
                <a:solidFill>
                  <a:srgbClr val="151515"/>
                </a:solidFill>
                <a:effectLst/>
                <a:uLnTx/>
                <a:uFillTx/>
                <a:latin typeface="-apple-system"/>
                <a:ea typeface="+mn-ea"/>
                <a:cs typeface="+mn-cs"/>
              </a:rPr>
              <a:t>iEduNote</a:t>
            </a:r>
            <a:r>
              <a:rPr kumimoji="0" lang="en-GB" sz="1800" b="0" i="0" u="none" strike="noStrike" kern="1200" cap="none" spc="0" normalizeH="0" baseline="0" noProof="0" dirty="0">
                <a:ln>
                  <a:noFill/>
                </a:ln>
                <a:solidFill>
                  <a:srgbClr val="151515"/>
                </a:solidFill>
                <a:effectLst/>
                <a:uLnTx/>
                <a:uFillTx/>
                <a:latin typeface="-apple-system"/>
                <a:ea typeface="+mn-ea"/>
                <a:cs typeface="+mn-cs"/>
              </a:rPr>
              <a:t>, 2022)</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Tree>
    <p:extLst>
      <p:ext uri="{BB962C8B-B14F-4D97-AF65-F5344CB8AC3E}">
        <p14:creationId xmlns:p14="http://schemas.microsoft.com/office/powerpoint/2010/main" val="979622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05378" y="198120"/>
            <a:ext cx="6766560" cy="768096"/>
          </a:xfrm>
        </p:spPr>
        <p:txBody>
          <a:bodyPr/>
          <a:lstStyle/>
          <a:p>
            <a:r>
              <a:rPr lang="en-US" dirty="0"/>
              <a:t>Power Distance</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417C8ADD-A6BC-8746-D556-0B1D90008E4A}"/>
              </a:ext>
            </a:extLst>
          </p:cNvPr>
          <p:cNvSpPr txBox="1"/>
          <p:nvPr/>
        </p:nvSpPr>
        <p:spPr>
          <a:xfrm>
            <a:off x="3405378" y="1164813"/>
            <a:ext cx="8066186"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This refers to the degree of inequality that exists – and is accepted – between people with and without power (MindTools, 2022).</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Tree>
    <p:extLst>
      <p:ext uri="{BB962C8B-B14F-4D97-AF65-F5344CB8AC3E}">
        <p14:creationId xmlns:p14="http://schemas.microsoft.com/office/powerpoint/2010/main" val="2041705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05378" y="198120"/>
            <a:ext cx="6766560" cy="768096"/>
          </a:xfrm>
        </p:spPr>
        <p:txBody>
          <a:bodyPr/>
          <a:lstStyle/>
          <a:p>
            <a:r>
              <a:rPr lang="en-US" sz="3200" dirty="0"/>
              <a:t>Individualism Versus collectivism (IDV)</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53AD0624-E5C6-AACD-B8CD-AC7AC5CDBE7E}"/>
              </a:ext>
            </a:extLst>
          </p:cNvPr>
          <p:cNvSpPr txBox="1"/>
          <p:nvPr/>
        </p:nvSpPr>
        <p:spPr>
          <a:xfrm>
            <a:off x="3405378" y="1240657"/>
            <a:ext cx="7898753"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This refers to the strength of the ties that people have to others within their community (MindTools, 2022).</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Tree>
    <p:extLst>
      <p:ext uri="{BB962C8B-B14F-4D97-AF65-F5344CB8AC3E}">
        <p14:creationId xmlns:p14="http://schemas.microsoft.com/office/powerpoint/2010/main" val="2641969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05377" y="198120"/>
            <a:ext cx="7234913" cy="768096"/>
          </a:xfrm>
        </p:spPr>
        <p:txBody>
          <a:bodyPr/>
          <a:lstStyle/>
          <a:p>
            <a:r>
              <a:rPr lang="en-US" sz="3200" dirty="0"/>
              <a:t>Masculinity versus femininity (mas)</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1AD9396B-2677-735D-34EB-0C193DE359F7}"/>
              </a:ext>
            </a:extLst>
          </p:cNvPr>
          <p:cNvSpPr txBox="1"/>
          <p:nvPr/>
        </p:nvSpPr>
        <p:spPr>
          <a:xfrm>
            <a:off x="3405377" y="1331067"/>
            <a:ext cx="7234913"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This refers to the distribution of roles between men and women (MindTools, 2022). </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Tree>
    <p:extLst>
      <p:ext uri="{BB962C8B-B14F-4D97-AF65-F5344CB8AC3E}">
        <p14:creationId xmlns:p14="http://schemas.microsoft.com/office/powerpoint/2010/main" val="4235578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94325" y="347472"/>
            <a:ext cx="7683800" cy="768096"/>
          </a:xfrm>
        </p:spPr>
        <p:txBody>
          <a:bodyPr/>
          <a:lstStyle/>
          <a:p>
            <a:r>
              <a:rPr lang="en-US" sz="3200" dirty="0"/>
              <a:t>Uncertainty Avoidance Index (UAI)</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36EB5A10-F9D3-F39B-1BAA-E88BAA81F99D}"/>
              </a:ext>
            </a:extLst>
          </p:cNvPr>
          <p:cNvSpPr txBox="1"/>
          <p:nvPr/>
        </p:nvSpPr>
        <p:spPr>
          <a:xfrm>
            <a:off x="3494325" y="1430821"/>
            <a:ext cx="801049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This dimension describes how well people can cope with anxiety (MindTools, 2022).</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Tree>
    <p:extLst>
      <p:ext uri="{BB962C8B-B14F-4D97-AF65-F5344CB8AC3E}">
        <p14:creationId xmlns:p14="http://schemas.microsoft.com/office/powerpoint/2010/main" val="4083161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05377" y="198120"/>
            <a:ext cx="7234913" cy="768096"/>
          </a:xfrm>
        </p:spPr>
        <p:txBody>
          <a:bodyPr/>
          <a:lstStyle/>
          <a:p>
            <a:r>
              <a:rPr lang="en-US" sz="3200" dirty="0"/>
              <a:t>Long versus short term orientation</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A13857B2-EEB7-D512-7BBE-2FA7144D2D1A}"/>
              </a:ext>
            </a:extLst>
          </p:cNvPr>
          <p:cNvSpPr txBox="1"/>
          <p:nvPr/>
        </p:nvSpPr>
        <p:spPr>
          <a:xfrm>
            <a:off x="3405377" y="1214689"/>
            <a:ext cx="7898753"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This dimension was originally described as "Pragmatic Versus Normative (PRA)” (MindTools, 2022).</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Tree>
    <p:extLst>
      <p:ext uri="{BB962C8B-B14F-4D97-AF65-F5344CB8AC3E}">
        <p14:creationId xmlns:p14="http://schemas.microsoft.com/office/powerpoint/2010/main" val="767827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05377" y="198120"/>
            <a:ext cx="7234913" cy="768096"/>
          </a:xfrm>
        </p:spPr>
        <p:txBody>
          <a:bodyPr/>
          <a:lstStyle/>
          <a:p>
            <a:r>
              <a:rPr lang="en-US" sz="2800" dirty="0"/>
              <a:t>Indulgence versus restraint (</a:t>
            </a:r>
            <a:r>
              <a:rPr lang="en-US" sz="2800" dirty="0" err="1"/>
              <a:t>ivr</a:t>
            </a:r>
            <a:r>
              <a:rPr lang="en-US" sz="2800" dirty="0"/>
              <a:t>)</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1C517DC9-C5DB-9D6E-8A60-EACF5EEFB38C}"/>
              </a:ext>
            </a:extLst>
          </p:cNvPr>
          <p:cNvSpPr txBox="1"/>
          <p:nvPr/>
        </p:nvSpPr>
        <p:spPr>
          <a:xfrm>
            <a:off x="3405377" y="1209193"/>
            <a:ext cx="812569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Countries with a high IVR score allow or encourage relatively free gratification of people's own drives and emotions (MindTools, 2022).</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
        <p:nvSpPr>
          <p:cNvPr id="6" name="TextBox 5">
            <a:extLst>
              <a:ext uri="{FF2B5EF4-FFF2-40B4-BE49-F238E27FC236}">
                <a16:creationId xmlns:a16="http://schemas.microsoft.com/office/drawing/2014/main" id="{40EEC1A2-A7DB-C937-78FC-6A04FC9E4B15}"/>
              </a:ext>
            </a:extLst>
          </p:cNvPr>
          <p:cNvSpPr txBox="1"/>
          <p:nvPr/>
        </p:nvSpPr>
        <p:spPr>
          <a:xfrm>
            <a:off x="3527297" y="1902874"/>
            <a:ext cx="8125690"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In a society with a low IVR score, there is more emphasis on suppressing gratification and more regulation of people's conduct and </a:t>
            </a:r>
            <a:r>
              <a:rPr kumimoji="0" lang="en-GB" sz="1800" b="0" i="0" u="none" strike="noStrike" kern="1200" cap="none" spc="0" normalizeH="0" baseline="0" noProof="0" dirty="0" err="1">
                <a:ln>
                  <a:noFill/>
                </a:ln>
                <a:solidFill>
                  <a:srgbClr val="000000"/>
                </a:solidFill>
                <a:effectLst/>
                <a:uLnTx/>
                <a:uFillTx/>
                <a:latin typeface="Libre Franklin" pitchFamily="2" charset="0"/>
                <a:ea typeface="+mn-ea"/>
                <a:cs typeface="+mn-cs"/>
              </a:rPr>
              <a:t>behavior</a:t>
            </a: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 and there are stricter social norms (MindTools, 2022).</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Tree>
    <p:extLst>
      <p:ext uri="{BB962C8B-B14F-4D97-AF65-F5344CB8AC3E}">
        <p14:creationId xmlns:p14="http://schemas.microsoft.com/office/powerpoint/2010/main" val="225587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05377" y="198120"/>
            <a:ext cx="7234913" cy="768096"/>
          </a:xfrm>
        </p:spPr>
        <p:txBody>
          <a:bodyPr/>
          <a:lstStyle/>
          <a:p>
            <a:r>
              <a:rPr lang="en-US" sz="2800" dirty="0"/>
              <a:t>Advantages and disadvantages</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1C517DC9-C5DB-9D6E-8A60-EACF5EEFB38C}"/>
              </a:ext>
            </a:extLst>
          </p:cNvPr>
          <p:cNvSpPr txBox="1"/>
          <p:nvPr/>
        </p:nvSpPr>
        <p:spPr>
          <a:xfrm>
            <a:off x="3405377" y="1209193"/>
            <a:ext cx="8125690" cy="286232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Advantage - Beneficial key to help reflect on a personal assumption on what is normal.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Disadvantage – The world has seen lots of change to culture and political movements.</a:t>
            </a: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Technology has advanced to a higher degree with many changes that have revolutionised thinking and behaviour of people or patterns all over the world.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rPr>
              <a:t>Bhasin(2020)</a:t>
            </a:r>
            <a:endParaRPr kumimoji="0" lang="en-GB" sz="1800" b="0" i="0" u="none" strike="noStrike" kern="1200" cap="none" spc="0" normalizeH="0" baseline="0" noProof="0" dirty="0">
              <a:ln>
                <a:noFill/>
              </a:ln>
              <a:solidFill>
                <a:srgbClr val="000000"/>
              </a:solidFill>
              <a:effectLst/>
              <a:uLnTx/>
              <a:uFillTx/>
              <a:latin typeface="Sabon Next LT"/>
              <a:ea typeface="+mn-ea"/>
              <a:cs typeface="+mn-cs"/>
            </a:endParaRPr>
          </a:p>
        </p:txBody>
      </p:sp>
    </p:spTree>
    <p:extLst>
      <p:ext uri="{BB962C8B-B14F-4D97-AF65-F5344CB8AC3E}">
        <p14:creationId xmlns:p14="http://schemas.microsoft.com/office/powerpoint/2010/main" val="135588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405377" y="198120"/>
            <a:ext cx="7234913" cy="768096"/>
          </a:xfrm>
        </p:spPr>
        <p:txBody>
          <a:bodyPr/>
          <a:lstStyle/>
          <a:p>
            <a:r>
              <a:rPr lang="en-US" sz="2800" dirty="0"/>
              <a:t>How to implement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DFC5FF41-DF03-BE7C-359C-21A506F7CE75}"/>
              </a:ext>
            </a:extLst>
          </p:cNvPr>
          <p:cNvSpPr txBox="1"/>
          <p:nvPr/>
        </p:nvSpPr>
        <p:spPr>
          <a:xfrm>
            <a:off x="3708400" y="1137920"/>
            <a:ext cx="7538720" cy="31393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Surveys – understanding findings from the results and interpretate the findings however this could be one dimensional.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Communication with employees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Better understanding of </a:t>
            </a:r>
            <a:r>
              <a:rPr kumimoji="0" lang="en-US" sz="1800" b="0" i="0" u="none" strike="noStrike" kern="1200" cap="none" spc="0" normalizeH="0" baseline="0" noProof="0" dirty="0" err="1">
                <a:ln>
                  <a:noFill/>
                </a:ln>
                <a:solidFill>
                  <a:srgbClr val="000000"/>
                </a:solidFill>
                <a:effectLst/>
                <a:uLnTx/>
                <a:uFillTx/>
                <a:latin typeface="Libre Franklin" pitchFamily="2" charset="0"/>
                <a:ea typeface="+mn-ea"/>
                <a:cs typeface="+mn-cs"/>
              </a:rPr>
              <a:t>behaviour</a:t>
            </a:r>
            <a:endPar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Gain insight into the interplay between organizational culture and structure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Improve performance of </a:t>
            </a:r>
            <a:r>
              <a:rPr kumimoji="0" lang="en-US" sz="1800" b="0" i="0" u="none" strike="noStrike" kern="1200" cap="none" spc="0" normalizeH="0" baseline="0" noProof="0" dirty="0" err="1">
                <a:ln>
                  <a:noFill/>
                </a:ln>
                <a:solidFill>
                  <a:srgbClr val="000000"/>
                </a:solidFill>
                <a:effectLst/>
                <a:uLnTx/>
                <a:uFillTx/>
                <a:latin typeface="Libre Franklin" pitchFamily="2" charset="0"/>
                <a:ea typeface="+mn-ea"/>
                <a:cs typeface="+mn-cs"/>
              </a:rPr>
              <a:t>organisation</a:t>
            </a: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 change initiatives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Develop ideas for improvement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Work more effectively with international settings (</a:t>
            </a:r>
            <a:r>
              <a:rPr kumimoji="0" lang="en-US" sz="1800" b="0" i="0" u="none" strike="noStrike" kern="1200" cap="none" spc="0" normalizeH="0" baseline="0" noProof="0" dirty="0" err="1">
                <a:ln>
                  <a:noFill/>
                </a:ln>
                <a:solidFill>
                  <a:srgbClr val="000000"/>
                </a:solidFill>
                <a:effectLst/>
                <a:uLnTx/>
                <a:uFillTx/>
                <a:latin typeface="Libre Franklin" pitchFamily="2" charset="0"/>
                <a:ea typeface="+mn-ea"/>
                <a:cs typeface="+mn-cs"/>
              </a:rPr>
              <a:t>Walkmeteam</a:t>
            </a:r>
            <a:r>
              <a:rPr kumimoji="0" lang="en-US" sz="1800" b="0" i="0" u="none" strike="noStrike" kern="1200" cap="none" spc="0" normalizeH="0" baseline="0" noProof="0" dirty="0">
                <a:ln>
                  <a:noFill/>
                </a:ln>
                <a:solidFill>
                  <a:srgbClr val="000000"/>
                </a:solidFill>
                <a:effectLst/>
                <a:uLnTx/>
                <a:uFillTx/>
                <a:latin typeface="Libre Franklin" pitchFamily="2" charset="0"/>
                <a:ea typeface="+mn-ea"/>
                <a:cs typeface="+mn-cs"/>
              </a:rPr>
              <a:t>, 2021).</a:t>
            </a:r>
            <a:endParaRPr kumimoji="0" lang="en-GB" sz="1800" b="0" i="0" u="none" strike="noStrike" kern="1200" cap="none" spc="0" normalizeH="0" baseline="0" noProof="0" dirty="0">
              <a:ln>
                <a:noFill/>
              </a:ln>
              <a:solidFill>
                <a:srgbClr val="000000"/>
              </a:solidFill>
              <a:effectLst/>
              <a:uLnTx/>
              <a:uFillTx/>
              <a:latin typeface="Libre Franklin" pitchFamily="2" charset="0"/>
              <a:ea typeface="+mn-ea"/>
              <a:cs typeface="+mn-cs"/>
            </a:endParaRPr>
          </a:p>
        </p:txBody>
      </p:sp>
    </p:spTree>
    <p:extLst>
      <p:ext uri="{BB962C8B-B14F-4D97-AF65-F5344CB8AC3E}">
        <p14:creationId xmlns:p14="http://schemas.microsoft.com/office/powerpoint/2010/main" val="3805485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A63E2-47E9-C7A2-9440-DEC32DA88A16}"/>
              </a:ext>
            </a:extLst>
          </p:cNvPr>
          <p:cNvSpPr>
            <a:spLocks noGrp="1"/>
          </p:cNvSpPr>
          <p:nvPr>
            <p:ph type="ctrTitle"/>
          </p:nvPr>
        </p:nvSpPr>
        <p:spPr>
          <a:xfrm>
            <a:off x="2196682" y="1376435"/>
            <a:ext cx="6838054" cy="3249659"/>
          </a:xfrm>
          <a:noFill/>
        </p:spPr>
        <p:txBody>
          <a:bodyPr anchor="ctr">
            <a:normAutofit/>
          </a:bodyPr>
          <a:lstStyle/>
          <a:p>
            <a:pPr algn="ctr"/>
            <a:r>
              <a:rPr lang="en-GB" sz="4800" b="1" dirty="0">
                <a:solidFill>
                  <a:srgbClr val="002060"/>
                </a:solidFill>
              </a:rPr>
              <a:t>Charles </a:t>
            </a:r>
            <a:r>
              <a:rPr lang="en-GB" sz="4800" b="1" dirty="0" err="1">
                <a:solidFill>
                  <a:srgbClr val="002060"/>
                </a:solidFill>
              </a:rPr>
              <a:t>Handy’s</a:t>
            </a:r>
            <a:r>
              <a:rPr lang="en-GB" sz="4800" b="1" dirty="0">
                <a:solidFill>
                  <a:srgbClr val="002060"/>
                </a:solidFill>
              </a:rPr>
              <a:t> 4 Dimension of Organisational Culture</a:t>
            </a:r>
          </a:p>
        </p:txBody>
      </p:sp>
    </p:spTree>
    <p:extLst>
      <p:ext uri="{BB962C8B-B14F-4D97-AF65-F5344CB8AC3E}">
        <p14:creationId xmlns:p14="http://schemas.microsoft.com/office/powerpoint/2010/main" val="118534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0CB3-91E0-0940-93CD-2498B0CF7246}"/>
              </a:ext>
            </a:extLst>
          </p:cNvPr>
          <p:cNvSpPr>
            <a:spLocks noGrp="1"/>
          </p:cNvSpPr>
          <p:nvPr>
            <p:ph type="title"/>
          </p:nvPr>
        </p:nvSpPr>
        <p:spPr/>
        <p:txBody>
          <a:bodyPr/>
          <a:lstStyle/>
          <a:p>
            <a:pPr algn="ctr"/>
            <a:r>
              <a:rPr lang="en-GB" b="1" dirty="0"/>
              <a:t>Organisational Culture - Definition</a:t>
            </a:r>
          </a:p>
        </p:txBody>
      </p:sp>
      <p:sp>
        <p:nvSpPr>
          <p:cNvPr id="3" name="Content Placeholder 2">
            <a:extLst>
              <a:ext uri="{FF2B5EF4-FFF2-40B4-BE49-F238E27FC236}">
                <a16:creationId xmlns:a16="http://schemas.microsoft.com/office/drawing/2014/main" id="{355F0397-4975-B7E1-2C27-7076F4ED899D}"/>
              </a:ext>
            </a:extLst>
          </p:cNvPr>
          <p:cNvSpPr>
            <a:spLocks noGrp="1"/>
          </p:cNvSpPr>
          <p:nvPr>
            <p:ph idx="1"/>
          </p:nvPr>
        </p:nvSpPr>
        <p:spPr>
          <a:xfrm>
            <a:off x="677334" y="1621411"/>
            <a:ext cx="9381066" cy="4419952"/>
          </a:xfrm>
        </p:spPr>
        <p:txBody>
          <a:bodyPr>
            <a:normAutofit/>
          </a:bodyPr>
          <a:lstStyle/>
          <a:p>
            <a:pPr marL="0" indent="0" algn="ctr">
              <a:buNone/>
            </a:pPr>
            <a:r>
              <a:rPr lang="en-GB" sz="2800" dirty="0"/>
              <a:t>Culture is defined as the ideas, customs and social behaviours of a particular people or society. </a:t>
            </a:r>
          </a:p>
          <a:p>
            <a:pPr marL="0" indent="0" algn="ctr">
              <a:buNone/>
            </a:pPr>
            <a:endParaRPr lang="en-GB" sz="2800" dirty="0"/>
          </a:p>
          <a:p>
            <a:pPr marL="0" indent="0" algn="ctr">
              <a:buNone/>
            </a:pPr>
            <a:r>
              <a:rPr lang="en-GB" sz="2800" dirty="0"/>
              <a:t>It is an important part of organisational life. Every organisation has human relationships therefore, the work of HR is influenced by organisational culture. </a:t>
            </a:r>
          </a:p>
          <a:p>
            <a:pPr marL="0" indent="0" algn="ctr">
              <a:buNone/>
            </a:pPr>
            <a:endParaRPr lang="en-GB" dirty="0"/>
          </a:p>
        </p:txBody>
      </p:sp>
      <p:sp>
        <p:nvSpPr>
          <p:cNvPr id="4" name="TextBox 3">
            <a:extLst>
              <a:ext uri="{FF2B5EF4-FFF2-40B4-BE49-F238E27FC236}">
                <a16:creationId xmlns:a16="http://schemas.microsoft.com/office/drawing/2014/main" id="{ABBF0CB3-069D-31DE-FA0A-9129069EB876}"/>
              </a:ext>
            </a:extLst>
          </p:cNvPr>
          <p:cNvSpPr txBox="1"/>
          <p:nvPr/>
        </p:nvSpPr>
        <p:spPr>
          <a:xfrm>
            <a:off x="7679703" y="6311900"/>
            <a:ext cx="7841673"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(Leadership Forces, no date; CIPD, 2022)</a:t>
            </a:r>
          </a:p>
        </p:txBody>
      </p:sp>
    </p:spTree>
    <p:extLst>
      <p:ext uri="{BB962C8B-B14F-4D97-AF65-F5344CB8AC3E}">
        <p14:creationId xmlns:p14="http://schemas.microsoft.com/office/powerpoint/2010/main" val="580109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3E62A-59BC-D670-4503-2D92FE2CE610}"/>
              </a:ext>
            </a:extLst>
          </p:cNvPr>
          <p:cNvSpPr>
            <a:spLocks noGrp="1"/>
          </p:cNvSpPr>
          <p:nvPr>
            <p:ph type="title"/>
          </p:nvPr>
        </p:nvSpPr>
        <p:spPr/>
        <p:txBody>
          <a:bodyPr/>
          <a:lstStyle/>
          <a:p>
            <a:pPr algn="ctr"/>
            <a:r>
              <a:rPr lang="en-GB" b="1" dirty="0"/>
              <a:t>What is it?</a:t>
            </a:r>
          </a:p>
        </p:txBody>
      </p:sp>
      <p:sp>
        <p:nvSpPr>
          <p:cNvPr id="3" name="Content Placeholder 2">
            <a:extLst>
              <a:ext uri="{FF2B5EF4-FFF2-40B4-BE49-F238E27FC236}">
                <a16:creationId xmlns:a16="http://schemas.microsoft.com/office/drawing/2014/main" id="{3455D67C-4283-2541-B2EB-51CF56AC91AE}"/>
              </a:ext>
            </a:extLst>
          </p:cNvPr>
          <p:cNvSpPr>
            <a:spLocks noGrp="1"/>
          </p:cNvSpPr>
          <p:nvPr>
            <p:ph idx="1"/>
          </p:nvPr>
        </p:nvSpPr>
        <p:spPr>
          <a:xfrm>
            <a:off x="677333" y="1602557"/>
            <a:ext cx="9842979" cy="4438805"/>
          </a:xfrm>
        </p:spPr>
        <p:txBody>
          <a:bodyPr>
            <a:normAutofit/>
          </a:bodyPr>
          <a:lstStyle/>
          <a:p>
            <a:r>
              <a:rPr lang="en-GB" sz="2400" dirty="0"/>
              <a:t>Model grew in popularity in 1999 following the work of Roger Harrison in 1972. </a:t>
            </a:r>
          </a:p>
          <a:p>
            <a:r>
              <a:rPr lang="en-GB" sz="2400" dirty="0"/>
              <a:t>The cultures are classified in 4 major types; role, task, power and personal. </a:t>
            </a:r>
          </a:p>
          <a:p>
            <a:r>
              <a:rPr lang="en-GB" sz="2400" dirty="0"/>
              <a:t>The model shows a link between culture and structure. According to the model, organisational culture cannot be separated from other aspects of the organisation, especially that link between culture and structure. </a:t>
            </a:r>
          </a:p>
          <a:p>
            <a:r>
              <a:rPr lang="en-GB" sz="2400" dirty="0"/>
              <a:t>The approach will help individuals understand why they may have thrived in organisations. </a:t>
            </a:r>
          </a:p>
          <a:p>
            <a:pPr marL="0" indent="0">
              <a:buNone/>
            </a:pPr>
            <a:endParaRPr lang="en-GB" dirty="0"/>
          </a:p>
          <a:p>
            <a:endParaRPr lang="en-GB" dirty="0"/>
          </a:p>
          <a:p>
            <a:endParaRPr lang="en-GB" dirty="0"/>
          </a:p>
        </p:txBody>
      </p:sp>
      <p:sp>
        <p:nvSpPr>
          <p:cNvPr id="4" name="TextBox 3">
            <a:extLst>
              <a:ext uri="{FF2B5EF4-FFF2-40B4-BE49-F238E27FC236}">
                <a16:creationId xmlns:a16="http://schemas.microsoft.com/office/drawing/2014/main" id="{437241E4-3CB0-1A91-3800-58F1C302E776}"/>
              </a:ext>
            </a:extLst>
          </p:cNvPr>
          <p:cNvSpPr txBox="1"/>
          <p:nvPr/>
        </p:nvSpPr>
        <p:spPr>
          <a:xfrm>
            <a:off x="7329055" y="6271551"/>
            <a:ext cx="10515600"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(MBA Knowledge Base, no date; Mulder, 2022)</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 </a:t>
            </a:r>
          </a:p>
        </p:txBody>
      </p:sp>
    </p:spTree>
    <p:extLst>
      <p:ext uri="{BB962C8B-B14F-4D97-AF65-F5344CB8AC3E}">
        <p14:creationId xmlns:p14="http://schemas.microsoft.com/office/powerpoint/2010/main" val="2612104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58C83-B9FC-00F4-BDA2-186E95309969}"/>
              </a:ext>
            </a:extLst>
          </p:cNvPr>
          <p:cNvSpPr>
            <a:spLocks noGrp="1"/>
          </p:cNvSpPr>
          <p:nvPr>
            <p:ph type="title"/>
          </p:nvPr>
        </p:nvSpPr>
        <p:spPr/>
        <p:txBody>
          <a:bodyPr/>
          <a:lstStyle/>
          <a:p>
            <a:pPr algn="ctr"/>
            <a:r>
              <a:rPr lang="en-GB" b="1" dirty="0"/>
              <a:t>Role culture</a:t>
            </a:r>
          </a:p>
        </p:txBody>
      </p:sp>
      <p:sp>
        <p:nvSpPr>
          <p:cNvPr id="3" name="Content Placeholder 2">
            <a:extLst>
              <a:ext uri="{FF2B5EF4-FFF2-40B4-BE49-F238E27FC236}">
                <a16:creationId xmlns:a16="http://schemas.microsoft.com/office/drawing/2014/main" id="{169BF500-6783-6DC3-3B01-35AC2D36DDD0}"/>
              </a:ext>
            </a:extLst>
          </p:cNvPr>
          <p:cNvSpPr>
            <a:spLocks noGrp="1"/>
          </p:cNvSpPr>
          <p:nvPr>
            <p:ph idx="1"/>
          </p:nvPr>
        </p:nvSpPr>
        <p:spPr>
          <a:xfrm>
            <a:off x="677333" y="1440873"/>
            <a:ext cx="9464193" cy="4600489"/>
          </a:xfrm>
        </p:spPr>
        <p:txBody>
          <a:bodyPr>
            <a:normAutofit lnSpcReduction="10000"/>
          </a:bodyPr>
          <a:lstStyle/>
          <a:p>
            <a:r>
              <a:rPr lang="en-GB" sz="2600" dirty="0"/>
              <a:t>Ideal for medium to large stable, established businesses i.e. NHS, HSBC etc. </a:t>
            </a:r>
          </a:p>
          <a:p>
            <a:r>
              <a:rPr lang="en-GB" sz="2600" dirty="0"/>
              <a:t>Will have formal processes, procedures and rules to follow</a:t>
            </a:r>
          </a:p>
          <a:p>
            <a:r>
              <a:rPr lang="en-GB" sz="2600" dirty="0"/>
              <a:t>There is a clear hierarchy and status</a:t>
            </a:r>
          </a:p>
          <a:p>
            <a:pPr marL="0" indent="0">
              <a:buNone/>
            </a:pPr>
            <a:r>
              <a:rPr lang="en-GB" sz="2600" b="1" dirty="0"/>
              <a:t>Advantages </a:t>
            </a:r>
          </a:p>
          <a:p>
            <a:r>
              <a:rPr lang="en-GB" sz="2600" dirty="0"/>
              <a:t>Understand what is expected due to the defined processes</a:t>
            </a:r>
          </a:p>
          <a:p>
            <a:pPr marL="0" indent="0">
              <a:buNone/>
            </a:pPr>
            <a:r>
              <a:rPr lang="en-GB" sz="2600" b="1" dirty="0"/>
              <a:t>Disadvantages</a:t>
            </a:r>
            <a:r>
              <a:rPr lang="en-GB" sz="2600" dirty="0"/>
              <a:t> </a:t>
            </a:r>
          </a:p>
          <a:p>
            <a:r>
              <a:rPr lang="en-GB" sz="2600" dirty="0"/>
              <a:t>Less able to adapt, can lead to silo mentality as the inability to share information/flexibility. Risk adverse and slow to react to external changes. </a:t>
            </a:r>
          </a:p>
          <a:p>
            <a:pPr marL="0" indent="0">
              <a:buNone/>
            </a:pPr>
            <a:endParaRPr lang="en-GB" dirty="0"/>
          </a:p>
        </p:txBody>
      </p:sp>
      <p:sp>
        <p:nvSpPr>
          <p:cNvPr id="4" name="TextBox 3">
            <a:extLst>
              <a:ext uri="{FF2B5EF4-FFF2-40B4-BE49-F238E27FC236}">
                <a16:creationId xmlns:a16="http://schemas.microsoft.com/office/drawing/2014/main" id="{CE8A780E-2DC2-0ADD-B001-0C453B823D66}"/>
              </a:ext>
            </a:extLst>
          </p:cNvPr>
          <p:cNvSpPr txBox="1"/>
          <p:nvPr/>
        </p:nvSpPr>
        <p:spPr>
          <a:xfrm>
            <a:off x="7416800" y="6221471"/>
            <a:ext cx="575425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(AQA, no date; Open University, no date)</a:t>
            </a:r>
          </a:p>
        </p:txBody>
      </p:sp>
    </p:spTree>
    <p:extLst>
      <p:ext uri="{BB962C8B-B14F-4D97-AF65-F5344CB8AC3E}">
        <p14:creationId xmlns:p14="http://schemas.microsoft.com/office/powerpoint/2010/main" val="20707727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A478F-D764-B188-FB89-FF0F50C32207}"/>
              </a:ext>
            </a:extLst>
          </p:cNvPr>
          <p:cNvSpPr>
            <a:spLocks noGrp="1"/>
          </p:cNvSpPr>
          <p:nvPr>
            <p:ph type="title"/>
          </p:nvPr>
        </p:nvSpPr>
        <p:spPr/>
        <p:txBody>
          <a:bodyPr/>
          <a:lstStyle/>
          <a:p>
            <a:pPr algn="ctr"/>
            <a:r>
              <a:rPr lang="en-GB" b="1" dirty="0"/>
              <a:t>Task culture</a:t>
            </a:r>
          </a:p>
        </p:txBody>
      </p:sp>
      <p:sp>
        <p:nvSpPr>
          <p:cNvPr id="3" name="Content Placeholder 2">
            <a:extLst>
              <a:ext uri="{FF2B5EF4-FFF2-40B4-BE49-F238E27FC236}">
                <a16:creationId xmlns:a16="http://schemas.microsoft.com/office/drawing/2014/main" id="{37D7E168-D3FC-7EF6-1303-183E200F3BAE}"/>
              </a:ext>
            </a:extLst>
          </p:cNvPr>
          <p:cNvSpPr>
            <a:spLocks noGrp="1"/>
          </p:cNvSpPr>
          <p:nvPr>
            <p:ph idx="1"/>
          </p:nvPr>
        </p:nvSpPr>
        <p:spPr>
          <a:xfrm>
            <a:off x="677333" y="1662545"/>
            <a:ext cx="9039321" cy="4378817"/>
          </a:xfrm>
        </p:spPr>
        <p:txBody>
          <a:bodyPr>
            <a:normAutofit fontScale="85000" lnSpcReduction="20000"/>
          </a:bodyPr>
          <a:lstStyle/>
          <a:p>
            <a:r>
              <a:rPr lang="en-GB" sz="2400" dirty="0"/>
              <a:t>Suits service type business/consultancy i.e. architect, advertising and design </a:t>
            </a:r>
          </a:p>
          <a:p>
            <a:r>
              <a:rPr lang="en-GB" sz="2400" dirty="0"/>
              <a:t>Responds well to a competitive environment however, requires communication, team working and own initiative to work. </a:t>
            </a:r>
          </a:p>
          <a:p>
            <a:r>
              <a:rPr lang="en-GB" sz="2400" dirty="0"/>
              <a:t>Team dynamics are very important for success.</a:t>
            </a:r>
          </a:p>
          <a:p>
            <a:r>
              <a:rPr lang="en-GB" sz="2400" dirty="0"/>
              <a:t>Good matrix organisations has a task culture. </a:t>
            </a:r>
          </a:p>
          <a:p>
            <a:pPr marL="0" indent="0">
              <a:buNone/>
            </a:pPr>
            <a:r>
              <a:rPr lang="en-GB" sz="2400" b="1" dirty="0"/>
              <a:t>Advantages</a:t>
            </a:r>
          </a:p>
          <a:p>
            <a:r>
              <a:rPr lang="en-GB" sz="2400" dirty="0"/>
              <a:t>Better for project work as results orientated</a:t>
            </a:r>
          </a:p>
          <a:p>
            <a:r>
              <a:rPr lang="en-GB" sz="2400" dirty="0"/>
              <a:t>The right mix of people and governance frameworks will be advantageous </a:t>
            </a:r>
          </a:p>
          <a:p>
            <a:pPr marL="0" indent="0">
              <a:buNone/>
            </a:pPr>
            <a:r>
              <a:rPr lang="en-GB" sz="2400" b="1" dirty="0"/>
              <a:t>Disadvantages</a:t>
            </a:r>
            <a:r>
              <a:rPr lang="en-GB" sz="2400" dirty="0"/>
              <a:t> </a:t>
            </a:r>
          </a:p>
          <a:p>
            <a:r>
              <a:rPr lang="en-GB" sz="2400" dirty="0"/>
              <a:t>Not ideal for those who like structure and regularity in working day</a:t>
            </a:r>
          </a:p>
          <a:p>
            <a:r>
              <a:rPr lang="en-GB" sz="2400" dirty="0"/>
              <a:t>Results are more important than rules</a:t>
            </a:r>
          </a:p>
        </p:txBody>
      </p:sp>
      <p:sp>
        <p:nvSpPr>
          <p:cNvPr id="4" name="TextBox 3">
            <a:extLst>
              <a:ext uri="{FF2B5EF4-FFF2-40B4-BE49-F238E27FC236}">
                <a16:creationId xmlns:a16="http://schemas.microsoft.com/office/drawing/2014/main" id="{0AB7ECCB-8E89-05A6-3053-4B706216573E}"/>
              </a:ext>
            </a:extLst>
          </p:cNvPr>
          <p:cNvSpPr txBox="1"/>
          <p:nvPr/>
        </p:nvSpPr>
        <p:spPr>
          <a:xfrm>
            <a:off x="6197600" y="6105236"/>
            <a:ext cx="575425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(AQA, no date; Open University, no date)</a:t>
            </a:r>
          </a:p>
        </p:txBody>
      </p:sp>
    </p:spTree>
    <p:extLst>
      <p:ext uri="{BB962C8B-B14F-4D97-AF65-F5344CB8AC3E}">
        <p14:creationId xmlns:p14="http://schemas.microsoft.com/office/powerpoint/2010/main" val="26360130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DF23A-52BB-AA73-12D9-A7D879804037}"/>
              </a:ext>
            </a:extLst>
          </p:cNvPr>
          <p:cNvSpPr>
            <a:spLocks noGrp="1"/>
          </p:cNvSpPr>
          <p:nvPr>
            <p:ph type="title"/>
          </p:nvPr>
        </p:nvSpPr>
        <p:spPr/>
        <p:txBody>
          <a:bodyPr/>
          <a:lstStyle/>
          <a:p>
            <a:pPr algn="ctr"/>
            <a:r>
              <a:rPr lang="en-GB" b="1" dirty="0"/>
              <a:t>Power culture</a:t>
            </a:r>
          </a:p>
        </p:txBody>
      </p:sp>
      <p:sp>
        <p:nvSpPr>
          <p:cNvPr id="3" name="Content Placeholder 2">
            <a:extLst>
              <a:ext uri="{FF2B5EF4-FFF2-40B4-BE49-F238E27FC236}">
                <a16:creationId xmlns:a16="http://schemas.microsoft.com/office/drawing/2014/main" id="{C98F3531-657B-267B-FBD6-39352257C520}"/>
              </a:ext>
            </a:extLst>
          </p:cNvPr>
          <p:cNvSpPr>
            <a:spLocks noGrp="1"/>
          </p:cNvSpPr>
          <p:nvPr>
            <p:ph idx="1"/>
          </p:nvPr>
        </p:nvSpPr>
        <p:spPr>
          <a:xfrm>
            <a:off x="677334" y="1542473"/>
            <a:ext cx="9371830" cy="4498889"/>
          </a:xfrm>
        </p:spPr>
        <p:txBody>
          <a:bodyPr>
            <a:normAutofit/>
          </a:bodyPr>
          <a:lstStyle/>
          <a:p>
            <a:r>
              <a:rPr lang="en-GB" dirty="0"/>
              <a:t>Centralised culture for key decision makers – normally a highly charismatic leader who wants quick and agile responses. </a:t>
            </a:r>
          </a:p>
          <a:p>
            <a:r>
              <a:rPr lang="en-GB" dirty="0"/>
              <a:t>This culture is typical for entrepreneurial businesses and small agile businesses.</a:t>
            </a:r>
          </a:p>
          <a:p>
            <a:r>
              <a:rPr lang="en-GB" dirty="0"/>
              <a:t>Only a few people hold the real power and authority. </a:t>
            </a:r>
          </a:p>
          <a:p>
            <a:pPr marL="0" indent="0">
              <a:buNone/>
            </a:pPr>
            <a:r>
              <a:rPr lang="en-GB" b="1" dirty="0"/>
              <a:t>Advantages</a:t>
            </a:r>
          </a:p>
          <a:p>
            <a:r>
              <a:rPr lang="en-GB" dirty="0"/>
              <a:t> Decisions are quick and responsive</a:t>
            </a:r>
          </a:p>
          <a:p>
            <a:r>
              <a:rPr lang="en-GB" dirty="0"/>
              <a:t>Highly flexible</a:t>
            </a:r>
          </a:p>
          <a:p>
            <a:pPr marL="0" indent="0">
              <a:buNone/>
            </a:pPr>
            <a:r>
              <a:rPr lang="en-GB" b="1" dirty="0"/>
              <a:t>Disadvantages</a:t>
            </a:r>
          </a:p>
          <a:p>
            <a:r>
              <a:rPr lang="en-GB" dirty="0"/>
              <a:t> May come under stress if the business grows too quickly</a:t>
            </a:r>
          </a:p>
          <a:p>
            <a:r>
              <a:rPr lang="en-GB" dirty="0"/>
              <a:t>May be difficult for people who have strong opinions and may change their decisions. </a:t>
            </a:r>
          </a:p>
        </p:txBody>
      </p:sp>
      <p:sp>
        <p:nvSpPr>
          <p:cNvPr id="4" name="TextBox 3">
            <a:extLst>
              <a:ext uri="{FF2B5EF4-FFF2-40B4-BE49-F238E27FC236}">
                <a16:creationId xmlns:a16="http://schemas.microsoft.com/office/drawing/2014/main" id="{7E8195D7-5984-824D-EE15-79DDFD89C5A7}"/>
              </a:ext>
            </a:extLst>
          </p:cNvPr>
          <p:cNvSpPr txBox="1"/>
          <p:nvPr/>
        </p:nvSpPr>
        <p:spPr>
          <a:xfrm>
            <a:off x="7333673" y="6248400"/>
            <a:ext cx="575425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(AQA, no date; Open University, no date)</a:t>
            </a:r>
          </a:p>
        </p:txBody>
      </p:sp>
    </p:spTree>
    <p:extLst>
      <p:ext uri="{BB962C8B-B14F-4D97-AF65-F5344CB8AC3E}">
        <p14:creationId xmlns:p14="http://schemas.microsoft.com/office/powerpoint/2010/main" val="1936734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CB5A-C863-5863-3087-B3EB29541DE1}"/>
              </a:ext>
            </a:extLst>
          </p:cNvPr>
          <p:cNvSpPr>
            <a:spLocks noGrp="1"/>
          </p:cNvSpPr>
          <p:nvPr>
            <p:ph type="title"/>
          </p:nvPr>
        </p:nvSpPr>
        <p:spPr/>
        <p:txBody>
          <a:bodyPr/>
          <a:lstStyle/>
          <a:p>
            <a:pPr algn="ctr"/>
            <a:r>
              <a:rPr lang="en-GB" b="1" dirty="0"/>
              <a:t>Personal/ person/ people culture</a:t>
            </a:r>
          </a:p>
        </p:txBody>
      </p:sp>
      <p:sp>
        <p:nvSpPr>
          <p:cNvPr id="3" name="Content Placeholder 2">
            <a:extLst>
              <a:ext uri="{FF2B5EF4-FFF2-40B4-BE49-F238E27FC236}">
                <a16:creationId xmlns:a16="http://schemas.microsoft.com/office/drawing/2014/main" id="{71C5D64A-3EBC-4150-4AB1-6E95DD986E99}"/>
              </a:ext>
            </a:extLst>
          </p:cNvPr>
          <p:cNvSpPr>
            <a:spLocks noGrp="1"/>
          </p:cNvSpPr>
          <p:nvPr>
            <p:ph idx="1"/>
          </p:nvPr>
        </p:nvSpPr>
        <p:spPr>
          <a:xfrm>
            <a:off x="677333" y="1450109"/>
            <a:ext cx="9353357" cy="4591253"/>
          </a:xfrm>
        </p:spPr>
        <p:txBody>
          <a:bodyPr/>
          <a:lstStyle/>
          <a:p>
            <a:r>
              <a:rPr lang="en-GB" b="0" i="0" dirty="0">
                <a:solidFill>
                  <a:srgbClr val="4B4B4B"/>
                </a:solidFill>
                <a:effectLst/>
                <a:latin typeface="Trebuchet MS" panose="020B0603020202020204" pitchFamily="34" charset="0"/>
              </a:rPr>
              <a:t>It may occur in organisations such as legal or medical practices where individuals have high levels of specialist technical expertise.</a:t>
            </a:r>
          </a:p>
          <a:p>
            <a:r>
              <a:rPr lang="en-GB" dirty="0">
                <a:solidFill>
                  <a:srgbClr val="4B4B4B"/>
                </a:solidFill>
                <a:latin typeface="Trebuchet MS" panose="020B0603020202020204" pitchFamily="34" charset="0"/>
              </a:rPr>
              <a:t>Self-directed and status driven. </a:t>
            </a:r>
          </a:p>
          <a:p>
            <a:r>
              <a:rPr lang="en-GB" b="0" i="0" dirty="0">
                <a:solidFill>
                  <a:srgbClr val="4B4B4B"/>
                </a:solidFill>
                <a:effectLst/>
                <a:latin typeface="Trebuchet MS" panose="020B0603020202020204" pitchFamily="34" charset="0"/>
              </a:rPr>
              <a:t>Very rare culture and this will tend to be short lived before moving on to one of the other cultures. </a:t>
            </a:r>
          </a:p>
          <a:p>
            <a:pPr marL="0" indent="0">
              <a:buNone/>
            </a:pPr>
            <a:r>
              <a:rPr lang="en-GB" b="1" dirty="0">
                <a:solidFill>
                  <a:srgbClr val="4B4B4B"/>
                </a:solidFill>
                <a:latin typeface="Trebuchet MS" panose="020B0603020202020204" pitchFamily="34" charset="0"/>
              </a:rPr>
              <a:t>Advantages </a:t>
            </a:r>
          </a:p>
          <a:p>
            <a:r>
              <a:rPr lang="en-GB" dirty="0">
                <a:solidFill>
                  <a:srgbClr val="4B4B4B"/>
                </a:solidFill>
                <a:latin typeface="Trebuchet MS" panose="020B0603020202020204" pitchFamily="34" charset="0"/>
              </a:rPr>
              <a:t>Freedom to act independently</a:t>
            </a:r>
          </a:p>
          <a:p>
            <a:pPr marL="0" indent="0">
              <a:buNone/>
            </a:pPr>
            <a:r>
              <a:rPr lang="en-GB" b="1" dirty="0">
                <a:solidFill>
                  <a:srgbClr val="4B4B4B"/>
                </a:solidFill>
                <a:latin typeface="Trebuchet MS" panose="020B0603020202020204" pitchFamily="34" charset="0"/>
              </a:rPr>
              <a:t>Disadvantages</a:t>
            </a:r>
            <a:r>
              <a:rPr lang="en-GB" dirty="0">
                <a:solidFill>
                  <a:srgbClr val="4B4B4B"/>
                </a:solidFill>
                <a:latin typeface="Trebuchet MS" panose="020B0603020202020204" pitchFamily="34" charset="0"/>
              </a:rPr>
              <a:t> </a:t>
            </a:r>
          </a:p>
          <a:p>
            <a:r>
              <a:rPr lang="en-GB" dirty="0">
                <a:solidFill>
                  <a:srgbClr val="4B4B4B"/>
                </a:solidFill>
                <a:latin typeface="Trebuchet MS" panose="020B0603020202020204" pitchFamily="34" charset="0"/>
              </a:rPr>
              <a:t>Need to be self-motivated</a:t>
            </a:r>
          </a:p>
          <a:p>
            <a:r>
              <a:rPr lang="en-GB" dirty="0">
                <a:solidFill>
                  <a:srgbClr val="4B4B4B"/>
                </a:solidFill>
                <a:latin typeface="Trebuchet MS" panose="020B0603020202020204" pitchFamily="34" charset="0"/>
              </a:rPr>
              <a:t>Limited formal guidance.</a:t>
            </a:r>
            <a:endParaRPr lang="en-GB" dirty="0">
              <a:latin typeface="Trebuchet MS" panose="020B0603020202020204" pitchFamily="34" charset="0"/>
            </a:endParaRPr>
          </a:p>
        </p:txBody>
      </p:sp>
      <p:sp>
        <p:nvSpPr>
          <p:cNvPr id="4" name="TextBox 3">
            <a:extLst>
              <a:ext uri="{FF2B5EF4-FFF2-40B4-BE49-F238E27FC236}">
                <a16:creationId xmlns:a16="http://schemas.microsoft.com/office/drawing/2014/main" id="{0193A678-46B7-6633-3774-6C9AF6A1CEB0}"/>
              </a:ext>
            </a:extLst>
          </p:cNvPr>
          <p:cNvSpPr txBox="1"/>
          <p:nvPr/>
        </p:nvSpPr>
        <p:spPr>
          <a:xfrm>
            <a:off x="6197600" y="6105236"/>
            <a:ext cx="575425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(AQA, no date; Open University, no date)</a:t>
            </a:r>
          </a:p>
        </p:txBody>
      </p:sp>
    </p:spTree>
    <p:extLst>
      <p:ext uri="{BB962C8B-B14F-4D97-AF65-F5344CB8AC3E}">
        <p14:creationId xmlns:p14="http://schemas.microsoft.com/office/powerpoint/2010/main" val="40445792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9B1CC-61FF-356B-1F11-B3B49EF536AC}"/>
              </a:ext>
            </a:extLst>
          </p:cNvPr>
          <p:cNvSpPr>
            <a:spLocks noGrp="1"/>
          </p:cNvSpPr>
          <p:nvPr>
            <p:ph type="title"/>
          </p:nvPr>
        </p:nvSpPr>
        <p:spPr/>
        <p:txBody>
          <a:bodyPr/>
          <a:lstStyle/>
          <a:p>
            <a:pPr algn="ctr"/>
            <a:r>
              <a:rPr lang="en-GB" b="1" dirty="0"/>
              <a:t>Two</a:t>
            </a:r>
            <a:r>
              <a:rPr lang="en-GB" dirty="0"/>
              <a:t> </a:t>
            </a:r>
            <a:r>
              <a:rPr lang="en-GB" b="1" dirty="0"/>
              <a:t>dimensions</a:t>
            </a:r>
          </a:p>
        </p:txBody>
      </p:sp>
      <p:pic>
        <p:nvPicPr>
          <p:cNvPr id="5" name="Content Placeholder 4">
            <a:extLst>
              <a:ext uri="{FF2B5EF4-FFF2-40B4-BE49-F238E27FC236}">
                <a16:creationId xmlns:a16="http://schemas.microsoft.com/office/drawing/2014/main" id="{CA113539-1F7F-0D56-B03A-B20FE6DCD31D}"/>
              </a:ext>
            </a:extLst>
          </p:cNvPr>
          <p:cNvPicPr>
            <a:picLocks noGrp="1" noChangeAspect="1"/>
          </p:cNvPicPr>
          <p:nvPr>
            <p:ph idx="1"/>
          </p:nvPr>
        </p:nvPicPr>
        <p:blipFill>
          <a:blip r:embed="rId2"/>
          <a:stretch>
            <a:fillRect/>
          </a:stretch>
        </p:blipFill>
        <p:spPr>
          <a:xfrm>
            <a:off x="464897" y="1662545"/>
            <a:ext cx="6056465" cy="3999346"/>
          </a:xfrm>
        </p:spPr>
      </p:pic>
      <p:sp>
        <p:nvSpPr>
          <p:cNvPr id="6" name="TextBox 5">
            <a:extLst>
              <a:ext uri="{FF2B5EF4-FFF2-40B4-BE49-F238E27FC236}">
                <a16:creationId xmlns:a16="http://schemas.microsoft.com/office/drawing/2014/main" id="{64D607F7-71A8-01C4-DE9B-FA29980D1355}"/>
              </a:ext>
            </a:extLst>
          </p:cNvPr>
          <p:cNvSpPr txBox="1"/>
          <p:nvPr/>
        </p:nvSpPr>
        <p:spPr>
          <a:xfrm>
            <a:off x="10087006" y="6382325"/>
            <a:ext cx="345440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(Mulder, 2022)</a:t>
            </a:r>
          </a:p>
        </p:txBody>
      </p:sp>
      <p:sp>
        <p:nvSpPr>
          <p:cNvPr id="7" name="TextBox 6">
            <a:extLst>
              <a:ext uri="{FF2B5EF4-FFF2-40B4-BE49-F238E27FC236}">
                <a16:creationId xmlns:a16="http://schemas.microsoft.com/office/drawing/2014/main" id="{FA3BB9A9-C77A-34BF-CAFC-2F9560E544DD}"/>
              </a:ext>
            </a:extLst>
          </p:cNvPr>
          <p:cNvSpPr txBox="1"/>
          <p:nvPr/>
        </p:nvSpPr>
        <p:spPr>
          <a:xfrm>
            <a:off x="6888923" y="1110079"/>
            <a:ext cx="4770158" cy="535531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Organisations can use the two dimensions to assess which culture they may have. They should consider their power distribution and levels of cooperation to identify the culture. It is important to consider the suitability of different cultures in different business types and environments.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High performing organisations will assess their culture regularly whereas, most businesses will only do this on an ad-hoc, reactive basis.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Some organisations may find they see elements of a variety of cultures.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For competitive advantage, consider what competitor culture is and how their culture could be supporting their business.</a:t>
            </a:r>
          </a:p>
        </p:txBody>
      </p:sp>
    </p:spTree>
    <p:extLst>
      <p:ext uri="{BB962C8B-B14F-4D97-AF65-F5344CB8AC3E}">
        <p14:creationId xmlns:p14="http://schemas.microsoft.com/office/powerpoint/2010/main" val="20720194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dirty="0" err="1"/>
              <a:t>AnaLysis</a:t>
            </a:r>
            <a:r>
              <a:rPr lang="en-US" dirty="0"/>
              <a:t> of </a:t>
            </a:r>
            <a:r>
              <a:rPr lang="en-US" dirty="0" err="1"/>
              <a:t>Organisation</a:t>
            </a:r>
            <a:r>
              <a:rPr lang="en-US" dirty="0"/>
              <a:t> Culture</a:t>
            </a:r>
            <a:br>
              <a:rPr lang="en-US" dirty="0"/>
            </a:br>
            <a:r>
              <a:rPr lang="en-US" dirty="0"/>
              <a:t>Denison Model</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a:t>​</a:t>
            </a:r>
          </a:p>
          <a:p>
            <a:endParaRPr lang="en-US" dirty="0"/>
          </a:p>
        </p:txBody>
      </p:sp>
    </p:spTree>
    <p:extLst>
      <p:ext uri="{BB962C8B-B14F-4D97-AF65-F5344CB8AC3E}">
        <p14:creationId xmlns:p14="http://schemas.microsoft.com/office/powerpoint/2010/main" val="8867778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224528" y="1856096"/>
            <a:ext cx="6766560" cy="4067184"/>
          </a:xfrm>
        </p:spPr>
        <p:txBody>
          <a:bodyPr/>
          <a:lstStyle/>
          <a:p>
            <a:pPr>
              <a:lnSpc>
                <a:spcPct val="107000"/>
              </a:lnSpc>
              <a:spcAft>
                <a:spcPts val="800"/>
              </a:spcAft>
            </a:pPr>
            <a:r>
              <a:rPr lang="en-GB" sz="1600" dirty="0">
                <a:solidFill>
                  <a:schemeClr val="tx1"/>
                </a:solidFill>
                <a:effectLst/>
                <a:latin typeface="Arial" panose="020B0604020202020204" pitchFamily="34" charset="0"/>
                <a:ea typeface="DengXian" panose="02010600030101010101" pitchFamily="2" charset="-122"/>
                <a:cs typeface="Arial" panose="020B0604020202020204" pitchFamily="34" charset="0"/>
              </a:rPr>
              <a:t>There are many definitions of Organisational culture. One definition is that it is the body of basic convictions which have been created by a definite group or acquired/ developed over the time, when the group is learning to resolve problems of adapting to the external environment and to the internal integration.</a:t>
            </a:r>
          </a:p>
          <a:p>
            <a:pPr>
              <a:lnSpc>
                <a:spcPct val="107000"/>
              </a:lnSpc>
              <a:spcAft>
                <a:spcPts val="800"/>
              </a:spcAft>
            </a:pPr>
            <a:endParaRPr lang="en-GB" sz="1600" dirty="0">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dirty="0">
                <a:solidFill>
                  <a:schemeClr val="tx1"/>
                </a:solidFill>
                <a:effectLst/>
                <a:latin typeface="Arial" panose="020B0604020202020204" pitchFamily="34" charset="0"/>
                <a:ea typeface="DengXian" panose="02010600030101010101" pitchFamily="2" charset="-122"/>
                <a:cs typeface="Arial" panose="020B0604020202020204" pitchFamily="34" charset="0"/>
              </a:rPr>
              <a:t>Organisational culture helps to cope with the problems of external adaptation and internal integration</a:t>
            </a:r>
          </a:p>
          <a:p>
            <a:pPr>
              <a:lnSpc>
                <a:spcPts val="1800"/>
              </a:lnSpc>
              <a:spcBef>
                <a:spcPts val="1125"/>
              </a:spcBef>
              <a:spcAft>
                <a:spcPts val="1125"/>
              </a:spcAft>
            </a:pPr>
            <a:endPar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endParaRPr lang="en-US" dirty="0"/>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ED27F740-60C8-DFCF-FD43-7CEB702B0C23}"/>
              </a:ext>
            </a:extLst>
          </p:cNvPr>
          <p:cNvSpPr>
            <a:spLocks noGrp="1"/>
          </p:cNvSpPr>
          <p:nvPr>
            <p:ph type="title"/>
          </p:nvPr>
        </p:nvSpPr>
        <p:spPr>
          <a:xfrm>
            <a:off x="2441175" y="457200"/>
            <a:ext cx="8504193" cy="1322941"/>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What is </a:t>
            </a:r>
            <a:r>
              <a:rPr lang="en-US" sz="4400" b="1" dirty="0" err="1">
                <a:solidFill>
                  <a:schemeClr val="accent6"/>
                </a:solidFill>
                <a:latin typeface="Arial Black" panose="020B0604020202020204" pitchFamily="34" charset="0"/>
                <a:ea typeface="Arial Regular" pitchFamily="34" charset="-122"/>
                <a:cs typeface="Arial Black" panose="020B0604020202020204" pitchFamily="34" charset="0"/>
              </a:rPr>
              <a:t>organisation</a:t>
            </a:r>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 culture?</a:t>
            </a:r>
            <a:endParaRPr lang="en-US" sz="4400" b="1" dirty="0">
              <a:solidFill>
                <a:schemeClr val="accent6"/>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5070090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499615" y="1901951"/>
            <a:ext cx="7048391" cy="1322941"/>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What is the Denison Model?</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7" name="TextBox 6">
            <a:extLst>
              <a:ext uri="{FF2B5EF4-FFF2-40B4-BE49-F238E27FC236}">
                <a16:creationId xmlns:a16="http://schemas.microsoft.com/office/drawing/2014/main" id="{D9F4CE0A-18ED-D0B3-BDA2-BC123422A4E9}"/>
              </a:ext>
            </a:extLst>
          </p:cNvPr>
          <p:cNvSpPr txBox="1"/>
          <p:nvPr/>
        </p:nvSpPr>
        <p:spPr>
          <a:xfrm>
            <a:off x="1785937" y="3870458"/>
            <a:ext cx="6102802" cy="553998"/>
          </a:xfrm>
          <a:prstGeom prst="rect">
            <a:avLst/>
          </a:prstGeom>
          <a:noFill/>
        </p:spPr>
        <p:txBody>
          <a:bodyPr wrap="square">
            <a:spAutoFit/>
          </a:bodyPr>
          <a:lstStyle/>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The Denison model is a popular model that looks at the link between organisation culture and efficiency. </a:t>
            </a:r>
          </a:p>
        </p:txBody>
      </p:sp>
    </p:spTree>
    <p:extLst>
      <p:ext uri="{BB962C8B-B14F-4D97-AF65-F5344CB8AC3E}">
        <p14:creationId xmlns:p14="http://schemas.microsoft.com/office/powerpoint/2010/main" val="38555318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Content Placeholder 3">
            <a:extLst>
              <a:ext uri="{FF2B5EF4-FFF2-40B4-BE49-F238E27FC236}">
                <a16:creationId xmlns:a16="http://schemas.microsoft.com/office/drawing/2014/main" id="{AE3F146F-D9F6-257D-E0A6-32608B711B8C}"/>
              </a:ext>
            </a:extLst>
          </p:cNvPr>
          <p:cNvSpPr>
            <a:spLocks noGrp="1"/>
          </p:cNvSpPr>
          <p:nvPr>
            <p:ph sz="half" idx="1"/>
          </p:nvPr>
        </p:nvSpPr>
        <p:spPr/>
        <p:txBody>
          <a:bodyPr/>
          <a:lstStyle/>
          <a:p>
            <a:pPr marL="0" indent="0">
              <a:lnSpc>
                <a:spcPts val="1800"/>
              </a:lnSpc>
              <a:spcBef>
                <a:spcPts val="1125"/>
              </a:spcBef>
              <a:spcAft>
                <a:spcPts val="1125"/>
              </a:spcAft>
              <a:buNone/>
            </a:pPr>
            <a:r>
              <a:rPr lang="en-GB" sz="1800" dirty="0">
                <a:solidFill>
                  <a:srgbClr val="000000"/>
                </a:solidFill>
                <a:effectLst/>
                <a:latin typeface="Arial" panose="020B0604020202020204" pitchFamily="34" charset="0"/>
                <a:ea typeface="Times New Roman" panose="02020603050405020304" pitchFamily="18" charset="0"/>
              </a:rPr>
              <a:t>It is underpinned by four elements of high performance, culture and leadership:</a:t>
            </a:r>
            <a:endParaRPr lang="en-GB" sz="1800" dirty="0">
              <a:effectLst/>
              <a:latin typeface="Times New Roman" panose="02020603050405020304" pitchFamily="18" charset="0"/>
              <a:ea typeface="Times New Roman" panose="02020603050405020304" pitchFamily="18" charset="0"/>
            </a:endParaRPr>
          </a:p>
          <a:p>
            <a:pPr>
              <a:lnSpc>
                <a:spcPts val="1800"/>
              </a:lnSpc>
              <a:spcBef>
                <a:spcPts val="1125"/>
              </a:spcBef>
              <a:spcAft>
                <a:spcPts val="1125"/>
              </a:spcAft>
            </a:pPr>
            <a:r>
              <a:rPr lang="en-GB" sz="1800" b="1" dirty="0">
                <a:solidFill>
                  <a:srgbClr val="000000"/>
                </a:solidFill>
                <a:effectLst/>
                <a:latin typeface="Arial" panose="020B0604020202020204" pitchFamily="34" charset="0"/>
                <a:ea typeface="Times New Roman" panose="02020603050405020304" pitchFamily="18" charset="0"/>
              </a:rPr>
              <a:t>Mission</a:t>
            </a:r>
            <a:r>
              <a:rPr lang="en-GB" sz="1800" dirty="0">
                <a:solidFill>
                  <a:srgbClr val="000000"/>
                </a:solidFill>
                <a:effectLst/>
                <a:latin typeface="Arial" panose="020B0604020202020204" pitchFamily="34" charset="0"/>
                <a:ea typeface="Times New Roman" panose="02020603050405020304" pitchFamily="18" charset="0"/>
              </a:rPr>
              <a:t> is how clear the organisation is about its business strategy</a:t>
            </a:r>
            <a:br>
              <a:rPr lang="en-GB" sz="1800" dirty="0">
                <a:solidFill>
                  <a:srgbClr val="000000"/>
                </a:solidFill>
                <a:effectLst/>
                <a:latin typeface="Arial" panose="020B0604020202020204" pitchFamily="34" charset="0"/>
                <a:ea typeface="Times New Roman" panose="02020603050405020304" pitchFamily="18" charset="0"/>
              </a:rPr>
            </a:br>
            <a:br>
              <a:rPr lang="en-GB" sz="1800" dirty="0">
                <a:solidFill>
                  <a:srgbClr val="000000"/>
                </a:solidFill>
                <a:effectLst/>
                <a:latin typeface="Arial" panose="020B0604020202020204" pitchFamily="34" charset="0"/>
                <a:ea typeface="Times New Roman" panose="02020603050405020304" pitchFamily="18" charset="0"/>
              </a:rPr>
            </a:br>
            <a:r>
              <a:rPr lang="en-GB" sz="1800" b="1" dirty="0">
                <a:solidFill>
                  <a:srgbClr val="000000"/>
                </a:solidFill>
                <a:effectLst/>
                <a:latin typeface="Arial" panose="020B0604020202020204" pitchFamily="34" charset="0"/>
                <a:ea typeface="Times New Roman" panose="02020603050405020304" pitchFamily="18" charset="0"/>
              </a:rPr>
              <a:t>Involvement</a:t>
            </a:r>
            <a:r>
              <a:rPr lang="en-GB" sz="1800" dirty="0">
                <a:solidFill>
                  <a:srgbClr val="000000"/>
                </a:solidFill>
                <a:effectLst/>
                <a:latin typeface="Arial" panose="020B0604020202020204" pitchFamily="34" charset="0"/>
                <a:ea typeface="Times New Roman" panose="02020603050405020304" pitchFamily="18" charset="0"/>
              </a:rPr>
              <a:t> is the extent to which stakeholders are engaged in the direction of the business strategy and supported to contribute.</a:t>
            </a:r>
            <a:endParaRPr lang="en-GB" sz="1800" dirty="0">
              <a:effectLst/>
              <a:latin typeface="Times New Roman" panose="02020603050405020304" pitchFamily="18" charset="0"/>
              <a:ea typeface="Times New Roman" panose="02020603050405020304" pitchFamily="18" charset="0"/>
            </a:endParaRPr>
          </a:p>
          <a:p>
            <a:pPr>
              <a:lnSpc>
                <a:spcPts val="1800"/>
              </a:lnSpc>
              <a:spcBef>
                <a:spcPts val="1125"/>
              </a:spcBef>
              <a:spcAft>
                <a:spcPts val="1125"/>
              </a:spcAft>
            </a:pPr>
            <a:r>
              <a:rPr lang="en-GB" sz="1800" b="1" dirty="0">
                <a:solidFill>
                  <a:srgbClr val="000000"/>
                </a:solidFill>
                <a:effectLst/>
                <a:latin typeface="Arial" panose="020B0604020202020204" pitchFamily="34" charset="0"/>
                <a:ea typeface="Times New Roman" panose="02020603050405020304" pitchFamily="18" charset="0"/>
              </a:rPr>
              <a:t>Adaptability</a:t>
            </a:r>
            <a:r>
              <a:rPr lang="en-GB" sz="1800" dirty="0">
                <a:solidFill>
                  <a:srgbClr val="000000"/>
                </a:solidFill>
                <a:effectLst/>
                <a:latin typeface="Arial" panose="020B0604020202020204" pitchFamily="34" charset="0"/>
                <a:ea typeface="Times New Roman" panose="02020603050405020304" pitchFamily="18" charset="0"/>
              </a:rPr>
              <a:t> is how the business meets customers evolving needs and demands</a:t>
            </a:r>
            <a:endParaRPr lang="en-GB" sz="1800" dirty="0">
              <a:effectLst/>
              <a:latin typeface="Times New Roman" panose="02020603050405020304" pitchFamily="18" charset="0"/>
              <a:ea typeface="Times New Roman" panose="02020603050405020304" pitchFamily="18" charset="0"/>
            </a:endParaRPr>
          </a:p>
          <a:p>
            <a:pPr>
              <a:lnSpc>
                <a:spcPts val="1800"/>
              </a:lnSpc>
              <a:spcBef>
                <a:spcPts val="1125"/>
              </a:spcBef>
              <a:spcAft>
                <a:spcPts val="1125"/>
              </a:spcAft>
            </a:pPr>
            <a:r>
              <a:rPr lang="en-GB" sz="1800" b="1" dirty="0">
                <a:solidFill>
                  <a:srgbClr val="000000"/>
                </a:solidFill>
                <a:effectLst/>
                <a:latin typeface="Arial" panose="020B0604020202020204" pitchFamily="34" charset="0"/>
                <a:ea typeface="Times New Roman" panose="02020603050405020304" pitchFamily="18" charset="0"/>
              </a:rPr>
              <a:t>Consistency</a:t>
            </a:r>
            <a:r>
              <a:rPr lang="en-GB" sz="1800" dirty="0">
                <a:solidFill>
                  <a:srgbClr val="000000"/>
                </a:solidFill>
                <a:effectLst/>
                <a:latin typeface="Arial" panose="020B0604020202020204" pitchFamily="34" charset="0"/>
                <a:ea typeface="Times New Roman" panose="02020603050405020304" pitchFamily="18" charset="0"/>
              </a:rPr>
              <a:t> is ensuring the right level of resources  and processes are in place to achieve the business strategic goals.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038414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505859" y="897745"/>
            <a:ext cx="10671048" cy="768096"/>
          </a:xfrm>
        </p:spPr>
        <p:txBody>
          <a:bodyPr/>
          <a:lstStyle/>
          <a:p>
            <a:pPr>
              <a:lnSpc>
                <a:spcPts val="1800"/>
              </a:lnSpc>
              <a:spcBef>
                <a:spcPts val="1125"/>
              </a:spcBef>
              <a:spcAft>
                <a:spcPts val="1125"/>
              </a:spcAft>
            </a:pPr>
            <a:r>
              <a:rPr lang="en-GB" sz="2000" dirty="0">
                <a:solidFill>
                  <a:srgbClr val="000000"/>
                </a:solidFill>
                <a:effectLst/>
                <a:latin typeface="Arial" panose="020B0604020202020204" pitchFamily="34" charset="0"/>
                <a:ea typeface="Times New Roman" panose="02020603050405020304" pitchFamily="18" charset="0"/>
              </a:rPr>
              <a:t>Each of these elements has 3 future subgroups, </a:t>
            </a:r>
            <a:br>
              <a:rPr lang="en-GB" sz="2000" dirty="0">
                <a:solidFill>
                  <a:srgbClr val="000000"/>
                </a:solidFill>
                <a:effectLst/>
                <a:latin typeface="Arial" panose="020B0604020202020204" pitchFamily="34" charset="0"/>
                <a:ea typeface="Times New Roman" panose="02020603050405020304" pitchFamily="18" charset="0"/>
              </a:rPr>
            </a:br>
            <a:r>
              <a:rPr lang="en-GB" sz="2000" dirty="0">
                <a:solidFill>
                  <a:srgbClr val="000000"/>
                </a:solidFill>
                <a:effectLst/>
                <a:latin typeface="Arial" panose="020B0604020202020204" pitchFamily="34" charset="0"/>
                <a:ea typeface="Times New Roman" panose="02020603050405020304" pitchFamily="18" charset="0"/>
              </a:rPr>
              <a:t>totalling 12 elements.</a:t>
            </a:r>
            <a:endParaRPr lang="en-GB" sz="2000" dirty="0">
              <a:effectLst/>
              <a:latin typeface="Times New Roman" panose="02020603050405020304" pitchFamily="18" charset="0"/>
              <a:ea typeface="Times New Roman" panose="02020603050405020304" pitchFamily="18" charset="0"/>
            </a:endParaRPr>
          </a:p>
        </p:txBody>
      </p:sp>
      <p:sp>
        <p:nvSpPr>
          <p:cNvPr id="7" name="Footer Placeholder 6">
            <a:extLst>
              <a:ext uri="{FF2B5EF4-FFF2-40B4-BE49-F238E27FC236}">
                <a16:creationId xmlns:a16="http://schemas.microsoft.com/office/drawing/2014/main" id="{3A122237-B06F-5E42-B051-D7859FC21D7D}"/>
              </a:ext>
            </a:extLst>
          </p:cNvPr>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a:ln>
                  <a:noFill/>
                </a:ln>
                <a:solidFill>
                  <a:srgbClr val="1F2C8F"/>
                </a:solidFill>
                <a:effectLst/>
                <a:uLnTx/>
                <a:uFillTx/>
                <a:latin typeface="Arial" panose="020B0604020202020204" pitchFamily="34" charset="0"/>
                <a:ea typeface="+mn-ea"/>
                <a:cs typeface="Arial" panose="020B0604020202020204" pitchFamily="34" charset="0"/>
              </a:rPr>
              <a:t>Presentation title</a:t>
            </a:r>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4" name="Content Placeholder 3">
            <a:extLst>
              <a:ext uri="{FF2B5EF4-FFF2-40B4-BE49-F238E27FC236}">
                <a16:creationId xmlns:a16="http://schemas.microsoft.com/office/drawing/2014/main" id="{2ABD23D2-F36D-5E02-7382-60CBA07EC18A}"/>
              </a:ext>
            </a:extLst>
          </p:cNvPr>
          <p:cNvSpPr>
            <a:spLocks noGrp="1"/>
          </p:cNvSpPr>
          <p:nvPr>
            <p:ph sz="half" idx="1"/>
          </p:nvPr>
        </p:nvSpPr>
        <p:spPr>
          <a:xfrm>
            <a:off x="6430082" y="1972036"/>
            <a:ext cx="10680192" cy="2248900"/>
          </a:xfrm>
        </p:spPr>
        <p:txBody>
          <a:bodyPr/>
          <a:lstStyle/>
          <a:p>
            <a:pPr marL="0" indent="0">
              <a:lnSpc>
                <a:spcPts val="1800"/>
              </a:lnSpc>
              <a:spcBef>
                <a:spcPts val="1125"/>
              </a:spcBef>
              <a:spcAft>
                <a:spcPts val="1125"/>
              </a:spcAft>
              <a:buNone/>
            </a:pPr>
            <a:r>
              <a:rPr lang="en-GB" sz="1800" b="1" dirty="0">
                <a:solidFill>
                  <a:srgbClr val="000000"/>
                </a:solidFill>
                <a:effectLst/>
                <a:latin typeface="Arial" panose="020B0604020202020204" pitchFamily="34" charset="0"/>
                <a:ea typeface="Times New Roman" panose="02020603050405020304" pitchFamily="18" charset="0"/>
              </a:rPr>
              <a:t>Consistency</a:t>
            </a:r>
            <a:endParaRPr lang="en-GB" sz="1800" dirty="0">
              <a:effectLst/>
              <a:latin typeface="Times New Roman" panose="02020603050405020304" pitchFamily="18" charset="0"/>
              <a:ea typeface="Times New Roman" panose="02020603050405020304" pitchFamily="18" charset="0"/>
            </a:endParaRPr>
          </a:p>
          <a:p>
            <a:pPr marL="0" indent="0">
              <a:lnSpc>
                <a:spcPts val="1800"/>
              </a:lnSpc>
              <a:spcBef>
                <a:spcPts val="1125"/>
              </a:spcBef>
              <a:spcAft>
                <a:spcPts val="1125"/>
              </a:spcAft>
              <a:buNone/>
            </a:pPr>
            <a:r>
              <a:rPr lang="en-GB" sz="1800" dirty="0">
                <a:solidFill>
                  <a:srgbClr val="000000"/>
                </a:solidFill>
                <a:effectLst/>
                <a:latin typeface="Arial" panose="020B0604020202020204" pitchFamily="34" charset="0"/>
                <a:ea typeface="Times New Roman" panose="02020603050405020304" pitchFamily="18" charset="0"/>
              </a:rPr>
              <a:t>Core Values</a:t>
            </a:r>
            <a:endParaRPr lang="en-GB" sz="1800" dirty="0">
              <a:effectLst/>
              <a:latin typeface="Times New Roman" panose="02020603050405020304" pitchFamily="18" charset="0"/>
              <a:ea typeface="Times New Roman" panose="02020603050405020304" pitchFamily="18" charset="0"/>
            </a:endParaRPr>
          </a:p>
          <a:p>
            <a:pPr marL="0" indent="0">
              <a:lnSpc>
                <a:spcPts val="1800"/>
              </a:lnSpc>
              <a:spcBef>
                <a:spcPts val="1125"/>
              </a:spcBef>
              <a:spcAft>
                <a:spcPts val="1125"/>
              </a:spcAft>
              <a:buNone/>
            </a:pPr>
            <a:r>
              <a:rPr lang="en-GB" sz="1800" dirty="0">
                <a:solidFill>
                  <a:srgbClr val="000000"/>
                </a:solidFill>
                <a:effectLst/>
                <a:latin typeface="Arial" panose="020B0604020202020204" pitchFamily="34" charset="0"/>
                <a:ea typeface="Times New Roman" panose="02020603050405020304" pitchFamily="18" charset="0"/>
              </a:rPr>
              <a:t>Agreement</a:t>
            </a:r>
            <a:endParaRPr lang="en-GB" sz="1800" dirty="0">
              <a:effectLst/>
              <a:latin typeface="Times New Roman" panose="02020603050405020304" pitchFamily="18" charset="0"/>
              <a:ea typeface="Times New Roman" panose="02020603050405020304" pitchFamily="18" charset="0"/>
            </a:endParaRPr>
          </a:p>
          <a:p>
            <a:pPr marL="0" indent="0">
              <a:lnSpc>
                <a:spcPts val="1800"/>
              </a:lnSpc>
              <a:spcBef>
                <a:spcPts val="1125"/>
              </a:spcBef>
              <a:spcAft>
                <a:spcPts val="1125"/>
              </a:spcAft>
              <a:buNone/>
            </a:pPr>
            <a:r>
              <a:rPr lang="en-GB" sz="1800" dirty="0">
                <a:solidFill>
                  <a:srgbClr val="000000"/>
                </a:solidFill>
                <a:effectLst/>
                <a:latin typeface="Arial" panose="020B0604020202020204" pitchFamily="34" charset="0"/>
                <a:ea typeface="Times New Roman" panose="02020603050405020304" pitchFamily="18" charset="0"/>
              </a:rPr>
              <a:t>Coordination and integration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9" name="TextBox 8">
            <a:extLst>
              <a:ext uri="{FF2B5EF4-FFF2-40B4-BE49-F238E27FC236}">
                <a16:creationId xmlns:a16="http://schemas.microsoft.com/office/drawing/2014/main" id="{8EA5168E-1B8A-5A58-0233-7E18657B49AE}"/>
              </a:ext>
            </a:extLst>
          </p:cNvPr>
          <p:cNvSpPr txBox="1"/>
          <p:nvPr/>
        </p:nvSpPr>
        <p:spPr>
          <a:xfrm>
            <a:off x="749808" y="1988365"/>
            <a:ext cx="3582080" cy="1862048"/>
          </a:xfrm>
          <a:prstGeom prst="rect">
            <a:avLst/>
          </a:prstGeom>
          <a:noFill/>
        </p:spPr>
        <p:txBody>
          <a:bodyPr wrap="square">
            <a:spAutoFit/>
          </a:bodyPr>
          <a:lstStyle/>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Mission</a:t>
            </a: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Strategic Direction and intent</a:t>
            </a: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Goals and Objectives </a:t>
            </a: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Vision</a:t>
            </a: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p:txBody>
      </p:sp>
      <p:sp>
        <p:nvSpPr>
          <p:cNvPr id="11" name="TextBox 10">
            <a:extLst>
              <a:ext uri="{FF2B5EF4-FFF2-40B4-BE49-F238E27FC236}">
                <a16:creationId xmlns:a16="http://schemas.microsoft.com/office/drawing/2014/main" id="{45F9DB6D-4000-0769-1DB6-A96EA2BF3DF0}"/>
              </a:ext>
            </a:extLst>
          </p:cNvPr>
          <p:cNvSpPr txBox="1"/>
          <p:nvPr/>
        </p:nvSpPr>
        <p:spPr>
          <a:xfrm>
            <a:off x="758952" y="4286121"/>
            <a:ext cx="4106636" cy="2375009"/>
          </a:xfrm>
          <a:prstGeom prst="rect">
            <a:avLst/>
          </a:prstGeom>
          <a:noFill/>
        </p:spPr>
        <p:txBody>
          <a:bodyPr wrap="square">
            <a:spAutoFit/>
          </a:bodyPr>
          <a:lstStyle/>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1" i="0" u="none"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rPr>
              <a:t>Involvement</a:t>
            </a:r>
            <a:endParaRPr kumimoji="0" lang="en-GB" sz="1800" b="0" i="0" u="none" strike="noStrike" kern="1200" cap="none" spc="0" normalizeH="0" baseline="0" noProof="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rPr>
              <a:t>Capability Development</a:t>
            </a:r>
            <a:endParaRPr kumimoji="0" lang="en-GB" sz="1800" b="0" i="0" u="none" strike="noStrike" kern="1200" cap="none" spc="0" normalizeH="0" baseline="0" noProof="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rPr>
              <a:t>Team Orientation</a:t>
            </a:r>
            <a:endParaRPr kumimoji="0" lang="en-GB" sz="1800" b="0" i="0" u="none" strike="noStrike" kern="1200" cap="none" spc="0" normalizeH="0" baseline="0" noProof="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a:ln>
                  <a:noFill/>
                </a:ln>
                <a:solidFill>
                  <a:srgbClr val="000000"/>
                </a:solidFill>
                <a:effectLst/>
                <a:uLnTx/>
                <a:uFillTx/>
                <a:latin typeface="Arial" panose="020B0604020202020204" pitchFamily="34" charset="0"/>
                <a:ea typeface="Times New Roman" panose="02020603050405020304" pitchFamily="18" charset="0"/>
                <a:cs typeface="+mn-cs"/>
              </a:rPr>
              <a:t>Empowerment</a:t>
            </a:r>
            <a:endParaRPr kumimoji="0" lang="en-GB" sz="1800" b="0" i="0" u="none" strike="noStrike" kern="1200" cap="none" spc="0" normalizeH="0" baseline="0" noProof="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p:txBody>
      </p:sp>
      <p:sp>
        <p:nvSpPr>
          <p:cNvPr id="12" name="TextBox 11">
            <a:extLst>
              <a:ext uri="{FF2B5EF4-FFF2-40B4-BE49-F238E27FC236}">
                <a16:creationId xmlns:a16="http://schemas.microsoft.com/office/drawing/2014/main" id="{89891FE7-50BF-DC94-6461-42B4B63B3C38}"/>
              </a:ext>
            </a:extLst>
          </p:cNvPr>
          <p:cNvSpPr txBox="1"/>
          <p:nvPr/>
        </p:nvSpPr>
        <p:spPr>
          <a:xfrm>
            <a:off x="6683502" y="4220936"/>
            <a:ext cx="4106636" cy="2375009"/>
          </a:xfrm>
          <a:prstGeom prst="rect">
            <a:avLst/>
          </a:prstGeom>
          <a:noFill/>
        </p:spPr>
        <p:txBody>
          <a:bodyPr wrap="square">
            <a:spAutoFit/>
          </a:bodyPr>
          <a:lstStyle/>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1"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Adaptability</a:t>
            </a: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Creating change</a:t>
            </a: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Customer focus</a:t>
            </a: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Organisational Learning</a:t>
            </a: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457200" rtl="0" eaLnBrk="1" fontAlgn="auto" latinLnBrk="0" hangingPunct="1">
              <a:lnSpc>
                <a:spcPts val="1800"/>
              </a:lnSpc>
              <a:spcBef>
                <a:spcPts val="1125"/>
              </a:spcBef>
              <a:spcAft>
                <a:spcPts val="1125"/>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p:txBody>
      </p:sp>
    </p:spTree>
    <p:extLst>
      <p:ext uri="{BB962C8B-B14F-4D97-AF65-F5344CB8AC3E}">
        <p14:creationId xmlns:p14="http://schemas.microsoft.com/office/powerpoint/2010/main" val="28864747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p:txBody>
          <a:bodyPr/>
          <a:lstStyle/>
          <a:p>
            <a:r>
              <a:rPr lang="en-US" dirty="0"/>
              <a:t>Richard Branson</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pic>
        <p:nvPicPr>
          <p:cNvPr id="3" name="Picture 2" descr="Chart, radar chart, sunburst chart&#10;&#10;Description automatically generated">
            <a:extLst>
              <a:ext uri="{FF2B5EF4-FFF2-40B4-BE49-F238E27FC236}">
                <a16:creationId xmlns:a16="http://schemas.microsoft.com/office/drawing/2014/main" id="{8E0846BD-EC25-204B-C3F8-37135DB3FCE2}"/>
              </a:ext>
            </a:extLst>
          </p:cNvPr>
          <p:cNvPicPr>
            <a:picLocks noChangeAspect="1"/>
          </p:cNvPicPr>
          <p:nvPr/>
        </p:nvPicPr>
        <p:blipFill>
          <a:blip r:embed="rId2"/>
          <a:stretch>
            <a:fillRect/>
          </a:stretch>
        </p:blipFill>
        <p:spPr>
          <a:xfrm>
            <a:off x="2547376" y="17303"/>
            <a:ext cx="7715123" cy="6840697"/>
          </a:xfrm>
          <a:prstGeom prst="rect">
            <a:avLst/>
          </a:prstGeom>
        </p:spPr>
      </p:pic>
    </p:spTree>
    <p:extLst>
      <p:ext uri="{BB962C8B-B14F-4D97-AF65-F5344CB8AC3E}">
        <p14:creationId xmlns:p14="http://schemas.microsoft.com/office/powerpoint/2010/main" val="6856810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A78318A-C8FC-F272-1EC4-DD0DFA6B7704}"/>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8638B3F9-0BE5-972E-D01C-6793693B8E0C}"/>
              </a:ext>
            </a:extLst>
          </p:cNvPr>
          <p:cNvSpPr txBox="1"/>
          <p:nvPr/>
        </p:nvSpPr>
        <p:spPr>
          <a:xfrm>
            <a:off x="2606448" y="451313"/>
            <a:ext cx="9060316" cy="6396751"/>
          </a:xfrm>
          <a:prstGeom prst="rect">
            <a:avLst/>
          </a:prstGeom>
          <a:noFill/>
        </p:spPr>
        <p:txBody>
          <a:bodyPr wrap="square">
            <a:spAutoFit/>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800" b="1" i="0" u="sng" strike="noStrike" kern="1200" cap="none" spc="0" normalizeH="0" baseline="0" noProof="0" dirty="0">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How to use it in organisation</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We would be going through each of the 12 sub elements and to look where we are and if we are addressing this in the organisation and delivering on these. </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Would look at the integration of the 4 elements and how they are integrated in the organisation. We would look at the external factors so would make sure our mission is clear within the organisation.</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We would have to make sure the stakeholders are involved in the engagement in contributing to the direction and delivery of the mission on the operational level. In order to deliver the mission there needs to be the right resources and systems in place, </a:t>
            </a:r>
            <a:r>
              <a:rPr kumimoji="0" lang="en-GB" sz="1800" b="0" i="0" u="none" strike="noStrike" kern="1200" cap="none" spc="0" normalizeH="0" baseline="0" noProof="0" dirty="0" err="1">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e.g</a:t>
            </a: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 policies and procedures. If they are not aware of policies how can they deliver?</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If we want culture to be present we need to have a system in place where we involve people in the deliver and feeding back by steering an engagement. This could be a focus group.</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We need to allow people to contribute to adapting to change from a bottom up approach. May need to upskill so offer a system that ensure people know they have a voice and somewhere where they can make suggestions.</a:t>
            </a:r>
            <a:endPar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DengXian" panose="02010600030101010101" pitchFamily="2" charset="-122"/>
                <a:cs typeface="Arial" panose="020B0604020202020204" pitchFamily="34" charset="0"/>
              </a:rPr>
              <a:t>This is how we would use it, we would go back to the 12 sub elements and assess how we are delivering on it. </a:t>
            </a:r>
            <a:endPar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endParaRPr>
          </a:p>
          <a:p>
            <a:pPr marL="0" marR="0" lvl="0" indent="0" algn="l" defTabSz="457200" rtl="0" eaLnBrk="1" fontAlgn="auto" latinLnBrk="0" hangingPunct="1">
              <a:lnSpc>
                <a:spcPct val="107000"/>
              </a:lnSpc>
              <a:spcBef>
                <a:spcPts val="0"/>
              </a:spcBef>
              <a:spcAft>
                <a:spcPts val="80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870869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30C1E-9FAD-635E-6ED3-E021C0541E5A}"/>
              </a:ext>
            </a:extLst>
          </p:cNvPr>
          <p:cNvSpPr>
            <a:spLocks noGrp="1"/>
          </p:cNvSpPr>
          <p:nvPr>
            <p:ph type="title"/>
          </p:nvPr>
        </p:nvSpPr>
        <p:spPr/>
        <p:txBody>
          <a:bodyPr/>
          <a:lstStyle/>
          <a:p>
            <a:pPr>
              <a:lnSpc>
                <a:spcPct val="107000"/>
              </a:lnSpc>
              <a:spcAft>
                <a:spcPts val="800"/>
              </a:spcAft>
            </a:pPr>
            <a:r>
              <a:rPr lang="en-GB" sz="1800" b="1" u="sng" dirty="0">
                <a:effectLst/>
                <a:latin typeface="Arial" panose="020B0604020202020204" pitchFamily="34" charset="0"/>
                <a:ea typeface="DengXian" panose="02010600030101010101" pitchFamily="2" charset="-122"/>
                <a:cs typeface="Arial" panose="020B0604020202020204" pitchFamily="34" charset="0"/>
              </a:rPr>
              <a:t>How would we use it to analyse our organisation?</a:t>
            </a:r>
            <a:br>
              <a:rPr lang="en-GB" sz="1800" b="1" u="sng" dirty="0">
                <a:effectLst/>
                <a:latin typeface="Arial" panose="020B0604020202020204" pitchFamily="34" charset="0"/>
                <a:ea typeface="DengXian" panose="02010600030101010101" pitchFamily="2" charset="-122"/>
                <a:cs typeface="Arial" panose="020B0604020202020204" pitchFamily="34" charset="0"/>
              </a:rPr>
            </a:b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a:effectLst/>
                <a:latin typeface="Arial" panose="020B0604020202020204" pitchFamily="34" charset="0"/>
                <a:ea typeface="DengXian" panose="02010600030101010101" pitchFamily="2" charset="-122"/>
                <a:cs typeface="Arial" panose="020B0604020202020204" pitchFamily="34" charset="0"/>
              </a:rPr>
              <a:t>Through the analysis of the following:</a:t>
            </a:r>
            <a:br>
              <a:rPr lang="en-GB" sz="1800" dirty="0">
                <a:effectLst/>
                <a:latin typeface="Arial" panose="020B0604020202020204" pitchFamily="34" charset="0"/>
                <a:ea typeface="DengXian" panose="02010600030101010101" pitchFamily="2" charset="-122"/>
                <a:cs typeface="Arial" panose="020B0604020202020204" pitchFamily="34" charset="0"/>
              </a:rPr>
            </a:br>
            <a:br>
              <a:rPr lang="en-GB" sz="1800" dirty="0">
                <a:effectLst/>
                <a:latin typeface="Arial" panose="020B0604020202020204" pitchFamily="34" charset="0"/>
                <a:ea typeface="DengXian" panose="02010600030101010101" pitchFamily="2" charset="-122"/>
                <a:cs typeface="Arial" panose="020B0604020202020204" pitchFamily="34" charset="0"/>
              </a:rPr>
            </a:br>
            <a:r>
              <a:rPr lang="en-GB" sz="1800" dirty="0">
                <a:effectLst/>
                <a:latin typeface="Arial" panose="020B0604020202020204" pitchFamily="34" charset="0"/>
                <a:ea typeface="DengXian" panose="02010600030101010101" pitchFamily="2" charset="-122"/>
                <a:cs typeface="Arial" panose="020B0604020202020204" pitchFamily="34" charset="0"/>
              </a:rPr>
              <a:t>- staff surveys </a:t>
            </a:r>
            <a:br>
              <a:rPr lang="en-GB" sz="1800" dirty="0">
                <a:ea typeface="DengXian" panose="02010600030101010101" pitchFamily="2" charset="-122"/>
              </a:rPr>
            </a:br>
            <a:r>
              <a:rPr lang="en-GB" sz="1800" dirty="0">
                <a:ea typeface="DengXian" panose="02010600030101010101" pitchFamily="2" charset="-122"/>
              </a:rPr>
              <a:t>- </a:t>
            </a:r>
            <a:r>
              <a:rPr lang="en-GB" sz="1800" dirty="0">
                <a:effectLst/>
                <a:latin typeface="Arial" panose="020B0604020202020204" pitchFamily="34" charset="0"/>
                <a:ea typeface="DengXian" panose="02010600030101010101" pitchFamily="2" charset="-122"/>
                <a:cs typeface="Arial" panose="020B0604020202020204" pitchFamily="34" charset="0"/>
              </a:rPr>
              <a:t>questionnaires</a:t>
            </a:r>
            <a:br>
              <a:rPr lang="en-GB" sz="1800" dirty="0">
                <a:effectLst/>
                <a:latin typeface="Arial" panose="020B0604020202020204" pitchFamily="34" charset="0"/>
                <a:ea typeface="DengXian" panose="02010600030101010101" pitchFamily="2" charset="-122"/>
                <a:cs typeface="Arial" panose="020B0604020202020204" pitchFamily="34" charset="0"/>
              </a:rPr>
            </a:br>
            <a:r>
              <a:rPr lang="en-GB" sz="1800" dirty="0">
                <a:effectLst/>
                <a:latin typeface="Arial" panose="020B0604020202020204" pitchFamily="34" charset="0"/>
                <a:ea typeface="DengXian" panose="02010600030101010101" pitchFamily="2" charset="-122"/>
                <a:cs typeface="Arial" panose="020B0604020202020204" pitchFamily="34" charset="0"/>
              </a:rPr>
              <a:t>- Performance reviews </a:t>
            </a:r>
            <a:br>
              <a:rPr lang="en-GB" sz="1800" dirty="0">
                <a:effectLst/>
                <a:latin typeface="Arial" panose="020B0604020202020204" pitchFamily="34" charset="0"/>
                <a:ea typeface="DengXian" panose="02010600030101010101" pitchFamily="2" charset="-122"/>
                <a:cs typeface="Arial" panose="020B0604020202020204" pitchFamily="34" charset="0"/>
              </a:rPr>
            </a:br>
            <a:r>
              <a:rPr lang="en-GB" sz="1800" dirty="0">
                <a:effectLst/>
                <a:latin typeface="Arial" panose="020B0604020202020204" pitchFamily="34" charset="0"/>
                <a:ea typeface="DengXian" panose="02010600030101010101" pitchFamily="2" charset="-122"/>
                <a:cs typeface="Arial" panose="020B0604020202020204" pitchFamily="34" charset="0"/>
              </a:rPr>
              <a:t>- 121’s</a:t>
            </a:r>
            <a:br>
              <a:rPr lang="en-GB" sz="18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6" name="Slide Number Placeholder 5">
            <a:extLst>
              <a:ext uri="{FF2B5EF4-FFF2-40B4-BE49-F238E27FC236}">
                <a16:creationId xmlns:a16="http://schemas.microsoft.com/office/drawing/2014/main" id="{8FDA5FB0-0195-B9C5-7E37-0260F7FEF7BB}"/>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100337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30C1E-9FAD-635E-6ED3-E021C0541E5A}"/>
              </a:ext>
            </a:extLst>
          </p:cNvPr>
          <p:cNvSpPr>
            <a:spLocks noGrp="1"/>
          </p:cNvSpPr>
          <p:nvPr>
            <p:ph type="title"/>
          </p:nvPr>
        </p:nvSpPr>
        <p:spPr>
          <a:xfrm>
            <a:off x="2797084" y="594360"/>
            <a:ext cx="7013448" cy="3112226"/>
          </a:xfrm>
        </p:spPr>
        <p:txBody>
          <a:bodyPr/>
          <a:lstStyle/>
          <a:p>
            <a:pPr>
              <a:lnSpc>
                <a:spcPct val="107000"/>
              </a:lnSpc>
              <a:spcAft>
                <a:spcPts val="800"/>
              </a:spcAft>
            </a:pP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dirty="0">
                <a:effectLst/>
                <a:latin typeface="Calibri" panose="020F0502020204030204" pitchFamily="34" charset="0"/>
                <a:ea typeface="DengXian" panose="02010600030101010101" pitchFamily="2" charset="-122"/>
                <a:cs typeface="Arial" panose="020B0604020202020204" pitchFamily="34" charset="0"/>
              </a:rPr>
              <a:t>Reference:</a:t>
            </a:r>
            <a:br>
              <a:rPr lang="en-GB" sz="1800" dirty="0">
                <a:effectLst/>
                <a:latin typeface="Calibri" panose="020F0502020204030204" pitchFamily="34" charset="0"/>
                <a:ea typeface="DengXian" panose="02010600030101010101" pitchFamily="2" charset="-122"/>
                <a:cs typeface="Arial" panose="020B0604020202020204" pitchFamily="34" charset="0"/>
              </a:rPr>
            </a:br>
            <a:br>
              <a:rPr lang="en-GB" sz="1800" dirty="0">
                <a:effectLst/>
                <a:latin typeface="Calibri" panose="020F0502020204030204" pitchFamily="34" charset="0"/>
                <a:ea typeface="DengXian" panose="02010600030101010101" pitchFamily="2" charset="-122"/>
                <a:cs typeface="Arial" panose="020B0604020202020204" pitchFamily="34" charset="0"/>
              </a:rPr>
            </a:br>
            <a:r>
              <a:rPr lang="en-GB" sz="1800" u="sng" dirty="0">
                <a:solidFill>
                  <a:srgbClr val="0563C1"/>
                </a:solidFill>
                <a:effectLst/>
                <a:latin typeface="Arial" panose="020B0604020202020204" pitchFamily="34" charset="0"/>
                <a:ea typeface="DengXian" panose="02010600030101010101" pitchFamily="2" charset="-122"/>
                <a:cs typeface="Arial" panose="020B0604020202020204" pitchFamily="34" charset="0"/>
                <a:hlinkClick r:id="rId2"/>
              </a:rPr>
              <a:t>https://culturesolutionsgroup.com/culture-matters/denison-model</a:t>
            </a:r>
            <a:br>
              <a:rPr lang="en-GB" sz="1800" u="sng" dirty="0">
                <a:solidFill>
                  <a:srgbClr val="0563C1"/>
                </a:solidFill>
                <a:effectLst/>
                <a:latin typeface="Arial" panose="020B0604020202020204" pitchFamily="34" charset="0"/>
                <a:ea typeface="DengXian" panose="02010600030101010101" pitchFamily="2" charset="-122"/>
                <a:cs typeface="Arial" panose="020B0604020202020204" pitchFamily="34" charset="0"/>
              </a:rPr>
            </a:br>
            <a:br>
              <a:rPr lang="en-GB" sz="1800" u="sng" dirty="0">
                <a:effectLst/>
                <a:latin typeface="Calibri" panose="020F0502020204030204" pitchFamily="34" charset="0"/>
                <a:ea typeface="DengXian" panose="02010600030101010101" pitchFamily="2" charset="-122"/>
                <a:cs typeface="Arial" panose="020B0604020202020204" pitchFamily="34" charset="0"/>
              </a:rPr>
            </a:br>
            <a:r>
              <a:rPr lang="en-GB" sz="1800" u="sng" dirty="0">
                <a:solidFill>
                  <a:srgbClr val="0563C1"/>
                </a:solidFill>
                <a:effectLst/>
                <a:latin typeface="Arial" panose="020B0604020202020204" pitchFamily="34" charset="0"/>
                <a:ea typeface="DengXian" panose="02010600030101010101" pitchFamily="2" charset="-122"/>
                <a:cs typeface="Arial" panose="020B0604020202020204" pitchFamily="34" charset="0"/>
                <a:hlinkClick r:id="rId3"/>
              </a:rPr>
              <a:t>https://gruni.edu.ge/uploads/files/kvleva/fondebi/emf_2013_vol_1.pdf#page=372</a:t>
            </a:r>
            <a:br>
              <a:rPr lang="en-GB" sz="1800" u="sng" dirty="0">
                <a:solidFill>
                  <a:srgbClr val="0563C1"/>
                </a:solidFill>
                <a:effectLst/>
                <a:latin typeface="Arial" panose="020B0604020202020204" pitchFamily="34" charset="0"/>
                <a:ea typeface="DengXian" panose="02010600030101010101" pitchFamily="2" charset="-122"/>
                <a:cs typeface="Arial" panose="020B0604020202020204" pitchFamily="34" charset="0"/>
              </a:rPr>
            </a:br>
            <a:br>
              <a:rPr lang="en-GB" sz="1800" u="sng" dirty="0">
                <a:solidFill>
                  <a:srgbClr val="0563C1"/>
                </a:solidFill>
                <a:effectLst/>
                <a:latin typeface="Arial" panose="020B0604020202020204" pitchFamily="34" charset="0"/>
                <a:ea typeface="DengXian" panose="02010600030101010101" pitchFamily="2" charset="-122"/>
                <a:cs typeface="Arial" panose="020B0604020202020204" pitchFamily="34" charset="0"/>
              </a:rPr>
            </a:br>
            <a:r>
              <a:rPr lang="en-GB" sz="1800" u="sng" dirty="0">
                <a:solidFill>
                  <a:srgbClr val="0563C1"/>
                </a:solidFill>
                <a:effectLst/>
                <a:latin typeface="Arial" panose="020B0604020202020204" pitchFamily="34" charset="0"/>
                <a:ea typeface="DengXian" panose="02010600030101010101" pitchFamily="2" charset="-122"/>
                <a:cs typeface="Arial" panose="020B0604020202020204" pitchFamily="34" charset="0"/>
              </a:rPr>
              <a:t>https://www.denisonconsulting.com/culture-surveys/?gclid=EAIaIQobChMIr47sy_z2-wIVD7rtCh36jQctEAAYASAAEgI_NvD_BwE</a:t>
            </a:r>
            <a:br>
              <a:rPr lang="en-GB" sz="1800" dirty="0">
                <a:effectLst/>
                <a:latin typeface="Calibri" panose="020F0502020204030204" pitchFamily="34" charset="0"/>
                <a:ea typeface="DengXian" panose="02010600030101010101" pitchFamily="2" charset="-122"/>
                <a:cs typeface="Arial" panose="020B0604020202020204" pitchFamily="34" charset="0"/>
              </a:rPr>
            </a:br>
            <a:br>
              <a:rPr lang="en-GB" sz="18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6" name="Slide Number Placeholder 5">
            <a:extLst>
              <a:ext uri="{FF2B5EF4-FFF2-40B4-BE49-F238E27FC236}">
                <a16:creationId xmlns:a16="http://schemas.microsoft.com/office/drawing/2014/main" id="{8FDA5FB0-0195-B9C5-7E37-0260F7FEF7BB}"/>
              </a:ext>
            </a:extLst>
          </p:cNvPr>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48F63A3B-78C7-47BE-AE5E-E10140E04643}" type="slidenum">
              <a:rPr kumimoji="0" lang="en-US" sz="1200" b="0" i="0" u="none" strike="noStrike" kern="1200" cap="none" spc="0" normalizeH="0" baseline="0" noProof="0" smtClean="0">
                <a:ln>
                  <a:noFill/>
                </a:ln>
                <a:solidFill>
                  <a:srgbClr val="1F2C8F"/>
                </a:solidFill>
                <a:effectLst/>
                <a:uLnTx/>
                <a:uFillTx/>
                <a:latin typeface="Arial" panose="020B0604020202020204" pitchFamily="34" charset="0"/>
                <a:ea typeface="+mn-ea"/>
                <a:cs typeface="Arial" panose="020B0604020202020204" pitchFamily="34" charset="0"/>
              </a:rPr>
              <a:pPr marL="0" marR="0" lvl="0" indent="0" algn="ctr" defTabSz="4572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dirty="0">
              <a:ln>
                <a:noFill/>
              </a:ln>
              <a:solidFill>
                <a:srgbClr val="1F2C8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746452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8AC8E79-ECD6-4F34-BE5A-9F5E850E8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3" name="Rectangle 1032">
            <a:extLst>
              <a:ext uri="{FF2B5EF4-FFF2-40B4-BE49-F238E27FC236}">
                <a16:creationId xmlns:a16="http://schemas.microsoft.com/office/drawing/2014/main" id="{7D2BE1BB-2AB2-4D7E-9E27-8D245181B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35" name="Group 1034">
            <a:extLst>
              <a:ext uri="{FF2B5EF4-FFF2-40B4-BE49-F238E27FC236}">
                <a16:creationId xmlns:a16="http://schemas.microsoft.com/office/drawing/2014/main" id="{22A1615C-2156-4B15-BF3E-39794B37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7691"/>
            <a:ext cx="5378624" cy="6402614"/>
            <a:chOff x="-19221" y="197691"/>
            <a:chExt cx="5378624" cy="6402614"/>
          </a:xfrm>
        </p:grpSpPr>
        <p:sp>
          <p:nvSpPr>
            <p:cNvPr id="1036" name="Freeform: Shape 1035">
              <a:extLst>
                <a:ext uri="{FF2B5EF4-FFF2-40B4-BE49-F238E27FC236}">
                  <a16:creationId xmlns:a16="http://schemas.microsoft.com/office/drawing/2014/main" id="{D0AAA4B8-4E08-4663-9835-BA403F00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7" name="Freeform: Shape 1036">
              <a:extLst>
                <a:ext uri="{FF2B5EF4-FFF2-40B4-BE49-F238E27FC236}">
                  <a16:creationId xmlns:a16="http://schemas.microsoft.com/office/drawing/2014/main" id="{CB4869D1-3E13-4881-A292-2F38ECC07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8" name="Freeform: Shape 1037">
              <a:extLst>
                <a:ext uri="{FF2B5EF4-FFF2-40B4-BE49-F238E27FC236}">
                  <a16:creationId xmlns:a16="http://schemas.microsoft.com/office/drawing/2014/main" id="{3FEDB7CE-BB3D-4A0D-A73F-3117044F3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9" name="Freeform: Shape 1038">
              <a:extLst>
                <a:ext uri="{FF2B5EF4-FFF2-40B4-BE49-F238E27FC236}">
                  <a16:creationId xmlns:a16="http://schemas.microsoft.com/office/drawing/2014/main" id="{A6E0C6E1-7FBF-471E-849C-A54AF1D41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0" name="Freeform: Shape 1039">
              <a:extLst>
                <a:ext uri="{FF2B5EF4-FFF2-40B4-BE49-F238E27FC236}">
                  <a16:creationId xmlns:a16="http://schemas.microsoft.com/office/drawing/2014/main" id="{B2BFAA38-D910-41AD-BBED-0608E4AE7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1028" name="Picture 4" descr="McKinsey 7S Model">
            <a:extLst>
              <a:ext uri="{FF2B5EF4-FFF2-40B4-BE49-F238E27FC236}">
                <a16:creationId xmlns:a16="http://schemas.microsoft.com/office/drawing/2014/main" id="{67422766-6C79-1551-A026-1AC6721B7B2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a:stretch>
            <a:fillRect/>
          </a:stretch>
        </p:blipFill>
        <p:spPr bwMode="auto">
          <a:xfrm>
            <a:off x="0" y="633412"/>
            <a:ext cx="12154723" cy="55911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2172F73-D0A6-E2BF-4974-A4C269B4CBD3}"/>
              </a:ext>
            </a:extLst>
          </p:cNvPr>
          <p:cNvSpPr txBox="1"/>
          <p:nvPr/>
        </p:nvSpPr>
        <p:spPr>
          <a:xfrm>
            <a:off x="2297494" y="4032778"/>
            <a:ext cx="759701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65000"/>
                  </a:prstClr>
                </a:solidFill>
                <a:effectLst/>
                <a:uLnTx/>
                <a:uFillTx/>
                <a:latin typeface="Calibri" panose="020F0502020204030204"/>
                <a:ea typeface="+mn-ea"/>
                <a:cs typeface="+mn-cs"/>
              </a:rPr>
              <a:t>Developed in the late 1970’s by Thomas J. Peters and Robert H. Waterman</a:t>
            </a:r>
          </a:p>
        </p:txBody>
      </p:sp>
    </p:spTree>
    <p:extLst>
      <p:ext uri="{BB962C8B-B14F-4D97-AF65-F5344CB8AC3E}">
        <p14:creationId xmlns:p14="http://schemas.microsoft.com/office/powerpoint/2010/main" val="27595884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8B355036-7632-DE35-C6DC-7037A02E7F67}"/>
              </a:ext>
            </a:extLst>
          </p:cNvPr>
          <p:cNvSpPr/>
          <p:nvPr/>
        </p:nvSpPr>
        <p:spPr>
          <a:xfrm>
            <a:off x="4807267" y="4183492"/>
            <a:ext cx="2577466" cy="2503537"/>
          </a:xfrm>
          <a:prstGeom prst="ellips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0BF1E2-FCCA-E537-5373-694230A613E3}"/>
              </a:ext>
            </a:extLst>
          </p:cNvPr>
          <p:cNvSpPr>
            <a:spLocks noGrp="1"/>
          </p:cNvSpPr>
          <p:nvPr>
            <p:ph type="title"/>
          </p:nvPr>
        </p:nvSpPr>
        <p:spPr/>
        <p:txBody>
          <a:bodyPr/>
          <a:lstStyle/>
          <a:p>
            <a:r>
              <a:rPr lang="en-GB" dirty="0"/>
              <a:t>What?</a:t>
            </a:r>
            <a:r>
              <a:rPr lang="en-GB" sz="2400" i="1" dirty="0"/>
              <a:t>...is McKinsey’s 7’s </a:t>
            </a:r>
            <a:endParaRPr lang="en-GB" i="1" dirty="0"/>
          </a:p>
        </p:txBody>
      </p:sp>
      <p:sp>
        <p:nvSpPr>
          <p:cNvPr id="3" name="Content Placeholder 2">
            <a:extLst>
              <a:ext uri="{FF2B5EF4-FFF2-40B4-BE49-F238E27FC236}">
                <a16:creationId xmlns:a16="http://schemas.microsoft.com/office/drawing/2014/main" id="{B6E20200-2640-29AB-D54D-0D1AB62894F6}"/>
              </a:ext>
            </a:extLst>
          </p:cNvPr>
          <p:cNvSpPr>
            <a:spLocks noGrp="1"/>
          </p:cNvSpPr>
          <p:nvPr>
            <p:ph idx="1"/>
          </p:nvPr>
        </p:nvSpPr>
        <p:spPr>
          <a:xfrm>
            <a:off x="838200" y="1825625"/>
            <a:ext cx="10515600" cy="2593975"/>
          </a:xfrm>
        </p:spPr>
        <p:txBody>
          <a:bodyPr>
            <a:normAutofit fontScale="85000" lnSpcReduction="20000"/>
          </a:bodyPr>
          <a:lstStyle/>
          <a:p>
            <a:r>
              <a:rPr lang="en-GB" sz="2400" dirty="0"/>
              <a:t>A strategic planning tool to analyse a company’s organisational design and effectiveness</a:t>
            </a:r>
          </a:p>
          <a:p>
            <a:r>
              <a:rPr lang="en-GB" sz="2400" dirty="0"/>
              <a:t>Developed in the late 1970’s</a:t>
            </a:r>
          </a:p>
          <a:p>
            <a:r>
              <a:rPr lang="en-GB" sz="2400" dirty="0"/>
              <a:t>Provides a recommended framework for implementing a strategic plan of action </a:t>
            </a:r>
          </a:p>
          <a:p>
            <a:pPr marL="0" indent="0">
              <a:buNone/>
            </a:pPr>
            <a:endParaRPr lang="en-GB" sz="2400" dirty="0"/>
          </a:p>
          <a:p>
            <a:pPr marL="0" indent="0" algn="ctr">
              <a:buNone/>
            </a:pPr>
            <a:r>
              <a:rPr lang="en-GB" sz="2400" dirty="0"/>
              <a:t>“McKinsey’s 7’s Identifies 7 internal elements of an organisation for it to be successful” (MindTools) </a:t>
            </a:r>
          </a:p>
          <a:p>
            <a:pPr marL="0" indent="0">
              <a:buNone/>
            </a:pPr>
            <a:endParaRPr lang="en-GB" sz="2400" dirty="0"/>
          </a:p>
          <a:p>
            <a:r>
              <a:rPr lang="en-GB" sz="2400" dirty="0"/>
              <a:t>According to the McKinsey Model the organisation is a complex ecosystem consisting of 7 interconnected factors… </a:t>
            </a:r>
          </a:p>
          <a:p>
            <a:endParaRPr lang="en-GB" sz="2400" dirty="0"/>
          </a:p>
          <a:p>
            <a:pPr marL="0" indent="0">
              <a:buNone/>
            </a:pPr>
            <a:endParaRPr lang="en-GB" dirty="0"/>
          </a:p>
          <a:p>
            <a:endParaRPr lang="en-GB" dirty="0"/>
          </a:p>
        </p:txBody>
      </p:sp>
      <p:sp>
        <p:nvSpPr>
          <p:cNvPr id="4" name="TextBox 3">
            <a:extLst>
              <a:ext uri="{FF2B5EF4-FFF2-40B4-BE49-F238E27FC236}">
                <a16:creationId xmlns:a16="http://schemas.microsoft.com/office/drawing/2014/main" id="{D34FA426-51B5-4F85-1E57-78FC095DFFE0}"/>
              </a:ext>
            </a:extLst>
          </p:cNvPr>
          <p:cNvSpPr txBox="1"/>
          <p:nvPr/>
        </p:nvSpPr>
        <p:spPr>
          <a:xfrm flipH="1">
            <a:off x="4807267" y="4419599"/>
            <a:ext cx="2577466"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Strategy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Structure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Systems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Shared values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Style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Staff</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Skills </a:t>
            </a:r>
          </a:p>
        </p:txBody>
      </p:sp>
      <p:pic>
        <p:nvPicPr>
          <p:cNvPr id="5" name="Picture 4">
            <a:extLst>
              <a:ext uri="{FF2B5EF4-FFF2-40B4-BE49-F238E27FC236}">
                <a16:creationId xmlns:a16="http://schemas.microsoft.com/office/drawing/2014/main" id="{778D517D-2CD6-24B2-E795-71F4330B49A1}"/>
              </a:ext>
            </a:extLst>
          </p:cNvPr>
          <p:cNvPicPr>
            <a:picLocks noChangeAspect="1"/>
          </p:cNvPicPr>
          <p:nvPr/>
        </p:nvPicPr>
        <p:blipFill rotWithShape="1">
          <a:blip r:embed="rId2"/>
          <a:srcRect l="20941" t="16934" r="15886" b="5809"/>
          <a:stretch/>
        </p:blipFill>
        <p:spPr>
          <a:xfrm>
            <a:off x="10439401" y="0"/>
            <a:ext cx="1752600" cy="1609306"/>
          </a:xfrm>
          <a:prstGeom prst="rect">
            <a:avLst/>
          </a:prstGeom>
        </p:spPr>
      </p:pic>
    </p:spTree>
    <p:extLst>
      <p:ext uri="{BB962C8B-B14F-4D97-AF65-F5344CB8AC3E}">
        <p14:creationId xmlns:p14="http://schemas.microsoft.com/office/powerpoint/2010/main" val="26337415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F4FE6-E81B-89C5-E230-425B96EED046}"/>
              </a:ext>
            </a:extLst>
          </p:cNvPr>
          <p:cNvSpPr>
            <a:spLocks noGrp="1"/>
          </p:cNvSpPr>
          <p:nvPr>
            <p:ph type="title"/>
          </p:nvPr>
        </p:nvSpPr>
        <p:spPr/>
        <p:txBody>
          <a:bodyPr/>
          <a:lstStyle/>
          <a:p>
            <a:r>
              <a:rPr lang="en-GB" dirty="0"/>
              <a:t>When?...</a:t>
            </a:r>
            <a:r>
              <a:rPr lang="en-GB" sz="2800" i="1" dirty="0"/>
              <a:t>to use McKinsey’s 7’s</a:t>
            </a:r>
            <a:endParaRPr lang="en-GB" i="1" dirty="0"/>
          </a:p>
        </p:txBody>
      </p:sp>
      <p:sp>
        <p:nvSpPr>
          <p:cNvPr id="3" name="Content Placeholder 2">
            <a:extLst>
              <a:ext uri="{FF2B5EF4-FFF2-40B4-BE49-F238E27FC236}">
                <a16:creationId xmlns:a16="http://schemas.microsoft.com/office/drawing/2014/main" id="{1FAAF51F-0F5A-FB81-330A-B2160CAEFA41}"/>
              </a:ext>
            </a:extLst>
          </p:cNvPr>
          <p:cNvSpPr>
            <a:spLocks noGrp="1"/>
          </p:cNvSpPr>
          <p:nvPr>
            <p:ph idx="1"/>
          </p:nvPr>
        </p:nvSpPr>
        <p:spPr>
          <a:xfrm>
            <a:off x="838200" y="1825625"/>
            <a:ext cx="6734175" cy="3375025"/>
          </a:xfrm>
        </p:spPr>
        <p:txBody>
          <a:bodyPr>
            <a:normAutofit fontScale="92500" lnSpcReduction="10000"/>
          </a:bodyPr>
          <a:lstStyle/>
          <a:p>
            <a:r>
              <a:rPr lang="en-GB" dirty="0"/>
              <a:t>The framework can be used to examine the likely effects of future changes in the organisation or to align departments </a:t>
            </a:r>
          </a:p>
          <a:p>
            <a:r>
              <a:rPr lang="en-GB" dirty="0"/>
              <a:t>It can be used in a wide variety of situations to examine how various parts of the organisation can work together </a:t>
            </a:r>
          </a:p>
          <a:p>
            <a:r>
              <a:rPr lang="en-GB" dirty="0"/>
              <a:t>The model is used to show how all 7 areas are interconnected and how change in one area requires change across all areas</a:t>
            </a:r>
          </a:p>
        </p:txBody>
      </p:sp>
      <p:sp>
        <p:nvSpPr>
          <p:cNvPr id="4" name="TextBox 3">
            <a:extLst>
              <a:ext uri="{FF2B5EF4-FFF2-40B4-BE49-F238E27FC236}">
                <a16:creationId xmlns:a16="http://schemas.microsoft.com/office/drawing/2014/main" id="{05B28851-8DC2-BA8E-DE5E-ACE6B463DEC9}"/>
              </a:ext>
            </a:extLst>
          </p:cNvPr>
          <p:cNvSpPr txBox="1"/>
          <p:nvPr/>
        </p:nvSpPr>
        <p:spPr>
          <a:xfrm>
            <a:off x="8439150" y="2238374"/>
            <a:ext cx="3467100"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222222"/>
                </a:solidFill>
                <a:effectLst/>
                <a:uLnTx/>
                <a:uFillTx/>
                <a:latin typeface="-apple-system"/>
                <a:ea typeface="+mn-ea"/>
                <a:cs typeface="+mn-cs"/>
              </a:rPr>
              <a:t>To facilitate organizational change.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222222"/>
                </a:solidFill>
                <a:effectLst/>
                <a:uLnTx/>
                <a:uFillTx/>
                <a:latin typeface="-apple-system"/>
                <a:ea typeface="+mn-ea"/>
                <a:cs typeface="+mn-cs"/>
              </a:rPr>
              <a:t>To help implement new strategy.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222222"/>
                </a:solidFill>
                <a:effectLst/>
                <a:uLnTx/>
                <a:uFillTx/>
                <a:latin typeface="-apple-system"/>
                <a:ea typeface="+mn-ea"/>
                <a:cs typeface="+mn-cs"/>
              </a:rPr>
              <a:t>To identify how each area may change in a future.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222222"/>
                </a:solidFill>
                <a:effectLst/>
                <a:uLnTx/>
                <a:uFillTx/>
                <a:latin typeface="-apple-system"/>
                <a:ea typeface="+mn-ea"/>
                <a:cs typeface="+mn-cs"/>
              </a:rPr>
              <a:t>To facilitate the merger of organizations.</a:t>
            </a:r>
          </a:p>
        </p:txBody>
      </p:sp>
      <p:pic>
        <p:nvPicPr>
          <p:cNvPr id="5" name="Picture 4">
            <a:extLst>
              <a:ext uri="{FF2B5EF4-FFF2-40B4-BE49-F238E27FC236}">
                <a16:creationId xmlns:a16="http://schemas.microsoft.com/office/drawing/2014/main" id="{4C249482-4DA0-7813-AD3F-9C03EB1055C7}"/>
              </a:ext>
            </a:extLst>
          </p:cNvPr>
          <p:cNvPicPr>
            <a:picLocks noChangeAspect="1"/>
          </p:cNvPicPr>
          <p:nvPr/>
        </p:nvPicPr>
        <p:blipFill rotWithShape="1">
          <a:blip r:embed="rId2"/>
          <a:srcRect l="20941" t="16934" r="15886" b="5809"/>
          <a:stretch/>
        </p:blipFill>
        <p:spPr>
          <a:xfrm>
            <a:off x="10439401" y="0"/>
            <a:ext cx="1752600" cy="1609306"/>
          </a:xfrm>
          <a:prstGeom prst="rect">
            <a:avLst/>
          </a:prstGeom>
        </p:spPr>
      </p:pic>
    </p:spTree>
    <p:extLst>
      <p:ext uri="{BB962C8B-B14F-4D97-AF65-F5344CB8AC3E}">
        <p14:creationId xmlns:p14="http://schemas.microsoft.com/office/powerpoint/2010/main" val="35566920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C64FA-086F-FCB5-60AF-76F703062ED7}"/>
              </a:ext>
            </a:extLst>
          </p:cNvPr>
          <p:cNvSpPr>
            <a:spLocks noGrp="1"/>
          </p:cNvSpPr>
          <p:nvPr>
            <p:ph type="title"/>
          </p:nvPr>
        </p:nvSpPr>
        <p:spPr/>
        <p:txBody>
          <a:bodyPr/>
          <a:lstStyle/>
          <a:p>
            <a:r>
              <a:rPr lang="en-GB" dirty="0"/>
              <a:t>The Factors </a:t>
            </a:r>
          </a:p>
        </p:txBody>
      </p:sp>
      <p:sp>
        <p:nvSpPr>
          <p:cNvPr id="3" name="Content Placeholder 2">
            <a:extLst>
              <a:ext uri="{FF2B5EF4-FFF2-40B4-BE49-F238E27FC236}">
                <a16:creationId xmlns:a16="http://schemas.microsoft.com/office/drawing/2014/main" id="{DA2A9EE4-B051-EB69-123D-16C524E68217}"/>
              </a:ext>
            </a:extLst>
          </p:cNvPr>
          <p:cNvSpPr>
            <a:spLocks noGrp="1"/>
          </p:cNvSpPr>
          <p:nvPr>
            <p:ph idx="1"/>
          </p:nvPr>
        </p:nvSpPr>
        <p:spPr>
          <a:xfrm>
            <a:off x="838200" y="1797050"/>
            <a:ext cx="6410325" cy="4351338"/>
          </a:xfrm>
        </p:spPr>
        <p:txBody>
          <a:bodyPr/>
          <a:lstStyle/>
          <a:p>
            <a:r>
              <a:rPr lang="en-GB" dirty="0"/>
              <a:t>Split into soft and hard factors</a:t>
            </a:r>
          </a:p>
          <a:p>
            <a:r>
              <a:rPr lang="en-GB" dirty="0"/>
              <a:t>Hard elements are easier to identify and manage and can be influenced by management </a:t>
            </a:r>
          </a:p>
          <a:p>
            <a:r>
              <a:rPr lang="en-GB" dirty="0"/>
              <a:t>Soft areas while harder to manager are the foundation of the organisation and are more likely to create a sustained competitive advantage. These elements are more intangible and are influenced by corporate culture </a:t>
            </a:r>
          </a:p>
        </p:txBody>
      </p:sp>
      <p:pic>
        <p:nvPicPr>
          <p:cNvPr id="2050" name="Picture 2" descr="The image shows McKinsey 7s model, where 7 organization elements are interconnected with each other.">
            <a:extLst>
              <a:ext uri="{FF2B5EF4-FFF2-40B4-BE49-F238E27FC236}">
                <a16:creationId xmlns:a16="http://schemas.microsoft.com/office/drawing/2014/main" id="{4FC4E1CA-9E49-C90A-0B8A-9440DCDE12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5384" y="2371725"/>
            <a:ext cx="3837004" cy="2857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82EF4DEF-6F19-512C-2758-7426D7E63892}"/>
              </a:ext>
            </a:extLst>
          </p:cNvPr>
          <p:cNvPicPr>
            <a:picLocks noChangeAspect="1"/>
          </p:cNvPicPr>
          <p:nvPr/>
        </p:nvPicPr>
        <p:blipFill rotWithShape="1">
          <a:blip r:embed="rId3"/>
          <a:srcRect l="20941" t="16934" r="15886" b="5809"/>
          <a:stretch/>
        </p:blipFill>
        <p:spPr>
          <a:xfrm>
            <a:off x="10439401" y="0"/>
            <a:ext cx="1752600" cy="1609306"/>
          </a:xfrm>
          <a:prstGeom prst="rect">
            <a:avLst/>
          </a:prstGeom>
        </p:spPr>
      </p:pic>
    </p:spTree>
    <p:extLst>
      <p:ext uri="{BB962C8B-B14F-4D97-AF65-F5344CB8AC3E}">
        <p14:creationId xmlns:p14="http://schemas.microsoft.com/office/powerpoint/2010/main" val="33687688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EF961-9824-E144-92A7-684DD03DC175}"/>
              </a:ext>
            </a:extLst>
          </p:cNvPr>
          <p:cNvSpPr>
            <a:spLocks noGrp="1"/>
          </p:cNvSpPr>
          <p:nvPr>
            <p:ph type="title"/>
          </p:nvPr>
        </p:nvSpPr>
        <p:spPr/>
        <p:txBody>
          <a:bodyPr/>
          <a:lstStyle/>
          <a:p>
            <a:r>
              <a:rPr lang="en-GB" dirty="0"/>
              <a:t>The Hard S’s </a:t>
            </a:r>
          </a:p>
        </p:txBody>
      </p:sp>
      <p:pic>
        <p:nvPicPr>
          <p:cNvPr id="4" name="Picture 3">
            <a:extLst>
              <a:ext uri="{FF2B5EF4-FFF2-40B4-BE49-F238E27FC236}">
                <a16:creationId xmlns:a16="http://schemas.microsoft.com/office/drawing/2014/main" id="{E19A4F3A-3560-CBC5-3332-A0A34B3C29B5}"/>
              </a:ext>
            </a:extLst>
          </p:cNvPr>
          <p:cNvPicPr>
            <a:picLocks noChangeAspect="1"/>
          </p:cNvPicPr>
          <p:nvPr/>
        </p:nvPicPr>
        <p:blipFill rotWithShape="1">
          <a:blip r:embed="rId2"/>
          <a:srcRect l="20941" t="16934" r="15886" b="5809"/>
          <a:stretch/>
        </p:blipFill>
        <p:spPr>
          <a:xfrm>
            <a:off x="10439401" y="0"/>
            <a:ext cx="1752600" cy="1609306"/>
          </a:xfrm>
          <a:prstGeom prst="rect">
            <a:avLst/>
          </a:prstGeom>
        </p:spPr>
      </p:pic>
      <p:sp>
        <p:nvSpPr>
          <p:cNvPr id="5" name="Rectangle 4">
            <a:extLst>
              <a:ext uri="{FF2B5EF4-FFF2-40B4-BE49-F238E27FC236}">
                <a16:creationId xmlns:a16="http://schemas.microsoft.com/office/drawing/2014/main" id="{9E74DFFD-E1F5-915B-F471-53BEC3C4583B}"/>
              </a:ext>
            </a:extLst>
          </p:cNvPr>
          <p:cNvSpPr/>
          <p:nvPr/>
        </p:nvSpPr>
        <p:spPr>
          <a:xfrm>
            <a:off x="638175" y="2138153"/>
            <a:ext cx="2200275" cy="258169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Strategy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Plan deployed by an organisation to remain competitive in industry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9061354D-31E4-628E-F014-A3701846E9A4}"/>
              </a:ext>
            </a:extLst>
          </p:cNvPr>
          <p:cNvSpPr/>
          <p:nvPr/>
        </p:nvSpPr>
        <p:spPr>
          <a:xfrm>
            <a:off x="4438650" y="2138153"/>
            <a:ext cx="2200275" cy="258169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Structure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Made up of an organisations corporate hierarchy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D8E0A3E5-4879-D3F4-7DF1-D58196721EE6}"/>
              </a:ext>
            </a:extLst>
          </p:cNvPr>
          <p:cNvSpPr/>
          <p:nvPr/>
        </p:nvSpPr>
        <p:spPr>
          <a:xfrm>
            <a:off x="8239126" y="2138153"/>
            <a:ext cx="2200275" cy="258169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Systems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Daily processes, work flow and standard operation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11025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EF961-9824-E144-92A7-684DD03DC175}"/>
              </a:ext>
            </a:extLst>
          </p:cNvPr>
          <p:cNvSpPr>
            <a:spLocks noGrp="1"/>
          </p:cNvSpPr>
          <p:nvPr>
            <p:ph type="title"/>
          </p:nvPr>
        </p:nvSpPr>
        <p:spPr/>
        <p:txBody>
          <a:bodyPr/>
          <a:lstStyle/>
          <a:p>
            <a:r>
              <a:rPr lang="en-GB" dirty="0"/>
              <a:t>The Soft S’s </a:t>
            </a:r>
          </a:p>
        </p:txBody>
      </p:sp>
      <p:pic>
        <p:nvPicPr>
          <p:cNvPr id="4" name="Picture 3">
            <a:extLst>
              <a:ext uri="{FF2B5EF4-FFF2-40B4-BE49-F238E27FC236}">
                <a16:creationId xmlns:a16="http://schemas.microsoft.com/office/drawing/2014/main" id="{E19A4F3A-3560-CBC5-3332-A0A34B3C29B5}"/>
              </a:ext>
            </a:extLst>
          </p:cNvPr>
          <p:cNvPicPr>
            <a:picLocks noChangeAspect="1"/>
          </p:cNvPicPr>
          <p:nvPr/>
        </p:nvPicPr>
        <p:blipFill rotWithShape="1">
          <a:blip r:embed="rId2"/>
          <a:srcRect l="20941" t="16934" r="15886" b="5809"/>
          <a:stretch/>
        </p:blipFill>
        <p:spPr>
          <a:xfrm>
            <a:off x="10439401" y="0"/>
            <a:ext cx="1752600" cy="1609306"/>
          </a:xfrm>
          <a:prstGeom prst="rect">
            <a:avLst/>
          </a:prstGeom>
        </p:spPr>
      </p:pic>
      <p:sp>
        <p:nvSpPr>
          <p:cNvPr id="5" name="Rectangle 4">
            <a:extLst>
              <a:ext uri="{FF2B5EF4-FFF2-40B4-BE49-F238E27FC236}">
                <a16:creationId xmlns:a16="http://schemas.microsoft.com/office/drawing/2014/main" id="{9E74DFFD-E1F5-915B-F471-53BEC3C4583B}"/>
              </a:ext>
            </a:extLst>
          </p:cNvPr>
          <p:cNvSpPr/>
          <p:nvPr/>
        </p:nvSpPr>
        <p:spPr>
          <a:xfrm>
            <a:off x="638175" y="2138153"/>
            <a:ext cx="2200275" cy="25816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Shared Values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Commonly accepted standards that influence the  behaviour of staff and management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9061354D-31E4-628E-F014-A3701846E9A4}"/>
              </a:ext>
            </a:extLst>
          </p:cNvPr>
          <p:cNvSpPr/>
          <p:nvPr/>
        </p:nvSpPr>
        <p:spPr>
          <a:xfrm>
            <a:off x="3657600" y="2138153"/>
            <a:ext cx="2200275" cy="25816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Skills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Talents and capabilities of the organisation's staff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D8E0A3E5-4879-D3F4-7DF1-D58196721EE6}"/>
              </a:ext>
            </a:extLst>
          </p:cNvPr>
          <p:cNvSpPr/>
          <p:nvPr/>
        </p:nvSpPr>
        <p:spPr>
          <a:xfrm>
            <a:off x="9696450" y="2138153"/>
            <a:ext cx="2200275" cy="25816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Staff</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Size of the organisation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75E59B45-40F9-BC0C-FC39-6D50105557E0}"/>
              </a:ext>
            </a:extLst>
          </p:cNvPr>
          <p:cNvSpPr/>
          <p:nvPr/>
        </p:nvSpPr>
        <p:spPr>
          <a:xfrm>
            <a:off x="6677025" y="2138153"/>
            <a:ext cx="2200275" cy="25816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Style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lumMod val="95000"/>
                  </a:prstClr>
                </a:solidFill>
                <a:effectLst/>
                <a:uLnTx/>
                <a:uFillTx/>
                <a:latin typeface="Calibri" panose="020F0502020204030204"/>
                <a:ea typeface="+mn-ea"/>
                <a:cs typeface="+mn-cs"/>
              </a:rPr>
              <a:t>The approach management take in leading the company and corporate culture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25855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4D7DD-484C-8250-4702-1ECDDFEE4161}"/>
              </a:ext>
            </a:extLst>
          </p:cNvPr>
          <p:cNvSpPr>
            <a:spLocks noGrp="1"/>
          </p:cNvSpPr>
          <p:nvPr>
            <p:ph type="title"/>
          </p:nvPr>
        </p:nvSpPr>
        <p:spPr/>
        <p:txBody>
          <a:bodyPr/>
          <a:lstStyle/>
          <a:p>
            <a:r>
              <a:rPr lang="en-GB" dirty="0"/>
              <a:t>How?... </a:t>
            </a:r>
            <a:r>
              <a:rPr lang="en-GB" sz="1800" i="1" dirty="0"/>
              <a:t>to use the tool </a:t>
            </a:r>
            <a:endParaRPr lang="en-GB" i="1" dirty="0"/>
          </a:p>
        </p:txBody>
      </p:sp>
      <p:sp>
        <p:nvSpPr>
          <p:cNvPr id="3" name="Content Placeholder 2">
            <a:extLst>
              <a:ext uri="{FF2B5EF4-FFF2-40B4-BE49-F238E27FC236}">
                <a16:creationId xmlns:a16="http://schemas.microsoft.com/office/drawing/2014/main" id="{598032C0-F2DF-ABE8-9083-21A4E6BDC7F0}"/>
              </a:ext>
            </a:extLst>
          </p:cNvPr>
          <p:cNvSpPr>
            <a:spLocks noGrp="1"/>
          </p:cNvSpPr>
          <p:nvPr>
            <p:ph idx="1"/>
          </p:nvPr>
        </p:nvSpPr>
        <p:spPr/>
        <p:txBody>
          <a:bodyPr/>
          <a:lstStyle/>
          <a:p>
            <a:pPr marL="514350" indent="-514350">
              <a:buFont typeface="+mj-lt"/>
              <a:buAutoNum type="arabicPeriod"/>
            </a:pPr>
            <a:r>
              <a:rPr lang="en-GB" dirty="0"/>
              <a:t>Identify the areas that are not effectively aligned</a:t>
            </a:r>
          </a:p>
          <a:p>
            <a:pPr marL="514350" indent="-514350">
              <a:buFont typeface="+mj-lt"/>
              <a:buAutoNum type="arabicPeriod"/>
            </a:pPr>
            <a:r>
              <a:rPr lang="en-GB" dirty="0"/>
              <a:t>Determine the optimal organisation design </a:t>
            </a:r>
          </a:p>
          <a:p>
            <a:pPr marL="514350" indent="-514350">
              <a:buFont typeface="+mj-lt"/>
              <a:buAutoNum type="arabicPeriod"/>
            </a:pPr>
            <a:r>
              <a:rPr lang="en-GB" dirty="0"/>
              <a:t>Decide where and what changes should be made</a:t>
            </a:r>
          </a:p>
          <a:p>
            <a:pPr marL="514350" indent="-514350">
              <a:buFont typeface="+mj-lt"/>
              <a:buAutoNum type="arabicPeriod"/>
            </a:pPr>
            <a:r>
              <a:rPr lang="en-GB" dirty="0"/>
              <a:t>Make the necessary changes </a:t>
            </a:r>
          </a:p>
          <a:p>
            <a:pPr marL="514350" indent="-514350">
              <a:buFont typeface="+mj-lt"/>
              <a:buAutoNum type="arabicPeriod"/>
            </a:pPr>
            <a:r>
              <a:rPr lang="en-GB" dirty="0"/>
              <a:t>Continuously review the 7’s</a:t>
            </a:r>
          </a:p>
        </p:txBody>
      </p:sp>
      <p:pic>
        <p:nvPicPr>
          <p:cNvPr id="4" name="Picture 3">
            <a:extLst>
              <a:ext uri="{FF2B5EF4-FFF2-40B4-BE49-F238E27FC236}">
                <a16:creationId xmlns:a16="http://schemas.microsoft.com/office/drawing/2014/main" id="{1774DD6A-5B8A-3FB5-7EA5-18F1C796748D}"/>
              </a:ext>
            </a:extLst>
          </p:cNvPr>
          <p:cNvPicPr>
            <a:picLocks noChangeAspect="1"/>
          </p:cNvPicPr>
          <p:nvPr/>
        </p:nvPicPr>
        <p:blipFill rotWithShape="1">
          <a:blip r:embed="rId2"/>
          <a:srcRect l="20941" t="16934" r="15886" b="5809"/>
          <a:stretch/>
        </p:blipFill>
        <p:spPr>
          <a:xfrm>
            <a:off x="10439401" y="0"/>
            <a:ext cx="1752600" cy="1609306"/>
          </a:xfrm>
          <a:prstGeom prst="rect">
            <a:avLst/>
          </a:prstGeom>
        </p:spPr>
      </p:pic>
    </p:spTree>
    <p:extLst>
      <p:ext uri="{BB962C8B-B14F-4D97-AF65-F5344CB8AC3E}">
        <p14:creationId xmlns:p14="http://schemas.microsoft.com/office/powerpoint/2010/main" val="12683659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EBB7-D9FE-E95E-3D9F-66FFEF085510}"/>
              </a:ext>
            </a:extLst>
          </p:cNvPr>
          <p:cNvSpPr>
            <a:spLocks noGrp="1"/>
          </p:cNvSpPr>
          <p:nvPr>
            <p:ph type="title"/>
          </p:nvPr>
        </p:nvSpPr>
        <p:spPr/>
        <p:txBody>
          <a:bodyPr/>
          <a:lstStyle/>
          <a:p>
            <a:r>
              <a:rPr lang="en-GB" dirty="0"/>
              <a:t>Case Study: Nokia </a:t>
            </a:r>
          </a:p>
        </p:txBody>
      </p:sp>
      <p:sp>
        <p:nvSpPr>
          <p:cNvPr id="3" name="Content Placeholder 2">
            <a:extLst>
              <a:ext uri="{FF2B5EF4-FFF2-40B4-BE49-F238E27FC236}">
                <a16:creationId xmlns:a16="http://schemas.microsoft.com/office/drawing/2014/main" id="{A44A5665-6819-0BB9-949B-C033ACC0AAA7}"/>
              </a:ext>
            </a:extLst>
          </p:cNvPr>
          <p:cNvSpPr>
            <a:spLocks noGrp="1"/>
          </p:cNvSpPr>
          <p:nvPr>
            <p:ph idx="1"/>
          </p:nvPr>
        </p:nvSpPr>
        <p:spPr>
          <a:xfrm>
            <a:off x="238125" y="1835150"/>
            <a:ext cx="8639175" cy="4351338"/>
          </a:xfrm>
        </p:spPr>
        <p:txBody>
          <a:bodyPr>
            <a:normAutofit fontScale="77500" lnSpcReduction="20000"/>
          </a:bodyPr>
          <a:lstStyle/>
          <a:p>
            <a:r>
              <a:rPr lang="en-GB" dirty="0"/>
              <a:t>In 2013 Microsoft acquired Nokia. </a:t>
            </a:r>
          </a:p>
          <a:p>
            <a:r>
              <a:rPr lang="en-GB" dirty="0"/>
              <a:t>Nokia had a top-down structure and management were disconnected from the sectors of their business, specifically the technology department </a:t>
            </a:r>
          </a:p>
          <a:p>
            <a:r>
              <a:rPr lang="en-GB" dirty="0"/>
              <a:t>To adapt to the new technological environment and compete with Apple, a powerful tech company, Nokia should have taken steps to change its structure from top-down hierarchical to decentralized and agile.</a:t>
            </a:r>
          </a:p>
          <a:p>
            <a:r>
              <a:rPr lang="en-GB" dirty="0"/>
              <a:t>Nokia suffered from organizational fear, status (We are no 1) and in-house politics.</a:t>
            </a:r>
          </a:p>
          <a:p>
            <a:r>
              <a:rPr lang="en-GB" dirty="0"/>
              <a:t>They didn’t allow the tech talent in the company to contribute with valuable insights to important decisions. They also experienced staff and their skills/experiences. </a:t>
            </a:r>
          </a:p>
          <a:p>
            <a:r>
              <a:rPr lang="en-GB" dirty="0"/>
              <a:t>The company chose the wrong strategy which ultimately lead to its demise.</a:t>
            </a:r>
          </a:p>
        </p:txBody>
      </p:sp>
      <p:pic>
        <p:nvPicPr>
          <p:cNvPr id="4" name="Picture 3">
            <a:extLst>
              <a:ext uri="{FF2B5EF4-FFF2-40B4-BE49-F238E27FC236}">
                <a16:creationId xmlns:a16="http://schemas.microsoft.com/office/drawing/2014/main" id="{C3DC5FEA-FF0E-514E-A40B-E29E7D34E620}"/>
              </a:ext>
            </a:extLst>
          </p:cNvPr>
          <p:cNvPicPr>
            <a:picLocks noChangeAspect="1"/>
          </p:cNvPicPr>
          <p:nvPr/>
        </p:nvPicPr>
        <p:blipFill rotWithShape="1">
          <a:blip r:embed="rId2"/>
          <a:srcRect l="20941" t="16934" r="15886" b="5809"/>
          <a:stretch/>
        </p:blipFill>
        <p:spPr>
          <a:xfrm>
            <a:off x="10439401" y="0"/>
            <a:ext cx="1752600" cy="1609306"/>
          </a:xfrm>
          <a:prstGeom prst="rect">
            <a:avLst/>
          </a:prstGeom>
        </p:spPr>
      </p:pic>
      <p:sp>
        <p:nvSpPr>
          <p:cNvPr id="5" name="Rectangle 4">
            <a:extLst>
              <a:ext uri="{FF2B5EF4-FFF2-40B4-BE49-F238E27FC236}">
                <a16:creationId xmlns:a16="http://schemas.microsoft.com/office/drawing/2014/main" id="{AEB0A563-DFAD-4CCA-D5B4-6CC6A5B01AB9}"/>
              </a:ext>
            </a:extLst>
          </p:cNvPr>
          <p:cNvSpPr/>
          <p:nvPr/>
        </p:nvSpPr>
        <p:spPr>
          <a:xfrm>
            <a:off x="9077325" y="2238375"/>
            <a:ext cx="2590800" cy="36004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So what?...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it’s peak Nokia were manufacturing 40% of the world’s mobiles with skilled and innovated culture, however the company’s leadership lacked the vision necessary to drive change. Of the 7’s Nokia failed to align their Structure, Style, Skills, Staff and Strategy.</a:t>
            </a:r>
          </a:p>
        </p:txBody>
      </p:sp>
    </p:spTree>
    <p:extLst>
      <p:ext uri="{BB962C8B-B14F-4D97-AF65-F5344CB8AC3E}">
        <p14:creationId xmlns:p14="http://schemas.microsoft.com/office/powerpoint/2010/main" val="23960191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4E1B-9509-6243-3132-F0453753E598}"/>
              </a:ext>
            </a:extLst>
          </p:cNvPr>
          <p:cNvSpPr>
            <a:spLocks noGrp="1"/>
          </p:cNvSpPr>
          <p:nvPr>
            <p:ph type="title"/>
          </p:nvPr>
        </p:nvSpPr>
        <p:spPr/>
        <p:txBody>
          <a:bodyPr/>
          <a:lstStyle/>
          <a:p>
            <a:r>
              <a:rPr lang="en-GB" dirty="0"/>
              <a:t>Critical Analysis </a:t>
            </a:r>
          </a:p>
        </p:txBody>
      </p:sp>
      <p:sp>
        <p:nvSpPr>
          <p:cNvPr id="3" name="Content Placeholder 2">
            <a:extLst>
              <a:ext uri="{FF2B5EF4-FFF2-40B4-BE49-F238E27FC236}">
                <a16:creationId xmlns:a16="http://schemas.microsoft.com/office/drawing/2014/main" id="{88B1B0ED-FD4E-A041-6805-45DF017B9458}"/>
              </a:ext>
            </a:extLst>
          </p:cNvPr>
          <p:cNvSpPr>
            <a:spLocks noGrp="1"/>
          </p:cNvSpPr>
          <p:nvPr>
            <p:ph idx="1"/>
          </p:nvPr>
        </p:nvSpPr>
        <p:spPr/>
        <p:txBody>
          <a:bodyPr/>
          <a:lstStyle/>
          <a:p>
            <a:pPr>
              <a:buFontTx/>
              <a:buChar char="-"/>
            </a:pPr>
            <a:r>
              <a:rPr lang="en-GB" dirty="0"/>
              <a:t>Ignores the importance of the external environment </a:t>
            </a:r>
          </a:p>
          <a:p>
            <a:pPr>
              <a:buFontTx/>
              <a:buChar char="-"/>
            </a:pPr>
            <a:r>
              <a:rPr lang="en-GB" dirty="0"/>
              <a:t>Lacks empirical evidence </a:t>
            </a:r>
          </a:p>
          <a:p>
            <a:pPr>
              <a:buFontTx/>
              <a:buChar char="-"/>
            </a:pPr>
            <a:r>
              <a:rPr lang="en-GB" dirty="0"/>
              <a:t>Considered to be static </a:t>
            </a:r>
          </a:p>
          <a:p>
            <a:pPr marL="0" indent="0">
              <a:buNone/>
            </a:pPr>
            <a:r>
              <a:rPr lang="en-GB" dirty="0"/>
              <a:t>+ Can be used to improve organisational performance </a:t>
            </a:r>
          </a:p>
          <a:p>
            <a:pPr marL="0" indent="0">
              <a:buNone/>
            </a:pPr>
            <a:r>
              <a:rPr lang="en-GB" dirty="0"/>
              <a:t>+ Effective at evaluating future internal changes</a:t>
            </a:r>
          </a:p>
          <a:p>
            <a:pPr marL="0" indent="0">
              <a:buNone/>
            </a:pPr>
            <a:r>
              <a:rPr lang="en-GB" dirty="0"/>
              <a:t>+ Simple to use and understand </a:t>
            </a:r>
          </a:p>
        </p:txBody>
      </p:sp>
    </p:spTree>
    <p:extLst>
      <p:ext uri="{BB962C8B-B14F-4D97-AF65-F5344CB8AC3E}">
        <p14:creationId xmlns:p14="http://schemas.microsoft.com/office/powerpoint/2010/main" val="4058031392"/>
      </p:ext>
    </p:extLst>
  </p:cSld>
  <p:clrMapOvr>
    <a:masterClrMapping/>
  </p:clrMapOvr>
</p:sld>
</file>

<file path=ppt/theme/theme1.xml><?xml version="1.0" encoding="utf-8"?>
<a:theme xmlns:a="http://schemas.openxmlformats.org/drawingml/2006/main" name="Archway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ppt/theme/theme2.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3.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3031</Words>
  <Application>Microsoft Office PowerPoint</Application>
  <PresentationFormat>Widescreen</PresentationFormat>
  <Paragraphs>282</Paragraphs>
  <Slides>45</Slides>
  <Notes>0</Notes>
  <HiddenSlides>0</HiddenSlides>
  <MMClips>0</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45</vt:i4>
      </vt:variant>
    </vt:vector>
  </HeadingPairs>
  <TitlesOfParts>
    <vt:vector size="62" baseType="lpstr">
      <vt:lpstr>-apple-system</vt:lpstr>
      <vt:lpstr>Jost</vt:lpstr>
      <vt:lpstr>Arial</vt:lpstr>
      <vt:lpstr>Arial Black</vt:lpstr>
      <vt:lpstr>Calibri</vt:lpstr>
      <vt:lpstr>Calibri Light</vt:lpstr>
      <vt:lpstr>Felix Titling</vt:lpstr>
      <vt:lpstr>Goudy Old Style</vt:lpstr>
      <vt:lpstr>Libre Franklin</vt:lpstr>
      <vt:lpstr>Sabon Next LT</vt:lpstr>
      <vt:lpstr>Times New Roman</vt:lpstr>
      <vt:lpstr>Trebuchet MS</vt:lpstr>
      <vt:lpstr>Wingdings 3</vt:lpstr>
      <vt:lpstr>ArchwayVTI</vt:lpstr>
      <vt:lpstr>Office Theme</vt:lpstr>
      <vt:lpstr>Facet</vt:lpstr>
      <vt:lpstr>1_Office Theme</vt:lpstr>
      <vt:lpstr>Examples of models – students research </vt:lpstr>
      <vt:lpstr>Models </vt:lpstr>
      <vt:lpstr>The CULTURAL ICEBERG MODEL</vt:lpstr>
      <vt:lpstr>What is it?</vt:lpstr>
      <vt:lpstr>How is it used?</vt:lpstr>
      <vt:lpstr>How would you use the model to analyze your organisational culture?</vt:lpstr>
      <vt:lpstr>Three Pillars of iceberg model</vt:lpstr>
      <vt:lpstr>PowerPoint Presentation</vt:lpstr>
      <vt:lpstr>PowerPoint Presentation</vt:lpstr>
      <vt:lpstr>Hofstede’s Dimensions of Culture </vt:lpstr>
      <vt:lpstr>Introduction</vt:lpstr>
      <vt:lpstr>Power Distance</vt:lpstr>
      <vt:lpstr>Individualism Versus collectivism (IDV)</vt:lpstr>
      <vt:lpstr>Masculinity versus femininity (mas)</vt:lpstr>
      <vt:lpstr>Uncertainty Avoidance Index (UAI)</vt:lpstr>
      <vt:lpstr>Long versus short term orientation</vt:lpstr>
      <vt:lpstr>Indulgence versus restraint (ivr)</vt:lpstr>
      <vt:lpstr>Advantages and disadvantages</vt:lpstr>
      <vt:lpstr>How to implement </vt:lpstr>
      <vt:lpstr>Charles Handy’s 4 Dimension of Organisational Culture</vt:lpstr>
      <vt:lpstr>Organisational Culture - Definition</vt:lpstr>
      <vt:lpstr>What is it?</vt:lpstr>
      <vt:lpstr>Role culture</vt:lpstr>
      <vt:lpstr>Task culture</vt:lpstr>
      <vt:lpstr>Power culture</vt:lpstr>
      <vt:lpstr>Personal/ person/ people culture</vt:lpstr>
      <vt:lpstr>Two dimensions</vt:lpstr>
      <vt:lpstr>AnaLysis of Organisation Culture Denison Model </vt:lpstr>
      <vt:lpstr>What is organisation culture?</vt:lpstr>
      <vt:lpstr>What is the Denison Model?</vt:lpstr>
      <vt:lpstr>PowerPoint Presentation</vt:lpstr>
      <vt:lpstr>Each of these elements has 3 future subgroups,  totalling 12 elements.</vt:lpstr>
      <vt:lpstr>PowerPoint Presentation</vt:lpstr>
      <vt:lpstr>PowerPoint Presentation</vt:lpstr>
      <vt:lpstr>How would we use it to analyse our organisation?  Through the analysis of the following:  - staff surveys  - questionnaires - Performance reviews  - 121’s </vt:lpstr>
      <vt:lpstr> Reference:  https://culturesolutionsgroup.com/culture-matters/denison-model  https://gruni.edu.ge/uploads/files/kvleva/fondebi/emf_2013_vol_1.pdf#page=372  https://www.denisonconsulting.com/culture-surveys/?gclid=EAIaIQobChMIr47sy_z2-wIVD7rtCh36jQctEAAYASAAEgI_NvD_BwE  </vt:lpstr>
      <vt:lpstr>PowerPoint Presentation</vt:lpstr>
      <vt:lpstr>What?...is McKinsey’s 7’s </vt:lpstr>
      <vt:lpstr>When?...to use McKinsey’s 7’s</vt:lpstr>
      <vt:lpstr>The Factors </vt:lpstr>
      <vt:lpstr>The Hard S’s </vt:lpstr>
      <vt:lpstr>The Soft S’s </vt:lpstr>
      <vt:lpstr>How?... to use the tool </vt:lpstr>
      <vt:lpstr>Case Study: Nokia </vt:lpstr>
      <vt:lpstr>Critical Analysis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CULTURAL ICEBERG MODEL</dc:title>
  <dc:creator>Megan Jones</dc:creator>
  <cp:lastModifiedBy>Natasha Davies (IMH)</cp:lastModifiedBy>
  <cp:revision>3</cp:revision>
  <dcterms:created xsi:type="dcterms:W3CDTF">2022-12-13T16:04:08Z</dcterms:created>
  <dcterms:modified xsi:type="dcterms:W3CDTF">2022-12-21T09:46:10Z</dcterms:modified>
</cp:coreProperties>
</file>