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4" r:id="rId1"/>
  </p:sldMasterIdLst>
  <p:notesMasterIdLst>
    <p:notesMasterId r:id="rId23"/>
  </p:notesMasterIdLst>
  <p:handoutMasterIdLst>
    <p:handoutMasterId r:id="rId24"/>
  </p:handoutMasterIdLst>
  <p:sldIdLst>
    <p:sldId id="257" r:id="rId2"/>
    <p:sldId id="279" r:id="rId3"/>
    <p:sldId id="278" r:id="rId4"/>
    <p:sldId id="280" r:id="rId5"/>
    <p:sldId id="281" r:id="rId6"/>
    <p:sldId id="282" r:id="rId7"/>
    <p:sldId id="262" r:id="rId8"/>
    <p:sldId id="283" r:id="rId9"/>
    <p:sldId id="284" r:id="rId10"/>
    <p:sldId id="1131" r:id="rId11"/>
    <p:sldId id="1127" r:id="rId12"/>
    <p:sldId id="1128" r:id="rId13"/>
    <p:sldId id="1129" r:id="rId14"/>
    <p:sldId id="1120" r:id="rId15"/>
    <p:sldId id="1122" r:id="rId16"/>
    <p:sldId id="1132" r:id="rId17"/>
    <p:sldId id="1125" r:id="rId18"/>
    <p:sldId id="1126" r:id="rId19"/>
    <p:sldId id="1123" r:id="rId20"/>
    <p:sldId id="1124" r:id="rId21"/>
    <p:sldId id="799" r:id="rId22"/>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9900CC"/>
    <a:srgbClr val="009900"/>
    <a:srgbClr val="0000CC"/>
    <a:srgbClr val="A50021"/>
    <a:srgbClr val="0066FF"/>
    <a:srgbClr val="800080"/>
    <a:srgbClr val="E859FF"/>
    <a:srgbClr val="000099"/>
    <a:srgbClr val="111111"/>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5187D5-AEA7-4173-A59C-12CAD5ADD906}" v="160" dt="2018-11-02T14:59:42.4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250" autoAdjust="0"/>
    <p:restoredTop sz="94353" autoAdjust="0"/>
  </p:normalViewPr>
  <p:slideViewPr>
    <p:cSldViewPr>
      <p:cViewPr>
        <p:scale>
          <a:sx n="68" d="100"/>
          <a:sy n="68" d="100"/>
        </p:scale>
        <p:origin x="1824" y="90"/>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75187D5-AEA7-4173-A59C-12CAD5ADD906}"/>
    <pc:docChg chg="undo custSel addSld delSld modSld">
      <pc:chgData name="Paul Tinkler" userId="bcebf29c-73c2-433d-80d2-6bad896374bf" providerId="ADAL" clId="{675187D5-AEA7-4173-A59C-12CAD5ADD906}" dt="2018-11-02T15:00:14.834" v="1080" actId="20577"/>
      <pc:docMkLst>
        <pc:docMk/>
      </pc:docMkLst>
      <pc:sldChg chg="add">
        <pc:chgData name="Paul Tinkler" userId="bcebf29c-73c2-433d-80d2-6bad896374bf" providerId="ADAL" clId="{675187D5-AEA7-4173-A59C-12CAD5ADD906}" dt="2018-11-01T09:26:14.499" v="11"/>
        <pc:sldMkLst>
          <pc:docMk/>
          <pc:sldMk cId="0" sldId="262"/>
        </pc:sldMkLst>
      </pc:sldChg>
      <pc:sldChg chg="modSp add">
        <pc:chgData name="Paul Tinkler" userId="bcebf29c-73c2-433d-80d2-6bad896374bf" providerId="ADAL" clId="{675187D5-AEA7-4173-A59C-12CAD5ADD906}" dt="2018-11-01T09:25:39.987" v="7" actId="27636"/>
        <pc:sldMkLst>
          <pc:docMk/>
          <pc:sldMk cId="0" sldId="278"/>
        </pc:sldMkLst>
        <pc:spChg chg="mod">
          <ac:chgData name="Paul Tinkler" userId="bcebf29c-73c2-433d-80d2-6bad896374bf" providerId="ADAL" clId="{675187D5-AEA7-4173-A59C-12CAD5ADD906}" dt="2018-11-01T09:25:39.987" v="7" actId="27636"/>
          <ac:spMkLst>
            <pc:docMk/>
            <pc:sldMk cId="0" sldId="278"/>
            <ac:spMk id="3" creationId="{BEC7001E-2F83-449A-8A87-2C923B27BC8D}"/>
          </ac:spMkLst>
        </pc:spChg>
      </pc:sldChg>
      <pc:sldChg chg="modSp add">
        <pc:chgData name="Paul Tinkler" userId="bcebf29c-73c2-433d-80d2-6bad896374bf" providerId="ADAL" clId="{675187D5-AEA7-4173-A59C-12CAD5ADD906}" dt="2018-11-01T09:25:34.913" v="5" actId="27636"/>
        <pc:sldMkLst>
          <pc:docMk/>
          <pc:sldMk cId="0" sldId="279"/>
        </pc:sldMkLst>
        <pc:spChg chg="mod">
          <ac:chgData name="Paul Tinkler" userId="bcebf29c-73c2-433d-80d2-6bad896374bf" providerId="ADAL" clId="{675187D5-AEA7-4173-A59C-12CAD5ADD906}" dt="2018-11-01T09:25:34.913" v="5" actId="27636"/>
          <ac:spMkLst>
            <pc:docMk/>
            <pc:sldMk cId="0" sldId="279"/>
            <ac:spMk id="19458" creationId="{1D5D012A-BFAF-4AA3-8D4D-F9218B4E8C36}"/>
          </ac:spMkLst>
        </pc:spChg>
      </pc:sldChg>
      <pc:sldChg chg="add">
        <pc:chgData name="Paul Tinkler" userId="bcebf29c-73c2-433d-80d2-6bad896374bf" providerId="ADAL" clId="{675187D5-AEA7-4173-A59C-12CAD5ADD906}" dt="2018-11-01T09:25:52.716" v="8"/>
        <pc:sldMkLst>
          <pc:docMk/>
          <pc:sldMk cId="0" sldId="280"/>
        </pc:sldMkLst>
      </pc:sldChg>
      <pc:sldChg chg="add">
        <pc:chgData name="Paul Tinkler" userId="bcebf29c-73c2-433d-80d2-6bad896374bf" providerId="ADAL" clId="{675187D5-AEA7-4173-A59C-12CAD5ADD906}" dt="2018-11-01T09:25:56.664" v="9"/>
        <pc:sldMkLst>
          <pc:docMk/>
          <pc:sldMk cId="0" sldId="281"/>
        </pc:sldMkLst>
      </pc:sldChg>
      <pc:sldChg chg="add">
        <pc:chgData name="Paul Tinkler" userId="bcebf29c-73c2-433d-80d2-6bad896374bf" providerId="ADAL" clId="{675187D5-AEA7-4173-A59C-12CAD5ADD906}" dt="2018-11-01T09:26:06.784" v="10"/>
        <pc:sldMkLst>
          <pc:docMk/>
          <pc:sldMk cId="0" sldId="282"/>
        </pc:sldMkLst>
      </pc:sldChg>
      <pc:sldChg chg="add">
        <pc:chgData name="Paul Tinkler" userId="bcebf29c-73c2-433d-80d2-6bad896374bf" providerId="ADAL" clId="{675187D5-AEA7-4173-A59C-12CAD5ADD906}" dt="2018-11-01T09:26:19.451" v="12"/>
        <pc:sldMkLst>
          <pc:docMk/>
          <pc:sldMk cId="0" sldId="283"/>
        </pc:sldMkLst>
      </pc:sldChg>
      <pc:sldChg chg="add">
        <pc:chgData name="Paul Tinkler" userId="bcebf29c-73c2-433d-80d2-6bad896374bf" providerId="ADAL" clId="{675187D5-AEA7-4173-A59C-12CAD5ADD906}" dt="2018-11-01T09:26:30.623" v="13"/>
        <pc:sldMkLst>
          <pc:docMk/>
          <pc:sldMk cId="0" sldId="284"/>
        </pc:sldMkLst>
      </pc:sldChg>
      <pc:sldChg chg="addSp delSp modSp modAnim">
        <pc:chgData name="Paul Tinkler" userId="bcebf29c-73c2-433d-80d2-6bad896374bf" providerId="ADAL" clId="{675187D5-AEA7-4173-A59C-12CAD5ADD906}" dt="2018-11-01T11:02:38.333" v="777"/>
        <pc:sldMkLst>
          <pc:docMk/>
          <pc:sldMk cId="863111842" sldId="1122"/>
        </pc:sldMkLst>
        <pc:spChg chg="mod">
          <ac:chgData name="Paul Tinkler" userId="bcebf29c-73c2-433d-80d2-6bad896374bf" providerId="ADAL" clId="{675187D5-AEA7-4173-A59C-12CAD5ADD906}" dt="2018-11-01T11:00:56.683" v="773" actId="1076"/>
          <ac:spMkLst>
            <pc:docMk/>
            <pc:sldMk cId="863111842" sldId="1122"/>
            <ac:spMk id="2" creationId="{42AC344F-61CA-1548-BA4C-F53BBBCD8740}"/>
          </ac:spMkLst>
        </pc:spChg>
        <pc:spChg chg="mod">
          <ac:chgData name="Paul Tinkler" userId="bcebf29c-73c2-433d-80d2-6bad896374bf" providerId="ADAL" clId="{675187D5-AEA7-4173-A59C-12CAD5ADD906}" dt="2018-11-01T11:01:02.034" v="774" actId="1076"/>
          <ac:spMkLst>
            <pc:docMk/>
            <pc:sldMk cId="863111842" sldId="1122"/>
            <ac:spMk id="3" creationId="{0B43EC20-F605-2A42-B018-8C44CD912B42}"/>
          </ac:spMkLst>
        </pc:spChg>
        <pc:spChg chg="add del mod">
          <ac:chgData name="Paul Tinkler" userId="bcebf29c-73c2-433d-80d2-6bad896374bf" providerId="ADAL" clId="{675187D5-AEA7-4173-A59C-12CAD5ADD906}" dt="2018-11-01T11:00:23.352" v="766" actId="478"/>
          <ac:spMkLst>
            <pc:docMk/>
            <pc:sldMk cId="863111842" sldId="1122"/>
            <ac:spMk id="9" creationId="{52A59507-8DE6-4C2B-A041-8D85A03479F6}"/>
          </ac:spMkLst>
        </pc:spChg>
        <pc:picChg chg="add del mod ord">
          <ac:chgData name="Paul Tinkler" userId="bcebf29c-73c2-433d-80d2-6bad896374bf" providerId="ADAL" clId="{675187D5-AEA7-4173-A59C-12CAD5ADD906}" dt="2018-11-01T11:02:38.333" v="777"/>
          <ac:picMkLst>
            <pc:docMk/>
            <pc:sldMk cId="863111842" sldId="1122"/>
            <ac:picMk id="6" creationId="{DCC38927-5F6F-432C-ACA1-8B057F6BE0DC}"/>
          </ac:picMkLst>
        </pc:picChg>
        <pc:picChg chg="mod">
          <ac:chgData name="Paul Tinkler" userId="bcebf29c-73c2-433d-80d2-6bad896374bf" providerId="ADAL" clId="{675187D5-AEA7-4173-A59C-12CAD5ADD906}" dt="2018-11-01T11:01:09.494" v="775" actId="1076"/>
          <ac:picMkLst>
            <pc:docMk/>
            <pc:sldMk cId="863111842" sldId="1122"/>
            <ac:picMk id="7" creationId="{0F6B920D-159B-1A4D-83D2-EE98E09CD755}"/>
          </ac:picMkLst>
        </pc:picChg>
      </pc:sldChg>
      <pc:sldChg chg="modSp modAnim">
        <pc:chgData name="Paul Tinkler" userId="bcebf29c-73c2-433d-80d2-6bad896374bf" providerId="ADAL" clId="{675187D5-AEA7-4173-A59C-12CAD5ADD906}" dt="2018-11-01T11:18:10.576" v="803"/>
        <pc:sldMkLst>
          <pc:docMk/>
          <pc:sldMk cId="3533501370" sldId="1123"/>
        </pc:sldMkLst>
        <pc:spChg chg="mod">
          <ac:chgData name="Paul Tinkler" userId="bcebf29c-73c2-433d-80d2-6bad896374bf" providerId="ADAL" clId="{675187D5-AEA7-4173-A59C-12CAD5ADD906}" dt="2018-11-01T11:16:21.681" v="791" actId="1076"/>
          <ac:spMkLst>
            <pc:docMk/>
            <pc:sldMk cId="3533501370" sldId="1123"/>
            <ac:spMk id="2" creationId="{7230EE38-712F-C343-94AC-69D20ACE1219}"/>
          </ac:spMkLst>
        </pc:spChg>
        <pc:spChg chg="mod">
          <ac:chgData name="Paul Tinkler" userId="bcebf29c-73c2-433d-80d2-6bad896374bf" providerId="ADAL" clId="{675187D5-AEA7-4173-A59C-12CAD5ADD906}" dt="2018-11-01T11:17:28.087" v="798" actId="20577"/>
          <ac:spMkLst>
            <pc:docMk/>
            <pc:sldMk cId="3533501370" sldId="1123"/>
            <ac:spMk id="3" creationId="{AFAC03C2-4236-CE4A-98E3-1D729AD8B4EE}"/>
          </ac:spMkLst>
        </pc:spChg>
        <pc:picChg chg="mod">
          <ac:chgData name="Paul Tinkler" userId="bcebf29c-73c2-433d-80d2-6bad896374bf" providerId="ADAL" clId="{675187D5-AEA7-4173-A59C-12CAD5ADD906}" dt="2018-11-01T11:16:28.017" v="793" actId="1076"/>
          <ac:picMkLst>
            <pc:docMk/>
            <pc:sldMk cId="3533501370" sldId="1123"/>
            <ac:picMk id="10" creationId="{7D1C19F7-939D-8149-A87D-1DE9EF9F97BE}"/>
          </ac:picMkLst>
        </pc:picChg>
      </pc:sldChg>
      <pc:sldChg chg="addSp modSp modAnim">
        <pc:chgData name="Paul Tinkler" userId="bcebf29c-73c2-433d-80d2-6bad896374bf" providerId="ADAL" clId="{675187D5-AEA7-4173-A59C-12CAD5ADD906}" dt="2018-11-01T11:35:44.896" v="989"/>
        <pc:sldMkLst>
          <pc:docMk/>
          <pc:sldMk cId="2078005157" sldId="1124"/>
        </pc:sldMkLst>
        <pc:spChg chg="mod">
          <ac:chgData name="Paul Tinkler" userId="bcebf29c-73c2-433d-80d2-6bad896374bf" providerId="ADAL" clId="{675187D5-AEA7-4173-A59C-12CAD5ADD906}" dt="2018-11-01T11:30:03.319" v="960" actId="14100"/>
          <ac:spMkLst>
            <pc:docMk/>
            <pc:sldMk cId="2078005157" sldId="1124"/>
            <ac:spMk id="2" creationId="{7C7E3E0F-9186-F84A-A8D5-556C1B4377F8}"/>
          </ac:spMkLst>
        </pc:spChg>
        <pc:spChg chg="mod">
          <ac:chgData name="Paul Tinkler" userId="bcebf29c-73c2-433d-80d2-6bad896374bf" providerId="ADAL" clId="{675187D5-AEA7-4173-A59C-12CAD5ADD906}" dt="2018-11-01T11:32:55.790" v="976" actId="207"/>
          <ac:spMkLst>
            <pc:docMk/>
            <pc:sldMk cId="2078005157" sldId="1124"/>
            <ac:spMk id="3" creationId="{09FFAB1D-38AB-AE4C-9201-889CDD85BC84}"/>
          </ac:spMkLst>
        </pc:spChg>
        <pc:spChg chg="add mod">
          <ac:chgData name="Paul Tinkler" userId="bcebf29c-73c2-433d-80d2-6bad896374bf" providerId="ADAL" clId="{675187D5-AEA7-4173-A59C-12CAD5ADD906}" dt="2018-11-01T11:30:14.911" v="962" actId="1076"/>
          <ac:spMkLst>
            <pc:docMk/>
            <pc:sldMk cId="2078005157" sldId="1124"/>
            <ac:spMk id="5" creationId="{E87F4C0B-E46C-45DC-9044-9BEE84FB66BF}"/>
          </ac:spMkLst>
        </pc:spChg>
        <pc:picChg chg="add mod">
          <ac:chgData name="Paul Tinkler" userId="bcebf29c-73c2-433d-80d2-6bad896374bf" providerId="ADAL" clId="{675187D5-AEA7-4173-A59C-12CAD5ADD906}" dt="2018-11-01T11:32:13.224" v="966" actId="1076"/>
          <ac:picMkLst>
            <pc:docMk/>
            <pc:sldMk cId="2078005157" sldId="1124"/>
            <ac:picMk id="6" creationId="{45D401EF-15BF-45EE-B15D-097D9E60A585}"/>
          </ac:picMkLst>
        </pc:picChg>
        <pc:picChg chg="add mod">
          <ac:chgData name="Paul Tinkler" userId="bcebf29c-73c2-433d-80d2-6bad896374bf" providerId="ADAL" clId="{675187D5-AEA7-4173-A59C-12CAD5ADD906}" dt="2018-11-01T11:34:09.787" v="983" actId="1076"/>
          <ac:picMkLst>
            <pc:docMk/>
            <pc:sldMk cId="2078005157" sldId="1124"/>
            <ac:picMk id="7" creationId="{F815EAB2-713E-40D5-9654-8E5BF2252CD1}"/>
          </ac:picMkLst>
        </pc:picChg>
        <pc:picChg chg="add mod">
          <ac:chgData name="Paul Tinkler" userId="bcebf29c-73c2-433d-80d2-6bad896374bf" providerId="ADAL" clId="{675187D5-AEA7-4173-A59C-12CAD5ADD906}" dt="2018-11-01T11:35:26.395" v="986" actId="1076"/>
          <ac:picMkLst>
            <pc:docMk/>
            <pc:sldMk cId="2078005157" sldId="1124"/>
            <ac:picMk id="8" creationId="{E1183A07-D8B3-4BEB-AA44-60CF42A99020}"/>
          </ac:picMkLst>
        </pc:picChg>
      </pc:sldChg>
      <pc:sldChg chg="addSp modSp modAnim">
        <pc:chgData name="Paul Tinkler" userId="bcebf29c-73c2-433d-80d2-6bad896374bf" providerId="ADAL" clId="{675187D5-AEA7-4173-A59C-12CAD5ADD906}" dt="2018-11-01T11:44:26.308" v="1030" actId="207"/>
        <pc:sldMkLst>
          <pc:docMk/>
          <pc:sldMk cId="2241331948" sldId="1125"/>
        </pc:sldMkLst>
        <pc:spChg chg="mod">
          <ac:chgData name="Paul Tinkler" userId="bcebf29c-73c2-433d-80d2-6bad896374bf" providerId="ADAL" clId="{675187D5-AEA7-4173-A59C-12CAD5ADD906}" dt="2018-11-01T11:44:16.271" v="1028" actId="207"/>
          <ac:spMkLst>
            <pc:docMk/>
            <pc:sldMk cId="2241331948" sldId="1125"/>
            <ac:spMk id="3" creationId="{2DC5D51D-29FF-7646-8060-335444CE77A7}"/>
          </ac:spMkLst>
        </pc:spChg>
        <pc:spChg chg="mod">
          <ac:chgData name="Paul Tinkler" userId="bcebf29c-73c2-433d-80d2-6bad896374bf" providerId="ADAL" clId="{675187D5-AEA7-4173-A59C-12CAD5ADD906}" dt="2018-11-01T11:44:13.331" v="1027" actId="207"/>
          <ac:spMkLst>
            <pc:docMk/>
            <pc:sldMk cId="2241331948" sldId="1125"/>
            <ac:spMk id="4" creationId="{54200568-7FE8-1D4A-AC7A-BFBC63810AF6}"/>
          </ac:spMkLst>
        </pc:spChg>
        <pc:spChg chg="mod">
          <ac:chgData name="Paul Tinkler" userId="bcebf29c-73c2-433d-80d2-6bad896374bf" providerId="ADAL" clId="{675187D5-AEA7-4173-A59C-12CAD5ADD906}" dt="2018-11-01T11:44:21.798" v="1029" actId="207"/>
          <ac:spMkLst>
            <pc:docMk/>
            <pc:sldMk cId="2241331948" sldId="1125"/>
            <ac:spMk id="5" creationId="{2650F1BE-4771-8A4E-866F-C2E9803438D5}"/>
          </ac:spMkLst>
        </pc:spChg>
        <pc:spChg chg="mod">
          <ac:chgData name="Paul Tinkler" userId="bcebf29c-73c2-433d-80d2-6bad896374bf" providerId="ADAL" clId="{675187D5-AEA7-4173-A59C-12CAD5ADD906}" dt="2018-11-01T11:44:26.308" v="1030" actId="207"/>
          <ac:spMkLst>
            <pc:docMk/>
            <pc:sldMk cId="2241331948" sldId="1125"/>
            <ac:spMk id="6" creationId="{2BFCF8F1-E67F-534B-8E30-3283F1FA63E8}"/>
          </ac:spMkLst>
        </pc:spChg>
        <pc:picChg chg="add mod">
          <ac:chgData name="Paul Tinkler" userId="bcebf29c-73c2-433d-80d2-6bad896374bf" providerId="ADAL" clId="{675187D5-AEA7-4173-A59C-12CAD5ADD906}" dt="2018-11-01T11:43:43.392" v="1023" actId="1076"/>
          <ac:picMkLst>
            <pc:docMk/>
            <pc:sldMk cId="2241331948" sldId="1125"/>
            <ac:picMk id="8" creationId="{5CF0176E-BDE8-4E0F-A209-1BD9894C0970}"/>
          </ac:picMkLst>
        </pc:picChg>
      </pc:sldChg>
      <pc:sldChg chg="modSp modAnim">
        <pc:chgData name="Paul Tinkler" userId="bcebf29c-73c2-433d-80d2-6bad896374bf" providerId="ADAL" clId="{675187D5-AEA7-4173-A59C-12CAD5ADD906}" dt="2018-11-01T11:41:34.296" v="1011" actId="207"/>
        <pc:sldMkLst>
          <pc:docMk/>
          <pc:sldMk cId="2095395274" sldId="1126"/>
        </pc:sldMkLst>
        <pc:spChg chg="mod">
          <ac:chgData name="Paul Tinkler" userId="bcebf29c-73c2-433d-80d2-6bad896374bf" providerId="ADAL" clId="{675187D5-AEA7-4173-A59C-12CAD5ADD906}" dt="2018-11-01T11:39:44.113" v="991" actId="6549"/>
          <ac:spMkLst>
            <pc:docMk/>
            <pc:sldMk cId="2095395274" sldId="1126"/>
            <ac:spMk id="2" creationId="{CD1F3139-3FA5-1B44-89E4-1E4830CCBD82}"/>
          </ac:spMkLst>
        </pc:spChg>
        <pc:spChg chg="mod">
          <ac:chgData name="Paul Tinkler" userId="bcebf29c-73c2-433d-80d2-6bad896374bf" providerId="ADAL" clId="{675187D5-AEA7-4173-A59C-12CAD5ADD906}" dt="2018-11-01T11:41:18.246" v="1008" actId="207"/>
          <ac:spMkLst>
            <pc:docMk/>
            <pc:sldMk cId="2095395274" sldId="1126"/>
            <ac:spMk id="3" creationId="{49D48D79-0DC1-0F4F-A8BC-0A12AE9F5772}"/>
          </ac:spMkLst>
        </pc:spChg>
        <pc:spChg chg="mod">
          <ac:chgData name="Paul Tinkler" userId="bcebf29c-73c2-433d-80d2-6bad896374bf" providerId="ADAL" clId="{675187D5-AEA7-4173-A59C-12CAD5ADD906}" dt="2018-11-01T11:41:23.153" v="1009" actId="207"/>
          <ac:spMkLst>
            <pc:docMk/>
            <pc:sldMk cId="2095395274" sldId="1126"/>
            <ac:spMk id="4" creationId="{0E3177AD-CB88-6643-978F-3CFD93EA4CE6}"/>
          </ac:spMkLst>
        </pc:spChg>
        <pc:spChg chg="mod">
          <ac:chgData name="Paul Tinkler" userId="bcebf29c-73c2-433d-80d2-6bad896374bf" providerId="ADAL" clId="{675187D5-AEA7-4173-A59C-12CAD5ADD906}" dt="2018-11-01T11:41:34.296" v="1011" actId="207"/>
          <ac:spMkLst>
            <pc:docMk/>
            <pc:sldMk cId="2095395274" sldId="1126"/>
            <ac:spMk id="6" creationId="{C9F6B119-91D1-2D46-A643-7173471BDE01}"/>
          </ac:spMkLst>
        </pc:spChg>
        <pc:spChg chg="mod">
          <ac:chgData name="Paul Tinkler" userId="bcebf29c-73c2-433d-80d2-6bad896374bf" providerId="ADAL" clId="{675187D5-AEA7-4173-A59C-12CAD5ADD906}" dt="2018-11-01T11:41:30.247" v="1010" actId="207"/>
          <ac:spMkLst>
            <pc:docMk/>
            <pc:sldMk cId="2095395274" sldId="1126"/>
            <ac:spMk id="9" creationId="{DE507AEC-E894-894D-A825-F2E8EAC4487A}"/>
          </ac:spMkLst>
        </pc:spChg>
      </pc:sldChg>
      <pc:sldChg chg="addSp delSp modSp add modAnim">
        <pc:chgData name="Paul Tinkler" userId="bcebf29c-73c2-433d-80d2-6bad896374bf" providerId="ADAL" clId="{675187D5-AEA7-4173-A59C-12CAD5ADD906}" dt="2018-11-01T10:20:50.031" v="92"/>
        <pc:sldMkLst>
          <pc:docMk/>
          <pc:sldMk cId="2227886135" sldId="1127"/>
        </pc:sldMkLst>
        <pc:spChg chg="mod">
          <ac:chgData name="Paul Tinkler" userId="bcebf29c-73c2-433d-80d2-6bad896374bf" providerId="ADAL" clId="{675187D5-AEA7-4173-A59C-12CAD5ADD906}" dt="2018-11-01T09:27:17.499" v="30" actId="20577"/>
          <ac:spMkLst>
            <pc:docMk/>
            <pc:sldMk cId="2227886135" sldId="1127"/>
            <ac:spMk id="2" creationId="{58714F23-5075-4FFA-BD13-30223BC84BD7}"/>
          </ac:spMkLst>
        </pc:spChg>
        <pc:spChg chg="mod">
          <ac:chgData name="Paul Tinkler" userId="bcebf29c-73c2-433d-80d2-6bad896374bf" providerId="ADAL" clId="{675187D5-AEA7-4173-A59C-12CAD5ADD906}" dt="2018-11-01T09:27:54.372" v="75" actId="207"/>
          <ac:spMkLst>
            <pc:docMk/>
            <pc:sldMk cId="2227886135" sldId="1127"/>
            <ac:spMk id="3" creationId="{935AB5BC-7F0B-47EB-9138-4CD9EE8D29BD}"/>
          </ac:spMkLst>
        </pc:spChg>
        <pc:spChg chg="add del mod">
          <ac:chgData name="Paul Tinkler" userId="bcebf29c-73c2-433d-80d2-6bad896374bf" providerId="ADAL" clId="{675187D5-AEA7-4173-A59C-12CAD5ADD906}" dt="2018-11-01T09:29:10.028" v="82" actId="931"/>
          <ac:spMkLst>
            <pc:docMk/>
            <pc:sldMk cId="2227886135" sldId="1127"/>
            <ac:spMk id="7" creationId="{6A54B60D-3E95-4C77-91B7-0DB4BD586733}"/>
          </ac:spMkLst>
        </pc:spChg>
        <pc:spChg chg="add del mod">
          <ac:chgData name="Paul Tinkler" userId="bcebf29c-73c2-433d-80d2-6bad896374bf" providerId="ADAL" clId="{675187D5-AEA7-4173-A59C-12CAD5ADD906}" dt="2018-11-01T09:30:02.888" v="86" actId="478"/>
          <ac:spMkLst>
            <pc:docMk/>
            <pc:sldMk cId="2227886135" sldId="1127"/>
            <ac:spMk id="10" creationId="{39FE2D2D-63B4-49CD-8B43-7E911E0CFD98}"/>
          </ac:spMkLst>
        </pc:spChg>
        <pc:picChg chg="add del mod">
          <ac:chgData name="Paul Tinkler" userId="bcebf29c-73c2-433d-80d2-6bad896374bf" providerId="ADAL" clId="{675187D5-AEA7-4173-A59C-12CAD5ADD906}" dt="2018-11-01T09:29:10.028" v="82" actId="931"/>
          <ac:picMkLst>
            <pc:docMk/>
            <pc:sldMk cId="2227886135" sldId="1127"/>
            <ac:picMk id="6" creationId="{8D448487-4A71-4F4A-8610-2DF0F0FB4402}"/>
          </ac:picMkLst>
        </pc:picChg>
        <pc:picChg chg="add mod ord">
          <ac:chgData name="Paul Tinkler" userId="bcebf29c-73c2-433d-80d2-6bad896374bf" providerId="ADAL" clId="{675187D5-AEA7-4173-A59C-12CAD5ADD906}" dt="2018-11-01T09:30:19.664" v="90" actId="167"/>
          <ac:picMkLst>
            <pc:docMk/>
            <pc:sldMk cId="2227886135" sldId="1127"/>
            <ac:picMk id="9" creationId="{6D8ABD0E-7588-4580-9ECE-58251CA714D7}"/>
          </ac:picMkLst>
        </pc:picChg>
      </pc:sldChg>
      <pc:sldChg chg="addSp modSp add modAnim">
        <pc:chgData name="Paul Tinkler" userId="bcebf29c-73c2-433d-80d2-6bad896374bf" providerId="ADAL" clId="{675187D5-AEA7-4173-A59C-12CAD5ADD906}" dt="2018-11-01T10:49:27.453" v="470" actId="1076"/>
        <pc:sldMkLst>
          <pc:docMk/>
          <pc:sldMk cId="1636154889" sldId="1128"/>
        </pc:sldMkLst>
        <pc:spChg chg="mod">
          <ac:chgData name="Paul Tinkler" userId="bcebf29c-73c2-433d-80d2-6bad896374bf" providerId="ADAL" clId="{675187D5-AEA7-4173-A59C-12CAD5ADD906}" dt="2018-11-01T10:30:10.846" v="267" actId="20577"/>
          <ac:spMkLst>
            <pc:docMk/>
            <pc:sldMk cId="1636154889" sldId="1128"/>
            <ac:spMk id="2" creationId="{60B30DE0-30FF-421F-938D-0A3540ADDD57}"/>
          </ac:spMkLst>
        </pc:spChg>
        <pc:spChg chg="mod">
          <ac:chgData name="Paul Tinkler" userId="bcebf29c-73c2-433d-80d2-6bad896374bf" providerId="ADAL" clId="{675187D5-AEA7-4173-A59C-12CAD5ADD906}" dt="2018-11-01T10:47:37.066" v="454" actId="1076"/>
          <ac:spMkLst>
            <pc:docMk/>
            <pc:sldMk cId="1636154889" sldId="1128"/>
            <ac:spMk id="3" creationId="{E6AC7B22-F686-4717-A46C-297A1065EFAE}"/>
          </ac:spMkLst>
        </pc:spChg>
        <pc:picChg chg="add mod ord">
          <ac:chgData name="Paul Tinkler" userId="bcebf29c-73c2-433d-80d2-6bad896374bf" providerId="ADAL" clId="{675187D5-AEA7-4173-A59C-12CAD5ADD906}" dt="2018-11-01T10:49:27.453" v="470" actId="1076"/>
          <ac:picMkLst>
            <pc:docMk/>
            <pc:sldMk cId="1636154889" sldId="1128"/>
            <ac:picMk id="5" creationId="{6F589517-6682-436D-BF08-347BE0EF430F}"/>
          </ac:picMkLst>
        </pc:picChg>
      </pc:sldChg>
      <pc:sldChg chg="addSp delSp modSp add modAnim">
        <pc:chgData name="Paul Tinkler" userId="bcebf29c-73c2-433d-80d2-6bad896374bf" providerId="ADAL" clId="{675187D5-AEA7-4173-A59C-12CAD5ADD906}" dt="2018-11-01T10:56:20.236" v="742" actId="167"/>
        <pc:sldMkLst>
          <pc:docMk/>
          <pc:sldMk cId="1983177626" sldId="1129"/>
        </pc:sldMkLst>
        <pc:spChg chg="mod">
          <ac:chgData name="Paul Tinkler" userId="bcebf29c-73c2-433d-80d2-6bad896374bf" providerId="ADAL" clId="{675187D5-AEA7-4173-A59C-12CAD5ADD906}" dt="2018-11-01T10:49:55.322" v="492" actId="20577"/>
          <ac:spMkLst>
            <pc:docMk/>
            <pc:sldMk cId="1983177626" sldId="1129"/>
            <ac:spMk id="2" creationId="{9D3F3873-3D22-4264-8144-B648C76D1A2A}"/>
          </ac:spMkLst>
        </pc:spChg>
        <pc:spChg chg="mod">
          <ac:chgData name="Paul Tinkler" userId="bcebf29c-73c2-433d-80d2-6bad896374bf" providerId="ADAL" clId="{675187D5-AEA7-4173-A59C-12CAD5ADD906}" dt="2018-11-01T10:53:20.723" v="728" actId="20578"/>
          <ac:spMkLst>
            <pc:docMk/>
            <pc:sldMk cId="1983177626" sldId="1129"/>
            <ac:spMk id="3" creationId="{1929242B-D9DF-4C2F-A607-0EB4EA69DA2E}"/>
          </ac:spMkLst>
        </pc:spChg>
        <pc:spChg chg="add del mod">
          <ac:chgData name="Paul Tinkler" userId="bcebf29c-73c2-433d-80d2-6bad896374bf" providerId="ADAL" clId="{675187D5-AEA7-4173-A59C-12CAD5ADD906}" dt="2018-11-01T10:56:09.944" v="740" actId="478"/>
          <ac:spMkLst>
            <pc:docMk/>
            <pc:sldMk cId="1983177626" sldId="1129"/>
            <ac:spMk id="7" creationId="{43948754-DE7C-433D-AC7C-ABDF62DA10A5}"/>
          </ac:spMkLst>
        </pc:spChg>
        <pc:picChg chg="add mod ord">
          <ac:chgData name="Paul Tinkler" userId="bcebf29c-73c2-433d-80d2-6bad896374bf" providerId="ADAL" clId="{675187D5-AEA7-4173-A59C-12CAD5ADD906}" dt="2018-11-01T10:56:20.236" v="742" actId="167"/>
          <ac:picMkLst>
            <pc:docMk/>
            <pc:sldMk cId="1983177626" sldId="1129"/>
            <ac:picMk id="6" creationId="{532496D2-875F-41AB-B418-1E17D004A1A4}"/>
          </ac:picMkLst>
        </pc:picChg>
      </pc:sldChg>
      <pc:sldChg chg="add del">
        <pc:chgData name="Paul Tinkler" userId="bcebf29c-73c2-433d-80d2-6bad896374bf" providerId="ADAL" clId="{675187D5-AEA7-4173-A59C-12CAD5ADD906}" dt="2018-11-01T10:56:37.769" v="743" actId="2696"/>
        <pc:sldMkLst>
          <pc:docMk/>
          <pc:sldMk cId="3734117346" sldId="1130"/>
        </pc:sldMkLst>
      </pc:sldChg>
      <pc:sldChg chg="modSp add">
        <pc:chgData name="Paul Tinkler" userId="bcebf29c-73c2-433d-80d2-6bad896374bf" providerId="ADAL" clId="{675187D5-AEA7-4173-A59C-12CAD5ADD906}" dt="2018-11-02T15:00:14.834" v="1080" actId="20577"/>
        <pc:sldMkLst>
          <pc:docMk/>
          <pc:sldMk cId="1434586676" sldId="1131"/>
        </pc:sldMkLst>
        <pc:spChg chg="mod">
          <ac:chgData name="Paul Tinkler" userId="bcebf29c-73c2-433d-80d2-6bad896374bf" providerId="ADAL" clId="{675187D5-AEA7-4173-A59C-12CAD5ADD906}" dt="2018-11-02T15:00:14.834" v="1080" actId="20577"/>
          <ac:spMkLst>
            <pc:docMk/>
            <pc:sldMk cId="1434586676" sldId="1131"/>
            <ac:spMk id="2" creationId="{D63F6253-B24C-43BF-9C51-F3B5916C34FD}"/>
          </ac:spMkLst>
        </pc:spChg>
        <pc:spChg chg="mod">
          <ac:chgData name="Paul Tinkler" userId="bcebf29c-73c2-433d-80d2-6bad896374bf" providerId="ADAL" clId="{675187D5-AEA7-4173-A59C-12CAD5ADD906}" dt="2018-11-02T14:59:42.505" v="1068" actId="27636"/>
          <ac:spMkLst>
            <pc:docMk/>
            <pc:sldMk cId="1434586676" sldId="1131"/>
            <ac:spMk id="3" creationId="{6C2D10B2-6C72-44F9-8F34-FB70A0321B5C}"/>
          </ac:spMkLst>
        </pc:spChg>
      </pc:sldChg>
      <pc:sldChg chg="addSp modSp add">
        <pc:chgData name="Paul Tinkler" userId="bcebf29c-73c2-433d-80d2-6bad896374bf" providerId="ADAL" clId="{675187D5-AEA7-4173-A59C-12CAD5ADD906}" dt="2018-11-01T11:03:30.810" v="784" actId="14100"/>
        <pc:sldMkLst>
          <pc:docMk/>
          <pc:sldMk cId="160688581" sldId="1132"/>
        </pc:sldMkLst>
        <pc:picChg chg="add mod">
          <ac:chgData name="Paul Tinkler" userId="bcebf29c-73c2-433d-80d2-6bad896374bf" providerId="ADAL" clId="{675187D5-AEA7-4173-A59C-12CAD5ADD906}" dt="2018-11-01T11:03:30.810" v="784" actId="14100"/>
          <ac:picMkLst>
            <pc:docMk/>
            <pc:sldMk cId="160688581" sldId="1132"/>
            <ac:picMk id="3" creationId="{E98FE668-94D2-4D3E-8CB9-6F41A2DF70F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09/10/2019</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B3D5A15-EE2D-44D1-81C3-7D95E32A90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3964A317-7EFD-4D37-998B-AD499FEAEDF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2532" name="Slide Number Placeholder 3">
            <a:extLst>
              <a:ext uri="{FF2B5EF4-FFF2-40B4-BE49-F238E27FC236}">
                <a16:creationId xmlns:a16="http://schemas.microsoft.com/office/drawing/2014/main" id="{983AABD1-02B6-4E02-844F-DF971042BED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4E16EC1-4ADF-44E6-9C73-8FFD811DA2A5}" type="slidenum">
              <a:rPr lang="en-US" altLang="en-US" smtClean="0">
                <a:latin typeface="Calibri" panose="020F0502020204030204" pitchFamily="34" charset="0"/>
              </a:rPr>
              <a:pPr/>
              <a:t>4</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372C04B-CF2D-46C3-919F-4747A2F9494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E830ED2-0CBC-4218-B001-CF2608CA919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4580" name="Slide Number Placeholder 3">
            <a:extLst>
              <a:ext uri="{FF2B5EF4-FFF2-40B4-BE49-F238E27FC236}">
                <a16:creationId xmlns:a16="http://schemas.microsoft.com/office/drawing/2014/main" id="{A3934F4A-CAE9-4C88-998F-7F92FC23F22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84E8EB0F-95AA-4C22-BB0D-9ED8852718FD}" type="slidenum">
              <a:rPr lang="en-US" altLang="en-US" smtClean="0">
                <a:latin typeface="Calibri" panose="020F0502020204030204" pitchFamily="34" charset="0"/>
              </a:rPr>
              <a:pPr/>
              <a:t>5</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5926680-3F2A-4BAC-B5E3-D344B6E9E4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5ED1C6D-B625-4AC0-B96D-AC7BF04E032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7652" name="Slide Number Placeholder 3">
            <a:extLst>
              <a:ext uri="{FF2B5EF4-FFF2-40B4-BE49-F238E27FC236}">
                <a16:creationId xmlns:a16="http://schemas.microsoft.com/office/drawing/2014/main" id="{65AE2249-491D-4606-A3B3-D01056AA131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39E88101-B118-4741-923E-E01B59C3B47D}" type="slidenum">
              <a:rPr lang="en-US" altLang="en-US" smtClean="0">
                <a:latin typeface="Calibri" panose="020F0502020204030204" pitchFamily="34" charset="0"/>
              </a:rPr>
              <a:pPr/>
              <a:t>7</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Market Penetration—</a:t>
            </a:r>
            <a:r>
              <a:rPr lang="en-GB" sz="1200" kern="1200" dirty="0">
                <a:solidFill>
                  <a:schemeClr val="tx1"/>
                </a:solidFill>
                <a:effectLst/>
                <a:latin typeface="Arial" pitchFamily="34" charset="0"/>
                <a:ea typeface="ＭＳ Ｐゴシック" charset="0"/>
                <a:cs typeface="ＭＳ Ｐゴシック" charset="0"/>
              </a:rPr>
              <a:t>Existing products for existing markets. Focusing on existing products for existing markets, means that the firm aims to increase sales within its present market place. </a:t>
            </a:r>
          </a:p>
          <a:p>
            <a:r>
              <a:rPr lang="en-GB" sz="1600" b="1" kern="1200" dirty="0">
                <a:solidFill>
                  <a:schemeClr val="tx1"/>
                </a:solidFill>
                <a:effectLst/>
                <a:latin typeface="Arial" pitchFamily="34" charset="0"/>
                <a:ea typeface="ＭＳ Ｐゴシック" charset="0"/>
                <a:cs typeface="ＭＳ Ｐゴシック" charset="0"/>
              </a:rPr>
              <a:t>Market Development—</a:t>
            </a:r>
            <a:r>
              <a:rPr lang="en-GB" sz="1200" kern="1200" dirty="0">
                <a:solidFill>
                  <a:schemeClr val="tx1"/>
                </a:solidFill>
                <a:effectLst/>
                <a:latin typeface="Arial" pitchFamily="34" charset="0"/>
                <a:ea typeface="ＭＳ Ｐゴシック" charset="0"/>
                <a:cs typeface="ＭＳ Ｐゴシック" charset="0"/>
              </a:rPr>
              <a:t>Develop markets for existing products. If the business takes the option of market development, the objective will be to find new markets for the firms existing products. </a:t>
            </a:r>
          </a:p>
          <a:p>
            <a:r>
              <a:rPr lang="en-GB" sz="1200" b="1" kern="1200" dirty="0">
                <a:solidFill>
                  <a:schemeClr val="tx1"/>
                </a:solidFill>
                <a:effectLst/>
                <a:latin typeface="Arial" pitchFamily="34" charset="0"/>
                <a:ea typeface="ＭＳ Ｐゴシック" charset="0"/>
                <a:cs typeface="ＭＳ Ｐゴシック" charset="0"/>
              </a:rPr>
              <a:t>Product Development—</a:t>
            </a:r>
            <a:r>
              <a:rPr lang="en-GB" sz="1200" kern="1200" dirty="0">
                <a:solidFill>
                  <a:schemeClr val="tx1"/>
                </a:solidFill>
                <a:effectLst/>
                <a:latin typeface="Arial" pitchFamily="34" charset="0"/>
                <a:ea typeface="ＭＳ Ｐゴシック" charset="0"/>
                <a:cs typeface="ＭＳ Ｐゴシック" charset="0"/>
              </a:rPr>
              <a:t>New products for existing markets. A third option available is to develop new products for existing markets. In this case the business will attempt to increase profitability and growth by introducing new products targeted at the existing customer base. </a:t>
            </a:r>
          </a:p>
          <a:p>
            <a:r>
              <a:rPr lang="en-GB" sz="1200" b="1" kern="1200" dirty="0">
                <a:solidFill>
                  <a:schemeClr val="tx1"/>
                </a:solidFill>
                <a:effectLst/>
                <a:latin typeface="Arial" pitchFamily="34" charset="0"/>
                <a:ea typeface="ＭＳ Ｐゴシック" charset="0"/>
                <a:cs typeface="ＭＳ Ｐゴシック" charset="0"/>
              </a:rPr>
              <a:t>Diversification—</a:t>
            </a:r>
            <a:r>
              <a:rPr lang="en-GB" sz="1200" kern="1200" dirty="0">
                <a:solidFill>
                  <a:schemeClr val="tx1"/>
                </a:solidFill>
                <a:effectLst/>
                <a:latin typeface="Arial" pitchFamily="34" charset="0"/>
                <a:ea typeface="ＭＳ Ｐゴシック" charset="0"/>
                <a:cs typeface="ＭＳ Ｐゴシック" charset="0"/>
              </a:rPr>
              <a:t>Develop new products for new markets. The final option available is to develop new products for new markets. This may be attempted if the firm sees a new opportunity, and has investment funds available or alternatively the firm may be forced into this type of action because of pressures in existing markets or on existing product ranges. </a:t>
            </a:r>
          </a:p>
          <a:p>
            <a:endParaRPr lang="en-GB" sz="1200" kern="1200" dirty="0">
              <a:solidFill>
                <a:schemeClr val="tx1"/>
              </a:solidFill>
              <a:effectLst/>
              <a:latin typeface="Arial" pitchFamily="34" charset="0"/>
              <a:ea typeface="ＭＳ Ｐゴシック" charset="0"/>
              <a:cs typeface="ＭＳ Ｐゴシック" charset="0"/>
            </a:endParaRPr>
          </a:p>
          <a:p>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3333345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3868716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21</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ma14="http://schemas.microsoft.com/office/mac/drawingml/2011/main" xmlns=""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6570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818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B82475-807E-E744-BC8D-F41BC17DEF9E}" type="datetimeFigureOut">
              <a:rPr lang="en-GB" smtClean="0"/>
              <a:t>09/10/2019</a:t>
            </a:fld>
            <a:endParaRPr lang="en-GB"/>
          </a:p>
        </p:txBody>
      </p:sp>
      <p:sp>
        <p:nvSpPr>
          <p:cNvPr id="6" name="Slide Number Placeholder 5"/>
          <p:cNvSpPr>
            <a:spLocks noGrp="1"/>
          </p:cNvSpPr>
          <p:nvPr>
            <p:ph type="sldNum" sz="quarter" idx="12"/>
          </p:nvPr>
        </p:nvSpPr>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8696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B82475-807E-E744-BC8D-F41BC17DEF9E}" type="datetimeFigureOut">
              <a:rPr lang="en-GB" smtClean="0"/>
              <a:t>09/10/2019</a:t>
            </a:fld>
            <a:endParaRPr lang="en-GB"/>
          </a:p>
        </p:txBody>
      </p:sp>
      <p:sp>
        <p:nvSpPr>
          <p:cNvPr id="7" name="Slide Number Placeholder 6"/>
          <p:cNvSpPr>
            <a:spLocks noGrp="1"/>
          </p:cNvSpPr>
          <p:nvPr>
            <p:ph type="sldNum" sz="quarter" idx="12"/>
          </p:nvPr>
        </p:nvSpPr>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2794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B82475-807E-E744-BC8D-F41BC17DEF9E}" type="datetimeFigureOut">
              <a:rPr lang="en-GB" smtClean="0"/>
              <a:t>09/10/2019</a:t>
            </a:fld>
            <a:endParaRPr lang="en-GB"/>
          </a:p>
        </p:txBody>
      </p:sp>
      <p:sp>
        <p:nvSpPr>
          <p:cNvPr id="9" name="Slide Number Placeholder 8"/>
          <p:cNvSpPr>
            <a:spLocks noGrp="1"/>
          </p:cNvSpPr>
          <p:nvPr>
            <p:ph type="sldNum" sz="quarter" idx="12"/>
          </p:nvPr>
        </p:nvSpPr>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12014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B82475-807E-E744-BC8D-F41BC17DEF9E}" type="datetimeFigureOut">
              <a:rPr lang="en-GB" smtClean="0"/>
              <a:t>09/10/2019</a:t>
            </a:fld>
            <a:endParaRPr lang="en-GB"/>
          </a:p>
        </p:txBody>
      </p:sp>
      <p:sp>
        <p:nvSpPr>
          <p:cNvPr id="5" name="Slide Number Placeholder 4"/>
          <p:cNvSpPr>
            <a:spLocks noGrp="1"/>
          </p:cNvSpPr>
          <p:nvPr>
            <p:ph type="sldNum" sz="quarter" idx="12"/>
          </p:nvPr>
        </p:nvSpPr>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96558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B82475-807E-E744-BC8D-F41BC17DEF9E}" type="datetimeFigureOut">
              <a:rPr lang="en-GB" smtClean="0"/>
              <a:t>09/10/2019</a:t>
            </a:fld>
            <a:endParaRPr lang="en-GB"/>
          </a:p>
        </p:txBody>
      </p:sp>
      <p:sp>
        <p:nvSpPr>
          <p:cNvPr id="4" name="Slide Number Placeholder 3"/>
          <p:cNvSpPr>
            <a:spLocks noGrp="1"/>
          </p:cNvSpPr>
          <p:nvPr>
            <p:ph type="sldNum" sz="quarter" idx="12"/>
          </p:nvPr>
        </p:nvSpPr>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89979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09/10/2019</a:t>
            </a:fld>
            <a:endParaRPr lang="en-GB"/>
          </a:p>
        </p:txBody>
      </p:sp>
      <p:sp>
        <p:nvSpPr>
          <p:cNvPr id="7" name="Slide Number Placeholder 6"/>
          <p:cNvSpPr>
            <a:spLocks noGrp="1"/>
          </p:cNvSpPr>
          <p:nvPr>
            <p:ph type="sldNum" sz="quarter" idx="12"/>
          </p:nvPr>
        </p:nvSpPr>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15845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09/10/2019</a:t>
            </a:fld>
            <a:endParaRPr lang="en-GB"/>
          </a:p>
        </p:txBody>
      </p:sp>
      <p:sp>
        <p:nvSpPr>
          <p:cNvPr id="7" name="Slide Number Placeholder 6"/>
          <p:cNvSpPr>
            <a:spLocks noGrp="1"/>
          </p:cNvSpPr>
          <p:nvPr>
            <p:ph type="sldNum" sz="quarter" idx="12"/>
          </p:nvPr>
        </p:nvSpPr>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427435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09/10/2019</a:t>
            </a:fld>
            <a:endParaRPr lang="en-GB"/>
          </a:p>
        </p:txBody>
      </p:sp>
      <p:sp>
        <p:nvSpPr>
          <p:cNvPr id="6" name="Slide Number Placeholder 5"/>
          <p:cNvSpPr>
            <a:spLocks noGrp="1"/>
          </p:cNvSpPr>
          <p:nvPr>
            <p:ph type="sldNum" sz="quarter" idx="12"/>
          </p:nvPr>
        </p:nvSpPr>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16353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09/10/2019</a:t>
            </a:fld>
            <a:endParaRPr lang="en-GB"/>
          </a:p>
        </p:txBody>
      </p:sp>
      <p:sp>
        <p:nvSpPr>
          <p:cNvPr id="6" name="Slide Number Placeholder 5"/>
          <p:cNvSpPr>
            <a:spLocks noGrp="1"/>
          </p:cNvSpPr>
          <p:nvPr>
            <p:ph type="sldNum" sz="quarter" idx="12"/>
          </p:nvPr>
        </p:nvSpPr>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36072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7" name="Rectangle 12">
            <a:extLst>
              <a:ext uri="{FF2B5EF4-FFF2-40B4-BE49-F238E27FC236}">
                <a16:creationId xmlns:a16="http://schemas.microsoft.com/office/drawing/2014/main" id="{E8F09A88-41FB-4446-826E-E206CB9D23A0}"/>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770890885"/>
      </p:ext>
    </p:extLst>
  </p:cSld>
  <p:clrMap bg1="lt1" tx1="dk1" bg2="lt2" tx2="dk2" accent1="accent1" accent2="accent2" accent3="accent3" accent4="accent4" accent5="accent5" accent6="accent6" hlink="hlink" folHlink="folHlink"/>
  <p:sldLayoutIdLst>
    <p:sldLayoutId id="2147484525" r:id="rId1"/>
    <p:sldLayoutId id="2147484526" r:id="rId2"/>
    <p:sldLayoutId id="2147484527" r:id="rId3"/>
    <p:sldLayoutId id="2147484528" r:id="rId4"/>
    <p:sldLayoutId id="2147484529" r:id="rId5"/>
    <p:sldLayoutId id="2147484530" r:id="rId6"/>
    <p:sldLayoutId id="2147484531" r:id="rId7"/>
    <p:sldLayoutId id="2147484532" r:id="rId8"/>
    <p:sldLayoutId id="2147484533" r:id="rId9"/>
    <p:sldLayoutId id="2147484534" r:id="rId10"/>
    <p:sldLayoutId id="214748453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cconlineed.org/faculty-resources/professional-development/peer-review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ecisionstats.com/2013/12/19/business-strategy-models/"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www.alexsarchives.org/tag/housing-strategy/" TargetMode="Externa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juanjosecorrea.com/2008/03/para-qu-sirve-la-planificacin.html"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14.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anilkurup59.blogspot.com/2011_07_01_archive.htm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a:xfrm>
            <a:off x="503548" y="1958975"/>
            <a:ext cx="8132440" cy="1470025"/>
          </a:xfrm>
        </p:spPr>
        <p:txBody>
          <a:bodyPr>
            <a:normAutofit fontScale="90000"/>
          </a:bodyPr>
          <a:lstStyle/>
          <a:p>
            <a:r>
              <a:rPr lang="en-GB" altLang="en-US" b="1" dirty="0">
                <a:solidFill>
                  <a:schemeClr val="bg1"/>
                </a:solidFill>
              </a:rPr>
              <a:t>BMSK6004 </a:t>
            </a:r>
            <a:br>
              <a:rPr lang="en-GB" altLang="en-US" b="1" dirty="0">
                <a:solidFill>
                  <a:schemeClr val="bg1"/>
                </a:solidFill>
              </a:rPr>
            </a:br>
            <a:r>
              <a:rPr lang="en-GB" altLang="en-US" b="1" dirty="0">
                <a:solidFill>
                  <a:schemeClr val="bg1"/>
                </a:solidFill>
              </a:rPr>
              <a:t>Strategic Management for SMEs</a:t>
            </a:r>
            <a:endParaRPr lang="en-GB" altLang="en-US" dirty="0"/>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normAutofit/>
          </a:bodyPr>
          <a:lstStyle/>
          <a:p>
            <a:r>
              <a:rPr lang="en-GB" altLang="en-US" sz="4000" b="1" dirty="0">
                <a:solidFill>
                  <a:schemeClr val="bg1"/>
                </a:solidFill>
              </a:rPr>
              <a:t>Evening Session 2</a:t>
            </a:r>
          </a:p>
        </p:txBody>
      </p:sp>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D5D012A-BFAF-4AA3-8D4D-F9218B4E8C36}"/>
              </a:ext>
            </a:extLst>
          </p:cNvPr>
          <p:cNvSpPr>
            <a:spLocks noGrp="1"/>
          </p:cNvSpPr>
          <p:nvPr>
            <p:ph type="title"/>
          </p:nvPr>
        </p:nvSpPr>
        <p:spPr/>
        <p:txBody>
          <a:bodyPr>
            <a:normAutofit fontScale="90000"/>
          </a:bodyPr>
          <a:lstStyle/>
          <a:p>
            <a:r>
              <a:rPr lang="en-GB" altLang="en-US"/>
              <a:t>What is Organisational Strategy About?</a:t>
            </a:r>
          </a:p>
        </p:txBody>
      </p:sp>
      <p:sp>
        <p:nvSpPr>
          <p:cNvPr id="19459" name="Content Placeholder 2">
            <a:extLst>
              <a:ext uri="{FF2B5EF4-FFF2-40B4-BE49-F238E27FC236}">
                <a16:creationId xmlns:a16="http://schemas.microsoft.com/office/drawing/2014/main" id="{52E26D15-FA36-4A21-A029-FF2C93DE189D}"/>
              </a:ext>
            </a:extLst>
          </p:cNvPr>
          <p:cNvSpPr>
            <a:spLocks noGrp="1"/>
          </p:cNvSpPr>
          <p:nvPr>
            <p:ph idx="1"/>
          </p:nvPr>
        </p:nvSpPr>
        <p:spPr>
          <a:xfrm>
            <a:off x="457200" y="1600200"/>
            <a:ext cx="8229600" cy="3916363"/>
          </a:xfrm>
        </p:spPr>
        <p:txBody>
          <a:bodyPr/>
          <a:lstStyle/>
          <a:p>
            <a:r>
              <a:rPr lang="en-GB" altLang="en-US" sz="2800">
                <a:solidFill>
                  <a:srgbClr val="660066"/>
                </a:solidFill>
              </a:rPr>
              <a:t>The long term direction of the organisation</a:t>
            </a:r>
          </a:p>
          <a:p>
            <a:r>
              <a:rPr lang="en-GB" altLang="en-US" sz="2800">
                <a:solidFill>
                  <a:srgbClr val="0000FF"/>
                </a:solidFill>
              </a:rPr>
              <a:t>The scope of the organisations activities</a:t>
            </a:r>
          </a:p>
          <a:p>
            <a:r>
              <a:rPr lang="en-GB" altLang="en-US" sz="2800">
                <a:solidFill>
                  <a:srgbClr val="FF0000"/>
                </a:solidFill>
              </a:rPr>
              <a:t>Gaining a competitive advantage over the competition</a:t>
            </a:r>
          </a:p>
          <a:p>
            <a:r>
              <a:rPr lang="en-GB" altLang="en-US" sz="2800">
                <a:solidFill>
                  <a:srgbClr val="009900"/>
                </a:solidFill>
              </a:rPr>
              <a:t>Addressing and anticipating changes in the organisations environment</a:t>
            </a:r>
          </a:p>
          <a:p>
            <a:r>
              <a:rPr lang="en-GB" altLang="en-US" sz="2800">
                <a:solidFill>
                  <a:srgbClr val="002060"/>
                </a:solidFill>
              </a:rPr>
              <a:t>Meeting the values and expectation of stakeholders</a:t>
            </a:r>
          </a:p>
        </p:txBody>
      </p:sp>
      <p:sp>
        <p:nvSpPr>
          <p:cNvPr id="19460" name="Slide Number Placeholder 3">
            <a:extLst>
              <a:ext uri="{FF2B5EF4-FFF2-40B4-BE49-F238E27FC236}">
                <a16:creationId xmlns:a16="http://schemas.microsoft.com/office/drawing/2014/main" id="{CE34670B-2230-417D-B0A5-A30070278D4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649F19B-CBB4-47BE-9C16-10878C840DEE}" type="slidenum">
              <a:rPr lang="en-GB" altLang="en-US" sz="1200" smtClean="0">
                <a:solidFill>
                  <a:srgbClr val="898989"/>
                </a:solidFill>
                <a:latin typeface="Corbel" panose="020B0503020204020204" pitchFamily="34" charset="0"/>
              </a:rPr>
              <a:pPr>
                <a:spcBef>
                  <a:spcPct val="0"/>
                </a:spcBef>
                <a:buFontTx/>
                <a:buNone/>
              </a:pPr>
              <a:t>2</a:t>
            </a:fld>
            <a:endParaRPr lang="en-GB" altLang="en-US" sz="1200">
              <a:solidFill>
                <a:srgbClr val="898989"/>
              </a:solidFill>
              <a:latin typeface="Corbel" panose="020B0503020204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7001E-2F83-449A-8A87-2C923B27BC8D}"/>
              </a:ext>
            </a:extLst>
          </p:cNvPr>
          <p:cNvSpPr>
            <a:spLocks noGrp="1"/>
          </p:cNvSpPr>
          <p:nvPr>
            <p:ph idx="1"/>
          </p:nvPr>
        </p:nvSpPr>
        <p:spPr>
          <a:xfrm>
            <a:off x="457200" y="836613"/>
            <a:ext cx="8229600" cy="3916362"/>
          </a:xfrm>
        </p:spPr>
        <p:txBody>
          <a:bodyPr>
            <a:normAutofit fontScale="92500" lnSpcReduction="20000"/>
          </a:bodyPr>
          <a:lstStyle/>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 </a:t>
            </a:r>
            <a:r>
              <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rPr>
              <a:t>20%</a:t>
            </a:r>
          </a:p>
          <a:p>
            <a:pPr marL="457200" indent="-457200">
              <a:buFont typeface="+mj-lt"/>
              <a:buAutoNum type="arabicPeriod"/>
              <a:defRPr/>
            </a:pPr>
            <a:r>
              <a:rPr lang="en-GB" sz="2400" dirty="0">
                <a:solidFill>
                  <a:srgbClr val="660066"/>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 </a:t>
            </a:r>
            <a:r>
              <a:rPr lang="en-GB" sz="2400" b="1" dirty="0">
                <a:solidFill>
                  <a:srgbClr val="660066"/>
                </a:solidFill>
                <a:latin typeface="Tahoma" panose="020B0604030504040204" pitchFamily="34" charset="0"/>
                <a:ea typeface="Tahoma" panose="020B0604030504040204" pitchFamily="34" charset="0"/>
                <a:cs typeface="Tahoma" panose="020B0604030504040204" pitchFamily="34" charset="0"/>
              </a:rPr>
              <a:t>10%</a:t>
            </a:r>
          </a:p>
          <a:p>
            <a:pPr marL="457200" indent="-457200">
              <a:buFont typeface="+mj-lt"/>
              <a:buAutoNum type="arabicPeriod"/>
              <a:defRPr/>
            </a:pPr>
            <a:r>
              <a:rPr lang="en-GB" sz="2400" dirty="0">
                <a:solidFill>
                  <a:srgbClr val="0000CC"/>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 </a:t>
            </a:r>
            <a:r>
              <a:rPr lang="en-GB" sz="2400" b="1" dirty="0">
                <a:solidFill>
                  <a:srgbClr val="0000CC"/>
                </a:solidFill>
                <a:latin typeface="Tahoma" panose="020B0604030504040204" pitchFamily="34" charset="0"/>
                <a:ea typeface="Tahoma" panose="020B0604030504040204" pitchFamily="34" charset="0"/>
                <a:cs typeface="Tahoma" panose="020B0604030504040204" pitchFamily="34" charset="0"/>
              </a:rPr>
              <a:t>20%</a:t>
            </a:r>
          </a:p>
          <a:p>
            <a:pPr marL="457200" indent="-457200">
              <a:buFont typeface="+mj-lt"/>
              <a:buAutoNum type="arabicPeriod"/>
              <a:defRPr/>
            </a:pPr>
            <a:r>
              <a:rPr lang="en-GB" sz="2400" dirty="0">
                <a:solidFill>
                  <a:srgbClr val="CC0099"/>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 </a:t>
            </a:r>
            <a:r>
              <a:rPr lang="en-GB" sz="2400" b="1" dirty="0">
                <a:solidFill>
                  <a:srgbClr val="CC0099"/>
                </a:solidFill>
                <a:latin typeface="Tahoma" panose="020B0604030504040204" pitchFamily="34" charset="0"/>
                <a:ea typeface="Tahoma" panose="020B0604030504040204" pitchFamily="34" charset="0"/>
                <a:cs typeface="Tahoma" panose="020B0604030504040204" pitchFamily="34" charset="0"/>
              </a:rPr>
              <a:t>15%</a:t>
            </a:r>
          </a:p>
          <a:p>
            <a:pPr marL="457200" indent="-457200">
              <a:buFont typeface="+mj-lt"/>
              <a:buAutoNum type="arabicPeriod"/>
              <a:defRPr/>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Depth and clarity of the proposed new strategy. 1</a:t>
            </a:r>
            <a:r>
              <a:rPr lang="en-GB" sz="2400" b="1" dirty="0">
                <a:solidFill>
                  <a:srgbClr val="FF0000"/>
                </a:solidFill>
                <a:latin typeface="Tahoma" panose="020B0604030504040204" pitchFamily="34" charset="0"/>
                <a:ea typeface="Tahoma" panose="020B0604030504040204" pitchFamily="34" charset="0"/>
                <a:cs typeface="Tahoma" panose="020B0604030504040204" pitchFamily="34" charset="0"/>
              </a:rPr>
              <a:t>5%</a:t>
            </a:r>
          </a:p>
          <a:p>
            <a:pPr marL="457200" indent="-457200">
              <a:buFont typeface="+mj-lt"/>
              <a:buAutoNum type="arabicPeriod"/>
              <a:defRPr/>
            </a:pPr>
            <a:r>
              <a:rPr lang="en-GB" sz="2400" dirty="0">
                <a:solidFill>
                  <a:srgbClr val="009900"/>
                </a:solidFill>
                <a:latin typeface="Tahoma" panose="020B0604030504040204" pitchFamily="34" charset="0"/>
                <a:ea typeface="Tahoma" panose="020B0604030504040204" pitchFamily="34" charset="0"/>
                <a:cs typeface="Tahoma" panose="020B0604030504040204" pitchFamily="34" charset="0"/>
              </a:rPr>
              <a:t>Evidence of wide reading and research. </a:t>
            </a:r>
            <a:r>
              <a:rPr lang="en-GB" sz="2400" b="1" dirty="0">
                <a:solidFill>
                  <a:srgbClr val="009900"/>
                </a:solidFill>
                <a:latin typeface="Tahoma" panose="020B0604030504040204" pitchFamily="34" charset="0"/>
                <a:ea typeface="Tahoma" panose="020B0604030504040204" pitchFamily="34" charset="0"/>
                <a:cs typeface="Tahoma" panose="020B0604030504040204" pitchFamily="34" charset="0"/>
              </a:rPr>
              <a:t>10%</a:t>
            </a:r>
          </a:p>
          <a:p>
            <a:pPr marL="457200" indent="-457200">
              <a:buFont typeface="+mj-lt"/>
              <a:buAutoNum type="arabicPeriod"/>
              <a:defRPr/>
            </a:pPr>
            <a:r>
              <a:rPr lang="en-GB" sz="2400" dirty="0">
                <a:solidFill>
                  <a:srgbClr val="FF9900"/>
                </a:solidFill>
                <a:latin typeface="Tahoma" panose="020B0604030504040204" pitchFamily="34" charset="0"/>
                <a:ea typeface="Tahoma" panose="020B0604030504040204" pitchFamily="34" charset="0"/>
                <a:cs typeface="Tahoma" panose="020B0604030504040204" pitchFamily="34" charset="0"/>
              </a:rPr>
              <a:t>Citation/referencing, report structure, syntax, grammar and punctuation. </a:t>
            </a:r>
            <a:r>
              <a:rPr lang="en-GB" sz="2400" b="1" dirty="0">
                <a:solidFill>
                  <a:srgbClr val="FF9900"/>
                </a:solidFill>
                <a:latin typeface="Tahoma" panose="020B0604030504040204" pitchFamily="34" charset="0"/>
                <a:ea typeface="Tahoma" panose="020B0604030504040204" pitchFamily="34" charset="0"/>
                <a:cs typeface="Tahoma" panose="020B0604030504040204" pitchFamily="34" charset="0"/>
              </a:rPr>
              <a:t>10%</a:t>
            </a:r>
          </a:p>
          <a:p>
            <a:pPr>
              <a:defRPr/>
            </a:pPr>
            <a:endParaRPr lang="en-GB" sz="2400" dirty="0"/>
          </a:p>
        </p:txBody>
      </p:sp>
      <p:sp>
        <p:nvSpPr>
          <p:cNvPr id="20483" name="Slide Number Placeholder 3">
            <a:extLst>
              <a:ext uri="{FF2B5EF4-FFF2-40B4-BE49-F238E27FC236}">
                <a16:creationId xmlns:a16="http://schemas.microsoft.com/office/drawing/2014/main" id="{93C6B473-268D-4C03-9733-BB330AD946A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700DACE-948F-4596-B40A-DBF6BD7E32A6}" type="slidenum">
              <a:rPr lang="en-GB" altLang="en-US" sz="1200" smtClean="0">
                <a:solidFill>
                  <a:srgbClr val="898989"/>
                </a:solidFill>
                <a:latin typeface="Corbel" panose="020B0503020204020204" pitchFamily="34" charset="0"/>
              </a:rPr>
              <a:pPr>
                <a:spcBef>
                  <a:spcPct val="0"/>
                </a:spcBef>
                <a:buFontTx/>
                <a:buNone/>
              </a:pPr>
              <a:t>3</a:t>
            </a:fld>
            <a:endParaRPr lang="en-GB" altLang="en-US" sz="1200">
              <a:solidFill>
                <a:srgbClr val="898989"/>
              </a:solidFill>
              <a:latin typeface="Corbel" panose="020B0503020204020204" pitchFamily="34" charset="0"/>
            </a:endParaRPr>
          </a:p>
        </p:txBody>
      </p:sp>
      <p:sp>
        <p:nvSpPr>
          <p:cNvPr id="20484" name="Title 1">
            <a:extLst>
              <a:ext uri="{FF2B5EF4-FFF2-40B4-BE49-F238E27FC236}">
                <a16:creationId xmlns:a16="http://schemas.microsoft.com/office/drawing/2014/main" id="{581D0063-E178-413D-83A6-FDDEABF50391}"/>
              </a:ext>
            </a:extLst>
          </p:cNvPr>
          <p:cNvSpPr>
            <a:spLocks noGrp="1"/>
          </p:cNvSpPr>
          <p:nvPr>
            <p:ph type="title"/>
          </p:nvPr>
        </p:nvSpPr>
        <p:spPr>
          <a:xfrm>
            <a:off x="457200" y="68263"/>
            <a:ext cx="8229600" cy="768350"/>
          </a:xfrm>
        </p:spPr>
        <p:txBody>
          <a:bodyPr/>
          <a:lstStyle/>
          <a:p>
            <a:pPr eaLnBrk="1" hangingPunct="1"/>
            <a:r>
              <a:rPr lang="en-GB" altLang="en-US"/>
              <a:t>Assessment Criteria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F02BA-07AB-469B-8158-EF51FD2E10D6}"/>
              </a:ext>
            </a:extLst>
          </p:cNvPr>
          <p:cNvSpPr>
            <a:spLocks noGrp="1"/>
          </p:cNvSpPr>
          <p:nvPr>
            <p:ph type="title"/>
          </p:nvPr>
        </p:nvSpPr>
        <p:spPr>
          <a:xfrm>
            <a:off x="333375" y="765175"/>
            <a:ext cx="8353425" cy="1143000"/>
          </a:xfrm>
        </p:spPr>
        <p:txBody>
          <a:bodyPr>
            <a:normAutofit fontScale="90000"/>
          </a:bodyPr>
          <a:lstStyle/>
          <a:p>
            <a:pPr algn="l">
              <a:defRPr/>
            </a:pPr>
            <a:r>
              <a:rPr lang="en-GB" sz="36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a:t>
            </a:r>
            <a:br>
              <a:rPr lang="en-GB" sz="4800"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a:extLst>
              <a:ext uri="{FF2B5EF4-FFF2-40B4-BE49-F238E27FC236}">
                <a16:creationId xmlns:a16="http://schemas.microsoft.com/office/drawing/2014/main" id="{3808BFA2-3DAE-4301-AC09-CB0E3A97CC7D}"/>
              </a:ext>
            </a:extLst>
          </p:cNvPr>
          <p:cNvSpPr>
            <a:spLocks noGrp="1"/>
          </p:cNvSpPr>
          <p:nvPr>
            <p:ph idx="1"/>
          </p:nvPr>
        </p:nvSpPr>
        <p:spPr>
          <a:xfrm>
            <a:off x="395288" y="1989138"/>
            <a:ext cx="8229600" cy="4525962"/>
          </a:xfrm>
        </p:spPr>
        <p:txBody>
          <a:bodyPr/>
          <a:lstStyle/>
          <a:p>
            <a:r>
              <a:rPr lang="en-US" altLang="en-US" sz="2400" b="1">
                <a:solidFill>
                  <a:srgbClr val="FF0000"/>
                </a:solidFill>
              </a:rPr>
              <a:t>Critical analysis </a:t>
            </a:r>
            <a:r>
              <a:rPr lang="en-US" altLang="en-US" sz="2400">
                <a:solidFill>
                  <a:srgbClr val="FF0000"/>
                </a:solidFill>
              </a:rPr>
              <a:t>- supported &amp; referenced research</a:t>
            </a:r>
          </a:p>
          <a:p>
            <a:pPr marL="742950" lvl="2" indent="-342900"/>
            <a:r>
              <a:rPr lang="en-US" altLang="en-US" sz="1600">
                <a:solidFill>
                  <a:srgbClr val="FF0000"/>
                </a:solidFill>
              </a:rPr>
              <a:t>Detailed (</a:t>
            </a:r>
            <a:r>
              <a:rPr lang="en-US" altLang="en-US" sz="1200" i="1">
                <a:solidFill>
                  <a:srgbClr val="FF0000"/>
                </a:solidFill>
              </a:rPr>
              <a:t>depth</a:t>
            </a:r>
            <a:r>
              <a:rPr lang="en-US" altLang="en-US" sz="1600">
                <a:solidFill>
                  <a:srgbClr val="FF0000"/>
                </a:solidFill>
              </a:rPr>
              <a:t>) Macro &amp; Micro Environmental analysis</a:t>
            </a:r>
            <a:endParaRPr lang="en-US" altLang="en-US">
              <a:solidFill>
                <a:srgbClr val="FF0000"/>
              </a:solidFill>
            </a:endParaRPr>
          </a:p>
          <a:p>
            <a:r>
              <a:rPr lang="en-US" altLang="en-US" sz="2400" b="1">
                <a:solidFill>
                  <a:srgbClr val="CC0099"/>
                </a:solidFill>
              </a:rPr>
              <a:t>Select an organisation - </a:t>
            </a:r>
            <a:r>
              <a:rPr lang="en-US" altLang="en-US" sz="2400">
                <a:solidFill>
                  <a:srgbClr val="CC0099"/>
                </a:solidFill>
              </a:rPr>
              <a:t>where you can satisfy the need for supported and referenced research </a:t>
            </a:r>
            <a:r>
              <a:rPr lang="en-US" altLang="en-US" sz="1600">
                <a:solidFill>
                  <a:srgbClr val="CC0099"/>
                </a:solidFill>
              </a:rPr>
              <a:t>(it might not be your own)</a:t>
            </a:r>
            <a:endParaRPr lang="en-US" altLang="en-US" sz="2000">
              <a:solidFill>
                <a:srgbClr val="CC0099"/>
              </a:solidFill>
            </a:endParaRPr>
          </a:p>
          <a:p>
            <a:r>
              <a:rPr lang="en-US" altLang="en-US" sz="2400" b="1">
                <a:solidFill>
                  <a:srgbClr val="0000CC"/>
                </a:solidFill>
              </a:rPr>
              <a:t>Give a brief explanation - </a:t>
            </a:r>
            <a:r>
              <a:rPr lang="en-US" altLang="en-US" sz="2400">
                <a:solidFill>
                  <a:srgbClr val="0000CC"/>
                </a:solidFill>
              </a:rPr>
              <a:t>about your chosen organisation and why you chose it. </a:t>
            </a:r>
            <a:r>
              <a:rPr lang="en-US" altLang="en-US" sz="1600">
                <a:solidFill>
                  <a:srgbClr val="0000CC"/>
                </a:solidFill>
              </a:rPr>
              <a:t>(500 words max)</a:t>
            </a:r>
          </a:p>
        </p:txBody>
      </p:sp>
      <p:pic>
        <p:nvPicPr>
          <p:cNvPr id="21508" name="Picture 2">
            <a:extLst>
              <a:ext uri="{FF2B5EF4-FFF2-40B4-BE49-F238E27FC236}">
                <a16:creationId xmlns:a16="http://schemas.microsoft.com/office/drawing/2014/main" id="{8FDC87D2-DC94-4F9C-9EFB-6D5F3B90789E}"/>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9AE4-CC2E-48D9-8737-80DB3D551458}"/>
              </a:ext>
            </a:extLst>
          </p:cNvPr>
          <p:cNvSpPr>
            <a:spLocks noGrp="1"/>
          </p:cNvSpPr>
          <p:nvPr>
            <p:ph type="title"/>
          </p:nvPr>
        </p:nvSpPr>
        <p:spPr/>
        <p:txBody>
          <a:bodyPr>
            <a:normAutofit fontScale="90000"/>
          </a:bodyPr>
          <a:lstStyle/>
          <a:p>
            <a:pPr algn="l">
              <a:defRPr/>
            </a:pPr>
            <a:br>
              <a:rPr lang="en-GB" sz="3100" dirty="0">
                <a:latin typeface="Tahoma" panose="020B0604030504040204" pitchFamily="34" charset="0"/>
                <a:ea typeface="Tahoma" panose="020B0604030504040204" pitchFamily="34" charset="0"/>
                <a:cs typeface="Tahoma" panose="020B0604030504040204" pitchFamily="34" charset="0"/>
              </a:rPr>
            </a:br>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a:extLst>
              <a:ext uri="{FF2B5EF4-FFF2-40B4-BE49-F238E27FC236}">
                <a16:creationId xmlns:a16="http://schemas.microsoft.com/office/drawing/2014/main" id="{0426FC24-41C3-4A68-B315-459D980CD686}"/>
              </a:ext>
            </a:extLst>
          </p:cNvPr>
          <p:cNvSpPr>
            <a:spLocks noGrp="1"/>
          </p:cNvSpPr>
          <p:nvPr>
            <p:ph idx="1"/>
          </p:nvPr>
        </p:nvSpPr>
        <p:spPr>
          <a:xfrm>
            <a:off x="395288" y="1989138"/>
            <a:ext cx="8229600" cy="4525962"/>
          </a:xfrm>
        </p:spPr>
        <p:txBody>
          <a:bodyPr/>
          <a:lstStyle/>
          <a:p>
            <a:r>
              <a:rPr lang="en-US" altLang="en-US" sz="2400" b="1">
                <a:solidFill>
                  <a:srgbClr val="0000CC"/>
                </a:solidFill>
              </a:rPr>
              <a:t>Detailed stakeholder analysis</a:t>
            </a:r>
          </a:p>
          <a:p>
            <a:pPr lvl="1"/>
            <a:r>
              <a:rPr lang="en-US" altLang="en-US" sz="1600">
                <a:solidFill>
                  <a:srgbClr val="0000CC"/>
                </a:solidFill>
              </a:rPr>
              <a:t>Map stakeholders and analyse them by their Power and Interest</a:t>
            </a:r>
          </a:p>
          <a:p>
            <a:pPr lvl="1"/>
            <a:r>
              <a:rPr lang="en-US" altLang="en-US" sz="1600">
                <a:solidFill>
                  <a:srgbClr val="0000CC"/>
                </a:solidFill>
              </a:rPr>
              <a:t>Stakeholder map and analysis</a:t>
            </a:r>
          </a:p>
          <a:p>
            <a:pPr lvl="1"/>
            <a:endParaRPr lang="en-US" altLang="en-US"/>
          </a:p>
        </p:txBody>
      </p:sp>
      <p:pic>
        <p:nvPicPr>
          <p:cNvPr id="23556" name="Picture 2">
            <a:extLst>
              <a:ext uri="{FF2B5EF4-FFF2-40B4-BE49-F238E27FC236}">
                <a16:creationId xmlns:a16="http://schemas.microsoft.com/office/drawing/2014/main" id="{5B046A1A-126A-4D75-90E3-CAF8D796DFBA}"/>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3372-377B-4184-B4CA-303D847CDA97}"/>
              </a:ext>
            </a:extLst>
          </p:cNvPr>
          <p:cNvSpPr>
            <a:spLocks noGrp="1"/>
          </p:cNvSpPr>
          <p:nvPr>
            <p:ph type="title"/>
          </p:nvPr>
        </p:nvSpPr>
        <p:spPr/>
        <p:txBody>
          <a:bodyPr>
            <a:normAutofit fontScale="90000"/>
          </a:bodyPr>
          <a:lstStyle/>
          <a:p>
            <a:pPr algn="l">
              <a:defRPr/>
            </a:pPr>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a:extLst>
              <a:ext uri="{FF2B5EF4-FFF2-40B4-BE49-F238E27FC236}">
                <a16:creationId xmlns:a16="http://schemas.microsoft.com/office/drawing/2014/main" id="{745A575D-18C3-431C-A11E-91BEE2C4C2A4}"/>
              </a:ext>
            </a:extLst>
          </p:cNvPr>
          <p:cNvSpPr>
            <a:spLocks noGrp="1"/>
          </p:cNvSpPr>
          <p:nvPr>
            <p:ph idx="1"/>
          </p:nvPr>
        </p:nvSpPr>
        <p:spPr>
          <a:xfrm>
            <a:off x="457200" y="1600200"/>
            <a:ext cx="8229600" cy="3916363"/>
          </a:xfrm>
        </p:spPr>
        <p:txBody>
          <a:bodyPr/>
          <a:lstStyle/>
          <a:p>
            <a:r>
              <a:rPr lang="en-US" altLang="en-US" sz="2400" b="1">
                <a:solidFill>
                  <a:srgbClr val="FF0000"/>
                </a:solidFill>
              </a:rPr>
              <a:t>Select at least two models or theories</a:t>
            </a:r>
          </a:p>
          <a:p>
            <a:pPr marL="742950" lvl="2" indent="-342900"/>
            <a:r>
              <a:rPr lang="en-US" altLang="en-US" sz="1600">
                <a:solidFill>
                  <a:srgbClr val="FF0000"/>
                </a:solidFill>
              </a:rPr>
              <a:t>Select ones which are the most appropriate for your selected organisation, ensuring that their selection over the other models or theories is briefly explained</a:t>
            </a:r>
          </a:p>
          <a:p>
            <a:r>
              <a:rPr lang="en-US" altLang="en-US" sz="2400" b="1">
                <a:solidFill>
                  <a:srgbClr val="CC3399"/>
                </a:solidFill>
              </a:rPr>
              <a:t>Apply both models and or theories to your chosen organisation</a:t>
            </a:r>
          </a:p>
          <a:p>
            <a:pPr lvl="1"/>
            <a:r>
              <a:rPr lang="en-US" altLang="en-US" sz="1600">
                <a:solidFill>
                  <a:srgbClr val="CC3399"/>
                </a:solidFill>
              </a:rPr>
              <a:t>Use wherever possible use your research to illuminate your application</a:t>
            </a:r>
            <a:endParaRPr lang="en-US" altLang="en-US">
              <a:solidFill>
                <a:srgbClr val="CC3399"/>
              </a:solidFill>
            </a:endParaRPr>
          </a:p>
          <a:p>
            <a:endParaRPr lang="en-US" altLang="en-US"/>
          </a:p>
        </p:txBody>
      </p:sp>
      <p:pic>
        <p:nvPicPr>
          <p:cNvPr id="25604" name="Picture 2">
            <a:extLst>
              <a:ext uri="{FF2B5EF4-FFF2-40B4-BE49-F238E27FC236}">
                <a16:creationId xmlns:a16="http://schemas.microsoft.com/office/drawing/2014/main" id="{8C61164F-A80A-4AE5-95B6-71C1CF2AE95B}"/>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31E6B6E-DFDB-4C5A-911F-E867D18C1A79}"/>
              </a:ext>
            </a:extLst>
          </p:cNvPr>
          <p:cNvSpPr>
            <a:spLocks noGrp="1"/>
          </p:cNvSpPr>
          <p:nvPr>
            <p:ph type="title"/>
          </p:nvPr>
        </p:nvSpPr>
        <p:spPr/>
        <p:txBody>
          <a:bodyPr/>
          <a:lstStyle/>
          <a:p>
            <a:pPr marL="457200" indent="-457200" algn="l"/>
            <a:r>
              <a:rPr lang="en-GB" altLang="en-US" sz="2800">
                <a:latin typeface="Tahoma" panose="020B0604030504040204" pitchFamily="34" charset="0"/>
                <a:cs typeface="Tahoma" panose="020B0604030504040204" pitchFamily="34" charset="0"/>
              </a:rPr>
              <a:t>4. Provide a critical appraisal of your chosen organisation’s current strategic direction</a:t>
            </a:r>
            <a:endParaRPr lang="en-GB" altLang="en-US" sz="2800" b="1">
              <a:latin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92CE63CE-C7A7-47A1-A90C-539831C3A62D}"/>
              </a:ext>
            </a:extLst>
          </p:cNvPr>
          <p:cNvSpPr>
            <a:spLocks noGrp="1"/>
          </p:cNvSpPr>
          <p:nvPr>
            <p:ph idx="1"/>
          </p:nvPr>
        </p:nvSpPr>
        <p:spPr>
          <a:xfrm>
            <a:off x="457200" y="1600200"/>
            <a:ext cx="8229600" cy="3916363"/>
          </a:xfrm>
        </p:spPr>
        <p:txBody>
          <a:bodyPr/>
          <a:lstStyle/>
          <a:p>
            <a:r>
              <a:rPr lang="en-US" altLang="en-US" sz="2400" b="1">
                <a:solidFill>
                  <a:srgbClr val="009900"/>
                </a:solidFill>
              </a:rPr>
              <a:t>Critically appraise to what degree is or is not, your chosen organisation current strategic direction is followed or achieved and why</a:t>
            </a:r>
            <a:r>
              <a:rPr lang="en-US" altLang="en-US" sz="2400">
                <a:solidFill>
                  <a:srgbClr val="009900"/>
                </a:solidFill>
              </a:rPr>
              <a:t>?</a:t>
            </a:r>
          </a:p>
          <a:p>
            <a:r>
              <a:rPr lang="en-US" altLang="en-US" sz="2400" b="1">
                <a:solidFill>
                  <a:srgbClr val="0000FF"/>
                </a:solidFill>
              </a:rPr>
              <a:t>Strategic Direction is about:</a:t>
            </a:r>
          </a:p>
          <a:p>
            <a:pPr lvl="1"/>
            <a:r>
              <a:rPr lang="en-US" altLang="en-US" sz="2000">
                <a:solidFill>
                  <a:srgbClr val="0000FF"/>
                </a:solidFill>
              </a:rPr>
              <a:t>Vision	</a:t>
            </a:r>
            <a:r>
              <a:rPr lang="en-US" altLang="en-US" sz="2000" i="1">
                <a:solidFill>
                  <a:srgbClr val="0000FF"/>
                </a:solidFill>
              </a:rPr>
              <a:t>(the why)</a:t>
            </a:r>
          </a:p>
          <a:p>
            <a:pPr lvl="1"/>
            <a:r>
              <a:rPr lang="en-US" altLang="en-US" sz="2000">
                <a:solidFill>
                  <a:srgbClr val="0000FF"/>
                </a:solidFill>
              </a:rPr>
              <a:t>Mission	</a:t>
            </a:r>
            <a:r>
              <a:rPr lang="en-US" altLang="en-US" sz="2000" i="1">
                <a:solidFill>
                  <a:srgbClr val="0000FF"/>
                </a:solidFill>
              </a:rPr>
              <a:t>(the how)</a:t>
            </a:r>
          </a:p>
          <a:p>
            <a:pPr lvl="1"/>
            <a:r>
              <a:rPr lang="en-US" altLang="en-US" sz="2000">
                <a:solidFill>
                  <a:srgbClr val="0000FF"/>
                </a:solidFill>
              </a:rPr>
              <a:t>Satisfying stakeholders expectations and goals</a:t>
            </a:r>
          </a:p>
        </p:txBody>
      </p:sp>
      <p:pic>
        <p:nvPicPr>
          <p:cNvPr id="26628" name="Picture 2">
            <a:extLst>
              <a:ext uri="{FF2B5EF4-FFF2-40B4-BE49-F238E27FC236}">
                <a16:creationId xmlns:a16="http://schemas.microsoft.com/office/drawing/2014/main" id="{563EDEFA-16B9-4203-9D68-388D346788CF}"/>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10E6-7F5A-4E0E-A083-11EF9FDCC667}"/>
              </a:ext>
            </a:extLst>
          </p:cNvPr>
          <p:cNvSpPr>
            <a:spLocks noGrp="1"/>
          </p:cNvSpPr>
          <p:nvPr>
            <p:ph type="title"/>
          </p:nvPr>
        </p:nvSpPr>
        <p:spPr/>
        <p:txBody>
          <a:bodyPr>
            <a:normAutofit fontScale="90000"/>
          </a:bodyPr>
          <a:lstStyle/>
          <a:p>
            <a:pPr>
              <a:defRPr/>
            </a:pPr>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a:extLst>
              <a:ext uri="{FF2B5EF4-FFF2-40B4-BE49-F238E27FC236}">
                <a16:creationId xmlns:a16="http://schemas.microsoft.com/office/drawing/2014/main" id="{EE544BF1-17BE-4E17-A388-58E37E004428}"/>
              </a:ext>
            </a:extLst>
          </p:cNvPr>
          <p:cNvSpPr>
            <a:spLocks noGrp="1"/>
          </p:cNvSpPr>
          <p:nvPr>
            <p:ph idx="1"/>
          </p:nvPr>
        </p:nvSpPr>
        <p:spPr>
          <a:xfrm>
            <a:off x="457200" y="1600200"/>
            <a:ext cx="8229600" cy="3916363"/>
          </a:xfrm>
        </p:spPr>
        <p:txBody>
          <a:bodyPr/>
          <a:lstStyle/>
          <a:p>
            <a:r>
              <a:rPr lang="en-US" altLang="en-US" sz="2400">
                <a:solidFill>
                  <a:srgbClr val="CC0099"/>
                </a:solidFill>
              </a:rPr>
              <a:t>Propose a clear new strategy based on your detailed research findings and analysis undertaken in assessment 1-4</a:t>
            </a:r>
          </a:p>
          <a:p>
            <a:r>
              <a:rPr lang="en-US" altLang="en-US" sz="2400">
                <a:solidFill>
                  <a:srgbClr val="0000CC"/>
                </a:solidFill>
              </a:rPr>
              <a:t>Have a voice and present your proposal clearly, logically and written in way that would convince a board of directors to consider changing the organisations strategic direction</a:t>
            </a:r>
            <a:endParaRPr lang="en-US" altLang="en-US">
              <a:solidFill>
                <a:srgbClr val="0000CC"/>
              </a:solidFill>
            </a:endParaRPr>
          </a:p>
        </p:txBody>
      </p:sp>
      <p:pic>
        <p:nvPicPr>
          <p:cNvPr id="28676" name="Picture 2">
            <a:extLst>
              <a:ext uri="{FF2B5EF4-FFF2-40B4-BE49-F238E27FC236}">
                <a16:creationId xmlns:a16="http://schemas.microsoft.com/office/drawing/2014/main" id="{2E4DAD03-A508-4066-BF44-419D5C4B0390}"/>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B9F7B1B5-04A8-48BF-8D8D-2C41E494FA69}"/>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330450" y="3284538"/>
            <a:ext cx="4572000" cy="239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itle 1">
            <a:extLst>
              <a:ext uri="{FF2B5EF4-FFF2-40B4-BE49-F238E27FC236}">
                <a16:creationId xmlns:a16="http://schemas.microsoft.com/office/drawing/2014/main" id="{E090A8D1-D3EB-401E-9D02-9EF6DC017DDA}"/>
              </a:ext>
            </a:extLst>
          </p:cNvPr>
          <p:cNvSpPr>
            <a:spLocks noGrp="1"/>
          </p:cNvSpPr>
          <p:nvPr>
            <p:ph type="title"/>
          </p:nvPr>
        </p:nvSpPr>
        <p:spPr>
          <a:xfrm>
            <a:off x="201613" y="144463"/>
            <a:ext cx="8229600" cy="1143000"/>
          </a:xfrm>
        </p:spPr>
        <p:txBody>
          <a:bodyPr/>
          <a:lstStyle/>
          <a:p>
            <a:r>
              <a:rPr lang="en-US" altLang="en-US"/>
              <a:t>The final but important touches</a:t>
            </a:r>
          </a:p>
        </p:txBody>
      </p:sp>
      <p:sp>
        <p:nvSpPr>
          <p:cNvPr id="3" name="Content Placeholder 2">
            <a:extLst>
              <a:ext uri="{FF2B5EF4-FFF2-40B4-BE49-F238E27FC236}">
                <a16:creationId xmlns:a16="http://schemas.microsoft.com/office/drawing/2014/main" id="{13E347B7-4839-4020-A0BD-351EB7BFEAED}"/>
              </a:ext>
            </a:extLst>
          </p:cNvPr>
          <p:cNvSpPr>
            <a:spLocks noGrp="1"/>
          </p:cNvSpPr>
          <p:nvPr>
            <p:ph idx="1"/>
          </p:nvPr>
        </p:nvSpPr>
        <p:spPr>
          <a:xfrm>
            <a:off x="134938" y="1038225"/>
            <a:ext cx="8874125" cy="3917950"/>
          </a:xfrm>
        </p:spPr>
        <p:txBody>
          <a:bodyPr/>
          <a:lstStyle/>
          <a:p>
            <a:pPr marL="0" indent="0">
              <a:buFont typeface="Arial" panose="020B0604020202020204" pitchFamily="34" charset="0"/>
              <a:buNone/>
            </a:pPr>
            <a:r>
              <a:rPr lang="en-GB" altLang="en-US" sz="2400" dirty="0">
                <a:solidFill>
                  <a:srgbClr val="FF0000"/>
                </a:solidFill>
                <a:latin typeface="Tahoma" panose="020B0604030504040204" pitchFamily="34" charset="0"/>
                <a:cs typeface="Tahoma" panose="020B0604030504040204" pitchFamily="34" charset="0"/>
              </a:rPr>
              <a:t>6. Evidence of wide reading and research. </a:t>
            </a:r>
          </a:p>
          <a:p>
            <a:pPr marL="0" indent="0">
              <a:buFont typeface="Arial" panose="020B0604020202020204" pitchFamily="34" charset="0"/>
              <a:buNone/>
            </a:pPr>
            <a:r>
              <a:rPr lang="en-GB" altLang="en-US" sz="2400" dirty="0">
                <a:solidFill>
                  <a:srgbClr val="0000FF"/>
                </a:solidFill>
                <a:latin typeface="Tahoma" panose="020B0604030504040204" pitchFamily="34" charset="0"/>
                <a:cs typeface="Tahoma" panose="020B0604030504040204" pitchFamily="34" charset="0"/>
              </a:rPr>
              <a:t>7. Citation/ referencing, report structure, syntax, grammar and punctuation.</a:t>
            </a:r>
          </a:p>
          <a:p>
            <a:pPr marL="0" indent="0">
              <a:buFont typeface="Arial" panose="020B0604020202020204" pitchFamily="34" charset="0"/>
              <a:buNone/>
            </a:pPr>
            <a:endParaRPr lang="en-GB" altLang="en-US" sz="2400" dirty="0">
              <a:latin typeface="Tahoma" panose="020B0604030504040204" pitchFamily="34" charset="0"/>
              <a:cs typeface="Tahoma" panose="020B0604030504040204" pitchFamily="34" charset="0"/>
            </a:endParaRPr>
          </a:p>
          <a:p>
            <a:pPr marL="0" indent="0">
              <a:buFont typeface="Arial" panose="020B0604020202020204" pitchFamily="34" charset="0"/>
              <a:buNone/>
            </a:pPr>
            <a:r>
              <a:rPr lang="en-GB" altLang="en-US" sz="2400" dirty="0">
                <a:solidFill>
                  <a:srgbClr val="FF00FF"/>
                </a:solidFill>
                <a:latin typeface="Tahoma" panose="020B0604030504040204" pitchFamily="34" charset="0"/>
                <a:cs typeface="Tahoma" panose="020B0604030504040204" pitchFamily="34" charset="0"/>
              </a:rPr>
              <a:t>Submission date: </a:t>
            </a:r>
            <a:r>
              <a:rPr lang="en-GB" altLang="en-US" sz="2400" b="1" u="sng" dirty="0">
                <a:solidFill>
                  <a:srgbClr val="FF00FF"/>
                </a:solidFill>
                <a:latin typeface="Tahoma" panose="020B0604030504040204" pitchFamily="34" charset="0"/>
                <a:cs typeface="Tahoma" panose="020B0604030504040204" pitchFamily="34" charset="0"/>
              </a:rPr>
              <a:t>11:59pm, Sunday, 24</a:t>
            </a:r>
            <a:r>
              <a:rPr lang="en-GB" altLang="en-US" sz="2400" b="1" u="sng" baseline="30000" dirty="0">
                <a:solidFill>
                  <a:srgbClr val="FF00FF"/>
                </a:solidFill>
                <a:latin typeface="Tahoma" panose="020B0604030504040204" pitchFamily="34" charset="0"/>
                <a:cs typeface="Tahoma" panose="020B0604030504040204" pitchFamily="34" charset="0"/>
              </a:rPr>
              <a:t>th</a:t>
            </a:r>
            <a:r>
              <a:rPr lang="en-GB" altLang="en-US" sz="2400" b="1" u="sng" dirty="0">
                <a:solidFill>
                  <a:srgbClr val="FF00FF"/>
                </a:solidFill>
                <a:latin typeface="Tahoma" panose="020B0604030504040204" pitchFamily="34" charset="0"/>
                <a:cs typeface="Tahoma" panose="020B0604030504040204" pitchFamily="34" charset="0"/>
              </a:rPr>
              <a:t> November, 2019 </a:t>
            </a:r>
            <a:endParaRPr lang="en-US" altLang="en-US" b="1" u="sng" dirty="0">
              <a:solidFill>
                <a:srgbClr val="FF00FF"/>
              </a:solidFill>
            </a:endParaRPr>
          </a:p>
        </p:txBody>
      </p:sp>
      <p:pic>
        <p:nvPicPr>
          <p:cNvPr id="29701" name="Picture 2">
            <a:extLst>
              <a:ext uri="{FF2B5EF4-FFF2-40B4-BE49-F238E27FC236}">
                <a16:creationId xmlns:a16="http://schemas.microsoft.com/office/drawing/2014/main" id="{BABAB1DD-BB7C-4207-B8EA-4207FE002060}"/>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6253-B24C-43BF-9C51-F3B5916C34FD}"/>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6C2D10B2-6C72-44F9-8F34-FB70A0321B5C}"/>
              </a:ext>
            </a:extLst>
          </p:cNvPr>
          <p:cNvSpPr>
            <a:spLocks noGrp="1"/>
          </p:cNvSpPr>
          <p:nvPr>
            <p:ph idx="1"/>
          </p:nvPr>
        </p:nvSpPr>
        <p:spPr/>
        <p:txBody>
          <a:bodyPr>
            <a:normAutofit lnSpcReduction="10000"/>
          </a:bodyPr>
          <a:lstStyle/>
          <a:p>
            <a:r>
              <a:rPr lang="en-GB" dirty="0"/>
              <a:t>Environmental Analysis</a:t>
            </a:r>
          </a:p>
          <a:p>
            <a:r>
              <a:rPr lang="en-GB" dirty="0"/>
              <a:t>Porter’s Five Forces</a:t>
            </a:r>
          </a:p>
          <a:p>
            <a:r>
              <a:rPr lang="en-GB" dirty="0"/>
              <a:t>SWOT/PESTEL</a:t>
            </a:r>
          </a:p>
          <a:p>
            <a:r>
              <a:rPr lang="en-GB" dirty="0"/>
              <a:t>Markets and Marketing – 9Ps, 7Ps, 6Ps, 5Ps……</a:t>
            </a:r>
          </a:p>
          <a:p>
            <a:r>
              <a:rPr lang="en-GB" dirty="0"/>
              <a:t>Market Segmentation</a:t>
            </a:r>
          </a:p>
          <a:p>
            <a:r>
              <a:rPr lang="en-GB" dirty="0"/>
              <a:t>Ansoff Matrix</a:t>
            </a:r>
          </a:p>
          <a:p>
            <a:endParaRPr lang="en-GB" dirty="0"/>
          </a:p>
        </p:txBody>
      </p:sp>
      <p:sp>
        <p:nvSpPr>
          <p:cNvPr id="4" name="Slide Number Placeholder 3">
            <a:extLst>
              <a:ext uri="{FF2B5EF4-FFF2-40B4-BE49-F238E27FC236}">
                <a16:creationId xmlns:a16="http://schemas.microsoft.com/office/drawing/2014/main" id="{EE87FB3E-ED9E-43C7-B26D-B37C2538E9F5}"/>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6" name="Picture 5" descr="A person sitting at a table&#10;&#10;Description automatically generated">
            <a:extLst>
              <a:ext uri="{FF2B5EF4-FFF2-40B4-BE49-F238E27FC236}">
                <a16:creationId xmlns:a16="http://schemas.microsoft.com/office/drawing/2014/main" id="{003EF18A-5600-4D38-912F-E06550DD2BC1}"/>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2200" y="1052736"/>
            <a:ext cx="2543854" cy="1975261"/>
          </a:xfrm>
          <a:prstGeom prst="rect">
            <a:avLst/>
          </a:prstGeom>
        </p:spPr>
      </p:pic>
    </p:spTree>
    <p:extLst>
      <p:ext uri="{BB962C8B-B14F-4D97-AF65-F5344CB8AC3E}">
        <p14:creationId xmlns:p14="http://schemas.microsoft.com/office/powerpoint/2010/main" val="1434586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piece of paper&#10;&#10;Description generated with high confidence">
            <a:extLst>
              <a:ext uri="{FF2B5EF4-FFF2-40B4-BE49-F238E27FC236}">
                <a16:creationId xmlns:a16="http://schemas.microsoft.com/office/drawing/2014/main" id="{6D8ABD0E-7588-4580-9ECE-58251CA714D7}"/>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5459" y="2281377"/>
            <a:ext cx="3388541" cy="3441076"/>
          </a:xfrm>
          <a:prstGeom prst="rect">
            <a:avLst/>
          </a:prstGeom>
        </p:spPr>
      </p:pic>
      <p:sp>
        <p:nvSpPr>
          <p:cNvPr id="2" name="Title 1">
            <a:extLst>
              <a:ext uri="{FF2B5EF4-FFF2-40B4-BE49-F238E27FC236}">
                <a16:creationId xmlns:a16="http://schemas.microsoft.com/office/drawing/2014/main" id="{58714F23-5075-4FFA-BD13-30223BC84BD7}"/>
              </a:ext>
            </a:extLst>
          </p:cNvPr>
          <p:cNvSpPr>
            <a:spLocks noGrp="1"/>
          </p:cNvSpPr>
          <p:nvPr>
            <p:ph type="title"/>
          </p:nvPr>
        </p:nvSpPr>
        <p:spPr/>
        <p:txBody>
          <a:bodyPr/>
          <a:lstStyle/>
          <a:p>
            <a:r>
              <a:rPr lang="en-GB" dirty="0"/>
              <a:t>Strategy - Models</a:t>
            </a:r>
          </a:p>
        </p:txBody>
      </p:sp>
      <p:sp>
        <p:nvSpPr>
          <p:cNvPr id="3" name="Content Placeholder 2">
            <a:extLst>
              <a:ext uri="{FF2B5EF4-FFF2-40B4-BE49-F238E27FC236}">
                <a16:creationId xmlns:a16="http://schemas.microsoft.com/office/drawing/2014/main" id="{935AB5BC-7F0B-47EB-9138-4CD9EE8D29BD}"/>
              </a:ext>
            </a:extLst>
          </p:cNvPr>
          <p:cNvSpPr>
            <a:spLocks noGrp="1"/>
          </p:cNvSpPr>
          <p:nvPr>
            <p:ph idx="1"/>
          </p:nvPr>
        </p:nvSpPr>
        <p:spPr/>
        <p:txBody>
          <a:bodyPr/>
          <a:lstStyle/>
          <a:p>
            <a:r>
              <a:rPr lang="en-GB" dirty="0">
                <a:solidFill>
                  <a:srgbClr val="FF0000"/>
                </a:solidFill>
              </a:rPr>
              <a:t>5 Principles</a:t>
            </a:r>
          </a:p>
          <a:p>
            <a:r>
              <a:rPr lang="en-GB" dirty="0">
                <a:solidFill>
                  <a:srgbClr val="0000CC"/>
                </a:solidFill>
              </a:rPr>
              <a:t>10 Schools (of thought)</a:t>
            </a:r>
          </a:p>
        </p:txBody>
      </p:sp>
      <p:sp>
        <p:nvSpPr>
          <p:cNvPr id="4" name="Slide Number Placeholder 3">
            <a:extLst>
              <a:ext uri="{FF2B5EF4-FFF2-40B4-BE49-F238E27FC236}">
                <a16:creationId xmlns:a16="http://schemas.microsoft.com/office/drawing/2014/main" id="{AB43EDE3-F16F-4AFD-9600-505C1E013E62}"/>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10" name="Picture 9">
            <a:extLst>
              <a:ext uri="{FF2B5EF4-FFF2-40B4-BE49-F238E27FC236}">
                <a16:creationId xmlns:a16="http://schemas.microsoft.com/office/drawing/2014/main" id="{7E976E61-AC11-4C1B-895A-B4CCE13973F7}"/>
              </a:ext>
            </a:extLst>
          </p:cNvPr>
          <p:cNvPicPr>
            <a:picLocks noChangeAspect="1"/>
          </p:cNvPicPr>
          <p:nvPr/>
        </p:nvPicPr>
        <p:blipFill>
          <a:blip r:embed="rId4" cstate="email">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906" y="3145423"/>
            <a:ext cx="4069046" cy="2474420"/>
          </a:xfrm>
          <a:prstGeom prst="rect">
            <a:avLst/>
          </a:prstGeom>
        </p:spPr>
      </p:pic>
    </p:spTree>
    <p:extLst>
      <p:ext uri="{BB962C8B-B14F-4D97-AF65-F5344CB8AC3E}">
        <p14:creationId xmlns:p14="http://schemas.microsoft.com/office/powerpoint/2010/main" val="222788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589517-6682-436D-BF08-347BE0EF430F}"/>
              </a:ext>
            </a:extLst>
          </p:cNvPr>
          <p:cNvPicPr>
            <a:picLocks noChangeAspect="1"/>
          </p:cNvPicPr>
          <p:nvPr/>
        </p:nvPicPr>
        <p:blipFill>
          <a:blip r:embed="rId2"/>
          <a:stretch>
            <a:fillRect/>
          </a:stretch>
        </p:blipFill>
        <p:spPr>
          <a:xfrm>
            <a:off x="5155168" y="2629751"/>
            <a:ext cx="3897484" cy="2987494"/>
          </a:xfrm>
          <a:prstGeom prst="rect">
            <a:avLst/>
          </a:prstGeom>
        </p:spPr>
      </p:pic>
      <p:sp>
        <p:nvSpPr>
          <p:cNvPr id="2" name="Title 1">
            <a:extLst>
              <a:ext uri="{FF2B5EF4-FFF2-40B4-BE49-F238E27FC236}">
                <a16:creationId xmlns:a16="http://schemas.microsoft.com/office/drawing/2014/main" id="{60B30DE0-30FF-421F-938D-0A3540ADDD57}"/>
              </a:ext>
            </a:extLst>
          </p:cNvPr>
          <p:cNvSpPr>
            <a:spLocks noGrp="1"/>
          </p:cNvSpPr>
          <p:nvPr>
            <p:ph type="title"/>
          </p:nvPr>
        </p:nvSpPr>
        <p:spPr/>
        <p:txBody>
          <a:bodyPr/>
          <a:lstStyle/>
          <a:p>
            <a:r>
              <a:rPr lang="en-GB" dirty="0"/>
              <a:t>5 &amp; 10</a:t>
            </a:r>
          </a:p>
        </p:txBody>
      </p:sp>
      <p:sp>
        <p:nvSpPr>
          <p:cNvPr id="3" name="Content Placeholder 2">
            <a:extLst>
              <a:ext uri="{FF2B5EF4-FFF2-40B4-BE49-F238E27FC236}">
                <a16:creationId xmlns:a16="http://schemas.microsoft.com/office/drawing/2014/main" id="{E6AC7B22-F686-4717-A46C-297A1065EFAE}"/>
              </a:ext>
            </a:extLst>
          </p:cNvPr>
          <p:cNvSpPr>
            <a:spLocks noGrp="1"/>
          </p:cNvSpPr>
          <p:nvPr>
            <p:ph idx="1"/>
          </p:nvPr>
        </p:nvSpPr>
        <p:spPr>
          <a:xfrm>
            <a:off x="91988" y="1240755"/>
            <a:ext cx="8229600" cy="3917032"/>
          </a:xfrm>
        </p:spPr>
        <p:txBody>
          <a:bodyPr/>
          <a:lstStyle/>
          <a:p>
            <a:r>
              <a:rPr lang="en-GB" dirty="0">
                <a:solidFill>
                  <a:srgbClr val="FF0FED"/>
                </a:solidFill>
              </a:rPr>
              <a:t>Five Ps for Strategy</a:t>
            </a:r>
          </a:p>
          <a:p>
            <a:pPr lvl="1"/>
            <a:r>
              <a:rPr lang="en-GB" dirty="0">
                <a:solidFill>
                  <a:srgbClr val="A50021"/>
                </a:solidFill>
              </a:rPr>
              <a:t>Strategy as a ‘Plan’</a:t>
            </a:r>
          </a:p>
          <a:p>
            <a:pPr lvl="1"/>
            <a:r>
              <a:rPr lang="en-GB" dirty="0">
                <a:solidFill>
                  <a:srgbClr val="000000"/>
                </a:solidFill>
              </a:rPr>
              <a:t>Strategy as a ‘Pattern’</a:t>
            </a:r>
          </a:p>
          <a:p>
            <a:pPr lvl="1"/>
            <a:r>
              <a:rPr lang="en-GB" dirty="0">
                <a:solidFill>
                  <a:srgbClr val="009900"/>
                </a:solidFill>
              </a:rPr>
              <a:t>Strategy as a ‘Position’</a:t>
            </a:r>
          </a:p>
          <a:p>
            <a:pPr lvl="1"/>
            <a:r>
              <a:rPr lang="en-GB" dirty="0">
                <a:solidFill>
                  <a:srgbClr val="FF0000"/>
                </a:solidFill>
              </a:rPr>
              <a:t>Strategy as a ‘Perspective’</a:t>
            </a:r>
          </a:p>
          <a:p>
            <a:pPr lvl="1"/>
            <a:r>
              <a:rPr lang="en-GB" dirty="0">
                <a:solidFill>
                  <a:srgbClr val="0000CC"/>
                </a:solidFill>
              </a:rPr>
              <a:t>Strategy as a ‘Ploy’</a:t>
            </a:r>
          </a:p>
        </p:txBody>
      </p:sp>
      <p:sp>
        <p:nvSpPr>
          <p:cNvPr id="4" name="Slide Number Placeholder 3">
            <a:extLst>
              <a:ext uri="{FF2B5EF4-FFF2-40B4-BE49-F238E27FC236}">
                <a16:creationId xmlns:a16="http://schemas.microsoft.com/office/drawing/2014/main" id="{65A395CA-E740-41BC-BCA8-D849C3DF8D26}"/>
              </a:ext>
            </a:extLst>
          </p:cNvPr>
          <p:cNvSpPr>
            <a:spLocks noGrp="1"/>
          </p:cNvSpPr>
          <p:nvPr>
            <p:ph type="sldNum" sz="quarter" idx="12"/>
          </p:nvPr>
        </p:nvSpPr>
        <p:spPr/>
        <p:txBody>
          <a:bodyPr/>
          <a:lstStyle/>
          <a:p>
            <a:fld id="{AC82685A-BD3A-4230-8D85-804689F67293}" type="slidenum">
              <a:rPr lang="en-GB" smtClean="0"/>
              <a:t>12</a:t>
            </a:fld>
            <a:endParaRPr lang="en-GB"/>
          </a:p>
        </p:txBody>
      </p:sp>
      <p:pic>
        <p:nvPicPr>
          <p:cNvPr id="1026" name="Picture 2" descr="happy homer simpson GIF">
            <a:extLst>
              <a:ext uri="{FF2B5EF4-FFF2-40B4-BE49-F238E27FC236}">
                <a16:creationId xmlns:a16="http://schemas.microsoft.com/office/drawing/2014/main" id="{CC98F708-C668-489E-AA90-B8720218A4C2}"/>
              </a:ext>
            </a:extLst>
          </p:cNvPr>
          <p:cNvPicPr>
            <a:picLocks noChangeAspect="1" noChangeArrowheads="1" noCrop="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14772" y="136525"/>
            <a:ext cx="3137240" cy="239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15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2496D2-875F-41AB-B418-1E17D004A1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06863" y="1061368"/>
            <a:ext cx="3514725" cy="2781300"/>
          </a:xfrm>
          <a:prstGeom prst="rect">
            <a:avLst/>
          </a:prstGeom>
        </p:spPr>
      </p:pic>
      <p:sp>
        <p:nvSpPr>
          <p:cNvPr id="2" name="Title 1">
            <a:extLst>
              <a:ext uri="{FF2B5EF4-FFF2-40B4-BE49-F238E27FC236}">
                <a16:creationId xmlns:a16="http://schemas.microsoft.com/office/drawing/2014/main" id="{9D3F3873-3D22-4264-8144-B648C76D1A2A}"/>
              </a:ext>
            </a:extLst>
          </p:cNvPr>
          <p:cNvSpPr>
            <a:spLocks noGrp="1"/>
          </p:cNvSpPr>
          <p:nvPr>
            <p:ph type="title"/>
          </p:nvPr>
        </p:nvSpPr>
        <p:spPr>
          <a:xfrm>
            <a:off x="457200" y="42387"/>
            <a:ext cx="8229600" cy="1143000"/>
          </a:xfrm>
        </p:spPr>
        <p:txBody>
          <a:bodyPr/>
          <a:lstStyle/>
          <a:p>
            <a:r>
              <a:rPr lang="en-GB" dirty="0"/>
              <a:t>10 Schools of Strategy</a:t>
            </a:r>
          </a:p>
        </p:txBody>
      </p:sp>
      <p:sp>
        <p:nvSpPr>
          <p:cNvPr id="3" name="Content Placeholder 2">
            <a:extLst>
              <a:ext uri="{FF2B5EF4-FFF2-40B4-BE49-F238E27FC236}">
                <a16:creationId xmlns:a16="http://schemas.microsoft.com/office/drawing/2014/main" id="{1929242B-D9DF-4C2F-A607-0EB4EA69DA2E}"/>
              </a:ext>
            </a:extLst>
          </p:cNvPr>
          <p:cNvSpPr>
            <a:spLocks noGrp="1"/>
          </p:cNvSpPr>
          <p:nvPr>
            <p:ph idx="1"/>
          </p:nvPr>
        </p:nvSpPr>
        <p:spPr/>
        <p:txBody>
          <a:bodyPr>
            <a:normAutofit fontScale="77500" lnSpcReduction="20000"/>
          </a:bodyPr>
          <a:lstStyle/>
          <a:p>
            <a:pPr marL="514350" indent="-514350">
              <a:buFont typeface="+mj-lt"/>
              <a:buAutoNum type="arabicPeriod"/>
            </a:pPr>
            <a:r>
              <a:rPr lang="en-GB" dirty="0">
                <a:solidFill>
                  <a:srgbClr val="0000CC"/>
                </a:solidFill>
              </a:rPr>
              <a:t>The Design School</a:t>
            </a:r>
          </a:p>
          <a:p>
            <a:pPr marL="514350" indent="-514350">
              <a:buFont typeface="+mj-lt"/>
              <a:buAutoNum type="arabicPeriod"/>
            </a:pPr>
            <a:r>
              <a:rPr lang="en-GB" dirty="0">
                <a:solidFill>
                  <a:srgbClr val="7030A0"/>
                </a:solidFill>
              </a:rPr>
              <a:t>The Planning School</a:t>
            </a:r>
          </a:p>
          <a:p>
            <a:pPr marL="514350" indent="-514350">
              <a:buFont typeface="+mj-lt"/>
              <a:buAutoNum type="arabicPeriod"/>
            </a:pPr>
            <a:r>
              <a:rPr lang="en-GB" dirty="0">
                <a:solidFill>
                  <a:srgbClr val="111111"/>
                </a:solidFill>
              </a:rPr>
              <a:t>The Positioning School</a:t>
            </a:r>
          </a:p>
          <a:p>
            <a:pPr marL="514350" indent="-514350">
              <a:buFont typeface="+mj-lt"/>
              <a:buAutoNum type="arabicPeriod"/>
            </a:pPr>
            <a:r>
              <a:rPr lang="en-GB" dirty="0">
                <a:solidFill>
                  <a:srgbClr val="A50021"/>
                </a:solidFill>
              </a:rPr>
              <a:t>The Entrepreneurial School</a:t>
            </a:r>
          </a:p>
          <a:p>
            <a:pPr marL="514350" indent="-514350">
              <a:buFont typeface="+mj-lt"/>
              <a:buAutoNum type="arabicPeriod"/>
            </a:pPr>
            <a:r>
              <a:rPr lang="en-GB" dirty="0">
                <a:solidFill>
                  <a:srgbClr val="009900"/>
                </a:solidFill>
              </a:rPr>
              <a:t>The Cognitive School</a:t>
            </a:r>
          </a:p>
          <a:p>
            <a:pPr marL="514350" indent="-514350">
              <a:buFont typeface="+mj-lt"/>
              <a:buAutoNum type="arabicPeriod"/>
            </a:pPr>
            <a:r>
              <a:rPr lang="en-GB" dirty="0">
                <a:solidFill>
                  <a:srgbClr val="FF0000"/>
                </a:solidFill>
              </a:rPr>
              <a:t>The Learning School</a:t>
            </a:r>
          </a:p>
          <a:p>
            <a:pPr marL="514350" indent="-514350">
              <a:buFont typeface="+mj-lt"/>
              <a:buAutoNum type="arabicPeriod"/>
            </a:pPr>
            <a:r>
              <a:rPr lang="en-GB" dirty="0">
                <a:solidFill>
                  <a:srgbClr val="E859FF"/>
                </a:solidFill>
              </a:rPr>
              <a:t>The Power School</a:t>
            </a:r>
          </a:p>
          <a:p>
            <a:pPr marL="514350" indent="-514350">
              <a:buFont typeface="+mj-lt"/>
              <a:buAutoNum type="arabicPeriod"/>
            </a:pPr>
            <a:r>
              <a:rPr lang="en-GB" dirty="0">
                <a:solidFill>
                  <a:srgbClr val="002060"/>
                </a:solidFill>
              </a:rPr>
              <a:t>The Cultural School</a:t>
            </a:r>
          </a:p>
          <a:p>
            <a:pPr marL="514350" indent="-514350">
              <a:buFont typeface="+mj-lt"/>
              <a:buAutoNum type="arabicPeriod"/>
            </a:pPr>
            <a:r>
              <a:rPr lang="en-GB" dirty="0">
                <a:solidFill>
                  <a:srgbClr val="800080"/>
                </a:solidFill>
              </a:rPr>
              <a:t>The Environmental School</a:t>
            </a:r>
          </a:p>
          <a:p>
            <a:pPr marL="514350" indent="-514350">
              <a:buFont typeface="+mj-lt"/>
              <a:buAutoNum type="arabicPeriod"/>
            </a:pPr>
            <a:r>
              <a:rPr lang="en-GB" dirty="0">
                <a:solidFill>
                  <a:srgbClr val="0066FF"/>
                </a:solidFill>
              </a:rPr>
              <a:t>The Configuration School</a:t>
            </a:r>
          </a:p>
        </p:txBody>
      </p:sp>
      <p:sp>
        <p:nvSpPr>
          <p:cNvPr id="4" name="Slide Number Placeholder 3">
            <a:extLst>
              <a:ext uri="{FF2B5EF4-FFF2-40B4-BE49-F238E27FC236}">
                <a16:creationId xmlns:a16="http://schemas.microsoft.com/office/drawing/2014/main" id="{9D039526-8EDC-4CA9-9B8F-3EFCC94EE161}"/>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1026" name="Picture 2" descr="homer simpson episode 22 GIF">
            <a:extLst>
              <a:ext uri="{FF2B5EF4-FFF2-40B4-BE49-F238E27FC236}">
                <a16:creationId xmlns:a16="http://schemas.microsoft.com/office/drawing/2014/main" id="{2B973880-A14F-4483-845F-5C58228EEA01}"/>
              </a:ext>
            </a:extLst>
          </p:cNvPr>
          <p:cNvPicPr>
            <a:picLocks noChangeAspect="1" noChangeArrowheads="1" noCrop="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948264" y="4020796"/>
            <a:ext cx="2189798" cy="1669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317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C411-FD72-3143-BFF1-D1289B1C9C58}"/>
              </a:ext>
            </a:extLst>
          </p:cNvPr>
          <p:cNvSpPr>
            <a:spLocks noGrp="1"/>
          </p:cNvSpPr>
          <p:nvPr>
            <p:ph type="title"/>
          </p:nvPr>
        </p:nvSpPr>
        <p:spPr/>
        <p:txBody>
          <a:bodyPr/>
          <a:lstStyle/>
          <a:p>
            <a:r>
              <a:rPr lang="en-US" dirty="0"/>
              <a:t>The 3 Schools of Strategy</a:t>
            </a:r>
          </a:p>
        </p:txBody>
      </p:sp>
      <p:sp>
        <p:nvSpPr>
          <p:cNvPr id="3" name="Content Placeholder 2">
            <a:extLst>
              <a:ext uri="{FF2B5EF4-FFF2-40B4-BE49-F238E27FC236}">
                <a16:creationId xmlns:a16="http://schemas.microsoft.com/office/drawing/2014/main" id="{94521906-863E-A448-8BC8-424BC5AE65EA}"/>
              </a:ext>
            </a:extLst>
          </p:cNvPr>
          <p:cNvSpPr>
            <a:spLocks noGrp="1"/>
          </p:cNvSpPr>
          <p:nvPr>
            <p:ph idx="1"/>
          </p:nvPr>
        </p:nvSpPr>
        <p:spPr/>
        <p:txBody>
          <a:bodyPr/>
          <a:lstStyle/>
          <a:p>
            <a:r>
              <a:rPr lang="en-US" dirty="0"/>
              <a:t>The Planning School </a:t>
            </a:r>
            <a:r>
              <a:rPr lang="en-US" sz="1800" dirty="0"/>
              <a:t>( Andrews, 1987,  Ansoff 1965)</a:t>
            </a:r>
          </a:p>
          <a:p>
            <a:r>
              <a:rPr lang="en-US" dirty="0"/>
              <a:t>The Positional School </a:t>
            </a:r>
            <a:r>
              <a:rPr lang="en-US" sz="1800" dirty="0"/>
              <a:t>(BCG Matrix)</a:t>
            </a:r>
          </a:p>
          <a:p>
            <a:r>
              <a:rPr lang="en-US" dirty="0"/>
              <a:t>The Resource Based School </a:t>
            </a:r>
            <a:r>
              <a:rPr lang="en-US" sz="1800" dirty="0"/>
              <a:t>(Grant, R. 1995)</a:t>
            </a:r>
          </a:p>
        </p:txBody>
      </p:sp>
      <p:sp>
        <p:nvSpPr>
          <p:cNvPr id="4" name="Slide Number Placeholder 3">
            <a:extLst>
              <a:ext uri="{FF2B5EF4-FFF2-40B4-BE49-F238E27FC236}">
                <a16:creationId xmlns:a16="http://schemas.microsoft.com/office/drawing/2014/main" id="{955CA7EE-5204-2748-BB7F-1249B9419A28}"/>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2050" name="Picture 2" descr="stupid homer simpson GIF">
            <a:extLst>
              <a:ext uri="{FF2B5EF4-FFF2-40B4-BE49-F238E27FC236}">
                <a16:creationId xmlns:a16="http://schemas.microsoft.com/office/drawing/2014/main" id="{4A302B09-0078-48E2-9AFF-CA085C198A23}"/>
              </a:ext>
            </a:extLst>
          </p:cNvPr>
          <p:cNvPicPr>
            <a:picLocks noChangeAspect="1" noChangeArrowheads="1" noCrop="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54052" y="3658466"/>
            <a:ext cx="3635896" cy="2045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868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C344F-61CA-1548-BA4C-F53BBBCD8740}"/>
              </a:ext>
            </a:extLst>
          </p:cNvPr>
          <p:cNvSpPr>
            <a:spLocks noGrp="1"/>
          </p:cNvSpPr>
          <p:nvPr>
            <p:ph type="title"/>
          </p:nvPr>
        </p:nvSpPr>
        <p:spPr>
          <a:xfrm>
            <a:off x="558917" y="124756"/>
            <a:ext cx="8229600" cy="766992"/>
          </a:xfrm>
        </p:spPr>
        <p:txBody>
          <a:bodyPr/>
          <a:lstStyle/>
          <a:p>
            <a:r>
              <a:rPr lang="en-US" dirty="0"/>
              <a:t>The Planning School</a:t>
            </a:r>
          </a:p>
        </p:txBody>
      </p:sp>
      <p:sp>
        <p:nvSpPr>
          <p:cNvPr id="3" name="Content Placeholder 2">
            <a:extLst>
              <a:ext uri="{FF2B5EF4-FFF2-40B4-BE49-F238E27FC236}">
                <a16:creationId xmlns:a16="http://schemas.microsoft.com/office/drawing/2014/main" id="{0B43EC20-F605-2A42-B018-8C44CD912B42}"/>
              </a:ext>
            </a:extLst>
          </p:cNvPr>
          <p:cNvSpPr>
            <a:spLocks noGrp="1"/>
          </p:cNvSpPr>
          <p:nvPr>
            <p:ph sz="half" idx="1"/>
          </p:nvPr>
        </p:nvSpPr>
        <p:spPr>
          <a:xfrm>
            <a:off x="0" y="1040933"/>
            <a:ext cx="4038600" cy="3989040"/>
          </a:xfrm>
        </p:spPr>
        <p:txBody>
          <a:bodyPr>
            <a:noAutofit/>
          </a:bodyPr>
          <a:lstStyle/>
          <a:p>
            <a:r>
              <a:rPr lang="en-US" sz="2000" dirty="0">
                <a:solidFill>
                  <a:srgbClr val="FF0066"/>
                </a:solidFill>
              </a:rPr>
              <a:t>Based on past trends, forecasts and stable structures and environments</a:t>
            </a:r>
          </a:p>
          <a:p>
            <a:r>
              <a:rPr lang="en-US" sz="2000" dirty="0">
                <a:solidFill>
                  <a:srgbClr val="0000CC"/>
                </a:solidFill>
              </a:rPr>
              <a:t>Uses a very bureaucratic, rational manner</a:t>
            </a:r>
          </a:p>
          <a:p>
            <a:r>
              <a:rPr lang="en-US" sz="2000" dirty="0">
                <a:solidFill>
                  <a:srgbClr val="009900"/>
                </a:solidFill>
              </a:rPr>
              <a:t>Tries to achieve a “fit” between </a:t>
            </a:r>
            <a:r>
              <a:rPr lang="en-GB" sz="2000" dirty="0">
                <a:solidFill>
                  <a:srgbClr val="009900"/>
                </a:solidFill>
              </a:rPr>
              <a:t>organisational</a:t>
            </a:r>
            <a:r>
              <a:rPr lang="en-US" sz="2000" dirty="0">
                <a:solidFill>
                  <a:srgbClr val="009900"/>
                </a:solidFill>
              </a:rPr>
              <a:t> strategy and its environment</a:t>
            </a:r>
          </a:p>
          <a:p>
            <a:r>
              <a:rPr lang="en-US" sz="2000" dirty="0">
                <a:solidFill>
                  <a:srgbClr val="FF0000"/>
                </a:solidFill>
              </a:rPr>
              <a:t>Requires detailed and inflexible planning not suitable for turbulent markets</a:t>
            </a:r>
          </a:p>
        </p:txBody>
      </p:sp>
      <p:pic>
        <p:nvPicPr>
          <p:cNvPr id="7" name="Content Placeholder 6">
            <a:extLst>
              <a:ext uri="{FF2B5EF4-FFF2-40B4-BE49-F238E27FC236}">
                <a16:creationId xmlns:a16="http://schemas.microsoft.com/office/drawing/2014/main" id="{0F6B920D-159B-1A4D-83D2-EE98E09CD75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000493" y="1129665"/>
            <a:ext cx="4788024" cy="3456384"/>
          </a:xfrm>
        </p:spPr>
      </p:pic>
      <p:sp>
        <p:nvSpPr>
          <p:cNvPr id="5" name="Slide Number Placeholder 4">
            <a:extLst>
              <a:ext uri="{FF2B5EF4-FFF2-40B4-BE49-F238E27FC236}">
                <a16:creationId xmlns:a16="http://schemas.microsoft.com/office/drawing/2014/main" id="{03A71FD1-B228-8F42-8287-D637A467D4F7}"/>
              </a:ext>
            </a:extLst>
          </p:cNvPr>
          <p:cNvSpPr>
            <a:spLocks noGrp="1"/>
          </p:cNvSpPr>
          <p:nvPr>
            <p:ph type="sldNum" sz="quarter" idx="12"/>
          </p:nvPr>
        </p:nvSpPr>
        <p:spPr/>
        <p:txBody>
          <a:bodyPr/>
          <a:lstStyle/>
          <a:p>
            <a:pPr>
              <a:defRPr/>
            </a:pPr>
            <a:fld id="{B9A9A929-8F74-C248-95C9-A8A4F15C660E}" type="slidenum">
              <a:rPr lang="en-GB" smtClean="0"/>
              <a:pPr>
                <a:defRPr/>
              </a:pPr>
              <a:t>15</a:t>
            </a:fld>
            <a:endParaRPr lang="en-GB"/>
          </a:p>
        </p:txBody>
      </p:sp>
      <p:sp>
        <p:nvSpPr>
          <p:cNvPr id="8" name="TextBox 7">
            <a:extLst>
              <a:ext uri="{FF2B5EF4-FFF2-40B4-BE49-F238E27FC236}">
                <a16:creationId xmlns:a16="http://schemas.microsoft.com/office/drawing/2014/main" id="{A55049D1-4B04-7E44-A8AB-47DB5458ABE7}"/>
              </a:ext>
            </a:extLst>
          </p:cNvPr>
          <p:cNvSpPr txBox="1"/>
          <p:nvPr/>
        </p:nvSpPr>
        <p:spPr>
          <a:xfrm>
            <a:off x="5893296" y="4660641"/>
            <a:ext cx="2793504" cy="369332"/>
          </a:xfrm>
          <a:prstGeom prst="rect">
            <a:avLst/>
          </a:prstGeom>
          <a:noFill/>
        </p:spPr>
        <p:txBody>
          <a:bodyPr wrap="square" rtlCol="0">
            <a:spAutoFit/>
          </a:bodyPr>
          <a:lstStyle/>
          <a:p>
            <a:r>
              <a:rPr lang="en-US" dirty="0"/>
              <a:t> The Ansoff Matrix</a:t>
            </a:r>
          </a:p>
        </p:txBody>
      </p:sp>
    </p:spTree>
    <p:extLst>
      <p:ext uri="{BB962C8B-B14F-4D97-AF65-F5344CB8AC3E}">
        <p14:creationId xmlns:p14="http://schemas.microsoft.com/office/powerpoint/2010/main" val="86311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26F0DA-2ABB-4BEF-A93D-66FAAE99C2FF}"/>
              </a:ext>
            </a:extLst>
          </p:cNvPr>
          <p:cNvSpPr>
            <a:spLocks noGrp="1"/>
          </p:cNvSpPr>
          <p:nvPr>
            <p:ph type="sldNum" sz="quarter" idx="12"/>
          </p:nvPr>
        </p:nvSpPr>
        <p:spPr/>
        <p:txBody>
          <a:bodyPr/>
          <a:lstStyle/>
          <a:p>
            <a:pPr>
              <a:defRPr/>
            </a:pPr>
            <a:fld id="{DF118328-EBE4-7445-A94C-41F7E21897A2}" type="slidenum">
              <a:rPr lang="en-GB" smtClean="0"/>
              <a:pPr>
                <a:defRPr/>
              </a:pPr>
              <a:t>16</a:t>
            </a:fld>
            <a:endParaRPr lang="en-GB"/>
          </a:p>
        </p:txBody>
      </p:sp>
      <p:pic>
        <p:nvPicPr>
          <p:cNvPr id="3" name="Picture 2" descr="A sign on the side of a dirt road&#10;&#10;Description generated with very high confidence">
            <a:extLst>
              <a:ext uri="{FF2B5EF4-FFF2-40B4-BE49-F238E27FC236}">
                <a16:creationId xmlns:a16="http://schemas.microsoft.com/office/drawing/2014/main" id="{E98FE668-94D2-4D3E-8CB9-6F41A2DF70F0}"/>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7584" y="136525"/>
            <a:ext cx="7488832" cy="5400600"/>
          </a:xfrm>
          <a:prstGeom prst="rect">
            <a:avLst/>
          </a:prstGeom>
        </p:spPr>
      </p:pic>
    </p:spTree>
    <p:extLst>
      <p:ext uri="{BB962C8B-B14F-4D97-AF65-F5344CB8AC3E}">
        <p14:creationId xmlns:p14="http://schemas.microsoft.com/office/powerpoint/2010/main" val="160688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BD0C-08E0-1948-872A-F590A1BDBEB1}"/>
              </a:ext>
            </a:extLst>
          </p:cNvPr>
          <p:cNvSpPr>
            <a:spLocks noGrp="1"/>
          </p:cNvSpPr>
          <p:nvPr>
            <p:ph type="title"/>
          </p:nvPr>
        </p:nvSpPr>
        <p:spPr/>
        <p:txBody>
          <a:bodyPr/>
          <a:lstStyle/>
          <a:p>
            <a:r>
              <a:rPr lang="en-US" dirty="0"/>
              <a:t>The Ansoff Matrix </a:t>
            </a:r>
            <a:r>
              <a:rPr lang="en-US" sz="1400" dirty="0"/>
              <a:t>(slide 1)</a:t>
            </a:r>
          </a:p>
        </p:txBody>
      </p:sp>
      <p:sp>
        <p:nvSpPr>
          <p:cNvPr id="3" name="Text Placeholder 2">
            <a:extLst>
              <a:ext uri="{FF2B5EF4-FFF2-40B4-BE49-F238E27FC236}">
                <a16:creationId xmlns:a16="http://schemas.microsoft.com/office/drawing/2014/main" id="{2DC5D51D-29FF-7646-8060-335444CE77A7}"/>
              </a:ext>
            </a:extLst>
          </p:cNvPr>
          <p:cNvSpPr>
            <a:spLocks noGrp="1"/>
          </p:cNvSpPr>
          <p:nvPr>
            <p:ph type="body" idx="1"/>
          </p:nvPr>
        </p:nvSpPr>
        <p:spPr>
          <a:xfrm>
            <a:off x="323528" y="1269778"/>
            <a:ext cx="4040188" cy="639762"/>
          </a:xfrm>
        </p:spPr>
        <p:txBody>
          <a:bodyPr/>
          <a:lstStyle/>
          <a:p>
            <a:r>
              <a:rPr lang="en-GB" b="0" dirty="0">
                <a:solidFill>
                  <a:srgbClr val="9900CC"/>
                </a:solidFill>
                <a:latin typeface="Arial" panose="020B0604020202020204" pitchFamily="34" charset="0"/>
                <a:ea typeface="ＭＳ Ｐゴシック" charset="0"/>
                <a:cs typeface="Arial" panose="020B0604020202020204" pitchFamily="34" charset="0"/>
              </a:rPr>
              <a:t>Market Penetration</a:t>
            </a:r>
            <a:endParaRPr lang="en-US" b="0" dirty="0">
              <a:solidFill>
                <a:srgbClr val="9900CC"/>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4200568-7FE8-1D4A-AC7A-BFBC63810AF6}"/>
              </a:ext>
            </a:extLst>
          </p:cNvPr>
          <p:cNvSpPr>
            <a:spLocks noGrp="1"/>
          </p:cNvSpPr>
          <p:nvPr>
            <p:ph sz="half" idx="2"/>
          </p:nvPr>
        </p:nvSpPr>
        <p:spPr>
          <a:xfrm>
            <a:off x="323528" y="1924661"/>
            <a:ext cx="4040188" cy="2478261"/>
          </a:xfrm>
        </p:spPr>
        <p:txBody>
          <a:bodyPr>
            <a:normAutofit/>
          </a:bodyPr>
          <a:lstStyle/>
          <a:p>
            <a:r>
              <a:rPr lang="en-GB" sz="2000" dirty="0">
                <a:solidFill>
                  <a:srgbClr val="9900CC"/>
                </a:solidFill>
                <a:latin typeface="Arial" pitchFamily="34" charset="0"/>
                <a:ea typeface="ＭＳ Ｐゴシック" charset="0"/>
                <a:cs typeface="ＭＳ Ｐゴシック" charset="0"/>
              </a:rPr>
              <a:t>Existing products for existing markets. Focusing on existing products for existing markets, means that the firm aims to increase sales within its present market place. </a:t>
            </a:r>
          </a:p>
          <a:p>
            <a:pPr marL="0" indent="0">
              <a:buNone/>
            </a:pPr>
            <a:endParaRPr lang="en-GB" dirty="0">
              <a:latin typeface="Arial" pitchFamily="34" charset="0"/>
              <a:ea typeface="ＭＳ Ｐゴシック" charset="0"/>
              <a:cs typeface="ＭＳ Ｐゴシック" charset="0"/>
            </a:endParaRPr>
          </a:p>
          <a:p>
            <a:endParaRPr lang="en-US" dirty="0"/>
          </a:p>
        </p:txBody>
      </p:sp>
      <p:sp>
        <p:nvSpPr>
          <p:cNvPr id="5" name="Text Placeholder 4">
            <a:extLst>
              <a:ext uri="{FF2B5EF4-FFF2-40B4-BE49-F238E27FC236}">
                <a16:creationId xmlns:a16="http://schemas.microsoft.com/office/drawing/2014/main" id="{2650F1BE-4771-8A4E-866F-C2E9803438D5}"/>
              </a:ext>
            </a:extLst>
          </p:cNvPr>
          <p:cNvSpPr>
            <a:spLocks noGrp="1"/>
          </p:cNvSpPr>
          <p:nvPr>
            <p:ph type="body" sz="quarter" idx="3"/>
          </p:nvPr>
        </p:nvSpPr>
        <p:spPr>
          <a:xfrm>
            <a:off x="5102225" y="1269778"/>
            <a:ext cx="4041775" cy="639762"/>
          </a:xfrm>
        </p:spPr>
        <p:txBody>
          <a:bodyPr/>
          <a:lstStyle/>
          <a:p>
            <a:r>
              <a:rPr lang="en-GB" b="0" dirty="0">
                <a:solidFill>
                  <a:srgbClr val="FF0066"/>
                </a:solidFill>
                <a:latin typeface="Arial" pitchFamily="34" charset="0"/>
                <a:ea typeface="ＭＳ Ｐゴシック" charset="0"/>
                <a:cs typeface="ＭＳ Ｐゴシック" charset="0"/>
              </a:rPr>
              <a:t>Market Development</a:t>
            </a:r>
            <a:endParaRPr lang="en-US" b="0" dirty="0">
              <a:solidFill>
                <a:srgbClr val="FF0066"/>
              </a:solidFill>
            </a:endParaRPr>
          </a:p>
        </p:txBody>
      </p:sp>
      <p:sp>
        <p:nvSpPr>
          <p:cNvPr id="6" name="Content Placeholder 5">
            <a:extLst>
              <a:ext uri="{FF2B5EF4-FFF2-40B4-BE49-F238E27FC236}">
                <a16:creationId xmlns:a16="http://schemas.microsoft.com/office/drawing/2014/main" id="{2BFCF8F1-E67F-534B-8E30-3283F1FA63E8}"/>
              </a:ext>
            </a:extLst>
          </p:cNvPr>
          <p:cNvSpPr>
            <a:spLocks noGrp="1"/>
          </p:cNvSpPr>
          <p:nvPr>
            <p:ph sz="quarter" idx="4"/>
          </p:nvPr>
        </p:nvSpPr>
        <p:spPr>
          <a:xfrm>
            <a:off x="5122387" y="1924661"/>
            <a:ext cx="4041775" cy="3414365"/>
          </a:xfrm>
        </p:spPr>
        <p:txBody>
          <a:bodyPr>
            <a:normAutofit/>
          </a:bodyPr>
          <a:lstStyle/>
          <a:p>
            <a:r>
              <a:rPr lang="en-GB" sz="2000" dirty="0">
                <a:solidFill>
                  <a:srgbClr val="FF0066"/>
                </a:solidFill>
                <a:latin typeface="Arial" pitchFamily="34" charset="0"/>
                <a:ea typeface="ＭＳ Ｐゴシック" charset="0"/>
                <a:cs typeface="ＭＳ Ｐゴシック" charset="0"/>
              </a:rPr>
              <a:t>Develop markets for existing products. If the business takes the option of market development, the objective will be to find new markets for the firms existing products</a:t>
            </a:r>
            <a:endParaRPr lang="en-US" sz="2000" dirty="0">
              <a:solidFill>
                <a:srgbClr val="FF0066"/>
              </a:solidFill>
            </a:endParaRPr>
          </a:p>
        </p:txBody>
      </p:sp>
      <p:sp>
        <p:nvSpPr>
          <p:cNvPr id="7" name="Slide Number Placeholder 6">
            <a:extLst>
              <a:ext uri="{FF2B5EF4-FFF2-40B4-BE49-F238E27FC236}">
                <a16:creationId xmlns:a16="http://schemas.microsoft.com/office/drawing/2014/main" id="{DE8A9233-6116-8741-926C-91843973908D}"/>
              </a:ext>
            </a:extLst>
          </p:cNvPr>
          <p:cNvSpPr>
            <a:spLocks noGrp="1"/>
          </p:cNvSpPr>
          <p:nvPr>
            <p:ph type="sldNum" sz="quarter" idx="12"/>
          </p:nvPr>
        </p:nvSpPr>
        <p:spPr/>
        <p:txBody>
          <a:bodyPr/>
          <a:lstStyle/>
          <a:p>
            <a:pPr>
              <a:defRPr/>
            </a:pPr>
            <a:fld id="{6B2ED0A8-3177-B644-ABD4-CFF58179CFCE}" type="slidenum">
              <a:rPr lang="en-GB" smtClean="0"/>
              <a:pPr>
                <a:defRPr/>
              </a:pPr>
              <a:t>17</a:t>
            </a:fld>
            <a:endParaRPr lang="en-GB"/>
          </a:p>
        </p:txBody>
      </p:sp>
      <p:pic>
        <p:nvPicPr>
          <p:cNvPr id="8" name="Picture 7">
            <a:extLst>
              <a:ext uri="{FF2B5EF4-FFF2-40B4-BE49-F238E27FC236}">
                <a16:creationId xmlns:a16="http://schemas.microsoft.com/office/drawing/2014/main" id="{5CF0176E-BDE8-4E0F-A209-1BD9894C0970}"/>
              </a:ext>
            </a:extLst>
          </p:cNvPr>
          <p:cNvPicPr>
            <a:picLocks noChangeAspect="1"/>
          </p:cNvPicPr>
          <p:nvPr/>
        </p:nvPicPr>
        <p:blipFill>
          <a:blip r:embed="rId2"/>
          <a:stretch>
            <a:fillRect/>
          </a:stretch>
        </p:blipFill>
        <p:spPr>
          <a:xfrm>
            <a:off x="3724275" y="3408646"/>
            <a:ext cx="1695450" cy="2257425"/>
          </a:xfrm>
          <a:prstGeom prst="rect">
            <a:avLst/>
          </a:prstGeom>
        </p:spPr>
      </p:pic>
    </p:spTree>
    <p:extLst>
      <p:ext uri="{BB962C8B-B14F-4D97-AF65-F5344CB8AC3E}">
        <p14:creationId xmlns:p14="http://schemas.microsoft.com/office/powerpoint/2010/main" val="224133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3139-3FA5-1B44-89E4-1E4830CCBD82}"/>
              </a:ext>
            </a:extLst>
          </p:cNvPr>
          <p:cNvSpPr>
            <a:spLocks noGrp="1"/>
          </p:cNvSpPr>
          <p:nvPr>
            <p:ph type="title"/>
          </p:nvPr>
        </p:nvSpPr>
        <p:spPr>
          <a:xfrm>
            <a:off x="457200" y="8285"/>
            <a:ext cx="8229600" cy="1143000"/>
          </a:xfrm>
        </p:spPr>
        <p:txBody>
          <a:bodyPr/>
          <a:lstStyle/>
          <a:p>
            <a:r>
              <a:rPr lang="en-US" dirty="0"/>
              <a:t>The Ansoff Matrix</a:t>
            </a:r>
          </a:p>
        </p:txBody>
      </p:sp>
      <p:sp>
        <p:nvSpPr>
          <p:cNvPr id="3" name="Text Placeholder 2">
            <a:extLst>
              <a:ext uri="{FF2B5EF4-FFF2-40B4-BE49-F238E27FC236}">
                <a16:creationId xmlns:a16="http://schemas.microsoft.com/office/drawing/2014/main" id="{49D48D79-0DC1-0F4F-A8BC-0A12AE9F5772}"/>
              </a:ext>
            </a:extLst>
          </p:cNvPr>
          <p:cNvSpPr>
            <a:spLocks noGrp="1"/>
          </p:cNvSpPr>
          <p:nvPr>
            <p:ph type="body" idx="1"/>
          </p:nvPr>
        </p:nvSpPr>
        <p:spPr>
          <a:xfrm>
            <a:off x="755576" y="1078589"/>
            <a:ext cx="4040188" cy="639762"/>
          </a:xfrm>
        </p:spPr>
        <p:txBody>
          <a:bodyPr>
            <a:normAutofit fontScale="70000" lnSpcReduction="20000"/>
          </a:bodyPr>
          <a:lstStyle/>
          <a:p>
            <a:endParaRPr lang="en-GB" dirty="0">
              <a:latin typeface="Arial" pitchFamily="34" charset="0"/>
              <a:ea typeface="ＭＳ Ｐゴシック" charset="0"/>
              <a:cs typeface="ＭＳ Ｐゴシック" charset="0"/>
            </a:endParaRPr>
          </a:p>
          <a:p>
            <a:r>
              <a:rPr lang="en-GB" sz="3100" b="0" dirty="0">
                <a:solidFill>
                  <a:srgbClr val="0000CC"/>
                </a:solidFill>
                <a:latin typeface="Arial" pitchFamily="34" charset="0"/>
                <a:ea typeface="ＭＳ Ｐゴシック" charset="0"/>
                <a:cs typeface="ＭＳ Ｐゴシック" charset="0"/>
              </a:rPr>
              <a:t>Product Development</a:t>
            </a:r>
          </a:p>
          <a:p>
            <a:endParaRPr lang="en-US" dirty="0"/>
          </a:p>
        </p:txBody>
      </p:sp>
      <p:sp>
        <p:nvSpPr>
          <p:cNvPr id="4" name="Content Placeholder 3">
            <a:extLst>
              <a:ext uri="{FF2B5EF4-FFF2-40B4-BE49-F238E27FC236}">
                <a16:creationId xmlns:a16="http://schemas.microsoft.com/office/drawing/2014/main" id="{0E3177AD-CB88-6643-978F-3CFD93EA4CE6}"/>
              </a:ext>
            </a:extLst>
          </p:cNvPr>
          <p:cNvSpPr>
            <a:spLocks noGrp="1"/>
          </p:cNvSpPr>
          <p:nvPr>
            <p:ph sz="half" idx="2"/>
          </p:nvPr>
        </p:nvSpPr>
        <p:spPr>
          <a:xfrm>
            <a:off x="510640" y="1805373"/>
            <a:ext cx="4040188" cy="3414365"/>
          </a:xfrm>
        </p:spPr>
        <p:txBody>
          <a:bodyPr>
            <a:normAutofit fontScale="92500" lnSpcReduction="10000"/>
          </a:bodyPr>
          <a:lstStyle/>
          <a:p>
            <a:r>
              <a:rPr lang="en-GB" sz="2200" dirty="0">
                <a:solidFill>
                  <a:srgbClr val="0000CC"/>
                </a:solidFill>
                <a:latin typeface="Arial" pitchFamily="34" charset="0"/>
                <a:ea typeface="ＭＳ Ｐゴシック" charset="0"/>
                <a:cs typeface="ＭＳ Ｐゴシック" charset="0"/>
              </a:rPr>
              <a:t>New products for existing markets. A third option available is to develop new products for existing markets. In this case the business will attempt to increase profitability and growth by introducing new products targeted at the existing customer base</a:t>
            </a:r>
            <a:endParaRPr lang="en-US" dirty="0">
              <a:solidFill>
                <a:srgbClr val="0000CC"/>
              </a:solidFill>
            </a:endParaRPr>
          </a:p>
        </p:txBody>
      </p:sp>
      <p:sp>
        <p:nvSpPr>
          <p:cNvPr id="6" name="Content Placeholder 5">
            <a:extLst>
              <a:ext uri="{FF2B5EF4-FFF2-40B4-BE49-F238E27FC236}">
                <a16:creationId xmlns:a16="http://schemas.microsoft.com/office/drawing/2014/main" id="{C9F6B119-91D1-2D46-A643-7173471BDE01}"/>
              </a:ext>
            </a:extLst>
          </p:cNvPr>
          <p:cNvSpPr>
            <a:spLocks noGrp="1"/>
          </p:cNvSpPr>
          <p:nvPr>
            <p:ph sz="quarter" idx="4"/>
          </p:nvPr>
        </p:nvSpPr>
        <p:spPr>
          <a:xfrm>
            <a:off x="4932040" y="1805372"/>
            <a:ext cx="4041775" cy="3414365"/>
          </a:xfrm>
        </p:spPr>
        <p:txBody>
          <a:bodyPr>
            <a:normAutofit fontScale="92500" lnSpcReduction="10000"/>
          </a:bodyPr>
          <a:lstStyle/>
          <a:p>
            <a:r>
              <a:rPr lang="en-GB" sz="2200" dirty="0">
                <a:solidFill>
                  <a:srgbClr val="009900"/>
                </a:solidFill>
                <a:latin typeface="Arial" pitchFamily="34" charset="0"/>
                <a:ea typeface="ＭＳ Ｐゴシック" charset="0"/>
                <a:cs typeface="ＭＳ Ｐゴシック" charset="0"/>
              </a:rPr>
              <a:t>Develop new products for new markets. The final option available is to develop new products for new markets. This may be attempted if the firm sees a new opportunity, and has investment funds available or alternatively the firm may be forced into this type of action because of pressures in existing markets or on existing product ranges. </a:t>
            </a:r>
          </a:p>
          <a:p>
            <a:endParaRPr lang="en-US" dirty="0"/>
          </a:p>
        </p:txBody>
      </p:sp>
      <p:sp>
        <p:nvSpPr>
          <p:cNvPr id="7" name="Slide Number Placeholder 6">
            <a:extLst>
              <a:ext uri="{FF2B5EF4-FFF2-40B4-BE49-F238E27FC236}">
                <a16:creationId xmlns:a16="http://schemas.microsoft.com/office/drawing/2014/main" id="{D174D0FC-F152-2A40-87B5-1BE055571233}"/>
              </a:ext>
            </a:extLst>
          </p:cNvPr>
          <p:cNvSpPr>
            <a:spLocks noGrp="1"/>
          </p:cNvSpPr>
          <p:nvPr>
            <p:ph type="sldNum" sz="quarter" idx="12"/>
          </p:nvPr>
        </p:nvSpPr>
        <p:spPr/>
        <p:txBody>
          <a:bodyPr/>
          <a:lstStyle/>
          <a:p>
            <a:pPr>
              <a:defRPr/>
            </a:pPr>
            <a:fld id="{6B2ED0A8-3177-B644-ABD4-CFF58179CFCE}" type="slidenum">
              <a:rPr lang="en-GB" smtClean="0"/>
              <a:pPr>
                <a:defRPr/>
              </a:pPr>
              <a:t>18</a:t>
            </a:fld>
            <a:endParaRPr lang="en-GB"/>
          </a:p>
        </p:txBody>
      </p:sp>
      <p:sp>
        <p:nvSpPr>
          <p:cNvPr id="9" name="Text Placeholder 8">
            <a:extLst>
              <a:ext uri="{FF2B5EF4-FFF2-40B4-BE49-F238E27FC236}">
                <a16:creationId xmlns:a16="http://schemas.microsoft.com/office/drawing/2014/main" id="{DE507AEC-E894-894D-A825-F2E8EAC4487A}"/>
              </a:ext>
            </a:extLst>
          </p:cNvPr>
          <p:cNvSpPr>
            <a:spLocks noGrp="1"/>
          </p:cNvSpPr>
          <p:nvPr>
            <p:ph type="body" sz="quarter" idx="3"/>
          </p:nvPr>
        </p:nvSpPr>
        <p:spPr>
          <a:xfrm>
            <a:off x="5102225" y="862113"/>
            <a:ext cx="3286199" cy="639762"/>
          </a:xfrm>
        </p:spPr>
        <p:txBody>
          <a:bodyPr/>
          <a:lstStyle/>
          <a:p>
            <a:r>
              <a:rPr lang="en-US" b="0" dirty="0">
                <a:solidFill>
                  <a:srgbClr val="009900"/>
                </a:solidFill>
                <a:latin typeface="Arial" panose="020B0604020202020204" pitchFamily="34" charset="0"/>
                <a:cs typeface="Arial" panose="020B0604020202020204" pitchFamily="34" charset="0"/>
              </a:rPr>
              <a:t>Diversification </a:t>
            </a:r>
          </a:p>
        </p:txBody>
      </p:sp>
    </p:spTree>
    <p:extLst>
      <p:ext uri="{BB962C8B-B14F-4D97-AF65-F5344CB8AC3E}">
        <p14:creationId xmlns:p14="http://schemas.microsoft.com/office/powerpoint/2010/main" val="209539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EE38-712F-C343-94AC-69D20ACE1219}"/>
              </a:ext>
            </a:extLst>
          </p:cNvPr>
          <p:cNvSpPr>
            <a:spLocks noGrp="1"/>
          </p:cNvSpPr>
          <p:nvPr>
            <p:ph type="title"/>
          </p:nvPr>
        </p:nvSpPr>
        <p:spPr>
          <a:xfrm>
            <a:off x="457200" y="-116233"/>
            <a:ext cx="8229600" cy="1100343"/>
          </a:xfrm>
        </p:spPr>
        <p:txBody>
          <a:bodyPr/>
          <a:lstStyle/>
          <a:p>
            <a:r>
              <a:rPr lang="en-US" dirty="0"/>
              <a:t>The Positioning School</a:t>
            </a:r>
          </a:p>
        </p:txBody>
      </p:sp>
      <p:sp>
        <p:nvSpPr>
          <p:cNvPr id="3" name="Content Placeholder 2">
            <a:extLst>
              <a:ext uri="{FF2B5EF4-FFF2-40B4-BE49-F238E27FC236}">
                <a16:creationId xmlns:a16="http://schemas.microsoft.com/office/drawing/2014/main" id="{AFAC03C2-4236-CE4A-98E3-1D729AD8B4EE}"/>
              </a:ext>
            </a:extLst>
          </p:cNvPr>
          <p:cNvSpPr>
            <a:spLocks noGrp="1"/>
          </p:cNvSpPr>
          <p:nvPr>
            <p:ph sz="half" idx="1"/>
          </p:nvPr>
        </p:nvSpPr>
        <p:spPr>
          <a:xfrm>
            <a:off x="239426" y="1268760"/>
            <a:ext cx="4256374" cy="4320481"/>
          </a:xfrm>
        </p:spPr>
        <p:txBody>
          <a:bodyPr>
            <a:normAutofit lnSpcReduction="10000"/>
          </a:bodyPr>
          <a:lstStyle/>
          <a:p>
            <a:r>
              <a:rPr lang="en-US" sz="2000" dirty="0">
                <a:solidFill>
                  <a:srgbClr val="FF0000"/>
                </a:solidFill>
              </a:rPr>
              <a:t>The focus is also on a rational analytical approach</a:t>
            </a:r>
          </a:p>
          <a:p>
            <a:r>
              <a:rPr lang="en-US" sz="2000" dirty="0">
                <a:solidFill>
                  <a:srgbClr val="0000CC"/>
                </a:solidFill>
              </a:rPr>
              <a:t>Attempts to place the organisation and its products in a favourable market or environment</a:t>
            </a:r>
          </a:p>
          <a:p>
            <a:r>
              <a:rPr lang="en-US" sz="2000" dirty="0">
                <a:solidFill>
                  <a:srgbClr val="A50021"/>
                </a:solidFill>
              </a:rPr>
              <a:t>Is heavily based on performance measurement and decision making tools</a:t>
            </a:r>
          </a:p>
          <a:p>
            <a:r>
              <a:rPr lang="en-US" sz="2000" dirty="0">
                <a:solidFill>
                  <a:srgbClr val="9900CC"/>
                </a:solidFill>
              </a:rPr>
              <a:t>Porter (1998) Competitive advantage factors underpinning</a:t>
            </a:r>
          </a:p>
          <a:p>
            <a:r>
              <a:rPr lang="en-US" sz="2000" dirty="0">
                <a:solidFill>
                  <a:srgbClr val="009900"/>
                </a:solidFill>
              </a:rPr>
              <a:t>BCG Matrix based on income and market share and potential market growth </a:t>
            </a:r>
          </a:p>
        </p:txBody>
      </p:sp>
      <p:sp>
        <p:nvSpPr>
          <p:cNvPr id="5" name="Slide Number Placeholder 4">
            <a:extLst>
              <a:ext uri="{FF2B5EF4-FFF2-40B4-BE49-F238E27FC236}">
                <a16:creationId xmlns:a16="http://schemas.microsoft.com/office/drawing/2014/main" id="{C39A1397-9653-E245-A1EE-1C607D0914B0}"/>
              </a:ext>
            </a:extLst>
          </p:cNvPr>
          <p:cNvSpPr>
            <a:spLocks noGrp="1"/>
          </p:cNvSpPr>
          <p:nvPr>
            <p:ph type="sldNum" sz="quarter" idx="12"/>
          </p:nvPr>
        </p:nvSpPr>
        <p:spPr/>
        <p:txBody>
          <a:bodyPr/>
          <a:lstStyle/>
          <a:p>
            <a:pPr>
              <a:defRPr/>
            </a:pPr>
            <a:fld id="{B9A9A929-8F74-C248-95C9-A8A4F15C660E}" type="slidenum">
              <a:rPr lang="en-GB" smtClean="0"/>
              <a:pPr>
                <a:defRPr/>
              </a:pPr>
              <a:t>19</a:t>
            </a:fld>
            <a:endParaRPr lang="en-GB"/>
          </a:p>
        </p:txBody>
      </p:sp>
      <p:sp>
        <p:nvSpPr>
          <p:cNvPr id="7" name="TextBox 6">
            <a:extLst>
              <a:ext uri="{FF2B5EF4-FFF2-40B4-BE49-F238E27FC236}">
                <a16:creationId xmlns:a16="http://schemas.microsoft.com/office/drawing/2014/main" id="{BAEE2C42-D7B5-6743-83AF-F037BEFCCBD8}"/>
              </a:ext>
            </a:extLst>
          </p:cNvPr>
          <p:cNvSpPr txBox="1"/>
          <p:nvPr/>
        </p:nvSpPr>
        <p:spPr>
          <a:xfrm>
            <a:off x="5878488" y="5356021"/>
            <a:ext cx="2808312" cy="369332"/>
          </a:xfrm>
          <a:prstGeom prst="rect">
            <a:avLst/>
          </a:prstGeom>
          <a:noFill/>
        </p:spPr>
        <p:txBody>
          <a:bodyPr wrap="square" rtlCol="0">
            <a:spAutoFit/>
          </a:bodyPr>
          <a:lstStyle/>
          <a:p>
            <a:r>
              <a:rPr lang="en-US" dirty="0"/>
              <a:t>The BCG Matrix</a:t>
            </a:r>
          </a:p>
        </p:txBody>
      </p:sp>
      <p:pic>
        <p:nvPicPr>
          <p:cNvPr id="10" name="Picture 9">
            <a:extLst>
              <a:ext uri="{FF2B5EF4-FFF2-40B4-BE49-F238E27FC236}">
                <a16:creationId xmlns:a16="http://schemas.microsoft.com/office/drawing/2014/main" id="{7D1C19F7-939D-8149-A87D-1DE9EF9F97BE}"/>
              </a:ext>
            </a:extLst>
          </p:cNvPr>
          <p:cNvPicPr>
            <a:picLocks noChangeAspect="1"/>
          </p:cNvPicPr>
          <p:nvPr/>
        </p:nvPicPr>
        <p:blipFill>
          <a:blip r:embed="rId2"/>
          <a:stretch>
            <a:fillRect/>
          </a:stretch>
        </p:blipFill>
        <p:spPr>
          <a:xfrm>
            <a:off x="4564464" y="1132647"/>
            <a:ext cx="4096498" cy="4009603"/>
          </a:xfrm>
          <a:prstGeom prst="rect">
            <a:avLst/>
          </a:prstGeom>
        </p:spPr>
      </p:pic>
    </p:spTree>
    <p:extLst>
      <p:ext uri="{BB962C8B-B14F-4D97-AF65-F5344CB8AC3E}">
        <p14:creationId xmlns:p14="http://schemas.microsoft.com/office/powerpoint/2010/main" val="353350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3E0F-9186-F84A-A8D5-556C1B4377F8}"/>
              </a:ext>
            </a:extLst>
          </p:cNvPr>
          <p:cNvSpPr>
            <a:spLocks noGrp="1"/>
          </p:cNvSpPr>
          <p:nvPr>
            <p:ph type="title"/>
          </p:nvPr>
        </p:nvSpPr>
        <p:spPr>
          <a:xfrm>
            <a:off x="490163" y="55260"/>
            <a:ext cx="8229600" cy="853460"/>
          </a:xfrm>
        </p:spPr>
        <p:txBody>
          <a:bodyPr/>
          <a:lstStyle/>
          <a:p>
            <a:r>
              <a:rPr lang="en-US" dirty="0"/>
              <a:t>Resource Based Theory</a:t>
            </a:r>
          </a:p>
        </p:txBody>
      </p:sp>
      <p:sp>
        <p:nvSpPr>
          <p:cNvPr id="3" name="Content Placeholder 2">
            <a:extLst>
              <a:ext uri="{FF2B5EF4-FFF2-40B4-BE49-F238E27FC236}">
                <a16:creationId xmlns:a16="http://schemas.microsoft.com/office/drawing/2014/main" id="{09FFAB1D-38AB-AE4C-9201-889CDD85BC84}"/>
              </a:ext>
            </a:extLst>
          </p:cNvPr>
          <p:cNvSpPr>
            <a:spLocks noGrp="1"/>
          </p:cNvSpPr>
          <p:nvPr>
            <p:ph idx="1"/>
          </p:nvPr>
        </p:nvSpPr>
        <p:spPr>
          <a:xfrm>
            <a:off x="215967" y="1051223"/>
            <a:ext cx="6300249" cy="4177977"/>
          </a:xfrm>
        </p:spPr>
        <p:txBody>
          <a:bodyPr>
            <a:normAutofit fontScale="92500"/>
          </a:bodyPr>
          <a:lstStyle/>
          <a:p>
            <a:r>
              <a:rPr lang="en-US" sz="2400" dirty="0">
                <a:solidFill>
                  <a:srgbClr val="009900"/>
                </a:solidFill>
              </a:rPr>
              <a:t>Looks at the internal environment instead of the market</a:t>
            </a:r>
          </a:p>
          <a:p>
            <a:r>
              <a:rPr lang="en-US" sz="2400" dirty="0">
                <a:solidFill>
                  <a:srgbClr val="FF0066"/>
                </a:solidFill>
              </a:rPr>
              <a:t>Incorporates the “</a:t>
            </a:r>
            <a:r>
              <a:rPr lang="en-US" sz="2400" i="1" dirty="0">
                <a:solidFill>
                  <a:srgbClr val="FF0066"/>
                </a:solidFill>
              </a:rPr>
              <a:t>core competence” </a:t>
            </a:r>
            <a:r>
              <a:rPr lang="en-US" sz="2400" dirty="0">
                <a:solidFill>
                  <a:srgbClr val="FF0066"/>
                </a:solidFill>
              </a:rPr>
              <a:t>approach of Prahalad and Hamel 1994 – </a:t>
            </a:r>
            <a:r>
              <a:rPr lang="en-US" sz="2400" i="1" dirty="0">
                <a:solidFill>
                  <a:srgbClr val="FF0066"/>
                </a:solidFill>
              </a:rPr>
              <a:t>Dynamic capabilities</a:t>
            </a:r>
          </a:p>
          <a:p>
            <a:r>
              <a:rPr lang="en-US" sz="2400" dirty="0">
                <a:solidFill>
                  <a:srgbClr val="0000CC"/>
                </a:solidFill>
              </a:rPr>
              <a:t>Based on an “</a:t>
            </a:r>
            <a:r>
              <a:rPr lang="en-US" sz="2400" i="1" dirty="0">
                <a:solidFill>
                  <a:srgbClr val="0000CC"/>
                </a:solidFill>
              </a:rPr>
              <a:t>inside out</a:t>
            </a:r>
            <a:r>
              <a:rPr lang="en-US" sz="2400" dirty="0">
                <a:solidFill>
                  <a:srgbClr val="0000CC"/>
                </a:solidFill>
              </a:rPr>
              <a:t>” approach suggesting that the competitive advantage of an organisation is based on its own distinctive resources, capabilities and competencies</a:t>
            </a:r>
          </a:p>
          <a:p>
            <a:r>
              <a:rPr lang="en-US" sz="2400" dirty="0">
                <a:solidFill>
                  <a:srgbClr val="A50021"/>
                </a:solidFill>
              </a:rPr>
              <a:t>Danger of ignoring the external environment</a:t>
            </a:r>
          </a:p>
        </p:txBody>
      </p:sp>
      <p:sp>
        <p:nvSpPr>
          <p:cNvPr id="4" name="Slide Number Placeholder 3">
            <a:extLst>
              <a:ext uri="{FF2B5EF4-FFF2-40B4-BE49-F238E27FC236}">
                <a16:creationId xmlns:a16="http://schemas.microsoft.com/office/drawing/2014/main" id="{55396D0C-3936-8844-9A83-CEE64D0560C2}"/>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5" name="TextBox 4">
            <a:extLst>
              <a:ext uri="{FF2B5EF4-FFF2-40B4-BE49-F238E27FC236}">
                <a16:creationId xmlns:a16="http://schemas.microsoft.com/office/drawing/2014/main" id="{E87F4C0B-E46C-45DC-9044-9BEE84FB66BF}"/>
              </a:ext>
            </a:extLst>
          </p:cNvPr>
          <p:cNvSpPr txBox="1"/>
          <p:nvPr/>
        </p:nvSpPr>
        <p:spPr>
          <a:xfrm>
            <a:off x="215967" y="5229200"/>
            <a:ext cx="8712065" cy="369332"/>
          </a:xfrm>
          <a:prstGeom prst="rect">
            <a:avLst/>
          </a:prstGeom>
          <a:noFill/>
        </p:spPr>
        <p:txBody>
          <a:bodyPr wrap="none" rtlCol="0">
            <a:spAutoFit/>
          </a:bodyPr>
          <a:lstStyle/>
          <a:p>
            <a:r>
              <a:rPr lang="en-GB" dirty="0"/>
              <a:t>Academics associated with this School – Edith Penrose, Birger Wernerfelt, Jay Barney</a:t>
            </a:r>
          </a:p>
        </p:txBody>
      </p:sp>
      <p:pic>
        <p:nvPicPr>
          <p:cNvPr id="6" name="Picture 5">
            <a:extLst>
              <a:ext uri="{FF2B5EF4-FFF2-40B4-BE49-F238E27FC236}">
                <a16:creationId xmlns:a16="http://schemas.microsoft.com/office/drawing/2014/main" id="{45D401EF-15BF-45EE-B15D-097D9E60A585}"/>
              </a:ext>
            </a:extLst>
          </p:cNvPr>
          <p:cNvPicPr>
            <a:picLocks noChangeAspect="1"/>
          </p:cNvPicPr>
          <p:nvPr/>
        </p:nvPicPr>
        <p:blipFill>
          <a:blip r:embed="rId3"/>
          <a:stretch>
            <a:fillRect/>
          </a:stretch>
        </p:blipFill>
        <p:spPr>
          <a:xfrm>
            <a:off x="7681530" y="3437037"/>
            <a:ext cx="1280116" cy="1792163"/>
          </a:xfrm>
          <a:prstGeom prst="rect">
            <a:avLst/>
          </a:prstGeom>
        </p:spPr>
      </p:pic>
      <p:pic>
        <p:nvPicPr>
          <p:cNvPr id="7" name="Picture 6">
            <a:extLst>
              <a:ext uri="{FF2B5EF4-FFF2-40B4-BE49-F238E27FC236}">
                <a16:creationId xmlns:a16="http://schemas.microsoft.com/office/drawing/2014/main" id="{F815EAB2-713E-40D5-9654-8E5BF2252CD1}"/>
              </a:ext>
            </a:extLst>
          </p:cNvPr>
          <p:cNvPicPr>
            <a:picLocks noChangeAspect="1"/>
          </p:cNvPicPr>
          <p:nvPr/>
        </p:nvPicPr>
        <p:blipFill>
          <a:blip r:embed="rId4"/>
          <a:stretch>
            <a:fillRect/>
          </a:stretch>
        </p:blipFill>
        <p:spPr>
          <a:xfrm>
            <a:off x="7681530" y="1175703"/>
            <a:ext cx="1459298" cy="1525180"/>
          </a:xfrm>
          <a:prstGeom prst="rect">
            <a:avLst/>
          </a:prstGeom>
        </p:spPr>
      </p:pic>
      <p:pic>
        <p:nvPicPr>
          <p:cNvPr id="8" name="Picture 7">
            <a:extLst>
              <a:ext uri="{FF2B5EF4-FFF2-40B4-BE49-F238E27FC236}">
                <a16:creationId xmlns:a16="http://schemas.microsoft.com/office/drawing/2014/main" id="{E1183A07-D8B3-4BEB-AA44-60CF42A99020}"/>
              </a:ext>
            </a:extLst>
          </p:cNvPr>
          <p:cNvPicPr>
            <a:picLocks noChangeAspect="1"/>
          </p:cNvPicPr>
          <p:nvPr/>
        </p:nvPicPr>
        <p:blipFill>
          <a:blip r:embed="rId5"/>
          <a:stretch>
            <a:fillRect/>
          </a:stretch>
        </p:blipFill>
        <p:spPr>
          <a:xfrm>
            <a:off x="6516216" y="1653275"/>
            <a:ext cx="2212501" cy="2512690"/>
          </a:xfrm>
          <a:prstGeom prst="rect">
            <a:avLst/>
          </a:prstGeom>
        </p:spPr>
      </p:pic>
    </p:spTree>
    <p:extLst>
      <p:ext uri="{BB962C8B-B14F-4D97-AF65-F5344CB8AC3E}">
        <p14:creationId xmlns:p14="http://schemas.microsoft.com/office/powerpoint/2010/main" val="207800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12"/>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21</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emplate May 18" id="{BCC61E41-D882-4A40-9D55-66CF204924FF}" vid="{772722B3-BE3D-7D43-BB8D-C4885F2C3BC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20140311PresentationUWTSDTemplate</Template>
  <TotalTime>1350</TotalTime>
  <Words>1100</Words>
  <Application>Microsoft Office PowerPoint</Application>
  <PresentationFormat>On-screen Show (4:3)</PresentationFormat>
  <Paragraphs>132</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Corbel</vt:lpstr>
      <vt:lpstr>Myriad Pro</vt:lpstr>
      <vt:lpstr>Tahoma</vt:lpstr>
      <vt:lpstr>20140311PresentationUWTSDTemplate</vt:lpstr>
      <vt:lpstr>BMSK6004  Strategic Management for SMEs</vt:lpstr>
      <vt:lpstr>What is Organisational Strategy About?</vt:lpstr>
      <vt:lpstr>Assessment Criteria</vt:lpstr>
      <vt:lpstr>1. Depth of critical analysis of your chosen organisation’s internal and external  </vt:lpstr>
      <vt:lpstr>  2. Conduct a stakeholder analysis and an evaluation of stakeholder expectations.  </vt:lpstr>
      <vt:lpstr> 3. Application of a range of relevant academic theories/models.  </vt:lpstr>
      <vt:lpstr>4. Provide a critical appraisal of your chosen organisation’s current strategic direction</vt:lpstr>
      <vt:lpstr> 5. Depth and clarity of the proposed new strategy.  </vt:lpstr>
      <vt:lpstr>The final but important touches</vt:lpstr>
      <vt:lpstr>Last Session</vt:lpstr>
      <vt:lpstr>Strategy - Models</vt:lpstr>
      <vt:lpstr>5 &amp; 10</vt:lpstr>
      <vt:lpstr>10 Schools of Strategy</vt:lpstr>
      <vt:lpstr>The 3 Schools of Strategy</vt:lpstr>
      <vt:lpstr>The Planning School</vt:lpstr>
      <vt:lpstr>PowerPoint Presentation</vt:lpstr>
      <vt:lpstr>The Ansoff Matrix (slide 1)</vt:lpstr>
      <vt:lpstr>The Ansoff Matrix</vt:lpstr>
      <vt:lpstr>The Positioning School</vt:lpstr>
      <vt:lpstr>Resource Based Theory</vt:lpstr>
      <vt:lpst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BMSK6004 Schools of Strategy</dc:title>
  <dc:creator>Andrew Maund</dc:creator>
  <cp:lastModifiedBy>Paul Tinkler</cp:lastModifiedBy>
  <cp:revision>16</cp:revision>
  <cp:lastPrinted>2013-06-14T16:15:20Z</cp:lastPrinted>
  <dcterms:created xsi:type="dcterms:W3CDTF">2018-10-30T13:19:59Z</dcterms:created>
  <dcterms:modified xsi:type="dcterms:W3CDTF">2019-10-10T12:30:03Z</dcterms:modified>
</cp:coreProperties>
</file>