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7" r:id="rId4"/>
  </p:sldMasterIdLst>
  <p:notesMasterIdLst>
    <p:notesMasterId r:id="rId27"/>
  </p:notesMasterIdLst>
  <p:sldIdLst>
    <p:sldId id="256" r:id="rId5"/>
    <p:sldId id="257" r:id="rId6"/>
    <p:sldId id="261" r:id="rId7"/>
    <p:sldId id="271" r:id="rId8"/>
    <p:sldId id="267" r:id="rId9"/>
    <p:sldId id="268" r:id="rId10"/>
    <p:sldId id="275" r:id="rId11"/>
    <p:sldId id="260" r:id="rId12"/>
    <p:sldId id="269" r:id="rId13"/>
    <p:sldId id="274" r:id="rId14"/>
    <p:sldId id="258" r:id="rId15"/>
    <p:sldId id="266" r:id="rId16"/>
    <p:sldId id="265" r:id="rId17"/>
    <p:sldId id="278" r:id="rId18"/>
    <p:sldId id="263" r:id="rId19"/>
    <p:sldId id="277" r:id="rId20"/>
    <p:sldId id="272" r:id="rId21"/>
    <p:sldId id="262" r:id="rId22"/>
    <p:sldId id="273" r:id="rId23"/>
    <p:sldId id="276" r:id="rId24"/>
    <p:sldId id="279" r:id="rId25"/>
    <p:sldId id="280"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9DDE31-A057-DEB0-47CB-024DA8596347}" v="314" dt="2023-02-21T12:22:41.962"/>
    <p1510:client id="{4406CD5D-58F2-9C68-51EB-123F91ABFDB7}" v="598" dt="2023-02-21T12:56:32.990"/>
    <p1510:client id="{63311EF3-A01E-9FE8-E469-EAFB144822CE}" v="701" dt="2023-02-21T11:38:48.968"/>
    <p1510:client id="{DE6EDA52-8C23-4699-A158-5B5C79EE12A2}" v="1763" dt="2023-02-21T13:12:16.762"/>
    <p1510:client id="{F46828D0-45EB-ECE9-F288-602813D2A447}" v="253" dt="2023-02-21T13:16:42.58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4B162E5-C071-4D9C-8E46-46D156599DCE}" type="doc">
      <dgm:prSet loTypeId="urn:microsoft.com/office/officeart/2005/8/layout/hProcess7" loCatId="process" qsTypeId="urn:microsoft.com/office/officeart/2005/8/quickstyle/simple5" qsCatId="simple" csTypeId="urn:microsoft.com/office/officeart/2005/8/colors/colorful2" csCatId="colorful" phldr="1"/>
      <dgm:spPr/>
      <dgm:t>
        <a:bodyPr/>
        <a:lstStyle/>
        <a:p>
          <a:endParaRPr lang="en-GB"/>
        </a:p>
      </dgm:t>
    </dgm:pt>
    <dgm:pt modelId="{1B88F4CB-FBB3-470B-A5A3-99124860E72A}">
      <dgm:prSet phldrT="[Text]"/>
      <dgm:spPr/>
      <dgm:t>
        <a:bodyPr/>
        <a:lstStyle/>
        <a:p>
          <a:pPr rtl="0"/>
          <a:r>
            <a:rPr lang="en-GB">
              <a:latin typeface="Century Gothic" panose="020B0502020202020204"/>
            </a:rPr>
            <a:t> </a:t>
          </a:r>
          <a:endParaRPr lang="en-GB"/>
        </a:p>
      </dgm:t>
    </dgm:pt>
    <dgm:pt modelId="{70B3490E-FB7D-43A6-9EA8-6B9FFD6140B5}" type="parTrans" cxnId="{827F684D-1320-49F3-9B59-4C657A39F236}">
      <dgm:prSet/>
      <dgm:spPr/>
      <dgm:t>
        <a:bodyPr/>
        <a:lstStyle/>
        <a:p>
          <a:endParaRPr lang="en-GB"/>
        </a:p>
      </dgm:t>
    </dgm:pt>
    <dgm:pt modelId="{C926CD0F-7577-4715-8B12-602BA858C2AD}" type="sibTrans" cxnId="{827F684D-1320-49F3-9B59-4C657A39F236}">
      <dgm:prSet/>
      <dgm:spPr/>
      <dgm:t>
        <a:bodyPr/>
        <a:lstStyle/>
        <a:p>
          <a:endParaRPr lang="en-GB"/>
        </a:p>
      </dgm:t>
    </dgm:pt>
    <dgm:pt modelId="{2C79FD8A-1DAE-4FE7-8CC5-60C61811BDA3}">
      <dgm:prSet phldrT="[Text]"/>
      <dgm:spPr/>
      <dgm:t>
        <a:bodyPr/>
        <a:lstStyle/>
        <a:p>
          <a:r>
            <a:rPr lang="en-GB">
              <a:latin typeface="Arial" panose="020B0604020202020204" pitchFamily="34" charset="0"/>
              <a:cs typeface="Arial" panose="020B0604020202020204" pitchFamily="34" charset="0"/>
            </a:rPr>
            <a:t>Both children have behavioural problems </a:t>
          </a:r>
        </a:p>
      </dgm:t>
    </dgm:pt>
    <dgm:pt modelId="{CB386D60-FC1E-48BB-96C7-B75EC3DD800A}" type="parTrans" cxnId="{BB20C0DA-2126-478B-8A42-1B23814082B6}">
      <dgm:prSet/>
      <dgm:spPr/>
      <dgm:t>
        <a:bodyPr/>
        <a:lstStyle/>
        <a:p>
          <a:endParaRPr lang="en-GB"/>
        </a:p>
      </dgm:t>
    </dgm:pt>
    <dgm:pt modelId="{AB79BFA2-8DBA-41CF-8AF9-70C4989A49D6}" type="sibTrans" cxnId="{BB20C0DA-2126-478B-8A42-1B23814082B6}">
      <dgm:prSet/>
      <dgm:spPr/>
      <dgm:t>
        <a:bodyPr/>
        <a:lstStyle/>
        <a:p>
          <a:endParaRPr lang="en-GB"/>
        </a:p>
      </dgm:t>
    </dgm:pt>
    <dgm:pt modelId="{C8164E54-84B8-4EBF-886C-FCB1D87FF70F}">
      <dgm:prSet phldrT="[Text]"/>
      <dgm:spPr/>
      <dgm:t>
        <a:bodyPr/>
        <a:lstStyle/>
        <a:p>
          <a:r>
            <a:rPr lang="en-GB">
              <a:latin typeface="Arial" panose="020B0604020202020204" pitchFamily="34" charset="0"/>
              <a:cs typeface="Arial" panose="020B0604020202020204" pitchFamily="34" charset="0"/>
            </a:rPr>
            <a:t>Both children have anti-social behaviour</a:t>
          </a:r>
        </a:p>
      </dgm:t>
    </dgm:pt>
    <dgm:pt modelId="{6E657805-C5E6-43A7-858E-D1146B30D63B}" type="parTrans" cxnId="{4AEE3F00-1403-4DBC-AFE2-AB447FF1682B}">
      <dgm:prSet/>
      <dgm:spPr/>
      <dgm:t>
        <a:bodyPr/>
        <a:lstStyle/>
        <a:p>
          <a:endParaRPr lang="en-GB"/>
        </a:p>
      </dgm:t>
    </dgm:pt>
    <dgm:pt modelId="{74507D7C-3068-4F8A-9594-B1508933A926}" type="sibTrans" cxnId="{4AEE3F00-1403-4DBC-AFE2-AB447FF1682B}">
      <dgm:prSet/>
      <dgm:spPr/>
      <dgm:t>
        <a:bodyPr/>
        <a:lstStyle/>
        <a:p>
          <a:endParaRPr lang="en-GB"/>
        </a:p>
      </dgm:t>
    </dgm:pt>
    <dgm:pt modelId="{06C60F3D-D141-4031-B6D7-BDC682EF63A4}">
      <dgm:prSet phldr="0"/>
      <dgm:spPr/>
      <dgm:t>
        <a:bodyPr/>
        <a:lstStyle/>
        <a:p>
          <a:r>
            <a:rPr lang="en-GB">
              <a:latin typeface="Arial" panose="020B0604020202020204" pitchFamily="34" charset="0"/>
              <a:cs typeface="Arial" panose="020B0604020202020204" pitchFamily="34" charset="0"/>
            </a:rPr>
            <a:t>Both children have a issue with non-attendance of school</a:t>
          </a:r>
        </a:p>
      </dgm:t>
    </dgm:pt>
    <dgm:pt modelId="{E07F6FDE-2C37-4653-A759-3BBF0ABB4E3A}" type="parTrans" cxnId="{F487D7DD-9981-43F6-A7EF-BB4E806C986C}">
      <dgm:prSet/>
      <dgm:spPr/>
      <dgm:t>
        <a:bodyPr/>
        <a:lstStyle/>
        <a:p>
          <a:endParaRPr lang="en-GB"/>
        </a:p>
      </dgm:t>
    </dgm:pt>
    <dgm:pt modelId="{73D60C05-87F6-42AB-9B08-0693FB918A01}" type="sibTrans" cxnId="{F487D7DD-9981-43F6-A7EF-BB4E806C986C}">
      <dgm:prSet/>
      <dgm:spPr/>
      <dgm:t>
        <a:bodyPr/>
        <a:lstStyle/>
        <a:p>
          <a:endParaRPr lang="en-GB"/>
        </a:p>
      </dgm:t>
    </dgm:pt>
    <dgm:pt modelId="{F13CFCC7-1577-413F-877E-C3CB11D3D335}">
      <dgm:prSet phldr="0"/>
      <dgm:spPr/>
      <dgm:t>
        <a:bodyPr/>
        <a:lstStyle/>
        <a:p>
          <a:pPr rtl="0"/>
          <a:endParaRPr lang="en-GB">
            <a:latin typeface="Arial" panose="020B0604020202020204" pitchFamily="34" charset="0"/>
            <a:cs typeface="Arial" panose="020B0604020202020204" pitchFamily="34" charset="0"/>
          </a:endParaRPr>
        </a:p>
      </dgm:t>
    </dgm:pt>
    <dgm:pt modelId="{EEA7B62A-8DA8-45F8-A2AD-CD3BB9698A38}" type="parTrans" cxnId="{82C9665A-CAFD-4CF8-8948-D340F8E92920}">
      <dgm:prSet/>
      <dgm:spPr/>
      <dgm:t>
        <a:bodyPr/>
        <a:lstStyle/>
        <a:p>
          <a:endParaRPr lang="en-GB"/>
        </a:p>
      </dgm:t>
    </dgm:pt>
    <dgm:pt modelId="{435308F3-A795-4D98-92E7-CCC11DB02482}" type="sibTrans" cxnId="{82C9665A-CAFD-4CF8-8948-D340F8E92920}">
      <dgm:prSet/>
      <dgm:spPr/>
      <dgm:t>
        <a:bodyPr/>
        <a:lstStyle/>
        <a:p>
          <a:endParaRPr lang="en-GB"/>
        </a:p>
      </dgm:t>
    </dgm:pt>
    <dgm:pt modelId="{87CA4070-1A26-48D5-99F2-E149138B3463}">
      <dgm:prSet phldr="0"/>
      <dgm:spPr/>
      <dgm:t>
        <a:bodyPr/>
        <a:lstStyle/>
        <a:p>
          <a:pPr rtl="0"/>
          <a:endParaRPr lang="en-GB">
            <a:latin typeface="Arial" panose="020B0604020202020204" pitchFamily="34" charset="0"/>
            <a:cs typeface="Arial" panose="020B0604020202020204" pitchFamily="34" charset="0"/>
          </a:endParaRPr>
        </a:p>
      </dgm:t>
    </dgm:pt>
    <dgm:pt modelId="{D337FBDE-805C-4826-8474-B15E2C633F71}" type="parTrans" cxnId="{7325E4EB-BA25-4ABF-8CA8-E54680DD48C6}">
      <dgm:prSet/>
      <dgm:spPr/>
      <dgm:t>
        <a:bodyPr/>
        <a:lstStyle/>
        <a:p>
          <a:endParaRPr lang="en-GB"/>
        </a:p>
      </dgm:t>
    </dgm:pt>
    <dgm:pt modelId="{8BD4D3B0-707A-4B18-9BEB-12463C56CB7B}" type="sibTrans" cxnId="{7325E4EB-BA25-4ABF-8CA8-E54680DD48C6}">
      <dgm:prSet/>
      <dgm:spPr/>
      <dgm:t>
        <a:bodyPr/>
        <a:lstStyle/>
        <a:p>
          <a:endParaRPr lang="en-GB"/>
        </a:p>
      </dgm:t>
    </dgm:pt>
    <dgm:pt modelId="{378D4C17-1FC0-406C-B881-A1DFB16A97E0}">
      <dgm:prSet phldr="0"/>
      <dgm:spPr/>
      <dgm:t>
        <a:bodyPr/>
        <a:lstStyle/>
        <a:p>
          <a:pPr rtl="0"/>
          <a:endParaRPr lang="en-GB">
            <a:latin typeface="Arial" panose="020B0604020202020204" pitchFamily="34" charset="0"/>
            <a:cs typeface="Arial" panose="020B0604020202020204" pitchFamily="34" charset="0"/>
          </a:endParaRPr>
        </a:p>
      </dgm:t>
    </dgm:pt>
    <dgm:pt modelId="{813CD6AD-F9B3-47BF-824F-110C26481AA6}" type="parTrans" cxnId="{36A801DF-9C62-46A4-BFA6-C0506078D16E}">
      <dgm:prSet/>
      <dgm:spPr/>
      <dgm:t>
        <a:bodyPr/>
        <a:lstStyle/>
        <a:p>
          <a:endParaRPr lang="en-GB"/>
        </a:p>
      </dgm:t>
    </dgm:pt>
    <dgm:pt modelId="{DDE6FAF6-503F-4427-9F1C-DF286C30EF39}" type="sibTrans" cxnId="{36A801DF-9C62-46A4-BFA6-C0506078D16E}">
      <dgm:prSet/>
      <dgm:spPr/>
      <dgm:t>
        <a:bodyPr/>
        <a:lstStyle/>
        <a:p>
          <a:endParaRPr lang="en-GB"/>
        </a:p>
      </dgm:t>
    </dgm:pt>
    <dgm:pt modelId="{D6142A79-92F3-4D22-AE14-8EC885B0E01B}">
      <dgm:prSet phldr="0"/>
      <dgm:spPr/>
      <dgm:t>
        <a:bodyPr/>
        <a:lstStyle/>
        <a:p>
          <a:endParaRPr lang="en-GB">
            <a:latin typeface="Century Gothic" panose="020B0502020202020204"/>
          </a:endParaRPr>
        </a:p>
      </dgm:t>
    </dgm:pt>
    <dgm:pt modelId="{99384700-FF63-46C2-AC3A-4329C8561A06}" type="parTrans" cxnId="{DBF955D2-38D8-4DC8-993D-2188F3C53801}">
      <dgm:prSet/>
      <dgm:spPr/>
      <dgm:t>
        <a:bodyPr/>
        <a:lstStyle/>
        <a:p>
          <a:endParaRPr lang="en-GB"/>
        </a:p>
      </dgm:t>
    </dgm:pt>
    <dgm:pt modelId="{19CB1912-458F-404D-B20B-599B3AA8D672}" type="sibTrans" cxnId="{DBF955D2-38D8-4DC8-993D-2188F3C53801}">
      <dgm:prSet/>
      <dgm:spPr/>
      <dgm:t>
        <a:bodyPr/>
        <a:lstStyle/>
        <a:p>
          <a:endParaRPr lang="en-GB"/>
        </a:p>
      </dgm:t>
    </dgm:pt>
    <dgm:pt modelId="{ADACC9B1-C851-4EA4-91BB-4135FB9F7D0B}">
      <dgm:prSet phldr="0"/>
      <dgm:spPr/>
      <dgm:t>
        <a:bodyPr/>
        <a:lstStyle/>
        <a:p>
          <a:pPr rtl="0"/>
          <a:endParaRPr lang="en-GB">
            <a:latin typeface="Arial" panose="020B0604020202020204" pitchFamily="34" charset="0"/>
            <a:cs typeface="Arial" panose="020B0604020202020204" pitchFamily="34" charset="0"/>
          </a:endParaRPr>
        </a:p>
      </dgm:t>
    </dgm:pt>
    <dgm:pt modelId="{C32C96DF-2877-4ECB-ACFA-8348A63E55B3}" type="parTrans" cxnId="{2405CF8B-042B-4387-BEDD-9A833996E7E7}">
      <dgm:prSet/>
      <dgm:spPr/>
      <dgm:t>
        <a:bodyPr/>
        <a:lstStyle/>
        <a:p>
          <a:endParaRPr lang="en-GB"/>
        </a:p>
      </dgm:t>
    </dgm:pt>
    <dgm:pt modelId="{864A37D8-A6C3-4B0E-A426-4685D0A3CDC4}" type="sibTrans" cxnId="{2405CF8B-042B-4387-BEDD-9A833996E7E7}">
      <dgm:prSet/>
      <dgm:spPr/>
      <dgm:t>
        <a:bodyPr/>
        <a:lstStyle/>
        <a:p>
          <a:endParaRPr lang="en-GB"/>
        </a:p>
      </dgm:t>
    </dgm:pt>
    <dgm:pt modelId="{09C7A014-BFE4-45E1-A34E-98D831934314}" type="pres">
      <dgm:prSet presAssocID="{A4B162E5-C071-4D9C-8E46-46D156599DCE}" presName="Name0" presStyleCnt="0">
        <dgm:presLayoutVars>
          <dgm:dir/>
          <dgm:animLvl val="lvl"/>
          <dgm:resizeHandles val="exact"/>
        </dgm:presLayoutVars>
      </dgm:prSet>
      <dgm:spPr/>
    </dgm:pt>
    <dgm:pt modelId="{4289BB20-9732-4A90-97DB-1972E0DAD45D}" type="pres">
      <dgm:prSet presAssocID="{1B88F4CB-FBB3-470B-A5A3-99124860E72A}" presName="compositeNode" presStyleCnt="0">
        <dgm:presLayoutVars>
          <dgm:bulletEnabled val="1"/>
        </dgm:presLayoutVars>
      </dgm:prSet>
      <dgm:spPr/>
    </dgm:pt>
    <dgm:pt modelId="{AE0E5BC3-18D7-4DA6-9C63-2A5A527A8CA0}" type="pres">
      <dgm:prSet presAssocID="{1B88F4CB-FBB3-470B-A5A3-99124860E72A}" presName="bgRect" presStyleLbl="node1" presStyleIdx="0" presStyleCnt="3"/>
      <dgm:spPr/>
    </dgm:pt>
    <dgm:pt modelId="{4A50D031-EE19-42BC-80FC-2B0EE38BEEA3}" type="pres">
      <dgm:prSet presAssocID="{1B88F4CB-FBB3-470B-A5A3-99124860E72A}" presName="parentNode" presStyleLbl="node1" presStyleIdx="0" presStyleCnt="3">
        <dgm:presLayoutVars>
          <dgm:chMax val="0"/>
          <dgm:bulletEnabled val="1"/>
        </dgm:presLayoutVars>
      </dgm:prSet>
      <dgm:spPr/>
    </dgm:pt>
    <dgm:pt modelId="{6FC15EC2-F308-47B4-9C2B-AB0F4ABBED7D}" type="pres">
      <dgm:prSet presAssocID="{1B88F4CB-FBB3-470B-A5A3-99124860E72A}" presName="childNode" presStyleLbl="node1" presStyleIdx="0" presStyleCnt="3">
        <dgm:presLayoutVars>
          <dgm:bulletEnabled val="1"/>
        </dgm:presLayoutVars>
      </dgm:prSet>
      <dgm:spPr/>
    </dgm:pt>
    <dgm:pt modelId="{326FB278-C1F7-4B78-AC96-90DF3BEE90A5}" type="pres">
      <dgm:prSet presAssocID="{C926CD0F-7577-4715-8B12-602BA858C2AD}" presName="hSp" presStyleCnt="0"/>
      <dgm:spPr/>
    </dgm:pt>
    <dgm:pt modelId="{3555BD6E-807A-4AB4-87A4-70CCA0640111}" type="pres">
      <dgm:prSet presAssocID="{C926CD0F-7577-4715-8B12-602BA858C2AD}" presName="vProcSp" presStyleCnt="0"/>
      <dgm:spPr/>
    </dgm:pt>
    <dgm:pt modelId="{96BA7975-4010-4419-88EC-B04D28DA1337}" type="pres">
      <dgm:prSet presAssocID="{C926CD0F-7577-4715-8B12-602BA858C2AD}" presName="vSp1" presStyleCnt="0"/>
      <dgm:spPr/>
    </dgm:pt>
    <dgm:pt modelId="{29D349CC-0B14-4A34-BE98-42BFA7FB96A0}" type="pres">
      <dgm:prSet presAssocID="{C926CD0F-7577-4715-8B12-602BA858C2AD}" presName="simulatedConn" presStyleLbl="solidFgAcc1" presStyleIdx="0" presStyleCnt="2"/>
      <dgm:spPr/>
    </dgm:pt>
    <dgm:pt modelId="{3F22E35A-BDD7-4568-A367-F0939AA0AC23}" type="pres">
      <dgm:prSet presAssocID="{C926CD0F-7577-4715-8B12-602BA858C2AD}" presName="vSp2" presStyleCnt="0"/>
      <dgm:spPr/>
    </dgm:pt>
    <dgm:pt modelId="{05EC87D4-AFE2-4A88-8A03-B4481B91D7BF}" type="pres">
      <dgm:prSet presAssocID="{C926CD0F-7577-4715-8B12-602BA858C2AD}" presName="sibTrans" presStyleCnt="0"/>
      <dgm:spPr/>
    </dgm:pt>
    <dgm:pt modelId="{F0370BAF-73B0-468D-A6C5-F4F925B650B6}" type="pres">
      <dgm:prSet presAssocID="{87CA4070-1A26-48D5-99F2-E149138B3463}" presName="compositeNode" presStyleCnt="0">
        <dgm:presLayoutVars>
          <dgm:bulletEnabled val="1"/>
        </dgm:presLayoutVars>
      </dgm:prSet>
      <dgm:spPr/>
    </dgm:pt>
    <dgm:pt modelId="{C760CA4F-B319-4E51-AA69-2C381ADD4297}" type="pres">
      <dgm:prSet presAssocID="{87CA4070-1A26-48D5-99F2-E149138B3463}" presName="bgRect" presStyleLbl="node1" presStyleIdx="1" presStyleCnt="3"/>
      <dgm:spPr/>
    </dgm:pt>
    <dgm:pt modelId="{E0E11271-0A68-412A-BA99-27DC8EE3555E}" type="pres">
      <dgm:prSet presAssocID="{87CA4070-1A26-48D5-99F2-E149138B3463}" presName="parentNode" presStyleLbl="node1" presStyleIdx="1" presStyleCnt="3">
        <dgm:presLayoutVars>
          <dgm:chMax val="0"/>
          <dgm:bulletEnabled val="1"/>
        </dgm:presLayoutVars>
      </dgm:prSet>
      <dgm:spPr/>
    </dgm:pt>
    <dgm:pt modelId="{CBD67D93-B060-4EA0-BD44-B35AFD17A001}" type="pres">
      <dgm:prSet presAssocID="{87CA4070-1A26-48D5-99F2-E149138B3463}" presName="childNode" presStyleLbl="node1" presStyleIdx="1" presStyleCnt="3">
        <dgm:presLayoutVars>
          <dgm:bulletEnabled val="1"/>
        </dgm:presLayoutVars>
      </dgm:prSet>
      <dgm:spPr/>
    </dgm:pt>
    <dgm:pt modelId="{CC31FC83-994A-482A-B371-564D210BF3C2}" type="pres">
      <dgm:prSet presAssocID="{8BD4D3B0-707A-4B18-9BEB-12463C56CB7B}" presName="hSp" presStyleCnt="0"/>
      <dgm:spPr/>
    </dgm:pt>
    <dgm:pt modelId="{C7DE7C6F-966B-46BB-8D59-8136D76FF9D0}" type="pres">
      <dgm:prSet presAssocID="{8BD4D3B0-707A-4B18-9BEB-12463C56CB7B}" presName="vProcSp" presStyleCnt="0"/>
      <dgm:spPr/>
    </dgm:pt>
    <dgm:pt modelId="{EE7B0364-16B1-4C3E-9C43-66EA284C53F1}" type="pres">
      <dgm:prSet presAssocID="{8BD4D3B0-707A-4B18-9BEB-12463C56CB7B}" presName="vSp1" presStyleCnt="0"/>
      <dgm:spPr/>
    </dgm:pt>
    <dgm:pt modelId="{D29C68C2-2F7B-4B97-9339-281A4DA94F6E}" type="pres">
      <dgm:prSet presAssocID="{8BD4D3B0-707A-4B18-9BEB-12463C56CB7B}" presName="simulatedConn" presStyleLbl="solidFgAcc1" presStyleIdx="1" presStyleCnt="2"/>
      <dgm:spPr/>
    </dgm:pt>
    <dgm:pt modelId="{78494F50-1E80-4248-99B5-2F7C36F0CB33}" type="pres">
      <dgm:prSet presAssocID="{8BD4D3B0-707A-4B18-9BEB-12463C56CB7B}" presName="vSp2" presStyleCnt="0"/>
      <dgm:spPr/>
    </dgm:pt>
    <dgm:pt modelId="{150EE285-25BC-4EDA-ADF2-3151BFA7DFB1}" type="pres">
      <dgm:prSet presAssocID="{8BD4D3B0-707A-4B18-9BEB-12463C56CB7B}" presName="sibTrans" presStyleCnt="0"/>
      <dgm:spPr/>
    </dgm:pt>
    <dgm:pt modelId="{CD4694FA-00CB-41EC-802B-DA9449699187}" type="pres">
      <dgm:prSet presAssocID="{D6142A79-92F3-4D22-AE14-8EC885B0E01B}" presName="compositeNode" presStyleCnt="0">
        <dgm:presLayoutVars>
          <dgm:bulletEnabled val="1"/>
        </dgm:presLayoutVars>
      </dgm:prSet>
      <dgm:spPr/>
    </dgm:pt>
    <dgm:pt modelId="{A70A991D-8F39-407C-9773-B0274073191B}" type="pres">
      <dgm:prSet presAssocID="{D6142A79-92F3-4D22-AE14-8EC885B0E01B}" presName="bgRect" presStyleLbl="node1" presStyleIdx="2" presStyleCnt="3"/>
      <dgm:spPr/>
    </dgm:pt>
    <dgm:pt modelId="{D46B2E0C-BE5C-4965-ACF6-BD2F5A1EE225}" type="pres">
      <dgm:prSet presAssocID="{D6142A79-92F3-4D22-AE14-8EC885B0E01B}" presName="parentNode" presStyleLbl="node1" presStyleIdx="2" presStyleCnt="3">
        <dgm:presLayoutVars>
          <dgm:chMax val="0"/>
          <dgm:bulletEnabled val="1"/>
        </dgm:presLayoutVars>
      </dgm:prSet>
      <dgm:spPr/>
    </dgm:pt>
    <dgm:pt modelId="{AC1EF0B9-7AC8-413D-A06D-AD80FAEAECD5}" type="pres">
      <dgm:prSet presAssocID="{D6142A79-92F3-4D22-AE14-8EC885B0E01B}" presName="childNode" presStyleLbl="node1" presStyleIdx="2" presStyleCnt="3">
        <dgm:presLayoutVars>
          <dgm:bulletEnabled val="1"/>
        </dgm:presLayoutVars>
      </dgm:prSet>
      <dgm:spPr/>
    </dgm:pt>
  </dgm:ptLst>
  <dgm:cxnLst>
    <dgm:cxn modelId="{4AEE3F00-1403-4DBC-AFE2-AB447FF1682B}" srcId="{87CA4070-1A26-48D5-99F2-E149138B3463}" destId="{C8164E54-84B8-4EBF-886C-FCB1D87FF70F}" srcOrd="1" destOrd="0" parTransId="{6E657805-C5E6-43A7-858E-D1146B30D63B}" sibTransId="{74507D7C-3068-4F8A-9594-B1508933A926}"/>
    <dgm:cxn modelId="{0F471104-8137-4999-80F4-43FCE495C16D}" type="presOf" srcId="{D6142A79-92F3-4D22-AE14-8EC885B0E01B}" destId="{D46B2E0C-BE5C-4965-ACF6-BD2F5A1EE225}" srcOrd="1" destOrd="0" presId="urn:microsoft.com/office/officeart/2005/8/layout/hProcess7"/>
    <dgm:cxn modelId="{52A4560F-1DFD-43F8-9912-B7DAF179F2C5}" type="presOf" srcId="{A4B162E5-C071-4D9C-8E46-46D156599DCE}" destId="{09C7A014-BFE4-45E1-A34E-98D831934314}" srcOrd="0" destOrd="0" presId="urn:microsoft.com/office/officeart/2005/8/layout/hProcess7"/>
    <dgm:cxn modelId="{7AD42B1A-6B8D-469A-A044-5B2F71835944}" type="presOf" srcId="{D6142A79-92F3-4D22-AE14-8EC885B0E01B}" destId="{A70A991D-8F39-407C-9773-B0274073191B}" srcOrd="0" destOrd="0" presId="urn:microsoft.com/office/officeart/2005/8/layout/hProcess7"/>
    <dgm:cxn modelId="{D36ED51F-460E-43A8-B874-C3097CB382A8}" type="presOf" srcId="{F13CFCC7-1577-413F-877E-C3CB11D3D335}" destId="{6FC15EC2-F308-47B4-9C2B-AB0F4ABBED7D}" srcOrd="0" destOrd="0" presId="urn:microsoft.com/office/officeart/2005/8/layout/hProcess7"/>
    <dgm:cxn modelId="{51782327-2208-4CE5-839B-600ACCED060A}" type="presOf" srcId="{378D4C17-1FC0-406C-B881-A1DFB16A97E0}" destId="{CBD67D93-B060-4EA0-BD44-B35AFD17A001}" srcOrd="0" destOrd="0" presId="urn:microsoft.com/office/officeart/2005/8/layout/hProcess7"/>
    <dgm:cxn modelId="{6FDCBE5F-D886-4A91-A998-76DED9E0E0D4}" type="presOf" srcId="{87CA4070-1A26-48D5-99F2-E149138B3463}" destId="{C760CA4F-B319-4E51-AA69-2C381ADD4297}" srcOrd="0" destOrd="0" presId="urn:microsoft.com/office/officeart/2005/8/layout/hProcess7"/>
    <dgm:cxn modelId="{A5DAFB44-93C7-4728-B7A6-8DFDFE87DF9A}" type="presOf" srcId="{ADACC9B1-C851-4EA4-91BB-4135FB9F7D0B}" destId="{AC1EF0B9-7AC8-413D-A06D-AD80FAEAECD5}" srcOrd="0" destOrd="0" presId="urn:microsoft.com/office/officeart/2005/8/layout/hProcess7"/>
    <dgm:cxn modelId="{F3505A4A-058D-44C0-B027-947C3B0B31F5}" type="presOf" srcId="{06C60F3D-D141-4031-B6D7-BDC682EF63A4}" destId="{AC1EF0B9-7AC8-413D-A06D-AD80FAEAECD5}" srcOrd="0" destOrd="1" presId="urn:microsoft.com/office/officeart/2005/8/layout/hProcess7"/>
    <dgm:cxn modelId="{9B77B04C-C14B-4D7F-AB88-50F5AE086D41}" type="presOf" srcId="{2C79FD8A-1DAE-4FE7-8CC5-60C61811BDA3}" destId="{6FC15EC2-F308-47B4-9C2B-AB0F4ABBED7D}" srcOrd="0" destOrd="1" presId="urn:microsoft.com/office/officeart/2005/8/layout/hProcess7"/>
    <dgm:cxn modelId="{827F684D-1320-49F3-9B59-4C657A39F236}" srcId="{A4B162E5-C071-4D9C-8E46-46D156599DCE}" destId="{1B88F4CB-FBB3-470B-A5A3-99124860E72A}" srcOrd="0" destOrd="0" parTransId="{70B3490E-FB7D-43A6-9EA8-6B9FFD6140B5}" sibTransId="{C926CD0F-7577-4715-8B12-602BA858C2AD}"/>
    <dgm:cxn modelId="{82C9665A-CAFD-4CF8-8948-D340F8E92920}" srcId="{1B88F4CB-FBB3-470B-A5A3-99124860E72A}" destId="{F13CFCC7-1577-413F-877E-C3CB11D3D335}" srcOrd="0" destOrd="0" parTransId="{EEA7B62A-8DA8-45F8-A2AD-CD3BB9698A38}" sibTransId="{435308F3-A795-4D98-92E7-CCC11DB02482}"/>
    <dgm:cxn modelId="{5F456B88-75AB-4F77-BF27-8CFE01AC7969}" type="presOf" srcId="{C8164E54-84B8-4EBF-886C-FCB1D87FF70F}" destId="{CBD67D93-B060-4EA0-BD44-B35AFD17A001}" srcOrd="0" destOrd="1" presId="urn:microsoft.com/office/officeart/2005/8/layout/hProcess7"/>
    <dgm:cxn modelId="{2405CF8B-042B-4387-BEDD-9A833996E7E7}" srcId="{D6142A79-92F3-4D22-AE14-8EC885B0E01B}" destId="{ADACC9B1-C851-4EA4-91BB-4135FB9F7D0B}" srcOrd="0" destOrd="0" parTransId="{C32C96DF-2877-4ECB-ACFA-8348A63E55B3}" sibTransId="{864A37D8-A6C3-4B0E-A426-4685D0A3CDC4}"/>
    <dgm:cxn modelId="{86D17D99-550E-460B-9DD0-799FCC11754E}" type="presOf" srcId="{1B88F4CB-FBB3-470B-A5A3-99124860E72A}" destId="{AE0E5BC3-18D7-4DA6-9C63-2A5A527A8CA0}" srcOrd="0" destOrd="0" presId="urn:microsoft.com/office/officeart/2005/8/layout/hProcess7"/>
    <dgm:cxn modelId="{3777AEBD-C047-4534-8A2A-7A9721A093C4}" type="presOf" srcId="{87CA4070-1A26-48D5-99F2-E149138B3463}" destId="{E0E11271-0A68-412A-BA99-27DC8EE3555E}" srcOrd="1" destOrd="0" presId="urn:microsoft.com/office/officeart/2005/8/layout/hProcess7"/>
    <dgm:cxn modelId="{DBF955D2-38D8-4DC8-993D-2188F3C53801}" srcId="{A4B162E5-C071-4D9C-8E46-46D156599DCE}" destId="{D6142A79-92F3-4D22-AE14-8EC885B0E01B}" srcOrd="2" destOrd="0" parTransId="{99384700-FF63-46C2-AC3A-4329C8561A06}" sibTransId="{19CB1912-458F-404D-B20B-599B3AA8D672}"/>
    <dgm:cxn modelId="{BE6979D4-A046-4CF9-891E-3530E5F1FE23}" type="presOf" srcId="{1B88F4CB-FBB3-470B-A5A3-99124860E72A}" destId="{4A50D031-EE19-42BC-80FC-2B0EE38BEEA3}" srcOrd="1" destOrd="0" presId="urn:microsoft.com/office/officeart/2005/8/layout/hProcess7"/>
    <dgm:cxn modelId="{BB20C0DA-2126-478B-8A42-1B23814082B6}" srcId="{1B88F4CB-FBB3-470B-A5A3-99124860E72A}" destId="{2C79FD8A-1DAE-4FE7-8CC5-60C61811BDA3}" srcOrd="1" destOrd="0" parTransId="{CB386D60-FC1E-48BB-96C7-B75EC3DD800A}" sibTransId="{AB79BFA2-8DBA-41CF-8AF9-70C4989A49D6}"/>
    <dgm:cxn modelId="{F487D7DD-9981-43F6-A7EF-BB4E806C986C}" srcId="{D6142A79-92F3-4D22-AE14-8EC885B0E01B}" destId="{06C60F3D-D141-4031-B6D7-BDC682EF63A4}" srcOrd="1" destOrd="0" parTransId="{E07F6FDE-2C37-4653-A759-3BBF0ABB4E3A}" sibTransId="{73D60C05-87F6-42AB-9B08-0693FB918A01}"/>
    <dgm:cxn modelId="{36A801DF-9C62-46A4-BFA6-C0506078D16E}" srcId="{87CA4070-1A26-48D5-99F2-E149138B3463}" destId="{378D4C17-1FC0-406C-B881-A1DFB16A97E0}" srcOrd="0" destOrd="0" parTransId="{813CD6AD-F9B3-47BF-824F-110C26481AA6}" sibTransId="{DDE6FAF6-503F-4427-9F1C-DF286C30EF39}"/>
    <dgm:cxn modelId="{7325E4EB-BA25-4ABF-8CA8-E54680DD48C6}" srcId="{A4B162E5-C071-4D9C-8E46-46D156599DCE}" destId="{87CA4070-1A26-48D5-99F2-E149138B3463}" srcOrd="1" destOrd="0" parTransId="{D337FBDE-805C-4826-8474-B15E2C633F71}" sibTransId="{8BD4D3B0-707A-4B18-9BEB-12463C56CB7B}"/>
    <dgm:cxn modelId="{0C54AAA5-CCA8-4180-A6B8-ED824921470D}" type="presParOf" srcId="{09C7A014-BFE4-45E1-A34E-98D831934314}" destId="{4289BB20-9732-4A90-97DB-1972E0DAD45D}" srcOrd="0" destOrd="0" presId="urn:microsoft.com/office/officeart/2005/8/layout/hProcess7"/>
    <dgm:cxn modelId="{557B3B57-70C6-41A5-BCDE-B09DC483CC96}" type="presParOf" srcId="{4289BB20-9732-4A90-97DB-1972E0DAD45D}" destId="{AE0E5BC3-18D7-4DA6-9C63-2A5A527A8CA0}" srcOrd="0" destOrd="0" presId="urn:microsoft.com/office/officeart/2005/8/layout/hProcess7"/>
    <dgm:cxn modelId="{2EC98D26-4D8B-4F28-B5D6-03304F0952E6}" type="presParOf" srcId="{4289BB20-9732-4A90-97DB-1972E0DAD45D}" destId="{4A50D031-EE19-42BC-80FC-2B0EE38BEEA3}" srcOrd="1" destOrd="0" presId="urn:microsoft.com/office/officeart/2005/8/layout/hProcess7"/>
    <dgm:cxn modelId="{664FD521-6BD8-4D72-93D8-0221E83E2D8C}" type="presParOf" srcId="{4289BB20-9732-4A90-97DB-1972E0DAD45D}" destId="{6FC15EC2-F308-47B4-9C2B-AB0F4ABBED7D}" srcOrd="2" destOrd="0" presId="urn:microsoft.com/office/officeart/2005/8/layout/hProcess7"/>
    <dgm:cxn modelId="{AA5D2E25-EC2E-4ECC-B0EB-E339DB23B843}" type="presParOf" srcId="{09C7A014-BFE4-45E1-A34E-98D831934314}" destId="{326FB278-C1F7-4B78-AC96-90DF3BEE90A5}" srcOrd="1" destOrd="0" presId="urn:microsoft.com/office/officeart/2005/8/layout/hProcess7"/>
    <dgm:cxn modelId="{8A829301-DAAB-4206-A44C-0D6B9B3C31B8}" type="presParOf" srcId="{09C7A014-BFE4-45E1-A34E-98D831934314}" destId="{3555BD6E-807A-4AB4-87A4-70CCA0640111}" srcOrd="2" destOrd="0" presId="urn:microsoft.com/office/officeart/2005/8/layout/hProcess7"/>
    <dgm:cxn modelId="{682CDC7E-2194-4512-A179-690939738056}" type="presParOf" srcId="{3555BD6E-807A-4AB4-87A4-70CCA0640111}" destId="{96BA7975-4010-4419-88EC-B04D28DA1337}" srcOrd="0" destOrd="0" presId="urn:microsoft.com/office/officeart/2005/8/layout/hProcess7"/>
    <dgm:cxn modelId="{8F137D1A-58C6-478C-81D0-6A9F0C1DB35F}" type="presParOf" srcId="{3555BD6E-807A-4AB4-87A4-70CCA0640111}" destId="{29D349CC-0B14-4A34-BE98-42BFA7FB96A0}" srcOrd="1" destOrd="0" presId="urn:microsoft.com/office/officeart/2005/8/layout/hProcess7"/>
    <dgm:cxn modelId="{7F35A593-5CB8-406A-8C08-B115267B7D78}" type="presParOf" srcId="{3555BD6E-807A-4AB4-87A4-70CCA0640111}" destId="{3F22E35A-BDD7-4568-A367-F0939AA0AC23}" srcOrd="2" destOrd="0" presId="urn:microsoft.com/office/officeart/2005/8/layout/hProcess7"/>
    <dgm:cxn modelId="{938BE885-8FA8-49CB-A4C7-7FD4E5C3F770}" type="presParOf" srcId="{09C7A014-BFE4-45E1-A34E-98D831934314}" destId="{05EC87D4-AFE2-4A88-8A03-B4481B91D7BF}" srcOrd="3" destOrd="0" presId="urn:microsoft.com/office/officeart/2005/8/layout/hProcess7"/>
    <dgm:cxn modelId="{026271EB-6069-4B03-A99B-A6B33C5EDD6B}" type="presParOf" srcId="{09C7A014-BFE4-45E1-A34E-98D831934314}" destId="{F0370BAF-73B0-468D-A6C5-F4F925B650B6}" srcOrd="4" destOrd="0" presId="urn:microsoft.com/office/officeart/2005/8/layout/hProcess7"/>
    <dgm:cxn modelId="{FBFE9A49-0DDB-4A54-9184-A1FB6A815FD4}" type="presParOf" srcId="{F0370BAF-73B0-468D-A6C5-F4F925B650B6}" destId="{C760CA4F-B319-4E51-AA69-2C381ADD4297}" srcOrd="0" destOrd="0" presId="urn:microsoft.com/office/officeart/2005/8/layout/hProcess7"/>
    <dgm:cxn modelId="{2C59C7FD-8275-4A18-B005-8549AF37AE1C}" type="presParOf" srcId="{F0370BAF-73B0-468D-A6C5-F4F925B650B6}" destId="{E0E11271-0A68-412A-BA99-27DC8EE3555E}" srcOrd="1" destOrd="0" presId="urn:microsoft.com/office/officeart/2005/8/layout/hProcess7"/>
    <dgm:cxn modelId="{A596A876-F652-40D1-BFD8-C4EDC1341DC7}" type="presParOf" srcId="{F0370BAF-73B0-468D-A6C5-F4F925B650B6}" destId="{CBD67D93-B060-4EA0-BD44-B35AFD17A001}" srcOrd="2" destOrd="0" presId="urn:microsoft.com/office/officeart/2005/8/layout/hProcess7"/>
    <dgm:cxn modelId="{82E3EB4D-1779-4A8D-AF00-808BED3CDBD0}" type="presParOf" srcId="{09C7A014-BFE4-45E1-A34E-98D831934314}" destId="{CC31FC83-994A-482A-B371-564D210BF3C2}" srcOrd="5" destOrd="0" presId="urn:microsoft.com/office/officeart/2005/8/layout/hProcess7"/>
    <dgm:cxn modelId="{F4D9E76E-2876-4B16-A88D-F384F23BA8EA}" type="presParOf" srcId="{09C7A014-BFE4-45E1-A34E-98D831934314}" destId="{C7DE7C6F-966B-46BB-8D59-8136D76FF9D0}" srcOrd="6" destOrd="0" presId="urn:microsoft.com/office/officeart/2005/8/layout/hProcess7"/>
    <dgm:cxn modelId="{C23BDC55-4A8A-4FBC-B18B-7D8E6216880E}" type="presParOf" srcId="{C7DE7C6F-966B-46BB-8D59-8136D76FF9D0}" destId="{EE7B0364-16B1-4C3E-9C43-66EA284C53F1}" srcOrd="0" destOrd="0" presId="urn:microsoft.com/office/officeart/2005/8/layout/hProcess7"/>
    <dgm:cxn modelId="{D11C0D88-C208-4511-9889-5D614CCE0937}" type="presParOf" srcId="{C7DE7C6F-966B-46BB-8D59-8136D76FF9D0}" destId="{D29C68C2-2F7B-4B97-9339-281A4DA94F6E}" srcOrd="1" destOrd="0" presId="urn:microsoft.com/office/officeart/2005/8/layout/hProcess7"/>
    <dgm:cxn modelId="{E3AB61EE-1C46-4ECD-B217-60868B99812A}" type="presParOf" srcId="{C7DE7C6F-966B-46BB-8D59-8136D76FF9D0}" destId="{78494F50-1E80-4248-99B5-2F7C36F0CB33}" srcOrd="2" destOrd="0" presId="urn:microsoft.com/office/officeart/2005/8/layout/hProcess7"/>
    <dgm:cxn modelId="{FEFA23F6-0EFE-4498-B69C-1E12A29847EC}" type="presParOf" srcId="{09C7A014-BFE4-45E1-A34E-98D831934314}" destId="{150EE285-25BC-4EDA-ADF2-3151BFA7DFB1}" srcOrd="7" destOrd="0" presId="urn:microsoft.com/office/officeart/2005/8/layout/hProcess7"/>
    <dgm:cxn modelId="{CC17CC15-3A74-4D35-A3CD-C403D0D29E6F}" type="presParOf" srcId="{09C7A014-BFE4-45E1-A34E-98D831934314}" destId="{CD4694FA-00CB-41EC-802B-DA9449699187}" srcOrd="8" destOrd="0" presId="urn:microsoft.com/office/officeart/2005/8/layout/hProcess7"/>
    <dgm:cxn modelId="{CB6488EB-82AC-4698-AC8F-286C248D77D9}" type="presParOf" srcId="{CD4694FA-00CB-41EC-802B-DA9449699187}" destId="{A70A991D-8F39-407C-9773-B0274073191B}" srcOrd="0" destOrd="0" presId="urn:microsoft.com/office/officeart/2005/8/layout/hProcess7"/>
    <dgm:cxn modelId="{3AA0C897-B084-411A-B358-9ED703C515ED}" type="presParOf" srcId="{CD4694FA-00CB-41EC-802B-DA9449699187}" destId="{D46B2E0C-BE5C-4965-ACF6-BD2F5A1EE225}" srcOrd="1" destOrd="0" presId="urn:microsoft.com/office/officeart/2005/8/layout/hProcess7"/>
    <dgm:cxn modelId="{63132B1B-AA4C-453B-8307-87656D2C3635}" type="presParOf" srcId="{CD4694FA-00CB-41EC-802B-DA9449699187}" destId="{AC1EF0B9-7AC8-413D-A06D-AD80FAEAECD5}" srcOrd="2" destOrd="0" presId="urn:microsoft.com/office/officeart/2005/8/layout/hProcess7"/>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7A5BC7B-E51D-400C-A260-279143AF5D1E}" type="doc">
      <dgm:prSet loTypeId="urn:microsoft.com/office/officeart/2005/8/layout/arrow5" loCatId="relationship" qsTypeId="urn:microsoft.com/office/officeart/2005/8/quickstyle/simple1" qsCatId="simple" csTypeId="urn:microsoft.com/office/officeart/2005/8/colors/accent1_2" csCatId="accent1" phldr="1"/>
      <dgm:spPr/>
      <dgm:t>
        <a:bodyPr/>
        <a:lstStyle/>
        <a:p>
          <a:endParaRPr lang="en-GB"/>
        </a:p>
      </dgm:t>
    </dgm:pt>
    <dgm:pt modelId="{0B139EF7-0EAA-4A45-A205-60BC18D403C9}">
      <dgm:prSet phldrT="[Text]" phldr="0"/>
      <dgm:spPr/>
      <dgm:t>
        <a:bodyPr/>
        <a:lstStyle/>
        <a:p>
          <a:pPr rtl="0"/>
          <a:r>
            <a:rPr lang="en-GB" dirty="0">
              <a:latin typeface="Arial"/>
              <a:cs typeface="Arial"/>
            </a:rPr>
            <a:t>Family support is available from the NHS direct. They can  help with parenting classes (NHS, 2023).Which may focus on socialising, positive relationships and positive lifestyle choices.</a:t>
          </a:r>
        </a:p>
      </dgm:t>
    </dgm:pt>
    <dgm:pt modelId="{454918C0-8496-418F-B808-7E0F36F5AEF5}" type="parTrans" cxnId="{84F632BD-E749-4532-9F19-79E45C3FB507}">
      <dgm:prSet/>
      <dgm:spPr/>
      <dgm:t>
        <a:bodyPr/>
        <a:lstStyle/>
        <a:p>
          <a:endParaRPr lang="en-GB">
            <a:latin typeface="Arial" panose="020B0604020202020204" pitchFamily="34" charset="0"/>
            <a:cs typeface="Arial" panose="020B0604020202020204" pitchFamily="34" charset="0"/>
          </a:endParaRPr>
        </a:p>
      </dgm:t>
    </dgm:pt>
    <dgm:pt modelId="{D34E6A03-9B84-450F-8905-12F000DFF36C}" type="sibTrans" cxnId="{84F632BD-E749-4532-9F19-79E45C3FB507}">
      <dgm:prSet/>
      <dgm:spPr/>
      <dgm:t>
        <a:bodyPr/>
        <a:lstStyle/>
        <a:p>
          <a:endParaRPr lang="en-GB">
            <a:latin typeface="Arial" panose="020B0604020202020204" pitchFamily="34" charset="0"/>
            <a:cs typeface="Arial" panose="020B0604020202020204" pitchFamily="34" charset="0"/>
          </a:endParaRPr>
        </a:p>
      </dgm:t>
    </dgm:pt>
    <dgm:pt modelId="{411A4ABD-FD20-4177-AD87-5ECA1DA12905}">
      <dgm:prSet phldrT="[Text]" phldr="0"/>
      <dgm:spPr/>
      <dgm:t>
        <a:bodyPr/>
        <a:lstStyle/>
        <a:p>
          <a:pPr rtl="0"/>
          <a:r>
            <a:rPr lang="en-GB" dirty="0">
              <a:latin typeface="Arial"/>
              <a:cs typeface="Arial"/>
            </a:rPr>
            <a:t>Adolescent health and development are significantly influenced by supportive relationships and constructive social interactions, both inside and outside the family (Austin, </a:t>
          </a:r>
          <a:r>
            <a:rPr lang="en-GB" i="1" dirty="0">
              <a:latin typeface="Arial"/>
              <a:cs typeface="Arial"/>
            </a:rPr>
            <a:t>et al.</a:t>
          </a:r>
          <a:r>
            <a:rPr lang="en-GB" dirty="0">
              <a:latin typeface="Arial"/>
              <a:cs typeface="Arial"/>
            </a:rPr>
            <a:t> 2020).</a:t>
          </a:r>
        </a:p>
      </dgm:t>
    </dgm:pt>
    <dgm:pt modelId="{2EBC3A61-B05D-4753-AE2F-10B30BF2D0CB}" type="parTrans" cxnId="{3AC631E9-E9DE-4402-BA5C-33B52FB14C0A}">
      <dgm:prSet/>
      <dgm:spPr/>
      <dgm:t>
        <a:bodyPr/>
        <a:lstStyle/>
        <a:p>
          <a:endParaRPr lang="en-GB">
            <a:latin typeface="Arial" panose="020B0604020202020204" pitchFamily="34" charset="0"/>
            <a:cs typeface="Arial" panose="020B0604020202020204" pitchFamily="34" charset="0"/>
          </a:endParaRPr>
        </a:p>
      </dgm:t>
    </dgm:pt>
    <dgm:pt modelId="{C4065D26-9F2E-4AF6-B720-D21F1ED80059}" type="sibTrans" cxnId="{3AC631E9-E9DE-4402-BA5C-33B52FB14C0A}">
      <dgm:prSet/>
      <dgm:spPr/>
      <dgm:t>
        <a:bodyPr/>
        <a:lstStyle/>
        <a:p>
          <a:endParaRPr lang="en-GB">
            <a:latin typeface="Arial" panose="020B0604020202020204" pitchFamily="34" charset="0"/>
            <a:cs typeface="Arial" panose="020B0604020202020204" pitchFamily="34" charset="0"/>
          </a:endParaRPr>
        </a:p>
      </dgm:t>
    </dgm:pt>
    <dgm:pt modelId="{6C87210C-30C3-487F-8240-5ECFE6DCBFCD}" type="pres">
      <dgm:prSet presAssocID="{27A5BC7B-E51D-400C-A260-279143AF5D1E}" presName="diagram" presStyleCnt="0">
        <dgm:presLayoutVars>
          <dgm:dir/>
          <dgm:resizeHandles val="exact"/>
        </dgm:presLayoutVars>
      </dgm:prSet>
      <dgm:spPr/>
    </dgm:pt>
    <dgm:pt modelId="{63ECD446-0B90-4C16-A4E6-68F7D867D678}" type="pres">
      <dgm:prSet presAssocID="{0B139EF7-0EAA-4A45-A205-60BC18D403C9}" presName="arrow" presStyleLbl="node1" presStyleIdx="0" presStyleCnt="2">
        <dgm:presLayoutVars>
          <dgm:bulletEnabled val="1"/>
        </dgm:presLayoutVars>
      </dgm:prSet>
      <dgm:spPr/>
    </dgm:pt>
    <dgm:pt modelId="{2280D537-0520-46B2-86A9-E4D6E339D173}" type="pres">
      <dgm:prSet presAssocID="{411A4ABD-FD20-4177-AD87-5ECA1DA12905}" presName="arrow" presStyleLbl="node1" presStyleIdx="1" presStyleCnt="2">
        <dgm:presLayoutVars>
          <dgm:bulletEnabled val="1"/>
        </dgm:presLayoutVars>
      </dgm:prSet>
      <dgm:spPr/>
    </dgm:pt>
  </dgm:ptLst>
  <dgm:cxnLst>
    <dgm:cxn modelId="{96585D30-F4BA-462E-9DE5-EF141C94D633}" type="presOf" srcId="{0B139EF7-0EAA-4A45-A205-60BC18D403C9}" destId="{63ECD446-0B90-4C16-A4E6-68F7D867D678}" srcOrd="0" destOrd="0" presId="urn:microsoft.com/office/officeart/2005/8/layout/arrow5"/>
    <dgm:cxn modelId="{AAE5A83B-3FF1-476D-B9D9-5F1EE49C674B}" type="presOf" srcId="{411A4ABD-FD20-4177-AD87-5ECA1DA12905}" destId="{2280D537-0520-46B2-86A9-E4D6E339D173}" srcOrd="0" destOrd="0" presId="urn:microsoft.com/office/officeart/2005/8/layout/arrow5"/>
    <dgm:cxn modelId="{84F632BD-E749-4532-9F19-79E45C3FB507}" srcId="{27A5BC7B-E51D-400C-A260-279143AF5D1E}" destId="{0B139EF7-0EAA-4A45-A205-60BC18D403C9}" srcOrd="0" destOrd="0" parTransId="{454918C0-8496-418F-B808-7E0F36F5AEF5}" sibTransId="{D34E6A03-9B84-450F-8905-12F000DFF36C}"/>
    <dgm:cxn modelId="{F598DAC6-CC5F-43ED-ABF4-1214D187BAA5}" type="presOf" srcId="{27A5BC7B-E51D-400C-A260-279143AF5D1E}" destId="{6C87210C-30C3-487F-8240-5ECFE6DCBFCD}" srcOrd="0" destOrd="0" presId="urn:microsoft.com/office/officeart/2005/8/layout/arrow5"/>
    <dgm:cxn modelId="{3AC631E9-E9DE-4402-BA5C-33B52FB14C0A}" srcId="{27A5BC7B-E51D-400C-A260-279143AF5D1E}" destId="{411A4ABD-FD20-4177-AD87-5ECA1DA12905}" srcOrd="1" destOrd="0" parTransId="{2EBC3A61-B05D-4753-AE2F-10B30BF2D0CB}" sibTransId="{C4065D26-9F2E-4AF6-B720-D21F1ED80059}"/>
    <dgm:cxn modelId="{7019546A-A98A-478C-B92D-FCA31D32A002}" type="presParOf" srcId="{6C87210C-30C3-487F-8240-5ECFE6DCBFCD}" destId="{63ECD446-0B90-4C16-A4E6-68F7D867D678}" srcOrd="0" destOrd="0" presId="urn:microsoft.com/office/officeart/2005/8/layout/arrow5"/>
    <dgm:cxn modelId="{340D238A-9B7C-4CB4-8E63-1C6F4591BDC4}" type="presParOf" srcId="{6C87210C-30C3-487F-8240-5ECFE6DCBFCD}" destId="{2280D537-0520-46B2-86A9-E4D6E339D173}" srcOrd="1" destOrd="0" presId="urn:microsoft.com/office/officeart/2005/8/layout/arrow5"/>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9B843C3-4358-453E-AE54-E83F01C79508}" type="doc">
      <dgm:prSet loTypeId="urn:microsoft.com/office/officeart/2005/8/layout/hProcess3" loCatId="process" qsTypeId="urn:microsoft.com/office/officeart/2005/8/quickstyle/simple1" qsCatId="simple" csTypeId="urn:microsoft.com/office/officeart/2005/8/colors/accent1_2" csCatId="accent1" phldr="1"/>
      <dgm:spPr/>
    </dgm:pt>
    <dgm:pt modelId="{703730F8-71BA-4C49-BA4D-E325AFDCF469}">
      <dgm:prSet phldrT="[Text]" phldr="0"/>
      <dgm:spPr/>
      <dgm:t>
        <a:bodyPr/>
        <a:lstStyle/>
        <a:p>
          <a:pPr rtl="0"/>
          <a:r>
            <a:rPr lang="en-GB" dirty="0"/>
            <a:t>The National Health Service is referred to as NHS. It refers to the publicly subsidised medical and healthcare services that UK residents may get without having to pay the full cost of the service.</a:t>
          </a:r>
          <a:r>
            <a:rPr lang="en-GB" dirty="0">
              <a:latin typeface="Century Gothic" panose="020B0502020202020204"/>
            </a:rPr>
            <a:t> </a:t>
          </a:r>
          <a:r>
            <a:rPr lang="en-GB" dirty="0"/>
            <a:t>NHS, (2023</a:t>
          </a:r>
          <a:r>
            <a:rPr lang="en-GB" dirty="0">
              <a:latin typeface="Century Gothic" panose="020B0502020202020204"/>
            </a:rPr>
            <a:t>).</a:t>
          </a:r>
          <a:endParaRPr lang="en-GB" dirty="0"/>
        </a:p>
      </dgm:t>
    </dgm:pt>
    <dgm:pt modelId="{9098DA42-E360-4FB7-A747-1316405800D8}" type="parTrans" cxnId="{3775706B-8C49-48FF-AA03-67A1B656970B}">
      <dgm:prSet/>
      <dgm:spPr/>
    </dgm:pt>
    <dgm:pt modelId="{2DB66E2B-0C76-4549-9BEB-0D6D2DA69641}" type="sibTrans" cxnId="{3775706B-8C49-48FF-AA03-67A1B656970B}">
      <dgm:prSet/>
      <dgm:spPr/>
    </dgm:pt>
    <dgm:pt modelId="{67479D49-1F8A-47E1-8FE3-13A0AE46238A}" type="pres">
      <dgm:prSet presAssocID="{69B843C3-4358-453E-AE54-E83F01C79508}" presName="Name0" presStyleCnt="0">
        <dgm:presLayoutVars>
          <dgm:dir/>
          <dgm:animLvl val="lvl"/>
          <dgm:resizeHandles val="exact"/>
        </dgm:presLayoutVars>
      </dgm:prSet>
      <dgm:spPr/>
    </dgm:pt>
    <dgm:pt modelId="{1195446D-C056-4CBA-B40D-F74E62B78BF1}" type="pres">
      <dgm:prSet presAssocID="{69B843C3-4358-453E-AE54-E83F01C79508}" presName="dummy" presStyleCnt="0"/>
      <dgm:spPr/>
    </dgm:pt>
    <dgm:pt modelId="{2B8D8863-6F42-4DB0-99CE-A48B0CED7549}" type="pres">
      <dgm:prSet presAssocID="{69B843C3-4358-453E-AE54-E83F01C79508}" presName="linH" presStyleCnt="0"/>
      <dgm:spPr/>
    </dgm:pt>
    <dgm:pt modelId="{5BBFA6A5-9381-44B9-A3B1-39DEE317C3A4}" type="pres">
      <dgm:prSet presAssocID="{69B843C3-4358-453E-AE54-E83F01C79508}" presName="padding1" presStyleCnt="0"/>
      <dgm:spPr/>
    </dgm:pt>
    <dgm:pt modelId="{2F09955B-89E3-4857-BF5F-C423CF06AD8E}" type="pres">
      <dgm:prSet presAssocID="{703730F8-71BA-4C49-BA4D-E325AFDCF469}" presName="linV" presStyleCnt="0"/>
      <dgm:spPr/>
    </dgm:pt>
    <dgm:pt modelId="{032DD09A-2F1C-4E05-9637-01DBED418079}" type="pres">
      <dgm:prSet presAssocID="{703730F8-71BA-4C49-BA4D-E325AFDCF469}" presName="spVertical1" presStyleCnt="0"/>
      <dgm:spPr/>
    </dgm:pt>
    <dgm:pt modelId="{F43C2ADA-52D9-4032-B6D8-5F49B3B7841E}" type="pres">
      <dgm:prSet presAssocID="{703730F8-71BA-4C49-BA4D-E325AFDCF469}" presName="parTx" presStyleLbl="revTx" presStyleIdx="0" presStyleCnt="1">
        <dgm:presLayoutVars>
          <dgm:chMax val="0"/>
          <dgm:chPref val="0"/>
          <dgm:bulletEnabled val="1"/>
        </dgm:presLayoutVars>
      </dgm:prSet>
      <dgm:spPr/>
    </dgm:pt>
    <dgm:pt modelId="{C3CAEC88-5883-4C81-AF30-813EAE8EE86E}" type="pres">
      <dgm:prSet presAssocID="{703730F8-71BA-4C49-BA4D-E325AFDCF469}" presName="spVertical2" presStyleCnt="0"/>
      <dgm:spPr/>
    </dgm:pt>
    <dgm:pt modelId="{A444429E-4B29-4346-A1F7-E09C5D18C5DE}" type="pres">
      <dgm:prSet presAssocID="{703730F8-71BA-4C49-BA4D-E325AFDCF469}" presName="spVertical3" presStyleCnt="0"/>
      <dgm:spPr/>
    </dgm:pt>
    <dgm:pt modelId="{B134A32B-7101-437D-AA17-5DF94215EDC3}" type="pres">
      <dgm:prSet presAssocID="{69B843C3-4358-453E-AE54-E83F01C79508}" presName="padding2" presStyleCnt="0"/>
      <dgm:spPr/>
    </dgm:pt>
    <dgm:pt modelId="{5B1B3DAA-9310-4FA2-933A-CA7A17169F10}" type="pres">
      <dgm:prSet presAssocID="{69B843C3-4358-453E-AE54-E83F01C79508}" presName="negArrow" presStyleCnt="0"/>
      <dgm:spPr/>
    </dgm:pt>
    <dgm:pt modelId="{F4A30F4F-DE0F-43DD-A40D-DD94E59CD52E}" type="pres">
      <dgm:prSet presAssocID="{69B843C3-4358-453E-AE54-E83F01C79508}" presName="backgroundArrow" presStyleLbl="node1" presStyleIdx="0" presStyleCnt="1"/>
      <dgm:spPr/>
    </dgm:pt>
  </dgm:ptLst>
  <dgm:cxnLst>
    <dgm:cxn modelId="{3775706B-8C49-48FF-AA03-67A1B656970B}" srcId="{69B843C3-4358-453E-AE54-E83F01C79508}" destId="{703730F8-71BA-4C49-BA4D-E325AFDCF469}" srcOrd="0" destOrd="0" parTransId="{9098DA42-E360-4FB7-A747-1316405800D8}" sibTransId="{2DB66E2B-0C76-4549-9BEB-0D6D2DA69641}"/>
    <dgm:cxn modelId="{47B77075-199D-4F95-BD04-7E2C0ABDF8BA}" type="presOf" srcId="{69B843C3-4358-453E-AE54-E83F01C79508}" destId="{67479D49-1F8A-47E1-8FE3-13A0AE46238A}" srcOrd="0" destOrd="0" presId="urn:microsoft.com/office/officeart/2005/8/layout/hProcess3"/>
    <dgm:cxn modelId="{6D247482-9104-4267-8077-A234FEC038A0}" type="presOf" srcId="{703730F8-71BA-4C49-BA4D-E325AFDCF469}" destId="{F43C2ADA-52D9-4032-B6D8-5F49B3B7841E}" srcOrd="0" destOrd="0" presId="urn:microsoft.com/office/officeart/2005/8/layout/hProcess3"/>
    <dgm:cxn modelId="{1A2FB20E-E1A2-4D97-8315-970211FB19B4}" type="presParOf" srcId="{67479D49-1F8A-47E1-8FE3-13A0AE46238A}" destId="{1195446D-C056-4CBA-B40D-F74E62B78BF1}" srcOrd="0" destOrd="0" presId="urn:microsoft.com/office/officeart/2005/8/layout/hProcess3"/>
    <dgm:cxn modelId="{993714F7-F9E6-48D7-BE39-5E63B8DF04CD}" type="presParOf" srcId="{67479D49-1F8A-47E1-8FE3-13A0AE46238A}" destId="{2B8D8863-6F42-4DB0-99CE-A48B0CED7549}" srcOrd="1" destOrd="0" presId="urn:microsoft.com/office/officeart/2005/8/layout/hProcess3"/>
    <dgm:cxn modelId="{1C3671BF-C87E-4D50-B7EC-03C2654FA6C7}" type="presParOf" srcId="{2B8D8863-6F42-4DB0-99CE-A48B0CED7549}" destId="{5BBFA6A5-9381-44B9-A3B1-39DEE317C3A4}" srcOrd="0" destOrd="0" presId="urn:microsoft.com/office/officeart/2005/8/layout/hProcess3"/>
    <dgm:cxn modelId="{935AEE22-657A-46B4-A929-485F2EB5B25E}" type="presParOf" srcId="{2B8D8863-6F42-4DB0-99CE-A48B0CED7549}" destId="{2F09955B-89E3-4857-BF5F-C423CF06AD8E}" srcOrd="1" destOrd="0" presId="urn:microsoft.com/office/officeart/2005/8/layout/hProcess3"/>
    <dgm:cxn modelId="{A10C7B52-3D30-421F-AF1F-3BFFAAC9100B}" type="presParOf" srcId="{2F09955B-89E3-4857-BF5F-C423CF06AD8E}" destId="{032DD09A-2F1C-4E05-9637-01DBED418079}" srcOrd="0" destOrd="0" presId="urn:microsoft.com/office/officeart/2005/8/layout/hProcess3"/>
    <dgm:cxn modelId="{B5C8BFA3-C738-4EF2-B2D4-3FD3859DAF95}" type="presParOf" srcId="{2F09955B-89E3-4857-BF5F-C423CF06AD8E}" destId="{F43C2ADA-52D9-4032-B6D8-5F49B3B7841E}" srcOrd="1" destOrd="0" presId="urn:microsoft.com/office/officeart/2005/8/layout/hProcess3"/>
    <dgm:cxn modelId="{EAF7A6F5-1983-4581-B339-93974A1E7350}" type="presParOf" srcId="{2F09955B-89E3-4857-BF5F-C423CF06AD8E}" destId="{C3CAEC88-5883-4C81-AF30-813EAE8EE86E}" srcOrd="2" destOrd="0" presId="urn:microsoft.com/office/officeart/2005/8/layout/hProcess3"/>
    <dgm:cxn modelId="{09D24E07-1123-4770-AD91-E777ED7125F9}" type="presParOf" srcId="{2F09955B-89E3-4857-BF5F-C423CF06AD8E}" destId="{A444429E-4B29-4346-A1F7-E09C5D18C5DE}" srcOrd="3" destOrd="0" presId="urn:microsoft.com/office/officeart/2005/8/layout/hProcess3"/>
    <dgm:cxn modelId="{21267347-36FF-4F96-9A2C-A5767AE85255}" type="presParOf" srcId="{2B8D8863-6F42-4DB0-99CE-A48B0CED7549}" destId="{B134A32B-7101-437D-AA17-5DF94215EDC3}" srcOrd="2" destOrd="0" presId="urn:microsoft.com/office/officeart/2005/8/layout/hProcess3"/>
    <dgm:cxn modelId="{58D9530D-AF59-474E-9CB1-934D6CA9BF52}" type="presParOf" srcId="{2B8D8863-6F42-4DB0-99CE-A48B0CED7549}" destId="{5B1B3DAA-9310-4FA2-933A-CA7A17169F10}" srcOrd="3" destOrd="0" presId="urn:microsoft.com/office/officeart/2005/8/layout/hProcess3"/>
    <dgm:cxn modelId="{A635F457-0F18-460E-9C46-9D5D0F4F7E7E}" type="presParOf" srcId="{2B8D8863-6F42-4DB0-99CE-A48B0CED7549}" destId="{F4A30F4F-DE0F-43DD-A40D-DD94E59CD52E}" srcOrd="4" destOrd="0" presId="urn:microsoft.com/office/officeart/2005/8/layout/hProcess3"/>
  </dgm:cxnLst>
  <dgm:bg/>
  <dgm:whole/>
  <dgm:extLst>
    <a:ext uri="http://schemas.microsoft.com/office/drawing/2008/diagram">
      <dsp:dataModelExt xmlns:dsp="http://schemas.microsoft.com/office/drawing/2008/diagram" relId="rId15"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7B6ECF0-C1DD-4692-ABBE-3BC597EA8666}" type="doc">
      <dgm:prSet loTypeId="urn:microsoft.com/office/officeart/2005/8/layout/hierarchy1" loCatId="hierarchy" qsTypeId="urn:microsoft.com/office/officeart/2005/8/quickstyle/simple4" qsCatId="simple" csTypeId="urn:microsoft.com/office/officeart/2005/8/colors/accent4_2" csCatId="accent4" phldr="1"/>
      <dgm:spPr/>
      <dgm:t>
        <a:bodyPr/>
        <a:lstStyle/>
        <a:p>
          <a:endParaRPr lang="en-GB"/>
        </a:p>
      </dgm:t>
    </dgm:pt>
    <dgm:pt modelId="{6A50478C-F20D-448A-9EF9-F0FC05BDE533}">
      <dgm:prSet phldrT="[Text]" phldr="0"/>
      <dgm:spPr/>
      <dgm:t>
        <a:bodyPr/>
        <a:lstStyle/>
        <a:p>
          <a:pPr rtl="0"/>
          <a:r>
            <a:rPr lang="en-GB">
              <a:latin typeface="Arial"/>
              <a:cs typeface="Arial"/>
            </a:rPr>
            <a:t> Domestic Abuse</a:t>
          </a:r>
        </a:p>
      </dgm:t>
    </dgm:pt>
    <dgm:pt modelId="{0036E3AA-FA81-4845-9256-DB3D0B26C6B3}" type="parTrans" cxnId="{0C6F87FC-1F88-43F1-8094-C00012EE5CBE}">
      <dgm:prSet/>
      <dgm:spPr/>
      <dgm:t>
        <a:bodyPr/>
        <a:lstStyle/>
        <a:p>
          <a:endParaRPr lang="en-GB"/>
        </a:p>
      </dgm:t>
    </dgm:pt>
    <dgm:pt modelId="{ED6AB0C5-EB93-4680-B85F-142B0AD01E34}" type="sibTrans" cxnId="{0C6F87FC-1F88-43F1-8094-C00012EE5CBE}">
      <dgm:prSet/>
      <dgm:spPr/>
      <dgm:t>
        <a:bodyPr/>
        <a:lstStyle/>
        <a:p>
          <a:endParaRPr lang="en-GB"/>
        </a:p>
      </dgm:t>
    </dgm:pt>
    <dgm:pt modelId="{A5568452-420D-4EED-BC42-9A4702DD1617}">
      <dgm:prSet phldrT="[Text]" phldr="0"/>
      <dgm:spPr/>
      <dgm:t>
        <a:bodyPr/>
        <a:lstStyle/>
        <a:p>
          <a:pPr rtl="0"/>
          <a:r>
            <a:rPr lang="en-GB">
              <a:latin typeface="Arial"/>
              <a:cs typeface="Arial"/>
            </a:rPr>
            <a:t>Anyone can experience physical assault or cruelty</a:t>
          </a:r>
        </a:p>
      </dgm:t>
    </dgm:pt>
    <dgm:pt modelId="{257D32D8-A3C2-457F-A4D7-99264DAFF47F}" type="parTrans" cxnId="{56902EE5-3E0F-4551-81F9-1E32B5916A2F}">
      <dgm:prSet/>
      <dgm:spPr/>
      <dgm:t>
        <a:bodyPr/>
        <a:lstStyle/>
        <a:p>
          <a:endParaRPr lang="en-GB"/>
        </a:p>
      </dgm:t>
    </dgm:pt>
    <dgm:pt modelId="{A4F532ED-C76A-4839-BA8D-5A4EB0BBD7FA}" type="sibTrans" cxnId="{56902EE5-3E0F-4551-81F9-1E32B5916A2F}">
      <dgm:prSet/>
      <dgm:spPr/>
      <dgm:t>
        <a:bodyPr/>
        <a:lstStyle/>
        <a:p>
          <a:endParaRPr lang="en-GB"/>
        </a:p>
      </dgm:t>
    </dgm:pt>
    <dgm:pt modelId="{5BAEF0B6-C77A-44A6-8580-B98CF2663E69}">
      <dgm:prSet phldrT="[Text]" phldr="0"/>
      <dgm:spPr/>
      <dgm:t>
        <a:bodyPr/>
        <a:lstStyle/>
        <a:p>
          <a:pPr rtl="0"/>
          <a:r>
            <a:rPr lang="en-GB">
              <a:latin typeface="Arial"/>
              <a:cs typeface="Arial"/>
            </a:rPr>
            <a:t>It can consist of mistreatment of close relatives or of intimate partners on the psychological levels (NHS, 2022).</a:t>
          </a:r>
        </a:p>
      </dgm:t>
    </dgm:pt>
    <dgm:pt modelId="{CF697FBE-60F7-4FD9-AA2F-B19B661848F2}" type="parTrans" cxnId="{D5B39D17-34F3-472E-B671-24C661791E97}">
      <dgm:prSet/>
      <dgm:spPr/>
      <dgm:t>
        <a:bodyPr/>
        <a:lstStyle/>
        <a:p>
          <a:endParaRPr lang="en-GB"/>
        </a:p>
      </dgm:t>
    </dgm:pt>
    <dgm:pt modelId="{9D2B5FD3-B686-4272-B43A-43F122EEBAB3}" type="sibTrans" cxnId="{D5B39D17-34F3-472E-B671-24C661791E97}">
      <dgm:prSet/>
      <dgm:spPr/>
      <dgm:t>
        <a:bodyPr/>
        <a:lstStyle/>
        <a:p>
          <a:endParaRPr lang="en-GB"/>
        </a:p>
      </dgm:t>
    </dgm:pt>
    <dgm:pt modelId="{92B139F3-AA8D-443F-A001-62A1D95E0882}">
      <dgm:prSet phldrT="[Text]" phldr="0"/>
      <dgm:spPr/>
      <dgm:t>
        <a:bodyPr/>
        <a:lstStyle/>
        <a:p>
          <a:pPr rtl="0"/>
          <a:r>
            <a:rPr lang="en-GB">
              <a:latin typeface="Arial"/>
              <a:cs typeface="Arial"/>
            </a:rPr>
            <a:t>Verbal and Emotional Abuse</a:t>
          </a:r>
        </a:p>
      </dgm:t>
    </dgm:pt>
    <dgm:pt modelId="{0AFAC854-DC05-4D2E-B8BF-F9AB1827B966}" type="parTrans" cxnId="{BFC89934-B7C4-40CB-B9DB-F2EFC6E8CA26}">
      <dgm:prSet/>
      <dgm:spPr/>
      <dgm:t>
        <a:bodyPr/>
        <a:lstStyle/>
        <a:p>
          <a:endParaRPr lang="en-GB"/>
        </a:p>
      </dgm:t>
    </dgm:pt>
    <dgm:pt modelId="{E5E63B5D-4072-4591-8E22-58DCB63AB598}" type="sibTrans" cxnId="{BFC89934-B7C4-40CB-B9DB-F2EFC6E8CA26}">
      <dgm:prSet/>
      <dgm:spPr/>
      <dgm:t>
        <a:bodyPr/>
        <a:lstStyle/>
        <a:p>
          <a:endParaRPr lang="en-GB"/>
        </a:p>
      </dgm:t>
    </dgm:pt>
    <dgm:pt modelId="{CD6F8D3C-F2BF-4661-BB62-D3CC7E2D15E2}">
      <dgm:prSet phldrT="[Text]" phldr="0"/>
      <dgm:spPr/>
      <dgm:t>
        <a:bodyPr/>
        <a:lstStyle/>
        <a:p>
          <a:pPr rtl="0"/>
          <a:r>
            <a:rPr lang="en-GB">
              <a:latin typeface="Arial"/>
              <a:cs typeface="Arial"/>
            </a:rPr>
            <a:t>When you are forcibly isolated from family and friends.</a:t>
          </a:r>
        </a:p>
      </dgm:t>
    </dgm:pt>
    <dgm:pt modelId="{47C2FD0B-C729-4ED9-82E6-D1B8DA32ED84}" type="parTrans" cxnId="{3967FCBC-F9BA-4751-AB8D-D7DB6E187359}">
      <dgm:prSet/>
      <dgm:spPr/>
      <dgm:t>
        <a:bodyPr/>
        <a:lstStyle/>
        <a:p>
          <a:endParaRPr lang="en-GB"/>
        </a:p>
      </dgm:t>
    </dgm:pt>
    <dgm:pt modelId="{92314786-F3CF-4945-A83D-0513BBE31FF2}" type="sibTrans" cxnId="{3967FCBC-F9BA-4751-AB8D-D7DB6E187359}">
      <dgm:prSet/>
      <dgm:spPr/>
      <dgm:t>
        <a:bodyPr/>
        <a:lstStyle/>
        <a:p>
          <a:endParaRPr lang="en-GB"/>
        </a:p>
      </dgm:t>
    </dgm:pt>
    <dgm:pt modelId="{67565461-98DB-45F6-B534-CA23B4D2C4A7}">
      <dgm:prSet phldrT="[Text]" phldr="0"/>
      <dgm:spPr/>
      <dgm:t>
        <a:bodyPr/>
        <a:lstStyle/>
        <a:p>
          <a:pPr rtl="0"/>
          <a:r>
            <a:rPr lang="en-GB">
              <a:latin typeface="Arial"/>
              <a:cs typeface="Arial"/>
            </a:rPr>
            <a:t>When you are belittled, not provided enough food and blame you for all the problems.</a:t>
          </a:r>
        </a:p>
      </dgm:t>
    </dgm:pt>
    <dgm:pt modelId="{F6190F54-A9B5-4411-937C-339043E14639}" type="parTrans" cxnId="{E9BBBA1E-D121-4CB7-BB61-1022FFC0F661}">
      <dgm:prSet/>
      <dgm:spPr/>
      <dgm:t>
        <a:bodyPr/>
        <a:lstStyle/>
        <a:p>
          <a:endParaRPr lang="en-GB"/>
        </a:p>
      </dgm:t>
    </dgm:pt>
    <dgm:pt modelId="{3B4D0079-04BC-45A0-9EC0-9BDD89369631}" type="sibTrans" cxnId="{E9BBBA1E-D121-4CB7-BB61-1022FFC0F661}">
      <dgm:prSet/>
      <dgm:spPr/>
      <dgm:t>
        <a:bodyPr/>
        <a:lstStyle/>
        <a:p>
          <a:endParaRPr lang="en-GB"/>
        </a:p>
      </dgm:t>
    </dgm:pt>
    <dgm:pt modelId="{60A4504E-AE29-4DF0-AAD0-06E8DB343708}" type="pres">
      <dgm:prSet presAssocID="{B7B6ECF0-C1DD-4692-ABBE-3BC597EA8666}" presName="hierChild1" presStyleCnt="0">
        <dgm:presLayoutVars>
          <dgm:chPref val="1"/>
          <dgm:dir/>
          <dgm:animOne val="branch"/>
          <dgm:animLvl val="lvl"/>
          <dgm:resizeHandles/>
        </dgm:presLayoutVars>
      </dgm:prSet>
      <dgm:spPr/>
    </dgm:pt>
    <dgm:pt modelId="{B0DA17AB-7065-4E67-85BC-385E309DBE81}" type="pres">
      <dgm:prSet presAssocID="{6A50478C-F20D-448A-9EF9-F0FC05BDE533}" presName="hierRoot1" presStyleCnt="0"/>
      <dgm:spPr/>
    </dgm:pt>
    <dgm:pt modelId="{605945AC-FA29-4352-BD82-DA367B484B3E}" type="pres">
      <dgm:prSet presAssocID="{6A50478C-F20D-448A-9EF9-F0FC05BDE533}" presName="composite" presStyleCnt="0"/>
      <dgm:spPr/>
    </dgm:pt>
    <dgm:pt modelId="{C4BA9E35-6DF9-41D9-932F-5AD6C541E30F}" type="pres">
      <dgm:prSet presAssocID="{6A50478C-F20D-448A-9EF9-F0FC05BDE533}" presName="background" presStyleLbl="node0" presStyleIdx="0" presStyleCnt="2"/>
      <dgm:spPr/>
    </dgm:pt>
    <dgm:pt modelId="{76950F32-41CC-4254-BBA1-024E48C2E40B}" type="pres">
      <dgm:prSet presAssocID="{6A50478C-F20D-448A-9EF9-F0FC05BDE533}" presName="text" presStyleLbl="fgAcc0" presStyleIdx="0" presStyleCnt="2" custLinFactNeighborY="5063">
        <dgm:presLayoutVars>
          <dgm:chPref val="3"/>
        </dgm:presLayoutVars>
      </dgm:prSet>
      <dgm:spPr/>
    </dgm:pt>
    <dgm:pt modelId="{7E620C6F-1B64-4C16-BC95-70A1516CECE6}" type="pres">
      <dgm:prSet presAssocID="{6A50478C-F20D-448A-9EF9-F0FC05BDE533}" presName="hierChild2" presStyleCnt="0"/>
      <dgm:spPr/>
    </dgm:pt>
    <dgm:pt modelId="{9E806139-66EA-41C9-9869-20F8BA65E0E6}" type="pres">
      <dgm:prSet presAssocID="{257D32D8-A3C2-457F-A4D7-99264DAFF47F}" presName="Name10" presStyleLbl="parChTrans1D2" presStyleIdx="0" presStyleCnt="4"/>
      <dgm:spPr/>
    </dgm:pt>
    <dgm:pt modelId="{ABAE4D70-74F7-4834-B173-1544BC0924EF}" type="pres">
      <dgm:prSet presAssocID="{A5568452-420D-4EED-BC42-9A4702DD1617}" presName="hierRoot2" presStyleCnt="0"/>
      <dgm:spPr/>
    </dgm:pt>
    <dgm:pt modelId="{D201DE6F-29BB-462A-B19C-4AAB5DC5170B}" type="pres">
      <dgm:prSet presAssocID="{A5568452-420D-4EED-BC42-9A4702DD1617}" presName="composite2" presStyleCnt="0"/>
      <dgm:spPr/>
    </dgm:pt>
    <dgm:pt modelId="{84CCECDC-DDB9-44AD-BDB7-30E560FCD6CE}" type="pres">
      <dgm:prSet presAssocID="{A5568452-420D-4EED-BC42-9A4702DD1617}" presName="background2" presStyleLbl="node2" presStyleIdx="0" presStyleCnt="4"/>
      <dgm:spPr/>
    </dgm:pt>
    <dgm:pt modelId="{F3948045-38A1-4507-AE87-2598BC3DBC80}" type="pres">
      <dgm:prSet presAssocID="{A5568452-420D-4EED-BC42-9A4702DD1617}" presName="text2" presStyleLbl="fgAcc2" presStyleIdx="0" presStyleCnt="4">
        <dgm:presLayoutVars>
          <dgm:chPref val="3"/>
        </dgm:presLayoutVars>
      </dgm:prSet>
      <dgm:spPr/>
    </dgm:pt>
    <dgm:pt modelId="{62C914A8-1600-4BB9-9E11-42A517555C1C}" type="pres">
      <dgm:prSet presAssocID="{A5568452-420D-4EED-BC42-9A4702DD1617}" presName="hierChild3" presStyleCnt="0"/>
      <dgm:spPr/>
    </dgm:pt>
    <dgm:pt modelId="{B43AC713-4C48-4CA8-8D85-6694C6C20492}" type="pres">
      <dgm:prSet presAssocID="{CF697FBE-60F7-4FD9-AA2F-B19B661848F2}" presName="Name10" presStyleLbl="parChTrans1D2" presStyleIdx="1" presStyleCnt="4"/>
      <dgm:spPr/>
    </dgm:pt>
    <dgm:pt modelId="{1BF0F54A-C5F0-4501-988B-E647C0C3B6CF}" type="pres">
      <dgm:prSet presAssocID="{5BAEF0B6-C77A-44A6-8580-B98CF2663E69}" presName="hierRoot2" presStyleCnt="0"/>
      <dgm:spPr/>
    </dgm:pt>
    <dgm:pt modelId="{7854EDAF-4F89-4612-BA36-EAEC8D11C2C1}" type="pres">
      <dgm:prSet presAssocID="{5BAEF0B6-C77A-44A6-8580-B98CF2663E69}" presName="composite2" presStyleCnt="0"/>
      <dgm:spPr/>
    </dgm:pt>
    <dgm:pt modelId="{7B2D3661-7C32-4438-9982-D0737F4D0376}" type="pres">
      <dgm:prSet presAssocID="{5BAEF0B6-C77A-44A6-8580-B98CF2663E69}" presName="background2" presStyleLbl="node2" presStyleIdx="1" presStyleCnt="4"/>
      <dgm:spPr/>
    </dgm:pt>
    <dgm:pt modelId="{20712433-F47B-403B-B97C-3E0BE8B770B4}" type="pres">
      <dgm:prSet presAssocID="{5BAEF0B6-C77A-44A6-8580-B98CF2663E69}" presName="text2" presStyleLbl="fgAcc2" presStyleIdx="1" presStyleCnt="4" custLinFactNeighborY="3136">
        <dgm:presLayoutVars>
          <dgm:chPref val="3"/>
        </dgm:presLayoutVars>
      </dgm:prSet>
      <dgm:spPr/>
    </dgm:pt>
    <dgm:pt modelId="{858D9C0D-C8A8-416C-8BFE-4934199422B3}" type="pres">
      <dgm:prSet presAssocID="{5BAEF0B6-C77A-44A6-8580-B98CF2663E69}" presName="hierChild3" presStyleCnt="0"/>
      <dgm:spPr/>
    </dgm:pt>
    <dgm:pt modelId="{51396896-2C6B-40AB-B5D7-E35F9F8C5E3D}" type="pres">
      <dgm:prSet presAssocID="{92B139F3-AA8D-443F-A001-62A1D95E0882}" presName="hierRoot1" presStyleCnt="0"/>
      <dgm:spPr/>
    </dgm:pt>
    <dgm:pt modelId="{7FE3C5F4-7122-4D24-B6DD-A40C07E062EF}" type="pres">
      <dgm:prSet presAssocID="{92B139F3-AA8D-443F-A001-62A1D95E0882}" presName="composite" presStyleCnt="0"/>
      <dgm:spPr/>
    </dgm:pt>
    <dgm:pt modelId="{5DE70B7F-26D8-4A5D-B44E-B61449C0082B}" type="pres">
      <dgm:prSet presAssocID="{92B139F3-AA8D-443F-A001-62A1D95E0882}" presName="background" presStyleLbl="node0" presStyleIdx="1" presStyleCnt="2"/>
      <dgm:spPr/>
    </dgm:pt>
    <dgm:pt modelId="{AD5CFDD3-B83A-47A1-904D-474BF34E68BC}" type="pres">
      <dgm:prSet presAssocID="{92B139F3-AA8D-443F-A001-62A1D95E0882}" presName="text" presStyleLbl="fgAcc0" presStyleIdx="1" presStyleCnt="2">
        <dgm:presLayoutVars>
          <dgm:chPref val="3"/>
        </dgm:presLayoutVars>
      </dgm:prSet>
      <dgm:spPr/>
    </dgm:pt>
    <dgm:pt modelId="{A2720834-E5F5-44FD-9BAB-580E3273212E}" type="pres">
      <dgm:prSet presAssocID="{92B139F3-AA8D-443F-A001-62A1D95E0882}" presName="hierChild2" presStyleCnt="0"/>
      <dgm:spPr/>
    </dgm:pt>
    <dgm:pt modelId="{06BAC772-E07E-4391-93B5-4AB4374B18F5}" type="pres">
      <dgm:prSet presAssocID="{47C2FD0B-C729-4ED9-82E6-D1B8DA32ED84}" presName="Name10" presStyleLbl="parChTrans1D2" presStyleIdx="2" presStyleCnt="4"/>
      <dgm:spPr/>
    </dgm:pt>
    <dgm:pt modelId="{848730FE-E2DD-48FC-8B4C-F9F80D52BE91}" type="pres">
      <dgm:prSet presAssocID="{CD6F8D3C-F2BF-4661-BB62-D3CC7E2D15E2}" presName="hierRoot2" presStyleCnt="0"/>
      <dgm:spPr/>
    </dgm:pt>
    <dgm:pt modelId="{9ACB9A78-1898-4311-A593-C0820599C6C1}" type="pres">
      <dgm:prSet presAssocID="{CD6F8D3C-F2BF-4661-BB62-D3CC7E2D15E2}" presName="composite2" presStyleCnt="0"/>
      <dgm:spPr/>
    </dgm:pt>
    <dgm:pt modelId="{8F4F14F2-516C-4BF4-BF4C-1899BE79DCC9}" type="pres">
      <dgm:prSet presAssocID="{CD6F8D3C-F2BF-4661-BB62-D3CC7E2D15E2}" presName="background2" presStyleLbl="node2" presStyleIdx="2" presStyleCnt="4"/>
      <dgm:spPr/>
    </dgm:pt>
    <dgm:pt modelId="{55B3305F-320A-4CF5-9EF0-225B19707104}" type="pres">
      <dgm:prSet presAssocID="{CD6F8D3C-F2BF-4661-BB62-D3CC7E2D15E2}" presName="text2" presStyleLbl="fgAcc2" presStyleIdx="2" presStyleCnt="4">
        <dgm:presLayoutVars>
          <dgm:chPref val="3"/>
        </dgm:presLayoutVars>
      </dgm:prSet>
      <dgm:spPr/>
    </dgm:pt>
    <dgm:pt modelId="{C5FF8497-366B-4327-9D22-930463D5DE7B}" type="pres">
      <dgm:prSet presAssocID="{CD6F8D3C-F2BF-4661-BB62-D3CC7E2D15E2}" presName="hierChild3" presStyleCnt="0"/>
      <dgm:spPr/>
    </dgm:pt>
    <dgm:pt modelId="{13488289-3557-47C6-8653-7666C020F4BB}" type="pres">
      <dgm:prSet presAssocID="{F6190F54-A9B5-4411-937C-339043E14639}" presName="Name10" presStyleLbl="parChTrans1D2" presStyleIdx="3" presStyleCnt="4"/>
      <dgm:spPr/>
    </dgm:pt>
    <dgm:pt modelId="{491FF7AA-A25D-425C-88C7-453A48037DAE}" type="pres">
      <dgm:prSet presAssocID="{67565461-98DB-45F6-B534-CA23B4D2C4A7}" presName="hierRoot2" presStyleCnt="0"/>
      <dgm:spPr/>
    </dgm:pt>
    <dgm:pt modelId="{A37708AB-EF3A-4C3D-9D17-29D22473F453}" type="pres">
      <dgm:prSet presAssocID="{67565461-98DB-45F6-B534-CA23B4D2C4A7}" presName="composite2" presStyleCnt="0"/>
      <dgm:spPr/>
    </dgm:pt>
    <dgm:pt modelId="{5AC3F7AD-81C6-4CE5-8017-960AEECB5F55}" type="pres">
      <dgm:prSet presAssocID="{67565461-98DB-45F6-B534-CA23B4D2C4A7}" presName="background2" presStyleLbl="node2" presStyleIdx="3" presStyleCnt="4"/>
      <dgm:spPr/>
    </dgm:pt>
    <dgm:pt modelId="{96439063-AD1A-44A5-B0EA-ACF897754517}" type="pres">
      <dgm:prSet presAssocID="{67565461-98DB-45F6-B534-CA23B4D2C4A7}" presName="text2" presStyleLbl="fgAcc2" presStyleIdx="3" presStyleCnt="4">
        <dgm:presLayoutVars>
          <dgm:chPref val="3"/>
        </dgm:presLayoutVars>
      </dgm:prSet>
      <dgm:spPr/>
    </dgm:pt>
    <dgm:pt modelId="{B7506BD3-58A0-48AF-BB13-9BCC292FF0C9}" type="pres">
      <dgm:prSet presAssocID="{67565461-98DB-45F6-B534-CA23B4D2C4A7}" presName="hierChild3" presStyleCnt="0"/>
      <dgm:spPr/>
    </dgm:pt>
  </dgm:ptLst>
  <dgm:cxnLst>
    <dgm:cxn modelId="{D5B39D17-34F3-472E-B671-24C661791E97}" srcId="{6A50478C-F20D-448A-9EF9-F0FC05BDE533}" destId="{5BAEF0B6-C77A-44A6-8580-B98CF2663E69}" srcOrd="1" destOrd="0" parTransId="{CF697FBE-60F7-4FD9-AA2F-B19B661848F2}" sibTransId="{9D2B5FD3-B686-4272-B43A-43F122EEBAB3}"/>
    <dgm:cxn modelId="{CCF14D1D-1739-4CF1-B956-626E9009E681}" type="presOf" srcId="{5BAEF0B6-C77A-44A6-8580-B98CF2663E69}" destId="{20712433-F47B-403B-B97C-3E0BE8B770B4}" srcOrd="0" destOrd="0" presId="urn:microsoft.com/office/officeart/2005/8/layout/hierarchy1"/>
    <dgm:cxn modelId="{E9BBBA1E-D121-4CB7-BB61-1022FFC0F661}" srcId="{92B139F3-AA8D-443F-A001-62A1D95E0882}" destId="{67565461-98DB-45F6-B534-CA23B4D2C4A7}" srcOrd="1" destOrd="0" parTransId="{F6190F54-A9B5-4411-937C-339043E14639}" sibTransId="{3B4D0079-04BC-45A0-9EC0-9BDD89369631}"/>
    <dgm:cxn modelId="{1B4D6B32-84E9-41E5-8694-8657970E9DFD}" type="presOf" srcId="{257D32D8-A3C2-457F-A4D7-99264DAFF47F}" destId="{9E806139-66EA-41C9-9869-20F8BA65E0E6}" srcOrd="0" destOrd="0" presId="urn:microsoft.com/office/officeart/2005/8/layout/hierarchy1"/>
    <dgm:cxn modelId="{BFC89934-B7C4-40CB-B9DB-F2EFC6E8CA26}" srcId="{B7B6ECF0-C1DD-4692-ABBE-3BC597EA8666}" destId="{92B139F3-AA8D-443F-A001-62A1D95E0882}" srcOrd="1" destOrd="0" parTransId="{0AFAC854-DC05-4D2E-B8BF-F9AB1827B966}" sibTransId="{E5E63B5D-4072-4591-8E22-58DCB63AB598}"/>
    <dgm:cxn modelId="{FD812C43-5BBA-44D7-A8B0-489D1B000546}" type="presOf" srcId="{92B139F3-AA8D-443F-A001-62A1D95E0882}" destId="{AD5CFDD3-B83A-47A1-904D-474BF34E68BC}" srcOrd="0" destOrd="0" presId="urn:microsoft.com/office/officeart/2005/8/layout/hierarchy1"/>
    <dgm:cxn modelId="{79BB9F48-E705-4FFB-A73D-202CD7E529AC}" type="presOf" srcId="{6A50478C-F20D-448A-9EF9-F0FC05BDE533}" destId="{76950F32-41CC-4254-BBA1-024E48C2E40B}" srcOrd="0" destOrd="0" presId="urn:microsoft.com/office/officeart/2005/8/layout/hierarchy1"/>
    <dgm:cxn modelId="{A20D1D75-2A55-4A3C-A69B-0EB7790596E4}" type="presOf" srcId="{47C2FD0B-C729-4ED9-82E6-D1B8DA32ED84}" destId="{06BAC772-E07E-4391-93B5-4AB4374B18F5}" srcOrd="0" destOrd="0" presId="urn:microsoft.com/office/officeart/2005/8/layout/hierarchy1"/>
    <dgm:cxn modelId="{EA65DA56-5719-4AB3-AC84-B005932F9527}" type="presOf" srcId="{A5568452-420D-4EED-BC42-9A4702DD1617}" destId="{F3948045-38A1-4507-AE87-2598BC3DBC80}" srcOrd="0" destOrd="0" presId="urn:microsoft.com/office/officeart/2005/8/layout/hierarchy1"/>
    <dgm:cxn modelId="{3EE66399-4C8E-42D7-8098-24E3F8E728CF}" type="presOf" srcId="{F6190F54-A9B5-4411-937C-339043E14639}" destId="{13488289-3557-47C6-8653-7666C020F4BB}" srcOrd="0" destOrd="0" presId="urn:microsoft.com/office/officeart/2005/8/layout/hierarchy1"/>
    <dgm:cxn modelId="{F59115B5-0222-44E4-AC63-882D1F3F62CA}" type="presOf" srcId="{B7B6ECF0-C1DD-4692-ABBE-3BC597EA8666}" destId="{60A4504E-AE29-4DF0-AAD0-06E8DB343708}" srcOrd="0" destOrd="0" presId="urn:microsoft.com/office/officeart/2005/8/layout/hierarchy1"/>
    <dgm:cxn modelId="{3967FCBC-F9BA-4751-AB8D-D7DB6E187359}" srcId="{92B139F3-AA8D-443F-A001-62A1D95E0882}" destId="{CD6F8D3C-F2BF-4661-BB62-D3CC7E2D15E2}" srcOrd="0" destOrd="0" parTransId="{47C2FD0B-C729-4ED9-82E6-D1B8DA32ED84}" sibTransId="{92314786-F3CF-4945-A83D-0513BBE31FF2}"/>
    <dgm:cxn modelId="{BE5ACCC6-CF4B-4046-85D6-678DE8553535}" type="presOf" srcId="{CD6F8D3C-F2BF-4661-BB62-D3CC7E2D15E2}" destId="{55B3305F-320A-4CF5-9EF0-225B19707104}" srcOrd="0" destOrd="0" presId="urn:microsoft.com/office/officeart/2005/8/layout/hierarchy1"/>
    <dgm:cxn modelId="{56902EE5-3E0F-4551-81F9-1E32B5916A2F}" srcId="{6A50478C-F20D-448A-9EF9-F0FC05BDE533}" destId="{A5568452-420D-4EED-BC42-9A4702DD1617}" srcOrd="0" destOrd="0" parTransId="{257D32D8-A3C2-457F-A4D7-99264DAFF47F}" sibTransId="{A4F532ED-C76A-4839-BA8D-5A4EB0BBD7FA}"/>
    <dgm:cxn modelId="{06CAAFED-7D07-45E7-A1C5-15411C29D041}" type="presOf" srcId="{67565461-98DB-45F6-B534-CA23B4D2C4A7}" destId="{96439063-AD1A-44A5-B0EA-ACF897754517}" srcOrd="0" destOrd="0" presId="urn:microsoft.com/office/officeart/2005/8/layout/hierarchy1"/>
    <dgm:cxn modelId="{C4D34FF7-0947-486B-BBD7-388394597B95}" type="presOf" srcId="{CF697FBE-60F7-4FD9-AA2F-B19B661848F2}" destId="{B43AC713-4C48-4CA8-8D85-6694C6C20492}" srcOrd="0" destOrd="0" presId="urn:microsoft.com/office/officeart/2005/8/layout/hierarchy1"/>
    <dgm:cxn modelId="{0C6F87FC-1F88-43F1-8094-C00012EE5CBE}" srcId="{B7B6ECF0-C1DD-4692-ABBE-3BC597EA8666}" destId="{6A50478C-F20D-448A-9EF9-F0FC05BDE533}" srcOrd="0" destOrd="0" parTransId="{0036E3AA-FA81-4845-9256-DB3D0B26C6B3}" sibTransId="{ED6AB0C5-EB93-4680-B85F-142B0AD01E34}"/>
    <dgm:cxn modelId="{1AEAD440-FBFA-4E4E-A570-C03C87A2CA8F}" type="presParOf" srcId="{60A4504E-AE29-4DF0-AAD0-06E8DB343708}" destId="{B0DA17AB-7065-4E67-85BC-385E309DBE81}" srcOrd="0" destOrd="0" presId="urn:microsoft.com/office/officeart/2005/8/layout/hierarchy1"/>
    <dgm:cxn modelId="{3064FB7C-012A-4328-98A7-D3D10D1234D4}" type="presParOf" srcId="{B0DA17AB-7065-4E67-85BC-385E309DBE81}" destId="{605945AC-FA29-4352-BD82-DA367B484B3E}" srcOrd="0" destOrd="0" presId="urn:microsoft.com/office/officeart/2005/8/layout/hierarchy1"/>
    <dgm:cxn modelId="{75FD239D-FD74-466E-A14F-9A2E3004B8E1}" type="presParOf" srcId="{605945AC-FA29-4352-BD82-DA367B484B3E}" destId="{C4BA9E35-6DF9-41D9-932F-5AD6C541E30F}" srcOrd="0" destOrd="0" presId="urn:microsoft.com/office/officeart/2005/8/layout/hierarchy1"/>
    <dgm:cxn modelId="{C06D3FF1-022D-4AC5-97E5-3C6031FE0230}" type="presParOf" srcId="{605945AC-FA29-4352-BD82-DA367B484B3E}" destId="{76950F32-41CC-4254-BBA1-024E48C2E40B}" srcOrd="1" destOrd="0" presId="urn:microsoft.com/office/officeart/2005/8/layout/hierarchy1"/>
    <dgm:cxn modelId="{D1FF66C3-D9B4-4081-B984-661B5646A1DB}" type="presParOf" srcId="{B0DA17AB-7065-4E67-85BC-385E309DBE81}" destId="{7E620C6F-1B64-4C16-BC95-70A1516CECE6}" srcOrd="1" destOrd="0" presId="urn:microsoft.com/office/officeart/2005/8/layout/hierarchy1"/>
    <dgm:cxn modelId="{07EEBA9A-CA2E-4A5A-B30B-7A85ACD9B07F}" type="presParOf" srcId="{7E620C6F-1B64-4C16-BC95-70A1516CECE6}" destId="{9E806139-66EA-41C9-9869-20F8BA65E0E6}" srcOrd="0" destOrd="0" presId="urn:microsoft.com/office/officeart/2005/8/layout/hierarchy1"/>
    <dgm:cxn modelId="{817F3119-E1C5-401D-87CA-B3133069C5AE}" type="presParOf" srcId="{7E620C6F-1B64-4C16-BC95-70A1516CECE6}" destId="{ABAE4D70-74F7-4834-B173-1544BC0924EF}" srcOrd="1" destOrd="0" presId="urn:microsoft.com/office/officeart/2005/8/layout/hierarchy1"/>
    <dgm:cxn modelId="{101F42EB-F151-4628-A5D2-FF888A5074A4}" type="presParOf" srcId="{ABAE4D70-74F7-4834-B173-1544BC0924EF}" destId="{D201DE6F-29BB-462A-B19C-4AAB5DC5170B}" srcOrd="0" destOrd="0" presId="urn:microsoft.com/office/officeart/2005/8/layout/hierarchy1"/>
    <dgm:cxn modelId="{A7DF98AD-026C-4D66-AB87-67A473422A02}" type="presParOf" srcId="{D201DE6F-29BB-462A-B19C-4AAB5DC5170B}" destId="{84CCECDC-DDB9-44AD-BDB7-30E560FCD6CE}" srcOrd="0" destOrd="0" presId="urn:microsoft.com/office/officeart/2005/8/layout/hierarchy1"/>
    <dgm:cxn modelId="{DBBDA62F-B24B-430F-BF5C-73AA231A76E6}" type="presParOf" srcId="{D201DE6F-29BB-462A-B19C-4AAB5DC5170B}" destId="{F3948045-38A1-4507-AE87-2598BC3DBC80}" srcOrd="1" destOrd="0" presId="urn:microsoft.com/office/officeart/2005/8/layout/hierarchy1"/>
    <dgm:cxn modelId="{BD32FAE5-DBA4-48DF-8632-94FDD6460BD7}" type="presParOf" srcId="{ABAE4D70-74F7-4834-B173-1544BC0924EF}" destId="{62C914A8-1600-4BB9-9E11-42A517555C1C}" srcOrd="1" destOrd="0" presId="urn:microsoft.com/office/officeart/2005/8/layout/hierarchy1"/>
    <dgm:cxn modelId="{67781606-DE69-4A1E-B0E4-A9011898F70E}" type="presParOf" srcId="{7E620C6F-1B64-4C16-BC95-70A1516CECE6}" destId="{B43AC713-4C48-4CA8-8D85-6694C6C20492}" srcOrd="2" destOrd="0" presId="urn:microsoft.com/office/officeart/2005/8/layout/hierarchy1"/>
    <dgm:cxn modelId="{8B9823FA-2926-4A73-BA65-E3AA515D979B}" type="presParOf" srcId="{7E620C6F-1B64-4C16-BC95-70A1516CECE6}" destId="{1BF0F54A-C5F0-4501-988B-E647C0C3B6CF}" srcOrd="3" destOrd="0" presId="urn:microsoft.com/office/officeart/2005/8/layout/hierarchy1"/>
    <dgm:cxn modelId="{7F269489-64BD-4B12-8582-1A1950B97FA2}" type="presParOf" srcId="{1BF0F54A-C5F0-4501-988B-E647C0C3B6CF}" destId="{7854EDAF-4F89-4612-BA36-EAEC8D11C2C1}" srcOrd="0" destOrd="0" presId="urn:microsoft.com/office/officeart/2005/8/layout/hierarchy1"/>
    <dgm:cxn modelId="{78679304-6C1F-4448-97F4-7FE3D8A6F069}" type="presParOf" srcId="{7854EDAF-4F89-4612-BA36-EAEC8D11C2C1}" destId="{7B2D3661-7C32-4438-9982-D0737F4D0376}" srcOrd="0" destOrd="0" presId="urn:microsoft.com/office/officeart/2005/8/layout/hierarchy1"/>
    <dgm:cxn modelId="{C74BAC32-C683-4C98-90AD-9EDA174C6E1F}" type="presParOf" srcId="{7854EDAF-4F89-4612-BA36-EAEC8D11C2C1}" destId="{20712433-F47B-403B-B97C-3E0BE8B770B4}" srcOrd="1" destOrd="0" presId="urn:microsoft.com/office/officeart/2005/8/layout/hierarchy1"/>
    <dgm:cxn modelId="{12985943-12B3-4FBB-9A94-CFBFAA8E0733}" type="presParOf" srcId="{1BF0F54A-C5F0-4501-988B-E647C0C3B6CF}" destId="{858D9C0D-C8A8-416C-8BFE-4934199422B3}" srcOrd="1" destOrd="0" presId="urn:microsoft.com/office/officeart/2005/8/layout/hierarchy1"/>
    <dgm:cxn modelId="{B031E4DE-7364-4169-BF4E-C7B4E85A6179}" type="presParOf" srcId="{60A4504E-AE29-4DF0-AAD0-06E8DB343708}" destId="{51396896-2C6B-40AB-B5D7-E35F9F8C5E3D}" srcOrd="1" destOrd="0" presId="urn:microsoft.com/office/officeart/2005/8/layout/hierarchy1"/>
    <dgm:cxn modelId="{F57AEB4D-BCD9-449A-91AB-1F5EE61B907E}" type="presParOf" srcId="{51396896-2C6B-40AB-B5D7-E35F9F8C5E3D}" destId="{7FE3C5F4-7122-4D24-B6DD-A40C07E062EF}" srcOrd="0" destOrd="0" presId="urn:microsoft.com/office/officeart/2005/8/layout/hierarchy1"/>
    <dgm:cxn modelId="{F299DCD4-D15C-47CB-9898-00180AAB9A8B}" type="presParOf" srcId="{7FE3C5F4-7122-4D24-B6DD-A40C07E062EF}" destId="{5DE70B7F-26D8-4A5D-B44E-B61449C0082B}" srcOrd="0" destOrd="0" presId="urn:microsoft.com/office/officeart/2005/8/layout/hierarchy1"/>
    <dgm:cxn modelId="{440FD0AC-498C-49D3-A16D-68E7EF50584B}" type="presParOf" srcId="{7FE3C5F4-7122-4D24-B6DD-A40C07E062EF}" destId="{AD5CFDD3-B83A-47A1-904D-474BF34E68BC}" srcOrd="1" destOrd="0" presId="urn:microsoft.com/office/officeart/2005/8/layout/hierarchy1"/>
    <dgm:cxn modelId="{508DD518-578A-4C47-A79D-A82553A0AE16}" type="presParOf" srcId="{51396896-2C6B-40AB-B5D7-E35F9F8C5E3D}" destId="{A2720834-E5F5-44FD-9BAB-580E3273212E}" srcOrd="1" destOrd="0" presId="urn:microsoft.com/office/officeart/2005/8/layout/hierarchy1"/>
    <dgm:cxn modelId="{7A558773-3336-4AC0-B24D-19BC799E898A}" type="presParOf" srcId="{A2720834-E5F5-44FD-9BAB-580E3273212E}" destId="{06BAC772-E07E-4391-93B5-4AB4374B18F5}" srcOrd="0" destOrd="0" presId="urn:microsoft.com/office/officeart/2005/8/layout/hierarchy1"/>
    <dgm:cxn modelId="{A2A5B5F8-8983-4A8D-BCA1-51D80487329B}" type="presParOf" srcId="{A2720834-E5F5-44FD-9BAB-580E3273212E}" destId="{848730FE-E2DD-48FC-8B4C-F9F80D52BE91}" srcOrd="1" destOrd="0" presId="urn:microsoft.com/office/officeart/2005/8/layout/hierarchy1"/>
    <dgm:cxn modelId="{39858828-C4E5-434A-85FF-AD687759EE18}" type="presParOf" srcId="{848730FE-E2DD-48FC-8B4C-F9F80D52BE91}" destId="{9ACB9A78-1898-4311-A593-C0820599C6C1}" srcOrd="0" destOrd="0" presId="urn:microsoft.com/office/officeart/2005/8/layout/hierarchy1"/>
    <dgm:cxn modelId="{DADA6378-3B6E-4594-884B-D29E1D030238}" type="presParOf" srcId="{9ACB9A78-1898-4311-A593-C0820599C6C1}" destId="{8F4F14F2-516C-4BF4-BF4C-1899BE79DCC9}" srcOrd="0" destOrd="0" presId="urn:microsoft.com/office/officeart/2005/8/layout/hierarchy1"/>
    <dgm:cxn modelId="{43CC0459-C3D2-40A3-BF63-589C89D2F1C3}" type="presParOf" srcId="{9ACB9A78-1898-4311-A593-C0820599C6C1}" destId="{55B3305F-320A-4CF5-9EF0-225B19707104}" srcOrd="1" destOrd="0" presId="urn:microsoft.com/office/officeart/2005/8/layout/hierarchy1"/>
    <dgm:cxn modelId="{9A7449A3-DC53-4ED7-B244-67677C52C0B9}" type="presParOf" srcId="{848730FE-E2DD-48FC-8B4C-F9F80D52BE91}" destId="{C5FF8497-366B-4327-9D22-930463D5DE7B}" srcOrd="1" destOrd="0" presId="urn:microsoft.com/office/officeart/2005/8/layout/hierarchy1"/>
    <dgm:cxn modelId="{76DB964C-E820-40B6-A13D-C85C54092225}" type="presParOf" srcId="{A2720834-E5F5-44FD-9BAB-580E3273212E}" destId="{13488289-3557-47C6-8653-7666C020F4BB}" srcOrd="2" destOrd="0" presId="urn:microsoft.com/office/officeart/2005/8/layout/hierarchy1"/>
    <dgm:cxn modelId="{79BD99FF-6509-4F9E-AF1F-8F6A7194208A}" type="presParOf" srcId="{A2720834-E5F5-44FD-9BAB-580E3273212E}" destId="{491FF7AA-A25D-425C-88C7-453A48037DAE}" srcOrd="3" destOrd="0" presId="urn:microsoft.com/office/officeart/2005/8/layout/hierarchy1"/>
    <dgm:cxn modelId="{E99437BE-8A3C-4E7D-90CD-C654A65B9B74}" type="presParOf" srcId="{491FF7AA-A25D-425C-88C7-453A48037DAE}" destId="{A37708AB-EF3A-4C3D-9D17-29D22473F453}" srcOrd="0" destOrd="0" presId="urn:microsoft.com/office/officeart/2005/8/layout/hierarchy1"/>
    <dgm:cxn modelId="{F83C892E-3127-4A45-B01C-EAC43AAAF39E}" type="presParOf" srcId="{A37708AB-EF3A-4C3D-9D17-29D22473F453}" destId="{5AC3F7AD-81C6-4CE5-8017-960AEECB5F55}" srcOrd="0" destOrd="0" presId="urn:microsoft.com/office/officeart/2005/8/layout/hierarchy1"/>
    <dgm:cxn modelId="{D0EBB89A-2929-4470-85BC-AD71CB1866A8}" type="presParOf" srcId="{A37708AB-EF3A-4C3D-9D17-29D22473F453}" destId="{96439063-AD1A-44A5-B0EA-ACF897754517}" srcOrd="1" destOrd="0" presId="urn:microsoft.com/office/officeart/2005/8/layout/hierarchy1"/>
    <dgm:cxn modelId="{04F03E93-4C3A-43F3-B41C-12A8D37B8819}" type="presParOf" srcId="{491FF7AA-A25D-425C-88C7-453A48037DAE}" destId="{B7506BD3-58A0-48AF-BB13-9BCC292FF0C9}"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63F3E16-97E4-4E8C-88E6-C525C7906A98}"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en-GB"/>
        </a:p>
      </dgm:t>
    </dgm:pt>
    <dgm:pt modelId="{B6604068-F21A-4E9F-B8D6-F41914EF0F36}">
      <dgm:prSet phldrT="[Text]" phldr="0"/>
      <dgm:spPr/>
      <dgm:t>
        <a:bodyPr/>
        <a:lstStyle/>
        <a:p>
          <a:pPr rtl="0"/>
          <a:r>
            <a:rPr lang="en-GB">
              <a:latin typeface="Arial"/>
              <a:cs typeface="Arial"/>
            </a:rPr>
            <a:t>ALLEGED ABUSE FROM PARTNER</a:t>
          </a:r>
        </a:p>
      </dgm:t>
    </dgm:pt>
    <dgm:pt modelId="{5F68CA3E-654F-4189-9F83-2CF5B0A74876}" type="parTrans" cxnId="{42CFA82A-2A7E-4968-9E34-F91E4DD96FA9}">
      <dgm:prSet/>
      <dgm:spPr/>
      <dgm:t>
        <a:bodyPr/>
        <a:lstStyle/>
        <a:p>
          <a:endParaRPr lang="en-GB"/>
        </a:p>
      </dgm:t>
    </dgm:pt>
    <dgm:pt modelId="{D064EC39-5A30-48B7-9E3D-E4F931DBCCCD}" type="sibTrans" cxnId="{42CFA82A-2A7E-4968-9E34-F91E4DD96FA9}">
      <dgm:prSet/>
      <dgm:spPr/>
      <dgm:t>
        <a:bodyPr/>
        <a:lstStyle/>
        <a:p>
          <a:endParaRPr lang="en-GB"/>
        </a:p>
      </dgm:t>
    </dgm:pt>
    <dgm:pt modelId="{2C68FFB1-2513-4302-A6D8-CFB65147A6F5}">
      <dgm:prSet phldrT="[Text]" phldr="0"/>
      <dgm:spPr/>
      <dgm:t>
        <a:bodyPr/>
        <a:lstStyle/>
        <a:p>
          <a:pPr rtl="0"/>
          <a:r>
            <a:rPr lang="en-GB">
              <a:latin typeface="Arial"/>
              <a:cs typeface="Arial"/>
            </a:rPr>
            <a:t>Lack of confidence</a:t>
          </a:r>
        </a:p>
      </dgm:t>
    </dgm:pt>
    <dgm:pt modelId="{B54D0883-1A3B-4CE7-A2F1-0290F136D4F6}" type="parTrans" cxnId="{6989EB9E-2958-4856-8691-179BD987E5E1}">
      <dgm:prSet/>
      <dgm:spPr/>
      <dgm:t>
        <a:bodyPr/>
        <a:lstStyle/>
        <a:p>
          <a:endParaRPr lang="en-GB"/>
        </a:p>
      </dgm:t>
    </dgm:pt>
    <dgm:pt modelId="{8B600067-FEDC-45C9-A4FB-4DDB412EA6A5}" type="sibTrans" cxnId="{6989EB9E-2958-4856-8691-179BD987E5E1}">
      <dgm:prSet/>
      <dgm:spPr/>
      <dgm:t>
        <a:bodyPr/>
        <a:lstStyle/>
        <a:p>
          <a:endParaRPr lang="en-GB"/>
        </a:p>
      </dgm:t>
    </dgm:pt>
    <dgm:pt modelId="{0FD3DA06-203C-431F-9C66-15BF43145C6A}">
      <dgm:prSet phldrT="[Text]" phldr="0"/>
      <dgm:spPr/>
      <dgm:t>
        <a:bodyPr/>
        <a:lstStyle/>
        <a:p>
          <a:pPr rtl="0"/>
          <a:r>
            <a:rPr lang="en-GB">
              <a:latin typeface="Arial"/>
              <a:cs typeface="Arial"/>
            </a:rPr>
            <a:t>POSSIBLE ALCHOLISM</a:t>
          </a:r>
        </a:p>
      </dgm:t>
    </dgm:pt>
    <dgm:pt modelId="{C0E2C845-C54E-4B85-8615-C3CB02F642B9}" type="parTrans" cxnId="{8D78DD79-87C0-4880-921A-590132B9F887}">
      <dgm:prSet/>
      <dgm:spPr/>
      <dgm:t>
        <a:bodyPr/>
        <a:lstStyle/>
        <a:p>
          <a:endParaRPr lang="en-GB"/>
        </a:p>
      </dgm:t>
    </dgm:pt>
    <dgm:pt modelId="{6038C0A9-C73E-431C-9FC1-9C6AEF04AD36}" type="sibTrans" cxnId="{8D78DD79-87C0-4880-921A-590132B9F887}">
      <dgm:prSet/>
      <dgm:spPr/>
      <dgm:t>
        <a:bodyPr/>
        <a:lstStyle/>
        <a:p>
          <a:endParaRPr lang="en-GB"/>
        </a:p>
      </dgm:t>
    </dgm:pt>
    <dgm:pt modelId="{B2167374-3065-475A-9C9D-079537DA822A}">
      <dgm:prSet phldrT="[Text]" phldr="0"/>
      <dgm:spPr/>
      <dgm:t>
        <a:bodyPr/>
        <a:lstStyle/>
        <a:p>
          <a:pPr rtl="0"/>
          <a:r>
            <a:rPr lang="en-GB">
              <a:latin typeface="Arial"/>
              <a:cs typeface="Arial"/>
            </a:rPr>
            <a:t>Can lead to mental health issue</a:t>
          </a:r>
        </a:p>
      </dgm:t>
    </dgm:pt>
    <dgm:pt modelId="{23B86068-B14A-427E-B8ED-03850765F1AE}" type="parTrans" cxnId="{9FC4F053-76F8-4D00-85B1-61F1FEED6803}">
      <dgm:prSet/>
      <dgm:spPr/>
      <dgm:t>
        <a:bodyPr/>
        <a:lstStyle/>
        <a:p>
          <a:endParaRPr lang="en-GB"/>
        </a:p>
      </dgm:t>
    </dgm:pt>
    <dgm:pt modelId="{3BC02DF6-A9EB-4C9D-82B3-89195F901EC7}" type="sibTrans" cxnId="{9FC4F053-76F8-4D00-85B1-61F1FEED6803}">
      <dgm:prSet/>
      <dgm:spPr/>
      <dgm:t>
        <a:bodyPr/>
        <a:lstStyle/>
        <a:p>
          <a:endParaRPr lang="en-GB"/>
        </a:p>
      </dgm:t>
    </dgm:pt>
    <dgm:pt modelId="{7B319C64-92DA-4C57-9472-4BBFE470684A}">
      <dgm:prSet phldrT="[Text]" phldr="0"/>
      <dgm:spPr/>
      <dgm:t>
        <a:bodyPr/>
        <a:lstStyle/>
        <a:p>
          <a:pPr rtl="0"/>
          <a:r>
            <a:rPr lang="en-GB">
              <a:latin typeface="Arial"/>
              <a:cs typeface="Arial"/>
            </a:rPr>
            <a:t>FINANCIAL ISSUES</a:t>
          </a:r>
        </a:p>
      </dgm:t>
    </dgm:pt>
    <dgm:pt modelId="{0B8C8176-7D5C-4B16-B411-94AF4EB6093A}" type="parTrans" cxnId="{87D64970-4C09-4ECC-8E5C-59FBEA59CC73}">
      <dgm:prSet/>
      <dgm:spPr/>
      <dgm:t>
        <a:bodyPr/>
        <a:lstStyle/>
        <a:p>
          <a:endParaRPr lang="en-GB"/>
        </a:p>
      </dgm:t>
    </dgm:pt>
    <dgm:pt modelId="{653F7A3B-CE6B-4052-BB9B-DC86FBC6CE2A}" type="sibTrans" cxnId="{87D64970-4C09-4ECC-8E5C-59FBEA59CC73}">
      <dgm:prSet/>
      <dgm:spPr/>
      <dgm:t>
        <a:bodyPr/>
        <a:lstStyle/>
        <a:p>
          <a:endParaRPr lang="en-GB"/>
        </a:p>
      </dgm:t>
    </dgm:pt>
    <dgm:pt modelId="{8F322FDE-2776-4D46-9BDD-D4FE8485FAEE}">
      <dgm:prSet phldrT="[Text]" phldr="0"/>
      <dgm:spPr/>
      <dgm:t>
        <a:bodyPr/>
        <a:lstStyle/>
        <a:p>
          <a:pPr rtl="0"/>
          <a:r>
            <a:rPr lang="en-GB">
              <a:latin typeface="Arial"/>
              <a:cs typeface="Arial"/>
            </a:rPr>
            <a:t>Rent arrears causing poverty</a:t>
          </a:r>
        </a:p>
      </dgm:t>
    </dgm:pt>
    <dgm:pt modelId="{663B48E0-BE22-4EBC-91D2-BC8A20DA7469}" type="parTrans" cxnId="{B83EF74E-DF89-4E75-B65E-E2CA8FF66AC4}">
      <dgm:prSet/>
      <dgm:spPr/>
      <dgm:t>
        <a:bodyPr/>
        <a:lstStyle/>
        <a:p>
          <a:endParaRPr lang="en-GB"/>
        </a:p>
      </dgm:t>
    </dgm:pt>
    <dgm:pt modelId="{548C0CDD-6439-4CA1-8ADA-42CEB69007DA}" type="sibTrans" cxnId="{B83EF74E-DF89-4E75-B65E-E2CA8FF66AC4}">
      <dgm:prSet/>
      <dgm:spPr/>
      <dgm:t>
        <a:bodyPr/>
        <a:lstStyle/>
        <a:p>
          <a:endParaRPr lang="en-GB"/>
        </a:p>
      </dgm:t>
    </dgm:pt>
    <dgm:pt modelId="{36C7B10A-5801-4761-8878-BA46F67924EE}">
      <dgm:prSet phldrT="[Text]" phldr="0"/>
      <dgm:spPr/>
      <dgm:t>
        <a:bodyPr/>
        <a:lstStyle/>
        <a:p>
          <a:pPr rtl="0"/>
          <a:r>
            <a:rPr lang="en-GB">
              <a:latin typeface="Arial"/>
              <a:cs typeface="Arial"/>
            </a:rPr>
            <a:t>Low self-esteem</a:t>
          </a:r>
        </a:p>
      </dgm:t>
    </dgm:pt>
    <dgm:pt modelId="{27A4392E-650A-4711-996E-BCDB6B1B9269}" type="parTrans" cxnId="{76E7E8F4-C489-4B43-B7F0-9B42B62A6433}">
      <dgm:prSet/>
      <dgm:spPr/>
      <dgm:t>
        <a:bodyPr/>
        <a:lstStyle/>
        <a:p>
          <a:endParaRPr lang="en-GB"/>
        </a:p>
      </dgm:t>
    </dgm:pt>
    <dgm:pt modelId="{AE706367-13DD-4F15-A5C1-9D0A2B252488}" type="sibTrans" cxnId="{76E7E8F4-C489-4B43-B7F0-9B42B62A6433}">
      <dgm:prSet/>
      <dgm:spPr/>
      <dgm:t>
        <a:bodyPr/>
        <a:lstStyle/>
        <a:p>
          <a:endParaRPr lang="en-GB"/>
        </a:p>
      </dgm:t>
    </dgm:pt>
    <dgm:pt modelId="{41EBA32C-7A8C-47EF-A885-ACCDD217CFED}">
      <dgm:prSet phldr="0"/>
      <dgm:spPr/>
      <dgm:t>
        <a:bodyPr/>
        <a:lstStyle/>
        <a:p>
          <a:pPr rtl="0"/>
          <a:r>
            <a:rPr lang="en-GB">
              <a:latin typeface="Arial"/>
              <a:cs typeface="Arial"/>
            </a:rPr>
            <a:t>Post dramatic stress disorder</a:t>
          </a:r>
        </a:p>
      </dgm:t>
    </dgm:pt>
    <dgm:pt modelId="{186278E6-E89B-4314-8EF2-F4BA240DDC13}" type="parTrans" cxnId="{ACC7BCB0-8E8D-4C6E-AADD-83AB4146D901}">
      <dgm:prSet/>
      <dgm:spPr/>
      <dgm:t>
        <a:bodyPr/>
        <a:lstStyle/>
        <a:p>
          <a:endParaRPr lang="en-GB"/>
        </a:p>
      </dgm:t>
    </dgm:pt>
    <dgm:pt modelId="{EEC613FB-DB87-40CD-BB8E-1B656B170D07}" type="sibTrans" cxnId="{ACC7BCB0-8E8D-4C6E-AADD-83AB4146D901}">
      <dgm:prSet/>
      <dgm:spPr/>
      <dgm:t>
        <a:bodyPr/>
        <a:lstStyle/>
        <a:p>
          <a:endParaRPr lang="en-GB"/>
        </a:p>
      </dgm:t>
    </dgm:pt>
    <dgm:pt modelId="{94AA660E-8867-4745-AE85-834E7E9BA5CD}">
      <dgm:prSet phldr="0"/>
      <dgm:spPr/>
      <dgm:t>
        <a:bodyPr/>
        <a:lstStyle/>
        <a:p>
          <a:pPr rtl="0"/>
          <a:r>
            <a:rPr lang="en-GB">
              <a:latin typeface="Arial"/>
              <a:cs typeface="Arial"/>
            </a:rPr>
            <a:t>Can fall into crime</a:t>
          </a:r>
        </a:p>
      </dgm:t>
    </dgm:pt>
    <dgm:pt modelId="{A33FB89A-DE76-4324-A3B0-63C0C2E3DCEA}" type="parTrans" cxnId="{41B6AACC-B1DB-4FEA-8519-29021902C501}">
      <dgm:prSet/>
      <dgm:spPr/>
      <dgm:t>
        <a:bodyPr/>
        <a:lstStyle/>
        <a:p>
          <a:endParaRPr lang="en-GB"/>
        </a:p>
      </dgm:t>
    </dgm:pt>
    <dgm:pt modelId="{E47EDA99-8F35-4F39-B0DD-4E7128455117}" type="sibTrans" cxnId="{41B6AACC-B1DB-4FEA-8519-29021902C501}">
      <dgm:prSet/>
      <dgm:spPr/>
      <dgm:t>
        <a:bodyPr/>
        <a:lstStyle/>
        <a:p>
          <a:endParaRPr lang="en-GB"/>
        </a:p>
      </dgm:t>
    </dgm:pt>
    <dgm:pt modelId="{1CD01AE6-6037-41C6-8CFD-888724C6E6AF}">
      <dgm:prSet phldr="0"/>
      <dgm:spPr/>
      <dgm:t>
        <a:bodyPr/>
        <a:lstStyle/>
        <a:p>
          <a:pPr rtl="0"/>
          <a:r>
            <a:rPr lang="en-GB">
              <a:latin typeface="Arial"/>
              <a:cs typeface="Arial"/>
            </a:rPr>
            <a:t>Anxiety and depression</a:t>
          </a:r>
        </a:p>
      </dgm:t>
    </dgm:pt>
    <dgm:pt modelId="{916E981B-F563-433C-B9C0-D65405E02EC5}" type="parTrans" cxnId="{148EB3F0-475F-49BF-9B6D-BBF61EBDD5D0}">
      <dgm:prSet/>
      <dgm:spPr/>
      <dgm:t>
        <a:bodyPr/>
        <a:lstStyle/>
        <a:p>
          <a:endParaRPr lang="en-GB"/>
        </a:p>
      </dgm:t>
    </dgm:pt>
    <dgm:pt modelId="{6563DA18-1818-446A-9140-6D837981C3B2}" type="sibTrans" cxnId="{148EB3F0-475F-49BF-9B6D-BBF61EBDD5D0}">
      <dgm:prSet/>
      <dgm:spPr/>
      <dgm:t>
        <a:bodyPr/>
        <a:lstStyle/>
        <a:p>
          <a:endParaRPr lang="en-GB"/>
        </a:p>
      </dgm:t>
    </dgm:pt>
    <dgm:pt modelId="{9AC7CBB8-3ADD-4807-900F-1581E69E5C1A}">
      <dgm:prSet phldr="0"/>
      <dgm:spPr/>
      <dgm:t>
        <a:bodyPr/>
        <a:lstStyle/>
        <a:p>
          <a:pPr rtl="0"/>
          <a:r>
            <a:rPr lang="en-GB">
              <a:latin typeface="Arial"/>
              <a:cs typeface="Arial"/>
            </a:rPr>
            <a:t>Affecting the relationships</a:t>
          </a:r>
        </a:p>
      </dgm:t>
    </dgm:pt>
    <dgm:pt modelId="{A89B608B-7D67-4D31-B656-72CEA2D28DF4}" type="parTrans" cxnId="{04DA742C-BA2D-468F-BEC9-16411C300203}">
      <dgm:prSet/>
      <dgm:spPr/>
      <dgm:t>
        <a:bodyPr/>
        <a:lstStyle/>
        <a:p>
          <a:endParaRPr lang="en-GB"/>
        </a:p>
      </dgm:t>
    </dgm:pt>
    <dgm:pt modelId="{0E6FD5AC-B3D9-47BE-A651-AC77D57C5CB6}" type="sibTrans" cxnId="{04DA742C-BA2D-468F-BEC9-16411C300203}">
      <dgm:prSet/>
      <dgm:spPr/>
      <dgm:t>
        <a:bodyPr/>
        <a:lstStyle/>
        <a:p>
          <a:endParaRPr lang="en-GB"/>
        </a:p>
      </dgm:t>
    </dgm:pt>
    <dgm:pt modelId="{E529D73D-3A2F-4FAE-BAF3-BAB6019FBF94}">
      <dgm:prSet phldr="0"/>
      <dgm:spPr/>
      <dgm:t>
        <a:bodyPr/>
        <a:lstStyle/>
        <a:p>
          <a:pPr rtl="0"/>
          <a:r>
            <a:rPr lang="en-GB">
              <a:latin typeface="Arial"/>
              <a:cs typeface="Arial"/>
            </a:rPr>
            <a:t>Neglection of children</a:t>
          </a:r>
          <a:endParaRPr lang="en-US">
            <a:latin typeface="Arial"/>
            <a:cs typeface="Arial"/>
          </a:endParaRPr>
        </a:p>
      </dgm:t>
    </dgm:pt>
    <dgm:pt modelId="{42D2783B-2DEC-4154-B5BC-B9A777E8B552}" type="parTrans" cxnId="{BCFF8639-9063-49FC-9A2C-6E59AF259331}">
      <dgm:prSet/>
      <dgm:spPr/>
      <dgm:t>
        <a:bodyPr/>
        <a:lstStyle/>
        <a:p>
          <a:endParaRPr lang="en-GB"/>
        </a:p>
      </dgm:t>
    </dgm:pt>
    <dgm:pt modelId="{69E11BD1-D4AD-4838-849B-6821FCEB3F07}" type="sibTrans" cxnId="{BCFF8639-9063-49FC-9A2C-6E59AF259331}">
      <dgm:prSet/>
      <dgm:spPr/>
      <dgm:t>
        <a:bodyPr/>
        <a:lstStyle/>
        <a:p>
          <a:endParaRPr lang="en-GB"/>
        </a:p>
      </dgm:t>
    </dgm:pt>
    <dgm:pt modelId="{10209C0F-DA9E-4B2A-89B3-0F01C94501B0}" type="pres">
      <dgm:prSet presAssocID="{A63F3E16-97E4-4E8C-88E6-C525C7906A98}" presName="linearFlow" presStyleCnt="0">
        <dgm:presLayoutVars>
          <dgm:dir/>
          <dgm:animLvl val="lvl"/>
          <dgm:resizeHandles val="exact"/>
        </dgm:presLayoutVars>
      </dgm:prSet>
      <dgm:spPr/>
    </dgm:pt>
    <dgm:pt modelId="{F5933C94-8E1F-439D-A1EE-7FE50B5CFDB4}" type="pres">
      <dgm:prSet presAssocID="{B6604068-F21A-4E9F-B8D6-F41914EF0F36}" presName="composite" presStyleCnt="0"/>
      <dgm:spPr/>
    </dgm:pt>
    <dgm:pt modelId="{B056D028-7D76-4C49-A968-3C917EEDF933}" type="pres">
      <dgm:prSet presAssocID="{B6604068-F21A-4E9F-B8D6-F41914EF0F36}" presName="parentText" presStyleLbl="alignNode1" presStyleIdx="0" presStyleCnt="3">
        <dgm:presLayoutVars>
          <dgm:chMax val="1"/>
          <dgm:bulletEnabled val="1"/>
        </dgm:presLayoutVars>
      </dgm:prSet>
      <dgm:spPr/>
    </dgm:pt>
    <dgm:pt modelId="{39912E61-D097-4A69-B6FB-D584A65441B9}" type="pres">
      <dgm:prSet presAssocID="{B6604068-F21A-4E9F-B8D6-F41914EF0F36}" presName="descendantText" presStyleLbl="alignAcc1" presStyleIdx="0" presStyleCnt="3" custLinFactNeighborX="0" custLinFactNeighborY="0">
        <dgm:presLayoutVars>
          <dgm:bulletEnabled val="1"/>
        </dgm:presLayoutVars>
      </dgm:prSet>
      <dgm:spPr/>
    </dgm:pt>
    <dgm:pt modelId="{673ACFF8-6DBF-43B7-B9A5-D7B12ACE3574}" type="pres">
      <dgm:prSet presAssocID="{D064EC39-5A30-48B7-9E3D-E4F931DBCCCD}" presName="sp" presStyleCnt="0"/>
      <dgm:spPr/>
    </dgm:pt>
    <dgm:pt modelId="{26A951DF-C52A-4707-AEFA-509EEE4512C0}" type="pres">
      <dgm:prSet presAssocID="{0FD3DA06-203C-431F-9C66-15BF43145C6A}" presName="composite" presStyleCnt="0"/>
      <dgm:spPr/>
    </dgm:pt>
    <dgm:pt modelId="{0DECB6EF-931D-4DF4-8C5A-E04ABC0962A6}" type="pres">
      <dgm:prSet presAssocID="{0FD3DA06-203C-431F-9C66-15BF43145C6A}" presName="parentText" presStyleLbl="alignNode1" presStyleIdx="1" presStyleCnt="3">
        <dgm:presLayoutVars>
          <dgm:chMax val="1"/>
          <dgm:bulletEnabled val="1"/>
        </dgm:presLayoutVars>
      </dgm:prSet>
      <dgm:spPr/>
    </dgm:pt>
    <dgm:pt modelId="{B25962D9-C590-4ECE-8E93-80BFFB258352}" type="pres">
      <dgm:prSet presAssocID="{0FD3DA06-203C-431F-9C66-15BF43145C6A}" presName="descendantText" presStyleLbl="alignAcc1" presStyleIdx="1" presStyleCnt="3">
        <dgm:presLayoutVars>
          <dgm:bulletEnabled val="1"/>
        </dgm:presLayoutVars>
      </dgm:prSet>
      <dgm:spPr/>
    </dgm:pt>
    <dgm:pt modelId="{4523580A-3569-4575-9288-38F4E8C84491}" type="pres">
      <dgm:prSet presAssocID="{6038C0A9-C73E-431C-9FC1-9C6AEF04AD36}" presName="sp" presStyleCnt="0"/>
      <dgm:spPr/>
    </dgm:pt>
    <dgm:pt modelId="{DC3ED837-30E5-42E6-9056-9A7C45C399A6}" type="pres">
      <dgm:prSet presAssocID="{7B319C64-92DA-4C57-9472-4BBFE470684A}" presName="composite" presStyleCnt="0"/>
      <dgm:spPr/>
    </dgm:pt>
    <dgm:pt modelId="{CE282BC4-2BB3-4F7E-B297-63FD9D076A5D}" type="pres">
      <dgm:prSet presAssocID="{7B319C64-92DA-4C57-9472-4BBFE470684A}" presName="parentText" presStyleLbl="alignNode1" presStyleIdx="2" presStyleCnt="3">
        <dgm:presLayoutVars>
          <dgm:chMax val="1"/>
          <dgm:bulletEnabled val="1"/>
        </dgm:presLayoutVars>
      </dgm:prSet>
      <dgm:spPr/>
    </dgm:pt>
    <dgm:pt modelId="{2590C40C-4813-44F3-9B88-4C4349647D49}" type="pres">
      <dgm:prSet presAssocID="{7B319C64-92DA-4C57-9472-4BBFE470684A}" presName="descendantText" presStyleLbl="alignAcc1" presStyleIdx="2" presStyleCnt="3">
        <dgm:presLayoutVars>
          <dgm:bulletEnabled val="1"/>
        </dgm:presLayoutVars>
      </dgm:prSet>
      <dgm:spPr/>
    </dgm:pt>
  </dgm:ptLst>
  <dgm:cxnLst>
    <dgm:cxn modelId="{2A591900-75BA-4A9C-92CA-88D30CC3267E}" type="presOf" srcId="{41EBA32C-7A8C-47EF-A885-ACCDD217CFED}" destId="{39912E61-D097-4A69-B6FB-D584A65441B9}" srcOrd="0" destOrd="1" presId="urn:microsoft.com/office/officeart/2005/8/layout/chevron2"/>
    <dgm:cxn modelId="{8E0DA117-1720-46CD-ACF2-123CA82B8DE0}" type="presOf" srcId="{B6604068-F21A-4E9F-B8D6-F41914EF0F36}" destId="{B056D028-7D76-4C49-A968-3C917EEDF933}" srcOrd="0" destOrd="0" presId="urn:microsoft.com/office/officeart/2005/8/layout/chevron2"/>
    <dgm:cxn modelId="{42CFA82A-2A7E-4968-9E34-F91E4DD96FA9}" srcId="{A63F3E16-97E4-4E8C-88E6-C525C7906A98}" destId="{B6604068-F21A-4E9F-B8D6-F41914EF0F36}" srcOrd="0" destOrd="0" parTransId="{5F68CA3E-654F-4189-9F83-2CF5B0A74876}" sibTransId="{D064EC39-5A30-48B7-9E3D-E4F931DBCCCD}"/>
    <dgm:cxn modelId="{04DA742C-BA2D-468F-BEC9-16411C300203}" srcId="{B6604068-F21A-4E9F-B8D6-F41914EF0F36}" destId="{9AC7CBB8-3ADD-4807-900F-1581E69E5C1A}" srcOrd="2" destOrd="0" parTransId="{A89B608B-7D67-4D31-B656-72CEA2D28DF4}" sibTransId="{0E6FD5AC-B3D9-47BE-A651-AC77D57C5CB6}"/>
    <dgm:cxn modelId="{178A0630-B0A8-4FF2-B0D7-E941121F9270}" type="presOf" srcId="{A63F3E16-97E4-4E8C-88E6-C525C7906A98}" destId="{10209C0F-DA9E-4B2A-89B3-0F01C94501B0}" srcOrd="0" destOrd="0" presId="urn:microsoft.com/office/officeart/2005/8/layout/chevron2"/>
    <dgm:cxn modelId="{BCFF8639-9063-49FC-9A2C-6E59AF259331}" srcId="{0FD3DA06-203C-431F-9C66-15BF43145C6A}" destId="{E529D73D-3A2F-4FAE-BAF3-BAB6019FBF94}" srcOrd="1" destOrd="0" parTransId="{42D2783B-2DEC-4154-B5BC-B9A777E8B552}" sibTransId="{69E11BD1-D4AD-4838-849B-6821FCEB3F07}"/>
    <dgm:cxn modelId="{B83EF74E-DF89-4E75-B65E-E2CA8FF66AC4}" srcId="{7B319C64-92DA-4C57-9472-4BBFE470684A}" destId="{8F322FDE-2776-4D46-9BDD-D4FE8485FAEE}" srcOrd="0" destOrd="0" parTransId="{663B48E0-BE22-4EBC-91D2-BC8A20DA7469}" sibTransId="{548C0CDD-6439-4CA1-8ADA-42CEB69007DA}"/>
    <dgm:cxn modelId="{87D64970-4C09-4ECC-8E5C-59FBEA59CC73}" srcId="{A63F3E16-97E4-4E8C-88E6-C525C7906A98}" destId="{7B319C64-92DA-4C57-9472-4BBFE470684A}" srcOrd="2" destOrd="0" parTransId="{0B8C8176-7D5C-4B16-B411-94AF4EB6093A}" sibTransId="{653F7A3B-CE6B-4052-BB9B-DC86FBC6CE2A}"/>
    <dgm:cxn modelId="{3A0DF370-847B-4717-B198-B3307A28430E}" type="presOf" srcId="{B2167374-3065-475A-9C9D-079537DA822A}" destId="{B25962D9-C590-4ECE-8E93-80BFFB258352}" srcOrd="0" destOrd="0" presId="urn:microsoft.com/office/officeart/2005/8/layout/chevron2"/>
    <dgm:cxn modelId="{9FC4F053-76F8-4D00-85B1-61F1FEED6803}" srcId="{0FD3DA06-203C-431F-9C66-15BF43145C6A}" destId="{B2167374-3065-475A-9C9D-079537DA822A}" srcOrd="0" destOrd="0" parTransId="{23B86068-B14A-427E-B8ED-03850765F1AE}" sibTransId="{3BC02DF6-A9EB-4C9D-82B3-89195F901EC7}"/>
    <dgm:cxn modelId="{8D78DD79-87C0-4880-921A-590132B9F887}" srcId="{A63F3E16-97E4-4E8C-88E6-C525C7906A98}" destId="{0FD3DA06-203C-431F-9C66-15BF43145C6A}" srcOrd="1" destOrd="0" parTransId="{C0E2C845-C54E-4B85-8615-C3CB02F642B9}" sibTransId="{6038C0A9-C73E-431C-9FC1-9C6AEF04AD36}"/>
    <dgm:cxn modelId="{72B5208E-670B-46B5-A48F-F9C68868BC33}" type="presOf" srcId="{8F322FDE-2776-4D46-9BDD-D4FE8485FAEE}" destId="{2590C40C-4813-44F3-9B88-4C4349647D49}" srcOrd="0" destOrd="0" presId="urn:microsoft.com/office/officeart/2005/8/layout/chevron2"/>
    <dgm:cxn modelId="{6989EB9E-2958-4856-8691-179BD987E5E1}" srcId="{B6604068-F21A-4E9F-B8D6-F41914EF0F36}" destId="{2C68FFB1-2513-4302-A6D8-CFB65147A6F5}" srcOrd="0" destOrd="0" parTransId="{B54D0883-1A3B-4CE7-A2F1-0290F136D4F6}" sibTransId="{8B600067-FEDC-45C9-A4FB-4DDB412EA6A5}"/>
    <dgm:cxn modelId="{CB9B3AA1-6E2C-40D2-98FE-64F99163E934}" type="presOf" srcId="{94AA660E-8867-4745-AE85-834E7E9BA5CD}" destId="{2590C40C-4813-44F3-9B88-4C4349647D49}" srcOrd="0" destOrd="2" presId="urn:microsoft.com/office/officeart/2005/8/layout/chevron2"/>
    <dgm:cxn modelId="{ACC7BCB0-8E8D-4C6E-AADD-83AB4146D901}" srcId="{B6604068-F21A-4E9F-B8D6-F41914EF0F36}" destId="{41EBA32C-7A8C-47EF-A885-ACCDD217CFED}" srcOrd="1" destOrd="0" parTransId="{186278E6-E89B-4314-8EF2-F4BA240DDC13}" sibTransId="{EEC613FB-DB87-40CD-BB8E-1B656B170D07}"/>
    <dgm:cxn modelId="{F60019B8-66C1-4D78-ACE0-8FCB846873AF}" type="presOf" srcId="{2C68FFB1-2513-4302-A6D8-CFB65147A6F5}" destId="{39912E61-D097-4A69-B6FB-D584A65441B9}" srcOrd="0" destOrd="0" presId="urn:microsoft.com/office/officeart/2005/8/layout/chevron2"/>
    <dgm:cxn modelId="{DFB6D4C1-8C0E-49DE-9EBB-C8A0F136F9D3}" type="presOf" srcId="{E529D73D-3A2F-4FAE-BAF3-BAB6019FBF94}" destId="{B25962D9-C590-4ECE-8E93-80BFFB258352}" srcOrd="0" destOrd="1" presId="urn:microsoft.com/office/officeart/2005/8/layout/chevron2"/>
    <dgm:cxn modelId="{10F799CC-FA2F-4D66-9C6F-387AA8146AAA}" type="presOf" srcId="{9AC7CBB8-3ADD-4807-900F-1581E69E5C1A}" destId="{39912E61-D097-4A69-B6FB-D584A65441B9}" srcOrd="0" destOrd="2" presId="urn:microsoft.com/office/officeart/2005/8/layout/chevron2"/>
    <dgm:cxn modelId="{41B6AACC-B1DB-4FEA-8519-29021902C501}" srcId="{7B319C64-92DA-4C57-9472-4BBFE470684A}" destId="{94AA660E-8867-4745-AE85-834E7E9BA5CD}" srcOrd="2" destOrd="0" parTransId="{A33FB89A-DE76-4324-A3B0-63C0C2E3DCEA}" sibTransId="{E47EDA99-8F35-4F39-B0DD-4E7128455117}"/>
    <dgm:cxn modelId="{65492AD4-3A14-434A-B9F0-926D9422283A}" type="presOf" srcId="{0FD3DA06-203C-431F-9C66-15BF43145C6A}" destId="{0DECB6EF-931D-4DF4-8C5A-E04ABC0962A6}" srcOrd="0" destOrd="0" presId="urn:microsoft.com/office/officeart/2005/8/layout/chevron2"/>
    <dgm:cxn modelId="{ECBC22E8-294C-49A3-8C0B-DEACA9E01ECB}" type="presOf" srcId="{1CD01AE6-6037-41C6-8CFD-888724C6E6AF}" destId="{B25962D9-C590-4ECE-8E93-80BFFB258352}" srcOrd="0" destOrd="2" presId="urn:microsoft.com/office/officeart/2005/8/layout/chevron2"/>
    <dgm:cxn modelId="{4BA0D4EB-ADB3-4D11-B3A6-50A8912174E4}" type="presOf" srcId="{7B319C64-92DA-4C57-9472-4BBFE470684A}" destId="{CE282BC4-2BB3-4F7E-B297-63FD9D076A5D}" srcOrd="0" destOrd="0" presId="urn:microsoft.com/office/officeart/2005/8/layout/chevron2"/>
    <dgm:cxn modelId="{148EB3F0-475F-49BF-9B6D-BBF61EBDD5D0}" srcId="{0FD3DA06-203C-431F-9C66-15BF43145C6A}" destId="{1CD01AE6-6037-41C6-8CFD-888724C6E6AF}" srcOrd="2" destOrd="0" parTransId="{916E981B-F563-433C-B9C0-D65405E02EC5}" sibTransId="{6563DA18-1818-446A-9140-6D837981C3B2}"/>
    <dgm:cxn modelId="{850834F4-20CB-4BAF-90E1-59AD86672F38}" type="presOf" srcId="{36C7B10A-5801-4761-8878-BA46F67924EE}" destId="{2590C40C-4813-44F3-9B88-4C4349647D49}" srcOrd="0" destOrd="1" presId="urn:microsoft.com/office/officeart/2005/8/layout/chevron2"/>
    <dgm:cxn modelId="{76E7E8F4-C489-4B43-B7F0-9B42B62A6433}" srcId="{7B319C64-92DA-4C57-9472-4BBFE470684A}" destId="{36C7B10A-5801-4761-8878-BA46F67924EE}" srcOrd="1" destOrd="0" parTransId="{27A4392E-650A-4711-996E-BCDB6B1B9269}" sibTransId="{AE706367-13DD-4F15-A5C1-9D0A2B252488}"/>
    <dgm:cxn modelId="{069E59E0-B541-4D62-A56A-1CAB74553EEE}" type="presParOf" srcId="{10209C0F-DA9E-4B2A-89B3-0F01C94501B0}" destId="{F5933C94-8E1F-439D-A1EE-7FE50B5CFDB4}" srcOrd="0" destOrd="0" presId="urn:microsoft.com/office/officeart/2005/8/layout/chevron2"/>
    <dgm:cxn modelId="{1B068F94-4735-4B36-9052-273322C340F4}" type="presParOf" srcId="{F5933C94-8E1F-439D-A1EE-7FE50B5CFDB4}" destId="{B056D028-7D76-4C49-A968-3C917EEDF933}" srcOrd="0" destOrd="0" presId="urn:microsoft.com/office/officeart/2005/8/layout/chevron2"/>
    <dgm:cxn modelId="{2872F863-433D-43DC-B01B-16823C52AE86}" type="presParOf" srcId="{F5933C94-8E1F-439D-A1EE-7FE50B5CFDB4}" destId="{39912E61-D097-4A69-B6FB-D584A65441B9}" srcOrd="1" destOrd="0" presId="urn:microsoft.com/office/officeart/2005/8/layout/chevron2"/>
    <dgm:cxn modelId="{1889AB30-01AF-4D2A-B29A-DEB346B73E52}" type="presParOf" srcId="{10209C0F-DA9E-4B2A-89B3-0F01C94501B0}" destId="{673ACFF8-6DBF-43B7-B9A5-D7B12ACE3574}" srcOrd="1" destOrd="0" presId="urn:microsoft.com/office/officeart/2005/8/layout/chevron2"/>
    <dgm:cxn modelId="{6D5B71A5-88C2-4400-BDFD-2F420314FA60}" type="presParOf" srcId="{10209C0F-DA9E-4B2A-89B3-0F01C94501B0}" destId="{26A951DF-C52A-4707-AEFA-509EEE4512C0}" srcOrd="2" destOrd="0" presId="urn:microsoft.com/office/officeart/2005/8/layout/chevron2"/>
    <dgm:cxn modelId="{A42BAC99-51B2-49B2-882D-DEA67184C2AC}" type="presParOf" srcId="{26A951DF-C52A-4707-AEFA-509EEE4512C0}" destId="{0DECB6EF-931D-4DF4-8C5A-E04ABC0962A6}" srcOrd="0" destOrd="0" presId="urn:microsoft.com/office/officeart/2005/8/layout/chevron2"/>
    <dgm:cxn modelId="{56E03010-C536-4E04-B5D6-91EF7342C6E2}" type="presParOf" srcId="{26A951DF-C52A-4707-AEFA-509EEE4512C0}" destId="{B25962D9-C590-4ECE-8E93-80BFFB258352}" srcOrd="1" destOrd="0" presId="urn:microsoft.com/office/officeart/2005/8/layout/chevron2"/>
    <dgm:cxn modelId="{803C6BA5-A539-4F33-A044-BD03A86F6F33}" type="presParOf" srcId="{10209C0F-DA9E-4B2A-89B3-0F01C94501B0}" destId="{4523580A-3569-4575-9288-38F4E8C84491}" srcOrd="3" destOrd="0" presId="urn:microsoft.com/office/officeart/2005/8/layout/chevron2"/>
    <dgm:cxn modelId="{5995FC82-370A-40EB-94D8-6EFB3888104C}" type="presParOf" srcId="{10209C0F-DA9E-4B2A-89B3-0F01C94501B0}" destId="{DC3ED837-30E5-42E6-9056-9A7C45C399A6}" srcOrd="4" destOrd="0" presId="urn:microsoft.com/office/officeart/2005/8/layout/chevron2"/>
    <dgm:cxn modelId="{4E11410C-D6FE-441A-8F71-C7816ADE1FF3}" type="presParOf" srcId="{DC3ED837-30E5-42E6-9056-9A7C45C399A6}" destId="{CE282BC4-2BB3-4F7E-B297-63FD9D076A5D}" srcOrd="0" destOrd="0" presId="urn:microsoft.com/office/officeart/2005/8/layout/chevron2"/>
    <dgm:cxn modelId="{FD06172C-111B-4947-8265-7D62F5D505BD}" type="presParOf" srcId="{DC3ED837-30E5-42E6-9056-9A7C45C399A6}" destId="{2590C40C-4813-44F3-9B88-4C4349647D49}"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D1D2321-3B2A-42DC-AD77-DAC06587BABB}"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GB"/>
        </a:p>
      </dgm:t>
    </dgm:pt>
    <dgm:pt modelId="{F9D4B74A-880B-4998-B6FE-C4B0E26ACBDE}">
      <dgm:prSet phldrT="[Text]" phldr="0"/>
      <dgm:spPr/>
      <dgm:t>
        <a:bodyPr/>
        <a:lstStyle/>
        <a:p>
          <a:r>
            <a:rPr lang="en-GB">
              <a:latin typeface="Arial"/>
              <a:cs typeface="Arial"/>
            </a:rPr>
            <a:t>Recommend an advocate service</a:t>
          </a:r>
        </a:p>
      </dgm:t>
    </dgm:pt>
    <dgm:pt modelId="{91F88497-8BA8-467A-B241-D245167F221F}" type="parTrans" cxnId="{92D6F0F9-038F-467C-BC2F-1A1A88C9F66F}">
      <dgm:prSet/>
      <dgm:spPr/>
      <dgm:t>
        <a:bodyPr/>
        <a:lstStyle/>
        <a:p>
          <a:endParaRPr lang="en-GB"/>
        </a:p>
      </dgm:t>
    </dgm:pt>
    <dgm:pt modelId="{062300DD-635E-46BD-BEB9-8E7ED5E77AF4}" type="sibTrans" cxnId="{92D6F0F9-038F-467C-BC2F-1A1A88C9F66F}">
      <dgm:prSet/>
      <dgm:spPr/>
      <dgm:t>
        <a:bodyPr/>
        <a:lstStyle/>
        <a:p>
          <a:endParaRPr lang="en-GB"/>
        </a:p>
      </dgm:t>
    </dgm:pt>
    <dgm:pt modelId="{260E766B-EFA8-4E05-95BC-6C40A785546C}">
      <dgm:prSet phldr="0"/>
      <dgm:spPr/>
      <dgm:t>
        <a:bodyPr/>
        <a:lstStyle/>
        <a:p>
          <a:pPr rtl="0"/>
          <a:r>
            <a:rPr lang="en-GB">
              <a:latin typeface="Arial"/>
              <a:cs typeface="Arial"/>
            </a:rPr>
            <a:t>Womens Aid</a:t>
          </a:r>
          <a:endParaRPr lang="en-US">
            <a:latin typeface="Arial"/>
            <a:cs typeface="Arial"/>
          </a:endParaRPr>
        </a:p>
      </dgm:t>
    </dgm:pt>
    <dgm:pt modelId="{5A978975-4BFF-4F6F-94BF-B4924BC59BC3}" type="parTrans" cxnId="{3E4B0A20-ADD0-45A8-83E2-0649A3745402}">
      <dgm:prSet/>
      <dgm:spPr/>
    </dgm:pt>
    <dgm:pt modelId="{3DFD9088-B2BD-4519-86B0-378E698BCB04}" type="sibTrans" cxnId="{3E4B0A20-ADD0-45A8-83E2-0649A3745402}">
      <dgm:prSet/>
      <dgm:spPr/>
    </dgm:pt>
    <dgm:pt modelId="{F77F4A50-C9E1-4476-A458-19CA1778FEB2}">
      <dgm:prSet phldr="0"/>
      <dgm:spPr/>
      <dgm:t>
        <a:bodyPr/>
        <a:lstStyle/>
        <a:p>
          <a:r>
            <a:rPr lang="en-GB">
              <a:latin typeface="Arial"/>
              <a:cs typeface="Arial"/>
            </a:rPr>
            <a:t>Financial Support to prevent poverty </a:t>
          </a:r>
          <a:endParaRPr lang="en-US">
            <a:latin typeface="Arial"/>
            <a:cs typeface="Arial"/>
          </a:endParaRPr>
        </a:p>
      </dgm:t>
    </dgm:pt>
    <dgm:pt modelId="{9049110C-D582-4E0C-9401-CB7F7DA1E154}" type="parTrans" cxnId="{48D12302-3C5E-4C82-9D2A-AD6F8EEBC20C}">
      <dgm:prSet/>
      <dgm:spPr/>
    </dgm:pt>
    <dgm:pt modelId="{3DFA6624-8DC1-47BF-9209-28EC795E6AB3}" type="sibTrans" cxnId="{48D12302-3C5E-4C82-9D2A-AD6F8EEBC20C}">
      <dgm:prSet/>
      <dgm:spPr/>
    </dgm:pt>
    <dgm:pt modelId="{96D67228-BB98-425D-B336-C5F3EB18611A}">
      <dgm:prSet phldr="0"/>
      <dgm:spPr/>
      <dgm:t>
        <a:bodyPr/>
        <a:lstStyle/>
        <a:p>
          <a:pPr rtl="0"/>
          <a:r>
            <a:rPr lang="en-GB">
              <a:latin typeface="Arial"/>
              <a:cs typeface="Arial"/>
            </a:rPr>
            <a:t>Counselling to support and prevent domestic violence</a:t>
          </a:r>
        </a:p>
      </dgm:t>
    </dgm:pt>
    <dgm:pt modelId="{4FAA14CC-6355-440B-BDF2-4A572D2D5F08}" type="parTrans" cxnId="{1ABEBD65-1E8A-4D1B-9085-28F074C66D5C}">
      <dgm:prSet/>
      <dgm:spPr/>
    </dgm:pt>
    <dgm:pt modelId="{EE0D7907-8939-45C0-9130-2D80274FE468}" type="sibTrans" cxnId="{1ABEBD65-1E8A-4D1B-9085-28F074C66D5C}">
      <dgm:prSet/>
      <dgm:spPr/>
    </dgm:pt>
    <dgm:pt modelId="{A0FB5C2D-081B-45E1-BA8B-FDD021044656}" type="pres">
      <dgm:prSet presAssocID="{6D1D2321-3B2A-42DC-AD77-DAC06587BABB}" presName="hierChild1" presStyleCnt="0">
        <dgm:presLayoutVars>
          <dgm:chPref val="1"/>
          <dgm:dir/>
          <dgm:animOne val="branch"/>
          <dgm:animLvl val="lvl"/>
          <dgm:resizeHandles/>
        </dgm:presLayoutVars>
      </dgm:prSet>
      <dgm:spPr/>
    </dgm:pt>
    <dgm:pt modelId="{D38D42AE-9486-41D9-8D6A-8C59E0B6A810}" type="pres">
      <dgm:prSet presAssocID="{260E766B-EFA8-4E05-95BC-6C40A785546C}" presName="hierRoot1" presStyleCnt="0"/>
      <dgm:spPr/>
    </dgm:pt>
    <dgm:pt modelId="{4FD7ADB9-A6D3-428A-B06D-9AFEA076D573}" type="pres">
      <dgm:prSet presAssocID="{260E766B-EFA8-4E05-95BC-6C40A785546C}" presName="composite" presStyleCnt="0"/>
      <dgm:spPr/>
    </dgm:pt>
    <dgm:pt modelId="{33ACCFAC-59D1-431D-AF36-757262EF5BA4}" type="pres">
      <dgm:prSet presAssocID="{260E766B-EFA8-4E05-95BC-6C40A785546C}" presName="background" presStyleLbl="node0" presStyleIdx="0" presStyleCnt="4"/>
      <dgm:spPr/>
    </dgm:pt>
    <dgm:pt modelId="{B1205757-5C00-43CC-9638-2C63373236B3}" type="pres">
      <dgm:prSet presAssocID="{260E766B-EFA8-4E05-95BC-6C40A785546C}" presName="text" presStyleLbl="fgAcc0" presStyleIdx="0" presStyleCnt="4">
        <dgm:presLayoutVars>
          <dgm:chPref val="3"/>
        </dgm:presLayoutVars>
      </dgm:prSet>
      <dgm:spPr/>
    </dgm:pt>
    <dgm:pt modelId="{CB990DC4-833B-4BB3-9667-425A7E30E638}" type="pres">
      <dgm:prSet presAssocID="{260E766B-EFA8-4E05-95BC-6C40A785546C}" presName="hierChild2" presStyleCnt="0"/>
      <dgm:spPr/>
    </dgm:pt>
    <dgm:pt modelId="{0E8BAB0A-DA71-4158-80A0-1BE78015A833}" type="pres">
      <dgm:prSet presAssocID="{96D67228-BB98-425D-B336-C5F3EB18611A}" presName="hierRoot1" presStyleCnt="0"/>
      <dgm:spPr/>
    </dgm:pt>
    <dgm:pt modelId="{85F81B5B-F254-4800-910F-C53A9B2FA4D2}" type="pres">
      <dgm:prSet presAssocID="{96D67228-BB98-425D-B336-C5F3EB18611A}" presName="composite" presStyleCnt="0"/>
      <dgm:spPr/>
    </dgm:pt>
    <dgm:pt modelId="{3D6A35B0-0828-48D6-85CA-72A1E3588238}" type="pres">
      <dgm:prSet presAssocID="{96D67228-BB98-425D-B336-C5F3EB18611A}" presName="background" presStyleLbl="node0" presStyleIdx="1" presStyleCnt="4"/>
      <dgm:spPr/>
    </dgm:pt>
    <dgm:pt modelId="{B882F7AD-2F04-4FEA-8117-313FC31264FA}" type="pres">
      <dgm:prSet presAssocID="{96D67228-BB98-425D-B336-C5F3EB18611A}" presName="text" presStyleLbl="fgAcc0" presStyleIdx="1" presStyleCnt="4">
        <dgm:presLayoutVars>
          <dgm:chPref val="3"/>
        </dgm:presLayoutVars>
      </dgm:prSet>
      <dgm:spPr/>
    </dgm:pt>
    <dgm:pt modelId="{45A3D10D-4561-42D8-8457-F62D439895E9}" type="pres">
      <dgm:prSet presAssocID="{96D67228-BB98-425D-B336-C5F3EB18611A}" presName="hierChild2" presStyleCnt="0"/>
      <dgm:spPr/>
    </dgm:pt>
    <dgm:pt modelId="{CBEC0ACA-8017-4539-9DA8-A720DC9A82AD}" type="pres">
      <dgm:prSet presAssocID="{F77F4A50-C9E1-4476-A458-19CA1778FEB2}" presName="hierRoot1" presStyleCnt="0"/>
      <dgm:spPr/>
    </dgm:pt>
    <dgm:pt modelId="{BC348350-5C71-44DE-A234-910E46936FD3}" type="pres">
      <dgm:prSet presAssocID="{F77F4A50-C9E1-4476-A458-19CA1778FEB2}" presName="composite" presStyleCnt="0"/>
      <dgm:spPr/>
    </dgm:pt>
    <dgm:pt modelId="{9473B9F3-BA3A-4883-94EB-CC2E30B534DB}" type="pres">
      <dgm:prSet presAssocID="{F77F4A50-C9E1-4476-A458-19CA1778FEB2}" presName="background" presStyleLbl="node0" presStyleIdx="2" presStyleCnt="4"/>
      <dgm:spPr/>
    </dgm:pt>
    <dgm:pt modelId="{313B3559-F342-4848-B7D9-B681189254C8}" type="pres">
      <dgm:prSet presAssocID="{F77F4A50-C9E1-4476-A458-19CA1778FEB2}" presName="text" presStyleLbl="fgAcc0" presStyleIdx="2" presStyleCnt="4">
        <dgm:presLayoutVars>
          <dgm:chPref val="3"/>
        </dgm:presLayoutVars>
      </dgm:prSet>
      <dgm:spPr/>
    </dgm:pt>
    <dgm:pt modelId="{53A72839-2A00-4A50-B33B-3B1468D1A709}" type="pres">
      <dgm:prSet presAssocID="{F77F4A50-C9E1-4476-A458-19CA1778FEB2}" presName="hierChild2" presStyleCnt="0"/>
      <dgm:spPr/>
    </dgm:pt>
    <dgm:pt modelId="{914ADB3E-D519-4B98-82FE-AE089F54AC85}" type="pres">
      <dgm:prSet presAssocID="{F9D4B74A-880B-4998-B6FE-C4B0E26ACBDE}" presName="hierRoot1" presStyleCnt="0"/>
      <dgm:spPr/>
    </dgm:pt>
    <dgm:pt modelId="{2DBE9CE3-F73D-41E4-A8FE-306D978A3487}" type="pres">
      <dgm:prSet presAssocID="{F9D4B74A-880B-4998-B6FE-C4B0E26ACBDE}" presName="composite" presStyleCnt="0"/>
      <dgm:spPr/>
    </dgm:pt>
    <dgm:pt modelId="{F15883DF-73D8-4CD6-9C35-61317D4CA0FA}" type="pres">
      <dgm:prSet presAssocID="{F9D4B74A-880B-4998-B6FE-C4B0E26ACBDE}" presName="background" presStyleLbl="node0" presStyleIdx="3" presStyleCnt="4"/>
      <dgm:spPr/>
    </dgm:pt>
    <dgm:pt modelId="{3448E147-562D-44A7-8514-16CA54AA12D2}" type="pres">
      <dgm:prSet presAssocID="{F9D4B74A-880B-4998-B6FE-C4B0E26ACBDE}" presName="text" presStyleLbl="fgAcc0" presStyleIdx="3" presStyleCnt="4">
        <dgm:presLayoutVars>
          <dgm:chPref val="3"/>
        </dgm:presLayoutVars>
      </dgm:prSet>
      <dgm:spPr/>
    </dgm:pt>
    <dgm:pt modelId="{DE0BB806-60ED-45A7-8536-FB821F633323}" type="pres">
      <dgm:prSet presAssocID="{F9D4B74A-880B-4998-B6FE-C4B0E26ACBDE}" presName="hierChild2" presStyleCnt="0"/>
      <dgm:spPr/>
    </dgm:pt>
  </dgm:ptLst>
  <dgm:cxnLst>
    <dgm:cxn modelId="{48D12302-3C5E-4C82-9D2A-AD6F8EEBC20C}" srcId="{6D1D2321-3B2A-42DC-AD77-DAC06587BABB}" destId="{F77F4A50-C9E1-4476-A458-19CA1778FEB2}" srcOrd="2" destOrd="0" parTransId="{9049110C-D582-4E0C-9401-CB7F7DA1E154}" sibTransId="{3DFA6624-8DC1-47BF-9209-28EC795E6AB3}"/>
    <dgm:cxn modelId="{3E4B0A20-ADD0-45A8-83E2-0649A3745402}" srcId="{6D1D2321-3B2A-42DC-AD77-DAC06587BABB}" destId="{260E766B-EFA8-4E05-95BC-6C40A785546C}" srcOrd="0" destOrd="0" parTransId="{5A978975-4BFF-4F6F-94BF-B4924BC59BC3}" sibTransId="{3DFD9088-B2BD-4519-86B0-378E698BCB04}"/>
    <dgm:cxn modelId="{1ABEBD65-1E8A-4D1B-9085-28F074C66D5C}" srcId="{6D1D2321-3B2A-42DC-AD77-DAC06587BABB}" destId="{96D67228-BB98-425D-B336-C5F3EB18611A}" srcOrd="1" destOrd="0" parTransId="{4FAA14CC-6355-440B-BDF2-4A572D2D5F08}" sibTransId="{EE0D7907-8939-45C0-9130-2D80274FE468}"/>
    <dgm:cxn modelId="{32DEB74B-B52A-4A5F-9025-CAB7485EAA41}" type="presOf" srcId="{F9D4B74A-880B-4998-B6FE-C4B0E26ACBDE}" destId="{3448E147-562D-44A7-8514-16CA54AA12D2}" srcOrd="0" destOrd="0" presId="urn:microsoft.com/office/officeart/2005/8/layout/hierarchy1"/>
    <dgm:cxn modelId="{5E22C270-09F5-4B92-8A0B-A439FAC5D7EE}" type="presOf" srcId="{6D1D2321-3B2A-42DC-AD77-DAC06587BABB}" destId="{A0FB5C2D-081B-45E1-BA8B-FDD021044656}" srcOrd="0" destOrd="0" presId="urn:microsoft.com/office/officeart/2005/8/layout/hierarchy1"/>
    <dgm:cxn modelId="{E48DE8E5-B9C1-4892-9715-65185902133A}" type="presOf" srcId="{F77F4A50-C9E1-4476-A458-19CA1778FEB2}" destId="{313B3559-F342-4848-B7D9-B681189254C8}" srcOrd="0" destOrd="0" presId="urn:microsoft.com/office/officeart/2005/8/layout/hierarchy1"/>
    <dgm:cxn modelId="{92D6F0F9-038F-467C-BC2F-1A1A88C9F66F}" srcId="{6D1D2321-3B2A-42DC-AD77-DAC06587BABB}" destId="{F9D4B74A-880B-4998-B6FE-C4B0E26ACBDE}" srcOrd="3" destOrd="0" parTransId="{91F88497-8BA8-467A-B241-D245167F221F}" sibTransId="{062300DD-635E-46BD-BEB9-8E7ED5E77AF4}"/>
    <dgm:cxn modelId="{0FF0EAFA-BDB7-4EC7-B8F7-903CD9986C1F}" type="presOf" srcId="{96D67228-BB98-425D-B336-C5F3EB18611A}" destId="{B882F7AD-2F04-4FEA-8117-313FC31264FA}" srcOrd="0" destOrd="0" presId="urn:microsoft.com/office/officeart/2005/8/layout/hierarchy1"/>
    <dgm:cxn modelId="{9B1497FD-ECAB-4309-848B-73072177F970}" type="presOf" srcId="{260E766B-EFA8-4E05-95BC-6C40A785546C}" destId="{B1205757-5C00-43CC-9638-2C63373236B3}" srcOrd="0" destOrd="0" presId="urn:microsoft.com/office/officeart/2005/8/layout/hierarchy1"/>
    <dgm:cxn modelId="{28E4F24D-C2C5-4824-B14C-04D851DC2913}" type="presParOf" srcId="{A0FB5C2D-081B-45E1-BA8B-FDD021044656}" destId="{D38D42AE-9486-41D9-8D6A-8C59E0B6A810}" srcOrd="0" destOrd="0" presId="urn:microsoft.com/office/officeart/2005/8/layout/hierarchy1"/>
    <dgm:cxn modelId="{B756C0A0-747C-45F0-8E80-8659CB037E51}" type="presParOf" srcId="{D38D42AE-9486-41D9-8D6A-8C59E0B6A810}" destId="{4FD7ADB9-A6D3-428A-B06D-9AFEA076D573}" srcOrd="0" destOrd="0" presId="urn:microsoft.com/office/officeart/2005/8/layout/hierarchy1"/>
    <dgm:cxn modelId="{D3DDE7E7-12F4-4253-99FA-9B2EE0B7D2B1}" type="presParOf" srcId="{4FD7ADB9-A6D3-428A-B06D-9AFEA076D573}" destId="{33ACCFAC-59D1-431D-AF36-757262EF5BA4}" srcOrd="0" destOrd="0" presId="urn:microsoft.com/office/officeart/2005/8/layout/hierarchy1"/>
    <dgm:cxn modelId="{24D09539-78BD-474A-A333-273A46222C24}" type="presParOf" srcId="{4FD7ADB9-A6D3-428A-B06D-9AFEA076D573}" destId="{B1205757-5C00-43CC-9638-2C63373236B3}" srcOrd="1" destOrd="0" presId="urn:microsoft.com/office/officeart/2005/8/layout/hierarchy1"/>
    <dgm:cxn modelId="{1835E26C-AB4A-4ECA-84B7-748270DD0B59}" type="presParOf" srcId="{D38D42AE-9486-41D9-8D6A-8C59E0B6A810}" destId="{CB990DC4-833B-4BB3-9667-425A7E30E638}" srcOrd="1" destOrd="0" presId="urn:microsoft.com/office/officeart/2005/8/layout/hierarchy1"/>
    <dgm:cxn modelId="{AC8D3013-BA48-456B-B27C-AC40E3D9EE24}" type="presParOf" srcId="{A0FB5C2D-081B-45E1-BA8B-FDD021044656}" destId="{0E8BAB0A-DA71-4158-80A0-1BE78015A833}" srcOrd="1" destOrd="0" presId="urn:microsoft.com/office/officeart/2005/8/layout/hierarchy1"/>
    <dgm:cxn modelId="{3FA7941E-154C-4BC8-8BA4-54E530F495CF}" type="presParOf" srcId="{0E8BAB0A-DA71-4158-80A0-1BE78015A833}" destId="{85F81B5B-F254-4800-910F-C53A9B2FA4D2}" srcOrd="0" destOrd="0" presId="urn:microsoft.com/office/officeart/2005/8/layout/hierarchy1"/>
    <dgm:cxn modelId="{A6ED01A8-C1DE-4DA4-B340-E7CF4B64ECB1}" type="presParOf" srcId="{85F81B5B-F254-4800-910F-C53A9B2FA4D2}" destId="{3D6A35B0-0828-48D6-85CA-72A1E3588238}" srcOrd="0" destOrd="0" presId="urn:microsoft.com/office/officeart/2005/8/layout/hierarchy1"/>
    <dgm:cxn modelId="{6602566B-F540-49D7-BD85-8DC75CC63190}" type="presParOf" srcId="{85F81B5B-F254-4800-910F-C53A9B2FA4D2}" destId="{B882F7AD-2F04-4FEA-8117-313FC31264FA}" srcOrd="1" destOrd="0" presId="urn:microsoft.com/office/officeart/2005/8/layout/hierarchy1"/>
    <dgm:cxn modelId="{6C960E3A-745C-4E51-AF92-42A3151D45C3}" type="presParOf" srcId="{0E8BAB0A-DA71-4158-80A0-1BE78015A833}" destId="{45A3D10D-4561-42D8-8457-F62D439895E9}" srcOrd="1" destOrd="0" presId="urn:microsoft.com/office/officeart/2005/8/layout/hierarchy1"/>
    <dgm:cxn modelId="{A1B68992-BCA2-49C8-B6A8-1E6A4228FA65}" type="presParOf" srcId="{A0FB5C2D-081B-45E1-BA8B-FDD021044656}" destId="{CBEC0ACA-8017-4539-9DA8-A720DC9A82AD}" srcOrd="2" destOrd="0" presId="urn:microsoft.com/office/officeart/2005/8/layout/hierarchy1"/>
    <dgm:cxn modelId="{8E5EA1CC-2949-4A19-8FFA-A989B980EC5D}" type="presParOf" srcId="{CBEC0ACA-8017-4539-9DA8-A720DC9A82AD}" destId="{BC348350-5C71-44DE-A234-910E46936FD3}" srcOrd="0" destOrd="0" presId="urn:microsoft.com/office/officeart/2005/8/layout/hierarchy1"/>
    <dgm:cxn modelId="{E359EAC7-F6D0-4A75-9442-124FB2E497C2}" type="presParOf" srcId="{BC348350-5C71-44DE-A234-910E46936FD3}" destId="{9473B9F3-BA3A-4883-94EB-CC2E30B534DB}" srcOrd="0" destOrd="0" presId="urn:microsoft.com/office/officeart/2005/8/layout/hierarchy1"/>
    <dgm:cxn modelId="{7FB219AE-F8E1-4642-A1F6-9FA798550F49}" type="presParOf" srcId="{BC348350-5C71-44DE-A234-910E46936FD3}" destId="{313B3559-F342-4848-B7D9-B681189254C8}" srcOrd="1" destOrd="0" presId="urn:microsoft.com/office/officeart/2005/8/layout/hierarchy1"/>
    <dgm:cxn modelId="{5A4A06EE-2E9A-4C63-8652-792573A1F3B1}" type="presParOf" srcId="{CBEC0ACA-8017-4539-9DA8-A720DC9A82AD}" destId="{53A72839-2A00-4A50-B33B-3B1468D1A709}" srcOrd="1" destOrd="0" presId="urn:microsoft.com/office/officeart/2005/8/layout/hierarchy1"/>
    <dgm:cxn modelId="{D08AF48A-D4F7-49A1-987A-3EB79CD1F90A}" type="presParOf" srcId="{A0FB5C2D-081B-45E1-BA8B-FDD021044656}" destId="{914ADB3E-D519-4B98-82FE-AE089F54AC85}" srcOrd="3" destOrd="0" presId="urn:microsoft.com/office/officeart/2005/8/layout/hierarchy1"/>
    <dgm:cxn modelId="{FCC1B36D-9523-43CC-8050-89EC7BE5BCB8}" type="presParOf" srcId="{914ADB3E-D519-4B98-82FE-AE089F54AC85}" destId="{2DBE9CE3-F73D-41E4-A8FE-306D978A3487}" srcOrd="0" destOrd="0" presId="urn:microsoft.com/office/officeart/2005/8/layout/hierarchy1"/>
    <dgm:cxn modelId="{5D99A841-6DC8-4783-B162-FFBD1C5C5E53}" type="presParOf" srcId="{2DBE9CE3-F73D-41E4-A8FE-306D978A3487}" destId="{F15883DF-73D8-4CD6-9C35-61317D4CA0FA}" srcOrd="0" destOrd="0" presId="urn:microsoft.com/office/officeart/2005/8/layout/hierarchy1"/>
    <dgm:cxn modelId="{0D8245C9-CA14-47C5-B832-24C54ED9A574}" type="presParOf" srcId="{2DBE9CE3-F73D-41E4-A8FE-306D978A3487}" destId="{3448E147-562D-44A7-8514-16CA54AA12D2}" srcOrd="1" destOrd="0" presId="urn:microsoft.com/office/officeart/2005/8/layout/hierarchy1"/>
    <dgm:cxn modelId="{06E41BF6-85AC-4CE2-A2C6-AEFCC62A6480}" type="presParOf" srcId="{914ADB3E-D519-4B98-82FE-AE089F54AC85}" destId="{DE0BB806-60ED-45A7-8536-FB821F633323}" srcOrd="1" destOrd="0" presId="urn:microsoft.com/office/officeart/2005/8/layout/hierarchy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CF68D26-2C60-49DE-9A37-F9AD08899ECF}" type="doc">
      <dgm:prSet loTypeId="urn:microsoft.com/office/officeart/2005/8/layout/hProcess9" loCatId="process" qsTypeId="urn:microsoft.com/office/officeart/2005/8/quickstyle/simple1" qsCatId="simple" csTypeId="urn:microsoft.com/office/officeart/2005/8/colors/accent1_2" csCatId="accent1" phldr="1"/>
      <dgm:spPr/>
    </dgm:pt>
    <dgm:pt modelId="{BA07E377-E5CE-45BD-B72A-B6990873FC4B}">
      <dgm:prSet phldrT="[Text]" phldr="0"/>
      <dgm:spPr/>
      <dgm:t>
        <a:bodyPr/>
        <a:lstStyle/>
        <a:p>
          <a:pPr rtl="0"/>
          <a:r>
            <a:rPr lang="en-GB">
              <a:latin typeface="Arial"/>
              <a:cs typeface="Arial"/>
            </a:rPr>
            <a:t>The national non-profit organisation Women's Aid works to stop domestic violence against women and children.</a:t>
          </a:r>
        </a:p>
      </dgm:t>
    </dgm:pt>
    <dgm:pt modelId="{DC0C3E0F-AA32-408A-BA92-8F07B361D559}" type="parTrans" cxnId="{B6E9CEC6-0CEC-44F4-8884-208452F18DD0}">
      <dgm:prSet/>
      <dgm:spPr/>
    </dgm:pt>
    <dgm:pt modelId="{3C5B9F91-11B2-49A2-9624-8D71518DBF45}" type="sibTrans" cxnId="{B6E9CEC6-0CEC-44F4-8884-208452F18DD0}">
      <dgm:prSet/>
      <dgm:spPr/>
    </dgm:pt>
    <dgm:pt modelId="{46251C51-EE02-4BD9-A000-0FCE1F970D33}">
      <dgm:prSet phldrT="[Text]" phldr="0"/>
      <dgm:spPr/>
      <dgm:t>
        <a:bodyPr/>
        <a:lstStyle/>
        <a:p>
          <a:pPr rtl="0"/>
          <a:r>
            <a:rPr lang="en-GB">
              <a:latin typeface="Arial"/>
              <a:cs typeface="Arial"/>
            </a:rPr>
            <a:t>It first opened its doors in 1974, a short time after the first shelter for women dealing with domestic violence.</a:t>
          </a:r>
        </a:p>
      </dgm:t>
    </dgm:pt>
    <dgm:pt modelId="{7F8C53A9-41F4-4C73-AED3-3CDA82451201}" type="parTrans" cxnId="{BC21DB09-69F4-48C1-84B7-4B516D066E3D}">
      <dgm:prSet/>
      <dgm:spPr/>
    </dgm:pt>
    <dgm:pt modelId="{32047BA0-B07A-4711-B469-D176C700260A}" type="sibTrans" cxnId="{BC21DB09-69F4-48C1-84B7-4B516D066E3D}">
      <dgm:prSet/>
      <dgm:spPr/>
    </dgm:pt>
    <dgm:pt modelId="{16FD62FC-399B-4B2E-AA63-726646AAB919}">
      <dgm:prSet phldrT="[Text]" phldr="0"/>
      <dgm:spPr/>
      <dgm:t>
        <a:bodyPr/>
        <a:lstStyle/>
        <a:p>
          <a:pPr rtl="0"/>
          <a:r>
            <a:rPr lang="en-GB">
              <a:latin typeface="Arial"/>
              <a:cs typeface="Arial"/>
            </a:rPr>
            <a:t>The agency offered a variety of assistance to women and children, including both practical and emotional help.</a:t>
          </a:r>
        </a:p>
      </dgm:t>
    </dgm:pt>
    <dgm:pt modelId="{19E56CE0-DFD8-4B08-A091-6668CC2206BC}" type="parTrans" cxnId="{415D751F-48FE-4D2E-B40B-E70EE038BDB2}">
      <dgm:prSet/>
      <dgm:spPr/>
    </dgm:pt>
    <dgm:pt modelId="{5C60D65E-44A8-4A7A-B465-A3197C637513}" type="sibTrans" cxnId="{415D751F-48FE-4D2E-B40B-E70EE038BDB2}">
      <dgm:prSet/>
      <dgm:spPr/>
    </dgm:pt>
    <dgm:pt modelId="{C0B3DD8C-43D5-4D13-9DB3-339C67A40485}" type="pres">
      <dgm:prSet presAssocID="{2CF68D26-2C60-49DE-9A37-F9AD08899ECF}" presName="CompostProcess" presStyleCnt="0">
        <dgm:presLayoutVars>
          <dgm:dir/>
          <dgm:resizeHandles val="exact"/>
        </dgm:presLayoutVars>
      </dgm:prSet>
      <dgm:spPr/>
    </dgm:pt>
    <dgm:pt modelId="{984F6B48-59FE-4E00-8284-8D68D4AB780B}" type="pres">
      <dgm:prSet presAssocID="{2CF68D26-2C60-49DE-9A37-F9AD08899ECF}" presName="arrow" presStyleLbl="bgShp" presStyleIdx="0" presStyleCnt="1"/>
      <dgm:spPr/>
    </dgm:pt>
    <dgm:pt modelId="{564022E5-FB76-47CC-8DE8-93EB78B9A8F3}" type="pres">
      <dgm:prSet presAssocID="{2CF68D26-2C60-49DE-9A37-F9AD08899ECF}" presName="linearProcess" presStyleCnt="0"/>
      <dgm:spPr/>
    </dgm:pt>
    <dgm:pt modelId="{C086F79B-D2CD-49A3-8307-9D464377F715}" type="pres">
      <dgm:prSet presAssocID="{BA07E377-E5CE-45BD-B72A-B6990873FC4B}" presName="textNode" presStyleLbl="node1" presStyleIdx="0" presStyleCnt="3">
        <dgm:presLayoutVars>
          <dgm:bulletEnabled val="1"/>
        </dgm:presLayoutVars>
      </dgm:prSet>
      <dgm:spPr/>
    </dgm:pt>
    <dgm:pt modelId="{B8E0856C-4DD7-4856-8396-DB172FECBF7F}" type="pres">
      <dgm:prSet presAssocID="{3C5B9F91-11B2-49A2-9624-8D71518DBF45}" presName="sibTrans" presStyleCnt="0"/>
      <dgm:spPr/>
    </dgm:pt>
    <dgm:pt modelId="{0B1B811A-8886-4620-A0DD-2547CCE59E3F}" type="pres">
      <dgm:prSet presAssocID="{46251C51-EE02-4BD9-A000-0FCE1F970D33}" presName="textNode" presStyleLbl="node1" presStyleIdx="1" presStyleCnt="3">
        <dgm:presLayoutVars>
          <dgm:bulletEnabled val="1"/>
        </dgm:presLayoutVars>
      </dgm:prSet>
      <dgm:spPr/>
    </dgm:pt>
    <dgm:pt modelId="{9EC5C82A-1359-4B94-92F0-BAD12D0042DC}" type="pres">
      <dgm:prSet presAssocID="{32047BA0-B07A-4711-B469-D176C700260A}" presName="sibTrans" presStyleCnt="0"/>
      <dgm:spPr/>
    </dgm:pt>
    <dgm:pt modelId="{B1A455FF-738B-4560-AB78-E324A1855E86}" type="pres">
      <dgm:prSet presAssocID="{16FD62FC-399B-4B2E-AA63-726646AAB919}" presName="textNode" presStyleLbl="node1" presStyleIdx="2" presStyleCnt="3">
        <dgm:presLayoutVars>
          <dgm:bulletEnabled val="1"/>
        </dgm:presLayoutVars>
      </dgm:prSet>
      <dgm:spPr/>
    </dgm:pt>
  </dgm:ptLst>
  <dgm:cxnLst>
    <dgm:cxn modelId="{4642EE05-07EF-48E2-ACC0-76C2EB62AE11}" type="presOf" srcId="{2CF68D26-2C60-49DE-9A37-F9AD08899ECF}" destId="{C0B3DD8C-43D5-4D13-9DB3-339C67A40485}" srcOrd="0" destOrd="0" presId="urn:microsoft.com/office/officeart/2005/8/layout/hProcess9"/>
    <dgm:cxn modelId="{BC21DB09-69F4-48C1-84B7-4B516D066E3D}" srcId="{2CF68D26-2C60-49DE-9A37-F9AD08899ECF}" destId="{46251C51-EE02-4BD9-A000-0FCE1F970D33}" srcOrd="1" destOrd="0" parTransId="{7F8C53A9-41F4-4C73-AED3-3CDA82451201}" sibTransId="{32047BA0-B07A-4711-B469-D176C700260A}"/>
    <dgm:cxn modelId="{A703760E-9231-40ED-BB84-6064E84E43DD}" type="presOf" srcId="{46251C51-EE02-4BD9-A000-0FCE1F970D33}" destId="{0B1B811A-8886-4620-A0DD-2547CCE59E3F}" srcOrd="0" destOrd="0" presId="urn:microsoft.com/office/officeart/2005/8/layout/hProcess9"/>
    <dgm:cxn modelId="{415D751F-48FE-4D2E-B40B-E70EE038BDB2}" srcId="{2CF68D26-2C60-49DE-9A37-F9AD08899ECF}" destId="{16FD62FC-399B-4B2E-AA63-726646AAB919}" srcOrd="2" destOrd="0" parTransId="{19E56CE0-DFD8-4B08-A091-6668CC2206BC}" sibTransId="{5C60D65E-44A8-4A7A-B465-A3197C637513}"/>
    <dgm:cxn modelId="{20EAB15C-CCC3-4A89-B410-09AE6B4B3637}" type="presOf" srcId="{16FD62FC-399B-4B2E-AA63-726646AAB919}" destId="{B1A455FF-738B-4560-AB78-E324A1855E86}" srcOrd="0" destOrd="0" presId="urn:microsoft.com/office/officeart/2005/8/layout/hProcess9"/>
    <dgm:cxn modelId="{8244587C-2AB7-4680-B0D5-D12EC72C5EF4}" type="presOf" srcId="{BA07E377-E5CE-45BD-B72A-B6990873FC4B}" destId="{C086F79B-D2CD-49A3-8307-9D464377F715}" srcOrd="0" destOrd="0" presId="urn:microsoft.com/office/officeart/2005/8/layout/hProcess9"/>
    <dgm:cxn modelId="{B6E9CEC6-0CEC-44F4-8884-208452F18DD0}" srcId="{2CF68D26-2C60-49DE-9A37-F9AD08899ECF}" destId="{BA07E377-E5CE-45BD-B72A-B6990873FC4B}" srcOrd="0" destOrd="0" parTransId="{DC0C3E0F-AA32-408A-BA92-8F07B361D559}" sibTransId="{3C5B9F91-11B2-49A2-9624-8D71518DBF45}"/>
    <dgm:cxn modelId="{30F15C03-1BF6-4ADD-8D01-46E048927263}" type="presParOf" srcId="{C0B3DD8C-43D5-4D13-9DB3-339C67A40485}" destId="{984F6B48-59FE-4E00-8284-8D68D4AB780B}" srcOrd="0" destOrd="0" presId="urn:microsoft.com/office/officeart/2005/8/layout/hProcess9"/>
    <dgm:cxn modelId="{2218E7C0-901B-402D-B759-D52F303DEBE8}" type="presParOf" srcId="{C0B3DD8C-43D5-4D13-9DB3-339C67A40485}" destId="{564022E5-FB76-47CC-8DE8-93EB78B9A8F3}" srcOrd="1" destOrd="0" presId="urn:microsoft.com/office/officeart/2005/8/layout/hProcess9"/>
    <dgm:cxn modelId="{E5E0EC79-F197-48E9-BC3A-D81A9425757D}" type="presParOf" srcId="{564022E5-FB76-47CC-8DE8-93EB78B9A8F3}" destId="{C086F79B-D2CD-49A3-8307-9D464377F715}" srcOrd="0" destOrd="0" presId="urn:microsoft.com/office/officeart/2005/8/layout/hProcess9"/>
    <dgm:cxn modelId="{016EDA5E-ADED-42D8-890A-3234CFFD3111}" type="presParOf" srcId="{564022E5-FB76-47CC-8DE8-93EB78B9A8F3}" destId="{B8E0856C-4DD7-4856-8396-DB172FECBF7F}" srcOrd="1" destOrd="0" presId="urn:microsoft.com/office/officeart/2005/8/layout/hProcess9"/>
    <dgm:cxn modelId="{14D6F1A8-36B9-4D77-A190-E9F9F3834191}" type="presParOf" srcId="{564022E5-FB76-47CC-8DE8-93EB78B9A8F3}" destId="{0B1B811A-8886-4620-A0DD-2547CCE59E3F}" srcOrd="2" destOrd="0" presId="urn:microsoft.com/office/officeart/2005/8/layout/hProcess9"/>
    <dgm:cxn modelId="{7F358022-D58A-4A24-9DDF-EEBB20CD1083}" type="presParOf" srcId="{564022E5-FB76-47CC-8DE8-93EB78B9A8F3}" destId="{9EC5C82A-1359-4B94-92F0-BAD12D0042DC}" srcOrd="3" destOrd="0" presId="urn:microsoft.com/office/officeart/2005/8/layout/hProcess9"/>
    <dgm:cxn modelId="{EC56B39B-90B4-4E4F-8616-AEBED2AF9E32}" type="presParOf" srcId="{564022E5-FB76-47CC-8DE8-93EB78B9A8F3}" destId="{B1A455FF-738B-4560-AB78-E324A1855E86}" srcOrd="4" destOrd="0" presId="urn:microsoft.com/office/officeart/2005/8/layout/hProcess9"/>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B6D175B-9967-459A-99E1-F0F8099E13E4}"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GB"/>
        </a:p>
      </dgm:t>
    </dgm:pt>
    <dgm:pt modelId="{5ABE61D8-9ECC-4CD3-A0F6-5C0C92EC79F0}">
      <dgm:prSet phldrT="[Text]" custT="1"/>
      <dgm:spPr/>
      <dgm:t>
        <a:bodyPr/>
        <a:lstStyle/>
        <a:p>
          <a:r>
            <a:rPr lang="en-GB" sz="1800">
              <a:latin typeface="Arial"/>
              <a:cs typeface="Arial"/>
            </a:rPr>
            <a:t>Alleged perpetrator of abuse</a:t>
          </a:r>
        </a:p>
      </dgm:t>
    </dgm:pt>
    <dgm:pt modelId="{5CDA09EA-43CB-4BD4-B205-EC9F30F6DCC6}" type="parTrans" cxnId="{1CB5E577-3DDB-4E89-9067-EF652C8B719A}">
      <dgm:prSet/>
      <dgm:spPr/>
      <dgm:t>
        <a:bodyPr/>
        <a:lstStyle/>
        <a:p>
          <a:endParaRPr lang="en-GB" sz="1800"/>
        </a:p>
      </dgm:t>
    </dgm:pt>
    <dgm:pt modelId="{9DF28174-B04B-43D6-9A3B-9E31781A05B4}" type="sibTrans" cxnId="{1CB5E577-3DDB-4E89-9067-EF652C8B719A}">
      <dgm:prSet/>
      <dgm:spPr/>
      <dgm:t>
        <a:bodyPr/>
        <a:lstStyle/>
        <a:p>
          <a:endParaRPr lang="en-GB" sz="1800"/>
        </a:p>
      </dgm:t>
    </dgm:pt>
    <dgm:pt modelId="{DE939864-1256-4022-BFB5-6CCF88D0CADA}">
      <dgm:prSet phldrT="[Text]" custT="1"/>
      <dgm:spPr/>
      <dgm:t>
        <a:bodyPr/>
        <a:lstStyle/>
        <a:p>
          <a:r>
            <a:rPr lang="en-GB" sz="1800">
              <a:latin typeface="Arial"/>
              <a:cs typeface="Arial"/>
            </a:rPr>
            <a:t>May have been a victim of abuse himself. (</a:t>
          </a:r>
          <a:r>
            <a:rPr lang="en-US" sz="1800">
              <a:effectLst/>
              <a:latin typeface="Arial"/>
              <a:cs typeface="Arial"/>
            </a:rPr>
            <a:t>Greene </a:t>
          </a:r>
          <a:r>
            <a:rPr lang="en-US" sz="1800" i="1">
              <a:effectLst/>
              <a:latin typeface="Arial"/>
              <a:cs typeface="Arial"/>
            </a:rPr>
            <a:t>et al., </a:t>
          </a:r>
          <a:r>
            <a:rPr lang="en-US" sz="1800" i="0">
              <a:effectLst/>
              <a:latin typeface="Arial"/>
              <a:cs typeface="Arial"/>
            </a:rPr>
            <a:t>2020).</a:t>
          </a:r>
          <a:endParaRPr lang="en-GB" sz="1800" i="0">
            <a:latin typeface="Arial"/>
            <a:cs typeface="Arial"/>
          </a:endParaRPr>
        </a:p>
      </dgm:t>
    </dgm:pt>
    <dgm:pt modelId="{C9617B02-DDC0-4833-9CFE-F5BD10BC94CD}" type="parTrans" cxnId="{1AFE08FF-14EE-4005-92F5-6DBE0CD4FB6F}">
      <dgm:prSet/>
      <dgm:spPr/>
      <dgm:t>
        <a:bodyPr/>
        <a:lstStyle/>
        <a:p>
          <a:endParaRPr lang="en-GB" sz="1800"/>
        </a:p>
      </dgm:t>
    </dgm:pt>
    <dgm:pt modelId="{5F751E8B-5149-48B2-ACC8-6CA8C3E89F4D}" type="sibTrans" cxnId="{1AFE08FF-14EE-4005-92F5-6DBE0CD4FB6F}">
      <dgm:prSet/>
      <dgm:spPr/>
      <dgm:t>
        <a:bodyPr/>
        <a:lstStyle/>
        <a:p>
          <a:endParaRPr lang="en-GB" sz="1800"/>
        </a:p>
      </dgm:t>
    </dgm:pt>
    <dgm:pt modelId="{F87BFBFE-C16A-49A5-96A4-DCE89EB830CB}">
      <dgm:prSet phldrT="[Text]" custT="1"/>
      <dgm:spPr/>
      <dgm:t>
        <a:bodyPr/>
        <a:lstStyle/>
        <a:p>
          <a:r>
            <a:rPr lang="en-GB" sz="1800">
              <a:latin typeface="Arial"/>
              <a:cs typeface="Arial"/>
            </a:rPr>
            <a:t>Anger management issues</a:t>
          </a:r>
        </a:p>
      </dgm:t>
    </dgm:pt>
    <dgm:pt modelId="{0EA2D1E2-9E1D-4CF3-99C5-B56006CA469E}" type="parTrans" cxnId="{46E47B00-46CF-448A-968F-681343E9CE03}">
      <dgm:prSet/>
      <dgm:spPr/>
      <dgm:t>
        <a:bodyPr/>
        <a:lstStyle/>
        <a:p>
          <a:endParaRPr lang="en-GB" sz="1800"/>
        </a:p>
      </dgm:t>
    </dgm:pt>
    <dgm:pt modelId="{EEB05827-C04F-4851-B48A-D7267914005D}" type="sibTrans" cxnId="{46E47B00-46CF-448A-968F-681343E9CE03}">
      <dgm:prSet/>
      <dgm:spPr/>
      <dgm:t>
        <a:bodyPr/>
        <a:lstStyle/>
        <a:p>
          <a:endParaRPr lang="en-GB" sz="1800"/>
        </a:p>
      </dgm:t>
    </dgm:pt>
    <dgm:pt modelId="{0CB3FA00-27AE-4DF3-9D74-0B1C8749FA10}">
      <dgm:prSet phldrT="[Text]" custT="1"/>
      <dgm:spPr/>
      <dgm:t>
        <a:bodyPr/>
        <a:lstStyle/>
        <a:p>
          <a:r>
            <a:rPr lang="en-GB" sz="1800">
              <a:latin typeface="Arial"/>
              <a:cs typeface="Arial"/>
            </a:rPr>
            <a:t>Can lead to arguing without reason constantly.</a:t>
          </a:r>
        </a:p>
      </dgm:t>
    </dgm:pt>
    <dgm:pt modelId="{CC2960C9-EA3D-4DE0-AF8E-D329030B10AF}" type="parTrans" cxnId="{1F6BF118-809B-4175-B0F5-34E90D1AB04D}">
      <dgm:prSet/>
      <dgm:spPr/>
      <dgm:t>
        <a:bodyPr/>
        <a:lstStyle/>
        <a:p>
          <a:endParaRPr lang="en-GB" sz="1800"/>
        </a:p>
      </dgm:t>
    </dgm:pt>
    <dgm:pt modelId="{64481384-B5A8-44B7-AEBC-9CDD11D01F77}" type="sibTrans" cxnId="{1F6BF118-809B-4175-B0F5-34E90D1AB04D}">
      <dgm:prSet/>
      <dgm:spPr/>
      <dgm:t>
        <a:bodyPr/>
        <a:lstStyle/>
        <a:p>
          <a:endParaRPr lang="en-GB" sz="1800"/>
        </a:p>
      </dgm:t>
    </dgm:pt>
    <dgm:pt modelId="{32205646-8111-4D3D-8FE0-AF3C0C31B79F}">
      <dgm:prSet phldrT="[Text]" custT="1"/>
      <dgm:spPr/>
      <dgm:t>
        <a:bodyPr/>
        <a:lstStyle/>
        <a:p>
          <a:r>
            <a:rPr lang="en-GB" sz="1800">
              <a:latin typeface="Arial"/>
              <a:cs typeface="Arial"/>
            </a:rPr>
            <a:t>Absent father, not fully present for his children</a:t>
          </a:r>
        </a:p>
      </dgm:t>
    </dgm:pt>
    <dgm:pt modelId="{4A9F9BF5-A0C1-48A2-A55A-C1BFB674FB5C}" type="parTrans" cxnId="{BD6939E2-C3C8-4ABB-BB39-0F121F74BD69}">
      <dgm:prSet/>
      <dgm:spPr/>
      <dgm:t>
        <a:bodyPr/>
        <a:lstStyle/>
        <a:p>
          <a:endParaRPr lang="en-GB" sz="1800"/>
        </a:p>
      </dgm:t>
    </dgm:pt>
    <dgm:pt modelId="{29A478EA-6EC1-480B-B058-C52517762873}" type="sibTrans" cxnId="{BD6939E2-C3C8-4ABB-BB39-0F121F74BD69}">
      <dgm:prSet/>
      <dgm:spPr/>
      <dgm:t>
        <a:bodyPr/>
        <a:lstStyle/>
        <a:p>
          <a:endParaRPr lang="en-GB" sz="1800"/>
        </a:p>
      </dgm:t>
    </dgm:pt>
    <dgm:pt modelId="{3E45D788-528B-42C6-AADA-48037BD4B2BC}">
      <dgm:prSet phldrT="[Text]" custT="1"/>
      <dgm:spPr/>
      <dgm:t>
        <a:bodyPr/>
        <a:lstStyle/>
        <a:p>
          <a:r>
            <a:rPr lang="en-GB" sz="1800">
              <a:latin typeface="Arial"/>
              <a:cs typeface="Arial"/>
            </a:rPr>
            <a:t>Can lead to detachment issues and further alienation.</a:t>
          </a:r>
        </a:p>
      </dgm:t>
    </dgm:pt>
    <dgm:pt modelId="{2582EE30-FABA-4576-A388-2F34471A6D3F}" type="parTrans" cxnId="{C324522F-202B-4C78-BB16-0442CCC21498}">
      <dgm:prSet/>
      <dgm:spPr/>
      <dgm:t>
        <a:bodyPr/>
        <a:lstStyle/>
        <a:p>
          <a:endParaRPr lang="en-GB" sz="1800"/>
        </a:p>
      </dgm:t>
    </dgm:pt>
    <dgm:pt modelId="{97BCA837-62AA-40E1-AEF6-A82B6F99A248}" type="sibTrans" cxnId="{C324522F-202B-4C78-BB16-0442CCC21498}">
      <dgm:prSet/>
      <dgm:spPr/>
      <dgm:t>
        <a:bodyPr/>
        <a:lstStyle/>
        <a:p>
          <a:endParaRPr lang="en-GB" sz="1800"/>
        </a:p>
      </dgm:t>
    </dgm:pt>
    <dgm:pt modelId="{57D96C97-C8CE-403F-91DC-AD0BA8F50A88}">
      <dgm:prSet phldrT="[Text]" custT="1"/>
      <dgm:spPr/>
      <dgm:t>
        <a:bodyPr/>
        <a:lstStyle/>
        <a:p>
          <a:r>
            <a:rPr lang="en-GB" sz="1800">
              <a:latin typeface="Arial"/>
              <a:cs typeface="Arial"/>
            </a:rPr>
            <a:t>Can lead to self-harm if unable to have control over anger.</a:t>
          </a:r>
        </a:p>
      </dgm:t>
    </dgm:pt>
    <dgm:pt modelId="{5BA1747F-E22F-40C4-921F-F8E8BA5699F0}" type="parTrans" cxnId="{22ADF991-46CD-4D90-936A-BD29B9B33778}">
      <dgm:prSet/>
      <dgm:spPr/>
      <dgm:t>
        <a:bodyPr/>
        <a:lstStyle/>
        <a:p>
          <a:endParaRPr lang="en-GB" sz="1800"/>
        </a:p>
      </dgm:t>
    </dgm:pt>
    <dgm:pt modelId="{04E75E7A-C037-4E68-A08B-EB1DDABEAC3C}" type="sibTrans" cxnId="{22ADF991-46CD-4D90-936A-BD29B9B33778}">
      <dgm:prSet/>
      <dgm:spPr/>
      <dgm:t>
        <a:bodyPr/>
        <a:lstStyle/>
        <a:p>
          <a:endParaRPr lang="en-GB" sz="1800"/>
        </a:p>
      </dgm:t>
    </dgm:pt>
    <dgm:pt modelId="{8D7AAED8-40C4-4D29-A93B-7CF5187155B6}">
      <dgm:prSet phldrT="[Text]" custT="1"/>
      <dgm:spPr/>
      <dgm:t>
        <a:bodyPr/>
        <a:lstStyle/>
        <a:p>
          <a:pPr rtl="0"/>
          <a:r>
            <a:rPr lang="en-GB" sz="1800">
              <a:latin typeface="Arial"/>
              <a:cs typeface="Arial"/>
            </a:rPr>
            <a:t>Can lead to physical fights and physical abuse. </a:t>
          </a:r>
        </a:p>
      </dgm:t>
    </dgm:pt>
    <dgm:pt modelId="{5EE6B256-EAF7-43FC-A508-8CC714A062F0}" type="parTrans" cxnId="{95A45045-EF1D-46B4-9077-6C18AD2ACCA6}">
      <dgm:prSet/>
      <dgm:spPr/>
      <dgm:t>
        <a:bodyPr/>
        <a:lstStyle/>
        <a:p>
          <a:endParaRPr lang="en-GB" sz="1800"/>
        </a:p>
      </dgm:t>
    </dgm:pt>
    <dgm:pt modelId="{EBF653C6-C130-4089-AE36-9A635F636039}" type="sibTrans" cxnId="{95A45045-EF1D-46B4-9077-6C18AD2ACCA6}">
      <dgm:prSet/>
      <dgm:spPr/>
      <dgm:t>
        <a:bodyPr/>
        <a:lstStyle/>
        <a:p>
          <a:endParaRPr lang="en-GB" sz="1800"/>
        </a:p>
      </dgm:t>
    </dgm:pt>
    <dgm:pt modelId="{F4230FD9-8441-4902-B9C0-DB7396A23814}">
      <dgm:prSet phldrT="[Text]" custT="1"/>
      <dgm:spPr/>
      <dgm:t>
        <a:bodyPr/>
        <a:lstStyle/>
        <a:p>
          <a:r>
            <a:rPr lang="en-GB" sz="1800">
              <a:latin typeface="Arial"/>
              <a:cs typeface="Arial"/>
            </a:rPr>
            <a:t>Can lead to imprisonment.</a:t>
          </a:r>
        </a:p>
      </dgm:t>
    </dgm:pt>
    <dgm:pt modelId="{F08DA8B3-3E7D-402C-B507-4F9DE6110FCD}" type="parTrans" cxnId="{B7295563-2853-4E83-A7EB-79658D00D51D}">
      <dgm:prSet/>
      <dgm:spPr/>
      <dgm:t>
        <a:bodyPr/>
        <a:lstStyle/>
        <a:p>
          <a:endParaRPr lang="en-GB" sz="1800"/>
        </a:p>
      </dgm:t>
    </dgm:pt>
    <dgm:pt modelId="{A74F283C-144F-4582-BADA-0ED7C1A8D662}" type="sibTrans" cxnId="{B7295563-2853-4E83-A7EB-79658D00D51D}">
      <dgm:prSet/>
      <dgm:spPr/>
      <dgm:t>
        <a:bodyPr/>
        <a:lstStyle/>
        <a:p>
          <a:endParaRPr lang="en-GB" sz="1800"/>
        </a:p>
      </dgm:t>
    </dgm:pt>
    <dgm:pt modelId="{3FC083D2-AD10-4BFE-BBB0-7A9FA73326F9}">
      <dgm:prSet custT="1"/>
      <dgm:spPr/>
      <dgm:t>
        <a:bodyPr/>
        <a:lstStyle/>
        <a:p>
          <a:r>
            <a:rPr lang="en-GB" sz="1800">
              <a:latin typeface="Arial"/>
              <a:cs typeface="Arial"/>
            </a:rPr>
            <a:t>Allegedly inflicted emotional and verbal abuse on children.</a:t>
          </a:r>
        </a:p>
      </dgm:t>
    </dgm:pt>
    <dgm:pt modelId="{94948607-684B-4922-A3E2-F5B9F880FD82}" type="parTrans" cxnId="{74ABEE4D-A58E-4D81-9F16-996ED035AAAF}">
      <dgm:prSet/>
      <dgm:spPr/>
      <dgm:t>
        <a:bodyPr/>
        <a:lstStyle/>
        <a:p>
          <a:endParaRPr lang="en-GB" sz="1800"/>
        </a:p>
      </dgm:t>
    </dgm:pt>
    <dgm:pt modelId="{091A82B3-0A52-4AB6-A770-831150841EF7}" type="sibTrans" cxnId="{74ABEE4D-A58E-4D81-9F16-996ED035AAAF}">
      <dgm:prSet/>
      <dgm:spPr/>
      <dgm:t>
        <a:bodyPr/>
        <a:lstStyle/>
        <a:p>
          <a:endParaRPr lang="en-GB" sz="1800"/>
        </a:p>
      </dgm:t>
    </dgm:pt>
    <dgm:pt modelId="{DA5D13A9-25FD-4174-877D-30BC3E1C3E0F}">
      <dgm:prSet custT="1"/>
      <dgm:spPr/>
      <dgm:t>
        <a:bodyPr/>
        <a:lstStyle/>
        <a:p>
          <a:r>
            <a:rPr lang="en-GB" sz="1800">
              <a:latin typeface="Arial"/>
              <a:cs typeface="Arial"/>
            </a:rPr>
            <a:t>Can lead to imprisonment (Brown, 2021).</a:t>
          </a:r>
        </a:p>
      </dgm:t>
    </dgm:pt>
    <dgm:pt modelId="{47324C51-B433-4E31-A5F7-2F0F78D94C15}" type="parTrans" cxnId="{CC318049-3529-412D-85CD-0D423539BF01}">
      <dgm:prSet/>
      <dgm:spPr/>
      <dgm:t>
        <a:bodyPr/>
        <a:lstStyle/>
        <a:p>
          <a:endParaRPr lang="en-GB" sz="1800"/>
        </a:p>
      </dgm:t>
    </dgm:pt>
    <dgm:pt modelId="{1CFF194F-9201-4696-BBDB-6D7ABB90B68E}" type="sibTrans" cxnId="{CC318049-3529-412D-85CD-0D423539BF01}">
      <dgm:prSet/>
      <dgm:spPr/>
      <dgm:t>
        <a:bodyPr/>
        <a:lstStyle/>
        <a:p>
          <a:endParaRPr lang="en-GB" sz="1800"/>
        </a:p>
      </dgm:t>
    </dgm:pt>
    <dgm:pt modelId="{35632CA5-6004-482D-8E30-ABD000F4EE39}">
      <dgm:prSet custT="1"/>
      <dgm:spPr/>
      <dgm:t>
        <a:bodyPr/>
        <a:lstStyle/>
        <a:p>
          <a:pPr rtl="0"/>
          <a:r>
            <a:rPr lang="en-GB" sz="1800">
              <a:latin typeface="Arial"/>
              <a:cs typeface="Arial"/>
            </a:rPr>
            <a:t>Loss of a relationship with his children </a:t>
          </a:r>
          <a:r>
            <a:rPr lang="en-GB" sz="1800" b="0" i="0">
              <a:effectLst/>
              <a:latin typeface="Arial"/>
              <a:cs typeface="Arial"/>
            </a:rPr>
            <a:t>(</a:t>
          </a:r>
          <a:r>
            <a:rPr lang="en-US" sz="1800" b="0" i="0">
              <a:effectLst/>
              <a:latin typeface="Arial"/>
              <a:cs typeface="Arial"/>
            </a:rPr>
            <a:t>Dowling and Barnes, 2020). </a:t>
          </a:r>
          <a:endParaRPr lang="en-GB" sz="1800">
            <a:latin typeface="Arial"/>
            <a:cs typeface="Arial"/>
          </a:endParaRPr>
        </a:p>
      </dgm:t>
    </dgm:pt>
    <dgm:pt modelId="{0E2D7440-EC60-426C-B15A-C695EC81D657}" type="parTrans" cxnId="{01842505-D7A2-474C-BE0C-6B11C702C5D1}">
      <dgm:prSet/>
      <dgm:spPr/>
      <dgm:t>
        <a:bodyPr/>
        <a:lstStyle/>
        <a:p>
          <a:endParaRPr lang="en-GB" sz="1800"/>
        </a:p>
      </dgm:t>
    </dgm:pt>
    <dgm:pt modelId="{C8341B96-6ECC-46DA-B8EA-8CBD71EF043F}" type="sibTrans" cxnId="{01842505-D7A2-474C-BE0C-6B11C702C5D1}">
      <dgm:prSet/>
      <dgm:spPr/>
      <dgm:t>
        <a:bodyPr/>
        <a:lstStyle/>
        <a:p>
          <a:endParaRPr lang="en-GB" sz="1800"/>
        </a:p>
      </dgm:t>
    </dgm:pt>
    <dgm:pt modelId="{1AED2E6D-10A8-4760-A87E-6520043B66B7}">
      <dgm:prSet custT="1"/>
      <dgm:spPr/>
      <dgm:t>
        <a:bodyPr/>
        <a:lstStyle/>
        <a:p>
          <a:r>
            <a:rPr lang="en-GB" sz="1800">
              <a:latin typeface="Arial" panose="020B0604020202020204" pitchFamily="34" charset="0"/>
              <a:cs typeface="Arial" panose="020B0604020202020204" pitchFamily="34" charset="0"/>
            </a:rPr>
            <a:t>Can lead to depression and mental health issues.</a:t>
          </a:r>
        </a:p>
      </dgm:t>
    </dgm:pt>
    <dgm:pt modelId="{EE05102F-6B1E-456B-AE4A-E5AD6AC46ABD}" type="parTrans" cxnId="{04D113BE-6835-47D4-A196-B3520E668AC4}">
      <dgm:prSet/>
      <dgm:spPr/>
      <dgm:t>
        <a:bodyPr/>
        <a:lstStyle/>
        <a:p>
          <a:endParaRPr lang="en-GB" sz="1800"/>
        </a:p>
      </dgm:t>
    </dgm:pt>
    <dgm:pt modelId="{BF032610-9EDC-46CC-A015-3000D40816DD}" type="sibTrans" cxnId="{04D113BE-6835-47D4-A196-B3520E668AC4}">
      <dgm:prSet/>
      <dgm:spPr/>
      <dgm:t>
        <a:bodyPr/>
        <a:lstStyle/>
        <a:p>
          <a:endParaRPr lang="en-GB" sz="1800"/>
        </a:p>
      </dgm:t>
    </dgm:pt>
    <dgm:pt modelId="{4E89E99B-A44C-4BFD-8746-4A6179C87F58}">
      <dgm:prSet custT="1"/>
      <dgm:spPr/>
      <dgm:t>
        <a:bodyPr/>
        <a:lstStyle/>
        <a:p>
          <a:r>
            <a:rPr lang="en-GB" sz="1800">
              <a:latin typeface="Arial"/>
              <a:cs typeface="Arial"/>
            </a:rPr>
            <a:t>At risk of being added to the violent and sex offenders register (Home Office, 2023).</a:t>
          </a:r>
        </a:p>
      </dgm:t>
    </dgm:pt>
    <dgm:pt modelId="{C6CB112B-EDCE-4BB4-AF94-0AC3068A07E4}" type="parTrans" cxnId="{80F514E2-5C01-4FEB-88BC-400E6822F0FE}">
      <dgm:prSet/>
      <dgm:spPr/>
      <dgm:t>
        <a:bodyPr/>
        <a:lstStyle/>
        <a:p>
          <a:endParaRPr lang="en-GB" sz="1800"/>
        </a:p>
      </dgm:t>
    </dgm:pt>
    <dgm:pt modelId="{C123D01D-EB79-45CA-AB4E-7F907551DBF2}" type="sibTrans" cxnId="{80F514E2-5C01-4FEB-88BC-400E6822F0FE}">
      <dgm:prSet/>
      <dgm:spPr/>
      <dgm:t>
        <a:bodyPr/>
        <a:lstStyle/>
        <a:p>
          <a:endParaRPr lang="en-GB" sz="1800"/>
        </a:p>
      </dgm:t>
    </dgm:pt>
    <dgm:pt modelId="{D0E9F9A1-8735-4E29-B19D-E19599E7A7FD}" type="pres">
      <dgm:prSet presAssocID="{8B6D175B-9967-459A-99E1-F0F8099E13E4}" presName="Name0" presStyleCnt="0">
        <dgm:presLayoutVars>
          <dgm:dir/>
          <dgm:animLvl val="lvl"/>
          <dgm:resizeHandles val="exact"/>
        </dgm:presLayoutVars>
      </dgm:prSet>
      <dgm:spPr/>
    </dgm:pt>
    <dgm:pt modelId="{64B446E8-2FA1-4FDE-99DB-59BCE957F6F6}" type="pres">
      <dgm:prSet presAssocID="{5ABE61D8-9ECC-4CD3-A0F6-5C0C92EC79F0}" presName="composite" presStyleCnt="0"/>
      <dgm:spPr/>
    </dgm:pt>
    <dgm:pt modelId="{31CE0743-547E-4E86-8049-CCE8F9014448}" type="pres">
      <dgm:prSet presAssocID="{5ABE61D8-9ECC-4CD3-A0F6-5C0C92EC79F0}" presName="parTx" presStyleLbl="alignNode1" presStyleIdx="0" presStyleCnt="3" custScaleX="122985" custLinFactNeighborX="-27253" custLinFactNeighborY="-80029">
        <dgm:presLayoutVars>
          <dgm:chMax val="0"/>
          <dgm:chPref val="0"/>
          <dgm:bulletEnabled val="1"/>
        </dgm:presLayoutVars>
      </dgm:prSet>
      <dgm:spPr/>
    </dgm:pt>
    <dgm:pt modelId="{F935D87E-8A40-4B87-8538-C569398E0FB5}" type="pres">
      <dgm:prSet presAssocID="{5ABE61D8-9ECC-4CD3-A0F6-5C0C92EC79F0}" presName="desTx" presStyleLbl="alignAccFollowNode1" presStyleIdx="0" presStyleCnt="3" custScaleX="123843" custScaleY="103755" custLinFactNeighborX="967" custLinFactNeighborY="1430">
        <dgm:presLayoutVars>
          <dgm:bulletEnabled val="1"/>
        </dgm:presLayoutVars>
      </dgm:prSet>
      <dgm:spPr/>
    </dgm:pt>
    <dgm:pt modelId="{54DBF4EF-92D5-42A1-B725-FCDE62D995A2}" type="pres">
      <dgm:prSet presAssocID="{9DF28174-B04B-43D6-9A3B-9E31781A05B4}" presName="space" presStyleCnt="0"/>
      <dgm:spPr/>
    </dgm:pt>
    <dgm:pt modelId="{0F173DB0-D8A9-4498-93FA-F434E675170F}" type="pres">
      <dgm:prSet presAssocID="{F87BFBFE-C16A-49A5-96A4-DCE89EB830CB}" presName="composite" presStyleCnt="0"/>
      <dgm:spPr/>
    </dgm:pt>
    <dgm:pt modelId="{3453C27A-016C-4C17-B55A-B619B93E6618}" type="pres">
      <dgm:prSet presAssocID="{F87BFBFE-C16A-49A5-96A4-DCE89EB830CB}" presName="parTx" presStyleLbl="alignNode1" presStyleIdx="1" presStyleCnt="3">
        <dgm:presLayoutVars>
          <dgm:chMax val="0"/>
          <dgm:chPref val="0"/>
          <dgm:bulletEnabled val="1"/>
        </dgm:presLayoutVars>
      </dgm:prSet>
      <dgm:spPr/>
    </dgm:pt>
    <dgm:pt modelId="{462162CD-53FF-4B06-B182-4A95D3CDF439}" type="pres">
      <dgm:prSet presAssocID="{F87BFBFE-C16A-49A5-96A4-DCE89EB830CB}" presName="desTx" presStyleLbl="alignAccFollowNode1" presStyleIdx="1" presStyleCnt="3" custLinFactNeighborX="-808" custLinFactNeighborY="28">
        <dgm:presLayoutVars>
          <dgm:bulletEnabled val="1"/>
        </dgm:presLayoutVars>
      </dgm:prSet>
      <dgm:spPr/>
    </dgm:pt>
    <dgm:pt modelId="{0A1024D2-0F75-40F8-A41C-FA7FEB835A3C}" type="pres">
      <dgm:prSet presAssocID="{EEB05827-C04F-4851-B48A-D7267914005D}" presName="space" presStyleCnt="0"/>
      <dgm:spPr/>
    </dgm:pt>
    <dgm:pt modelId="{C5C75439-6DAE-4D6F-AC23-B95AEFC729A0}" type="pres">
      <dgm:prSet presAssocID="{32205646-8111-4D3D-8FE0-AF3C0C31B79F}" presName="composite" presStyleCnt="0"/>
      <dgm:spPr/>
    </dgm:pt>
    <dgm:pt modelId="{722A20F7-B561-4EF6-877A-C1B32C988CC4}" type="pres">
      <dgm:prSet presAssocID="{32205646-8111-4D3D-8FE0-AF3C0C31B79F}" presName="parTx" presStyleLbl="alignNode1" presStyleIdx="2" presStyleCnt="3" custLinFactNeighborX="47568" custLinFactNeighborY="-10047">
        <dgm:presLayoutVars>
          <dgm:chMax val="0"/>
          <dgm:chPref val="0"/>
          <dgm:bulletEnabled val="1"/>
        </dgm:presLayoutVars>
      </dgm:prSet>
      <dgm:spPr/>
    </dgm:pt>
    <dgm:pt modelId="{2B450050-901D-4D09-8FEC-7B8EFEEA78E4}" type="pres">
      <dgm:prSet presAssocID="{32205646-8111-4D3D-8FE0-AF3C0C31B79F}" presName="desTx" presStyleLbl="alignAccFollowNode1" presStyleIdx="2" presStyleCnt="3">
        <dgm:presLayoutVars>
          <dgm:bulletEnabled val="1"/>
        </dgm:presLayoutVars>
      </dgm:prSet>
      <dgm:spPr/>
    </dgm:pt>
  </dgm:ptLst>
  <dgm:cxnLst>
    <dgm:cxn modelId="{46E47B00-46CF-448A-968F-681343E9CE03}" srcId="{8B6D175B-9967-459A-99E1-F0F8099E13E4}" destId="{F87BFBFE-C16A-49A5-96A4-DCE89EB830CB}" srcOrd="1" destOrd="0" parTransId="{0EA2D1E2-9E1D-4CF3-99C5-B56006CA469E}" sibTransId="{EEB05827-C04F-4851-B48A-D7267914005D}"/>
    <dgm:cxn modelId="{01842505-D7A2-474C-BE0C-6B11C702C5D1}" srcId="{32205646-8111-4D3D-8FE0-AF3C0C31B79F}" destId="{35632CA5-6004-482D-8E30-ABD000F4EE39}" srcOrd="1" destOrd="0" parTransId="{0E2D7440-EC60-426C-B15A-C695EC81D657}" sibTransId="{C8341B96-6ECC-46DA-B8EA-8CBD71EF043F}"/>
    <dgm:cxn modelId="{1F6BF118-809B-4175-B0F5-34E90D1AB04D}" srcId="{F87BFBFE-C16A-49A5-96A4-DCE89EB830CB}" destId="{0CB3FA00-27AE-4DF3-9D74-0B1C8749FA10}" srcOrd="0" destOrd="0" parTransId="{CC2960C9-EA3D-4DE0-AF8E-D329030B10AF}" sibTransId="{64481384-B5A8-44B7-AEBC-9CDD11D01F77}"/>
    <dgm:cxn modelId="{C324522F-202B-4C78-BB16-0442CCC21498}" srcId="{32205646-8111-4D3D-8FE0-AF3C0C31B79F}" destId="{3E45D788-528B-42C6-AADA-48037BD4B2BC}" srcOrd="0" destOrd="0" parTransId="{2582EE30-FABA-4576-A388-2F34471A6D3F}" sibTransId="{97BCA837-62AA-40E1-AEF6-A82B6F99A248}"/>
    <dgm:cxn modelId="{BEE9C735-A760-4A8E-BF5C-06B2A7CC3EC3}" type="presOf" srcId="{0CB3FA00-27AE-4DF3-9D74-0B1C8749FA10}" destId="{462162CD-53FF-4B06-B182-4A95D3CDF439}" srcOrd="0" destOrd="0" presId="urn:microsoft.com/office/officeart/2005/8/layout/hList1"/>
    <dgm:cxn modelId="{41C8B13A-FAC0-4558-987A-45DB5183A9C8}" type="presOf" srcId="{F4230FD9-8441-4902-B9C0-DB7396A23814}" destId="{462162CD-53FF-4B06-B182-4A95D3CDF439}" srcOrd="0" destOrd="3" presId="urn:microsoft.com/office/officeart/2005/8/layout/hList1"/>
    <dgm:cxn modelId="{B7295563-2853-4E83-A7EB-79658D00D51D}" srcId="{F87BFBFE-C16A-49A5-96A4-DCE89EB830CB}" destId="{F4230FD9-8441-4902-B9C0-DB7396A23814}" srcOrd="3" destOrd="0" parTransId="{F08DA8B3-3E7D-402C-B507-4F9DE6110FCD}" sibTransId="{A74F283C-144F-4582-BADA-0ED7C1A8D662}"/>
    <dgm:cxn modelId="{95A45045-EF1D-46B4-9077-6C18AD2ACCA6}" srcId="{F87BFBFE-C16A-49A5-96A4-DCE89EB830CB}" destId="{8D7AAED8-40C4-4D29-A93B-7CF5187155B6}" srcOrd="1" destOrd="0" parTransId="{5EE6B256-EAF7-43FC-A508-8CC714A062F0}" sibTransId="{EBF653C6-C130-4089-AE36-9A635F636039}"/>
    <dgm:cxn modelId="{CC318049-3529-412D-85CD-0D423539BF01}" srcId="{5ABE61D8-9ECC-4CD3-A0F6-5C0C92EC79F0}" destId="{DA5D13A9-25FD-4174-877D-30BC3E1C3E0F}" srcOrd="2" destOrd="0" parTransId="{47324C51-B433-4E31-A5F7-2F0F78D94C15}" sibTransId="{1CFF194F-9201-4696-BBDB-6D7ABB90B68E}"/>
    <dgm:cxn modelId="{EA0B606B-6A61-487C-9C02-4CD09A7D2C22}" type="presOf" srcId="{1AED2E6D-10A8-4760-A87E-6520043B66B7}" destId="{2B450050-901D-4D09-8FEC-7B8EFEEA78E4}" srcOrd="0" destOrd="2" presId="urn:microsoft.com/office/officeart/2005/8/layout/hList1"/>
    <dgm:cxn modelId="{74ABEE4D-A58E-4D81-9F16-996ED035AAAF}" srcId="{5ABE61D8-9ECC-4CD3-A0F6-5C0C92EC79F0}" destId="{3FC083D2-AD10-4BFE-BBB0-7A9FA73326F9}" srcOrd="1" destOrd="0" parTransId="{94948607-684B-4922-A3E2-F5B9F880FD82}" sibTransId="{091A82B3-0A52-4AB6-A770-831150841EF7}"/>
    <dgm:cxn modelId="{76A6524E-397C-4A55-9179-76B7DB265343}" type="presOf" srcId="{DE939864-1256-4022-BFB5-6CCF88D0CADA}" destId="{F935D87E-8A40-4B87-8538-C569398E0FB5}" srcOrd="0" destOrd="0" presId="urn:microsoft.com/office/officeart/2005/8/layout/hList1"/>
    <dgm:cxn modelId="{C98CE84F-F604-4B6D-A960-4D82DB0224C4}" type="presOf" srcId="{57D96C97-C8CE-403F-91DC-AD0BA8F50A88}" destId="{462162CD-53FF-4B06-B182-4A95D3CDF439}" srcOrd="0" destOrd="2" presId="urn:microsoft.com/office/officeart/2005/8/layout/hList1"/>
    <dgm:cxn modelId="{D068D554-7D41-4339-AA01-8A05AEA62A5C}" type="presOf" srcId="{35632CA5-6004-482D-8E30-ABD000F4EE39}" destId="{2B450050-901D-4D09-8FEC-7B8EFEEA78E4}" srcOrd="0" destOrd="1" presId="urn:microsoft.com/office/officeart/2005/8/layout/hList1"/>
    <dgm:cxn modelId="{E50C3375-99A6-4058-9D44-0AFCBE8879DA}" type="presOf" srcId="{3E45D788-528B-42C6-AADA-48037BD4B2BC}" destId="{2B450050-901D-4D09-8FEC-7B8EFEEA78E4}" srcOrd="0" destOrd="0" presId="urn:microsoft.com/office/officeart/2005/8/layout/hList1"/>
    <dgm:cxn modelId="{3AF4B657-1B2D-40A0-ADAA-F9E0A74F3A0C}" type="presOf" srcId="{8D7AAED8-40C4-4D29-A93B-7CF5187155B6}" destId="{462162CD-53FF-4B06-B182-4A95D3CDF439}" srcOrd="0" destOrd="1" presId="urn:microsoft.com/office/officeart/2005/8/layout/hList1"/>
    <dgm:cxn modelId="{1CB5E577-3DDB-4E89-9067-EF652C8B719A}" srcId="{8B6D175B-9967-459A-99E1-F0F8099E13E4}" destId="{5ABE61D8-9ECC-4CD3-A0F6-5C0C92EC79F0}" srcOrd="0" destOrd="0" parTransId="{5CDA09EA-43CB-4BD4-B205-EC9F30F6DCC6}" sibTransId="{9DF28174-B04B-43D6-9A3B-9E31781A05B4}"/>
    <dgm:cxn modelId="{C1E0FF7C-7289-4AB3-B029-1DAD6071019A}" type="presOf" srcId="{4E89E99B-A44C-4BFD-8746-4A6179C87F58}" destId="{F935D87E-8A40-4B87-8538-C569398E0FB5}" srcOrd="0" destOrd="3" presId="urn:microsoft.com/office/officeart/2005/8/layout/hList1"/>
    <dgm:cxn modelId="{22ADF991-46CD-4D90-936A-BD29B9B33778}" srcId="{F87BFBFE-C16A-49A5-96A4-DCE89EB830CB}" destId="{57D96C97-C8CE-403F-91DC-AD0BA8F50A88}" srcOrd="2" destOrd="0" parTransId="{5BA1747F-E22F-40C4-921F-F8E8BA5699F0}" sibTransId="{04E75E7A-C037-4E68-A08B-EB1DDABEAC3C}"/>
    <dgm:cxn modelId="{F36289A0-15D4-46BD-9CF3-B7C44B51B96B}" type="presOf" srcId="{F87BFBFE-C16A-49A5-96A4-DCE89EB830CB}" destId="{3453C27A-016C-4C17-B55A-B619B93E6618}" srcOrd="0" destOrd="0" presId="urn:microsoft.com/office/officeart/2005/8/layout/hList1"/>
    <dgm:cxn modelId="{963778A2-9356-4FDF-BA93-5208D2D7625B}" type="presOf" srcId="{3FC083D2-AD10-4BFE-BBB0-7A9FA73326F9}" destId="{F935D87E-8A40-4B87-8538-C569398E0FB5}" srcOrd="0" destOrd="1" presId="urn:microsoft.com/office/officeart/2005/8/layout/hList1"/>
    <dgm:cxn modelId="{A0F0D9AA-6C5F-4472-9002-44440EDC783A}" type="presOf" srcId="{DA5D13A9-25FD-4174-877D-30BC3E1C3E0F}" destId="{F935D87E-8A40-4B87-8538-C569398E0FB5}" srcOrd="0" destOrd="2" presId="urn:microsoft.com/office/officeart/2005/8/layout/hList1"/>
    <dgm:cxn modelId="{214F37B4-0A04-4284-8CC6-DD95FF5ED20A}" type="presOf" srcId="{32205646-8111-4D3D-8FE0-AF3C0C31B79F}" destId="{722A20F7-B561-4EF6-877A-C1B32C988CC4}" srcOrd="0" destOrd="0" presId="urn:microsoft.com/office/officeart/2005/8/layout/hList1"/>
    <dgm:cxn modelId="{04D113BE-6835-47D4-A196-B3520E668AC4}" srcId="{32205646-8111-4D3D-8FE0-AF3C0C31B79F}" destId="{1AED2E6D-10A8-4760-A87E-6520043B66B7}" srcOrd="2" destOrd="0" parTransId="{EE05102F-6B1E-456B-AE4A-E5AD6AC46ABD}" sibTransId="{BF032610-9EDC-46CC-A015-3000D40816DD}"/>
    <dgm:cxn modelId="{80F514E2-5C01-4FEB-88BC-400E6822F0FE}" srcId="{5ABE61D8-9ECC-4CD3-A0F6-5C0C92EC79F0}" destId="{4E89E99B-A44C-4BFD-8746-4A6179C87F58}" srcOrd="3" destOrd="0" parTransId="{C6CB112B-EDCE-4BB4-AF94-0AC3068A07E4}" sibTransId="{C123D01D-EB79-45CA-AB4E-7F907551DBF2}"/>
    <dgm:cxn modelId="{BD6939E2-C3C8-4ABB-BB39-0F121F74BD69}" srcId="{8B6D175B-9967-459A-99E1-F0F8099E13E4}" destId="{32205646-8111-4D3D-8FE0-AF3C0C31B79F}" srcOrd="2" destOrd="0" parTransId="{4A9F9BF5-A0C1-48A2-A55A-C1BFB674FB5C}" sibTransId="{29A478EA-6EC1-480B-B058-C52517762873}"/>
    <dgm:cxn modelId="{0DDEA2ED-0294-406B-A605-62EDFAA4D514}" type="presOf" srcId="{5ABE61D8-9ECC-4CD3-A0F6-5C0C92EC79F0}" destId="{31CE0743-547E-4E86-8049-CCE8F9014448}" srcOrd="0" destOrd="0" presId="urn:microsoft.com/office/officeart/2005/8/layout/hList1"/>
    <dgm:cxn modelId="{2D88B4F3-71F4-462C-9C21-4BD808BC41A4}" type="presOf" srcId="{8B6D175B-9967-459A-99E1-F0F8099E13E4}" destId="{D0E9F9A1-8735-4E29-B19D-E19599E7A7FD}" srcOrd="0" destOrd="0" presId="urn:microsoft.com/office/officeart/2005/8/layout/hList1"/>
    <dgm:cxn modelId="{1AFE08FF-14EE-4005-92F5-6DBE0CD4FB6F}" srcId="{5ABE61D8-9ECC-4CD3-A0F6-5C0C92EC79F0}" destId="{DE939864-1256-4022-BFB5-6CCF88D0CADA}" srcOrd="0" destOrd="0" parTransId="{C9617B02-DDC0-4833-9CFE-F5BD10BC94CD}" sibTransId="{5F751E8B-5149-48B2-ACC8-6CA8C3E89F4D}"/>
    <dgm:cxn modelId="{4DCA3D3F-1874-40AA-8EAA-01AE1BCD30BC}" type="presParOf" srcId="{D0E9F9A1-8735-4E29-B19D-E19599E7A7FD}" destId="{64B446E8-2FA1-4FDE-99DB-59BCE957F6F6}" srcOrd="0" destOrd="0" presId="urn:microsoft.com/office/officeart/2005/8/layout/hList1"/>
    <dgm:cxn modelId="{3F859D41-3182-4907-837E-662407639334}" type="presParOf" srcId="{64B446E8-2FA1-4FDE-99DB-59BCE957F6F6}" destId="{31CE0743-547E-4E86-8049-CCE8F9014448}" srcOrd="0" destOrd="0" presId="urn:microsoft.com/office/officeart/2005/8/layout/hList1"/>
    <dgm:cxn modelId="{1395B296-E55D-4DD7-B62F-62A1F75705AA}" type="presParOf" srcId="{64B446E8-2FA1-4FDE-99DB-59BCE957F6F6}" destId="{F935D87E-8A40-4B87-8538-C569398E0FB5}" srcOrd="1" destOrd="0" presId="urn:microsoft.com/office/officeart/2005/8/layout/hList1"/>
    <dgm:cxn modelId="{E0A87FB5-17DE-429A-B54D-115BDC67CE42}" type="presParOf" srcId="{D0E9F9A1-8735-4E29-B19D-E19599E7A7FD}" destId="{54DBF4EF-92D5-42A1-B725-FCDE62D995A2}" srcOrd="1" destOrd="0" presId="urn:microsoft.com/office/officeart/2005/8/layout/hList1"/>
    <dgm:cxn modelId="{8A4FEB29-ABCB-4984-8FF2-ED67637198C4}" type="presParOf" srcId="{D0E9F9A1-8735-4E29-B19D-E19599E7A7FD}" destId="{0F173DB0-D8A9-4498-93FA-F434E675170F}" srcOrd="2" destOrd="0" presId="urn:microsoft.com/office/officeart/2005/8/layout/hList1"/>
    <dgm:cxn modelId="{85D91FAA-98EF-4EC5-BD57-DFCF76A6F468}" type="presParOf" srcId="{0F173DB0-D8A9-4498-93FA-F434E675170F}" destId="{3453C27A-016C-4C17-B55A-B619B93E6618}" srcOrd="0" destOrd="0" presId="urn:microsoft.com/office/officeart/2005/8/layout/hList1"/>
    <dgm:cxn modelId="{097EA3FD-40CE-4DD3-85B1-158632585DE5}" type="presParOf" srcId="{0F173DB0-D8A9-4498-93FA-F434E675170F}" destId="{462162CD-53FF-4B06-B182-4A95D3CDF439}" srcOrd="1" destOrd="0" presId="urn:microsoft.com/office/officeart/2005/8/layout/hList1"/>
    <dgm:cxn modelId="{FF3BCA9D-F2B5-4A23-9A7C-383AA09D202E}" type="presParOf" srcId="{D0E9F9A1-8735-4E29-B19D-E19599E7A7FD}" destId="{0A1024D2-0F75-40F8-A41C-FA7FEB835A3C}" srcOrd="3" destOrd="0" presId="urn:microsoft.com/office/officeart/2005/8/layout/hList1"/>
    <dgm:cxn modelId="{4BA4D71E-C996-42BB-ABB4-A290CB15FE45}" type="presParOf" srcId="{D0E9F9A1-8735-4E29-B19D-E19599E7A7FD}" destId="{C5C75439-6DAE-4D6F-AC23-B95AEFC729A0}" srcOrd="4" destOrd="0" presId="urn:microsoft.com/office/officeart/2005/8/layout/hList1"/>
    <dgm:cxn modelId="{C9EAC98E-D673-40DD-9036-22A10CB5C351}" type="presParOf" srcId="{C5C75439-6DAE-4D6F-AC23-B95AEFC729A0}" destId="{722A20F7-B561-4EF6-877A-C1B32C988CC4}" srcOrd="0" destOrd="0" presId="urn:microsoft.com/office/officeart/2005/8/layout/hList1"/>
    <dgm:cxn modelId="{0B41B6C2-7930-4C04-82AC-7D94A7D76B15}" type="presParOf" srcId="{C5C75439-6DAE-4D6F-AC23-B95AEFC729A0}" destId="{2B450050-901D-4D09-8FEC-7B8EFEEA78E4}"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CA2AF12-D80A-453D-8EAE-248361B24A04}" type="doc">
      <dgm:prSet loTypeId="urn:microsoft.com/office/officeart/2005/8/layout/list1" loCatId="list" qsTypeId="urn:microsoft.com/office/officeart/2005/8/quickstyle/simple4" qsCatId="simple" csTypeId="urn:microsoft.com/office/officeart/2005/8/colors/accent1_2" csCatId="accent1" phldr="1"/>
      <dgm:spPr/>
      <dgm:t>
        <a:bodyPr/>
        <a:lstStyle/>
        <a:p>
          <a:endParaRPr lang="en-GB"/>
        </a:p>
      </dgm:t>
    </dgm:pt>
    <dgm:pt modelId="{45D5128A-3243-4474-872B-9C2B2AEACC67}">
      <dgm:prSet phldrT="[Text]" phldr="0" custT="1"/>
      <dgm:spPr/>
      <dgm:t>
        <a:bodyPr/>
        <a:lstStyle/>
        <a:p>
          <a:r>
            <a:rPr lang="en-GB" sz="1800">
              <a:latin typeface="Arial" panose="020B0604020202020204" pitchFamily="34" charset="0"/>
              <a:cs typeface="Arial" panose="020B0604020202020204" pitchFamily="34" charset="0"/>
            </a:rPr>
            <a:t>Introduce advocates speak on their behalf should they require.</a:t>
          </a:r>
        </a:p>
      </dgm:t>
    </dgm:pt>
    <dgm:pt modelId="{44822B1D-0F84-4D9A-80B1-9887980B01ED}" type="parTrans" cxnId="{1B330F92-9B8C-48CF-85DF-FECADF698005}">
      <dgm:prSet/>
      <dgm:spPr/>
      <dgm:t>
        <a:bodyPr/>
        <a:lstStyle/>
        <a:p>
          <a:endParaRPr lang="en-GB"/>
        </a:p>
      </dgm:t>
    </dgm:pt>
    <dgm:pt modelId="{EA121A82-5FFF-4801-9B2E-EE9B9043BA33}" type="sibTrans" cxnId="{1B330F92-9B8C-48CF-85DF-FECADF698005}">
      <dgm:prSet/>
      <dgm:spPr/>
      <dgm:t>
        <a:bodyPr/>
        <a:lstStyle/>
        <a:p>
          <a:endParaRPr lang="en-GB"/>
        </a:p>
      </dgm:t>
    </dgm:pt>
    <dgm:pt modelId="{A75BBF4E-4BF5-4983-A236-9BF44A297CEF}">
      <dgm:prSet phldr="0" custT="1"/>
      <dgm:spPr/>
      <dgm:t>
        <a:bodyPr/>
        <a:lstStyle/>
        <a:p>
          <a:r>
            <a:rPr lang="en-US" sz="1800">
              <a:latin typeface="Arial" panose="020B0604020202020204" pitchFamily="34" charset="0"/>
              <a:cs typeface="Arial" panose="020B0604020202020204" pitchFamily="34" charset="0"/>
            </a:rPr>
            <a:t>Refer family for counselling – individual and group.</a:t>
          </a:r>
        </a:p>
      </dgm:t>
    </dgm:pt>
    <dgm:pt modelId="{08084321-C2FC-4249-80F5-BECC511825D3}" type="parTrans" cxnId="{4B82B19E-2C2C-4165-BD29-EB0293EE408B}">
      <dgm:prSet/>
      <dgm:spPr/>
      <dgm:t>
        <a:bodyPr/>
        <a:lstStyle/>
        <a:p>
          <a:endParaRPr lang="en-GB"/>
        </a:p>
      </dgm:t>
    </dgm:pt>
    <dgm:pt modelId="{56AF0751-EBAD-4838-BCF2-90D667184D85}" type="sibTrans" cxnId="{4B82B19E-2C2C-4165-BD29-EB0293EE408B}">
      <dgm:prSet/>
      <dgm:spPr/>
      <dgm:t>
        <a:bodyPr/>
        <a:lstStyle/>
        <a:p>
          <a:endParaRPr lang="en-GB"/>
        </a:p>
      </dgm:t>
    </dgm:pt>
    <dgm:pt modelId="{ADB01F94-C510-489B-8E95-9D5B8AD5046B}">
      <dgm:prSet phldr="0" custT="1"/>
      <dgm:spPr/>
      <dgm:t>
        <a:bodyPr/>
        <a:lstStyle/>
        <a:p>
          <a:pPr rtl="0"/>
          <a:r>
            <a:rPr lang="en-GB" sz="1800">
              <a:latin typeface="Arial" panose="020B0604020202020204" pitchFamily="34" charset="0"/>
              <a:cs typeface="Arial" panose="020B0604020202020204" pitchFamily="34" charset="0"/>
            </a:rPr>
            <a:t>Support with funding to avoid further poverty – family fund.</a:t>
          </a:r>
          <a:endParaRPr lang="en-US" sz="1800">
            <a:latin typeface="Arial" panose="020B0604020202020204" pitchFamily="34" charset="0"/>
            <a:cs typeface="Arial" panose="020B0604020202020204" pitchFamily="34" charset="0"/>
          </a:endParaRPr>
        </a:p>
      </dgm:t>
    </dgm:pt>
    <dgm:pt modelId="{589F3B15-1935-47D9-969F-F2CC2D3438CF}" type="parTrans" cxnId="{A4C4D91A-3FF2-42ED-8ABF-CE93FD913B72}">
      <dgm:prSet/>
      <dgm:spPr/>
      <dgm:t>
        <a:bodyPr/>
        <a:lstStyle/>
        <a:p>
          <a:endParaRPr lang="en-GB"/>
        </a:p>
      </dgm:t>
    </dgm:pt>
    <dgm:pt modelId="{02D5B236-F475-49C4-9CDF-3D7ADB09BD89}" type="sibTrans" cxnId="{A4C4D91A-3FF2-42ED-8ABF-CE93FD913B72}">
      <dgm:prSet/>
      <dgm:spPr/>
      <dgm:t>
        <a:bodyPr/>
        <a:lstStyle/>
        <a:p>
          <a:endParaRPr lang="en-GB"/>
        </a:p>
      </dgm:t>
    </dgm:pt>
    <dgm:pt modelId="{9CCD5E0E-1171-41AC-B50E-FB0B1133D885}">
      <dgm:prSet phldr="0" custT="1"/>
      <dgm:spPr/>
      <dgm:t>
        <a:bodyPr/>
        <a:lstStyle/>
        <a:p>
          <a:pPr rtl="0"/>
          <a:r>
            <a:rPr lang="en-GB" sz="1800">
              <a:latin typeface="Arial" panose="020B0604020202020204" pitchFamily="34" charset="0"/>
              <a:cs typeface="Arial" panose="020B0604020202020204" pitchFamily="34" charset="0"/>
            </a:rPr>
            <a:t>Risk assessment to determine safety of family.</a:t>
          </a:r>
          <a:endParaRPr lang="en-US" sz="1800">
            <a:latin typeface="Arial" panose="020B0604020202020204" pitchFamily="34" charset="0"/>
            <a:cs typeface="Arial" panose="020B0604020202020204" pitchFamily="34" charset="0"/>
          </a:endParaRPr>
        </a:p>
      </dgm:t>
    </dgm:pt>
    <dgm:pt modelId="{54CB1D98-B99B-4413-A679-938060945049}" type="sibTrans" cxnId="{CC614A30-1354-46BC-9750-ED2DE07A8045}">
      <dgm:prSet/>
      <dgm:spPr/>
      <dgm:t>
        <a:bodyPr/>
        <a:lstStyle/>
        <a:p>
          <a:endParaRPr lang="en-GB"/>
        </a:p>
      </dgm:t>
    </dgm:pt>
    <dgm:pt modelId="{C5F3299A-7033-4CAA-BDC3-9D659F992953}" type="parTrans" cxnId="{CC614A30-1354-46BC-9750-ED2DE07A8045}">
      <dgm:prSet/>
      <dgm:spPr/>
      <dgm:t>
        <a:bodyPr/>
        <a:lstStyle/>
        <a:p>
          <a:endParaRPr lang="en-GB"/>
        </a:p>
      </dgm:t>
    </dgm:pt>
    <dgm:pt modelId="{604DF097-AD27-4B67-9028-2880E440B88F}" type="pres">
      <dgm:prSet presAssocID="{3CA2AF12-D80A-453D-8EAE-248361B24A04}" presName="linear" presStyleCnt="0">
        <dgm:presLayoutVars>
          <dgm:dir/>
          <dgm:animLvl val="lvl"/>
          <dgm:resizeHandles val="exact"/>
        </dgm:presLayoutVars>
      </dgm:prSet>
      <dgm:spPr/>
    </dgm:pt>
    <dgm:pt modelId="{0F0AC304-A792-4FAA-AB4B-2A04C806BB44}" type="pres">
      <dgm:prSet presAssocID="{9CCD5E0E-1171-41AC-B50E-FB0B1133D885}" presName="parentLin" presStyleCnt="0"/>
      <dgm:spPr/>
    </dgm:pt>
    <dgm:pt modelId="{E9396463-F5D7-4047-9C82-73CC1AA0E50B}" type="pres">
      <dgm:prSet presAssocID="{9CCD5E0E-1171-41AC-B50E-FB0B1133D885}" presName="parentLeftMargin" presStyleLbl="node1" presStyleIdx="0" presStyleCnt="4"/>
      <dgm:spPr/>
    </dgm:pt>
    <dgm:pt modelId="{410559CB-D7EB-4450-A26A-E563FD8C980B}" type="pres">
      <dgm:prSet presAssocID="{9CCD5E0E-1171-41AC-B50E-FB0B1133D885}" presName="parentText" presStyleLbl="node1" presStyleIdx="0" presStyleCnt="4" custAng="0" custScaleX="142857" custScaleY="289539" custLinFactNeighborX="-89722" custLinFactNeighborY="-28865">
        <dgm:presLayoutVars>
          <dgm:chMax val="0"/>
          <dgm:bulletEnabled val="1"/>
        </dgm:presLayoutVars>
      </dgm:prSet>
      <dgm:spPr/>
    </dgm:pt>
    <dgm:pt modelId="{2C3FB2BD-6DCF-4F4E-83BE-6F37DA9D84AF}" type="pres">
      <dgm:prSet presAssocID="{9CCD5E0E-1171-41AC-B50E-FB0B1133D885}" presName="negativeSpace" presStyleCnt="0"/>
      <dgm:spPr/>
    </dgm:pt>
    <dgm:pt modelId="{8D077A91-8A36-4619-A695-FC4F7CDF2AEF}" type="pres">
      <dgm:prSet presAssocID="{9CCD5E0E-1171-41AC-B50E-FB0B1133D885}" presName="childText" presStyleLbl="conFgAcc1" presStyleIdx="0" presStyleCnt="4" custScaleX="100000" custScaleY="307803" custLinFactY="-187074" custLinFactNeighborY="-200000">
        <dgm:presLayoutVars>
          <dgm:bulletEnabled val="1"/>
        </dgm:presLayoutVars>
      </dgm:prSet>
      <dgm:spPr/>
    </dgm:pt>
    <dgm:pt modelId="{F331F022-8848-425C-A209-E675C06FA8BA}" type="pres">
      <dgm:prSet presAssocID="{54CB1D98-B99B-4413-A679-938060945049}" presName="spaceBetweenRectangles" presStyleCnt="0"/>
      <dgm:spPr/>
    </dgm:pt>
    <dgm:pt modelId="{74E9F54B-5CAE-4133-9ADB-2E57BA193B0A}" type="pres">
      <dgm:prSet presAssocID="{A75BBF4E-4BF5-4983-A236-9BF44A297CEF}" presName="parentLin" presStyleCnt="0"/>
      <dgm:spPr/>
    </dgm:pt>
    <dgm:pt modelId="{877FEC3C-ABDB-4CD3-875C-193EDA785F5E}" type="pres">
      <dgm:prSet presAssocID="{A75BBF4E-4BF5-4983-A236-9BF44A297CEF}" presName="parentLeftMargin" presStyleLbl="node1" presStyleIdx="0" presStyleCnt="4"/>
      <dgm:spPr/>
    </dgm:pt>
    <dgm:pt modelId="{809CAC4E-CDAC-43D7-B002-DFF0FD976A72}" type="pres">
      <dgm:prSet presAssocID="{A75BBF4E-4BF5-4983-A236-9BF44A297CEF}" presName="parentText" presStyleLbl="node1" presStyleIdx="1" presStyleCnt="4" custScaleX="151774" custScaleY="278867" custLinFactY="-97594" custLinFactNeighborX="-100000" custLinFactNeighborY="-100000">
        <dgm:presLayoutVars>
          <dgm:chMax val="0"/>
          <dgm:bulletEnabled val="1"/>
        </dgm:presLayoutVars>
      </dgm:prSet>
      <dgm:spPr/>
    </dgm:pt>
    <dgm:pt modelId="{E36001E3-2EDA-4377-9CEC-7420956D9FCD}" type="pres">
      <dgm:prSet presAssocID="{A75BBF4E-4BF5-4983-A236-9BF44A297CEF}" presName="negativeSpace" presStyleCnt="0"/>
      <dgm:spPr/>
    </dgm:pt>
    <dgm:pt modelId="{70CAC0A7-2FF1-430C-8B71-91013D405B93}" type="pres">
      <dgm:prSet presAssocID="{A75BBF4E-4BF5-4983-A236-9BF44A297CEF}" presName="childText" presStyleLbl="conFgAcc1" presStyleIdx="1" presStyleCnt="4" custScaleY="263998" custLinFactY="-300000" custLinFactNeighborY="-349520">
        <dgm:presLayoutVars>
          <dgm:bulletEnabled val="1"/>
        </dgm:presLayoutVars>
      </dgm:prSet>
      <dgm:spPr/>
    </dgm:pt>
    <dgm:pt modelId="{60A76F0C-ADA8-4A15-A84B-3A39232E07FD}" type="pres">
      <dgm:prSet presAssocID="{56AF0751-EBAD-4838-BCF2-90D667184D85}" presName="spaceBetweenRectangles" presStyleCnt="0"/>
      <dgm:spPr/>
    </dgm:pt>
    <dgm:pt modelId="{26EDFFB3-96C7-46FF-B0D2-B06B89C0C073}" type="pres">
      <dgm:prSet presAssocID="{ADB01F94-C510-489B-8E95-9D5B8AD5046B}" presName="parentLin" presStyleCnt="0"/>
      <dgm:spPr/>
    </dgm:pt>
    <dgm:pt modelId="{22B0787F-2A9E-46D1-9C67-730B5B94D220}" type="pres">
      <dgm:prSet presAssocID="{ADB01F94-C510-489B-8E95-9D5B8AD5046B}" presName="parentLeftMargin" presStyleLbl="node1" presStyleIdx="1" presStyleCnt="4"/>
      <dgm:spPr/>
    </dgm:pt>
    <dgm:pt modelId="{DBC6F355-BFF2-4E9D-87A0-84591DF09D60}" type="pres">
      <dgm:prSet presAssocID="{ADB01F94-C510-489B-8E95-9D5B8AD5046B}" presName="parentText" presStyleLbl="node1" presStyleIdx="2" presStyleCnt="4" custScaleX="141450" custScaleY="285361" custLinFactY="-112606" custLinFactNeighborX="-100000" custLinFactNeighborY="-200000">
        <dgm:presLayoutVars>
          <dgm:chMax val="0"/>
          <dgm:bulletEnabled val="1"/>
        </dgm:presLayoutVars>
      </dgm:prSet>
      <dgm:spPr/>
    </dgm:pt>
    <dgm:pt modelId="{3189015A-3369-424E-BE4A-6F80FD9588F2}" type="pres">
      <dgm:prSet presAssocID="{ADB01F94-C510-489B-8E95-9D5B8AD5046B}" presName="negativeSpace" presStyleCnt="0"/>
      <dgm:spPr/>
    </dgm:pt>
    <dgm:pt modelId="{B636071F-DE66-4E3E-8349-2EABAC73D9A3}" type="pres">
      <dgm:prSet presAssocID="{ADB01F94-C510-489B-8E95-9D5B8AD5046B}" presName="childText" presStyleLbl="conFgAcc1" presStyleIdx="2" presStyleCnt="4" custScaleX="100000" custScaleY="252956" custLinFactY="-405051" custLinFactNeighborY="-500000">
        <dgm:presLayoutVars>
          <dgm:bulletEnabled val="1"/>
        </dgm:presLayoutVars>
      </dgm:prSet>
      <dgm:spPr/>
    </dgm:pt>
    <dgm:pt modelId="{ADF23B26-E46F-4F7D-8F37-EAA5BD83B5F9}" type="pres">
      <dgm:prSet presAssocID="{02D5B236-F475-49C4-9CDF-3D7ADB09BD89}" presName="spaceBetweenRectangles" presStyleCnt="0"/>
      <dgm:spPr/>
    </dgm:pt>
    <dgm:pt modelId="{9C01CE23-9F70-4B05-8E3A-22FDEE85429D}" type="pres">
      <dgm:prSet presAssocID="{45D5128A-3243-4474-872B-9C2B2AEACC67}" presName="parentLin" presStyleCnt="0"/>
      <dgm:spPr/>
    </dgm:pt>
    <dgm:pt modelId="{3F0B844A-B24D-400A-913C-7770A70F197E}" type="pres">
      <dgm:prSet presAssocID="{45D5128A-3243-4474-872B-9C2B2AEACC67}" presName="parentLeftMargin" presStyleLbl="node1" presStyleIdx="2" presStyleCnt="4"/>
      <dgm:spPr/>
    </dgm:pt>
    <dgm:pt modelId="{E483EBBC-1283-4647-B27B-E062DBD716A9}" type="pres">
      <dgm:prSet presAssocID="{45D5128A-3243-4474-872B-9C2B2AEACC67}" presName="parentText" presStyleLbl="node1" presStyleIdx="3" presStyleCnt="4" custScaleX="140319" custScaleY="240322" custLinFactX="-260" custLinFactY="-200000" custLinFactNeighborX="-100000" custLinFactNeighborY="-231627">
        <dgm:presLayoutVars>
          <dgm:chMax val="0"/>
          <dgm:bulletEnabled val="1"/>
        </dgm:presLayoutVars>
      </dgm:prSet>
      <dgm:spPr/>
    </dgm:pt>
    <dgm:pt modelId="{313EDEC5-90EC-4702-8670-876341B656F5}" type="pres">
      <dgm:prSet presAssocID="{45D5128A-3243-4474-872B-9C2B2AEACC67}" presName="negativeSpace" presStyleCnt="0"/>
      <dgm:spPr/>
    </dgm:pt>
    <dgm:pt modelId="{6A7CA56B-2D45-4F87-8331-D2441BF6FFC8}" type="pres">
      <dgm:prSet presAssocID="{45D5128A-3243-4474-872B-9C2B2AEACC67}" presName="childText" presStyleLbl="conFgAcc1" presStyleIdx="3" presStyleCnt="4" custScaleY="279532" custLinFactY="-400000" custLinFactNeighborY="-442755">
        <dgm:presLayoutVars>
          <dgm:bulletEnabled val="1"/>
        </dgm:presLayoutVars>
      </dgm:prSet>
      <dgm:spPr/>
    </dgm:pt>
  </dgm:ptLst>
  <dgm:cxnLst>
    <dgm:cxn modelId="{9533530F-AA9C-4BED-A546-FF41492ADB0D}" type="presOf" srcId="{ADB01F94-C510-489B-8E95-9D5B8AD5046B}" destId="{22B0787F-2A9E-46D1-9C67-730B5B94D220}" srcOrd="0" destOrd="0" presId="urn:microsoft.com/office/officeart/2005/8/layout/list1"/>
    <dgm:cxn modelId="{6B869310-D77A-42AC-9F79-8586D3C80EAE}" type="presOf" srcId="{3CA2AF12-D80A-453D-8EAE-248361B24A04}" destId="{604DF097-AD27-4B67-9028-2880E440B88F}" srcOrd="0" destOrd="0" presId="urn:microsoft.com/office/officeart/2005/8/layout/list1"/>
    <dgm:cxn modelId="{A4C4D91A-3FF2-42ED-8ABF-CE93FD913B72}" srcId="{3CA2AF12-D80A-453D-8EAE-248361B24A04}" destId="{ADB01F94-C510-489B-8E95-9D5B8AD5046B}" srcOrd="2" destOrd="0" parTransId="{589F3B15-1935-47D9-969F-F2CC2D3438CF}" sibTransId="{02D5B236-F475-49C4-9CDF-3D7ADB09BD89}"/>
    <dgm:cxn modelId="{CC614A30-1354-46BC-9750-ED2DE07A8045}" srcId="{3CA2AF12-D80A-453D-8EAE-248361B24A04}" destId="{9CCD5E0E-1171-41AC-B50E-FB0B1133D885}" srcOrd="0" destOrd="0" parTransId="{C5F3299A-7033-4CAA-BDC3-9D659F992953}" sibTransId="{54CB1D98-B99B-4413-A679-938060945049}"/>
    <dgm:cxn modelId="{7F4A0C63-EE85-41B9-8064-F843DFFB4F16}" type="presOf" srcId="{A75BBF4E-4BF5-4983-A236-9BF44A297CEF}" destId="{809CAC4E-CDAC-43D7-B002-DFF0FD976A72}" srcOrd="1" destOrd="0" presId="urn:microsoft.com/office/officeart/2005/8/layout/list1"/>
    <dgm:cxn modelId="{ED19EA6B-FAD9-48D3-8848-271E3DF07286}" type="presOf" srcId="{A75BBF4E-4BF5-4983-A236-9BF44A297CEF}" destId="{877FEC3C-ABDB-4CD3-875C-193EDA785F5E}" srcOrd="0" destOrd="0" presId="urn:microsoft.com/office/officeart/2005/8/layout/list1"/>
    <dgm:cxn modelId="{1B330F92-9B8C-48CF-85DF-FECADF698005}" srcId="{3CA2AF12-D80A-453D-8EAE-248361B24A04}" destId="{45D5128A-3243-4474-872B-9C2B2AEACC67}" srcOrd="3" destOrd="0" parTransId="{44822B1D-0F84-4D9A-80B1-9887980B01ED}" sibTransId="{EA121A82-5FFF-4801-9B2E-EE9B9043BA33}"/>
    <dgm:cxn modelId="{4B82B19E-2C2C-4165-BD29-EB0293EE408B}" srcId="{3CA2AF12-D80A-453D-8EAE-248361B24A04}" destId="{A75BBF4E-4BF5-4983-A236-9BF44A297CEF}" srcOrd="1" destOrd="0" parTransId="{08084321-C2FC-4249-80F5-BECC511825D3}" sibTransId="{56AF0751-EBAD-4838-BCF2-90D667184D85}"/>
    <dgm:cxn modelId="{5E8249A6-A7C5-47BF-86AF-65CF85BA3C2F}" type="presOf" srcId="{9CCD5E0E-1171-41AC-B50E-FB0B1133D885}" destId="{410559CB-D7EB-4450-A26A-E563FD8C980B}" srcOrd="1" destOrd="0" presId="urn:microsoft.com/office/officeart/2005/8/layout/list1"/>
    <dgm:cxn modelId="{944458BF-AC2F-441A-AFCE-161F15F0B6CB}" type="presOf" srcId="{45D5128A-3243-4474-872B-9C2B2AEACC67}" destId="{3F0B844A-B24D-400A-913C-7770A70F197E}" srcOrd="0" destOrd="0" presId="urn:microsoft.com/office/officeart/2005/8/layout/list1"/>
    <dgm:cxn modelId="{25E961CB-0E61-4DE2-9F4D-FBA353AF447F}" type="presOf" srcId="{ADB01F94-C510-489B-8E95-9D5B8AD5046B}" destId="{DBC6F355-BFF2-4E9D-87A0-84591DF09D60}" srcOrd="1" destOrd="0" presId="urn:microsoft.com/office/officeart/2005/8/layout/list1"/>
    <dgm:cxn modelId="{2A12E1E7-81B6-443D-8C6B-FEFF02E4990C}" type="presOf" srcId="{45D5128A-3243-4474-872B-9C2B2AEACC67}" destId="{E483EBBC-1283-4647-B27B-E062DBD716A9}" srcOrd="1" destOrd="0" presId="urn:microsoft.com/office/officeart/2005/8/layout/list1"/>
    <dgm:cxn modelId="{2CF072FC-BAE5-47B7-90BB-1497043352D5}" type="presOf" srcId="{9CCD5E0E-1171-41AC-B50E-FB0B1133D885}" destId="{E9396463-F5D7-4047-9C82-73CC1AA0E50B}" srcOrd="0" destOrd="0" presId="urn:microsoft.com/office/officeart/2005/8/layout/list1"/>
    <dgm:cxn modelId="{6F18E318-0BFC-4825-95EB-1E6B9777926A}" type="presParOf" srcId="{604DF097-AD27-4B67-9028-2880E440B88F}" destId="{0F0AC304-A792-4FAA-AB4B-2A04C806BB44}" srcOrd="0" destOrd="0" presId="urn:microsoft.com/office/officeart/2005/8/layout/list1"/>
    <dgm:cxn modelId="{D19ABA71-CE40-4D3D-BE82-9595D04A1DBA}" type="presParOf" srcId="{0F0AC304-A792-4FAA-AB4B-2A04C806BB44}" destId="{E9396463-F5D7-4047-9C82-73CC1AA0E50B}" srcOrd="0" destOrd="0" presId="urn:microsoft.com/office/officeart/2005/8/layout/list1"/>
    <dgm:cxn modelId="{E3C0E48E-270B-4769-9E5D-96E9069A5DDF}" type="presParOf" srcId="{0F0AC304-A792-4FAA-AB4B-2A04C806BB44}" destId="{410559CB-D7EB-4450-A26A-E563FD8C980B}" srcOrd="1" destOrd="0" presId="urn:microsoft.com/office/officeart/2005/8/layout/list1"/>
    <dgm:cxn modelId="{B5B3B4BD-E78C-4E64-AB8D-6C10624D62F9}" type="presParOf" srcId="{604DF097-AD27-4B67-9028-2880E440B88F}" destId="{2C3FB2BD-6DCF-4F4E-83BE-6F37DA9D84AF}" srcOrd="1" destOrd="0" presId="urn:microsoft.com/office/officeart/2005/8/layout/list1"/>
    <dgm:cxn modelId="{654D010E-FF81-443F-B6E2-3C0E87D00174}" type="presParOf" srcId="{604DF097-AD27-4B67-9028-2880E440B88F}" destId="{8D077A91-8A36-4619-A695-FC4F7CDF2AEF}" srcOrd="2" destOrd="0" presId="urn:microsoft.com/office/officeart/2005/8/layout/list1"/>
    <dgm:cxn modelId="{78653799-7648-460F-82BE-AB9940858578}" type="presParOf" srcId="{604DF097-AD27-4B67-9028-2880E440B88F}" destId="{F331F022-8848-425C-A209-E675C06FA8BA}" srcOrd="3" destOrd="0" presId="urn:microsoft.com/office/officeart/2005/8/layout/list1"/>
    <dgm:cxn modelId="{DC6BAAEA-89D9-40CF-87E8-D12AFCA83A11}" type="presParOf" srcId="{604DF097-AD27-4B67-9028-2880E440B88F}" destId="{74E9F54B-5CAE-4133-9ADB-2E57BA193B0A}" srcOrd="4" destOrd="0" presId="urn:microsoft.com/office/officeart/2005/8/layout/list1"/>
    <dgm:cxn modelId="{6A13C359-E823-45D8-B779-297F1664F991}" type="presParOf" srcId="{74E9F54B-5CAE-4133-9ADB-2E57BA193B0A}" destId="{877FEC3C-ABDB-4CD3-875C-193EDA785F5E}" srcOrd="0" destOrd="0" presId="urn:microsoft.com/office/officeart/2005/8/layout/list1"/>
    <dgm:cxn modelId="{0D7A65A4-F187-4E21-A537-3EEC38282E9B}" type="presParOf" srcId="{74E9F54B-5CAE-4133-9ADB-2E57BA193B0A}" destId="{809CAC4E-CDAC-43D7-B002-DFF0FD976A72}" srcOrd="1" destOrd="0" presId="urn:microsoft.com/office/officeart/2005/8/layout/list1"/>
    <dgm:cxn modelId="{859BCA04-BDB0-4DB2-BFEB-B47BA7526611}" type="presParOf" srcId="{604DF097-AD27-4B67-9028-2880E440B88F}" destId="{E36001E3-2EDA-4377-9CEC-7420956D9FCD}" srcOrd="5" destOrd="0" presId="urn:microsoft.com/office/officeart/2005/8/layout/list1"/>
    <dgm:cxn modelId="{EFBFAC75-27D1-4D30-AB49-F20DE47D7F31}" type="presParOf" srcId="{604DF097-AD27-4B67-9028-2880E440B88F}" destId="{70CAC0A7-2FF1-430C-8B71-91013D405B93}" srcOrd="6" destOrd="0" presId="urn:microsoft.com/office/officeart/2005/8/layout/list1"/>
    <dgm:cxn modelId="{5F3B20E9-E873-46C0-80CA-1EEC79092D5C}" type="presParOf" srcId="{604DF097-AD27-4B67-9028-2880E440B88F}" destId="{60A76F0C-ADA8-4A15-A84B-3A39232E07FD}" srcOrd="7" destOrd="0" presId="urn:microsoft.com/office/officeart/2005/8/layout/list1"/>
    <dgm:cxn modelId="{A4B08139-A0A4-4A39-B724-4976D805F539}" type="presParOf" srcId="{604DF097-AD27-4B67-9028-2880E440B88F}" destId="{26EDFFB3-96C7-46FF-B0D2-B06B89C0C073}" srcOrd="8" destOrd="0" presId="urn:microsoft.com/office/officeart/2005/8/layout/list1"/>
    <dgm:cxn modelId="{5C0693A0-077A-4407-B15D-9FAD2621B879}" type="presParOf" srcId="{26EDFFB3-96C7-46FF-B0D2-B06B89C0C073}" destId="{22B0787F-2A9E-46D1-9C67-730B5B94D220}" srcOrd="0" destOrd="0" presId="urn:microsoft.com/office/officeart/2005/8/layout/list1"/>
    <dgm:cxn modelId="{E09A6DFD-08A2-4B61-AE2E-3CA18B3A5A30}" type="presParOf" srcId="{26EDFFB3-96C7-46FF-B0D2-B06B89C0C073}" destId="{DBC6F355-BFF2-4E9D-87A0-84591DF09D60}" srcOrd="1" destOrd="0" presId="urn:microsoft.com/office/officeart/2005/8/layout/list1"/>
    <dgm:cxn modelId="{3EAA94D3-29F9-49D0-A6F1-2F71B72E24ED}" type="presParOf" srcId="{604DF097-AD27-4B67-9028-2880E440B88F}" destId="{3189015A-3369-424E-BE4A-6F80FD9588F2}" srcOrd="9" destOrd="0" presId="urn:microsoft.com/office/officeart/2005/8/layout/list1"/>
    <dgm:cxn modelId="{34F102D1-D8AA-48AA-8A8B-C68A0C2241ED}" type="presParOf" srcId="{604DF097-AD27-4B67-9028-2880E440B88F}" destId="{B636071F-DE66-4E3E-8349-2EABAC73D9A3}" srcOrd="10" destOrd="0" presId="urn:microsoft.com/office/officeart/2005/8/layout/list1"/>
    <dgm:cxn modelId="{2C556458-EB85-4BBF-ABAA-B3746E884B74}" type="presParOf" srcId="{604DF097-AD27-4B67-9028-2880E440B88F}" destId="{ADF23B26-E46F-4F7D-8F37-EAA5BD83B5F9}" srcOrd="11" destOrd="0" presId="urn:microsoft.com/office/officeart/2005/8/layout/list1"/>
    <dgm:cxn modelId="{5C0000AD-9251-4036-BEAB-6464E5E09FAC}" type="presParOf" srcId="{604DF097-AD27-4B67-9028-2880E440B88F}" destId="{9C01CE23-9F70-4B05-8E3A-22FDEE85429D}" srcOrd="12" destOrd="0" presId="urn:microsoft.com/office/officeart/2005/8/layout/list1"/>
    <dgm:cxn modelId="{A59939D5-C925-4E50-9539-EB5249BA8D90}" type="presParOf" srcId="{9C01CE23-9F70-4B05-8E3A-22FDEE85429D}" destId="{3F0B844A-B24D-400A-913C-7770A70F197E}" srcOrd="0" destOrd="0" presId="urn:microsoft.com/office/officeart/2005/8/layout/list1"/>
    <dgm:cxn modelId="{AE859C1F-E571-47B2-88D5-B301F1D8EE22}" type="presParOf" srcId="{9C01CE23-9F70-4B05-8E3A-22FDEE85429D}" destId="{E483EBBC-1283-4647-B27B-E062DBD716A9}" srcOrd="1" destOrd="0" presId="urn:microsoft.com/office/officeart/2005/8/layout/list1"/>
    <dgm:cxn modelId="{ABBC7A6E-5631-4098-A60F-1C2B548811B0}" type="presParOf" srcId="{604DF097-AD27-4B67-9028-2880E440B88F}" destId="{313EDEC5-90EC-4702-8670-876341B656F5}" srcOrd="13" destOrd="0" presId="urn:microsoft.com/office/officeart/2005/8/layout/list1"/>
    <dgm:cxn modelId="{C4DB128F-C25E-4B80-BD1C-16CE1AA99932}" type="presParOf" srcId="{604DF097-AD27-4B67-9028-2880E440B88F}" destId="{6A7CA56B-2D45-4F87-8331-D2441BF6FFC8}"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0E5BC3-18D7-4DA6-9C63-2A5A527A8CA0}">
      <dsp:nvSpPr>
        <dsp:cNvPr id="0" name=""/>
        <dsp:cNvSpPr/>
      </dsp:nvSpPr>
      <dsp:spPr>
        <a:xfrm>
          <a:off x="769" y="0"/>
          <a:ext cx="3310815" cy="3598581"/>
        </a:xfrm>
        <a:prstGeom prst="roundRect">
          <a:avLst>
            <a:gd name="adj" fmla="val 5000"/>
          </a:avLst>
        </a:prstGeom>
        <a:gradFill rotWithShape="0">
          <a:gsLst>
            <a:gs pos="0">
              <a:schemeClr val="accent2">
                <a:hueOff val="0"/>
                <a:satOff val="0"/>
                <a:lumOff val="0"/>
                <a:alphaOff val="0"/>
                <a:tint val="98000"/>
                <a:lumMod val="114000"/>
              </a:schemeClr>
            </a:gs>
            <a:gs pos="100000">
              <a:schemeClr val="accent2">
                <a:hueOff val="0"/>
                <a:satOff val="0"/>
                <a:lumOff val="0"/>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0" tIns="130302" rIns="168910" bIns="0" numCol="1" spcCol="1270" anchor="t" anchorCtr="0">
          <a:noAutofit/>
        </a:bodyPr>
        <a:lstStyle/>
        <a:p>
          <a:pPr marL="0" lvl="0" indent="0" algn="r" defTabSz="1689100" rtl="0">
            <a:lnSpc>
              <a:spcPct val="90000"/>
            </a:lnSpc>
            <a:spcBef>
              <a:spcPct val="0"/>
            </a:spcBef>
            <a:spcAft>
              <a:spcPct val="35000"/>
            </a:spcAft>
            <a:buNone/>
          </a:pPr>
          <a:r>
            <a:rPr lang="en-GB" sz="3800" kern="1200">
              <a:latin typeface="Century Gothic" panose="020B0502020202020204"/>
            </a:rPr>
            <a:t> </a:t>
          </a:r>
          <a:endParaRPr lang="en-GB" sz="3800" kern="1200"/>
        </a:p>
      </dsp:txBody>
      <dsp:txXfrm rot="16200000">
        <a:off x="-1143567" y="1144336"/>
        <a:ext cx="2950836" cy="662163"/>
      </dsp:txXfrm>
    </dsp:sp>
    <dsp:sp modelId="{6FC15EC2-F308-47B4-9C2B-AB0F4ABBED7D}">
      <dsp:nvSpPr>
        <dsp:cNvPr id="0" name=""/>
        <dsp:cNvSpPr/>
      </dsp:nvSpPr>
      <dsp:spPr>
        <a:xfrm>
          <a:off x="662932" y="0"/>
          <a:ext cx="2466557" cy="3598581"/>
        </a:xfrm>
        <a:prstGeom prst="rect">
          <a:avLst/>
        </a:prstGeom>
        <a:noFill/>
        <a:ln>
          <a:noFill/>
        </a:ln>
        <a:effectLst>
          <a:outerShdw blurRad="63500" dist="38100" dir="5400000" rotWithShape="0">
            <a:srgbClr val="000000">
              <a:alpha val="60000"/>
            </a:srgbClr>
          </a:outerShdw>
        </a:effectLst>
        <a:scene3d>
          <a:camera prst="orthographicFront">
            <a:rot lat="0" lon="0" rev="0"/>
          </a:camera>
          <a:lightRig rig="threePt" dir="tl"/>
        </a:scene3d>
        <a:sp3d/>
      </dsp:spPr>
      <dsp:style>
        <a:lnRef idx="0">
          <a:scrgbClr r="0" g="0" b="0"/>
        </a:lnRef>
        <a:fillRef idx="3">
          <a:scrgbClr r="0" g="0" b="0"/>
        </a:fillRef>
        <a:effectRef idx="3">
          <a:scrgbClr r="0" g="0" b="0"/>
        </a:effectRef>
        <a:fontRef idx="minor">
          <a:schemeClr val="lt1"/>
        </a:fontRef>
      </dsp:style>
      <dsp:txBody>
        <a:bodyPr spcFirstLastPara="0" vert="horz" wrap="square" lIns="0" tIns="116586" rIns="0" bIns="0" numCol="1" spcCol="1270" anchor="t" anchorCtr="0">
          <a:noAutofit/>
        </a:bodyPr>
        <a:lstStyle/>
        <a:p>
          <a:pPr marL="0" lvl="0" indent="0" algn="l" defTabSz="1511300" rtl="0">
            <a:lnSpc>
              <a:spcPct val="90000"/>
            </a:lnSpc>
            <a:spcBef>
              <a:spcPct val="0"/>
            </a:spcBef>
            <a:spcAft>
              <a:spcPct val="35000"/>
            </a:spcAft>
            <a:buNone/>
          </a:pPr>
          <a:endParaRPr lang="en-GB" sz="3400" kern="1200">
            <a:latin typeface="Arial" panose="020B0604020202020204" pitchFamily="34" charset="0"/>
            <a:cs typeface="Arial" panose="020B0604020202020204" pitchFamily="34" charset="0"/>
          </a:endParaRPr>
        </a:p>
        <a:p>
          <a:pPr marL="0" lvl="0" indent="0" algn="l" defTabSz="1511300">
            <a:lnSpc>
              <a:spcPct val="90000"/>
            </a:lnSpc>
            <a:spcBef>
              <a:spcPct val="0"/>
            </a:spcBef>
            <a:spcAft>
              <a:spcPct val="35000"/>
            </a:spcAft>
            <a:buNone/>
          </a:pPr>
          <a:r>
            <a:rPr lang="en-GB" sz="3400" kern="1200">
              <a:latin typeface="Arial" panose="020B0604020202020204" pitchFamily="34" charset="0"/>
              <a:cs typeface="Arial" panose="020B0604020202020204" pitchFamily="34" charset="0"/>
            </a:rPr>
            <a:t>Both children have behavioural problems </a:t>
          </a:r>
        </a:p>
      </dsp:txBody>
      <dsp:txXfrm>
        <a:off x="662932" y="0"/>
        <a:ext cx="2466557" cy="3598581"/>
      </dsp:txXfrm>
    </dsp:sp>
    <dsp:sp modelId="{C760CA4F-B319-4E51-AA69-2C381ADD4297}">
      <dsp:nvSpPr>
        <dsp:cNvPr id="0" name=""/>
        <dsp:cNvSpPr/>
      </dsp:nvSpPr>
      <dsp:spPr>
        <a:xfrm>
          <a:off x="3427462" y="0"/>
          <a:ext cx="3310815" cy="3598581"/>
        </a:xfrm>
        <a:prstGeom prst="roundRect">
          <a:avLst>
            <a:gd name="adj" fmla="val 5000"/>
          </a:avLst>
        </a:prstGeom>
        <a:gradFill rotWithShape="0">
          <a:gsLst>
            <a:gs pos="0">
              <a:schemeClr val="accent2">
                <a:hueOff val="677407"/>
                <a:satOff val="-3316"/>
                <a:lumOff val="1862"/>
                <a:alphaOff val="0"/>
                <a:tint val="98000"/>
                <a:lumMod val="114000"/>
              </a:schemeClr>
            </a:gs>
            <a:gs pos="100000">
              <a:schemeClr val="accent2">
                <a:hueOff val="677407"/>
                <a:satOff val="-3316"/>
                <a:lumOff val="1862"/>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0" tIns="130302" rIns="168910" bIns="0" numCol="1" spcCol="1270" anchor="t" anchorCtr="0">
          <a:noAutofit/>
        </a:bodyPr>
        <a:lstStyle/>
        <a:p>
          <a:pPr marL="0" lvl="0" indent="0" algn="r" defTabSz="1689100" rtl="0">
            <a:lnSpc>
              <a:spcPct val="90000"/>
            </a:lnSpc>
            <a:spcBef>
              <a:spcPct val="0"/>
            </a:spcBef>
            <a:spcAft>
              <a:spcPct val="35000"/>
            </a:spcAft>
            <a:buNone/>
          </a:pPr>
          <a:endParaRPr lang="en-GB" sz="3800" kern="1200">
            <a:latin typeface="Arial" panose="020B0604020202020204" pitchFamily="34" charset="0"/>
            <a:cs typeface="Arial" panose="020B0604020202020204" pitchFamily="34" charset="0"/>
          </a:endParaRPr>
        </a:p>
      </dsp:txBody>
      <dsp:txXfrm rot="16200000">
        <a:off x="2283126" y="1144336"/>
        <a:ext cx="2950836" cy="662163"/>
      </dsp:txXfrm>
    </dsp:sp>
    <dsp:sp modelId="{29D349CC-0B14-4A34-BE98-42BFA7FB96A0}">
      <dsp:nvSpPr>
        <dsp:cNvPr id="0" name=""/>
        <dsp:cNvSpPr/>
      </dsp:nvSpPr>
      <dsp:spPr>
        <a:xfrm rot="5400000">
          <a:off x="3179697" y="2835412"/>
          <a:ext cx="528638" cy="496622"/>
        </a:xfrm>
        <a:prstGeom prst="flowChartExtract">
          <a:avLst/>
        </a:prstGeom>
        <a:solidFill>
          <a:schemeClr val="lt1">
            <a:hueOff val="0"/>
            <a:satOff val="0"/>
            <a:lumOff val="0"/>
            <a:alphaOff val="0"/>
          </a:schemeClr>
        </a:solidFill>
        <a:ln w="9525" cap="rnd" cmpd="sng" algn="ctr">
          <a:solidFill>
            <a:schemeClr val="accent2">
              <a:hueOff val="0"/>
              <a:satOff val="0"/>
              <a:lumOff val="0"/>
              <a:alphaOff val="0"/>
            </a:schemeClr>
          </a:solidFill>
          <a:prstDash val="solid"/>
        </a:ln>
        <a:effectLst>
          <a:outerShdw blurRad="38100" dist="25400" dir="5400000" rotWithShape="0">
            <a:srgbClr val="000000">
              <a:alpha val="45000"/>
            </a:srgbClr>
          </a:outerShdw>
        </a:effectLst>
      </dsp:spPr>
      <dsp:style>
        <a:lnRef idx="1">
          <a:scrgbClr r="0" g="0" b="0"/>
        </a:lnRef>
        <a:fillRef idx="1">
          <a:scrgbClr r="0" g="0" b="0"/>
        </a:fillRef>
        <a:effectRef idx="2">
          <a:scrgbClr r="0" g="0" b="0"/>
        </a:effectRef>
        <a:fontRef idx="minor"/>
      </dsp:style>
    </dsp:sp>
    <dsp:sp modelId="{CBD67D93-B060-4EA0-BD44-B35AFD17A001}">
      <dsp:nvSpPr>
        <dsp:cNvPr id="0" name=""/>
        <dsp:cNvSpPr/>
      </dsp:nvSpPr>
      <dsp:spPr>
        <a:xfrm>
          <a:off x="4089625" y="0"/>
          <a:ext cx="2466557" cy="3598581"/>
        </a:xfrm>
        <a:prstGeom prst="rect">
          <a:avLst/>
        </a:prstGeom>
        <a:noFill/>
        <a:ln>
          <a:noFill/>
        </a:ln>
        <a:effectLst>
          <a:outerShdw blurRad="63500" dist="38100" dir="5400000" rotWithShape="0">
            <a:srgbClr val="000000">
              <a:alpha val="60000"/>
            </a:srgbClr>
          </a:outerShdw>
        </a:effectLst>
        <a:scene3d>
          <a:camera prst="orthographicFront">
            <a:rot lat="0" lon="0" rev="0"/>
          </a:camera>
          <a:lightRig rig="threePt" dir="tl"/>
        </a:scene3d>
        <a:sp3d/>
      </dsp:spPr>
      <dsp:style>
        <a:lnRef idx="0">
          <a:scrgbClr r="0" g="0" b="0"/>
        </a:lnRef>
        <a:fillRef idx="3">
          <a:scrgbClr r="0" g="0" b="0"/>
        </a:fillRef>
        <a:effectRef idx="3">
          <a:scrgbClr r="0" g="0" b="0"/>
        </a:effectRef>
        <a:fontRef idx="minor">
          <a:schemeClr val="lt1"/>
        </a:fontRef>
      </dsp:style>
      <dsp:txBody>
        <a:bodyPr spcFirstLastPara="0" vert="horz" wrap="square" lIns="0" tIns="116586" rIns="0" bIns="0" numCol="1" spcCol="1270" anchor="t" anchorCtr="0">
          <a:noAutofit/>
        </a:bodyPr>
        <a:lstStyle/>
        <a:p>
          <a:pPr marL="0" lvl="0" indent="0" algn="l" defTabSz="1511300" rtl="0">
            <a:lnSpc>
              <a:spcPct val="90000"/>
            </a:lnSpc>
            <a:spcBef>
              <a:spcPct val="0"/>
            </a:spcBef>
            <a:spcAft>
              <a:spcPct val="35000"/>
            </a:spcAft>
            <a:buNone/>
          </a:pPr>
          <a:endParaRPr lang="en-GB" sz="3400" kern="1200">
            <a:latin typeface="Arial" panose="020B0604020202020204" pitchFamily="34" charset="0"/>
            <a:cs typeface="Arial" panose="020B0604020202020204" pitchFamily="34" charset="0"/>
          </a:endParaRPr>
        </a:p>
        <a:p>
          <a:pPr marL="0" lvl="0" indent="0" algn="l" defTabSz="1511300">
            <a:lnSpc>
              <a:spcPct val="90000"/>
            </a:lnSpc>
            <a:spcBef>
              <a:spcPct val="0"/>
            </a:spcBef>
            <a:spcAft>
              <a:spcPct val="35000"/>
            </a:spcAft>
            <a:buNone/>
          </a:pPr>
          <a:r>
            <a:rPr lang="en-GB" sz="3400" kern="1200">
              <a:latin typeface="Arial" panose="020B0604020202020204" pitchFamily="34" charset="0"/>
              <a:cs typeface="Arial" panose="020B0604020202020204" pitchFamily="34" charset="0"/>
            </a:rPr>
            <a:t>Both children have anti-social behaviour</a:t>
          </a:r>
        </a:p>
      </dsp:txBody>
      <dsp:txXfrm>
        <a:off x="4089625" y="0"/>
        <a:ext cx="2466557" cy="3598581"/>
      </dsp:txXfrm>
    </dsp:sp>
    <dsp:sp modelId="{A70A991D-8F39-407C-9773-B0274073191B}">
      <dsp:nvSpPr>
        <dsp:cNvPr id="0" name=""/>
        <dsp:cNvSpPr/>
      </dsp:nvSpPr>
      <dsp:spPr>
        <a:xfrm>
          <a:off x="6854156" y="0"/>
          <a:ext cx="3310815" cy="3598581"/>
        </a:xfrm>
        <a:prstGeom prst="roundRect">
          <a:avLst>
            <a:gd name="adj" fmla="val 5000"/>
          </a:avLst>
        </a:prstGeom>
        <a:gradFill rotWithShape="0">
          <a:gsLst>
            <a:gs pos="0">
              <a:schemeClr val="accent2">
                <a:hueOff val="1354814"/>
                <a:satOff val="-6632"/>
                <a:lumOff val="3725"/>
                <a:alphaOff val="0"/>
                <a:tint val="98000"/>
                <a:lumMod val="114000"/>
              </a:schemeClr>
            </a:gs>
            <a:gs pos="100000">
              <a:schemeClr val="accent2">
                <a:hueOff val="1354814"/>
                <a:satOff val="-6632"/>
                <a:lumOff val="3725"/>
                <a:alphaOff val="0"/>
                <a:shade val="90000"/>
                <a:lumMod val="84000"/>
              </a:schemeClr>
            </a:gs>
          </a:gsLst>
          <a:lin ang="5400000" scaled="0"/>
        </a:gradFill>
        <a:ln>
          <a:noFill/>
        </a:ln>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dsp:spPr>
      <dsp:style>
        <a:lnRef idx="0">
          <a:scrgbClr r="0" g="0" b="0"/>
        </a:lnRef>
        <a:fillRef idx="3">
          <a:scrgbClr r="0" g="0" b="0"/>
        </a:fillRef>
        <a:effectRef idx="3">
          <a:scrgbClr r="0" g="0" b="0"/>
        </a:effectRef>
        <a:fontRef idx="minor">
          <a:schemeClr val="lt1"/>
        </a:fontRef>
      </dsp:style>
      <dsp:txBody>
        <a:bodyPr spcFirstLastPara="0" vert="horz" wrap="square" lIns="0" tIns="130302" rIns="168910" bIns="0" numCol="1" spcCol="1270" anchor="t" anchorCtr="0">
          <a:noAutofit/>
        </a:bodyPr>
        <a:lstStyle/>
        <a:p>
          <a:pPr marL="0" lvl="0" indent="0" algn="r" defTabSz="1689100">
            <a:lnSpc>
              <a:spcPct val="90000"/>
            </a:lnSpc>
            <a:spcBef>
              <a:spcPct val="0"/>
            </a:spcBef>
            <a:spcAft>
              <a:spcPct val="35000"/>
            </a:spcAft>
            <a:buNone/>
          </a:pPr>
          <a:endParaRPr lang="en-GB" sz="3800" kern="1200">
            <a:latin typeface="Century Gothic" panose="020B0502020202020204"/>
          </a:endParaRPr>
        </a:p>
      </dsp:txBody>
      <dsp:txXfrm rot="16200000">
        <a:off x="5709819" y="1144336"/>
        <a:ext cx="2950836" cy="662163"/>
      </dsp:txXfrm>
    </dsp:sp>
    <dsp:sp modelId="{D29C68C2-2F7B-4B97-9339-281A4DA94F6E}">
      <dsp:nvSpPr>
        <dsp:cNvPr id="0" name=""/>
        <dsp:cNvSpPr/>
      </dsp:nvSpPr>
      <dsp:spPr>
        <a:xfrm rot="5400000">
          <a:off x="6606391" y="2835412"/>
          <a:ext cx="528638" cy="496622"/>
        </a:xfrm>
        <a:prstGeom prst="flowChartExtract">
          <a:avLst/>
        </a:prstGeom>
        <a:solidFill>
          <a:schemeClr val="lt1">
            <a:hueOff val="0"/>
            <a:satOff val="0"/>
            <a:lumOff val="0"/>
            <a:alphaOff val="0"/>
          </a:schemeClr>
        </a:solidFill>
        <a:ln w="9525" cap="rnd" cmpd="sng" algn="ctr">
          <a:solidFill>
            <a:schemeClr val="accent2">
              <a:hueOff val="1354814"/>
              <a:satOff val="-6632"/>
              <a:lumOff val="3725"/>
              <a:alphaOff val="0"/>
            </a:schemeClr>
          </a:solidFill>
          <a:prstDash val="solid"/>
        </a:ln>
        <a:effectLst>
          <a:outerShdw blurRad="38100" dist="25400" dir="5400000" rotWithShape="0">
            <a:srgbClr val="000000">
              <a:alpha val="45000"/>
            </a:srgbClr>
          </a:outerShdw>
        </a:effectLst>
      </dsp:spPr>
      <dsp:style>
        <a:lnRef idx="1">
          <a:scrgbClr r="0" g="0" b="0"/>
        </a:lnRef>
        <a:fillRef idx="1">
          <a:scrgbClr r="0" g="0" b="0"/>
        </a:fillRef>
        <a:effectRef idx="2">
          <a:scrgbClr r="0" g="0" b="0"/>
        </a:effectRef>
        <a:fontRef idx="minor"/>
      </dsp:style>
    </dsp:sp>
    <dsp:sp modelId="{AC1EF0B9-7AC8-413D-A06D-AD80FAEAECD5}">
      <dsp:nvSpPr>
        <dsp:cNvPr id="0" name=""/>
        <dsp:cNvSpPr/>
      </dsp:nvSpPr>
      <dsp:spPr>
        <a:xfrm>
          <a:off x="7516319" y="0"/>
          <a:ext cx="2466557" cy="3598581"/>
        </a:xfrm>
        <a:prstGeom prst="rect">
          <a:avLst/>
        </a:prstGeom>
        <a:noFill/>
        <a:ln>
          <a:noFill/>
        </a:ln>
        <a:effectLst>
          <a:outerShdw blurRad="63500" dist="38100" dir="5400000" rotWithShape="0">
            <a:srgbClr val="000000">
              <a:alpha val="60000"/>
            </a:srgbClr>
          </a:outerShdw>
        </a:effectLst>
        <a:scene3d>
          <a:camera prst="orthographicFront">
            <a:rot lat="0" lon="0" rev="0"/>
          </a:camera>
          <a:lightRig rig="threePt" dir="tl"/>
        </a:scene3d>
        <a:sp3d/>
      </dsp:spPr>
      <dsp:style>
        <a:lnRef idx="0">
          <a:scrgbClr r="0" g="0" b="0"/>
        </a:lnRef>
        <a:fillRef idx="3">
          <a:scrgbClr r="0" g="0" b="0"/>
        </a:fillRef>
        <a:effectRef idx="3">
          <a:scrgbClr r="0" g="0" b="0"/>
        </a:effectRef>
        <a:fontRef idx="minor">
          <a:schemeClr val="lt1"/>
        </a:fontRef>
      </dsp:style>
      <dsp:txBody>
        <a:bodyPr spcFirstLastPara="0" vert="horz" wrap="square" lIns="0" tIns="116586" rIns="0" bIns="0" numCol="1" spcCol="1270" anchor="t" anchorCtr="0">
          <a:noAutofit/>
        </a:bodyPr>
        <a:lstStyle/>
        <a:p>
          <a:pPr marL="0" lvl="0" indent="0" algn="l" defTabSz="1511300" rtl="0">
            <a:lnSpc>
              <a:spcPct val="90000"/>
            </a:lnSpc>
            <a:spcBef>
              <a:spcPct val="0"/>
            </a:spcBef>
            <a:spcAft>
              <a:spcPct val="35000"/>
            </a:spcAft>
            <a:buNone/>
          </a:pPr>
          <a:endParaRPr lang="en-GB" sz="3400" kern="1200">
            <a:latin typeface="Arial" panose="020B0604020202020204" pitchFamily="34" charset="0"/>
            <a:cs typeface="Arial" panose="020B0604020202020204" pitchFamily="34" charset="0"/>
          </a:endParaRPr>
        </a:p>
        <a:p>
          <a:pPr marL="0" lvl="0" indent="0" algn="l" defTabSz="1511300">
            <a:lnSpc>
              <a:spcPct val="90000"/>
            </a:lnSpc>
            <a:spcBef>
              <a:spcPct val="0"/>
            </a:spcBef>
            <a:spcAft>
              <a:spcPct val="35000"/>
            </a:spcAft>
            <a:buNone/>
          </a:pPr>
          <a:r>
            <a:rPr lang="en-GB" sz="3400" kern="1200">
              <a:latin typeface="Arial" panose="020B0604020202020204" pitchFamily="34" charset="0"/>
              <a:cs typeface="Arial" panose="020B0604020202020204" pitchFamily="34" charset="0"/>
            </a:rPr>
            <a:t>Both children have a issue with non-attendance of school</a:t>
          </a:r>
        </a:p>
      </dsp:txBody>
      <dsp:txXfrm>
        <a:off x="7516319" y="0"/>
        <a:ext cx="2466557" cy="35985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ECD446-0B90-4C16-A4E6-68F7D867D678}">
      <dsp:nvSpPr>
        <dsp:cNvPr id="0" name=""/>
        <dsp:cNvSpPr/>
      </dsp:nvSpPr>
      <dsp:spPr>
        <a:xfrm rot="16200000">
          <a:off x="349" y="380033"/>
          <a:ext cx="2701991" cy="2701991"/>
        </a:xfrm>
        <a:prstGeom prst="downArrow">
          <a:avLst>
            <a:gd name="adj1" fmla="val 50000"/>
            <a:gd name="adj2" fmla="val 35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rtl="0">
            <a:lnSpc>
              <a:spcPct val="90000"/>
            </a:lnSpc>
            <a:spcBef>
              <a:spcPct val="0"/>
            </a:spcBef>
            <a:spcAft>
              <a:spcPct val="35000"/>
            </a:spcAft>
            <a:buNone/>
          </a:pPr>
          <a:r>
            <a:rPr lang="en-GB" sz="1200" kern="1200" dirty="0">
              <a:latin typeface="Arial"/>
              <a:cs typeface="Arial"/>
            </a:rPr>
            <a:t>Family support is available from the NHS direct. They can  help with parenting classes (NHS, 2023).Which may focus on socialising, positive relationships and positive lifestyle choices.</a:t>
          </a:r>
        </a:p>
      </dsp:txBody>
      <dsp:txXfrm rot="5400000">
        <a:off x="349" y="1055531"/>
        <a:ext cx="2229143" cy="1350995"/>
      </dsp:txXfrm>
    </dsp:sp>
    <dsp:sp modelId="{2280D537-0520-46B2-86A9-E4D6E339D173}">
      <dsp:nvSpPr>
        <dsp:cNvPr id="0" name=""/>
        <dsp:cNvSpPr/>
      </dsp:nvSpPr>
      <dsp:spPr>
        <a:xfrm rot="5400000">
          <a:off x="2870346" y="380033"/>
          <a:ext cx="2701991" cy="2701991"/>
        </a:xfrm>
        <a:prstGeom prst="downArrow">
          <a:avLst>
            <a:gd name="adj1" fmla="val 50000"/>
            <a:gd name="adj2" fmla="val 35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rtl="0">
            <a:lnSpc>
              <a:spcPct val="90000"/>
            </a:lnSpc>
            <a:spcBef>
              <a:spcPct val="0"/>
            </a:spcBef>
            <a:spcAft>
              <a:spcPct val="35000"/>
            </a:spcAft>
            <a:buNone/>
          </a:pPr>
          <a:r>
            <a:rPr lang="en-GB" sz="1200" kern="1200" dirty="0">
              <a:latin typeface="Arial"/>
              <a:cs typeface="Arial"/>
            </a:rPr>
            <a:t>Adolescent health and development are significantly influenced by supportive relationships and constructive social interactions, both inside and outside the family (Austin, </a:t>
          </a:r>
          <a:r>
            <a:rPr lang="en-GB" sz="1200" i="1" kern="1200" dirty="0">
              <a:latin typeface="Arial"/>
              <a:cs typeface="Arial"/>
            </a:rPr>
            <a:t>et al.</a:t>
          </a:r>
          <a:r>
            <a:rPr lang="en-GB" sz="1200" kern="1200" dirty="0">
              <a:latin typeface="Arial"/>
              <a:cs typeface="Arial"/>
            </a:rPr>
            <a:t> 2020).</a:t>
          </a:r>
        </a:p>
      </dsp:txBody>
      <dsp:txXfrm rot="-5400000">
        <a:off x="3343194" y="1055531"/>
        <a:ext cx="2229143" cy="135099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A30F4F-DE0F-43DD-A40D-DD94E59CD52E}">
      <dsp:nvSpPr>
        <dsp:cNvPr id="0" name=""/>
        <dsp:cNvSpPr/>
      </dsp:nvSpPr>
      <dsp:spPr>
        <a:xfrm>
          <a:off x="0" y="619103"/>
          <a:ext cx="4572000" cy="1666800"/>
        </a:xfrm>
        <a:prstGeom prst="rightArrow">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3C2ADA-52D9-4032-B6D8-5F49B3B7841E}">
      <dsp:nvSpPr>
        <dsp:cNvPr id="0" name=""/>
        <dsp:cNvSpPr/>
      </dsp:nvSpPr>
      <dsp:spPr>
        <a:xfrm>
          <a:off x="368796" y="1035803"/>
          <a:ext cx="3746003" cy="833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11760" rIns="0" bIns="111760" numCol="1" spcCol="1270" anchor="ctr" anchorCtr="0">
          <a:noAutofit/>
        </a:bodyPr>
        <a:lstStyle/>
        <a:p>
          <a:pPr marL="0" lvl="0" indent="0" algn="ctr" defTabSz="488950" rtl="0">
            <a:lnSpc>
              <a:spcPct val="90000"/>
            </a:lnSpc>
            <a:spcBef>
              <a:spcPct val="0"/>
            </a:spcBef>
            <a:spcAft>
              <a:spcPct val="35000"/>
            </a:spcAft>
            <a:buNone/>
          </a:pPr>
          <a:r>
            <a:rPr lang="en-GB" sz="1100" kern="1200" dirty="0"/>
            <a:t>The National Health Service is referred to as NHS. It refers to the publicly subsidised medical and healthcare services that UK residents may get without having to pay the full cost of the service.</a:t>
          </a:r>
          <a:r>
            <a:rPr lang="en-GB" sz="1100" kern="1200" dirty="0">
              <a:latin typeface="Century Gothic" panose="020B0502020202020204"/>
            </a:rPr>
            <a:t> </a:t>
          </a:r>
          <a:r>
            <a:rPr lang="en-GB" sz="1100" kern="1200" dirty="0"/>
            <a:t>NHS, (2023</a:t>
          </a:r>
          <a:r>
            <a:rPr lang="en-GB" sz="1100" kern="1200" dirty="0">
              <a:latin typeface="Century Gothic" panose="020B0502020202020204"/>
            </a:rPr>
            <a:t>).</a:t>
          </a:r>
          <a:endParaRPr lang="en-GB" sz="1100" kern="1200" dirty="0"/>
        </a:p>
      </dsp:txBody>
      <dsp:txXfrm>
        <a:off x="368796" y="1035803"/>
        <a:ext cx="3746003" cy="8334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488289-3557-47C6-8653-7666C020F4BB}">
      <dsp:nvSpPr>
        <dsp:cNvPr id="0" name=""/>
        <dsp:cNvSpPr/>
      </dsp:nvSpPr>
      <dsp:spPr>
        <a:xfrm>
          <a:off x="6977436" y="1395293"/>
          <a:ext cx="1198774" cy="570507"/>
        </a:xfrm>
        <a:custGeom>
          <a:avLst/>
          <a:gdLst/>
          <a:ahLst/>
          <a:cxnLst/>
          <a:rect l="0" t="0" r="0" b="0"/>
          <a:pathLst>
            <a:path>
              <a:moveTo>
                <a:pt x="0" y="0"/>
              </a:moveTo>
              <a:lnTo>
                <a:pt x="0" y="388784"/>
              </a:lnTo>
              <a:lnTo>
                <a:pt x="1198774" y="388784"/>
              </a:lnTo>
              <a:lnTo>
                <a:pt x="1198774" y="570507"/>
              </a:lnTo>
            </a:path>
          </a:pathLst>
        </a:custGeom>
        <a:noFill/>
        <a:ln w="9525" cap="rnd" cmpd="sng" algn="ctr">
          <a:solidFill>
            <a:schemeClr val="accent4">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06BAC772-E07E-4391-93B5-4AB4374B18F5}">
      <dsp:nvSpPr>
        <dsp:cNvPr id="0" name=""/>
        <dsp:cNvSpPr/>
      </dsp:nvSpPr>
      <dsp:spPr>
        <a:xfrm>
          <a:off x="5778661" y="1395293"/>
          <a:ext cx="1198774" cy="570507"/>
        </a:xfrm>
        <a:custGeom>
          <a:avLst/>
          <a:gdLst/>
          <a:ahLst/>
          <a:cxnLst/>
          <a:rect l="0" t="0" r="0" b="0"/>
          <a:pathLst>
            <a:path>
              <a:moveTo>
                <a:pt x="1198774" y="0"/>
              </a:moveTo>
              <a:lnTo>
                <a:pt x="1198774" y="388784"/>
              </a:lnTo>
              <a:lnTo>
                <a:pt x="0" y="388784"/>
              </a:lnTo>
              <a:lnTo>
                <a:pt x="0" y="570507"/>
              </a:lnTo>
            </a:path>
          </a:pathLst>
        </a:custGeom>
        <a:noFill/>
        <a:ln w="9525" cap="rnd" cmpd="sng" algn="ctr">
          <a:solidFill>
            <a:schemeClr val="accent4">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B43AC713-4C48-4CA8-8D85-6694C6C20492}">
      <dsp:nvSpPr>
        <dsp:cNvPr id="0" name=""/>
        <dsp:cNvSpPr/>
      </dsp:nvSpPr>
      <dsp:spPr>
        <a:xfrm>
          <a:off x="2182337" y="1458359"/>
          <a:ext cx="1198774" cy="546504"/>
        </a:xfrm>
        <a:custGeom>
          <a:avLst/>
          <a:gdLst/>
          <a:ahLst/>
          <a:cxnLst/>
          <a:rect l="0" t="0" r="0" b="0"/>
          <a:pathLst>
            <a:path>
              <a:moveTo>
                <a:pt x="0" y="0"/>
              </a:moveTo>
              <a:lnTo>
                <a:pt x="0" y="364781"/>
              </a:lnTo>
              <a:lnTo>
                <a:pt x="1198774" y="364781"/>
              </a:lnTo>
              <a:lnTo>
                <a:pt x="1198774" y="546504"/>
              </a:lnTo>
            </a:path>
          </a:pathLst>
        </a:custGeom>
        <a:noFill/>
        <a:ln w="9525" cap="rnd" cmpd="sng" algn="ctr">
          <a:solidFill>
            <a:schemeClr val="accent4">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9E806139-66EA-41C9-9869-20F8BA65E0E6}">
      <dsp:nvSpPr>
        <dsp:cNvPr id="0" name=""/>
        <dsp:cNvSpPr/>
      </dsp:nvSpPr>
      <dsp:spPr>
        <a:xfrm>
          <a:off x="983563" y="1458359"/>
          <a:ext cx="1198774" cy="507441"/>
        </a:xfrm>
        <a:custGeom>
          <a:avLst/>
          <a:gdLst/>
          <a:ahLst/>
          <a:cxnLst/>
          <a:rect l="0" t="0" r="0" b="0"/>
          <a:pathLst>
            <a:path>
              <a:moveTo>
                <a:pt x="1198774" y="0"/>
              </a:moveTo>
              <a:lnTo>
                <a:pt x="1198774" y="325717"/>
              </a:lnTo>
              <a:lnTo>
                <a:pt x="0" y="325717"/>
              </a:lnTo>
              <a:lnTo>
                <a:pt x="0" y="507441"/>
              </a:lnTo>
            </a:path>
          </a:pathLst>
        </a:custGeom>
        <a:noFill/>
        <a:ln w="9525" cap="rnd" cmpd="sng" algn="ctr">
          <a:solidFill>
            <a:schemeClr val="accent4">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C4BA9E35-6DF9-41D9-932F-5AD6C541E30F}">
      <dsp:nvSpPr>
        <dsp:cNvPr id="0" name=""/>
        <dsp:cNvSpPr/>
      </dsp:nvSpPr>
      <dsp:spPr>
        <a:xfrm>
          <a:off x="1201522" y="212723"/>
          <a:ext cx="1961631" cy="1245635"/>
        </a:xfrm>
        <a:prstGeom prst="roundRect">
          <a:avLst>
            <a:gd name="adj" fmla="val 1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76950F32-41CC-4254-BBA1-024E48C2E40B}">
      <dsp:nvSpPr>
        <dsp:cNvPr id="0" name=""/>
        <dsp:cNvSpPr/>
      </dsp:nvSpPr>
      <dsp:spPr>
        <a:xfrm>
          <a:off x="1419481" y="419784"/>
          <a:ext cx="1961631" cy="1245635"/>
        </a:xfrm>
        <a:prstGeom prst="roundRect">
          <a:avLst>
            <a:gd name="adj" fmla="val 10000"/>
          </a:avLst>
        </a:prstGeom>
        <a:solidFill>
          <a:schemeClr val="lt1">
            <a:alpha val="90000"/>
            <a:hueOff val="0"/>
            <a:satOff val="0"/>
            <a:lumOff val="0"/>
            <a:alphaOff val="0"/>
          </a:schemeClr>
        </a:solidFill>
        <a:ln w="9525" cap="rnd"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GB" sz="1300" kern="1200">
              <a:latin typeface="Arial"/>
              <a:cs typeface="Arial"/>
            </a:rPr>
            <a:t> Domestic Abuse</a:t>
          </a:r>
        </a:p>
      </dsp:txBody>
      <dsp:txXfrm>
        <a:off x="1455964" y="456267"/>
        <a:ext cx="1888665" cy="1172669"/>
      </dsp:txXfrm>
    </dsp:sp>
    <dsp:sp modelId="{84CCECDC-DDB9-44AD-BDB7-30E560FCD6CE}">
      <dsp:nvSpPr>
        <dsp:cNvPr id="0" name=""/>
        <dsp:cNvSpPr/>
      </dsp:nvSpPr>
      <dsp:spPr>
        <a:xfrm>
          <a:off x="2747" y="1965800"/>
          <a:ext cx="1961631" cy="1245635"/>
        </a:xfrm>
        <a:prstGeom prst="roundRect">
          <a:avLst>
            <a:gd name="adj" fmla="val 1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F3948045-38A1-4507-AE87-2598BC3DBC80}">
      <dsp:nvSpPr>
        <dsp:cNvPr id="0" name=""/>
        <dsp:cNvSpPr/>
      </dsp:nvSpPr>
      <dsp:spPr>
        <a:xfrm>
          <a:off x="220706" y="2172861"/>
          <a:ext cx="1961631" cy="1245635"/>
        </a:xfrm>
        <a:prstGeom prst="roundRect">
          <a:avLst>
            <a:gd name="adj" fmla="val 10000"/>
          </a:avLst>
        </a:prstGeom>
        <a:solidFill>
          <a:schemeClr val="lt1">
            <a:alpha val="90000"/>
            <a:hueOff val="0"/>
            <a:satOff val="0"/>
            <a:lumOff val="0"/>
            <a:alphaOff val="0"/>
          </a:schemeClr>
        </a:solidFill>
        <a:ln w="9525" cap="rnd"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GB" sz="1300" kern="1200">
              <a:latin typeface="Arial"/>
              <a:cs typeface="Arial"/>
            </a:rPr>
            <a:t>Anyone can experience physical assault or cruelty</a:t>
          </a:r>
        </a:p>
      </dsp:txBody>
      <dsp:txXfrm>
        <a:off x="257189" y="2209344"/>
        <a:ext cx="1888665" cy="1172669"/>
      </dsp:txXfrm>
    </dsp:sp>
    <dsp:sp modelId="{7B2D3661-7C32-4438-9982-D0737F4D0376}">
      <dsp:nvSpPr>
        <dsp:cNvPr id="0" name=""/>
        <dsp:cNvSpPr/>
      </dsp:nvSpPr>
      <dsp:spPr>
        <a:xfrm>
          <a:off x="2400296" y="2004863"/>
          <a:ext cx="1961631" cy="1245635"/>
        </a:xfrm>
        <a:prstGeom prst="roundRect">
          <a:avLst>
            <a:gd name="adj" fmla="val 1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20712433-F47B-403B-B97C-3E0BE8B770B4}">
      <dsp:nvSpPr>
        <dsp:cNvPr id="0" name=""/>
        <dsp:cNvSpPr/>
      </dsp:nvSpPr>
      <dsp:spPr>
        <a:xfrm>
          <a:off x="2618255" y="2211925"/>
          <a:ext cx="1961631" cy="1245635"/>
        </a:xfrm>
        <a:prstGeom prst="roundRect">
          <a:avLst>
            <a:gd name="adj" fmla="val 10000"/>
          </a:avLst>
        </a:prstGeom>
        <a:solidFill>
          <a:schemeClr val="lt1">
            <a:alpha val="90000"/>
            <a:hueOff val="0"/>
            <a:satOff val="0"/>
            <a:lumOff val="0"/>
            <a:alphaOff val="0"/>
          </a:schemeClr>
        </a:solidFill>
        <a:ln w="9525" cap="rnd"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GB" sz="1300" kern="1200">
              <a:latin typeface="Arial"/>
              <a:cs typeface="Arial"/>
            </a:rPr>
            <a:t>It can consist of mistreatment of close relatives or of intimate partners on the psychological levels (NHS, 2022).</a:t>
          </a:r>
        </a:p>
      </dsp:txBody>
      <dsp:txXfrm>
        <a:off x="2654738" y="2248408"/>
        <a:ext cx="1888665" cy="1172669"/>
      </dsp:txXfrm>
    </dsp:sp>
    <dsp:sp modelId="{5DE70B7F-26D8-4A5D-B44E-B61449C0082B}">
      <dsp:nvSpPr>
        <dsp:cNvPr id="0" name=""/>
        <dsp:cNvSpPr/>
      </dsp:nvSpPr>
      <dsp:spPr>
        <a:xfrm>
          <a:off x="5996620" y="149657"/>
          <a:ext cx="1961631" cy="1245635"/>
        </a:xfrm>
        <a:prstGeom prst="roundRect">
          <a:avLst>
            <a:gd name="adj" fmla="val 1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AD5CFDD3-B83A-47A1-904D-474BF34E68BC}">
      <dsp:nvSpPr>
        <dsp:cNvPr id="0" name=""/>
        <dsp:cNvSpPr/>
      </dsp:nvSpPr>
      <dsp:spPr>
        <a:xfrm>
          <a:off x="6214579" y="356718"/>
          <a:ext cx="1961631" cy="1245635"/>
        </a:xfrm>
        <a:prstGeom prst="roundRect">
          <a:avLst>
            <a:gd name="adj" fmla="val 10000"/>
          </a:avLst>
        </a:prstGeom>
        <a:solidFill>
          <a:schemeClr val="lt1">
            <a:alpha val="90000"/>
            <a:hueOff val="0"/>
            <a:satOff val="0"/>
            <a:lumOff val="0"/>
            <a:alphaOff val="0"/>
          </a:schemeClr>
        </a:solidFill>
        <a:ln w="9525" cap="rnd"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GB" sz="1300" kern="1200">
              <a:latin typeface="Arial"/>
              <a:cs typeface="Arial"/>
            </a:rPr>
            <a:t>Verbal and Emotional Abuse</a:t>
          </a:r>
        </a:p>
      </dsp:txBody>
      <dsp:txXfrm>
        <a:off x="6251062" y="393201"/>
        <a:ext cx="1888665" cy="1172669"/>
      </dsp:txXfrm>
    </dsp:sp>
    <dsp:sp modelId="{8F4F14F2-516C-4BF4-BF4C-1899BE79DCC9}">
      <dsp:nvSpPr>
        <dsp:cNvPr id="0" name=""/>
        <dsp:cNvSpPr/>
      </dsp:nvSpPr>
      <dsp:spPr>
        <a:xfrm>
          <a:off x="4797846" y="1965800"/>
          <a:ext cx="1961631" cy="1245635"/>
        </a:xfrm>
        <a:prstGeom prst="roundRect">
          <a:avLst>
            <a:gd name="adj" fmla="val 1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55B3305F-320A-4CF5-9EF0-225B19707104}">
      <dsp:nvSpPr>
        <dsp:cNvPr id="0" name=""/>
        <dsp:cNvSpPr/>
      </dsp:nvSpPr>
      <dsp:spPr>
        <a:xfrm>
          <a:off x="5015805" y="2172861"/>
          <a:ext cx="1961631" cy="1245635"/>
        </a:xfrm>
        <a:prstGeom prst="roundRect">
          <a:avLst>
            <a:gd name="adj" fmla="val 10000"/>
          </a:avLst>
        </a:prstGeom>
        <a:solidFill>
          <a:schemeClr val="lt1">
            <a:alpha val="90000"/>
            <a:hueOff val="0"/>
            <a:satOff val="0"/>
            <a:lumOff val="0"/>
            <a:alphaOff val="0"/>
          </a:schemeClr>
        </a:solidFill>
        <a:ln w="9525" cap="rnd"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GB" sz="1300" kern="1200">
              <a:latin typeface="Arial"/>
              <a:cs typeface="Arial"/>
            </a:rPr>
            <a:t>When you are forcibly isolated from family and friends.</a:t>
          </a:r>
        </a:p>
      </dsp:txBody>
      <dsp:txXfrm>
        <a:off x="5052288" y="2209344"/>
        <a:ext cx="1888665" cy="1172669"/>
      </dsp:txXfrm>
    </dsp:sp>
    <dsp:sp modelId="{5AC3F7AD-81C6-4CE5-8017-960AEECB5F55}">
      <dsp:nvSpPr>
        <dsp:cNvPr id="0" name=""/>
        <dsp:cNvSpPr/>
      </dsp:nvSpPr>
      <dsp:spPr>
        <a:xfrm>
          <a:off x="7195395" y="1965800"/>
          <a:ext cx="1961631" cy="1245635"/>
        </a:xfrm>
        <a:prstGeom prst="roundRect">
          <a:avLst>
            <a:gd name="adj" fmla="val 10000"/>
          </a:avLst>
        </a:prstGeom>
        <a:gradFill rotWithShape="0">
          <a:gsLst>
            <a:gs pos="0">
              <a:schemeClr val="accent4">
                <a:hueOff val="0"/>
                <a:satOff val="0"/>
                <a:lumOff val="0"/>
                <a:alphaOff val="0"/>
                <a:tint val="98000"/>
                <a:lumMod val="114000"/>
              </a:schemeClr>
            </a:gs>
            <a:gs pos="100000">
              <a:schemeClr val="accent4">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sp>
    <dsp:sp modelId="{96439063-AD1A-44A5-B0EA-ACF897754517}">
      <dsp:nvSpPr>
        <dsp:cNvPr id="0" name=""/>
        <dsp:cNvSpPr/>
      </dsp:nvSpPr>
      <dsp:spPr>
        <a:xfrm>
          <a:off x="7413354" y="2172861"/>
          <a:ext cx="1961631" cy="1245635"/>
        </a:xfrm>
        <a:prstGeom prst="roundRect">
          <a:avLst>
            <a:gd name="adj" fmla="val 10000"/>
          </a:avLst>
        </a:prstGeom>
        <a:solidFill>
          <a:schemeClr val="lt1">
            <a:alpha val="90000"/>
            <a:hueOff val="0"/>
            <a:satOff val="0"/>
            <a:lumOff val="0"/>
            <a:alphaOff val="0"/>
          </a:schemeClr>
        </a:solidFill>
        <a:ln w="9525" cap="rnd" cmpd="sng" algn="ctr">
          <a:solidFill>
            <a:schemeClr val="accent4">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9530" tIns="49530" rIns="49530" bIns="49530" numCol="1" spcCol="1270" anchor="ctr" anchorCtr="0">
          <a:noAutofit/>
        </a:bodyPr>
        <a:lstStyle/>
        <a:p>
          <a:pPr marL="0" lvl="0" indent="0" algn="ctr" defTabSz="577850" rtl="0">
            <a:lnSpc>
              <a:spcPct val="90000"/>
            </a:lnSpc>
            <a:spcBef>
              <a:spcPct val="0"/>
            </a:spcBef>
            <a:spcAft>
              <a:spcPct val="35000"/>
            </a:spcAft>
            <a:buNone/>
          </a:pPr>
          <a:r>
            <a:rPr lang="en-GB" sz="1300" kern="1200">
              <a:latin typeface="Arial"/>
              <a:cs typeface="Arial"/>
            </a:rPr>
            <a:t>When you are belittled, not provided enough food and blame you for all the problems.</a:t>
          </a:r>
        </a:p>
      </dsp:txBody>
      <dsp:txXfrm>
        <a:off x="7449837" y="2209344"/>
        <a:ext cx="1888665" cy="117266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56D028-7D76-4C49-A968-3C917EEDF933}">
      <dsp:nvSpPr>
        <dsp:cNvPr id="0" name=""/>
        <dsp:cNvSpPr/>
      </dsp:nvSpPr>
      <dsp:spPr>
        <a:xfrm rot="5400000">
          <a:off x="-255012" y="256843"/>
          <a:ext cx="1700086" cy="1190060"/>
        </a:xfrm>
        <a:prstGeom prst="chevron">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0">
            <a:lnSpc>
              <a:spcPct val="90000"/>
            </a:lnSpc>
            <a:spcBef>
              <a:spcPct val="0"/>
            </a:spcBef>
            <a:spcAft>
              <a:spcPct val="35000"/>
            </a:spcAft>
            <a:buNone/>
          </a:pPr>
          <a:r>
            <a:rPr lang="en-GB" sz="1200" kern="1200">
              <a:latin typeface="Arial"/>
              <a:cs typeface="Arial"/>
            </a:rPr>
            <a:t>ALLEGED ABUSE FROM PARTNER</a:t>
          </a:r>
        </a:p>
      </dsp:txBody>
      <dsp:txXfrm rot="-5400000">
        <a:off x="1" y="596860"/>
        <a:ext cx="1190060" cy="510026"/>
      </dsp:txXfrm>
    </dsp:sp>
    <dsp:sp modelId="{39912E61-D097-4A69-B6FB-D584A65441B9}">
      <dsp:nvSpPr>
        <dsp:cNvPr id="0" name=""/>
        <dsp:cNvSpPr/>
      </dsp:nvSpPr>
      <dsp:spPr>
        <a:xfrm rot="5400000">
          <a:off x="2637383" y="-1445491"/>
          <a:ext cx="1105056" cy="3999701"/>
        </a:xfrm>
        <a:prstGeom prst="round2Same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GB" sz="2000" kern="1200">
              <a:latin typeface="Arial"/>
              <a:cs typeface="Arial"/>
            </a:rPr>
            <a:t>Lack of confidence</a:t>
          </a:r>
        </a:p>
        <a:p>
          <a:pPr marL="228600" lvl="1" indent="-228600" algn="l" defTabSz="889000" rtl="0">
            <a:lnSpc>
              <a:spcPct val="90000"/>
            </a:lnSpc>
            <a:spcBef>
              <a:spcPct val="0"/>
            </a:spcBef>
            <a:spcAft>
              <a:spcPct val="15000"/>
            </a:spcAft>
            <a:buChar char="•"/>
          </a:pPr>
          <a:r>
            <a:rPr lang="en-GB" sz="2000" kern="1200">
              <a:latin typeface="Arial"/>
              <a:cs typeface="Arial"/>
            </a:rPr>
            <a:t>Post dramatic stress disorder</a:t>
          </a:r>
        </a:p>
        <a:p>
          <a:pPr marL="228600" lvl="1" indent="-228600" algn="l" defTabSz="889000" rtl="0">
            <a:lnSpc>
              <a:spcPct val="90000"/>
            </a:lnSpc>
            <a:spcBef>
              <a:spcPct val="0"/>
            </a:spcBef>
            <a:spcAft>
              <a:spcPct val="15000"/>
            </a:spcAft>
            <a:buChar char="•"/>
          </a:pPr>
          <a:r>
            <a:rPr lang="en-GB" sz="2000" kern="1200">
              <a:latin typeface="Arial"/>
              <a:cs typeface="Arial"/>
            </a:rPr>
            <a:t>Affecting the relationships</a:t>
          </a:r>
        </a:p>
      </dsp:txBody>
      <dsp:txXfrm rot="-5400000">
        <a:off x="1190061" y="55775"/>
        <a:ext cx="3945757" cy="997168"/>
      </dsp:txXfrm>
    </dsp:sp>
    <dsp:sp modelId="{0DECB6EF-931D-4DF4-8C5A-E04ABC0962A6}">
      <dsp:nvSpPr>
        <dsp:cNvPr id="0" name=""/>
        <dsp:cNvSpPr/>
      </dsp:nvSpPr>
      <dsp:spPr>
        <a:xfrm rot="5400000">
          <a:off x="-255012" y="1763897"/>
          <a:ext cx="1700086" cy="1190060"/>
        </a:xfrm>
        <a:prstGeom prst="chevron">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0">
            <a:lnSpc>
              <a:spcPct val="90000"/>
            </a:lnSpc>
            <a:spcBef>
              <a:spcPct val="0"/>
            </a:spcBef>
            <a:spcAft>
              <a:spcPct val="35000"/>
            </a:spcAft>
            <a:buNone/>
          </a:pPr>
          <a:r>
            <a:rPr lang="en-GB" sz="1200" kern="1200">
              <a:latin typeface="Arial"/>
              <a:cs typeface="Arial"/>
            </a:rPr>
            <a:t>POSSIBLE ALCHOLISM</a:t>
          </a:r>
        </a:p>
      </dsp:txBody>
      <dsp:txXfrm rot="-5400000">
        <a:off x="1" y="2103914"/>
        <a:ext cx="1190060" cy="510026"/>
      </dsp:txXfrm>
    </dsp:sp>
    <dsp:sp modelId="{B25962D9-C590-4ECE-8E93-80BFFB258352}">
      <dsp:nvSpPr>
        <dsp:cNvPr id="0" name=""/>
        <dsp:cNvSpPr/>
      </dsp:nvSpPr>
      <dsp:spPr>
        <a:xfrm rot="5400000">
          <a:off x="2637383" y="61561"/>
          <a:ext cx="1105056" cy="3999701"/>
        </a:xfrm>
        <a:prstGeom prst="round2Same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GB" sz="2000" kern="1200">
              <a:latin typeface="Arial"/>
              <a:cs typeface="Arial"/>
            </a:rPr>
            <a:t>Can lead to mental health issue</a:t>
          </a:r>
        </a:p>
        <a:p>
          <a:pPr marL="228600" lvl="1" indent="-228600" algn="l" defTabSz="889000" rtl="0">
            <a:lnSpc>
              <a:spcPct val="90000"/>
            </a:lnSpc>
            <a:spcBef>
              <a:spcPct val="0"/>
            </a:spcBef>
            <a:spcAft>
              <a:spcPct val="15000"/>
            </a:spcAft>
            <a:buChar char="•"/>
          </a:pPr>
          <a:r>
            <a:rPr lang="en-GB" sz="2000" kern="1200">
              <a:latin typeface="Arial"/>
              <a:cs typeface="Arial"/>
            </a:rPr>
            <a:t>Neglection of children</a:t>
          </a:r>
          <a:endParaRPr lang="en-US" sz="2000" kern="1200">
            <a:latin typeface="Arial"/>
            <a:cs typeface="Arial"/>
          </a:endParaRPr>
        </a:p>
        <a:p>
          <a:pPr marL="228600" lvl="1" indent="-228600" algn="l" defTabSz="889000" rtl="0">
            <a:lnSpc>
              <a:spcPct val="90000"/>
            </a:lnSpc>
            <a:spcBef>
              <a:spcPct val="0"/>
            </a:spcBef>
            <a:spcAft>
              <a:spcPct val="15000"/>
            </a:spcAft>
            <a:buChar char="•"/>
          </a:pPr>
          <a:r>
            <a:rPr lang="en-GB" sz="2000" kern="1200">
              <a:latin typeface="Arial"/>
              <a:cs typeface="Arial"/>
            </a:rPr>
            <a:t>Anxiety and depression</a:t>
          </a:r>
        </a:p>
      </dsp:txBody>
      <dsp:txXfrm rot="-5400000">
        <a:off x="1190061" y="1562827"/>
        <a:ext cx="3945757" cy="997168"/>
      </dsp:txXfrm>
    </dsp:sp>
    <dsp:sp modelId="{CE282BC4-2BB3-4F7E-B297-63FD9D076A5D}">
      <dsp:nvSpPr>
        <dsp:cNvPr id="0" name=""/>
        <dsp:cNvSpPr/>
      </dsp:nvSpPr>
      <dsp:spPr>
        <a:xfrm rot="5400000">
          <a:off x="-255012" y="3270950"/>
          <a:ext cx="1700086" cy="1190060"/>
        </a:xfrm>
        <a:prstGeom prst="chevron">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0">
            <a:lnSpc>
              <a:spcPct val="90000"/>
            </a:lnSpc>
            <a:spcBef>
              <a:spcPct val="0"/>
            </a:spcBef>
            <a:spcAft>
              <a:spcPct val="35000"/>
            </a:spcAft>
            <a:buNone/>
          </a:pPr>
          <a:r>
            <a:rPr lang="en-GB" sz="1200" kern="1200">
              <a:latin typeface="Arial"/>
              <a:cs typeface="Arial"/>
            </a:rPr>
            <a:t>FINANCIAL ISSUES</a:t>
          </a:r>
        </a:p>
      </dsp:txBody>
      <dsp:txXfrm rot="-5400000">
        <a:off x="1" y="3610967"/>
        <a:ext cx="1190060" cy="510026"/>
      </dsp:txXfrm>
    </dsp:sp>
    <dsp:sp modelId="{2590C40C-4813-44F3-9B88-4C4349647D49}">
      <dsp:nvSpPr>
        <dsp:cNvPr id="0" name=""/>
        <dsp:cNvSpPr/>
      </dsp:nvSpPr>
      <dsp:spPr>
        <a:xfrm rot="5400000">
          <a:off x="2637383" y="1568614"/>
          <a:ext cx="1105056" cy="3999701"/>
        </a:xfrm>
        <a:prstGeom prst="round2Same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en-GB" sz="2000" kern="1200">
              <a:latin typeface="Arial"/>
              <a:cs typeface="Arial"/>
            </a:rPr>
            <a:t>Rent arrears causing poverty</a:t>
          </a:r>
        </a:p>
        <a:p>
          <a:pPr marL="228600" lvl="1" indent="-228600" algn="l" defTabSz="889000" rtl="0">
            <a:lnSpc>
              <a:spcPct val="90000"/>
            </a:lnSpc>
            <a:spcBef>
              <a:spcPct val="0"/>
            </a:spcBef>
            <a:spcAft>
              <a:spcPct val="15000"/>
            </a:spcAft>
            <a:buChar char="•"/>
          </a:pPr>
          <a:r>
            <a:rPr lang="en-GB" sz="2000" kern="1200">
              <a:latin typeface="Arial"/>
              <a:cs typeface="Arial"/>
            </a:rPr>
            <a:t>Low self-esteem</a:t>
          </a:r>
        </a:p>
        <a:p>
          <a:pPr marL="228600" lvl="1" indent="-228600" algn="l" defTabSz="889000" rtl="0">
            <a:lnSpc>
              <a:spcPct val="90000"/>
            </a:lnSpc>
            <a:spcBef>
              <a:spcPct val="0"/>
            </a:spcBef>
            <a:spcAft>
              <a:spcPct val="15000"/>
            </a:spcAft>
            <a:buChar char="•"/>
          </a:pPr>
          <a:r>
            <a:rPr lang="en-GB" sz="2000" kern="1200">
              <a:latin typeface="Arial"/>
              <a:cs typeface="Arial"/>
            </a:rPr>
            <a:t>Can fall into crime</a:t>
          </a:r>
        </a:p>
      </dsp:txBody>
      <dsp:txXfrm rot="-5400000">
        <a:off x="1190061" y="3069880"/>
        <a:ext cx="3945757" cy="99716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ACCFAC-59D1-431D-AF36-757262EF5BA4}">
      <dsp:nvSpPr>
        <dsp:cNvPr id="0" name=""/>
        <dsp:cNvSpPr/>
      </dsp:nvSpPr>
      <dsp:spPr>
        <a:xfrm>
          <a:off x="2859" y="1275698"/>
          <a:ext cx="2041558" cy="1296389"/>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205757-5C00-43CC-9638-2C63373236B3}">
      <dsp:nvSpPr>
        <dsp:cNvPr id="0" name=""/>
        <dsp:cNvSpPr/>
      </dsp:nvSpPr>
      <dsp:spPr>
        <a:xfrm>
          <a:off x="229699" y="1491196"/>
          <a:ext cx="2041558" cy="1296389"/>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latin typeface="Arial"/>
              <a:cs typeface="Arial"/>
            </a:rPr>
            <a:t>Womens Aid</a:t>
          </a:r>
          <a:endParaRPr lang="en-US" sz="1800" kern="1200">
            <a:latin typeface="Arial"/>
            <a:cs typeface="Arial"/>
          </a:endParaRPr>
        </a:p>
      </dsp:txBody>
      <dsp:txXfrm>
        <a:off x="267669" y="1529166"/>
        <a:ext cx="1965618" cy="1220449"/>
      </dsp:txXfrm>
    </dsp:sp>
    <dsp:sp modelId="{3D6A35B0-0828-48D6-85CA-72A1E3588238}">
      <dsp:nvSpPr>
        <dsp:cNvPr id="0" name=""/>
        <dsp:cNvSpPr/>
      </dsp:nvSpPr>
      <dsp:spPr>
        <a:xfrm>
          <a:off x="2498097" y="1275698"/>
          <a:ext cx="2041558" cy="1296389"/>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882F7AD-2F04-4FEA-8117-313FC31264FA}">
      <dsp:nvSpPr>
        <dsp:cNvPr id="0" name=""/>
        <dsp:cNvSpPr/>
      </dsp:nvSpPr>
      <dsp:spPr>
        <a:xfrm>
          <a:off x="2724936" y="1491196"/>
          <a:ext cx="2041558" cy="1296389"/>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0">
            <a:lnSpc>
              <a:spcPct val="90000"/>
            </a:lnSpc>
            <a:spcBef>
              <a:spcPct val="0"/>
            </a:spcBef>
            <a:spcAft>
              <a:spcPct val="35000"/>
            </a:spcAft>
            <a:buNone/>
          </a:pPr>
          <a:r>
            <a:rPr lang="en-GB" sz="1800" kern="1200">
              <a:latin typeface="Arial"/>
              <a:cs typeface="Arial"/>
            </a:rPr>
            <a:t>Counselling to support and prevent domestic violence</a:t>
          </a:r>
        </a:p>
      </dsp:txBody>
      <dsp:txXfrm>
        <a:off x="2762906" y="1529166"/>
        <a:ext cx="1965618" cy="1220449"/>
      </dsp:txXfrm>
    </dsp:sp>
    <dsp:sp modelId="{9473B9F3-BA3A-4883-94EB-CC2E30B534DB}">
      <dsp:nvSpPr>
        <dsp:cNvPr id="0" name=""/>
        <dsp:cNvSpPr/>
      </dsp:nvSpPr>
      <dsp:spPr>
        <a:xfrm>
          <a:off x="4993334" y="1275698"/>
          <a:ext cx="2041558" cy="1296389"/>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13B3559-F342-4848-B7D9-B681189254C8}">
      <dsp:nvSpPr>
        <dsp:cNvPr id="0" name=""/>
        <dsp:cNvSpPr/>
      </dsp:nvSpPr>
      <dsp:spPr>
        <a:xfrm>
          <a:off x="5220174" y="1491196"/>
          <a:ext cx="2041558" cy="1296389"/>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latin typeface="Arial"/>
              <a:cs typeface="Arial"/>
            </a:rPr>
            <a:t>Financial Support to prevent poverty </a:t>
          </a:r>
          <a:endParaRPr lang="en-US" sz="1800" kern="1200">
            <a:latin typeface="Arial"/>
            <a:cs typeface="Arial"/>
          </a:endParaRPr>
        </a:p>
      </dsp:txBody>
      <dsp:txXfrm>
        <a:off x="5258144" y="1529166"/>
        <a:ext cx="1965618" cy="1220449"/>
      </dsp:txXfrm>
    </dsp:sp>
    <dsp:sp modelId="{F15883DF-73D8-4CD6-9C35-61317D4CA0FA}">
      <dsp:nvSpPr>
        <dsp:cNvPr id="0" name=""/>
        <dsp:cNvSpPr/>
      </dsp:nvSpPr>
      <dsp:spPr>
        <a:xfrm>
          <a:off x="7488572" y="1275698"/>
          <a:ext cx="2041558" cy="1296389"/>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448E147-562D-44A7-8514-16CA54AA12D2}">
      <dsp:nvSpPr>
        <dsp:cNvPr id="0" name=""/>
        <dsp:cNvSpPr/>
      </dsp:nvSpPr>
      <dsp:spPr>
        <a:xfrm>
          <a:off x="7715412" y="1491196"/>
          <a:ext cx="2041558" cy="1296389"/>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kern="1200">
              <a:latin typeface="Arial"/>
              <a:cs typeface="Arial"/>
            </a:rPr>
            <a:t>Recommend an advocate service</a:t>
          </a:r>
        </a:p>
      </dsp:txBody>
      <dsp:txXfrm>
        <a:off x="7753382" y="1529166"/>
        <a:ext cx="1965618" cy="122044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4F6B48-59FE-4E00-8284-8D68D4AB780B}">
      <dsp:nvSpPr>
        <dsp:cNvPr id="0" name=""/>
        <dsp:cNvSpPr/>
      </dsp:nvSpPr>
      <dsp:spPr>
        <a:xfrm>
          <a:off x="570934" y="0"/>
          <a:ext cx="6470587" cy="4095183"/>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086F79B-D2CD-49A3-8307-9D464377F715}">
      <dsp:nvSpPr>
        <dsp:cNvPr id="0" name=""/>
        <dsp:cNvSpPr/>
      </dsp:nvSpPr>
      <dsp:spPr>
        <a:xfrm>
          <a:off x="8177" y="1228554"/>
          <a:ext cx="2450259" cy="1638073"/>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GB" sz="1600" kern="1200">
              <a:latin typeface="Arial"/>
              <a:cs typeface="Arial"/>
            </a:rPr>
            <a:t>The national non-profit organisation Women's Aid works to stop domestic violence against women and children.</a:t>
          </a:r>
        </a:p>
      </dsp:txBody>
      <dsp:txXfrm>
        <a:off x="88141" y="1308518"/>
        <a:ext cx="2290331" cy="1478145"/>
      </dsp:txXfrm>
    </dsp:sp>
    <dsp:sp modelId="{0B1B811A-8886-4620-A0DD-2547CCE59E3F}">
      <dsp:nvSpPr>
        <dsp:cNvPr id="0" name=""/>
        <dsp:cNvSpPr/>
      </dsp:nvSpPr>
      <dsp:spPr>
        <a:xfrm>
          <a:off x="2581098" y="1228554"/>
          <a:ext cx="2450259" cy="1638073"/>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GB" sz="1600" kern="1200">
              <a:latin typeface="Arial"/>
              <a:cs typeface="Arial"/>
            </a:rPr>
            <a:t>It first opened its doors in 1974, a short time after the first shelter for women dealing with domestic violence.</a:t>
          </a:r>
        </a:p>
      </dsp:txBody>
      <dsp:txXfrm>
        <a:off x="2661062" y="1308518"/>
        <a:ext cx="2290331" cy="1478145"/>
      </dsp:txXfrm>
    </dsp:sp>
    <dsp:sp modelId="{B1A455FF-738B-4560-AB78-E324A1855E86}">
      <dsp:nvSpPr>
        <dsp:cNvPr id="0" name=""/>
        <dsp:cNvSpPr/>
      </dsp:nvSpPr>
      <dsp:spPr>
        <a:xfrm>
          <a:off x="5154019" y="1228554"/>
          <a:ext cx="2450259" cy="1638073"/>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en-GB" sz="1600" kern="1200">
              <a:latin typeface="Arial"/>
              <a:cs typeface="Arial"/>
            </a:rPr>
            <a:t>The agency offered a variety of assistance to women and children, including both practical and emotional help.</a:t>
          </a:r>
        </a:p>
      </dsp:txBody>
      <dsp:txXfrm>
        <a:off x="5233983" y="1308518"/>
        <a:ext cx="2290331" cy="147814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CE0743-547E-4E86-8049-CCE8F9014448}">
      <dsp:nvSpPr>
        <dsp:cNvPr id="0" name=""/>
        <dsp:cNvSpPr/>
      </dsp:nvSpPr>
      <dsp:spPr>
        <a:xfrm>
          <a:off x="0" y="0"/>
          <a:ext cx="3504774" cy="892800"/>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GB" sz="1800" kern="1200">
              <a:latin typeface="Arial"/>
              <a:cs typeface="Arial"/>
            </a:rPr>
            <a:t>Alleged perpetrator of abuse</a:t>
          </a:r>
        </a:p>
      </dsp:txBody>
      <dsp:txXfrm>
        <a:off x="0" y="0"/>
        <a:ext cx="3504774" cy="892800"/>
      </dsp:txXfrm>
    </dsp:sp>
    <dsp:sp modelId="{F935D87E-8A40-4B87-8538-C569398E0FB5}">
      <dsp:nvSpPr>
        <dsp:cNvPr id="0" name=""/>
        <dsp:cNvSpPr/>
      </dsp:nvSpPr>
      <dsp:spPr>
        <a:xfrm>
          <a:off x="28227" y="846820"/>
          <a:ext cx="3529225" cy="3565059"/>
        </a:xfrm>
        <a:prstGeom prst="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GB" sz="1800" kern="1200">
              <a:latin typeface="Arial"/>
              <a:cs typeface="Arial"/>
            </a:rPr>
            <a:t>May have been a victim of abuse himself. (</a:t>
          </a:r>
          <a:r>
            <a:rPr lang="en-US" sz="1800" kern="1200">
              <a:effectLst/>
              <a:latin typeface="Arial"/>
              <a:cs typeface="Arial"/>
            </a:rPr>
            <a:t>Greene </a:t>
          </a:r>
          <a:r>
            <a:rPr lang="en-US" sz="1800" i="1" kern="1200">
              <a:effectLst/>
              <a:latin typeface="Arial"/>
              <a:cs typeface="Arial"/>
            </a:rPr>
            <a:t>et al., </a:t>
          </a:r>
          <a:r>
            <a:rPr lang="en-US" sz="1800" i="0" kern="1200">
              <a:effectLst/>
              <a:latin typeface="Arial"/>
              <a:cs typeface="Arial"/>
            </a:rPr>
            <a:t>2020).</a:t>
          </a:r>
          <a:endParaRPr lang="en-GB" sz="1800" i="0" kern="1200">
            <a:latin typeface="Arial"/>
            <a:cs typeface="Arial"/>
          </a:endParaRPr>
        </a:p>
        <a:p>
          <a:pPr marL="171450" lvl="1" indent="-171450" algn="l" defTabSz="800100">
            <a:lnSpc>
              <a:spcPct val="90000"/>
            </a:lnSpc>
            <a:spcBef>
              <a:spcPct val="0"/>
            </a:spcBef>
            <a:spcAft>
              <a:spcPct val="15000"/>
            </a:spcAft>
            <a:buChar char="•"/>
          </a:pPr>
          <a:r>
            <a:rPr lang="en-GB" sz="1800" kern="1200">
              <a:latin typeface="Arial"/>
              <a:cs typeface="Arial"/>
            </a:rPr>
            <a:t>Allegedly inflicted emotional and verbal abuse on children.</a:t>
          </a:r>
        </a:p>
        <a:p>
          <a:pPr marL="171450" lvl="1" indent="-171450" algn="l" defTabSz="800100">
            <a:lnSpc>
              <a:spcPct val="90000"/>
            </a:lnSpc>
            <a:spcBef>
              <a:spcPct val="0"/>
            </a:spcBef>
            <a:spcAft>
              <a:spcPct val="15000"/>
            </a:spcAft>
            <a:buChar char="•"/>
          </a:pPr>
          <a:r>
            <a:rPr lang="en-GB" sz="1800" kern="1200">
              <a:latin typeface="Arial"/>
              <a:cs typeface="Arial"/>
            </a:rPr>
            <a:t>Can lead to imprisonment (Brown, 2021).</a:t>
          </a:r>
        </a:p>
        <a:p>
          <a:pPr marL="171450" lvl="1" indent="-171450" algn="l" defTabSz="800100">
            <a:lnSpc>
              <a:spcPct val="90000"/>
            </a:lnSpc>
            <a:spcBef>
              <a:spcPct val="0"/>
            </a:spcBef>
            <a:spcAft>
              <a:spcPct val="15000"/>
            </a:spcAft>
            <a:buChar char="•"/>
          </a:pPr>
          <a:r>
            <a:rPr lang="en-GB" sz="1800" kern="1200">
              <a:latin typeface="Arial"/>
              <a:cs typeface="Arial"/>
            </a:rPr>
            <a:t>At risk of being added to the violent and sex offenders register (Home Office, 2023).</a:t>
          </a:r>
        </a:p>
      </dsp:txBody>
      <dsp:txXfrm>
        <a:off x="28227" y="846820"/>
        <a:ext cx="3529225" cy="3565059"/>
      </dsp:txXfrm>
    </dsp:sp>
    <dsp:sp modelId="{3453C27A-016C-4C17-B55A-B619B93E6618}">
      <dsp:nvSpPr>
        <dsp:cNvPr id="0" name=""/>
        <dsp:cNvSpPr/>
      </dsp:nvSpPr>
      <dsp:spPr>
        <a:xfrm>
          <a:off x="3928861" y="41522"/>
          <a:ext cx="2849757" cy="892800"/>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GB" sz="1800" kern="1200">
              <a:latin typeface="Arial"/>
              <a:cs typeface="Arial"/>
            </a:rPr>
            <a:t>Anger management issues</a:t>
          </a:r>
        </a:p>
      </dsp:txBody>
      <dsp:txXfrm>
        <a:off x="3928861" y="41522"/>
        <a:ext cx="2849757" cy="892800"/>
      </dsp:txXfrm>
    </dsp:sp>
    <dsp:sp modelId="{462162CD-53FF-4B06-B182-4A95D3CDF439}">
      <dsp:nvSpPr>
        <dsp:cNvPr id="0" name=""/>
        <dsp:cNvSpPr/>
      </dsp:nvSpPr>
      <dsp:spPr>
        <a:xfrm>
          <a:off x="3905835" y="935284"/>
          <a:ext cx="2849757" cy="3436035"/>
        </a:xfrm>
        <a:prstGeom prst="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GB" sz="1800" kern="1200">
              <a:latin typeface="Arial"/>
              <a:cs typeface="Arial"/>
            </a:rPr>
            <a:t>Can lead to arguing without reason constantly.</a:t>
          </a:r>
        </a:p>
        <a:p>
          <a:pPr marL="171450" lvl="1" indent="-171450" algn="l" defTabSz="800100" rtl="0">
            <a:lnSpc>
              <a:spcPct val="90000"/>
            </a:lnSpc>
            <a:spcBef>
              <a:spcPct val="0"/>
            </a:spcBef>
            <a:spcAft>
              <a:spcPct val="15000"/>
            </a:spcAft>
            <a:buChar char="•"/>
          </a:pPr>
          <a:r>
            <a:rPr lang="en-GB" sz="1800" kern="1200">
              <a:latin typeface="Arial"/>
              <a:cs typeface="Arial"/>
            </a:rPr>
            <a:t>Can lead to physical fights and physical abuse. </a:t>
          </a:r>
        </a:p>
        <a:p>
          <a:pPr marL="171450" lvl="1" indent="-171450" algn="l" defTabSz="800100">
            <a:lnSpc>
              <a:spcPct val="90000"/>
            </a:lnSpc>
            <a:spcBef>
              <a:spcPct val="0"/>
            </a:spcBef>
            <a:spcAft>
              <a:spcPct val="15000"/>
            </a:spcAft>
            <a:buChar char="•"/>
          </a:pPr>
          <a:r>
            <a:rPr lang="en-GB" sz="1800" kern="1200">
              <a:latin typeface="Arial"/>
              <a:cs typeface="Arial"/>
            </a:rPr>
            <a:t>Can lead to self-harm if unable to have control over anger.</a:t>
          </a:r>
        </a:p>
        <a:p>
          <a:pPr marL="171450" lvl="1" indent="-171450" algn="l" defTabSz="800100">
            <a:lnSpc>
              <a:spcPct val="90000"/>
            </a:lnSpc>
            <a:spcBef>
              <a:spcPct val="0"/>
            </a:spcBef>
            <a:spcAft>
              <a:spcPct val="15000"/>
            </a:spcAft>
            <a:buChar char="•"/>
          </a:pPr>
          <a:r>
            <a:rPr lang="en-GB" sz="1800" kern="1200">
              <a:latin typeface="Arial"/>
              <a:cs typeface="Arial"/>
            </a:rPr>
            <a:t>Can lead to imprisonment.</a:t>
          </a:r>
        </a:p>
      </dsp:txBody>
      <dsp:txXfrm>
        <a:off x="3905835" y="935284"/>
        <a:ext cx="2849757" cy="3436035"/>
      </dsp:txXfrm>
    </dsp:sp>
    <dsp:sp modelId="{722A20F7-B561-4EF6-877A-C1B32C988CC4}">
      <dsp:nvSpPr>
        <dsp:cNvPr id="0" name=""/>
        <dsp:cNvSpPr/>
      </dsp:nvSpPr>
      <dsp:spPr>
        <a:xfrm>
          <a:off x="7178256" y="0"/>
          <a:ext cx="2849757" cy="892800"/>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GB" sz="1800" kern="1200">
              <a:latin typeface="Arial"/>
              <a:cs typeface="Arial"/>
            </a:rPr>
            <a:t>Absent father, not fully present for his children</a:t>
          </a:r>
        </a:p>
      </dsp:txBody>
      <dsp:txXfrm>
        <a:off x="7178256" y="0"/>
        <a:ext cx="2849757" cy="892800"/>
      </dsp:txXfrm>
    </dsp:sp>
    <dsp:sp modelId="{2B450050-901D-4D09-8FEC-7B8EFEEA78E4}">
      <dsp:nvSpPr>
        <dsp:cNvPr id="0" name=""/>
        <dsp:cNvSpPr/>
      </dsp:nvSpPr>
      <dsp:spPr>
        <a:xfrm>
          <a:off x="7177585" y="934322"/>
          <a:ext cx="2849757" cy="3436035"/>
        </a:xfrm>
        <a:prstGeom prst="rect">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GB" sz="1800" kern="1200">
              <a:latin typeface="Arial"/>
              <a:cs typeface="Arial"/>
            </a:rPr>
            <a:t>Can lead to detachment issues and further alienation.</a:t>
          </a:r>
        </a:p>
        <a:p>
          <a:pPr marL="171450" lvl="1" indent="-171450" algn="l" defTabSz="800100" rtl="0">
            <a:lnSpc>
              <a:spcPct val="90000"/>
            </a:lnSpc>
            <a:spcBef>
              <a:spcPct val="0"/>
            </a:spcBef>
            <a:spcAft>
              <a:spcPct val="15000"/>
            </a:spcAft>
            <a:buChar char="•"/>
          </a:pPr>
          <a:r>
            <a:rPr lang="en-GB" sz="1800" kern="1200">
              <a:latin typeface="Arial"/>
              <a:cs typeface="Arial"/>
            </a:rPr>
            <a:t>Loss of a relationship with his children </a:t>
          </a:r>
          <a:r>
            <a:rPr lang="en-GB" sz="1800" b="0" i="0" kern="1200">
              <a:effectLst/>
              <a:latin typeface="Arial"/>
              <a:cs typeface="Arial"/>
            </a:rPr>
            <a:t>(</a:t>
          </a:r>
          <a:r>
            <a:rPr lang="en-US" sz="1800" b="0" i="0" kern="1200">
              <a:effectLst/>
              <a:latin typeface="Arial"/>
              <a:cs typeface="Arial"/>
            </a:rPr>
            <a:t>Dowling and Barnes, 2020). </a:t>
          </a:r>
          <a:endParaRPr lang="en-GB" sz="1800" kern="1200">
            <a:latin typeface="Arial"/>
            <a:cs typeface="Arial"/>
          </a:endParaRPr>
        </a:p>
        <a:p>
          <a:pPr marL="171450" lvl="1" indent="-171450" algn="l" defTabSz="800100">
            <a:lnSpc>
              <a:spcPct val="90000"/>
            </a:lnSpc>
            <a:spcBef>
              <a:spcPct val="0"/>
            </a:spcBef>
            <a:spcAft>
              <a:spcPct val="15000"/>
            </a:spcAft>
            <a:buChar char="•"/>
          </a:pPr>
          <a:r>
            <a:rPr lang="en-GB" sz="1800" kern="1200">
              <a:latin typeface="Arial" panose="020B0604020202020204" pitchFamily="34" charset="0"/>
              <a:cs typeface="Arial" panose="020B0604020202020204" pitchFamily="34" charset="0"/>
            </a:rPr>
            <a:t>Can lead to depression and mental health issues.</a:t>
          </a:r>
        </a:p>
      </dsp:txBody>
      <dsp:txXfrm>
        <a:off x="7177585" y="934322"/>
        <a:ext cx="2849757" cy="343603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077A91-8A36-4619-A695-FC4F7CDF2AEF}">
      <dsp:nvSpPr>
        <dsp:cNvPr id="0" name=""/>
        <dsp:cNvSpPr/>
      </dsp:nvSpPr>
      <dsp:spPr>
        <a:xfrm>
          <a:off x="0" y="363724"/>
          <a:ext cx="6800182" cy="620530"/>
        </a:xfrm>
        <a:prstGeom prst="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410559CB-D7EB-4450-A26A-E563FD8C980B}">
      <dsp:nvSpPr>
        <dsp:cNvPr id="0" name=""/>
        <dsp:cNvSpPr/>
      </dsp:nvSpPr>
      <dsp:spPr>
        <a:xfrm>
          <a:off x="33273" y="193402"/>
          <a:ext cx="6474776" cy="683775"/>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9921" tIns="0" rIns="179921" bIns="0" numCol="1" spcCol="1270" anchor="ctr" anchorCtr="0">
          <a:noAutofit/>
        </a:bodyPr>
        <a:lstStyle/>
        <a:p>
          <a:pPr marL="0" lvl="0" indent="0" algn="l" defTabSz="800100" rtl="0">
            <a:lnSpc>
              <a:spcPct val="90000"/>
            </a:lnSpc>
            <a:spcBef>
              <a:spcPct val="0"/>
            </a:spcBef>
            <a:spcAft>
              <a:spcPct val="35000"/>
            </a:spcAft>
            <a:buNone/>
          </a:pPr>
          <a:r>
            <a:rPr lang="en-GB" sz="1800" kern="1200">
              <a:latin typeface="Arial" panose="020B0604020202020204" pitchFamily="34" charset="0"/>
              <a:cs typeface="Arial" panose="020B0604020202020204" pitchFamily="34" charset="0"/>
            </a:rPr>
            <a:t>Risk assessment to determine safety of family.</a:t>
          </a:r>
          <a:endParaRPr lang="en-US" sz="1800" kern="1200">
            <a:latin typeface="Arial" panose="020B0604020202020204" pitchFamily="34" charset="0"/>
            <a:cs typeface="Arial" panose="020B0604020202020204" pitchFamily="34" charset="0"/>
          </a:endParaRPr>
        </a:p>
      </dsp:txBody>
      <dsp:txXfrm>
        <a:off x="66652" y="226781"/>
        <a:ext cx="6408018" cy="617017"/>
      </dsp:txXfrm>
    </dsp:sp>
    <dsp:sp modelId="{70CAC0A7-2FF1-430C-8B71-91013D405B93}">
      <dsp:nvSpPr>
        <dsp:cNvPr id="0" name=""/>
        <dsp:cNvSpPr/>
      </dsp:nvSpPr>
      <dsp:spPr>
        <a:xfrm>
          <a:off x="0" y="1275696"/>
          <a:ext cx="6800182" cy="532219"/>
        </a:xfrm>
        <a:prstGeom prst="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809CAC4E-CDAC-43D7-B002-DFF0FD976A72}">
      <dsp:nvSpPr>
        <dsp:cNvPr id="0" name=""/>
        <dsp:cNvSpPr/>
      </dsp:nvSpPr>
      <dsp:spPr>
        <a:xfrm>
          <a:off x="0" y="1024358"/>
          <a:ext cx="6490883" cy="658572"/>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9921" tIns="0" rIns="179921" bIns="0" numCol="1" spcCol="1270" anchor="ctr" anchorCtr="0">
          <a:noAutofit/>
        </a:bodyPr>
        <a:lstStyle/>
        <a:p>
          <a:pPr marL="0" lvl="0" indent="0" algn="l" defTabSz="800100">
            <a:lnSpc>
              <a:spcPct val="90000"/>
            </a:lnSpc>
            <a:spcBef>
              <a:spcPct val="0"/>
            </a:spcBef>
            <a:spcAft>
              <a:spcPct val="35000"/>
            </a:spcAft>
            <a:buNone/>
          </a:pPr>
          <a:r>
            <a:rPr lang="en-US" sz="1800" kern="1200">
              <a:latin typeface="Arial" panose="020B0604020202020204" pitchFamily="34" charset="0"/>
              <a:cs typeface="Arial" panose="020B0604020202020204" pitchFamily="34" charset="0"/>
            </a:rPr>
            <a:t>Refer family for counselling – individual and group.</a:t>
          </a:r>
        </a:p>
      </dsp:txBody>
      <dsp:txXfrm>
        <a:off x="32149" y="1056507"/>
        <a:ext cx="6426585" cy="594274"/>
      </dsp:txXfrm>
    </dsp:sp>
    <dsp:sp modelId="{B636071F-DE66-4E3E-8349-2EABAC73D9A3}">
      <dsp:nvSpPr>
        <dsp:cNvPr id="0" name=""/>
        <dsp:cNvSpPr/>
      </dsp:nvSpPr>
      <dsp:spPr>
        <a:xfrm>
          <a:off x="0" y="2130154"/>
          <a:ext cx="6800182" cy="509959"/>
        </a:xfrm>
        <a:prstGeom prst="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DBC6F355-BFF2-4E9D-87A0-84591DF09D60}">
      <dsp:nvSpPr>
        <dsp:cNvPr id="0" name=""/>
        <dsp:cNvSpPr/>
      </dsp:nvSpPr>
      <dsp:spPr>
        <a:xfrm>
          <a:off x="0" y="1868658"/>
          <a:ext cx="6470184" cy="673908"/>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9921" tIns="0" rIns="179921" bIns="0" numCol="1" spcCol="1270" anchor="ctr" anchorCtr="0">
          <a:noAutofit/>
        </a:bodyPr>
        <a:lstStyle/>
        <a:p>
          <a:pPr marL="0" lvl="0" indent="0" algn="l" defTabSz="800100" rtl="0">
            <a:lnSpc>
              <a:spcPct val="90000"/>
            </a:lnSpc>
            <a:spcBef>
              <a:spcPct val="0"/>
            </a:spcBef>
            <a:spcAft>
              <a:spcPct val="35000"/>
            </a:spcAft>
            <a:buNone/>
          </a:pPr>
          <a:r>
            <a:rPr lang="en-GB" sz="1800" kern="1200">
              <a:latin typeface="Arial" panose="020B0604020202020204" pitchFamily="34" charset="0"/>
              <a:cs typeface="Arial" panose="020B0604020202020204" pitchFamily="34" charset="0"/>
            </a:rPr>
            <a:t>Support with funding to avoid further poverty – family fund.</a:t>
          </a:r>
          <a:endParaRPr lang="en-US" sz="1800" kern="1200">
            <a:latin typeface="Arial" panose="020B0604020202020204" pitchFamily="34" charset="0"/>
            <a:cs typeface="Arial" panose="020B0604020202020204" pitchFamily="34" charset="0"/>
          </a:endParaRPr>
        </a:p>
      </dsp:txBody>
      <dsp:txXfrm>
        <a:off x="32897" y="1901555"/>
        <a:ext cx="6404390" cy="608114"/>
      </dsp:txXfrm>
    </dsp:sp>
    <dsp:sp modelId="{6A7CA56B-2D45-4F87-8331-D2441BF6FFC8}">
      <dsp:nvSpPr>
        <dsp:cNvPr id="0" name=""/>
        <dsp:cNvSpPr/>
      </dsp:nvSpPr>
      <dsp:spPr>
        <a:xfrm>
          <a:off x="0" y="2836155"/>
          <a:ext cx="6800182" cy="563536"/>
        </a:xfrm>
        <a:prstGeom prst="rect">
          <a:avLst/>
        </a:prstGeom>
        <a:solidFill>
          <a:schemeClr val="lt1">
            <a:alpha val="90000"/>
            <a:hueOff val="0"/>
            <a:satOff val="0"/>
            <a:lumOff val="0"/>
            <a:alphaOff val="0"/>
          </a:schemeClr>
        </a:solidFill>
        <a:ln w="9525" cap="rnd"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E483EBBC-1283-4647-B27B-E062DBD716A9}">
      <dsp:nvSpPr>
        <dsp:cNvPr id="0" name=""/>
        <dsp:cNvSpPr/>
      </dsp:nvSpPr>
      <dsp:spPr>
        <a:xfrm>
          <a:off x="0" y="2696566"/>
          <a:ext cx="6470633" cy="567544"/>
        </a:xfrm>
        <a:prstGeom prst="roundRect">
          <a:avLst/>
        </a:prstGeom>
        <a:gradFill rotWithShape="0">
          <a:gsLst>
            <a:gs pos="0">
              <a:schemeClr val="accent1">
                <a:hueOff val="0"/>
                <a:satOff val="0"/>
                <a:lumOff val="0"/>
                <a:alphaOff val="0"/>
                <a:tint val="98000"/>
                <a:lumMod val="114000"/>
              </a:schemeClr>
            </a:gs>
            <a:gs pos="100000">
              <a:schemeClr val="accent1">
                <a:hueOff val="0"/>
                <a:satOff val="0"/>
                <a:lumOff val="0"/>
                <a:alphaOff val="0"/>
                <a:shade val="90000"/>
                <a:lumMod val="84000"/>
              </a:schemeClr>
            </a:gs>
          </a:gsLst>
          <a:lin ang="5400000" scaled="0"/>
        </a:gradFill>
        <a:ln>
          <a:noFill/>
        </a:ln>
        <a:effectLst>
          <a:outerShdw blurRad="38100" dist="25400" dir="5400000" rotWithShape="0">
            <a:srgbClr val="000000">
              <a:alpha val="4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79921" tIns="0" rIns="179921" bIns="0" numCol="1" spcCol="1270" anchor="ctr" anchorCtr="0">
          <a:noAutofit/>
        </a:bodyPr>
        <a:lstStyle/>
        <a:p>
          <a:pPr marL="0" lvl="0" indent="0" algn="l" defTabSz="800100">
            <a:lnSpc>
              <a:spcPct val="90000"/>
            </a:lnSpc>
            <a:spcBef>
              <a:spcPct val="0"/>
            </a:spcBef>
            <a:spcAft>
              <a:spcPct val="35000"/>
            </a:spcAft>
            <a:buNone/>
          </a:pPr>
          <a:r>
            <a:rPr lang="en-GB" sz="1800" kern="1200">
              <a:latin typeface="Arial" panose="020B0604020202020204" pitchFamily="34" charset="0"/>
              <a:cs typeface="Arial" panose="020B0604020202020204" pitchFamily="34" charset="0"/>
            </a:rPr>
            <a:t>Introduce advocates speak on their behalf should they require.</a:t>
          </a:r>
        </a:p>
      </dsp:txBody>
      <dsp:txXfrm>
        <a:off x="27705" y="2724271"/>
        <a:ext cx="6415223" cy="512134"/>
      </dsp:txXfrm>
    </dsp:sp>
  </dsp:spTree>
</dsp:drawing>
</file>

<file path=ppt/diagrams/layout1.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3">
  <dgm:title val=""/>
  <dgm:desc val=""/>
  <dgm:catLst>
    <dgm:cat type="process" pri="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chOrder="t">
    <dgm:varLst>
      <dgm:dir/>
      <dgm:animLvl val="lvl"/>
      <dgm:resizeHandles val="exact"/>
    </dgm:varLst>
    <dgm:alg type="composite"/>
    <dgm:shape xmlns:r="http://schemas.openxmlformats.org/officeDocument/2006/relationships" r:blip="">
      <dgm:adjLst/>
    </dgm:shape>
    <dgm:presOf/>
    <dgm:constrLst>
      <dgm:constr type="w" for="ch" forName="dummy" refType="w"/>
      <dgm:constr type="h" for="ch" forName="dummy" refType="h"/>
      <dgm:constr type="h" for="ch" forName="dummy" refType="w" refFor="ch" refForName="dummy" op="lte" fact="0.4"/>
      <dgm:constr type="ctrX" for="ch" forName="dummy" refType="w" fact="0.5"/>
      <dgm:constr type="ctrY" for="ch" forName="dummy" refType="h" fact="0.5"/>
      <dgm:constr type="w" for="ch" forName="linH" refType="w"/>
      <dgm:constr type="h" for="ch" forName="linH" refType="h"/>
      <dgm:constr type="ctrX" for="ch" forName="linH" refType="w" fact="0.5"/>
      <dgm:constr type="ctrY" for="ch" forName="linH" refType="h" fact="0.5"/>
      <dgm:constr type="userP" for="ch" forName="linH" refType="h" refFor="ch" refForName="dummy" fact="0.25"/>
      <dgm:constr type="userT" for="des" forName="parTx" refType="w" refFor="ch" refForName="dummy" fact="0.2"/>
    </dgm:constrLst>
    <dgm:ruleLst/>
    <dgm:layoutNode name="dummy">
      <dgm:alg type="sp"/>
      <dgm:shape xmlns:r="http://schemas.openxmlformats.org/officeDocument/2006/relationships" r:blip="">
        <dgm:adjLst/>
      </dgm:shape>
      <dgm:presOf/>
      <dgm:constrLst/>
      <dgm:ruleLst/>
    </dgm:layoutNode>
    <dgm:layoutNode name="linH">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primFontSz" for="des" forName="parTx" val="65"/>
        <dgm:constr type="primFontSz" for="des" forName="desTx" refType="primFontSz" refFor="des" refForName="parTx" op="equ"/>
        <dgm:constr type="h" for="des" forName="parTx" refType="primFontSz" refFor="des" refForName="parTx"/>
        <dgm:constr type="h" for="des" forName="desTx" refType="primFontSz" refFor="des" refForName="parTx" fact="0.5"/>
        <dgm:constr type="h" for="des" forName="parTx" op="equ"/>
        <dgm:constr type="h" for="des" forName="desTx" op="equ"/>
        <dgm:constr type="h" for="ch" forName="backgroundArrow" refType="primFontSz" refFor="des" refForName="parTx" fact="2"/>
        <dgm:constr type="h" for="ch" forName="backgroundArrow" refType="h" refFor="des" refForName="parTx" op="lte" fact="2"/>
        <dgm:constr type="h" for="ch" forName="backgroundArrow" refType="h" refFor="des" refForName="parTx" op="gte" fact="2"/>
        <dgm:constr type="h" for="des" forName="spVertical1" refType="primFontSz" refFor="des" refForName="parTx" fact="0.5"/>
        <dgm:constr type="h" for="des" forName="spVertical1" refType="h" refFor="des" refForName="parTx" op="lte" fact="0.5"/>
        <dgm:constr type="h" for="des" forName="spVertical1" refType="h" refFor="des" refForName="parTx" op="gte" fact="0.5"/>
        <dgm:constr type="h" for="des" forName="spVertical2" refType="primFontSz" refFor="des" refForName="parTx" fact="0.5"/>
        <dgm:constr type="h" for="des" forName="spVertical2" refType="h" refFor="des" refForName="parTx" op="lte" fact="0.5"/>
        <dgm:constr type="h" for="des" forName="spVertical2" refType="h" refFor="des" refForName="parTx" op="gte" fact="0.5"/>
        <dgm:constr type="h" for="des" forName="spVertical3" refType="primFontSz" refFor="des" refForName="parTx" fact="-0.4"/>
        <dgm:constr type="h" for="des" forName="spVertical3" refType="h" refFor="des" refForName="parTx" op="lte" fact="-0.4"/>
        <dgm:constr type="h" for="des" forName="spVertical3" refType="h" refFor="des" refForName="parTx" op="gte" fact="-0.4"/>
        <dgm:constr type="w" for="ch" forName="backgroundArrow" refType="w"/>
        <dgm:constr type="w" for="ch" forName="negArrow" refType="w" fact="-1"/>
        <dgm:constr type="w" for="ch" forName="linV" refType="w"/>
        <dgm:constr type="w" for="ch" forName="space" refType="w" refFor="ch" refForName="linV" fact="0.2"/>
        <dgm:constr type="w" for="ch" forName="padding1" refType="w" fact="0.08"/>
        <dgm:constr type="userP"/>
        <dgm:constr type="w" for="ch" forName="padding2" refType="userP"/>
      </dgm:constrLst>
      <dgm:ruleLst>
        <dgm:rule type="w" for="ch" forName="linV" val="0" fact="NaN" max="NaN"/>
        <dgm:rule type="primFontSz" for="des" forName="parTx" val="5" fact="NaN" max="NaN"/>
      </dgm:ruleLst>
      <dgm:layoutNode name="padding1">
        <dgm:alg type="sp"/>
        <dgm:shape xmlns:r="http://schemas.openxmlformats.org/officeDocument/2006/relationships" r:blip="">
          <dgm:adjLst/>
        </dgm:shape>
        <dgm:presOf/>
        <dgm:constrLst/>
        <dgm:ruleLst/>
      </dgm:layoutNode>
      <dgm:forEach name="Name4" axis="ch" ptType="node">
        <dgm:layoutNode name="linV">
          <dgm:alg type="lin">
            <dgm:param type="linDir" val="fromT"/>
          </dgm:alg>
          <dgm:shape xmlns:r="http://schemas.openxmlformats.org/officeDocument/2006/relationships" r:blip="">
            <dgm:adjLst/>
          </dgm:shape>
          <dgm:presOf/>
          <dgm:constrLst>
            <dgm:constr type="w" for="ch" forName="spVertical1" refType="w"/>
            <dgm:constr type="w" for="ch" forName="parTx" refType="w"/>
            <dgm:constr type="w" for="ch" forName="spVertical2" refType="w"/>
            <dgm:constr type="w" for="ch" forName="spVertical3" refType="w"/>
            <dgm:constr type="w" for="ch" forName="desTx" refType="w"/>
          </dgm:constrLst>
          <dgm:ruleLst/>
          <dgm:layoutNode name="spVertical1">
            <dgm:alg type="sp"/>
            <dgm:shape xmlns:r="http://schemas.openxmlformats.org/officeDocument/2006/relationships" r:blip="">
              <dgm:adjLst/>
            </dgm:shape>
            <dgm:presOf/>
            <dgm:constrLst/>
            <dgm:ruleLst/>
          </dgm:layoutNode>
          <dgm:layoutNode name="parTx" styleLbl="revTx">
            <dgm:varLst>
              <dgm:chMax val="0"/>
              <dgm:chPref val="0"/>
              <dgm:bulletEnabled val="1"/>
            </dgm:varLst>
            <dgm:choose name="Name5">
              <dgm:if name="Name6" axis="root des" ptType="all node" func="maxDepth" op="gt" val="1">
                <dgm:alg type="tx">
                  <dgm:param type="parTxLTRAlign" val="l"/>
                  <dgm:param type="parTxRTLAlign" val="r"/>
                </dgm:alg>
              </dgm:if>
              <dgm:else name="Name7">
                <dgm:alg type="tx">
                  <dgm:param type="parTxLTRAlign" val="ctr"/>
                  <dgm:param type="parTxRTLAlign" val="ctr"/>
                </dgm:alg>
              </dgm:else>
            </dgm:choose>
            <dgm:shape xmlns:r="http://schemas.openxmlformats.org/officeDocument/2006/relationships" type="rect" r:blip="">
              <dgm:adjLst/>
            </dgm:shape>
            <dgm:presOf axis="self" ptType="node"/>
            <dgm:choose name="Name8">
              <dgm:if name="Name9" func="var" arg="dir" op="equ" val="norm">
                <dgm:constrLst>
                  <dgm:constr type="userT"/>
                  <dgm:constr type="h" refType="userT" op="lte"/>
                  <dgm:constr type="tMarg" refType="primFontSz" fact="0.8"/>
                  <dgm:constr type="bMarg" refType="tMarg"/>
                  <dgm:constr type="lMarg"/>
                  <dgm:constr type="rMarg"/>
                </dgm:constrLst>
              </dgm:if>
              <dgm:else name="Name10">
                <dgm:constrLst>
                  <dgm:constr type="userT"/>
                  <dgm:constr type="h" refType="userT" op="lte"/>
                  <dgm:constr type="tMarg" refType="primFontSz" fact="0.8"/>
                  <dgm:constr type="bMarg" refType="tMarg"/>
                  <dgm:constr type="lMarg"/>
                  <dgm:constr type="rMarg"/>
                </dgm:constrLst>
              </dgm:else>
            </dgm:choose>
            <dgm:ruleLst>
              <dgm:rule type="h" val="INF" fact="NaN" max="NaN"/>
            </dgm:ruleLst>
          </dgm:layoutNode>
          <dgm:layoutNode name="spVertical2">
            <dgm:alg type="sp"/>
            <dgm:shape xmlns:r="http://schemas.openxmlformats.org/officeDocument/2006/relationships" r:blip="">
              <dgm:adjLst/>
            </dgm:shape>
            <dgm:presOf/>
            <dgm:constrLst/>
            <dgm:ruleLst/>
          </dgm:layoutNode>
          <dgm:layoutNode name="spVertical3">
            <dgm:alg type="sp"/>
            <dgm:shape xmlns:r="http://schemas.openxmlformats.org/officeDocument/2006/relationships" r:blip="">
              <dgm:adjLst/>
            </dgm:shape>
            <dgm:presOf/>
            <dgm:constrLst/>
            <dgm:ruleLst/>
          </dgm:layoutNode>
          <dgm:choose name="Name11">
            <dgm:if name="Name12" axis="ch" ptType="node" func="cnt" op="gte" val="1">
              <dgm:layoutNode name="desTx" styleLbl="revTx">
                <dgm:varLst>
                  <dgm:bulletEnabled val="1"/>
                </dgm:varLst>
                <dgm:alg type="tx">
                  <dgm:param type="stBulletLvl" val="1"/>
                </dgm:alg>
                <dgm:shape xmlns:r="http://schemas.openxmlformats.org/officeDocument/2006/relationships" type="rect" r:blip="">
                  <dgm:adjLst/>
                </dgm:shape>
                <dgm:presOf axis="des" ptType="node"/>
                <dgm:constrLst>
                  <dgm:constr type="tMarg"/>
                  <dgm:constr type="bMarg"/>
                  <dgm:constr type="rMarg"/>
                  <dgm:constr type="lMarg"/>
                </dgm:constrLst>
                <dgm:ruleLst>
                  <dgm:rule type="h" val="INF" fact="NaN" max="NaN"/>
                </dgm:ruleLst>
              </dgm:layoutNode>
            </dgm:if>
            <dgm:else name="Name13"/>
          </dgm:choose>
        </dgm:layoutNod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name="padding2">
        <dgm:alg type="sp"/>
        <dgm:shape xmlns:r="http://schemas.openxmlformats.org/officeDocument/2006/relationships" r:blip="">
          <dgm:adjLst/>
        </dgm:shape>
        <dgm:presOf/>
        <dgm:constrLst/>
        <dgm:ruleLst/>
      </dgm:layoutNode>
      <dgm:layoutNode name="negArrow">
        <dgm:alg type="sp"/>
        <dgm:shape xmlns:r="http://schemas.openxmlformats.org/officeDocument/2006/relationships" r:blip="">
          <dgm:adjLst/>
        </dgm:shape>
        <dgm:presOf/>
        <dgm:constrLst/>
        <dgm:ruleLst/>
      </dgm:layoutNode>
      <dgm:layoutNode name="backgroundArrow" styleLbl="node1">
        <dgm:alg type="sp"/>
        <dgm:choose name="Name15">
          <dgm:if name="Name16" func="var" arg="dir" op="equ" val="norm">
            <dgm:shape xmlns:r="http://schemas.openxmlformats.org/officeDocument/2006/relationships" type="rightArrow" r:blip="">
              <dgm:adjLst/>
            </dgm:shape>
          </dgm:if>
          <dgm:else name="Name17">
            <dgm:shape xmlns:r="http://schemas.openxmlformats.org/officeDocument/2006/relationships" type="leftArrow" r:blip="">
              <dgm:adjLst/>
            </dgm:shape>
          </dgm:else>
        </dgm:choose>
        <dgm:presOf/>
        <dgm:constrLst/>
        <dgm:ruleLst/>
      </dgm:layoutNode>
    </dgm:layoutNode>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EDBF0D-B3A6-4945-BCCA-931306E5AE86}" type="datetimeFigureOut">
              <a:rPr lang="en-GB" smtClean="0"/>
              <a:t>21/02/2023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E94546-3BA2-4228-B5EC-7F79EC92FBFE}" type="slidenum">
              <a:rPr lang="en-GB" smtClean="0"/>
              <a:t>‹#›</a:t>
            </a:fld>
            <a:endParaRPr lang="en-GB"/>
          </a:p>
        </p:txBody>
      </p:sp>
    </p:spTree>
    <p:extLst>
      <p:ext uri="{BB962C8B-B14F-4D97-AF65-F5344CB8AC3E}">
        <p14:creationId xmlns:p14="http://schemas.microsoft.com/office/powerpoint/2010/main" val="18866804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8E94546-3BA2-4228-B5EC-7F79EC92FBFE}" type="slidenum">
              <a:rPr lang="en-GB" smtClean="0"/>
              <a:t>12</a:t>
            </a:fld>
            <a:endParaRPr lang="en-GB"/>
          </a:p>
        </p:txBody>
      </p:sp>
    </p:spTree>
    <p:extLst>
      <p:ext uri="{BB962C8B-B14F-4D97-AF65-F5344CB8AC3E}">
        <p14:creationId xmlns:p14="http://schemas.microsoft.com/office/powerpoint/2010/main" val="6820401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6.9%  - 1.7 million women</a:t>
            </a:r>
          </a:p>
          <a:p>
            <a:r>
              <a:rPr lang="en-GB"/>
              <a:t>3% - 699000 men</a:t>
            </a:r>
          </a:p>
        </p:txBody>
      </p:sp>
      <p:sp>
        <p:nvSpPr>
          <p:cNvPr id="4" name="Slide Number Placeholder 3"/>
          <p:cNvSpPr>
            <a:spLocks noGrp="1"/>
          </p:cNvSpPr>
          <p:nvPr>
            <p:ph type="sldNum" sz="quarter" idx="5"/>
          </p:nvPr>
        </p:nvSpPr>
        <p:spPr/>
        <p:txBody>
          <a:bodyPr/>
          <a:lstStyle/>
          <a:p>
            <a:fld id="{88E94546-3BA2-4228-B5EC-7F79EC92FBFE}" type="slidenum">
              <a:rPr lang="en-GB" smtClean="0"/>
              <a:t>13</a:t>
            </a:fld>
            <a:endParaRPr lang="en-GB"/>
          </a:p>
        </p:txBody>
      </p:sp>
    </p:spTree>
    <p:extLst>
      <p:ext uri="{BB962C8B-B14F-4D97-AF65-F5344CB8AC3E}">
        <p14:creationId xmlns:p14="http://schemas.microsoft.com/office/powerpoint/2010/main" val="33868910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618254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p>
            <a:fld id="{4509A250-FF31-4206-8172-F9D3106AACB1}" type="datetimeFigureOut">
              <a:rPr lang="en-US" dirty="0"/>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684102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980078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796027F-7875-4030-9381-8BD8C4F21935}" type="datetimeFigureOut">
              <a:rPr lang="en-US" dirty="0"/>
              <a:t>2/21/2023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1605640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796027F-7875-4030-9381-8BD8C4F21935}" type="datetimeFigureOut">
              <a:rPr lang="en-US" dirty="0"/>
              <a:t>2/21/2023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4753284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2/21/2023</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662259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2/21/2023</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5751411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2/21/2023</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811988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4289555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5627039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7879425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Tree>
    <p:extLst>
      <p:ext uri="{BB962C8B-B14F-4D97-AF65-F5344CB8AC3E}">
        <p14:creationId xmlns:p14="http://schemas.microsoft.com/office/powerpoint/2010/main" val="26433268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5743725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2/21/2023</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8549076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2/21/2023</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7567014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86434475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6933545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2/21/2023</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a:p>
        </p:txBody>
      </p:sp>
    </p:spTree>
    <p:extLst>
      <p:ext uri="{BB962C8B-B14F-4D97-AF65-F5344CB8AC3E}">
        <p14:creationId xmlns:p14="http://schemas.microsoft.com/office/powerpoint/2010/main" val="1205020323"/>
      </p:ext>
    </p:extLst>
  </p:cSld>
  <p:clrMap bg1="dk1" tx1="lt1" bg2="dk2" tx2="lt2" accent1="accent1" accent2="accent2" accent3="accent3" accent4="accent4" accent5="accent5" accent6="accent6" hlink="hlink" folHlink="folHlink"/>
  <p:sldLayoutIdLst>
    <p:sldLayoutId id="2147483818" r:id="rId1"/>
    <p:sldLayoutId id="2147483819" r:id="rId2"/>
    <p:sldLayoutId id="2147483820" r:id="rId3"/>
    <p:sldLayoutId id="2147483821" r:id="rId4"/>
    <p:sldLayoutId id="2147483822" r:id="rId5"/>
    <p:sldLayoutId id="2147483823" r:id="rId6"/>
    <p:sldLayoutId id="2147483824" r:id="rId7"/>
    <p:sldLayoutId id="2147483825" r:id="rId8"/>
    <p:sldLayoutId id="2147483826" r:id="rId9"/>
    <p:sldLayoutId id="2147483827" r:id="rId10"/>
    <p:sldLayoutId id="2147483828" r:id="rId11"/>
    <p:sldLayoutId id="2147483829" r:id="rId12"/>
    <p:sldLayoutId id="2147483830" r:id="rId13"/>
    <p:sldLayoutId id="2147483831" r:id="rId14"/>
    <p:sldLayoutId id="2147483832" r:id="rId15"/>
    <p:sldLayoutId id="2147483833" r:id="rId16"/>
    <p:sldLayoutId id="2147483834"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2.png"/><Relationship Id="rId7" Type="http://schemas.openxmlformats.org/officeDocument/2006/relationships/diagramData" Target="../diagrams/data1.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11" Type="http://schemas.microsoft.com/office/2007/relationships/diagramDrawing" Target="../diagrams/drawing1.xml"/><Relationship Id="rId5" Type="http://schemas.openxmlformats.org/officeDocument/2006/relationships/image" Target="../media/image4.png"/><Relationship Id="rId10" Type="http://schemas.openxmlformats.org/officeDocument/2006/relationships/diagramColors" Target="../diagrams/colors1.xml"/><Relationship Id="rId4" Type="http://schemas.openxmlformats.org/officeDocument/2006/relationships/image" Target="../media/image3.png"/><Relationship Id="rId9"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8" Type="http://schemas.openxmlformats.org/officeDocument/2006/relationships/diagramQuickStyle" Target="../diagrams/quickStyle2.xml"/><Relationship Id="rId13" Type="http://schemas.openxmlformats.org/officeDocument/2006/relationships/diagramQuickStyle" Target="../diagrams/quickStyle3.xml"/><Relationship Id="rId3" Type="http://schemas.openxmlformats.org/officeDocument/2006/relationships/image" Target="../media/image3.png"/><Relationship Id="rId7" Type="http://schemas.openxmlformats.org/officeDocument/2006/relationships/diagramLayout" Target="../diagrams/layout2.xml"/><Relationship Id="rId12" Type="http://schemas.openxmlformats.org/officeDocument/2006/relationships/diagramLayout" Target="../diagrams/layout3.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Data" Target="../diagrams/data2.xml"/><Relationship Id="rId11" Type="http://schemas.openxmlformats.org/officeDocument/2006/relationships/diagramData" Target="../diagrams/data3.xml"/><Relationship Id="rId5" Type="http://schemas.openxmlformats.org/officeDocument/2006/relationships/image" Target="../media/image5.png"/><Relationship Id="rId15" Type="http://schemas.microsoft.com/office/2007/relationships/diagramDrawing" Target="../diagrams/drawing3.xml"/><Relationship Id="rId10" Type="http://schemas.microsoft.com/office/2007/relationships/diagramDrawing" Target="../diagrams/drawing2.xml"/><Relationship Id="rId4" Type="http://schemas.openxmlformats.org/officeDocument/2006/relationships/image" Target="../media/image4.png"/><Relationship Id="rId9" Type="http://schemas.openxmlformats.org/officeDocument/2006/relationships/diagramColors" Target="../diagrams/colors2.xml"/><Relationship Id="rId14" Type="http://schemas.openxmlformats.org/officeDocument/2006/relationships/diagramColors" Target="../diagrams/colors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8" Type="http://schemas.openxmlformats.org/officeDocument/2006/relationships/diagramQuickStyle" Target="../diagrams/quickStyle6.xml"/><Relationship Id="rId3" Type="http://schemas.openxmlformats.org/officeDocument/2006/relationships/image" Target="../media/image3.png"/><Relationship Id="rId7" Type="http://schemas.openxmlformats.org/officeDocument/2006/relationships/diagramLayout" Target="../diagrams/layout6.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diagramData" Target="../diagrams/data6.xml"/><Relationship Id="rId5" Type="http://schemas.openxmlformats.org/officeDocument/2006/relationships/image" Target="../media/image5.png"/><Relationship Id="rId10" Type="http://schemas.microsoft.com/office/2007/relationships/diagramDrawing" Target="../diagrams/drawing6.xml"/><Relationship Id="rId4" Type="http://schemas.openxmlformats.org/officeDocument/2006/relationships/image" Target="../media/image4.png"/><Relationship Id="rId9" Type="http://schemas.openxmlformats.org/officeDocument/2006/relationships/diagramColors" Target="../diagrams/colors6.xml"/></Relationships>
</file>

<file path=ppt/slides/_rels/slide10.xml.rels><?xml version="1.0" encoding="UTF-8" standalone="yes"?>
<Relationships xmlns="http://schemas.openxmlformats.org/package/2006/relationships"><Relationship Id="rId8" Type="http://schemas.openxmlformats.org/officeDocument/2006/relationships/diagramLayout" Target="../diagrams/layout7.xml"/><Relationship Id="rId3" Type="http://schemas.openxmlformats.org/officeDocument/2006/relationships/image" Target="../media/image3.png"/><Relationship Id="rId7" Type="http://schemas.openxmlformats.org/officeDocument/2006/relationships/diagramData" Target="../diagrams/data7.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0.gif"/><Relationship Id="rId11" Type="http://schemas.microsoft.com/office/2007/relationships/diagramDrawing" Target="../diagrams/drawing7.xml"/><Relationship Id="rId5" Type="http://schemas.openxmlformats.org/officeDocument/2006/relationships/image" Target="../media/image5.png"/><Relationship Id="rId10" Type="http://schemas.openxmlformats.org/officeDocument/2006/relationships/diagramColors" Target="../diagrams/colors7.xml"/><Relationship Id="rId4" Type="http://schemas.openxmlformats.org/officeDocument/2006/relationships/image" Target="../media/image4.png"/><Relationship Id="rId9"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2" Type="http://schemas.openxmlformats.org/officeDocument/2006/relationships/hyperlink" Target="https://stock.adobe.com/uk/search?k=kids+playing+clipart"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hyperlink" Target="https://doi.org/10.1111/1468-0122.00249"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4" name="Picture 3" descr="A mosaic of colorful geometric shapes">
            <a:extLst>
              <a:ext uri="{FF2B5EF4-FFF2-40B4-BE49-F238E27FC236}">
                <a16:creationId xmlns:a16="http://schemas.microsoft.com/office/drawing/2014/main" id="{3B6F49E2-5E63-A675-5BDE-68A2B95CA50E}"/>
              </a:ext>
            </a:extLst>
          </p:cNvPr>
          <p:cNvPicPr>
            <a:picLocks noChangeAspect="1"/>
          </p:cNvPicPr>
          <p:nvPr/>
        </p:nvPicPr>
        <p:blipFill rotWithShape="1">
          <a:blip r:embed="rId3">
            <a:duotone>
              <a:prstClr val="black"/>
              <a:schemeClr val="accent5">
                <a:tint val="45000"/>
                <a:satMod val="400000"/>
              </a:schemeClr>
            </a:duotone>
            <a:alphaModFix amt="25000"/>
          </a:blip>
          <a:srcRect t="28481" r="9091"/>
          <a:stretch/>
        </p:blipFill>
        <p:spPr>
          <a:xfrm>
            <a:off x="20" y="10"/>
            <a:ext cx="12191980" cy="6857990"/>
          </a:xfrm>
          <a:prstGeom prst="rect">
            <a:avLst/>
          </a:prstGeom>
        </p:spPr>
      </p:pic>
      <p:sp>
        <p:nvSpPr>
          <p:cNvPr id="2" name="Title 1">
            <a:extLst>
              <a:ext uri="{FF2B5EF4-FFF2-40B4-BE49-F238E27FC236}">
                <a16:creationId xmlns:a16="http://schemas.microsoft.com/office/drawing/2014/main" id="{D142ABE3-98E6-633A-40EC-628601C78510}"/>
              </a:ext>
            </a:extLst>
          </p:cNvPr>
          <p:cNvSpPr>
            <a:spLocks noGrp="1"/>
          </p:cNvSpPr>
          <p:nvPr>
            <p:ph type="ctrTitle"/>
          </p:nvPr>
        </p:nvSpPr>
        <p:spPr>
          <a:xfrm>
            <a:off x="1154955" y="804333"/>
            <a:ext cx="8825658" cy="3329581"/>
          </a:xfrm>
        </p:spPr>
        <p:txBody>
          <a:bodyPr vert="horz" lIns="91440" tIns="45720" rIns="91440" bIns="45720" rtlCol="0" anchor="b">
            <a:noAutofit/>
          </a:bodyPr>
          <a:lstStyle/>
          <a:p>
            <a:pPr>
              <a:lnSpc>
                <a:spcPct val="90000"/>
              </a:lnSpc>
            </a:pPr>
            <a:r>
              <a:rPr lang="en-GB" sz="4800">
                <a:latin typeface="Arial"/>
                <a:cs typeface="Arial"/>
              </a:rPr>
              <a:t>Children, Young People, and Families</a:t>
            </a:r>
            <a:br>
              <a:rPr lang="en-GB" sz="4800">
                <a:latin typeface="Arial"/>
              </a:rPr>
            </a:br>
            <a:r>
              <a:rPr lang="en-GB" sz="4800">
                <a:latin typeface="Arial"/>
                <a:cs typeface="Arial"/>
              </a:rPr>
              <a:t>Module : BMHP5004</a:t>
            </a:r>
            <a:br>
              <a:rPr lang="en-GB" sz="4800">
                <a:latin typeface="Arial"/>
              </a:rPr>
            </a:br>
            <a:r>
              <a:rPr lang="en-GB" sz="4800">
                <a:latin typeface="Arial"/>
                <a:cs typeface="Arial"/>
              </a:rPr>
              <a:t>Lecturer: Rachael Rivers </a:t>
            </a:r>
            <a:br>
              <a:rPr lang="en-GB" sz="4800">
                <a:latin typeface="Arial"/>
              </a:rPr>
            </a:br>
            <a:r>
              <a:rPr lang="en-GB" sz="4800">
                <a:latin typeface="Arial"/>
                <a:cs typeface="Arial"/>
              </a:rPr>
              <a:t>Submission date: 24/02/2023</a:t>
            </a:r>
          </a:p>
        </p:txBody>
      </p:sp>
      <p:sp>
        <p:nvSpPr>
          <p:cNvPr id="3" name="Subtitle 2">
            <a:extLst>
              <a:ext uri="{FF2B5EF4-FFF2-40B4-BE49-F238E27FC236}">
                <a16:creationId xmlns:a16="http://schemas.microsoft.com/office/drawing/2014/main" id="{7FA020E8-C56E-6425-502A-3AABFBFC1D5B}"/>
              </a:ext>
            </a:extLst>
          </p:cNvPr>
          <p:cNvSpPr>
            <a:spLocks noGrp="1"/>
          </p:cNvSpPr>
          <p:nvPr>
            <p:ph type="subTitle" idx="1"/>
          </p:nvPr>
        </p:nvSpPr>
        <p:spPr>
          <a:xfrm>
            <a:off x="1316320" y="4920815"/>
            <a:ext cx="3231682" cy="1040714"/>
          </a:xfrm>
        </p:spPr>
        <p:txBody>
          <a:bodyPr vert="horz" lIns="0" tIns="0" rIns="0" bIns="0" rtlCol="0">
            <a:normAutofit/>
          </a:bodyPr>
          <a:lstStyle/>
          <a:p>
            <a:pPr>
              <a:lnSpc>
                <a:spcPct val="90000"/>
              </a:lnSpc>
            </a:pPr>
            <a:r>
              <a:rPr lang="en-GB" sz="1800">
                <a:latin typeface="Arial"/>
                <a:ea typeface="Microsoft Sans Serif"/>
                <a:cs typeface="Microsoft Sans Serif"/>
              </a:rPr>
              <a:t> Ishrat Rehman-2118374</a:t>
            </a:r>
          </a:p>
          <a:p>
            <a:pPr>
              <a:lnSpc>
                <a:spcPct val="90000"/>
              </a:lnSpc>
            </a:pPr>
            <a:r>
              <a:rPr lang="en-GB" sz="1800">
                <a:latin typeface="Arial"/>
                <a:ea typeface="Microsoft Sans Serif"/>
                <a:cs typeface="Microsoft Sans Serif"/>
              </a:rPr>
              <a:t> Samina Mumtaz-2119016</a:t>
            </a:r>
          </a:p>
          <a:p>
            <a:pPr>
              <a:lnSpc>
                <a:spcPct val="90000"/>
              </a:lnSpc>
            </a:pPr>
            <a:r>
              <a:rPr lang="en-GB" sz="1800">
                <a:latin typeface="Arial"/>
                <a:ea typeface="Microsoft Sans Serif"/>
                <a:cs typeface="Microsoft Sans Serif"/>
              </a:rPr>
              <a:t> Shazia Begum-2117727</a:t>
            </a:r>
          </a:p>
        </p:txBody>
      </p:sp>
      <p:sp>
        <p:nvSpPr>
          <p:cNvPr id="9" name="Rectangle 8">
            <a:extLst>
              <a:ext uri="{FF2B5EF4-FFF2-40B4-BE49-F238E27FC236}">
                <a16:creationId xmlns:a16="http://schemas.microsoft.com/office/drawing/2014/main" id="{C885E190-58DD-42DD-A4A8-401E15C92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4268841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iterate>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7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1500"/>
                                  </p:stCondLst>
                                  <p:iterate>
                                    <p:tmPct val="10000"/>
                                  </p:iterate>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7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0" name="Picture 9">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2" name="Oval 11">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4" name="Picture 13">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6" name="Picture 15">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8" name="Rectangle 17">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0" name="Rectangle 19">
            <a:extLst>
              <a:ext uri="{FF2B5EF4-FFF2-40B4-BE49-F238E27FC236}">
                <a16:creationId xmlns:a16="http://schemas.microsoft.com/office/drawing/2014/main" id="{923E8915-D2AA-4327-A45A-972C3CA95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2" name="Rectangle 21">
            <a:extLst>
              <a:ext uri="{FF2B5EF4-FFF2-40B4-BE49-F238E27FC236}">
                <a16:creationId xmlns:a16="http://schemas.microsoft.com/office/drawing/2014/main" id="{8302FC3C-9804-4950-B721-5FD704BA60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 name="Straight Connector 23">
            <a:extLst>
              <a:ext uri="{FF2B5EF4-FFF2-40B4-BE49-F238E27FC236}">
                <a16:creationId xmlns:a16="http://schemas.microsoft.com/office/drawing/2014/main" id="{6B9695BD-ECF6-49CA-8877-8C493193C65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26" name="Picture 25">
            <a:extLst>
              <a:ext uri="{FF2B5EF4-FFF2-40B4-BE49-F238E27FC236}">
                <a16:creationId xmlns:a16="http://schemas.microsoft.com/office/drawing/2014/main" id="{3BC6EBB2-9BDC-4075-BA6B-43A9FBF9C8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28" name="Freeform 5">
            <a:extLst>
              <a:ext uri="{FF2B5EF4-FFF2-40B4-BE49-F238E27FC236}">
                <a16:creationId xmlns:a16="http://schemas.microsoft.com/office/drawing/2014/main" id="{F3798573-F27B-47EB-8EA4-7EE34954C2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extBox 1">
            <a:extLst>
              <a:ext uri="{FF2B5EF4-FFF2-40B4-BE49-F238E27FC236}">
                <a16:creationId xmlns:a16="http://schemas.microsoft.com/office/drawing/2014/main" id="{FA0F0FB8-861E-C6C6-D391-664167FA1D4F}"/>
              </a:ext>
            </a:extLst>
          </p:cNvPr>
          <p:cNvSpPr txBox="1"/>
          <p:nvPr/>
        </p:nvSpPr>
        <p:spPr>
          <a:xfrm>
            <a:off x="4876160" y="1545306"/>
            <a:ext cx="6399930" cy="4137704"/>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fontScale="55000" lnSpcReduction="20000"/>
          </a:bodyPr>
          <a:lstStyle/>
          <a:p>
            <a:pPr defTabSz="457200">
              <a:spcBef>
                <a:spcPts val="1000"/>
              </a:spcBef>
              <a:buClr>
                <a:schemeClr val="bg2">
                  <a:lumMod val="40000"/>
                  <a:lumOff val="60000"/>
                </a:schemeClr>
              </a:buClr>
              <a:buSzPct val="80000"/>
            </a:pPr>
            <a:endParaRPr lang="en-US">
              <a:latin typeface="+mj-lt"/>
              <a:ea typeface="+mj-ea"/>
              <a:cs typeface="+mj-cs"/>
            </a:endParaRPr>
          </a:p>
          <a:p>
            <a:pPr defTabSz="457200">
              <a:spcBef>
                <a:spcPts val="1000"/>
              </a:spcBef>
              <a:buClr>
                <a:schemeClr val="bg2">
                  <a:lumMod val="40000"/>
                  <a:lumOff val="60000"/>
                </a:schemeClr>
              </a:buClr>
              <a:buSzPct val="80000"/>
            </a:pPr>
            <a:endParaRPr lang="en-US">
              <a:latin typeface="+mj-lt"/>
              <a:ea typeface="+mj-ea"/>
              <a:cs typeface="+mj-cs"/>
            </a:endParaRPr>
          </a:p>
          <a:p>
            <a:pPr marL="285750" indent="-285750" defTabSz="457200">
              <a:spcBef>
                <a:spcPts val="1000"/>
              </a:spcBef>
              <a:buClr>
                <a:schemeClr val="bg2">
                  <a:lumMod val="40000"/>
                  <a:lumOff val="60000"/>
                </a:schemeClr>
              </a:buClr>
              <a:buSzPct val="80000"/>
              <a:buFont typeface="Wingdings 3" charset="2"/>
              <a:buChar char=""/>
            </a:pPr>
            <a:r>
              <a:rPr lang="en-US">
                <a:latin typeface="Arial"/>
                <a:ea typeface="+mj-ea"/>
                <a:cs typeface="Arial"/>
              </a:rPr>
              <a:t>INTRODUCTION</a:t>
            </a:r>
          </a:p>
          <a:p>
            <a:pPr marL="285750" indent="-285750" defTabSz="457200">
              <a:spcBef>
                <a:spcPts val="1000"/>
              </a:spcBef>
              <a:buClr>
                <a:schemeClr val="bg2">
                  <a:lumMod val="40000"/>
                  <a:lumOff val="60000"/>
                </a:schemeClr>
              </a:buClr>
              <a:buSzPct val="80000"/>
              <a:buFont typeface="Wingdings 3" charset="2"/>
              <a:buChar char=""/>
            </a:pPr>
            <a:r>
              <a:rPr lang="en-US">
                <a:latin typeface="Arial"/>
                <a:ea typeface="+mj-ea"/>
                <a:cs typeface="Arial"/>
              </a:rPr>
              <a:t>UNICEF</a:t>
            </a:r>
          </a:p>
          <a:p>
            <a:pPr marL="285750" indent="-285750" defTabSz="457200">
              <a:spcBef>
                <a:spcPts val="1000"/>
              </a:spcBef>
              <a:buClr>
                <a:schemeClr val="bg2">
                  <a:lumMod val="40000"/>
                  <a:lumOff val="60000"/>
                </a:schemeClr>
              </a:buClr>
              <a:buSzPct val="80000"/>
              <a:buFont typeface="Wingdings 3" charset="2"/>
              <a:buChar char=""/>
            </a:pPr>
            <a:r>
              <a:rPr lang="en-US">
                <a:latin typeface="Arial"/>
                <a:ea typeface="+mj-ea"/>
                <a:cs typeface="Arial"/>
              </a:rPr>
              <a:t>ANALYSIS OF THE CHILDREN</a:t>
            </a:r>
          </a:p>
          <a:p>
            <a:pPr marL="285750" indent="-285750" defTabSz="457200">
              <a:spcBef>
                <a:spcPts val="1000"/>
              </a:spcBef>
              <a:buClr>
                <a:schemeClr val="bg2">
                  <a:lumMod val="40000"/>
                  <a:lumOff val="60000"/>
                </a:schemeClr>
              </a:buClr>
              <a:buSzPct val="80000"/>
              <a:buFont typeface="Wingdings 3" charset="2"/>
              <a:buChar char=""/>
            </a:pPr>
            <a:r>
              <a:rPr lang="en-US">
                <a:latin typeface="Arial"/>
                <a:ea typeface="+mj-ea"/>
                <a:cs typeface="Arial"/>
              </a:rPr>
              <a:t>IMPLICATIONS ON THE CHILDREN AND SUPPORT AVAILABLE</a:t>
            </a:r>
          </a:p>
          <a:p>
            <a:pPr marL="285750" indent="-285750" defTabSz="457200">
              <a:spcBef>
                <a:spcPts val="1000"/>
              </a:spcBef>
              <a:buClr>
                <a:schemeClr val="bg2">
                  <a:lumMod val="40000"/>
                  <a:lumOff val="60000"/>
                </a:schemeClr>
              </a:buClr>
              <a:buSzPct val="80000"/>
              <a:buFont typeface="Wingdings 3" charset="2"/>
              <a:buChar char=""/>
            </a:pPr>
            <a:r>
              <a:rPr lang="en-US">
                <a:latin typeface="Arial"/>
                <a:ea typeface="+mj-ea"/>
                <a:cs typeface="Arial"/>
              </a:rPr>
              <a:t>ABUSE IN THE FAMILY</a:t>
            </a:r>
          </a:p>
          <a:p>
            <a:pPr marL="285750" indent="-285750" defTabSz="457200">
              <a:spcBef>
                <a:spcPts val="1000"/>
              </a:spcBef>
              <a:buClr>
                <a:schemeClr val="bg2">
                  <a:lumMod val="40000"/>
                  <a:lumOff val="60000"/>
                </a:schemeClr>
              </a:buClr>
              <a:buSzPct val="80000"/>
              <a:buFont typeface="Wingdings 3" charset="2"/>
              <a:buChar char=""/>
            </a:pPr>
            <a:r>
              <a:rPr lang="en-US">
                <a:latin typeface="Arial"/>
                <a:ea typeface="+mj-ea"/>
                <a:cs typeface="Arial"/>
              </a:rPr>
              <a:t>ANALYSIS AND IMPLICATIONS OF THE MOTHER</a:t>
            </a:r>
          </a:p>
          <a:p>
            <a:pPr marL="285750" indent="-285750" defTabSz="457200">
              <a:spcBef>
                <a:spcPts val="1000"/>
              </a:spcBef>
              <a:buClr>
                <a:schemeClr val="bg2">
                  <a:lumMod val="40000"/>
                  <a:lumOff val="60000"/>
                </a:schemeClr>
              </a:buClr>
              <a:buSzPct val="80000"/>
              <a:buFont typeface="Wingdings 3" charset="2"/>
              <a:buChar char=""/>
            </a:pPr>
            <a:r>
              <a:rPr lang="en-US">
                <a:latin typeface="Arial"/>
                <a:ea typeface="+mj-ea"/>
                <a:cs typeface="Arial"/>
              </a:rPr>
              <a:t>SUPPORT AVAILABLE FOR THE MOTHER</a:t>
            </a:r>
          </a:p>
          <a:p>
            <a:pPr marL="285750" indent="-285750" defTabSz="457200">
              <a:spcBef>
                <a:spcPts val="1000"/>
              </a:spcBef>
              <a:buClr>
                <a:schemeClr val="bg2">
                  <a:lumMod val="40000"/>
                  <a:lumOff val="60000"/>
                </a:schemeClr>
              </a:buClr>
              <a:buSzPct val="80000"/>
              <a:buFont typeface="Wingdings 3" charset="2"/>
              <a:buChar char=""/>
            </a:pPr>
            <a:r>
              <a:rPr lang="en-US">
                <a:latin typeface="Arial"/>
                <a:ea typeface="+mj-ea"/>
                <a:cs typeface="Arial"/>
              </a:rPr>
              <a:t>WOMEN’S AID</a:t>
            </a:r>
          </a:p>
          <a:p>
            <a:pPr marL="285750" indent="-285750" defTabSz="457200">
              <a:spcBef>
                <a:spcPts val="1000"/>
              </a:spcBef>
              <a:buClr>
                <a:schemeClr val="bg2">
                  <a:lumMod val="40000"/>
                  <a:lumOff val="60000"/>
                </a:schemeClr>
              </a:buClr>
              <a:buSzPct val="80000"/>
              <a:buFont typeface="Wingdings 3" charset="2"/>
              <a:buChar char=""/>
            </a:pPr>
            <a:r>
              <a:rPr lang="en-US">
                <a:latin typeface="Arial"/>
                <a:ea typeface="+mj-ea"/>
                <a:cs typeface="Arial"/>
              </a:rPr>
              <a:t>RISK FACTORS</a:t>
            </a:r>
          </a:p>
          <a:p>
            <a:pPr marL="285750" indent="-285750" defTabSz="457200">
              <a:spcBef>
                <a:spcPts val="1000"/>
              </a:spcBef>
              <a:buClr>
                <a:srgbClr val="8AD0D6"/>
              </a:buClr>
              <a:buSzPct val="80000"/>
              <a:buFont typeface="Wingdings 3" charset="2"/>
              <a:buChar char=""/>
            </a:pPr>
            <a:r>
              <a:rPr lang="en-US">
                <a:latin typeface="Arial"/>
                <a:ea typeface="+mj-ea"/>
                <a:cs typeface="Arial"/>
              </a:rPr>
              <a:t>ANALYSIS AND IMPLICATIONS OF THE FATHER</a:t>
            </a:r>
          </a:p>
          <a:p>
            <a:pPr marL="285750" indent="-285750" defTabSz="457200">
              <a:spcBef>
                <a:spcPts val="1000"/>
              </a:spcBef>
              <a:buClr>
                <a:schemeClr val="bg2">
                  <a:lumMod val="40000"/>
                  <a:lumOff val="60000"/>
                </a:schemeClr>
              </a:buClr>
              <a:buSzPct val="80000"/>
              <a:buFont typeface="Wingdings 3" charset="2"/>
              <a:buChar char=""/>
            </a:pPr>
            <a:r>
              <a:rPr lang="en-US">
                <a:latin typeface="Arial"/>
                <a:ea typeface="+mj-ea"/>
                <a:cs typeface="Arial"/>
              </a:rPr>
              <a:t>POLICY AND PROCEDURES</a:t>
            </a:r>
          </a:p>
          <a:p>
            <a:pPr marL="285750" indent="-285750" defTabSz="457200">
              <a:spcBef>
                <a:spcPts val="1000"/>
              </a:spcBef>
              <a:buClr>
                <a:schemeClr val="bg2">
                  <a:lumMod val="40000"/>
                  <a:lumOff val="60000"/>
                </a:schemeClr>
              </a:buClr>
              <a:buSzPct val="80000"/>
              <a:buFont typeface="Wingdings 3" charset="2"/>
              <a:buChar char=""/>
            </a:pPr>
            <a:r>
              <a:rPr lang="en-US">
                <a:latin typeface="Arial"/>
                <a:ea typeface="+mj-ea"/>
                <a:cs typeface="Arial"/>
              </a:rPr>
              <a:t>PROFESSIONAL INTERVENTIONS</a:t>
            </a:r>
          </a:p>
          <a:p>
            <a:pPr marL="285750" indent="-285750" defTabSz="457200">
              <a:spcBef>
                <a:spcPts val="1000"/>
              </a:spcBef>
              <a:buClr>
                <a:schemeClr val="bg2">
                  <a:lumMod val="40000"/>
                  <a:lumOff val="60000"/>
                </a:schemeClr>
              </a:buClr>
              <a:buSzPct val="80000"/>
              <a:buFont typeface="Wingdings 3" charset="2"/>
              <a:buChar char=""/>
            </a:pPr>
            <a:r>
              <a:rPr lang="en-US">
                <a:latin typeface="Arial"/>
                <a:ea typeface="+mj-ea"/>
                <a:cs typeface="Arial"/>
              </a:rPr>
              <a:t>CONCLUSION</a:t>
            </a:r>
          </a:p>
          <a:p>
            <a:pPr marL="285750" indent="-285750" defTabSz="457200">
              <a:spcBef>
                <a:spcPts val="1000"/>
              </a:spcBef>
              <a:buClr>
                <a:schemeClr val="bg2">
                  <a:lumMod val="40000"/>
                  <a:lumOff val="60000"/>
                </a:schemeClr>
              </a:buClr>
              <a:buSzPct val="80000"/>
              <a:buFont typeface="Wingdings 3" charset="2"/>
              <a:buChar char=""/>
            </a:pPr>
            <a:r>
              <a:rPr lang="en-US">
                <a:latin typeface="Arial"/>
                <a:ea typeface="+mj-ea"/>
                <a:cs typeface="Arial"/>
              </a:rPr>
              <a:t>REFERENCES</a:t>
            </a:r>
          </a:p>
          <a:p>
            <a:pPr marL="285750" indent="-285750" defTabSz="457200">
              <a:spcBef>
                <a:spcPts val="1000"/>
              </a:spcBef>
              <a:buClr>
                <a:schemeClr val="bg2">
                  <a:lumMod val="40000"/>
                  <a:lumOff val="60000"/>
                </a:schemeClr>
              </a:buClr>
              <a:buSzPct val="80000"/>
              <a:buFont typeface="Wingdings 3" charset="2"/>
              <a:buChar char=""/>
            </a:pPr>
            <a:endParaRPr lang="en-US">
              <a:latin typeface="+mj-lt"/>
              <a:ea typeface="+mj-ea"/>
              <a:cs typeface="+mj-cs"/>
            </a:endParaRPr>
          </a:p>
          <a:p>
            <a:pPr marL="285750" indent="-285750" defTabSz="457200">
              <a:spcBef>
                <a:spcPts val="1000"/>
              </a:spcBef>
              <a:buClr>
                <a:schemeClr val="bg2">
                  <a:lumMod val="40000"/>
                  <a:lumOff val="60000"/>
                </a:schemeClr>
              </a:buClr>
              <a:buSzPct val="80000"/>
              <a:buFont typeface="Wingdings 3" charset="2"/>
              <a:buChar char=""/>
            </a:pPr>
            <a:endParaRPr lang="en-US">
              <a:latin typeface="+mj-lt"/>
              <a:ea typeface="+mj-ea"/>
              <a:cs typeface="+mj-cs"/>
            </a:endParaRPr>
          </a:p>
        </p:txBody>
      </p:sp>
      <p:sp>
        <p:nvSpPr>
          <p:cNvPr id="3" name="TextBox 2">
            <a:extLst>
              <a:ext uri="{FF2B5EF4-FFF2-40B4-BE49-F238E27FC236}">
                <a16:creationId xmlns:a16="http://schemas.microsoft.com/office/drawing/2014/main" id="{AC5D292C-12BA-C947-A6A2-D9DAA0667F58}"/>
              </a:ext>
            </a:extLst>
          </p:cNvPr>
          <p:cNvSpPr txBox="1"/>
          <p:nvPr/>
        </p:nvSpPr>
        <p:spPr>
          <a:xfrm>
            <a:off x="1605280" y="640080"/>
            <a:ext cx="7914640" cy="369332"/>
          </a:xfrm>
          <a:prstGeom prst="rect">
            <a:avLst/>
          </a:prstGeom>
          <a:noFill/>
        </p:spPr>
        <p:txBody>
          <a:bodyPr wrap="square" lIns="91440" tIns="45720" rIns="91440" bIns="45720" rtlCol="0" anchor="t">
            <a:spAutoFit/>
          </a:bodyPr>
          <a:lstStyle/>
          <a:p>
            <a:endParaRPr lang="en-GB"/>
          </a:p>
        </p:txBody>
      </p:sp>
      <p:sp>
        <p:nvSpPr>
          <p:cNvPr id="4" name="TextBox 3">
            <a:extLst>
              <a:ext uri="{FF2B5EF4-FFF2-40B4-BE49-F238E27FC236}">
                <a16:creationId xmlns:a16="http://schemas.microsoft.com/office/drawing/2014/main" id="{2F21C1B6-75F7-A84B-9769-5D3E56384E15}"/>
              </a:ext>
            </a:extLst>
          </p:cNvPr>
          <p:cNvSpPr txBox="1"/>
          <p:nvPr/>
        </p:nvSpPr>
        <p:spPr>
          <a:xfrm>
            <a:off x="1058334" y="2608081"/>
            <a:ext cx="3218729"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800">
                <a:latin typeface="Algerian"/>
                <a:cs typeface="Arial"/>
              </a:rPr>
              <a:t>Contents Page</a:t>
            </a:r>
          </a:p>
        </p:txBody>
      </p:sp>
    </p:spTree>
    <p:extLst>
      <p:ext uri="{BB962C8B-B14F-4D97-AF65-F5344CB8AC3E}">
        <p14:creationId xmlns:p14="http://schemas.microsoft.com/office/powerpoint/2010/main" val="37644518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B78DF79-FFFC-3C82-34C9-7892B964BB8A}"/>
              </a:ext>
            </a:extLst>
          </p:cNvPr>
          <p:cNvSpPr txBox="1"/>
          <p:nvPr/>
        </p:nvSpPr>
        <p:spPr>
          <a:xfrm>
            <a:off x="159954" y="139046"/>
            <a:ext cx="5299333" cy="8584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4800">
                <a:latin typeface="Algerian"/>
                <a:cs typeface="Arial"/>
              </a:rPr>
              <a:t>Introduction</a:t>
            </a:r>
          </a:p>
        </p:txBody>
      </p:sp>
      <p:sp>
        <p:nvSpPr>
          <p:cNvPr id="4" name="TextBox 3">
            <a:extLst>
              <a:ext uri="{FF2B5EF4-FFF2-40B4-BE49-F238E27FC236}">
                <a16:creationId xmlns:a16="http://schemas.microsoft.com/office/drawing/2014/main" id="{2E10ADED-B92C-5ABC-8505-409CC3BE8C77}"/>
              </a:ext>
            </a:extLst>
          </p:cNvPr>
          <p:cNvSpPr txBox="1"/>
          <p:nvPr/>
        </p:nvSpPr>
        <p:spPr>
          <a:xfrm>
            <a:off x="6723529" y="1378323"/>
            <a:ext cx="2743200"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5" name="TextBox 4">
            <a:extLst>
              <a:ext uri="{FF2B5EF4-FFF2-40B4-BE49-F238E27FC236}">
                <a16:creationId xmlns:a16="http://schemas.microsoft.com/office/drawing/2014/main" id="{54A177E7-9615-F4DA-782D-8DAE06CCFBAD}"/>
              </a:ext>
            </a:extLst>
          </p:cNvPr>
          <p:cNvSpPr txBox="1"/>
          <p:nvPr/>
        </p:nvSpPr>
        <p:spPr>
          <a:xfrm>
            <a:off x="145164" y="4629378"/>
            <a:ext cx="581426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ea typeface="+mn-lt"/>
                <a:cs typeface="+mn-lt"/>
              </a:rPr>
              <a:t>The investigation into anti-social behaviour will take place in this presentation. Anti-social behaviour according to Rodgers, (2022) acting in a manner that harassed, alarmed, or distressed one or more persons who were not members of the same home, or was likely to harass, alarm, or distress one or more persons."</a:t>
            </a:r>
            <a:endParaRPr lang="en-US">
              <a:latin typeface="Arial"/>
            </a:endParaRPr>
          </a:p>
        </p:txBody>
      </p:sp>
      <p:sp>
        <p:nvSpPr>
          <p:cNvPr id="6" name="TextBox 5">
            <a:extLst>
              <a:ext uri="{FF2B5EF4-FFF2-40B4-BE49-F238E27FC236}">
                <a16:creationId xmlns:a16="http://schemas.microsoft.com/office/drawing/2014/main" id="{B37A3F3A-104B-763F-C6C4-7939C73F2101}"/>
              </a:ext>
            </a:extLst>
          </p:cNvPr>
          <p:cNvSpPr txBox="1"/>
          <p:nvPr/>
        </p:nvSpPr>
        <p:spPr>
          <a:xfrm>
            <a:off x="6294652" y="5459140"/>
            <a:ext cx="490119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latin typeface="Arial"/>
              <a:cs typeface="Arial"/>
            </a:endParaRPr>
          </a:p>
        </p:txBody>
      </p:sp>
      <p:sp>
        <p:nvSpPr>
          <p:cNvPr id="7" name="TextBox 6">
            <a:extLst>
              <a:ext uri="{FF2B5EF4-FFF2-40B4-BE49-F238E27FC236}">
                <a16:creationId xmlns:a16="http://schemas.microsoft.com/office/drawing/2014/main" id="{1A502057-1F34-9493-FF91-5771F1F26FD5}"/>
              </a:ext>
            </a:extLst>
          </p:cNvPr>
          <p:cNvSpPr txBox="1"/>
          <p:nvPr/>
        </p:nvSpPr>
        <p:spPr>
          <a:xfrm>
            <a:off x="168750" y="2928587"/>
            <a:ext cx="5527728"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ea typeface="+mn-lt"/>
                <a:cs typeface="+mn-lt"/>
              </a:rPr>
              <a:t>The purpose of the presentation is to establish the situation's implications and how they affect the family's well-being and how best to support them. According to Waite, (2020) stressful early experiences can have a significant effect on health later in life.</a:t>
            </a:r>
            <a:endParaRPr lang="en-US">
              <a:latin typeface="Arial"/>
            </a:endParaRPr>
          </a:p>
        </p:txBody>
      </p:sp>
      <p:pic>
        <p:nvPicPr>
          <p:cNvPr id="12" name="Picture 12" descr="Chart&#10;&#10;Description automatically generated">
            <a:extLst>
              <a:ext uri="{FF2B5EF4-FFF2-40B4-BE49-F238E27FC236}">
                <a16:creationId xmlns:a16="http://schemas.microsoft.com/office/drawing/2014/main" id="{02BA97A8-5E8C-5F84-E685-903F578ECFA8}"/>
              </a:ext>
            </a:extLst>
          </p:cNvPr>
          <p:cNvPicPr>
            <a:picLocks noChangeAspect="1"/>
          </p:cNvPicPr>
          <p:nvPr/>
        </p:nvPicPr>
        <p:blipFill>
          <a:blip r:embed="rId2"/>
          <a:stretch>
            <a:fillRect/>
          </a:stretch>
        </p:blipFill>
        <p:spPr>
          <a:xfrm>
            <a:off x="6398785" y="236475"/>
            <a:ext cx="3380183" cy="2467084"/>
          </a:xfrm>
          <a:prstGeom prst="rect">
            <a:avLst/>
          </a:prstGeom>
        </p:spPr>
      </p:pic>
      <p:sp>
        <p:nvSpPr>
          <p:cNvPr id="13" name="TextBox 12">
            <a:extLst>
              <a:ext uri="{FF2B5EF4-FFF2-40B4-BE49-F238E27FC236}">
                <a16:creationId xmlns:a16="http://schemas.microsoft.com/office/drawing/2014/main" id="{78A69D22-3009-B6EA-5E57-37279B19BEEB}"/>
              </a:ext>
            </a:extLst>
          </p:cNvPr>
          <p:cNvSpPr txBox="1"/>
          <p:nvPr/>
        </p:nvSpPr>
        <p:spPr>
          <a:xfrm>
            <a:off x="9782243" y="2443456"/>
            <a:ext cx="2120570"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t>(Selby District Council, 2023)</a:t>
            </a:r>
          </a:p>
        </p:txBody>
      </p:sp>
      <p:sp>
        <p:nvSpPr>
          <p:cNvPr id="14" name="TextBox 13">
            <a:extLst>
              <a:ext uri="{FF2B5EF4-FFF2-40B4-BE49-F238E27FC236}">
                <a16:creationId xmlns:a16="http://schemas.microsoft.com/office/drawing/2014/main" id="{2CD5B5DE-D6EE-D0F8-FA06-219DFAF18DE8}"/>
              </a:ext>
            </a:extLst>
          </p:cNvPr>
          <p:cNvSpPr txBox="1"/>
          <p:nvPr/>
        </p:nvSpPr>
        <p:spPr>
          <a:xfrm>
            <a:off x="166849" y="1016722"/>
            <a:ext cx="5608831"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ea typeface="+mn-lt"/>
                <a:cs typeface="+mn-lt"/>
              </a:rPr>
              <a:t>We are part of the local authority that assists families in dealing with major concerns such as: domestic violence, verbal abuse, alcoholism, and all forms of anti-social behaviour. The anti-social behaviour team has referred a family, who are currently dealing with said issues.</a:t>
            </a:r>
            <a:endParaRPr lang="en-US">
              <a:latin typeface="Arial"/>
            </a:endParaRPr>
          </a:p>
        </p:txBody>
      </p:sp>
      <p:sp>
        <p:nvSpPr>
          <p:cNvPr id="8" name="TextBox 7">
            <a:extLst>
              <a:ext uri="{FF2B5EF4-FFF2-40B4-BE49-F238E27FC236}">
                <a16:creationId xmlns:a16="http://schemas.microsoft.com/office/drawing/2014/main" id="{919FD800-7F05-5ACD-5895-397F8BE82C81}"/>
              </a:ext>
            </a:extLst>
          </p:cNvPr>
          <p:cNvSpPr txBox="1"/>
          <p:nvPr/>
        </p:nvSpPr>
        <p:spPr>
          <a:xfrm>
            <a:off x="6289431" y="2921783"/>
            <a:ext cx="5429988"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ea typeface="+mn-lt"/>
                <a:cs typeface="+mn-lt"/>
              </a:rPr>
              <a:t>We will discuss how the family is perceived to be performing and we will analyse each member of the family. How they are influenced personally by the consequences and the repercussions of their actions.</a:t>
            </a:r>
            <a:endParaRPr lang="en-US"/>
          </a:p>
          <a:p>
            <a:endParaRPr lang="en-GB">
              <a:latin typeface="Arial"/>
              <a:ea typeface="+mn-lt"/>
              <a:cs typeface="+mn-lt"/>
            </a:endParaRPr>
          </a:p>
          <a:p>
            <a:r>
              <a:rPr lang="en-GB">
                <a:latin typeface="Arial"/>
                <a:ea typeface="+mn-lt"/>
                <a:cs typeface="+mn-lt"/>
              </a:rPr>
              <a:t>An evaluation of the existing programs and actions will be followed by some recommendations on how to avoid similar issues in the future. </a:t>
            </a:r>
            <a:r>
              <a:rPr lang="en-GB">
                <a:latin typeface="Arial"/>
                <a:ea typeface="+mn-lt"/>
                <a:cs typeface="Arial"/>
              </a:rPr>
              <a:t>Issues such as domestic violence, verbal abuse, alcoholism, and anti-social behaviour will also be during the presentation. </a:t>
            </a:r>
            <a:endParaRPr lang="en-GB">
              <a:latin typeface="Arial"/>
              <a:cs typeface="Arial"/>
            </a:endParaRPr>
          </a:p>
        </p:txBody>
      </p:sp>
    </p:spTree>
    <p:extLst>
      <p:ext uri="{BB962C8B-B14F-4D97-AF65-F5344CB8AC3E}">
        <p14:creationId xmlns:p14="http://schemas.microsoft.com/office/powerpoint/2010/main" val="1421169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787AF5-0B4F-14C8-FD4B-D4E290EED9B9}"/>
              </a:ext>
            </a:extLst>
          </p:cNvPr>
          <p:cNvSpPr txBox="1"/>
          <p:nvPr/>
        </p:nvSpPr>
        <p:spPr>
          <a:xfrm>
            <a:off x="1263526" y="317749"/>
            <a:ext cx="3738406"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4800">
                <a:latin typeface="Algerian"/>
                <a:cs typeface="Arial"/>
              </a:rPr>
              <a:t>UNICEF</a:t>
            </a:r>
          </a:p>
        </p:txBody>
      </p:sp>
      <p:sp>
        <p:nvSpPr>
          <p:cNvPr id="3" name="TextBox 2">
            <a:extLst>
              <a:ext uri="{FF2B5EF4-FFF2-40B4-BE49-F238E27FC236}">
                <a16:creationId xmlns:a16="http://schemas.microsoft.com/office/drawing/2014/main" id="{9679029D-79B5-5EE9-295B-DCFACED37E04}"/>
              </a:ext>
            </a:extLst>
          </p:cNvPr>
          <p:cNvSpPr txBox="1"/>
          <p:nvPr/>
        </p:nvSpPr>
        <p:spPr>
          <a:xfrm>
            <a:off x="327742" y="1449546"/>
            <a:ext cx="6300129"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Ø"/>
            </a:pPr>
            <a:r>
              <a:rPr lang="en-GB">
                <a:latin typeface="Arial"/>
                <a:cs typeface="Arial"/>
              </a:rPr>
              <a:t>UNICEF stands for United Nations International </a:t>
            </a:r>
            <a:r>
              <a:rPr lang="en-GB" err="1">
                <a:latin typeface="Arial"/>
                <a:cs typeface="Arial"/>
              </a:rPr>
              <a:t>Childrens</a:t>
            </a:r>
            <a:r>
              <a:rPr lang="en-GB">
                <a:latin typeface="Arial"/>
                <a:cs typeface="Arial"/>
              </a:rPr>
              <a:t> Emergency Fund</a:t>
            </a:r>
            <a:endParaRPr lang="en-US">
              <a:latin typeface="Arial"/>
              <a:cs typeface="Arial"/>
            </a:endParaRPr>
          </a:p>
          <a:p>
            <a:endParaRPr lang="en-GB">
              <a:latin typeface="Arial"/>
              <a:cs typeface="Arial"/>
            </a:endParaRPr>
          </a:p>
          <a:p>
            <a:pPr marL="285750" indent="-285750">
              <a:buFont typeface="Wingdings"/>
              <a:buChar char="Ø"/>
            </a:pPr>
            <a:r>
              <a:rPr lang="en-GB">
                <a:latin typeface="Arial"/>
                <a:cs typeface="Arial"/>
              </a:rPr>
              <a:t>The 45 articles published by UNICEF strive to provide every child a better world. </a:t>
            </a:r>
            <a:endParaRPr lang="en-GB"/>
          </a:p>
        </p:txBody>
      </p:sp>
      <p:pic>
        <p:nvPicPr>
          <p:cNvPr id="8" name="Picture 8" descr="Graphical user interface, text, application&#10;&#10;Description automatically generated">
            <a:extLst>
              <a:ext uri="{FF2B5EF4-FFF2-40B4-BE49-F238E27FC236}">
                <a16:creationId xmlns:a16="http://schemas.microsoft.com/office/drawing/2014/main" id="{6B5904C6-2989-BCA9-6AA8-901D55279EA4}"/>
              </a:ext>
            </a:extLst>
          </p:cNvPr>
          <p:cNvPicPr>
            <a:picLocks noChangeAspect="1"/>
          </p:cNvPicPr>
          <p:nvPr/>
        </p:nvPicPr>
        <p:blipFill>
          <a:blip r:embed="rId2"/>
          <a:stretch>
            <a:fillRect/>
          </a:stretch>
        </p:blipFill>
        <p:spPr>
          <a:xfrm>
            <a:off x="5408955" y="101351"/>
            <a:ext cx="6449608" cy="2229220"/>
          </a:xfrm>
          <a:prstGeom prst="rect">
            <a:avLst/>
          </a:prstGeom>
        </p:spPr>
      </p:pic>
      <p:sp>
        <p:nvSpPr>
          <p:cNvPr id="10" name="TextBox 9">
            <a:extLst>
              <a:ext uri="{FF2B5EF4-FFF2-40B4-BE49-F238E27FC236}">
                <a16:creationId xmlns:a16="http://schemas.microsoft.com/office/drawing/2014/main" id="{A57E975F-6061-CEDB-8795-0ADBE669F2A9}"/>
              </a:ext>
            </a:extLst>
          </p:cNvPr>
          <p:cNvSpPr txBox="1"/>
          <p:nvPr/>
        </p:nvSpPr>
        <p:spPr>
          <a:xfrm>
            <a:off x="9062569" y="1988918"/>
            <a:ext cx="1211854"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a:t>UNICEF (2023)</a:t>
            </a:r>
          </a:p>
        </p:txBody>
      </p:sp>
      <p:sp>
        <p:nvSpPr>
          <p:cNvPr id="11" name="TextBox 10">
            <a:extLst>
              <a:ext uri="{FF2B5EF4-FFF2-40B4-BE49-F238E27FC236}">
                <a16:creationId xmlns:a16="http://schemas.microsoft.com/office/drawing/2014/main" id="{44EB0FCD-2C9B-CE24-C45C-CD5C6B3A7494}"/>
              </a:ext>
            </a:extLst>
          </p:cNvPr>
          <p:cNvSpPr txBox="1"/>
          <p:nvPr/>
        </p:nvSpPr>
        <p:spPr>
          <a:xfrm>
            <a:off x="214854" y="3993444"/>
            <a:ext cx="6125135"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Ø"/>
            </a:pPr>
            <a:r>
              <a:rPr lang="en-GB" dirty="0">
                <a:latin typeface="Arial"/>
                <a:cs typeface="Arial"/>
              </a:rPr>
              <a:t>The primary components of UNICEF, are it provides children access to clean water, food that can save their lives, vaccinations, education, and safety from harm. </a:t>
            </a:r>
            <a:endParaRPr lang="en-US" dirty="0"/>
          </a:p>
          <a:p>
            <a:endParaRPr lang="en-GB">
              <a:latin typeface="Arial" panose="020B0604020202020204" pitchFamily="34" charset="0"/>
              <a:cs typeface="Arial" panose="020B0604020202020204" pitchFamily="34" charset="0"/>
            </a:endParaRPr>
          </a:p>
          <a:p>
            <a:pPr marL="285750" indent="-285750">
              <a:buFont typeface="Wingdings"/>
              <a:buChar char="Ø"/>
            </a:pPr>
            <a:endParaRPr lang="en-GB" dirty="0">
              <a:latin typeface="Arial"/>
              <a:cs typeface="Arial"/>
            </a:endParaRPr>
          </a:p>
          <a:p>
            <a:pPr marL="285750" indent="-285750">
              <a:buFont typeface="Wingdings"/>
              <a:buChar char="Ø"/>
            </a:pPr>
            <a:endParaRPr lang="en-GB" dirty="0">
              <a:latin typeface="Arial"/>
              <a:cs typeface="Arial"/>
            </a:endParaRPr>
          </a:p>
          <a:p>
            <a:pPr marL="285750" indent="-285750">
              <a:buFont typeface="Wingdings"/>
              <a:buChar char="Ø"/>
            </a:pPr>
            <a:r>
              <a:rPr lang="en-GB" dirty="0">
                <a:latin typeface="Arial"/>
                <a:cs typeface="Arial"/>
              </a:rPr>
              <a:t>Article 3 States the  best interests of the child (UNICEF, 2023).</a:t>
            </a:r>
            <a:endParaRPr lang="en-GB"/>
          </a:p>
        </p:txBody>
      </p:sp>
      <p:sp>
        <p:nvSpPr>
          <p:cNvPr id="12" name="TextBox 11">
            <a:extLst>
              <a:ext uri="{FF2B5EF4-FFF2-40B4-BE49-F238E27FC236}">
                <a16:creationId xmlns:a16="http://schemas.microsoft.com/office/drawing/2014/main" id="{EE577342-FD45-0CC8-A6FB-535D55EBC88F}"/>
              </a:ext>
            </a:extLst>
          </p:cNvPr>
          <p:cNvSpPr txBox="1"/>
          <p:nvPr/>
        </p:nvSpPr>
        <p:spPr>
          <a:xfrm>
            <a:off x="6223331" y="2537052"/>
            <a:ext cx="4724399"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Wingdings"/>
              <a:buChar char="Ø"/>
            </a:pPr>
            <a:r>
              <a:rPr lang="en-GB">
                <a:latin typeface="Arial"/>
                <a:ea typeface="+mn-lt"/>
                <a:cs typeface="Arial"/>
              </a:rPr>
              <a:t>The presentation will go over these rights regarding the requirements of the family and how they connect to them.</a:t>
            </a:r>
            <a:endParaRPr lang="en-US" sz="3600">
              <a:latin typeface="Arial"/>
              <a:ea typeface="+mn-lt"/>
              <a:cs typeface="Arial"/>
            </a:endParaRPr>
          </a:p>
          <a:p>
            <a:endParaRPr lang="en-GB">
              <a:latin typeface="Arial"/>
              <a:cs typeface="Arial"/>
            </a:endParaRPr>
          </a:p>
        </p:txBody>
      </p:sp>
      <p:pic>
        <p:nvPicPr>
          <p:cNvPr id="4" name="Picture 4" descr="A picture containing toy, doll, indoor, colorful&#10;&#10;Description automatically generated">
            <a:extLst>
              <a:ext uri="{FF2B5EF4-FFF2-40B4-BE49-F238E27FC236}">
                <a16:creationId xmlns:a16="http://schemas.microsoft.com/office/drawing/2014/main" id="{53AB6995-64CD-9B91-4DF4-BFDF57C2D2D6}"/>
              </a:ext>
            </a:extLst>
          </p:cNvPr>
          <p:cNvPicPr>
            <a:picLocks noChangeAspect="1"/>
          </p:cNvPicPr>
          <p:nvPr/>
        </p:nvPicPr>
        <p:blipFill>
          <a:blip r:embed="rId3"/>
          <a:stretch>
            <a:fillRect/>
          </a:stretch>
        </p:blipFill>
        <p:spPr>
          <a:xfrm>
            <a:off x="6455740" y="3858731"/>
            <a:ext cx="4360519" cy="2752983"/>
          </a:xfrm>
          <a:prstGeom prst="rect">
            <a:avLst/>
          </a:prstGeom>
        </p:spPr>
      </p:pic>
      <p:sp>
        <p:nvSpPr>
          <p:cNvPr id="5" name="TextBox 4">
            <a:extLst>
              <a:ext uri="{FF2B5EF4-FFF2-40B4-BE49-F238E27FC236}">
                <a16:creationId xmlns:a16="http://schemas.microsoft.com/office/drawing/2014/main" id="{3062B117-2BBC-C15B-2D64-A7359C4B2D69}"/>
              </a:ext>
            </a:extLst>
          </p:cNvPr>
          <p:cNvSpPr txBox="1"/>
          <p:nvPr/>
        </p:nvSpPr>
        <p:spPr>
          <a:xfrm>
            <a:off x="10733852" y="6439370"/>
            <a:ext cx="2920999"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dirty="0">
                <a:ea typeface="+mn-lt"/>
                <a:cs typeface="+mn-lt"/>
              </a:rPr>
              <a:t>(Adobe Stock, 2023)</a:t>
            </a:r>
            <a:endParaRPr lang="en-US" sz="1100" dirty="0"/>
          </a:p>
        </p:txBody>
      </p:sp>
    </p:spTree>
    <p:extLst>
      <p:ext uri="{BB962C8B-B14F-4D97-AF65-F5344CB8AC3E}">
        <p14:creationId xmlns:p14="http://schemas.microsoft.com/office/powerpoint/2010/main" val="4063520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9" name="Rectangle 18">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extBox 1">
            <a:extLst>
              <a:ext uri="{FF2B5EF4-FFF2-40B4-BE49-F238E27FC236}">
                <a16:creationId xmlns:a16="http://schemas.microsoft.com/office/drawing/2014/main" id="{2241243F-612B-1460-9FA0-BCC971239D24}"/>
              </a:ext>
            </a:extLst>
          </p:cNvPr>
          <p:cNvSpPr txBox="1"/>
          <p:nvPr/>
        </p:nvSpPr>
        <p:spPr>
          <a:xfrm>
            <a:off x="826028" y="141568"/>
            <a:ext cx="8774366" cy="113178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defTabSz="457200">
              <a:spcBef>
                <a:spcPct val="0"/>
              </a:spcBef>
              <a:spcAft>
                <a:spcPts val="600"/>
              </a:spcAft>
            </a:pPr>
            <a:r>
              <a:rPr lang="en-US" sz="4800">
                <a:solidFill>
                  <a:schemeClr val="tx2"/>
                </a:solidFill>
                <a:latin typeface="Algerian"/>
                <a:ea typeface="+mj-ea"/>
                <a:cs typeface="Arial"/>
              </a:rPr>
              <a:t>ANALYSIS OF THE CHILDREN</a:t>
            </a:r>
          </a:p>
        </p:txBody>
      </p:sp>
      <p:sp>
        <p:nvSpPr>
          <p:cNvPr id="21" name="Rectangle 20">
            <a:extLst>
              <a:ext uri="{FF2B5EF4-FFF2-40B4-BE49-F238E27FC236}">
                <a16:creationId xmlns:a16="http://schemas.microsoft.com/office/drawing/2014/main" id="{909FE742-1A27-4AEF-B5F0-F8C383EAB1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graphicFrame>
        <p:nvGraphicFramePr>
          <p:cNvPr id="4" name="Diagram 4">
            <a:extLst>
              <a:ext uri="{FF2B5EF4-FFF2-40B4-BE49-F238E27FC236}">
                <a16:creationId xmlns:a16="http://schemas.microsoft.com/office/drawing/2014/main" id="{F55D9C62-1371-909D-FB82-30CC8667419B}"/>
              </a:ext>
            </a:extLst>
          </p:cNvPr>
          <p:cNvGraphicFramePr/>
          <p:nvPr>
            <p:extLst>
              <p:ext uri="{D42A27DB-BD31-4B8C-83A1-F6EECF244321}">
                <p14:modId xmlns:p14="http://schemas.microsoft.com/office/powerpoint/2010/main" val="1757410555"/>
              </p:ext>
            </p:extLst>
          </p:nvPr>
        </p:nvGraphicFramePr>
        <p:xfrm>
          <a:off x="765123" y="1240118"/>
          <a:ext cx="10165741" cy="359858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238" name="TextBox 1237">
            <a:extLst>
              <a:ext uri="{FF2B5EF4-FFF2-40B4-BE49-F238E27FC236}">
                <a16:creationId xmlns:a16="http://schemas.microsoft.com/office/drawing/2014/main" id="{C1DA2E56-57D1-444F-AB6A-27D33B507D7E}"/>
              </a:ext>
            </a:extLst>
          </p:cNvPr>
          <p:cNvSpPr txBox="1"/>
          <p:nvPr/>
        </p:nvSpPr>
        <p:spPr>
          <a:xfrm>
            <a:off x="988551" y="4997859"/>
            <a:ext cx="2696256"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panose="020B0604020202020204" pitchFamily="34" charset="0"/>
                <a:ea typeface="+mn-lt"/>
                <a:cs typeface="Arial" panose="020B0604020202020204" pitchFamily="34" charset="0"/>
              </a:rPr>
              <a:t>The long-term risk factors for the children's behaviour could have a negative impact on their future.</a:t>
            </a:r>
            <a:endParaRPr lang="en-GB">
              <a:latin typeface="Arial" panose="020B0604020202020204" pitchFamily="34" charset="0"/>
              <a:cs typeface="Arial" panose="020B0604020202020204" pitchFamily="34" charset="0"/>
            </a:endParaRPr>
          </a:p>
        </p:txBody>
      </p:sp>
      <p:sp>
        <p:nvSpPr>
          <p:cNvPr id="1258" name="TextBox 1">
            <a:extLst>
              <a:ext uri="{FF2B5EF4-FFF2-40B4-BE49-F238E27FC236}">
                <a16:creationId xmlns:a16="http://schemas.microsoft.com/office/drawing/2014/main" id="{C210DE77-E695-650F-19FA-DC04527BE1B5}"/>
              </a:ext>
            </a:extLst>
          </p:cNvPr>
          <p:cNvSpPr txBox="1"/>
          <p:nvPr/>
        </p:nvSpPr>
        <p:spPr>
          <a:xfrm>
            <a:off x="8461126" y="4937728"/>
            <a:ext cx="3211214" cy="1754326"/>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latin typeface="Arial"/>
                <a:ea typeface="+mn-lt"/>
                <a:cs typeface="Arial"/>
              </a:rPr>
              <a:t>The act of safeguarding includes being aware of risks as well as the needs of children in specific groups or circumstances (McGovern, 2022).</a:t>
            </a:r>
            <a:endParaRPr lang="en-US">
              <a:latin typeface="Arial" panose="020B0604020202020204" pitchFamily="34" charset="0"/>
              <a:cs typeface="Arial" panose="020B0604020202020204" pitchFamily="34" charset="0"/>
            </a:endParaRPr>
          </a:p>
        </p:txBody>
      </p:sp>
      <p:sp>
        <p:nvSpPr>
          <p:cNvPr id="1295" name="TextBox 1294">
            <a:extLst>
              <a:ext uri="{FF2B5EF4-FFF2-40B4-BE49-F238E27FC236}">
                <a16:creationId xmlns:a16="http://schemas.microsoft.com/office/drawing/2014/main" id="{73B1632A-9292-26B4-568B-44F6785EF17D}"/>
              </a:ext>
            </a:extLst>
          </p:cNvPr>
          <p:cNvSpPr txBox="1"/>
          <p:nvPr/>
        </p:nvSpPr>
        <p:spPr>
          <a:xfrm>
            <a:off x="4689790" y="4996908"/>
            <a:ext cx="2615079"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panose="020B0604020202020204" pitchFamily="34" charset="0"/>
                <a:cs typeface="Arial" panose="020B0604020202020204" pitchFamily="34" charset="0"/>
              </a:rPr>
              <a:t>Non-attendance to school and antisocial behaviour are safeguarding concerns.</a:t>
            </a:r>
          </a:p>
        </p:txBody>
      </p:sp>
      <p:sp>
        <p:nvSpPr>
          <p:cNvPr id="18" name="TextBox 17">
            <a:extLst>
              <a:ext uri="{FF2B5EF4-FFF2-40B4-BE49-F238E27FC236}">
                <a16:creationId xmlns:a16="http://schemas.microsoft.com/office/drawing/2014/main" id="{5BBEE058-7FE4-4762-48F8-9C7344D3FBF6}"/>
              </a:ext>
            </a:extLst>
          </p:cNvPr>
          <p:cNvSpPr txBox="1"/>
          <p:nvPr/>
        </p:nvSpPr>
        <p:spPr>
          <a:xfrm>
            <a:off x="3804396" y="6157633"/>
            <a:ext cx="3910852"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t>Article 28 Every child has a right to education (UNICEF, 2023)</a:t>
            </a:r>
          </a:p>
        </p:txBody>
      </p:sp>
    </p:spTree>
    <p:extLst>
      <p:ext uri="{BB962C8B-B14F-4D97-AF65-F5344CB8AC3E}">
        <p14:creationId xmlns:p14="http://schemas.microsoft.com/office/powerpoint/2010/main" val="10712429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1B28F63-CF00-448F-B141-FE33C33B18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1" name="Picture 10">
            <a:extLst>
              <a:ext uri="{FF2B5EF4-FFF2-40B4-BE49-F238E27FC236}">
                <a16:creationId xmlns:a16="http://schemas.microsoft.com/office/drawing/2014/main" id="{2AE609E2-8522-44E4-9077-980E5BCF3E1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a16="http://schemas.microsoft.com/office/drawing/2014/main" id="{4FA533C5-33E3-4611-AF9F-72811D8B26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5" name="Picture 14">
            <a:extLst>
              <a:ext uri="{FF2B5EF4-FFF2-40B4-BE49-F238E27FC236}">
                <a16:creationId xmlns:a16="http://schemas.microsoft.com/office/drawing/2014/main" id="{8949AD42-25FD-4C3D-9EEE-B7FEC580998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a16="http://schemas.microsoft.com/office/drawing/2014/main" id="{6AC7D913-60B7-4603-881B-831DA5D3A94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9" name="Rectangle 18">
            <a:extLst>
              <a:ext uri="{FF2B5EF4-FFF2-40B4-BE49-F238E27FC236}">
                <a16:creationId xmlns:a16="http://schemas.microsoft.com/office/drawing/2014/main" id="{87F0FDC4-AD8C-47D9-9131-623C98ADB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1" name="Rectangle 20">
            <a:extLst>
              <a:ext uri="{FF2B5EF4-FFF2-40B4-BE49-F238E27FC236}">
                <a16:creationId xmlns:a16="http://schemas.microsoft.com/office/drawing/2014/main" id="{74CD14DB-BB81-479F-A1FC-1C75640E9F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23" name="Rectangle 22">
            <a:extLst>
              <a:ext uri="{FF2B5EF4-FFF2-40B4-BE49-F238E27FC236}">
                <a16:creationId xmlns:a16="http://schemas.microsoft.com/office/drawing/2014/main" id="{C943A91B-7CA7-4592-A975-73B1BF8C4C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5" name="Freeform 7">
            <a:extLst>
              <a:ext uri="{FF2B5EF4-FFF2-40B4-BE49-F238E27FC236}">
                <a16:creationId xmlns:a16="http://schemas.microsoft.com/office/drawing/2014/main" id="{EC471314-E46A-414B-8D91-74880E84F1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27" name="Freeform: Shape 26">
            <a:extLst>
              <a:ext uri="{FF2B5EF4-FFF2-40B4-BE49-F238E27FC236}">
                <a16:creationId xmlns:a16="http://schemas.microsoft.com/office/drawing/2014/main" id="{6A681326-1C9D-44A3-A627-3871BDAE41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3" name="TextBox 2">
            <a:extLst>
              <a:ext uri="{FF2B5EF4-FFF2-40B4-BE49-F238E27FC236}">
                <a16:creationId xmlns:a16="http://schemas.microsoft.com/office/drawing/2014/main" id="{86866896-0E27-96E2-B808-B1691F0D8810}"/>
              </a:ext>
            </a:extLst>
          </p:cNvPr>
          <p:cNvSpPr txBox="1"/>
          <p:nvPr/>
        </p:nvSpPr>
        <p:spPr>
          <a:xfrm>
            <a:off x="849312" y="141568"/>
            <a:ext cx="9265022" cy="1470380"/>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Autofit/>
          </a:bodyPr>
          <a:lstStyle/>
          <a:p>
            <a:pPr defTabSz="457200">
              <a:spcBef>
                <a:spcPct val="0"/>
              </a:spcBef>
              <a:spcAft>
                <a:spcPts val="600"/>
              </a:spcAft>
            </a:pPr>
            <a:r>
              <a:rPr lang="en-US" sz="4800">
                <a:solidFill>
                  <a:srgbClr val="FFFFFF"/>
                </a:solidFill>
                <a:latin typeface="Algerian"/>
                <a:ea typeface="+mj-ea"/>
                <a:cs typeface="Arial"/>
              </a:rPr>
              <a:t>Implications</a:t>
            </a:r>
            <a:r>
              <a:rPr lang="en-US" sz="4800" b="0" i="0" kern="1200">
                <a:solidFill>
                  <a:srgbClr val="FFFFFF"/>
                </a:solidFill>
                <a:latin typeface="Algerian"/>
                <a:ea typeface="+mj-ea"/>
                <a:cs typeface="Arial"/>
              </a:rPr>
              <a:t> on the children </a:t>
            </a:r>
            <a:r>
              <a:rPr lang="en-US" sz="4800">
                <a:solidFill>
                  <a:srgbClr val="FFFFFF"/>
                </a:solidFill>
                <a:latin typeface="Algerian"/>
                <a:ea typeface="+mj-ea"/>
                <a:cs typeface="Arial"/>
              </a:rPr>
              <a:t>and</a:t>
            </a:r>
            <a:r>
              <a:rPr lang="en-US" sz="4800" b="0" i="0" kern="1200">
                <a:solidFill>
                  <a:srgbClr val="FFFFFF"/>
                </a:solidFill>
                <a:latin typeface="Algerian"/>
                <a:ea typeface="+mj-ea"/>
                <a:cs typeface="Arial"/>
              </a:rPr>
              <a:t> </a:t>
            </a:r>
            <a:r>
              <a:rPr lang="en-US" sz="4800">
                <a:solidFill>
                  <a:srgbClr val="FFFFFF"/>
                </a:solidFill>
                <a:latin typeface="Algerian"/>
                <a:ea typeface="+mj-ea"/>
                <a:cs typeface="Arial"/>
              </a:rPr>
              <a:t>support</a:t>
            </a:r>
            <a:r>
              <a:rPr lang="en-US" sz="4800" b="0" i="0" kern="1200">
                <a:solidFill>
                  <a:srgbClr val="FFFFFF"/>
                </a:solidFill>
                <a:latin typeface="Algerian"/>
                <a:ea typeface="+mj-ea"/>
                <a:cs typeface="Arial"/>
              </a:rPr>
              <a:t> available</a:t>
            </a:r>
            <a:r>
              <a:rPr lang="en-US" sz="4800">
                <a:solidFill>
                  <a:srgbClr val="FFFFFF"/>
                </a:solidFill>
                <a:latin typeface="Algerian"/>
                <a:ea typeface="+mj-ea"/>
                <a:cs typeface="Arial"/>
              </a:rPr>
              <a:t> </a:t>
            </a:r>
            <a:endParaRPr lang="en-US" sz="4800" b="0" i="0" kern="1200">
              <a:solidFill>
                <a:srgbClr val="FFFFFF"/>
              </a:solidFill>
              <a:latin typeface="Arial" panose="020B0604020202020204" pitchFamily="34" charset="0"/>
              <a:ea typeface="+mj-ea"/>
              <a:cs typeface="Arial" panose="020B0604020202020204" pitchFamily="34" charset="0"/>
            </a:endParaRPr>
          </a:p>
        </p:txBody>
      </p:sp>
      <p:sp>
        <p:nvSpPr>
          <p:cNvPr id="4" name="TextBox 3">
            <a:extLst>
              <a:ext uri="{FF2B5EF4-FFF2-40B4-BE49-F238E27FC236}">
                <a16:creationId xmlns:a16="http://schemas.microsoft.com/office/drawing/2014/main" id="{6D2419FD-97D1-373C-3BC7-CDCBC8FCC457}"/>
              </a:ext>
            </a:extLst>
          </p:cNvPr>
          <p:cNvSpPr txBox="1"/>
          <p:nvPr/>
        </p:nvSpPr>
        <p:spPr>
          <a:xfrm>
            <a:off x="8658380" y="2504735"/>
            <a:ext cx="3473021" cy="2261386"/>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defTabSz="457200">
              <a:spcBef>
                <a:spcPts val="1000"/>
              </a:spcBef>
              <a:buClr>
                <a:schemeClr val="bg2">
                  <a:lumMod val="40000"/>
                  <a:lumOff val="60000"/>
                </a:schemeClr>
              </a:buClr>
              <a:buSzPct val="80000"/>
            </a:pPr>
            <a:r>
              <a:rPr lang="en-US">
                <a:latin typeface="Arial" panose="020B0604020202020204" pitchFamily="34" charset="0"/>
                <a:ea typeface="+mj-ea"/>
                <a:cs typeface="Arial" panose="020B0604020202020204" pitchFamily="34" charset="0"/>
              </a:rPr>
              <a:t>External training programs that inform children that negative behavior will have a negative impact on their future could be used as additional support. </a:t>
            </a:r>
          </a:p>
        </p:txBody>
      </p:sp>
      <p:sp>
        <p:nvSpPr>
          <p:cNvPr id="5" name="TextBox 4">
            <a:extLst>
              <a:ext uri="{FF2B5EF4-FFF2-40B4-BE49-F238E27FC236}">
                <a16:creationId xmlns:a16="http://schemas.microsoft.com/office/drawing/2014/main" id="{A90566C4-A397-1C09-B922-D94E698E8D53}"/>
              </a:ext>
            </a:extLst>
          </p:cNvPr>
          <p:cNvSpPr txBox="1"/>
          <p:nvPr/>
        </p:nvSpPr>
        <p:spPr>
          <a:xfrm>
            <a:off x="-2818" y="2430619"/>
            <a:ext cx="3090929"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panose="020B0604020202020204" pitchFamily="34" charset="0"/>
                <a:cs typeface="Arial" panose="020B0604020202020204" pitchFamily="34" charset="0"/>
              </a:rPr>
              <a:t>At the present time, the family  have an anti-social behaviour order in place which is a negative factor.</a:t>
            </a:r>
          </a:p>
        </p:txBody>
      </p:sp>
      <p:sp>
        <p:nvSpPr>
          <p:cNvPr id="6" name="TextBox 5">
            <a:extLst>
              <a:ext uri="{FF2B5EF4-FFF2-40B4-BE49-F238E27FC236}">
                <a16:creationId xmlns:a16="http://schemas.microsoft.com/office/drawing/2014/main" id="{44DF7181-5874-1928-A22B-86AD9094A700}"/>
              </a:ext>
            </a:extLst>
          </p:cNvPr>
          <p:cNvSpPr txBox="1"/>
          <p:nvPr/>
        </p:nvSpPr>
        <p:spPr>
          <a:xfrm>
            <a:off x="8838126" y="5232041"/>
            <a:ext cx="281725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sp>
        <p:nvSpPr>
          <p:cNvPr id="7" name="TextBox 6">
            <a:extLst>
              <a:ext uri="{FF2B5EF4-FFF2-40B4-BE49-F238E27FC236}">
                <a16:creationId xmlns:a16="http://schemas.microsoft.com/office/drawing/2014/main" id="{516C7A0C-5F51-39B0-0AF2-8DC9FAAC2144}"/>
              </a:ext>
            </a:extLst>
          </p:cNvPr>
          <p:cNvSpPr txBox="1"/>
          <p:nvPr/>
        </p:nvSpPr>
        <p:spPr>
          <a:xfrm>
            <a:off x="482957" y="4668591"/>
            <a:ext cx="349339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sp>
        <p:nvSpPr>
          <p:cNvPr id="94" name="TextBox 93">
            <a:extLst>
              <a:ext uri="{FF2B5EF4-FFF2-40B4-BE49-F238E27FC236}">
                <a16:creationId xmlns:a16="http://schemas.microsoft.com/office/drawing/2014/main" id="{607F9E50-F0A3-83F4-0015-49001D28E619}"/>
              </a:ext>
            </a:extLst>
          </p:cNvPr>
          <p:cNvSpPr txBox="1"/>
          <p:nvPr/>
        </p:nvSpPr>
        <p:spPr>
          <a:xfrm>
            <a:off x="-4159" y="5421106"/>
            <a:ext cx="3268014"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panose="020B0604020202020204" pitchFamily="34" charset="0"/>
                <a:cs typeface="Arial" panose="020B0604020202020204" pitchFamily="34" charset="0"/>
              </a:rPr>
              <a:t>The children may benefit from having mentors on a weekly basis who can help guide them on achieving better behaviour.</a:t>
            </a:r>
          </a:p>
        </p:txBody>
      </p:sp>
      <p:sp>
        <p:nvSpPr>
          <p:cNvPr id="95" name="TextBox 94">
            <a:extLst>
              <a:ext uri="{FF2B5EF4-FFF2-40B4-BE49-F238E27FC236}">
                <a16:creationId xmlns:a16="http://schemas.microsoft.com/office/drawing/2014/main" id="{859C9753-E394-9E8B-84EF-2E4AA24E55F0}"/>
              </a:ext>
            </a:extLst>
          </p:cNvPr>
          <p:cNvSpPr txBox="1"/>
          <p:nvPr/>
        </p:nvSpPr>
        <p:spPr>
          <a:xfrm>
            <a:off x="8659852" y="5374270"/>
            <a:ext cx="3455115"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panose="020B0604020202020204" pitchFamily="34" charset="0"/>
                <a:cs typeface="Arial" panose="020B0604020202020204" pitchFamily="34" charset="0"/>
              </a:rPr>
              <a:t>The schools' pastoral teams could also implement special allocated times for the boys to express how they are feeling.</a:t>
            </a:r>
          </a:p>
        </p:txBody>
      </p:sp>
      <p:sp>
        <p:nvSpPr>
          <p:cNvPr id="32" name="TextBox 31">
            <a:extLst>
              <a:ext uri="{FF2B5EF4-FFF2-40B4-BE49-F238E27FC236}">
                <a16:creationId xmlns:a16="http://schemas.microsoft.com/office/drawing/2014/main" id="{10AA6198-8D36-60CA-921B-3A0ACCE7A8A3}"/>
              </a:ext>
            </a:extLst>
          </p:cNvPr>
          <p:cNvSpPr txBox="1"/>
          <p:nvPr/>
        </p:nvSpPr>
        <p:spPr>
          <a:xfrm>
            <a:off x="5120640" y="2253262"/>
            <a:ext cx="272908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p>
        </p:txBody>
      </p:sp>
      <p:graphicFrame>
        <p:nvGraphicFramePr>
          <p:cNvPr id="33" name="Diagram 33">
            <a:extLst>
              <a:ext uri="{FF2B5EF4-FFF2-40B4-BE49-F238E27FC236}">
                <a16:creationId xmlns:a16="http://schemas.microsoft.com/office/drawing/2014/main" id="{3F75E866-29E6-2867-2D89-D61AAB3846F8}"/>
              </a:ext>
            </a:extLst>
          </p:cNvPr>
          <p:cNvGraphicFramePr/>
          <p:nvPr>
            <p:extLst>
              <p:ext uri="{D42A27DB-BD31-4B8C-83A1-F6EECF244321}">
                <p14:modId xmlns:p14="http://schemas.microsoft.com/office/powerpoint/2010/main" val="3094656828"/>
              </p:ext>
            </p:extLst>
          </p:nvPr>
        </p:nvGraphicFramePr>
        <p:xfrm>
          <a:off x="3152096" y="3258040"/>
          <a:ext cx="5572687" cy="346205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2" name="TextBox 11">
            <a:extLst>
              <a:ext uri="{FF2B5EF4-FFF2-40B4-BE49-F238E27FC236}">
                <a16:creationId xmlns:a16="http://schemas.microsoft.com/office/drawing/2014/main" id="{4ADAA915-7085-597D-9369-957A770C38BA}"/>
              </a:ext>
            </a:extLst>
          </p:cNvPr>
          <p:cNvSpPr txBox="1"/>
          <p:nvPr/>
        </p:nvSpPr>
        <p:spPr>
          <a:xfrm>
            <a:off x="-5604" y="3625101"/>
            <a:ext cx="3176867"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dirty="0">
                <a:latin typeface="Arial"/>
                <a:cs typeface="Arial"/>
              </a:rPr>
              <a:t>Littering</a:t>
            </a:r>
            <a:r>
              <a:rPr lang="en-GB" sz="1400" dirty="0">
                <a:latin typeface="Arial"/>
                <a:ea typeface="+mn-lt"/>
                <a:cs typeface="+mn-lt"/>
              </a:rPr>
              <a:t>, noisy neighbours, loitering teenagers, or on-the-street drug trafficking are only a few examples of anti-social behaviour. Antisocial behaviour is seen as a violation of common moral standards. This is when a ASBO is served (Adams and Millie, 2021)</a:t>
            </a:r>
            <a:endParaRPr lang="en-US" sz="1400">
              <a:latin typeface="Arial"/>
              <a:cs typeface="Arial"/>
            </a:endParaRPr>
          </a:p>
        </p:txBody>
      </p:sp>
      <p:graphicFrame>
        <p:nvGraphicFramePr>
          <p:cNvPr id="20" name="Diagram 21">
            <a:extLst>
              <a:ext uri="{FF2B5EF4-FFF2-40B4-BE49-F238E27FC236}">
                <a16:creationId xmlns:a16="http://schemas.microsoft.com/office/drawing/2014/main" id="{17585FD5-E152-A599-6AC6-5B6F55F47E8A}"/>
              </a:ext>
            </a:extLst>
          </p:cNvPr>
          <p:cNvGraphicFramePr/>
          <p:nvPr>
            <p:extLst>
              <p:ext uri="{D42A27DB-BD31-4B8C-83A1-F6EECF244321}">
                <p14:modId xmlns:p14="http://schemas.microsoft.com/office/powerpoint/2010/main" val="410339603"/>
              </p:ext>
            </p:extLst>
          </p:nvPr>
        </p:nvGraphicFramePr>
        <p:xfrm>
          <a:off x="3810000" y="1609607"/>
          <a:ext cx="4572000" cy="2905008"/>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spTree>
    <p:extLst>
      <p:ext uri="{BB962C8B-B14F-4D97-AF65-F5344CB8AC3E}">
        <p14:creationId xmlns:p14="http://schemas.microsoft.com/office/powerpoint/2010/main" val="2721990332"/>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2593DB1F-E224-5C39-AE39-9D0A6B039438}"/>
              </a:ext>
            </a:extLst>
          </p:cNvPr>
          <p:cNvGraphicFramePr/>
          <p:nvPr>
            <p:extLst>
              <p:ext uri="{D42A27DB-BD31-4B8C-83A1-F6EECF244321}">
                <p14:modId xmlns:p14="http://schemas.microsoft.com/office/powerpoint/2010/main" val="2212533040"/>
              </p:ext>
            </p:extLst>
          </p:nvPr>
        </p:nvGraphicFramePr>
        <p:xfrm>
          <a:off x="1600117" y="1424142"/>
          <a:ext cx="9377733" cy="35681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4" name="TextBox 53">
            <a:extLst>
              <a:ext uri="{FF2B5EF4-FFF2-40B4-BE49-F238E27FC236}">
                <a16:creationId xmlns:a16="http://schemas.microsoft.com/office/drawing/2014/main" id="{3717C082-C220-C40F-591C-9159694FA413}"/>
              </a:ext>
            </a:extLst>
          </p:cNvPr>
          <p:cNvSpPr txBox="1"/>
          <p:nvPr/>
        </p:nvSpPr>
        <p:spPr>
          <a:xfrm>
            <a:off x="7097197" y="5178906"/>
            <a:ext cx="4454474" cy="1242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cs typeface="Arial"/>
              </a:rPr>
              <a:t>It is important to safeguard the well-being of adults and children, as many</a:t>
            </a:r>
            <a:r>
              <a:rPr lang="en-GB">
                <a:latin typeface="Arial"/>
                <a:ea typeface="+mn-lt"/>
                <a:cs typeface="+mn-lt"/>
              </a:rPr>
              <a:t> are affected by domestic violence (</a:t>
            </a:r>
            <a:r>
              <a:rPr lang="en-GB" err="1">
                <a:latin typeface="Arial"/>
                <a:ea typeface="+mn-lt"/>
                <a:cs typeface="+mn-lt"/>
              </a:rPr>
              <a:t>Peckover</a:t>
            </a:r>
            <a:r>
              <a:rPr lang="en-GB">
                <a:latin typeface="Arial"/>
                <a:ea typeface="+mn-lt"/>
                <a:cs typeface="+mn-lt"/>
              </a:rPr>
              <a:t> and Golding, 2017). </a:t>
            </a:r>
            <a:endParaRPr lang="en-GB">
              <a:latin typeface="Century Gothic"/>
              <a:cs typeface="Arial"/>
            </a:endParaRPr>
          </a:p>
        </p:txBody>
      </p:sp>
      <p:sp>
        <p:nvSpPr>
          <p:cNvPr id="72" name="TextBox 71">
            <a:extLst>
              <a:ext uri="{FF2B5EF4-FFF2-40B4-BE49-F238E27FC236}">
                <a16:creationId xmlns:a16="http://schemas.microsoft.com/office/drawing/2014/main" id="{62FB8A80-CA0F-DF05-8067-E0A72D23FCFE}"/>
              </a:ext>
            </a:extLst>
          </p:cNvPr>
          <p:cNvSpPr txBox="1"/>
          <p:nvPr/>
        </p:nvSpPr>
        <p:spPr>
          <a:xfrm>
            <a:off x="482850" y="5266100"/>
            <a:ext cx="5662943"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chemeClr val="tx1">
                    <a:lumMod val="95000"/>
                  </a:schemeClr>
                </a:solidFill>
                <a:latin typeface="Arial"/>
                <a:ea typeface="+mn-lt"/>
                <a:cs typeface="Arial"/>
              </a:rPr>
              <a:t>Domestic violence is a serious global safety concern which has an impact on men, women and children (</a:t>
            </a:r>
            <a:r>
              <a:rPr lang="en-GB">
                <a:solidFill>
                  <a:schemeClr val="tx1">
                    <a:lumMod val="95000"/>
                  </a:schemeClr>
                </a:solidFill>
                <a:latin typeface="Arial"/>
                <a:ea typeface="+mn-lt"/>
                <a:cs typeface="Arial"/>
              </a:rPr>
              <a:t>Levendosky et al., 2006).</a:t>
            </a:r>
            <a:endParaRPr lang="en-US">
              <a:solidFill>
                <a:schemeClr val="tx1">
                  <a:lumMod val="95000"/>
                </a:schemeClr>
              </a:solidFill>
              <a:latin typeface="Arial"/>
              <a:cs typeface="Arial"/>
            </a:endParaRPr>
          </a:p>
        </p:txBody>
      </p:sp>
      <p:sp>
        <p:nvSpPr>
          <p:cNvPr id="1909" name="TextBox 1908">
            <a:extLst>
              <a:ext uri="{FF2B5EF4-FFF2-40B4-BE49-F238E27FC236}">
                <a16:creationId xmlns:a16="http://schemas.microsoft.com/office/drawing/2014/main" id="{3E31C3D9-E1E0-24F2-A6E8-D22CAC070F05}"/>
              </a:ext>
            </a:extLst>
          </p:cNvPr>
          <p:cNvSpPr txBox="1"/>
          <p:nvPr/>
        </p:nvSpPr>
        <p:spPr>
          <a:xfrm>
            <a:off x="2308634" y="316871"/>
            <a:ext cx="6922882"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800">
                <a:latin typeface="Algerian"/>
                <a:cs typeface="Arial"/>
              </a:rPr>
              <a:t>ABUSE IN THE FAMILY</a:t>
            </a:r>
          </a:p>
        </p:txBody>
      </p:sp>
    </p:spTree>
    <p:extLst>
      <p:ext uri="{BB962C8B-B14F-4D97-AF65-F5344CB8AC3E}">
        <p14:creationId xmlns:p14="http://schemas.microsoft.com/office/powerpoint/2010/main" val="10932395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477D284-D146-201C-7B14-25348B7E059E}"/>
              </a:ext>
            </a:extLst>
          </p:cNvPr>
          <p:cNvSpPr txBox="1"/>
          <p:nvPr/>
        </p:nvSpPr>
        <p:spPr>
          <a:xfrm>
            <a:off x="251488" y="239577"/>
            <a:ext cx="9972378"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800">
                <a:latin typeface="Algerian"/>
                <a:ea typeface="Cambria"/>
                <a:cs typeface="Arial"/>
              </a:rPr>
              <a:t>ANALYSIS  AND IMPLICATIONS OF THE MOTHER</a:t>
            </a:r>
            <a:endParaRPr lang="en-GB" sz="4800">
              <a:solidFill>
                <a:srgbClr val="FFFFFF"/>
              </a:solidFill>
              <a:latin typeface="Algerian"/>
              <a:ea typeface="Cambria"/>
              <a:cs typeface="Arial"/>
            </a:endParaRPr>
          </a:p>
        </p:txBody>
      </p:sp>
      <p:graphicFrame>
        <p:nvGraphicFramePr>
          <p:cNvPr id="2039" name="Diagram 2039">
            <a:extLst>
              <a:ext uri="{FF2B5EF4-FFF2-40B4-BE49-F238E27FC236}">
                <a16:creationId xmlns:a16="http://schemas.microsoft.com/office/drawing/2014/main" id="{2D732BB6-2AA7-5893-962E-A1F55047E5B0}"/>
              </a:ext>
            </a:extLst>
          </p:cNvPr>
          <p:cNvGraphicFramePr/>
          <p:nvPr>
            <p:extLst>
              <p:ext uri="{D42A27DB-BD31-4B8C-83A1-F6EECF244321}">
                <p14:modId xmlns:p14="http://schemas.microsoft.com/office/powerpoint/2010/main" val="1799579660"/>
              </p:ext>
            </p:extLst>
          </p:nvPr>
        </p:nvGraphicFramePr>
        <p:xfrm>
          <a:off x="608872" y="1953116"/>
          <a:ext cx="5189762" cy="47178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8" name="Oval 17">
            <a:extLst>
              <a:ext uri="{FF2B5EF4-FFF2-40B4-BE49-F238E27FC236}">
                <a16:creationId xmlns:a16="http://schemas.microsoft.com/office/drawing/2014/main" id="{3EF67ABC-C27D-A90A-543B-D48A4D64F8FD}"/>
              </a:ext>
            </a:extLst>
          </p:cNvPr>
          <p:cNvSpPr/>
          <p:nvPr/>
        </p:nvSpPr>
        <p:spPr>
          <a:xfrm>
            <a:off x="6401094" y="1300240"/>
            <a:ext cx="5579766" cy="22579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a:latin typeface="Arial"/>
                <a:ea typeface="+mn-lt"/>
                <a:cs typeface="+mn-lt"/>
              </a:rPr>
              <a:t>According to the local government association (2017) some abuse victims may turn to alcohol as a coping mechanism. In other cases, the abuser may force them in an effort to regain control.</a:t>
            </a:r>
            <a:endParaRPr lang="en-US">
              <a:latin typeface="Arial"/>
            </a:endParaRPr>
          </a:p>
        </p:txBody>
      </p:sp>
      <p:sp>
        <p:nvSpPr>
          <p:cNvPr id="20" name="Rectangle: Rounded Corners 19">
            <a:extLst>
              <a:ext uri="{FF2B5EF4-FFF2-40B4-BE49-F238E27FC236}">
                <a16:creationId xmlns:a16="http://schemas.microsoft.com/office/drawing/2014/main" id="{00EA9C22-0AEF-A313-7D1F-8C881299876C}"/>
              </a:ext>
            </a:extLst>
          </p:cNvPr>
          <p:cNvSpPr/>
          <p:nvPr/>
        </p:nvSpPr>
        <p:spPr>
          <a:xfrm>
            <a:off x="6151526" y="3706045"/>
            <a:ext cx="2799621" cy="27694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a:latin typeface="Arial"/>
                <a:cs typeface="Arial"/>
              </a:rPr>
              <a:t>Falling into debt can impact the whole family to become homeless, according to </a:t>
            </a:r>
            <a:r>
              <a:rPr lang="en-GB" err="1">
                <a:latin typeface="Arial"/>
                <a:ea typeface="+mn-lt"/>
                <a:cs typeface="+mn-lt"/>
              </a:rPr>
              <a:t>Gerull</a:t>
            </a:r>
            <a:r>
              <a:rPr lang="en-GB">
                <a:latin typeface="Arial"/>
                <a:ea typeface="+mn-lt"/>
                <a:cs typeface="+mn-lt"/>
              </a:rPr>
              <a:t> (2014) one of most frequent cause of eviction for tenants is unpaid rent.</a:t>
            </a:r>
            <a:endParaRPr lang="en-GB">
              <a:latin typeface="Arial"/>
            </a:endParaRPr>
          </a:p>
        </p:txBody>
      </p:sp>
      <p:sp>
        <p:nvSpPr>
          <p:cNvPr id="33" name="Rectangle: Rounded Corners 32">
            <a:extLst>
              <a:ext uri="{FF2B5EF4-FFF2-40B4-BE49-F238E27FC236}">
                <a16:creationId xmlns:a16="http://schemas.microsoft.com/office/drawing/2014/main" id="{AD792EF2-A35E-0C7B-2DAA-550AF187E7C6}"/>
              </a:ext>
            </a:extLst>
          </p:cNvPr>
          <p:cNvSpPr/>
          <p:nvPr/>
        </p:nvSpPr>
        <p:spPr>
          <a:xfrm>
            <a:off x="9124791" y="3784389"/>
            <a:ext cx="2913527" cy="269581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atin typeface="Arial"/>
                <a:cs typeface="Arial"/>
              </a:rPr>
              <a:t>According to </a:t>
            </a:r>
            <a:r>
              <a:rPr lang="en-GB">
                <a:latin typeface="Arial"/>
                <a:ea typeface="+mn-lt"/>
                <a:cs typeface="+mn-lt"/>
              </a:rPr>
              <a:t>Stroud (2020)</a:t>
            </a:r>
            <a:endParaRPr lang="en-US">
              <a:latin typeface="Arial"/>
              <a:cs typeface="Arial"/>
            </a:endParaRPr>
          </a:p>
          <a:p>
            <a:pPr algn="ctr"/>
            <a:r>
              <a:rPr lang="en-GB">
                <a:latin typeface="Arial"/>
                <a:cs typeface="Arial"/>
              </a:rPr>
              <a:t>1.3 million families are in deep poverty today compared to the last two decades.</a:t>
            </a:r>
          </a:p>
        </p:txBody>
      </p:sp>
    </p:spTree>
    <p:extLst>
      <p:ext uri="{BB962C8B-B14F-4D97-AF65-F5344CB8AC3E}">
        <p14:creationId xmlns:p14="http://schemas.microsoft.com/office/powerpoint/2010/main" val="2106656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08" name="Picture 707">
            <a:extLst>
              <a:ext uri="{FF2B5EF4-FFF2-40B4-BE49-F238E27FC236}">
                <a16:creationId xmlns:a16="http://schemas.microsoft.com/office/drawing/2014/main" id="{F1B8F9CB-890B-4CB8-B503-188A763E2FC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10" name="Picture 709">
            <a:extLst>
              <a:ext uri="{FF2B5EF4-FFF2-40B4-BE49-F238E27FC236}">
                <a16:creationId xmlns:a16="http://schemas.microsoft.com/office/drawing/2014/main" id="{AA632AB4-3837-4FD0-8B62-0A18B573F4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12" name="Oval 711">
            <a:extLst>
              <a:ext uri="{FF2B5EF4-FFF2-40B4-BE49-F238E27FC236}">
                <a16:creationId xmlns:a16="http://schemas.microsoft.com/office/drawing/2014/main" id="{C393B4A7-6ABF-423D-A762-3CDB4897A8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14" name="Picture 713">
            <a:extLst>
              <a:ext uri="{FF2B5EF4-FFF2-40B4-BE49-F238E27FC236}">
                <a16:creationId xmlns:a16="http://schemas.microsoft.com/office/drawing/2014/main" id="{9CD2319A-6FA9-4EFB-9EDF-7304467425E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716" name="Picture 715">
            <a:extLst>
              <a:ext uri="{FF2B5EF4-FFF2-40B4-BE49-F238E27FC236}">
                <a16:creationId xmlns:a16="http://schemas.microsoft.com/office/drawing/2014/main" id="{D1692A93-3514-4486-8B67-CCA4E0259BC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718" name="Rectangle 717">
            <a:extLst>
              <a:ext uri="{FF2B5EF4-FFF2-40B4-BE49-F238E27FC236}">
                <a16:creationId xmlns:a16="http://schemas.microsoft.com/office/drawing/2014/main" id="{01AD250C-F2EA-449F-9B14-DF5BB674C5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20" name="Rectangle 719">
            <a:extLst>
              <a:ext uri="{FF2B5EF4-FFF2-40B4-BE49-F238E27FC236}">
                <a16:creationId xmlns:a16="http://schemas.microsoft.com/office/drawing/2014/main" id="{F747F1B4-B831-4277-8AB0-32767F7EB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722" name="Freeform 7">
            <a:extLst>
              <a:ext uri="{FF2B5EF4-FFF2-40B4-BE49-F238E27FC236}">
                <a16:creationId xmlns:a16="http://schemas.microsoft.com/office/drawing/2014/main" id="{D80CFA21-AB7C-4BEB-9BFF-05764FBBF3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extBox 1">
            <a:extLst>
              <a:ext uri="{FF2B5EF4-FFF2-40B4-BE49-F238E27FC236}">
                <a16:creationId xmlns:a16="http://schemas.microsoft.com/office/drawing/2014/main" id="{A5E1CF4B-B3DE-DDBD-A996-1DBB7EB41EE4}"/>
              </a:ext>
            </a:extLst>
          </p:cNvPr>
          <p:cNvSpPr txBox="1"/>
          <p:nvPr/>
        </p:nvSpPr>
        <p:spPr>
          <a:xfrm>
            <a:off x="1441850" y="511999"/>
            <a:ext cx="6825083" cy="1162490"/>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defTabSz="457200">
              <a:lnSpc>
                <a:spcPct val="90000"/>
              </a:lnSpc>
              <a:spcBef>
                <a:spcPct val="0"/>
              </a:spcBef>
              <a:spcAft>
                <a:spcPts val="600"/>
              </a:spcAft>
            </a:pPr>
            <a:r>
              <a:rPr lang="en-US" sz="4800">
                <a:solidFill>
                  <a:srgbClr val="EBEBEB"/>
                </a:solidFill>
                <a:latin typeface="Algerian"/>
                <a:ea typeface="+mj-ea"/>
                <a:cs typeface="Arial"/>
              </a:rPr>
              <a:t> support available</a:t>
            </a:r>
          </a:p>
          <a:p>
            <a:pPr defTabSz="457200">
              <a:lnSpc>
                <a:spcPct val="90000"/>
              </a:lnSpc>
              <a:spcBef>
                <a:spcPct val="0"/>
              </a:spcBef>
              <a:spcAft>
                <a:spcPts val="600"/>
              </a:spcAft>
            </a:pPr>
            <a:endParaRPr lang="en-US" sz="3600">
              <a:solidFill>
                <a:srgbClr val="EBEBEB"/>
              </a:solidFill>
              <a:latin typeface="Arial"/>
              <a:ea typeface="+mj-ea"/>
              <a:cs typeface="Arial"/>
            </a:endParaRPr>
          </a:p>
        </p:txBody>
      </p:sp>
      <p:sp>
        <p:nvSpPr>
          <p:cNvPr id="724" name="Rectangle 723">
            <a:extLst>
              <a:ext uri="{FF2B5EF4-FFF2-40B4-BE49-F238E27FC236}">
                <a16:creationId xmlns:a16="http://schemas.microsoft.com/office/drawing/2014/main" id="{12F7E335-851A-4CAE-B09F-E657819D46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26" name="Freeform: Shape 725">
            <a:extLst>
              <a:ext uri="{FF2B5EF4-FFF2-40B4-BE49-F238E27FC236}">
                <a16:creationId xmlns:a16="http://schemas.microsoft.com/office/drawing/2014/main" id="{10B541F0-7F6E-402E-84D8-CF96EACA5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8" cy="5095933"/>
          </a:xfrm>
          <a:custGeom>
            <a:avLst/>
            <a:gdLst>
              <a:gd name="connsiteX0" fmla="*/ 1 w 12192418"/>
              <a:gd name="connsiteY0" fmla="*/ 0 h 5095933"/>
              <a:gd name="connsiteX1" fmla="*/ 71932 w 12192418"/>
              <a:gd name="connsiteY1" fmla="*/ 12261 h 5095933"/>
              <a:gd name="connsiteX2" fmla="*/ 282849 w 12192418"/>
              <a:gd name="connsiteY2" fmla="*/ 48343 h 5095933"/>
              <a:gd name="connsiteX3" fmla="*/ 436464 w 12192418"/>
              <a:gd name="connsiteY3" fmla="*/ 73565 h 5095933"/>
              <a:gd name="connsiteX4" fmla="*/ 619339 w 12192418"/>
              <a:gd name="connsiteY4" fmla="*/ 100188 h 5095933"/>
              <a:gd name="connsiteX5" fmla="*/ 836351 w 12192418"/>
              <a:gd name="connsiteY5" fmla="*/ 132066 h 5095933"/>
              <a:gd name="connsiteX6" fmla="*/ 1076528 w 12192418"/>
              <a:gd name="connsiteY6" fmla="*/ 165696 h 5095933"/>
              <a:gd name="connsiteX7" fmla="*/ 1347184 w 12192418"/>
              <a:gd name="connsiteY7" fmla="*/ 201077 h 5095933"/>
              <a:gd name="connsiteX8" fmla="*/ 1642223 w 12192418"/>
              <a:gd name="connsiteY8" fmla="*/ 238560 h 5095933"/>
              <a:gd name="connsiteX9" fmla="*/ 1962864 w 12192418"/>
              <a:gd name="connsiteY9" fmla="*/ 276043 h 5095933"/>
              <a:gd name="connsiteX10" fmla="*/ 2304232 w 12192418"/>
              <a:gd name="connsiteY10" fmla="*/ 314227 h 5095933"/>
              <a:gd name="connsiteX11" fmla="*/ 2672421 w 12192418"/>
              <a:gd name="connsiteY11" fmla="*/ 349608 h 5095933"/>
              <a:gd name="connsiteX12" fmla="*/ 3057678 w 12192418"/>
              <a:gd name="connsiteY12" fmla="*/ 383588 h 5095933"/>
              <a:gd name="connsiteX13" fmla="*/ 3464881 w 12192418"/>
              <a:gd name="connsiteY13" fmla="*/ 414415 h 5095933"/>
              <a:gd name="connsiteX14" fmla="*/ 3889152 w 12192418"/>
              <a:gd name="connsiteY14" fmla="*/ 443841 h 5095933"/>
              <a:gd name="connsiteX15" fmla="*/ 4331710 w 12192418"/>
              <a:gd name="connsiteY15" fmla="*/ 471515 h 5095933"/>
              <a:gd name="connsiteX16" fmla="*/ 4558476 w 12192418"/>
              <a:gd name="connsiteY16" fmla="*/ 481324 h 5095933"/>
              <a:gd name="connsiteX17" fmla="*/ 4790118 w 12192418"/>
              <a:gd name="connsiteY17" fmla="*/ 492183 h 5095933"/>
              <a:gd name="connsiteX18" fmla="*/ 5025418 w 12192418"/>
              <a:gd name="connsiteY18" fmla="*/ 502342 h 5095933"/>
              <a:gd name="connsiteX19" fmla="*/ 5261937 w 12192418"/>
              <a:gd name="connsiteY19" fmla="*/ 508998 h 5095933"/>
              <a:gd name="connsiteX20" fmla="*/ 5503332 w 12192418"/>
              <a:gd name="connsiteY20" fmla="*/ 514953 h 5095933"/>
              <a:gd name="connsiteX21" fmla="*/ 5747167 w 12192418"/>
              <a:gd name="connsiteY21" fmla="*/ 521259 h 5095933"/>
              <a:gd name="connsiteX22" fmla="*/ 5995877 w 12192418"/>
              <a:gd name="connsiteY22" fmla="*/ 525463 h 5095933"/>
              <a:gd name="connsiteX23" fmla="*/ 6247026 w 12192418"/>
              <a:gd name="connsiteY23" fmla="*/ 525463 h 5095933"/>
              <a:gd name="connsiteX24" fmla="*/ 6500613 w 12192418"/>
              <a:gd name="connsiteY24" fmla="*/ 527565 h 5095933"/>
              <a:gd name="connsiteX25" fmla="*/ 6756639 w 12192418"/>
              <a:gd name="connsiteY25" fmla="*/ 525463 h 5095933"/>
              <a:gd name="connsiteX26" fmla="*/ 7016322 w 12192418"/>
              <a:gd name="connsiteY26" fmla="*/ 521259 h 5095933"/>
              <a:gd name="connsiteX27" fmla="*/ 7276005 w 12192418"/>
              <a:gd name="connsiteY27" fmla="*/ 517406 h 5095933"/>
              <a:gd name="connsiteX28" fmla="*/ 7539345 w 12192418"/>
              <a:gd name="connsiteY28" fmla="*/ 508998 h 5095933"/>
              <a:gd name="connsiteX29" fmla="*/ 7805124 w 12192418"/>
              <a:gd name="connsiteY29" fmla="*/ 500241 h 5095933"/>
              <a:gd name="connsiteX30" fmla="*/ 8070903 w 12192418"/>
              <a:gd name="connsiteY30" fmla="*/ 490082 h 5095933"/>
              <a:gd name="connsiteX31" fmla="*/ 8339121 w 12192418"/>
              <a:gd name="connsiteY31" fmla="*/ 475719 h 5095933"/>
              <a:gd name="connsiteX32" fmla="*/ 8609776 w 12192418"/>
              <a:gd name="connsiteY32" fmla="*/ 458554 h 5095933"/>
              <a:gd name="connsiteX33" fmla="*/ 8881651 w 12192418"/>
              <a:gd name="connsiteY33" fmla="*/ 442089 h 5095933"/>
              <a:gd name="connsiteX34" fmla="*/ 9153526 w 12192418"/>
              <a:gd name="connsiteY34" fmla="*/ 421071 h 5095933"/>
              <a:gd name="connsiteX35" fmla="*/ 9429058 w 12192418"/>
              <a:gd name="connsiteY35" fmla="*/ 395849 h 5095933"/>
              <a:gd name="connsiteX36" fmla="*/ 9700933 w 12192418"/>
              <a:gd name="connsiteY36" fmla="*/ 370626 h 5095933"/>
              <a:gd name="connsiteX37" fmla="*/ 9977684 w 12192418"/>
              <a:gd name="connsiteY37" fmla="*/ 341551 h 5095933"/>
              <a:gd name="connsiteX38" fmla="*/ 10255655 w 12192418"/>
              <a:gd name="connsiteY38" fmla="*/ 309673 h 5095933"/>
              <a:gd name="connsiteX39" fmla="*/ 10529968 w 12192418"/>
              <a:gd name="connsiteY39" fmla="*/ 276043 h 5095933"/>
              <a:gd name="connsiteX40" fmla="*/ 10807939 w 12192418"/>
              <a:gd name="connsiteY40" fmla="*/ 236809 h 5095933"/>
              <a:gd name="connsiteX41" fmla="*/ 11084690 w 12192418"/>
              <a:gd name="connsiteY41" fmla="*/ 194772 h 5095933"/>
              <a:gd name="connsiteX42" fmla="*/ 11362661 w 12192418"/>
              <a:gd name="connsiteY42" fmla="*/ 153085 h 5095933"/>
              <a:gd name="connsiteX43" fmla="*/ 11639412 w 12192418"/>
              <a:gd name="connsiteY43" fmla="*/ 104392 h 5095933"/>
              <a:gd name="connsiteX44" fmla="*/ 11914945 w 12192418"/>
              <a:gd name="connsiteY44" fmla="*/ 54648 h 5095933"/>
              <a:gd name="connsiteX45" fmla="*/ 12191696 w 12192418"/>
              <a:gd name="connsiteY45" fmla="*/ 2452 h 5095933"/>
              <a:gd name="connsiteX46" fmla="*/ 12191696 w 12192418"/>
              <a:gd name="connsiteY46" fmla="*/ 2109542 h 5095933"/>
              <a:gd name="connsiteX47" fmla="*/ 12191999 w 12192418"/>
              <a:gd name="connsiteY47" fmla="*/ 2109542 h 5095933"/>
              <a:gd name="connsiteX48" fmla="*/ 12191999 w 12192418"/>
              <a:gd name="connsiteY48" fmla="*/ 2802467 h 5095933"/>
              <a:gd name="connsiteX49" fmla="*/ 12192418 w 12192418"/>
              <a:gd name="connsiteY49" fmla="*/ 2802467 h 5095933"/>
              <a:gd name="connsiteX50" fmla="*/ 12192418 w 12192418"/>
              <a:gd name="connsiteY50" fmla="*/ 5095933 h 5095933"/>
              <a:gd name="connsiteX51" fmla="*/ 1 w 12192418"/>
              <a:gd name="connsiteY51" fmla="*/ 5095933 h 5095933"/>
              <a:gd name="connsiteX52" fmla="*/ 1 w 12192418"/>
              <a:gd name="connsiteY52" fmla="*/ 4074529 h 5095933"/>
              <a:gd name="connsiteX53" fmla="*/ 0 w 12192418"/>
              <a:gd name="connsiteY53" fmla="*/ 4074529 h 5095933"/>
              <a:gd name="connsiteX54" fmla="*/ 0 w 12192418"/>
              <a:gd name="connsiteY54" fmla="*/ 2109542 h 5095933"/>
              <a:gd name="connsiteX55" fmla="*/ 1 w 12192418"/>
              <a:gd name="connsiteY55" fmla="*/ 2109542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12192418" h="5095933">
                <a:moveTo>
                  <a:pt x="1" y="0"/>
                </a:moveTo>
                <a:lnTo>
                  <a:pt x="71932" y="12261"/>
                </a:lnTo>
                <a:lnTo>
                  <a:pt x="282849" y="48343"/>
                </a:lnTo>
                <a:lnTo>
                  <a:pt x="436464" y="73565"/>
                </a:lnTo>
                <a:lnTo>
                  <a:pt x="619339" y="100188"/>
                </a:lnTo>
                <a:lnTo>
                  <a:pt x="836351" y="132066"/>
                </a:lnTo>
                <a:lnTo>
                  <a:pt x="1076528" y="165696"/>
                </a:lnTo>
                <a:lnTo>
                  <a:pt x="1347184" y="201077"/>
                </a:lnTo>
                <a:lnTo>
                  <a:pt x="1642223" y="238560"/>
                </a:lnTo>
                <a:lnTo>
                  <a:pt x="1962864" y="276043"/>
                </a:lnTo>
                <a:lnTo>
                  <a:pt x="2304232" y="314227"/>
                </a:lnTo>
                <a:lnTo>
                  <a:pt x="2672421" y="349608"/>
                </a:lnTo>
                <a:lnTo>
                  <a:pt x="3057678" y="383588"/>
                </a:lnTo>
                <a:lnTo>
                  <a:pt x="3464881" y="414415"/>
                </a:lnTo>
                <a:lnTo>
                  <a:pt x="3889152" y="443841"/>
                </a:lnTo>
                <a:lnTo>
                  <a:pt x="4331710" y="471515"/>
                </a:lnTo>
                <a:lnTo>
                  <a:pt x="4558476" y="481324"/>
                </a:lnTo>
                <a:lnTo>
                  <a:pt x="4790118" y="492183"/>
                </a:lnTo>
                <a:lnTo>
                  <a:pt x="5025418" y="502342"/>
                </a:lnTo>
                <a:lnTo>
                  <a:pt x="5261937" y="508998"/>
                </a:lnTo>
                <a:lnTo>
                  <a:pt x="5503332" y="514953"/>
                </a:lnTo>
                <a:lnTo>
                  <a:pt x="5747167" y="521259"/>
                </a:lnTo>
                <a:lnTo>
                  <a:pt x="5995877" y="525463"/>
                </a:lnTo>
                <a:lnTo>
                  <a:pt x="6247026" y="525463"/>
                </a:lnTo>
                <a:lnTo>
                  <a:pt x="6500613" y="527565"/>
                </a:lnTo>
                <a:lnTo>
                  <a:pt x="6756639" y="525463"/>
                </a:lnTo>
                <a:lnTo>
                  <a:pt x="7016322" y="521259"/>
                </a:lnTo>
                <a:lnTo>
                  <a:pt x="7276005" y="517406"/>
                </a:lnTo>
                <a:lnTo>
                  <a:pt x="7539345" y="508998"/>
                </a:lnTo>
                <a:lnTo>
                  <a:pt x="7805124" y="500241"/>
                </a:lnTo>
                <a:lnTo>
                  <a:pt x="8070903" y="490082"/>
                </a:lnTo>
                <a:lnTo>
                  <a:pt x="8339121" y="475719"/>
                </a:lnTo>
                <a:lnTo>
                  <a:pt x="8609776" y="458554"/>
                </a:lnTo>
                <a:lnTo>
                  <a:pt x="8881651" y="442089"/>
                </a:lnTo>
                <a:lnTo>
                  <a:pt x="9153526" y="421071"/>
                </a:lnTo>
                <a:lnTo>
                  <a:pt x="9429058" y="395849"/>
                </a:lnTo>
                <a:lnTo>
                  <a:pt x="9700933" y="370626"/>
                </a:lnTo>
                <a:lnTo>
                  <a:pt x="9977684" y="341551"/>
                </a:lnTo>
                <a:lnTo>
                  <a:pt x="10255655" y="309673"/>
                </a:lnTo>
                <a:lnTo>
                  <a:pt x="10529968" y="276043"/>
                </a:lnTo>
                <a:lnTo>
                  <a:pt x="10807939" y="236809"/>
                </a:lnTo>
                <a:lnTo>
                  <a:pt x="11084690" y="194772"/>
                </a:lnTo>
                <a:lnTo>
                  <a:pt x="11362661" y="153085"/>
                </a:lnTo>
                <a:lnTo>
                  <a:pt x="11639412" y="104392"/>
                </a:lnTo>
                <a:lnTo>
                  <a:pt x="11914945" y="54648"/>
                </a:lnTo>
                <a:lnTo>
                  <a:pt x="12191696" y="2452"/>
                </a:lnTo>
                <a:lnTo>
                  <a:pt x="12191696" y="2109542"/>
                </a:lnTo>
                <a:lnTo>
                  <a:pt x="12191999" y="2109542"/>
                </a:lnTo>
                <a:lnTo>
                  <a:pt x="12191999" y="2802467"/>
                </a:lnTo>
                <a:lnTo>
                  <a:pt x="12192418" y="2802467"/>
                </a:lnTo>
                <a:lnTo>
                  <a:pt x="12192418" y="5095933"/>
                </a:lnTo>
                <a:lnTo>
                  <a:pt x="1" y="5095933"/>
                </a:lnTo>
                <a:lnTo>
                  <a:pt x="1" y="4074529"/>
                </a:lnTo>
                <a:lnTo>
                  <a:pt x="0" y="4074529"/>
                </a:lnTo>
                <a:lnTo>
                  <a:pt x="0" y="2109542"/>
                </a:lnTo>
                <a:lnTo>
                  <a:pt x="1" y="2109542"/>
                </a:lnTo>
                <a:close/>
              </a:path>
            </a:pathLst>
          </a:custGeom>
          <a:solidFill>
            <a:schemeClr val="bg1"/>
          </a:solidFill>
          <a:ln>
            <a:noFill/>
          </a:ln>
        </p:spPr>
      </p:sp>
      <p:sp>
        <p:nvSpPr>
          <p:cNvPr id="3" name="TextBox 2">
            <a:extLst>
              <a:ext uri="{FF2B5EF4-FFF2-40B4-BE49-F238E27FC236}">
                <a16:creationId xmlns:a16="http://schemas.microsoft.com/office/drawing/2014/main" id="{0A5F42B2-87B1-0061-2138-CD2733AA5B0E}"/>
              </a:ext>
            </a:extLst>
          </p:cNvPr>
          <p:cNvSpPr txBox="1"/>
          <p:nvPr/>
        </p:nvSpPr>
        <p:spPr>
          <a:xfrm>
            <a:off x="2891327" y="3532261"/>
            <a:ext cx="2743200" cy="7232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endParaRPr lang="en-GB"/>
          </a:p>
          <a:p>
            <a:pPr>
              <a:spcAft>
                <a:spcPts val="600"/>
              </a:spcAft>
            </a:pPr>
            <a:endParaRPr lang="en-GB"/>
          </a:p>
        </p:txBody>
      </p:sp>
      <p:graphicFrame>
        <p:nvGraphicFramePr>
          <p:cNvPr id="703" name="Diagram 703">
            <a:extLst>
              <a:ext uri="{FF2B5EF4-FFF2-40B4-BE49-F238E27FC236}">
                <a16:creationId xmlns:a16="http://schemas.microsoft.com/office/drawing/2014/main" id="{023905EA-FA48-5C02-80DE-1EB783BD696B}"/>
              </a:ext>
            </a:extLst>
          </p:cNvPr>
          <p:cNvGraphicFramePr/>
          <p:nvPr>
            <p:extLst>
              <p:ext uri="{D42A27DB-BD31-4B8C-83A1-F6EECF244321}">
                <p14:modId xmlns:p14="http://schemas.microsoft.com/office/powerpoint/2010/main" val="3493884108"/>
              </p:ext>
            </p:extLst>
          </p:nvPr>
        </p:nvGraphicFramePr>
        <p:xfrm>
          <a:off x="892754" y="1670921"/>
          <a:ext cx="9759830" cy="406328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894" name="TextBox 893">
            <a:extLst>
              <a:ext uri="{FF2B5EF4-FFF2-40B4-BE49-F238E27FC236}">
                <a16:creationId xmlns:a16="http://schemas.microsoft.com/office/drawing/2014/main" id="{678D69FA-B4D6-61CA-CAF5-27EEA1DD4E6F}"/>
              </a:ext>
            </a:extLst>
          </p:cNvPr>
          <p:cNvSpPr txBox="1"/>
          <p:nvPr/>
        </p:nvSpPr>
        <p:spPr>
          <a:xfrm>
            <a:off x="1199675" y="5738524"/>
            <a:ext cx="9783353"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ea typeface="+mn-lt"/>
                <a:cs typeface="+mn-lt"/>
              </a:rPr>
              <a:t>According to Sullivan and Bybee(1999) to end violence against women, advocacy should be seen as a crucial part of a larger, more complete community strategy.</a:t>
            </a:r>
            <a:endParaRPr lang="en-US">
              <a:latin typeface="Arial"/>
            </a:endParaRPr>
          </a:p>
        </p:txBody>
      </p:sp>
    </p:spTree>
    <p:extLst>
      <p:ext uri="{BB962C8B-B14F-4D97-AF65-F5344CB8AC3E}">
        <p14:creationId xmlns:p14="http://schemas.microsoft.com/office/powerpoint/2010/main" val="3065075972"/>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88" name="Picture 187">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190" name="Picture 189">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92" name="Oval 191">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94" name="Picture 193">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96" name="Picture 195">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98" name="Rectangle 197">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00" name="Rectangle 199">
            <a:extLst>
              <a:ext uri="{FF2B5EF4-FFF2-40B4-BE49-F238E27FC236}">
                <a16:creationId xmlns:a16="http://schemas.microsoft.com/office/drawing/2014/main" id="{9362849A-570D-49DB-954C-63F144E88A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02" name="Rectangle 201">
            <a:extLst>
              <a:ext uri="{FF2B5EF4-FFF2-40B4-BE49-F238E27FC236}">
                <a16:creationId xmlns:a16="http://schemas.microsoft.com/office/drawing/2014/main" id="{1CA42011-E478-428B-9D15-A98E338BF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04" name="Freeform 7">
            <a:extLst>
              <a:ext uri="{FF2B5EF4-FFF2-40B4-BE49-F238E27FC236}">
                <a16:creationId xmlns:a16="http://schemas.microsoft.com/office/drawing/2014/main" id="{9ED2773C-FE51-4632-BA46-036BDCDA6E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useBgFill="1">
        <p:nvSpPr>
          <p:cNvPr id="206" name="Freeform: Shape 205">
            <a:extLst>
              <a:ext uri="{FF2B5EF4-FFF2-40B4-BE49-F238E27FC236}">
                <a16:creationId xmlns:a16="http://schemas.microsoft.com/office/drawing/2014/main" id="{E02F9158-C4C2-46A8-BE73-A4F77E139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pic>
        <p:nvPicPr>
          <p:cNvPr id="139" name="Picture 139" descr="Logo, company name&#10;&#10;Description automatically generated">
            <a:extLst>
              <a:ext uri="{FF2B5EF4-FFF2-40B4-BE49-F238E27FC236}">
                <a16:creationId xmlns:a16="http://schemas.microsoft.com/office/drawing/2014/main" id="{2A212639-0E57-CAB3-E366-D43694579294}"/>
              </a:ext>
            </a:extLst>
          </p:cNvPr>
          <p:cNvPicPr>
            <a:picLocks noChangeAspect="1"/>
          </p:cNvPicPr>
          <p:nvPr/>
        </p:nvPicPr>
        <p:blipFill>
          <a:blip r:embed="rId6"/>
          <a:stretch>
            <a:fillRect/>
          </a:stretch>
        </p:blipFill>
        <p:spPr>
          <a:xfrm>
            <a:off x="2931940" y="229854"/>
            <a:ext cx="5693052" cy="1720019"/>
          </a:xfrm>
          <a:prstGeom prst="rect">
            <a:avLst/>
          </a:prstGeom>
          <a:effectLst/>
        </p:spPr>
      </p:pic>
      <p:sp>
        <p:nvSpPr>
          <p:cNvPr id="138" name="TextBox 137">
            <a:extLst>
              <a:ext uri="{FF2B5EF4-FFF2-40B4-BE49-F238E27FC236}">
                <a16:creationId xmlns:a16="http://schemas.microsoft.com/office/drawing/2014/main" id="{2409CE2D-D7B4-BA8A-0898-9750A717D531}"/>
              </a:ext>
            </a:extLst>
          </p:cNvPr>
          <p:cNvSpPr txBox="1"/>
          <p:nvPr/>
        </p:nvSpPr>
        <p:spPr>
          <a:xfrm>
            <a:off x="7408752" y="980792"/>
            <a:ext cx="2743200"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208" name="TextBox 207">
            <a:extLst>
              <a:ext uri="{FF2B5EF4-FFF2-40B4-BE49-F238E27FC236}">
                <a16:creationId xmlns:a16="http://schemas.microsoft.com/office/drawing/2014/main" id="{4FA58439-3CFA-3CA7-9401-CF1602F157C4}"/>
              </a:ext>
            </a:extLst>
          </p:cNvPr>
          <p:cNvSpPr txBox="1"/>
          <p:nvPr/>
        </p:nvSpPr>
        <p:spPr>
          <a:xfrm>
            <a:off x="7152237" y="1682436"/>
            <a:ext cx="1468171" cy="2616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a:latin typeface="Arial"/>
                <a:cs typeface="Arial"/>
              </a:rPr>
              <a:t>(Womens aid, 2022)</a:t>
            </a:r>
          </a:p>
        </p:txBody>
      </p:sp>
      <p:graphicFrame>
        <p:nvGraphicFramePr>
          <p:cNvPr id="600" name="Diagram 600">
            <a:extLst>
              <a:ext uri="{FF2B5EF4-FFF2-40B4-BE49-F238E27FC236}">
                <a16:creationId xmlns:a16="http://schemas.microsoft.com/office/drawing/2014/main" id="{C6EEA94D-C433-F9C6-58E9-A7208FCE69A9}"/>
              </a:ext>
            </a:extLst>
          </p:cNvPr>
          <p:cNvGraphicFramePr/>
          <p:nvPr>
            <p:extLst>
              <p:ext uri="{D42A27DB-BD31-4B8C-83A1-F6EECF244321}">
                <p14:modId xmlns:p14="http://schemas.microsoft.com/office/powerpoint/2010/main" val="366183863"/>
              </p:ext>
            </p:extLst>
          </p:nvPr>
        </p:nvGraphicFramePr>
        <p:xfrm>
          <a:off x="399862" y="2279211"/>
          <a:ext cx="7612456" cy="409518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7" name="TextBox 6">
            <a:extLst>
              <a:ext uri="{FF2B5EF4-FFF2-40B4-BE49-F238E27FC236}">
                <a16:creationId xmlns:a16="http://schemas.microsoft.com/office/drawing/2014/main" id="{71B9C307-5E64-4D5E-9A3C-F105C25CBD6F}"/>
              </a:ext>
            </a:extLst>
          </p:cNvPr>
          <p:cNvSpPr txBox="1"/>
          <p:nvPr/>
        </p:nvSpPr>
        <p:spPr>
          <a:xfrm>
            <a:off x="5266266" y="5909733"/>
            <a:ext cx="237066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cs typeface="Arial"/>
              </a:rPr>
              <a:t>(Womens aid, 2022)</a:t>
            </a:r>
          </a:p>
        </p:txBody>
      </p:sp>
      <p:sp>
        <p:nvSpPr>
          <p:cNvPr id="8" name="TextBox 7">
            <a:extLst>
              <a:ext uri="{FF2B5EF4-FFF2-40B4-BE49-F238E27FC236}">
                <a16:creationId xmlns:a16="http://schemas.microsoft.com/office/drawing/2014/main" id="{9C4EC38C-5D0B-024E-BA88-BD3366A23B94}"/>
              </a:ext>
            </a:extLst>
          </p:cNvPr>
          <p:cNvSpPr txBox="1"/>
          <p:nvPr/>
        </p:nvSpPr>
        <p:spPr>
          <a:xfrm>
            <a:off x="8140784" y="4897453"/>
            <a:ext cx="3458808"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ea typeface="+mn-lt"/>
                <a:cs typeface="+mn-lt"/>
              </a:rPr>
              <a:t>Since 2022 the number of domestic violence cases reported to police have risen by 7.7 percent England and Wales (Census, 2021).</a:t>
            </a:r>
            <a:r>
              <a:rPr lang="en-GB">
                <a:ea typeface="+mn-lt"/>
                <a:cs typeface="+mn-lt"/>
              </a:rPr>
              <a:t>  </a:t>
            </a:r>
            <a:endParaRPr lang="en-GB"/>
          </a:p>
        </p:txBody>
      </p:sp>
      <p:sp>
        <p:nvSpPr>
          <p:cNvPr id="9" name="TextBox 8">
            <a:extLst>
              <a:ext uri="{FF2B5EF4-FFF2-40B4-BE49-F238E27FC236}">
                <a16:creationId xmlns:a16="http://schemas.microsoft.com/office/drawing/2014/main" id="{869F01C1-9BD2-D827-6B86-56B401F9C546}"/>
              </a:ext>
            </a:extLst>
          </p:cNvPr>
          <p:cNvSpPr txBox="1"/>
          <p:nvPr/>
        </p:nvSpPr>
        <p:spPr>
          <a:xfrm>
            <a:off x="8238767" y="2540954"/>
            <a:ext cx="356020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latin typeface="Arial"/>
                <a:cs typeface="Arial"/>
              </a:rPr>
              <a:t>According Waldrop and </a:t>
            </a:r>
            <a:r>
              <a:rPr lang="en-GB" err="1">
                <a:latin typeface="Arial"/>
                <a:cs typeface="Arial"/>
              </a:rPr>
              <a:t>Resick</a:t>
            </a:r>
            <a:r>
              <a:rPr lang="en-GB">
                <a:latin typeface="Arial"/>
                <a:cs typeface="Arial"/>
              </a:rPr>
              <a:t> (2004) Several women who experience physical violence from their relationships may suffer significant psychological trauma.</a:t>
            </a:r>
            <a:endParaRPr lang="en-US"/>
          </a:p>
        </p:txBody>
      </p:sp>
    </p:spTree>
    <p:extLst>
      <p:ext uri="{BB962C8B-B14F-4D97-AF65-F5344CB8AC3E}">
        <p14:creationId xmlns:p14="http://schemas.microsoft.com/office/powerpoint/2010/main" val="4063108591"/>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1" name="Picture 20">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3" name="Oval 22">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25" name="Picture 24">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27" name="Picture 26">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9" name="Rectangle 28">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1" name="Rectangle 30">
            <a:extLst>
              <a:ext uri="{FF2B5EF4-FFF2-40B4-BE49-F238E27FC236}">
                <a16:creationId xmlns:a16="http://schemas.microsoft.com/office/drawing/2014/main" id="{B4AAD3FD-83A5-4B89-9F8F-01B8870865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AC9DF7B-DA54-9A4C-C27F-B4C7B8AEE925}"/>
              </a:ext>
            </a:extLst>
          </p:cNvPr>
          <p:cNvSpPr txBox="1"/>
          <p:nvPr/>
        </p:nvSpPr>
        <p:spPr>
          <a:xfrm>
            <a:off x="377327" y="267127"/>
            <a:ext cx="4483381" cy="988579"/>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defTabSz="457200">
              <a:spcBef>
                <a:spcPct val="0"/>
              </a:spcBef>
              <a:spcAft>
                <a:spcPts val="600"/>
              </a:spcAft>
            </a:pPr>
            <a:r>
              <a:rPr lang="en-US" sz="4800" b="0" i="0" kern="1200">
                <a:solidFill>
                  <a:srgbClr val="EBEBEB"/>
                </a:solidFill>
                <a:latin typeface="Algerian"/>
                <a:ea typeface="+mj-ea"/>
                <a:cs typeface="+mj-cs"/>
              </a:rPr>
              <a:t>RISK FACTORS</a:t>
            </a:r>
          </a:p>
        </p:txBody>
      </p:sp>
      <p:sp>
        <p:nvSpPr>
          <p:cNvPr id="33" name="Freeform 31">
            <a:extLst>
              <a:ext uri="{FF2B5EF4-FFF2-40B4-BE49-F238E27FC236}">
                <a16:creationId xmlns:a16="http://schemas.microsoft.com/office/drawing/2014/main" id="{61752F1D-FC0F-4103-9584-630E643CCD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94020" y="-1"/>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bg1">
              <a:alpha val="20000"/>
            </a:schemeClr>
          </a:solidFill>
          <a:ln>
            <a:noFill/>
          </a:ln>
        </p:spPr>
        <p:txBody>
          <a:bodyPr rtlCol="0" anchor="ctr"/>
          <a:lstStyle/>
          <a:p>
            <a:pPr algn="ctr"/>
            <a:endParaRPr lang="en-US"/>
          </a:p>
        </p:txBody>
      </p:sp>
      <p:sp useBgFill="1">
        <p:nvSpPr>
          <p:cNvPr id="35" name="Freeform: Shape 34">
            <a:extLst>
              <a:ext uri="{FF2B5EF4-FFF2-40B4-BE49-F238E27FC236}">
                <a16:creationId xmlns:a16="http://schemas.microsoft.com/office/drawing/2014/main" id="{70151CB7-E7DE-4917-B831-01DF9CE013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rot="16200000">
            <a:off x="5270819" y="-63600"/>
            <a:ext cx="6858001" cy="6985200"/>
          </a:xfrm>
          <a:custGeom>
            <a:avLst/>
            <a:gdLst>
              <a:gd name="connsiteX0" fmla="*/ 6858001 w 6858001"/>
              <a:gd name="connsiteY0" fmla="*/ 1177 h 6985200"/>
              <a:gd name="connsiteX1" fmla="*/ 6858001 w 6858001"/>
              <a:gd name="connsiteY1" fmla="*/ 1344715 h 6985200"/>
              <a:gd name="connsiteX2" fmla="*/ 6858000 w 6858001"/>
              <a:gd name="connsiteY2" fmla="*/ 1344715 h 6985200"/>
              <a:gd name="connsiteX3" fmla="*/ 6858000 w 6858001"/>
              <a:gd name="connsiteY3" fmla="*/ 6985200 h 6985200"/>
              <a:gd name="connsiteX4" fmla="*/ 0 w 6858001"/>
              <a:gd name="connsiteY4" fmla="*/ 6985199 h 6985200"/>
              <a:gd name="connsiteX5" fmla="*/ 0 w 6858001"/>
              <a:gd name="connsiteY5" fmla="*/ 886772 h 6985200"/>
              <a:gd name="connsiteX6" fmla="*/ 1 w 6858001"/>
              <a:gd name="connsiteY6" fmla="*/ 886772 h 6985200"/>
              <a:gd name="connsiteX7" fmla="*/ 1 w 6858001"/>
              <a:gd name="connsiteY7" fmla="*/ 0 h 6985200"/>
              <a:gd name="connsiteX8" fmla="*/ 40463 w 6858001"/>
              <a:gd name="connsiteY8" fmla="*/ 5883 h 6985200"/>
              <a:gd name="connsiteX9" fmla="*/ 159107 w 6858001"/>
              <a:gd name="connsiteY9" fmla="*/ 23196 h 6985200"/>
              <a:gd name="connsiteX10" fmla="*/ 245518 w 6858001"/>
              <a:gd name="connsiteY10" fmla="*/ 35299 h 6985200"/>
              <a:gd name="connsiteX11" fmla="*/ 348388 w 6858001"/>
              <a:gd name="connsiteY11" fmla="*/ 48073 h 6985200"/>
              <a:gd name="connsiteX12" fmla="*/ 470460 w 6858001"/>
              <a:gd name="connsiteY12" fmla="*/ 63369 h 6985200"/>
              <a:gd name="connsiteX13" fmla="*/ 605563 w 6858001"/>
              <a:gd name="connsiteY13" fmla="*/ 79506 h 6985200"/>
              <a:gd name="connsiteX14" fmla="*/ 757810 w 6858001"/>
              <a:gd name="connsiteY14" fmla="*/ 96483 h 6985200"/>
              <a:gd name="connsiteX15" fmla="*/ 923774 w 6858001"/>
              <a:gd name="connsiteY15" fmla="*/ 114469 h 6985200"/>
              <a:gd name="connsiteX16" fmla="*/ 1104139 w 6858001"/>
              <a:gd name="connsiteY16" fmla="*/ 132454 h 6985200"/>
              <a:gd name="connsiteX17" fmla="*/ 1296163 w 6858001"/>
              <a:gd name="connsiteY17" fmla="*/ 150776 h 6985200"/>
              <a:gd name="connsiteX18" fmla="*/ 1503275 w 6858001"/>
              <a:gd name="connsiteY18" fmla="*/ 167753 h 6985200"/>
              <a:gd name="connsiteX19" fmla="*/ 1719988 w 6858001"/>
              <a:gd name="connsiteY19" fmla="*/ 184058 h 6985200"/>
              <a:gd name="connsiteX20" fmla="*/ 1949045 w 6858001"/>
              <a:gd name="connsiteY20" fmla="*/ 198849 h 6985200"/>
              <a:gd name="connsiteX21" fmla="*/ 2187703 w 6858001"/>
              <a:gd name="connsiteY21" fmla="*/ 212969 h 6985200"/>
              <a:gd name="connsiteX22" fmla="*/ 2436649 w 6858001"/>
              <a:gd name="connsiteY22" fmla="*/ 226248 h 6985200"/>
              <a:gd name="connsiteX23" fmla="*/ 2564208 w 6858001"/>
              <a:gd name="connsiteY23" fmla="*/ 230955 h 6985200"/>
              <a:gd name="connsiteX24" fmla="*/ 2694509 w 6858001"/>
              <a:gd name="connsiteY24" fmla="*/ 236165 h 6985200"/>
              <a:gd name="connsiteX25" fmla="*/ 2826869 w 6858001"/>
              <a:gd name="connsiteY25" fmla="*/ 241040 h 6985200"/>
              <a:gd name="connsiteX26" fmla="*/ 2959914 w 6858001"/>
              <a:gd name="connsiteY26" fmla="*/ 244234 h 6985200"/>
              <a:gd name="connsiteX27" fmla="*/ 3095702 w 6858001"/>
              <a:gd name="connsiteY27" fmla="*/ 247091 h 6985200"/>
              <a:gd name="connsiteX28" fmla="*/ 3232862 w 6858001"/>
              <a:gd name="connsiteY28" fmla="*/ 250117 h 6985200"/>
              <a:gd name="connsiteX29" fmla="*/ 3372766 w 6858001"/>
              <a:gd name="connsiteY29" fmla="*/ 252134 h 6985200"/>
              <a:gd name="connsiteX30" fmla="*/ 3514040 w 6858001"/>
              <a:gd name="connsiteY30" fmla="*/ 252134 h 6985200"/>
              <a:gd name="connsiteX31" fmla="*/ 3656686 w 6858001"/>
              <a:gd name="connsiteY31" fmla="*/ 253142 h 6985200"/>
              <a:gd name="connsiteX32" fmla="*/ 3800705 w 6858001"/>
              <a:gd name="connsiteY32" fmla="*/ 252134 h 6985200"/>
              <a:gd name="connsiteX33" fmla="*/ 3946780 w 6858001"/>
              <a:gd name="connsiteY33" fmla="*/ 250117 h 6985200"/>
              <a:gd name="connsiteX34" fmla="*/ 4092856 w 6858001"/>
              <a:gd name="connsiteY34" fmla="*/ 248268 h 6985200"/>
              <a:gd name="connsiteX35" fmla="*/ 4240988 w 6858001"/>
              <a:gd name="connsiteY35" fmla="*/ 244234 h 6985200"/>
              <a:gd name="connsiteX36" fmla="*/ 4390492 w 6858001"/>
              <a:gd name="connsiteY36" fmla="*/ 240032 h 6985200"/>
              <a:gd name="connsiteX37" fmla="*/ 4539997 w 6858001"/>
              <a:gd name="connsiteY37" fmla="*/ 235157 h 6985200"/>
              <a:gd name="connsiteX38" fmla="*/ 4690873 w 6858001"/>
              <a:gd name="connsiteY38" fmla="*/ 228266 h 6985200"/>
              <a:gd name="connsiteX39" fmla="*/ 4843120 w 6858001"/>
              <a:gd name="connsiteY39" fmla="*/ 220029 h 6985200"/>
              <a:gd name="connsiteX40" fmla="*/ 4996054 w 6858001"/>
              <a:gd name="connsiteY40" fmla="*/ 212129 h 6985200"/>
              <a:gd name="connsiteX41" fmla="*/ 5148987 w 6858001"/>
              <a:gd name="connsiteY41" fmla="*/ 202044 h 6985200"/>
              <a:gd name="connsiteX42" fmla="*/ 5303978 w 6858001"/>
              <a:gd name="connsiteY42" fmla="*/ 189941 h 6985200"/>
              <a:gd name="connsiteX43" fmla="*/ 5456911 w 6858001"/>
              <a:gd name="connsiteY43" fmla="*/ 177839 h 6985200"/>
              <a:gd name="connsiteX44" fmla="*/ 5612588 w 6858001"/>
              <a:gd name="connsiteY44" fmla="*/ 163887 h 6985200"/>
              <a:gd name="connsiteX45" fmla="*/ 5768950 w 6858001"/>
              <a:gd name="connsiteY45" fmla="*/ 148591 h 6985200"/>
              <a:gd name="connsiteX46" fmla="*/ 5923255 w 6858001"/>
              <a:gd name="connsiteY46" fmla="*/ 132455 h 6985200"/>
              <a:gd name="connsiteX47" fmla="*/ 6079618 w 6858001"/>
              <a:gd name="connsiteY47" fmla="*/ 113629 h 6985200"/>
              <a:gd name="connsiteX48" fmla="*/ 6235294 w 6858001"/>
              <a:gd name="connsiteY48" fmla="*/ 93458 h 6985200"/>
              <a:gd name="connsiteX49" fmla="*/ 6391657 w 6858001"/>
              <a:gd name="connsiteY49" fmla="*/ 73455 h 6985200"/>
              <a:gd name="connsiteX50" fmla="*/ 6547333 w 6858001"/>
              <a:gd name="connsiteY50" fmla="*/ 50091 h 6985200"/>
              <a:gd name="connsiteX51" fmla="*/ 6702324 w 6858001"/>
              <a:gd name="connsiteY51" fmla="*/ 26222 h 698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858001" h="6985200">
                <a:moveTo>
                  <a:pt x="6858001" y="1177"/>
                </a:moveTo>
                <a:lnTo>
                  <a:pt x="6858001" y="1344715"/>
                </a:lnTo>
                <a:lnTo>
                  <a:pt x="6858000" y="1344715"/>
                </a:lnTo>
                <a:lnTo>
                  <a:pt x="6858000" y="6985200"/>
                </a:lnTo>
                <a:lnTo>
                  <a:pt x="0" y="6985199"/>
                </a:lnTo>
                <a:lnTo>
                  <a:pt x="0" y="886772"/>
                </a:lnTo>
                <a:lnTo>
                  <a:pt x="1" y="886772"/>
                </a:lnTo>
                <a:lnTo>
                  <a:pt x="1" y="0"/>
                </a:lnTo>
                <a:lnTo>
                  <a:pt x="40463" y="5883"/>
                </a:lnTo>
                <a:lnTo>
                  <a:pt x="159107" y="23196"/>
                </a:lnTo>
                <a:lnTo>
                  <a:pt x="245518" y="35299"/>
                </a:lnTo>
                <a:lnTo>
                  <a:pt x="348388" y="48073"/>
                </a:lnTo>
                <a:lnTo>
                  <a:pt x="470460" y="63369"/>
                </a:lnTo>
                <a:lnTo>
                  <a:pt x="605563" y="79506"/>
                </a:lnTo>
                <a:lnTo>
                  <a:pt x="757810" y="96483"/>
                </a:lnTo>
                <a:lnTo>
                  <a:pt x="923774" y="114469"/>
                </a:lnTo>
                <a:lnTo>
                  <a:pt x="1104139" y="132454"/>
                </a:lnTo>
                <a:lnTo>
                  <a:pt x="1296163" y="150776"/>
                </a:lnTo>
                <a:lnTo>
                  <a:pt x="1503275" y="167753"/>
                </a:lnTo>
                <a:lnTo>
                  <a:pt x="1719988" y="184058"/>
                </a:lnTo>
                <a:lnTo>
                  <a:pt x="1949045" y="198849"/>
                </a:lnTo>
                <a:lnTo>
                  <a:pt x="2187703" y="212969"/>
                </a:lnTo>
                <a:lnTo>
                  <a:pt x="2436649" y="226248"/>
                </a:lnTo>
                <a:lnTo>
                  <a:pt x="2564208" y="230955"/>
                </a:lnTo>
                <a:lnTo>
                  <a:pt x="2694509" y="236165"/>
                </a:lnTo>
                <a:lnTo>
                  <a:pt x="2826869" y="241040"/>
                </a:lnTo>
                <a:lnTo>
                  <a:pt x="2959914" y="244234"/>
                </a:lnTo>
                <a:lnTo>
                  <a:pt x="3095702" y="247091"/>
                </a:lnTo>
                <a:lnTo>
                  <a:pt x="3232862" y="250117"/>
                </a:lnTo>
                <a:lnTo>
                  <a:pt x="3372766" y="252134"/>
                </a:lnTo>
                <a:lnTo>
                  <a:pt x="3514040" y="252134"/>
                </a:lnTo>
                <a:lnTo>
                  <a:pt x="3656686" y="253142"/>
                </a:lnTo>
                <a:lnTo>
                  <a:pt x="3800705" y="252134"/>
                </a:lnTo>
                <a:lnTo>
                  <a:pt x="3946780" y="250117"/>
                </a:lnTo>
                <a:lnTo>
                  <a:pt x="4092856" y="248268"/>
                </a:lnTo>
                <a:lnTo>
                  <a:pt x="4240988" y="244234"/>
                </a:lnTo>
                <a:lnTo>
                  <a:pt x="4390492" y="240032"/>
                </a:lnTo>
                <a:lnTo>
                  <a:pt x="4539997" y="235157"/>
                </a:lnTo>
                <a:lnTo>
                  <a:pt x="4690873" y="228266"/>
                </a:lnTo>
                <a:lnTo>
                  <a:pt x="4843120" y="220029"/>
                </a:lnTo>
                <a:lnTo>
                  <a:pt x="4996054" y="212129"/>
                </a:lnTo>
                <a:lnTo>
                  <a:pt x="5148987" y="202044"/>
                </a:lnTo>
                <a:lnTo>
                  <a:pt x="5303978" y="189941"/>
                </a:lnTo>
                <a:lnTo>
                  <a:pt x="5456911" y="177839"/>
                </a:lnTo>
                <a:lnTo>
                  <a:pt x="5612588" y="163887"/>
                </a:lnTo>
                <a:lnTo>
                  <a:pt x="5768950" y="148591"/>
                </a:lnTo>
                <a:lnTo>
                  <a:pt x="5923255" y="132455"/>
                </a:lnTo>
                <a:lnTo>
                  <a:pt x="6079618" y="113629"/>
                </a:lnTo>
                <a:lnTo>
                  <a:pt x="6235294" y="93458"/>
                </a:lnTo>
                <a:lnTo>
                  <a:pt x="6391657" y="73455"/>
                </a:lnTo>
                <a:lnTo>
                  <a:pt x="6547333" y="50091"/>
                </a:lnTo>
                <a:lnTo>
                  <a:pt x="6702324" y="26222"/>
                </a:lnTo>
                <a:close/>
              </a:path>
            </a:pathLst>
          </a:custGeom>
          <a:ln>
            <a:noFill/>
          </a:ln>
        </p:spPr>
      </p:sp>
      <p:sp>
        <p:nvSpPr>
          <p:cNvPr id="37" name="Rectangle 36">
            <a:extLst>
              <a:ext uri="{FF2B5EF4-FFF2-40B4-BE49-F238E27FC236}">
                <a16:creationId xmlns:a16="http://schemas.microsoft.com/office/drawing/2014/main" id="{A92A1116-1C84-41DF-B803-1F7B0883EC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5" name="TextBox 4">
            <a:extLst>
              <a:ext uri="{FF2B5EF4-FFF2-40B4-BE49-F238E27FC236}">
                <a16:creationId xmlns:a16="http://schemas.microsoft.com/office/drawing/2014/main" id="{4E150814-BA4D-733A-2971-D4CB1C04D424}"/>
              </a:ext>
            </a:extLst>
          </p:cNvPr>
          <p:cNvSpPr txBox="1"/>
          <p:nvPr/>
        </p:nvSpPr>
        <p:spPr>
          <a:xfrm>
            <a:off x="35681" y="1323861"/>
            <a:ext cx="5170940" cy="5506483"/>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lnSpcReduction="10000"/>
          </a:bodyPr>
          <a:lstStyle/>
          <a:p>
            <a:pPr defTabSz="457200">
              <a:spcBef>
                <a:spcPts val="1000"/>
              </a:spcBef>
              <a:buClr>
                <a:schemeClr val="bg2">
                  <a:lumMod val="40000"/>
                  <a:lumOff val="60000"/>
                </a:schemeClr>
              </a:buClr>
              <a:buSzPct val="80000"/>
              <a:buFont typeface="Wingdings 3" charset="2"/>
              <a:buChar char=""/>
            </a:pPr>
            <a:r>
              <a:rPr lang="en-US" dirty="0">
                <a:solidFill>
                  <a:schemeClr val="bg1">
                    <a:lumMod val="95000"/>
                  </a:schemeClr>
                </a:solidFill>
                <a:latin typeface="Arial"/>
                <a:ea typeface="+mj-ea"/>
                <a:cs typeface="Arial"/>
              </a:rPr>
              <a:t>If these issues become persistent, it will lead to all these factors and will have a major effect on each person</a:t>
            </a:r>
          </a:p>
          <a:p>
            <a:pPr defTabSz="457200">
              <a:spcBef>
                <a:spcPts val="1000"/>
              </a:spcBef>
              <a:buClr>
                <a:srgbClr val="F7F7F7"/>
              </a:buClr>
              <a:buSzPct val="80000"/>
              <a:buFont typeface="Wingdings 3" charset="2"/>
              <a:buChar char=""/>
            </a:pPr>
            <a:r>
              <a:rPr lang="en-US" dirty="0">
                <a:solidFill>
                  <a:schemeClr val="bg1">
                    <a:lumMod val="95000"/>
                  </a:schemeClr>
                </a:solidFill>
                <a:latin typeface="Arial"/>
                <a:ea typeface="+mn-lt"/>
                <a:cs typeface="+mn-lt"/>
              </a:rPr>
              <a:t>Childhood abuse is linked to a host of severe emotional and behavior issues that can last far into life and affect all relationships (Runyon, </a:t>
            </a:r>
            <a:r>
              <a:rPr lang="en-US">
                <a:solidFill>
                  <a:schemeClr val="bg1">
                    <a:lumMod val="95000"/>
                  </a:schemeClr>
                </a:solidFill>
                <a:latin typeface="Arial"/>
                <a:ea typeface="+mn-lt"/>
                <a:cs typeface="+mn-lt"/>
              </a:rPr>
              <a:t>2004</a:t>
            </a:r>
            <a:r>
              <a:rPr lang="en-US" dirty="0">
                <a:solidFill>
                  <a:schemeClr val="bg1">
                    <a:lumMod val="95000"/>
                  </a:schemeClr>
                </a:solidFill>
                <a:latin typeface="Arial"/>
                <a:ea typeface="+mn-lt"/>
                <a:cs typeface="+mn-lt"/>
              </a:rPr>
              <a:t>).</a:t>
            </a:r>
            <a:endParaRPr lang="en-US" dirty="0">
              <a:solidFill>
                <a:schemeClr val="bg1">
                  <a:lumMod val="95000"/>
                </a:schemeClr>
              </a:solidFill>
              <a:latin typeface="Arial"/>
              <a:ea typeface="+mj-ea"/>
              <a:cs typeface="Arial"/>
            </a:endParaRPr>
          </a:p>
          <a:p>
            <a:pPr defTabSz="457200">
              <a:spcBef>
                <a:spcPts val="1000"/>
              </a:spcBef>
              <a:buClr>
                <a:srgbClr val="F7F7F7"/>
              </a:buClr>
              <a:buSzPct val="80000"/>
            </a:pPr>
            <a:endParaRPr lang="en-US">
              <a:solidFill>
                <a:schemeClr val="bg1">
                  <a:lumMod val="95000"/>
                </a:schemeClr>
              </a:solidFill>
              <a:latin typeface="Arial"/>
              <a:ea typeface="+mj-ea"/>
              <a:cs typeface="Arial"/>
            </a:endParaRPr>
          </a:p>
          <a:p>
            <a:pPr defTabSz="457200">
              <a:spcBef>
                <a:spcPts val="1000"/>
              </a:spcBef>
              <a:buClr>
                <a:srgbClr val="F7F7F7"/>
              </a:buClr>
              <a:buSzPct val="80000"/>
              <a:buFont typeface="Wingdings 3" charset="2"/>
              <a:buChar char=""/>
            </a:pPr>
            <a:r>
              <a:rPr lang="en-US" dirty="0">
                <a:solidFill>
                  <a:schemeClr val="bg1">
                    <a:lumMod val="95000"/>
                  </a:schemeClr>
                </a:solidFill>
                <a:latin typeface="Arial"/>
                <a:ea typeface="+mj-ea"/>
                <a:cs typeface="Arial"/>
              </a:rPr>
              <a:t>Becoming homeless and committing crime</a:t>
            </a:r>
          </a:p>
          <a:p>
            <a:pPr defTabSz="457200">
              <a:spcBef>
                <a:spcPts val="1000"/>
              </a:spcBef>
              <a:buClr>
                <a:srgbClr val="F7F7F7"/>
              </a:buClr>
              <a:buSzPct val="80000"/>
            </a:pPr>
            <a:endParaRPr lang="en-US">
              <a:solidFill>
                <a:schemeClr val="bg1">
                  <a:lumMod val="95000"/>
                </a:schemeClr>
              </a:solidFill>
              <a:latin typeface="Arial"/>
              <a:ea typeface="+mj-ea"/>
              <a:cs typeface="Arial"/>
            </a:endParaRPr>
          </a:p>
          <a:p>
            <a:pPr defTabSz="457200">
              <a:spcBef>
                <a:spcPts val="1000"/>
              </a:spcBef>
              <a:buClr>
                <a:srgbClr val="F7F7F7"/>
              </a:buClr>
              <a:buSzPct val="80000"/>
              <a:buFont typeface="Wingdings 3" charset="2"/>
              <a:buChar char=""/>
            </a:pPr>
            <a:r>
              <a:rPr lang="en-US" dirty="0">
                <a:solidFill>
                  <a:schemeClr val="bg1">
                    <a:lumMod val="95000"/>
                  </a:schemeClr>
                </a:solidFill>
                <a:latin typeface="Arial"/>
                <a:ea typeface="+mj-ea"/>
                <a:cs typeface="Arial"/>
              </a:rPr>
              <a:t>Causing serious damage to their overall health</a:t>
            </a:r>
          </a:p>
          <a:p>
            <a:pPr defTabSz="457200">
              <a:spcBef>
                <a:spcPts val="1000"/>
              </a:spcBef>
              <a:buClr>
                <a:srgbClr val="F7F7F7"/>
              </a:buClr>
              <a:buSzPct val="80000"/>
            </a:pPr>
            <a:endParaRPr lang="en-US">
              <a:solidFill>
                <a:schemeClr val="bg1">
                  <a:lumMod val="95000"/>
                </a:schemeClr>
              </a:solidFill>
              <a:latin typeface="Arial"/>
              <a:ea typeface="+mn-lt"/>
              <a:cs typeface="Arial"/>
            </a:endParaRPr>
          </a:p>
          <a:p>
            <a:pPr defTabSz="457200">
              <a:spcBef>
                <a:spcPts val="1000"/>
              </a:spcBef>
              <a:buClr>
                <a:srgbClr val="F7F7F7"/>
              </a:buClr>
              <a:buSzPct val="80000"/>
              <a:buFont typeface="Wingdings 3" charset="2"/>
              <a:buChar char=""/>
            </a:pPr>
            <a:r>
              <a:rPr lang="en-GB" dirty="0">
                <a:solidFill>
                  <a:schemeClr val="bg1">
                    <a:lumMod val="95000"/>
                  </a:schemeClr>
                </a:solidFill>
                <a:latin typeface="Arial"/>
                <a:ea typeface="+mn-lt"/>
                <a:cs typeface="+mn-lt"/>
              </a:rPr>
              <a:t>In recent years, academics and authorities have started to acknowledge the scope and seriousness of intimate partner violence, especially its consequences on children (Emery, 1989). </a:t>
            </a:r>
            <a:endParaRPr lang="en-GB" dirty="0">
              <a:solidFill>
                <a:schemeClr val="bg1">
                  <a:lumMod val="95000"/>
                </a:schemeClr>
              </a:solidFill>
              <a:latin typeface="Arial"/>
              <a:ea typeface="+mj-ea"/>
              <a:cs typeface="+mj-cs"/>
            </a:endParaRPr>
          </a:p>
        </p:txBody>
      </p:sp>
      <p:graphicFrame>
        <p:nvGraphicFramePr>
          <p:cNvPr id="14" name="Table 14">
            <a:extLst>
              <a:ext uri="{FF2B5EF4-FFF2-40B4-BE49-F238E27FC236}">
                <a16:creationId xmlns:a16="http://schemas.microsoft.com/office/drawing/2014/main" id="{E02DD081-11EA-1616-4C3A-E3E5D6AEC0A5}"/>
              </a:ext>
            </a:extLst>
          </p:cNvPr>
          <p:cNvGraphicFramePr>
            <a:graphicFrameLocks noGrp="1"/>
          </p:cNvGraphicFramePr>
          <p:nvPr>
            <p:extLst>
              <p:ext uri="{D42A27DB-BD31-4B8C-83A1-F6EECF244321}">
                <p14:modId xmlns:p14="http://schemas.microsoft.com/office/powerpoint/2010/main" val="1310618433"/>
              </p:ext>
            </p:extLst>
          </p:nvPr>
        </p:nvGraphicFramePr>
        <p:xfrm>
          <a:off x="5960533" y="1380066"/>
          <a:ext cx="5602281" cy="5109975"/>
        </p:xfrm>
        <a:graphic>
          <a:graphicData uri="http://schemas.openxmlformats.org/drawingml/2006/table">
            <a:tbl>
              <a:tblPr firstRow="1" bandRow="1">
                <a:tableStyleId>{5C22544A-7EE6-4342-B048-85BDC9FD1C3A}</a:tableStyleId>
              </a:tblPr>
              <a:tblGrid>
                <a:gridCol w="1799280">
                  <a:extLst>
                    <a:ext uri="{9D8B030D-6E8A-4147-A177-3AD203B41FA5}">
                      <a16:colId xmlns:a16="http://schemas.microsoft.com/office/drawing/2014/main" val="3572221046"/>
                    </a:ext>
                  </a:extLst>
                </a:gridCol>
                <a:gridCol w="1914766">
                  <a:extLst>
                    <a:ext uri="{9D8B030D-6E8A-4147-A177-3AD203B41FA5}">
                      <a16:colId xmlns:a16="http://schemas.microsoft.com/office/drawing/2014/main" val="2757903412"/>
                    </a:ext>
                  </a:extLst>
                </a:gridCol>
                <a:gridCol w="1888235">
                  <a:extLst>
                    <a:ext uri="{9D8B030D-6E8A-4147-A177-3AD203B41FA5}">
                      <a16:colId xmlns:a16="http://schemas.microsoft.com/office/drawing/2014/main" val="1906137223"/>
                    </a:ext>
                  </a:extLst>
                </a:gridCol>
              </a:tblGrid>
              <a:tr h="332331">
                <a:tc>
                  <a:txBody>
                    <a:bodyPr/>
                    <a:lstStyle/>
                    <a:p>
                      <a:r>
                        <a:rPr lang="en-GB" sz="1800">
                          <a:latin typeface="Arial"/>
                        </a:rPr>
                        <a:t>Mother</a:t>
                      </a:r>
                    </a:p>
                  </a:txBody>
                  <a:tcPr marL="83284" marR="83284" marT="41642" marB="41642"/>
                </a:tc>
                <a:tc>
                  <a:txBody>
                    <a:bodyPr/>
                    <a:lstStyle/>
                    <a:p>
                      <a:r>
                        <a:rPr lang="en-GB" sz="1800">
                          <a:latin typeface="Arial"/>
                        </a:rPr>
                        <a:t>Children</a:t>
                      </a:r>
                    </a:p>
                  </a:txBody>
                  <a:tcPr marL="83284" marR="83284" marT="41642" marB="41642"/>
                </a:tc>
                <a:tc>
                  <a:txBody>
                    <a:bodyPr/>
                    <a:lstStyle/>
                    <a:p>
                      <a:r>
                        <a:rPr lang="en-GB" sz="1800">
                          <a:latin typeface="Arial"/>
                        </a:rPr>
                        <a:t>Father</a:t>
                      </a:r>
                    </a:p>
                  </a:txBody>
                  <a:tcPr marL="83284" marR="83284" marT="41642" marB="41642"/>
                </a:tc>
                <a:extLst>
                  <a:ext uri="{0D108BD9-81ED-4DB2-BD59-A6C34878D82A}">
                    <a16:rowId xmlns:a16="http://schemas.microsoft.com/office/drawing/2014/main" val="2959046747"/>
                  </a:ext>
                </a:extLst>
              </a:tr>
              <a:tr h="2160158">
                <a:tc>
                  <a:txBody>
                    <a:bodyPr/>
                    <a:lstStyle/>
                    <a:p>
                      <a:r>
                        <a:rPr lang="en-GB" sz="1800">
                          <a:latin typeface="Arial"/>
                        </a:rPr>
                        <a:t>Parenting issues, Possible drinking</a:t>
                      </a:r>
                    </a:p>
                    <a:p>
                      <a:r>
                        <a:rPr lang="en-GB" sz="1800">
                          <a:latin typeface="Arial"/>
                        </a:rPr>
                        <a:t>problem</a:t>
                      </a:r>
                    </a:p>
                  </a:txBody>
                  <a:tcPr marL="83284" marR="83284" marT="41642" marB="41642"/>
                </a:tc>
                <a:tc>
                  <a:txBody>
                    <a:bodyPr/>
                    <a:lstStyle/>
                    <a:p>
                      <a:r>
                        <a:rPr lang="en-GB" sz="1800">
                          <a:latin typeface="Arial"/>
                        </a:rPr>
                        <a:t>Well-being, Neglect and </a:t>
                      </a:r>
                      <a:r>
                        <a:rPr lang="en-GB" sz="1800" b="0" i="0" u="none" strike="noStrike" noProof="0">
                          <a:latin typeface="Arial"/>
                        </a:rPr>
                        <a:t>Protection problems</a:t>
                      </a:r>
                      <a:r>
                        <a:rPr lang="en-GB" sz="1800">
                          <a:latin typeface="Arial"/>
                        </a:rPr>
                        <a:t> </a:t>
                      </a:r>
                    </a:p>
                    <a:p>
                      <a:pPr lvl="0">
                        <a:buNone/>
                      </a:pPr>
                      <a:endParaRPr lang="en-GB" sz="1800">
                        <a:latin typeface="Arial"/>
                      </a:endParaRPr>
                    </a:p>
                    <a:p>
                      <a:pPr lvl="0">
                        <a:buNone/>
                      </a:pPr>
                      <a:r>
                        <a:rPr lang="en-GB" sz="1800">
                          <a:latin typeface="Arial"/>
                        </a:rPr>
                        <a:t>Low self-esteem</a:t>
                      </a:r>
                    </a:p>
                  </a:txBody>
                  <a:tcPr marL="83284" marR="83284" marT="41642" marB="41642"/>
                </a:tc>
                <a:tc>
                  <a:txBody>
                    <a:bodyPr/>
                    <a:lstStyle/>
                    <a:p>
                      <a:r>
                        <a:rPr lang="en-GB" sz="1800">
                          <a:latin typeface="Arial"/>
                        </a:rPr>
                        <a:t>Perpetrator of emotional and verbal abuse against children.</a:t>
                      </a:r>
                    </a:p>
                    <a:p>
                      <a:r>
                        <a:rPr lang="en-GB" sz="1800">
                          <a:latin typeface="Arial"/>
                        </a:rPr>
                        <a:t>Perpetrator of domestic abuse against the mother.</a:t>
                      </a:r>
                    </a:p>
                  </a:txBody>
                  <a:tcPr marL="83284" marR="83284" marT="41642" marB="41642"/>
                </a:tc>
                <a:extLst>
                  <a:ext uri="{0D108BD9-81ED-4DB2-BD59-A6C34878D82A}">
                    <a16:rowId xmlns:a16="http://schemas.microsoft.com/office/drawing/2014/main" val="2049769311"/>
                  </a:ext>
                </a:extLst>
              </a:tr>
              <a:tr h="1144696">
                <a:tc>
                  <a:txBody>
                    <a:bodyPr/>
                    <a:lstStyle/>
                    <a:p>
                      <a:r>
                        <a:rPr lang="en-GB" sz="1800">
                          <a:latin typeface="Arial"/>
                        </a:rPr>
                        <a:t>Mental health issues, including depression and anxiety</a:t>
                      </a:r>
                    </a:p>
                  </a:txBody>
                  <a:tcPr marL="83284" marR="83284" marT="41642" marB="41642"/>
                </a:tc>
                <a:tc>
                  <a:txBody>
                    <a:bodyPr/>
                    <a:lstStyle/>
                    <a:p>
                      <a:r>
                        <a:rPr lang="en-GB" sz="1800">
                          <a:latin typeface="Arial"/>
                        </a:rPr>
                        <a:t>Lack of education</a:t>
                      </a:r>
                    </a:p>
                  </a:txBody>
                  <a:tcPr marL="83284" marR="83284" marT="41642" marB="41642"/>
                </a:tc>
                <a:tc>
                  <a:txBody>
                    <a:bodyPr/>
                    <a:lstStyle/>
                    <a:p>
                      <a:r>
                        <a:rPr lang="en-GB" sz="1800">
                          <a:latin typeface="Arial"/>
                        </a:rPr>
                        <a:t>Anger issues and unable to control aggression.</a:t>
                      </a:r>
                    </a:p>
                  </a:txBody>
                  <a:tcPr marL="83284" marR="83284" marT="41642" marB="41642"/>
                </a:tc>
                <a:extLst>
                  <a:ext uri="{0D108BD9-81ED-4DB2-BD59-A6C34878D82A}">
                    <a16:rowId xmlns:a16="http://schemas.microsoft.com/office/drawing/2014/main" val="2113393652"/>
                  </a:ext>
                </a:extLst>
              </a:tr>
              <a:tr h="627737">
                <a:tc>
                  <a:txBody>
                    <a:bodyPr/>
                    <a:lstStyle/>
                    <a:p>
                      <a:r>
                        <a:rPr lang="en-GB" sz="1800">
                          <a:latin typeface="Arial"/>
                        </a:rPr>
                        <a:t>Suicidal thoughts</a:t>
                      </a:r>
                    </a:p>
                  </a:txBody>
                  <a:tcPr marL="83284" marR="83284" marT="41642" marB="41642"/>
                </a:tc>
                <a:tc>
                  <a:txBody>
                    <a:bodyPr/>
                    <a:lstStyle/>
                    <a:p>
                      <a:r>
                        <a:rPr lang="en-GB" sz="1800">
                          <a:latin typeface="Arial"/>
                        </a:rPr>
                        <a:t>Anti-social behaviour </a:t>
                      </a:r>
                    </a:p>
                  </a:txBody>
                  <a:tcPr marL="83284" marR="83284" marT="41642" marB="41642"/>
                </a:tc>
                <a:tc>
                  <a:txBody>
                    <a:bodyPr/>
                    <a:lstStyle/>
                    <a:p>
                      <a:r>
                        <a:rPr lang="en-GB" sz="1800">
                          <a:latin typeface="Arial"/>
                        </a:rPr>
                        <a:t>Further violence </a:t>
                      </a:r>
                    </a:p>
                  </a:txBody>
                  <a:tcPr marL="83284" marR="83284" marT="41642" marB="41642"/>
                </a:tc>
                <a:extLst>
                  <a:ext uri="{0D108BD9-81ED-4DB2-BD59-A6C34878D82A}">
                    <a16:rowId xmlns:a16="http://schemas.microsoft.com/office/drawing/2014/main" val="355025803"/>
                  </a:ext>
                </a:extLst>
              </a:tr>
              <a:tr h="387719">
                <a:tc>
                  <a:txBody>
                    <a:bodyPr/>
                    <a:lstStyle/>
                    <a:p>
                      <a:pPr lvl="0">
                        <a:buNone/>
                      </a:pPr>
                      <a:r>
                        <a:rPr lang="en-GB" sz="1800">
                          <a:latin typeface="Arial"/>
                        </a:rPr>
                        <a:t>Homelessness</a:t>
                      </a:r>
                    </a:p>
                  </a:txBody>
                  <a:tcPr marL="83284" marR="83284" marT="41642" marB="41642"/>
                </a:tc>
                <a:tc>
                  <a:txBody>
                    <a:bodyPr/>
                    <a:lstStyle/>
                    <a:p>
                      <a:pPr lvl="0">
                        <a:buNone/>
                      </a:pPr>
                      <a:r>
                        <a:rPr lang="en-GB" sz="1800">
                          <a:latin typeface="Arial"/>
                        </a:rPr>
                        <a:t>Crime </a:t>
                      </a:r>
                    </a:p>
                  </a:txBody>
                  <a:tcPr marL="83284" marR="83284" marT="41642" marB="41642"/>
                </a:tc>
                <a:tc>
                  <a:txBody>
                    <a:bodyPr/>
                    <a:lstStyle/>
                    <a:p>
                      <a:pPr lvl="0">
                        <a:buNone/>
                      </a:pPr>
                      <a:r>
                        <a:rPr lang="en-GB" sz="1800">
                          <a:latin typeface="Arial"/>
                        </a:rPr>
                        <a:t>Prison </a:t>
                      </a:r>
                    </a:p>
                  </a:txBody>
                  <a:tcPr marL="83284" marR="83284" marT="41642" marB="41642"/>
                </a:tc>
                <a:extLst>
                  <a:ext uri="{0D108BD9-81ED-4DB2-BD59-A6C34878D82A}">
                    <a16:rowId xmlns:a16="http://schemas.microsoft.com/office/drawing/2014/main" val="3938014869"/>
                  </a:ext>
                </a:extLst>
              </a:tr>
            </a:tbl>
          </a:graphicData>
        </a:graphic>
      </p:graphicFrame>
    </p:spTree>
    <p:extLst>
      <p:ext uri="{BB962C8B-B14F-4D97-AF65-F5344CB8AC3E}">
        <p14:creationId xmlns:p14="http://schemas.microsoft.com/office/powerpoint/2010/main" val="3648962419"/>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CF563E-A9F1-11DA-F33B-C67F2E465421}"/>
              </a:ext>
            </a:extLst>
          </p:cNvPr>
          <p:cNvSpPr txBox="1"/>
          <p:nvPr/>
        </p:nvSpPr>
        <p:spPr>
          <a:xfrm>
            <a:off x="389282" y="156270"/>
            <a:ext cx="9837496"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800">
                <a:latin typeface="Algerian"/>
                <a:cs typeface="Arial"/>
              </a:rPr>
              <a:t>Analysis and Implications - father</a:t>
            </a:r>
            <a:endParaRPr lang="en-US">
              <a:latin typeface="Algerian"/>
              <a:cs typeface="Arial"/>
            </a:endParaRPr>
          </a:p>
        </p:txBody>
      </p:sp>
      <p:sp>
        <p:nvSpPr>
          <p:cNvPr id="3" name="TextBox 2">
            <a:extLst>
              <a:ext uri="{FF2B5EF4-FFF2-40B4-BE49-F238E27FC236}">
                <a16:creationId xmlns:a16="http://schemas.microsoft.com/office/drawing/2014/main" id="{EDBF3BC8-67A3-371A-FCBF-D33751087BD9}"/>
              </a:ext>
            </a:extLst>
          </p:cNvPr>
          <p:cNvSpPr txBox="1"/>
          <p:nvPr/>
        </p:nvSpPr>
        <p:spPr>
          <a:xfrm>
            <a:off x="2389863" y="2971800"/>
            <a:ext cx="2743200"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graphicFrame>
        <p:nvGraphicFramePr>
          <p:cNvPr id="66" name="Diagram 66">
            <a:extLst>
              <a:ext uri="{FF2B5EF4-FFF2-40B4-BE49-F238E27FC236}">
                <a16:creationId xmlns:a16="http://schemas.microsoft.com/office/drawing/2014/main" id="{2596AB54-A155-20D8-A47D-568EB26FF921}"/>
              </a:ext>
            </a:extLst>
          </p:cNvPr>
          <p:cNvGraphicFramePr/>
          <p:nvPr>
            <p:extLst>
              <p:ext uri="{D42A27DB-BD31-4B8C-83A1-F6EECF244321}">
                <p14:modId xmlns:p14="http://schemas.microsoft.com/office/powerpoint/2010/main" val="3386753825"/>
              </p:ext>
            </p:extLst>
          </p:nvPr>
        </p:nvGraphicFramePr>
        <p:xfrm>
          <a:off x="1258246" y="1807260"/>
          <a:ext cx="10028014" cy="44118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348045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a:extLst>
              <a:ext uri="{FF2B5EF4-FFF2-40B4-BE49-F238E27FC236}">
                <a16:creationId xmlns:a16="http://schemas.microsoft.com/office/drawing/2014/main" id="{8EFD84DA-497E-9BA9-8A74-5C2DC210562F}"/>
              </a:ext>
            </a:extLst>
          </p:cNvPr>
          <p:cNvSpPr txBox="1"/>
          <p:nvPr/>
        </p:nvSpPr>
        <p:spPr>
          <a:xfrm>
            <a:off x="437583" y="107184"/>
            <a:ext cx="9203721"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4800">
                <a:latin typeface="Algerian"/>
              </a:rPr>
              <a:t>POLICIES AND PROCEDURES</a:t>
            </a:r>
          </a:p>
        </p:txBody>
      </p:sp>
      <p:sp>
        <p:nvSpPr>
          <p:cNvPr id="7" name="TextBox 6">
            <a:extLst>
              <a:ext uri="{FF2B5EF4-FFF2-40B4-BE49-F238E27FC236}">
                <a16:creationId xmlns:a16="http://schemas.microsoft.com/office/drawing/2014/main" id="{996FDC00-AE73-3D19-6485-7C6BA99486BA}"/>
              </a:ext>
            </a:extLst>
          </p:cNvPr>
          <p:cNvSpPr txBox="1"/>
          <p:nvPr/>
        </p:nvSpPr>
        <p:spPr>
          <a:xfrm>
            <a:off x="271957" y="1204007"/>
            <a:ext cx="3691890" cy="3693319"/>
          </a:xfrm>
          <a:prstGeom prst="rect">
            <a:avLst/>
          </a:prstGeom>
          <a:solidFill>
            <a:schemeClr val="accent1"/>
          </a:solidFill>
        </p:spPr>
        <p:txBody>
          <a:bodyPr wrap="square" rtlCol="0">
            <a:spAutoFit/>
          </a:bodyPr>
          <a:lstStyle/>
          <a:p>
            <a:r>
              <a:rPr lang="en-GB" kern="1200">
                <a:effectLst/>
                <a:latin typeface="Arial" panose="020B0604020202020204" pitchFamily="34" charset="0"/>
                <a:ea typeface="Calibri" panose="020F0502020204030204" pitchFamily="34" charset="0"/>
                <a:cs typeface="Times New Roman" panose="02020603050405020304" pitchFamily="18" charset="0"/>
              </a:rPr>
              <a:t>Safeguarding – adult safeguarding protecting people’s rights to live safely, ensuring their well-being, taking action against perpetrators of violence or abuse. Work alongside and in partnership with local authority</a:t>
            </a:r>
            <a:r>
              <a:rPr lang="en-GB" kern="1200">
                <a:effectLst/>
                <a:latin typeface="Arial" panose="020B0604020202020204" pitchFamily="34" charset="0"/>
                <a:ea typeface="Calibri" panose="020F0502020204030204" pitchFamily="34" charset="0"/>
                <a:cs typeface="Arial" panose="020B0604020202020204" pitchFamily="34" charset="0"/>
              </a:rPr>
              <a:t>, NHS and Police. </a:t>
            </a:r>
          </a:p>
          <a:p>
            <a:endParaRPr lang="en-GB">
              <a:latin typeface="Arial" panose="020B0604020202020204" pitchFamily="34" charset="0"/>
              <a:ea typeface="Calibri" panose="020F0502020204030204" pitchFamily="34" charset="0"/>
              <a:cs typeface="Arial" panose="020B0604020202020204" pitchFamily="34" charset="0"/>
            </a:endParaRPr>
          </a:p>
          <a:p>
            <a:r>
              <a:rPr lang="en-GB" kern="1200">
                <a:effectLst/>
                <a:latin typeface="Arial" panose="020B0604020202020204" pitchFamily="34" charset="0"/>
                <a:ea typeface="Calibri" panose="020F0502020204030204" pitchFamily="34" charset="0"/>
                <a:cs typeface="Arial" panose="020B0604020202020204" pitchFamily="34" charset="0"/>
              </a:rPr>
              <a:t>The children Act 2004 – all organisations working with children have the responsibility to safeguard them and promote their wellbeing. (Children Act, 2004)</a:t>
            </a:r>
            <a:endParaRPr lang="en-GB">
              <a:effectLst/>
              <a:latin typeface="Arial" panose="020B0604020202020204" pitchFamily="34" charset="0"/>
              <a:ea typeface="Calibri" panose="020F050202020403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07AF637E-6656-1769-7997-F6A2A393CC98}"/>
              </a:ext>
            </a:extLst>
          </p:cNvPr>
          <p:cNvSpPr txBox="1"/>
          <p:nvPr/>
        </p:nvSpPr>
        <p:spPr>
          <a:xfrm>
            <a:off x="4889048" y="1204007"/>
            <a:ext cx="3691890" cy="1200329"/>
          </a:xfrm>
          <a:prstGeom prst="rect">
            <a:avLst/>
          </a:prstGeom>
          <a:solidFill>
            <a:schemeClr val="accent1"/>
          </a:solidFill>
        </p:spPr>
        <p:txBody>
          <a:bodyPr wrap="square" rtlCol="0">
            <a:spAutoFit/>
          </a:bodyPr>
          <a:lstStyle/>
          <a:p>
            <a:r>
              <a:rPr lang="en-GB" sz="1800" kern="1200">
                <a:effectLst/>
                <a:latin typeface="Arial" panose="020B0604020202020204" pitchFamily="34" charset="0"/>
                <a:ea typeface="Calibri" panose="020F0502020204030204" pitchFamily="34" charset="0"/>
                <a:cs typeface="Arial" panose="020B0604020202020204" pitchFamily="34" charset="0"/>
              </a:rPr>
              <a:t>UN Convention on the Rights of the Child – UNICEF – Every child has rights without discrimination of any kind.</a:t>
            </a:r>
            <a:endParaRPr lang="en-GB" sz="180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04771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BB662B7-8CC5-4B92-3778-69C0754AD1C0}"/>
              </a:ext>
            </a:extLst>
          </p:cNvPr>
          <p:cNvSpPr txBox="1"/>
          <p:nvPr/>
        </p:nvSpPr>
        <p:spPr>
          <a:xfrm>
            <a:off x="483913" y="1512617"/>
            <a:ext cx="3332259" cy="4721485"/>
          </a:xfrm>
          <a:prstGeom prst="rect">
            <a:avLst/>
          </a:prstGeom>
          <a:solidFill>
            <a:schemeClr val="accent1"/>
          </a:solidFill>
        </p:spPr>
        <p:txBody>
          <a:bodyPr wrap="square" rtlCol="0">
            <a:spAutoFit/>
          </a:bodyPr>
          <a:lstStyle/>
          <a:p>
            <a:pPr>
              <a:lnSpc>
                <a:spcPct val="107000"/>
              </a:lnSpc>
              <a:spcAft>
                <a:spcPts val="800"/>
              </a:spcAft>
            </a:pPr>
            <a:r>
              <a:rPr lang="en-GB" kern="1200">
                <a:effectLst/>
                <a:latin typeface="Arial" panose="020B0604020202020204" pitchFamily="34" charset="0"/>
                <a:ea typeface="Calibri" panose="020F0502020204030204" pitchFamily="34" charset="0"/>
                <a:cs typeface="Arial" panose="020B0604020202020204" pitchFamily="34" charset="0"/>
              </a:rPr>
              <a:t>Domestic Abuse Act 2021 – the domestic abuse act was enacted into law initially in 1974, since then many changes have been made to reflect the different types of abuse being faced by people (Home Office, 2022). </a:t>
            </a:r>
          </a:p>
          <a:p>
            <a:pPr>
              <a:lnSpc>
                <a:spcPct val="107000"/>
              </a:lnSpc>
              <a:spcAft>
                <a:spcPts val="800"/>
              </a:spcAft>
            </a:pPr>
            <a:endParaRPr lang="en-GB">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kern="1200">
                <a:effectLst/>
                <a:latin typeface="Arial" panose="020B0604020202020204" pitchFamily="34" charset="0"/>
                <a:ea typeface="Calibri" panose="020F0502020204030204" pitchFamily="34" charset="0"/>
                <a:cs typeface="Arial" panose="020B0604020202020204" pitchFamily="34" charset="0"/>
              </a:rPr>
              <a:t>6.9% of women and 3% of men over the age of 16 have experienced domestic abuse in the year ending March 2022 (Office of National Statistics - ONS, 2022). </a:t>
            </a:r>
            <a:endParaRPr lang="en-GB">
              <a:effectLst/>
              <a:latin typeface="Arial" panose="020B060402020202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FB249920-0235-5583-EC77-C6F4897B416B}"/>
              </a:ext>
            </a:extLst>
          </p:cNvPr>
          <p:cNvSpPr txBox="1"/>
          <p:nvPr/>
        </p:nvSpPr>
        <p:spPr>
          <a:xfrm>
            <a:off x="4462468" y="1512617"/>
            <a:ext cx="2715039" cy="2840714"/>
          </a:xfrm>
          <a:prstGeom prst="rect">
            <a:avLst/>
          </a:prstGeom>
          <a:solidFill>
            <a:schemeClr val="accent1"/>
          </a:solidFill>
        </p:spPr>
        <p:txBody>
          <a:bodyPr wrap="square" rtlCol="0">
            <a:spAutoFit/>
          </a:bodyPr>
          <a:lstStyle/>
          <a:p>
            <a:pPr>
              <a:lnSpc>
                <a:spcPct val="107000"/>
              </a:lnSpc>
              <a:spcAft>
                <a:spcPts val="800"/>
              </a:spcAft>
            </a:pPr>
            <a:r>
              <a:rPr lang="en-GB" kern="1200">
                <a:effectLst/>
                <a:latin typeface="Arial" panose="020B0604020202020204" pitchFamily="34" charset="0"/>
                <a:ea typeface="Calibri" panose="020F0502020204030204" pitchFamily="34" charset="0"/>
                <a:cs typeface="Arial" panose="020B0604020202020204" pitchFamily="34" charset="0"/>
              </a:rPr>
              <a:t>Human Rights Act 1998 – Article 2: Right to life – Everyone’s right to life shall be protected by law. (Human Rights Act 1998, 2004)</a:t>
            </a:r>
            <a:endParaRPr lang="en-GB">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kern="1200">
                <a:effectLst/>
                <a:latin typeface="Arial" panose="020B0604020202020204" pitchFamily="34" charset="0"/>
                <a:ea typeface="Calibri" panose="020F0502020204030204" pitchFamily="34" charset="0"/>
                <a:cs typeface="Arial" panose="020B0604020202020204" pitchFamily="34" charset="0"/>
              </a:rPr>
              <a:t>Protocol 1, Article 2: Right to education. (EHRC, 2021)</a:t>
            </a:r>
            <a:endParaRPr lang="en-GB">
              <a:effectLst/>
              <a:latin typeface="Arial" panose="020B0604020202020204" pitchFamily="34" charset="0"/>
              <a:ea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35CF63BC-552A-88C2-F1BB-237653685630}"/>
              </a:ext>
            </a:extLst>
          </p:cNvPr>
          <p:cNvSpPr txBox="1"/>
          <p:nvPr/>
        </p:nvSpPr>
        <p:spPr>
          <a:xfrm>
            <a:off x="7998008" y="1512617"/>
            <a:ext cx="3332311" cy="1200329"/>
          </a:xfrm>
          <a:prstGeom prst="rect">
            <a:avLst/>
          </a:prstGeom>
          <a:solidFill>
            <a:schemeClr val="accent1"/>
          </a:solidFill>
        </p:spPr>
        <p:txBody>
          <a:bodyPr wrap="square" rtlCol="0">
            <a:spAutoFit/>
          </a:bodyPr>
          <a:lstStyle/>
          <a:p>
            <a:r>
              <a:rPr lang="en-GB" sz="1800" kern="1200">
                <a:effectLst/>
                <a:latin typeface="Arial" panose="020B0604020202020204" pitchFamily="34" charset="0"/>
                <a:ea typeface="Calibri" panose="020F0502020204030204" pitchFamily="34" charset="0"/>
                <a:cs typeface="Arial" panose="020B0604020202020204" pitchFamily="34" charset="0"/>
              </a:rPr>
              <a:t>School truanting team -  the parents are at risk of legal action if their children do not attend school regularly. </a:t>
            </a:r>
            <a:endParaRPr lang="en-GB" sz="1800">
              <a:effectLst/>
              <a:latin typeface="Arial" panose="020B0604020202020204" pitchFamily="34" charset="0"/>
              <a:ea typeface="Calibri" panose="020F0502020204030204" pitchFamily="34" charset="0"/>
              <a:cs typeface="Arial" panose="020B0604020202020204" pitchFamily="34" charset="0"/>
            </a:endParaRPr>
          </a:p>
        </p:txBody>
      </p:sp>
      <p:sp>
        <p:nvSpPr>
          <p:cNvPr id="5" name="TextBox 4">
            <a:extLst>
              <a:ext uri="{FF2B5EF4-FFF2-40B4-BE49-F238E27FC236}">
                <a16:creationId xmlns:a16="http://schemas.microsoft.com/office/drawing/2014/main" id="{1812EA9C-81CC-34D1-FEEF-80A93C04BC2B}"/>
              </a:ext>
            </a:extLst>
          </p:cNvPr>
          <p:cNvSpPr txBox="1"/>
          <p:nvPr/>
        </p:nvSpPr>
        <p:spPr>
          <a:xfrm>
            <a:off x="437583" y="107184"/>
            <a:ext cx="9203721"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4800">
                <a:latin typeface="Algerian"/>
              </a:rPr>
              <a:t>POLICIES AND PROCEDURES</a:t>
            </a:r>
          </a:p>
        </p:txBody>
      </p:sp>
    </p:spTree>
    <p:extLst>
      <p:ext uri="{BB962C8B-B14F-4D97-AF65-F5344CB8AC3E}">
        <p14:creationId xmlns:p14="http://schemas.microsoft.com/office/powerpoint/2010/main" val="30773074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76255111-42CD-7DA6-5A20-54E56128F1D8}"/>
              </a:ext>
            </a:extLst>
          </p:cNvPr>
          <p:cNvSpPr txBox="1"/>
          <p:nvPr/>
        </p:nvSpPr>
        <p:spPr>
          <a:xfrm>
            <a:off x="189783" y="74512"/>
            <a:ext cx="10061417"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800">
                <a:latin typeface="Algerian"/>
              </a:rPr>
              <a:t>RECOMMENDATIONS</a:t>
            </a:r>
          </a:p>
        </p:txBody>
      </p:sp>
      <p:graphicFrame>
        <p:nvGraphicFramePr>
          <p:cNvPr id="79" name="Diagram 79">
            <a:extLst>
              <a:ext uri="{FF2B5EF4-FFF2-40B4-BE49-F238E27FC236}">
                <a16:creationId xmlns:a16="http://schemas.microsoft.com/office/drawing/2014/main" id="{F37773A1-270A-4B1D-01EE-ECAD51E46F47}"/>
              </a:ext>
            </a:extLst>
          </p:cNvPr>
          <p:cNvGraphicFramePr/>
          <p:nvPr>
            <p:extLst>
              <p:ext uri="{D42A27DB-BD31-4B8C-83A1-F6EECF244321}">
                <p14:modId xmlns:p14="http://schemas.microsoft.com/office/powerpoint/2010/main" val="1448674962"/>
              </p:ext>
            </p:extLst>
          </p:nvPr>
        </p:nvGraphicFramePr>
        <p:xfrm>
          <a:off x="452673" y="2223656"/>
          <a:ext cx="6800182" cy="49904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6">
            <a:extLst>
              <a:ext uri="{FF2B5EF4-FFF2-40B4-BE49-F238E27FC236}">
                <a16:creationId xmlns:a16="http://schemas.microsoft.com/office/drawing/2014/main" id="{99263F6E-BF9F-DCE6-DD0A-13D825283A3F}"/>
              </a:ext>
            </a:extLst>
          </p:cNvPr>
          <p:cNvSpPr/>
          <p:nvPr/>
        </p:nvSpPr>
        <p:spPr>
          <a:xfrm>
            <a:off x="486052" y="1734797"/>
            <a:ext cx="6821914" cy="620530"/>
          </a:xfrm>
          <a:prstGeom prst="rect">
            <a:avLst/>
          </a:prstGeom>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4" name="Group 3">
            <a:extLst>
              <a:ext uri="{FF2B5EF4-FFF2-40B4-BE49-F238E27FC236}">
                <a16:creationId xmlns:a16="http://schemas.microsoft.com/office/drawing/2014/main" id="{0A3E0123-05E6-1C60-AB3D-B831D0B58C8D}"/>
              </a:ext>
            </a:extLst>
          </p:cNvPr>
          <p:cNvGrpSpPr/>
          <p:nvPr/>
        </p:nvGrpSpPr>
        <p:grpSpPr>
          <a:xfrm>
            <a:off x="452673" y="1565437"/>
            <a:ext cx="6495468" cy="683775"/>
            <a:chOff x="10509" y="251559"/>
            <a:chExt cx="6495468" cy="683775"/>
          </a:xfrm>
        </p:grpSpPr>
        <p:sp>
          <p:nvSpPr>
            <p:cNvPr id="5" name="Rectangle: Rounded Corners 4">
              <a:extLst>
                <a:ext uri="{FF2B5EF4-FFF2-40B4-BE49-F238E27FC236}">
                  <a16:creationId xmlns:a16="http://schemas.microsoft.com/office/drawing/2014/main" id="{9C601573-9C41-EFE6-B153-FA39FF9AE31F}"/>
                </a:ext>
              </a:extLst>
            </p:cNvPr>
            <p:cNvSpPr/>
            <p:nvPr/>
          </p:nvSpPr>
          <p:spPr>
            <a:xfrm>
              <a:off x="10509" y="251559"/>
              <a:ext cx="6495468" cy="683775"/>
            </a:xfrm>
            <a:prstGeom prst="roundRect">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6" name="Rectangle: Rounded Corners 4">
              <a:extLst>
                <a:ext uri="{FF2B5EF4-FFF2-40B4-BE49-F238E27FC236}">
                  <a16:creationId xmlns:a16="http://schemas.microsoft.com/office/drawing/2014/main" id="{0328865D-2A20-71E2-E966-9FA015F77F7A}"/>
                </a:ext>
              </a:extLst>
            </p:cNvPr>
            <p:cNvSpPr txBox="1"/>
            <p:nvPr/>
          </p:nvSpPr>
          <p:spPr>
            <a:xfrm>
              <a:off x="43888" y="284938"/>
              <a:ext cx="6428710" cy="61701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80496" tIns="0" rIns="180496" bIns="0" numCol="1" spcCol="1270" anchor="ctr" anchorCtr="0">
              <a:noAutofit/>
            </a:bodyPr>
            <a:lstStyle/>
            <a:p>
              <a:pPr marL="0" lvl="0" indent="0" algn="l" defTabSz="800100" rtl="0">
                <a:lnSpc>
                  <a:spcPct val="90000"/>
                </a:lnSpc>
                <a:spcBef>
                  <a:spcPct val="0"/>
                </a:spcBef>
                <a:spcAft>
                  <a:spcPct val="35000"/>
                </a:spcAft>
                <a:buNone/>
              </a:pPr>
              <a:r>
                <a:rPr lang="en-GB" sz="1800" kern="1200">
                  <a:latin typeface="Arial" panose="020B0604020202020204" pitchFamily="34" charset="0"/>
                  <a:cs typeface="Arial" panose="020B0604020202020204" pitchFamily="34" charset="0"/>
                </a:rPr>
                <a:t>Bring in Police for investigation.</a:t>
              </a:r>
              <a:endParaRPr lang="en-US" sz="1800" kern="120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7851816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8D9744-3D79-954A-58A5-D0D430DC0832}"/>
              </a:ext>
            </a:extLst>
          </p:cNvPr>
          <p:cNvSpPr txBox="1"/>
          <p:nvPr/>
        </p:nvSpPr>
        <p:spPr>
          <a:xfrm>
            <a:off x="252465" y="88704"/>
            <a:ext cx="10061417"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800">
                <a:latin typeface="Algerian"/>
              </a:rPr>
              <a:t>RECOMMENDATIONS</a:t>
            </a:r>
          </a:p>
        </p:txBody>
      </p:sp>
      <p:sp>
        <p:nvSpPr>
          <p:cNvPr id="8" name="Rectangle 7">
            <a:extLst>
              <a:ext uri="{FF2B5EF4-FFF2-40B4-BE49-F238E27FC236}">
                <a16:creationId xmlns:a16="http://schemas.microsoft.com/office/drawing/2014/main" id="{ED04C752-8887-2A0C-D046-3021786D1503}"/>
              </a:ext>
            </a:extLst>
          </p:cNvPr>
          <p:cNvSpPr/>
          <p:nvPr/>
        </p:nvSpPr>
        <p:spPr>
          <a:xfrm>
            <a:off x="492495" y="2640688"/>
            <a:ext cx="6821914" cy="620530"/>
          </a:xfrm>
          <a:prstGeom prst="rect">
            <a:avLst/>
          </a:prstGeom>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9" name="Group 8">
            <a:extLst>
              <a:ext uri="{FF2B5EF4-FFF2-40B4-BE49-F238E27FC236}">
                <a16:creationId xmlns:a16="http://schemas.microsoft.com/office/drawing/2014/main" id="{25D26084-6B50-F4D0-6960-7E68E7BDDCC4}"/>
              </a:ext>
            </a:extLst>
          </p:cNvPr>
          <p:cNvGrpSpPr/>
          <p:nvPr/>
        </p:nvGrpSpPr>
        <p:grpSpPr>
          <a:xfrm>
            <a:off x="492495" y="2464511"/>
            <a:ext cx="6495468" cy="683775"/>
            <a:chOff x="10509" y="251559"/>
            <a:chExt cx="6495468" cy="683775"/>
          </a:xfrm>
        </p:grpSpPr>
        <p:sp>
          <p:nvSpPr>
            <p:cNvPr id="10" name="Rectangle: Rounded Corners 9">
              <a:extLst>
                <a:ext uri="{FF2B5EF4-FFF2-40B4-BE49-F238E27FC236}">
                  <a16:creationId xmlns:a16="http://schemas.microsoft.com/office/drawing/2014/main" id="{F9606CD3-E9A1-11D8-244F-17E76CCB9D12}"/>
                </a:ext>
              </a:extLst>
            </p:cNvPr>
            <p:cNvSpPr/>
            <p:nvPr/>
          </p:nvSpPr>
          <p:spPr>
            <a:xfrm>
              <a:off x="10509" y="251559"/>
              <a:ext cx="6495468" cy="683775"/>
            </a:xfrm>
            <a:prstGeom prst="roundRect">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11" name="Rectangle: Rounded Corners 4">
              <a:extLst>
                <a:ext uri="{FF2B5EF4-FFF2-40B4-BE49-F238E27FC236}">
                  <a16:creationId xmlns:a16="http://schemas.microsoft.com/office/drawing/2014/main" id="{E25CE92F-C7B9-FF16-8458-BD2DFC078F87}"/>
                </a:ext>
              </a:extLst>
            </p:cNvPr>
            <p:cNvSpPr txBox="1"/>
            <p:nvPr/>
          </p:nvSpPr>
          <p:spPr>
            <a:xfrm>
              <a:off x="43888" y="284938"/>
              <a:ext cx="6428710" cy="61701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80496" tIns="0" rIns="180496" bIns="0" numCol="1" spcCol="1270" anchor="ctr" anchorCtr="0">
              <a:noAutofit/>
            </a:bodyPr>
            <a:lstStyle/>
            <a:p>
              <a:pPr marL="0" lvl="0" indent="0" algn="l" defTabSz="800100" rtl="0">
                <a:lnSpc>
                  <a:spcPct val="90000"/>
                </a:lnSpc>
                <a:spcBef>
                  <a:spcPct val="0"/>
                </a:spcBef>
                <a:spcAft>
                  <a:spcPct val="35000"/>
                </a:spcAft>
                <a:buNone/>
              </a:pPr>
              <a:r>
                <a:rPr lang="en-GB">
                  <a:latin typeface="Arial" panose="020B0604020202020204" pitchFamily="34" charset="0"/>
                  <a:cs typeface="Arial" panose="020B0604020202020204" pitchFamily="34" charset="0"/>
                </a:rPr>
                <a:t>School truanting team in order to get the children to school</a:t>
              </a:r>
              <a:r>
                <a:rPr lang="en-GB" sz="1800" kern="1200">
                  <a:latin typeface="Arial" panose="020B0604020202020204" pitchFamily="34" charset="0"/>
                  <a:cs typeface="Arial" panose="020B0604020202020204" pitchFamily="34" charset="0"/>
                </a:rPr>
                <a:t>. Absenteeism is linked to poverty ( Zhang, 2003) </a:t>
              </a:r>
              <a:endParaRPr lang="en-US" sz="1800" kern="1200">
                <a:latin typeface="Arial" panose="020B0604020202020204" pitchFamily="34" charset="0"/>
                <a:cs typeface="Arial" panose="020B0604020202020204" pitchFamily="34" charset="0"/>
              </a:endParaRPr>
            </a:p>
          </p:txBody>
        </p:sp>
      </p:grpSp>
      <p:sp>
        <p:nvSpPr>
          <p:cNvPr id="12" name="Rectangle 11">
            <a:extLst>
              <a:ext uri="{FF2B5EF4-FFF2-40B4-BE49-F238E27FC236}">
                <a16:creationId xmlns:a16="http://schemas.microsoft.com/office/drawing/2014/main" id="{F3990B36-55FC-E068-F482-B04CDD6AAEEB}"/>
              </a:ext>
            </a:extLst>
          </p:cNvPr>
          <p:cNvSpPr/>
          <p:nvPr/>
        </p:nvSpPr>
        <p:spPr>
          <a:xfrm>
            <a:off x="525874" y="3545061"/>
            <a:ext cx="6821914" cy="620530"/>
          </a:xfrm>
          <a:prstGeom prst="rect">
            <a:avLst/>
          </a:prstGeom>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13" name="Group 12">
            <a:extLst>
              <a:ext uri="{FF2B5EF4-FFF2-40B4-BE49-F238E27FC236}">
                <a16:creationId xmlns:a16="http://schemas.microsoft.com/office/drawing/2014/main" id="{8FB05238-36E0-802F-E38B-A9F66C2C906D}"/>
              </a:ext>
            </a:extLst>
          </p:cNvPr>
          <p:cNvGrpSpPr/>
          <p:nvPr/>
        </p:nvGrpSpPr>
        <p:grpSpPr>
          <a:xfrm>
            <a:off x="492495" y="3375701"/>
            <a:ext cx="6495468" cy="683775"/>
            <a:chOff x="10509" y="251559"/>
            <a:chExt cx="6495468" cy="683775"/>
          </a:xfrm>
        </p:grpSpPr>
        <p:sp>
          <p:nvSpPr>
            <p:cNvPr id="14" name="Rectangle: Rounded Corners 13">
              <a:extLst>
                <a:ext uri="{FF2B5EF4-FFF2-40B4-BE49-F238E27FC236}">
                  <a16:creationId xmlns:a16="http://schemas.microsoft.com/office/drawing/2014/main" id="{9F2DC1DB-44D0-6663-F046-AE3F7EB2C3DE}"/>
                </a:ext>
              </a:extLst>
            </p:cNvPr>
            <p:cNvSpPr/>
            <p:nvPr/>
          </p:nvSpPr>
          <p:spPr>
            <a:xfrm>
              <a:off x="10509" y="251559"/>
              <a:ext cx="6495468" cy="683775"/>
            </a:xfrm>
            <a:prstGeom prst="roundRect">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15" name="Rectangle: Rounded Corners 4">
              <a:extLst>
                <a:ext uri="{FF2B5EF4-FFF2-40B4-BE49-F238E27FC236}">
                  <a16:creationId xmlns:a16="http://schemas.microsoft.com/office/drawing/2014/main" id="{835D36C1-7923-2EBA-7466-B940C943C848}"/>
                </a:ext>
              </a:extLst>
            </p:cNvPr>
            <p:cNvSpPr txBox="1"/>
            <p:nvPr/>
          </p:nvSpPr>
          <p:spPr>
            <a:xfrm>
              <a:off x="43888" y="284938"/>
              <a:ext cx="6428710" cy="61701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80496" tIns="0" rIns="180496" bIns="0" numCol="1" spcCol="1270" anchor="ctr" anchorCtr="0">
              <a:noAutofit/>
            </a:bodyPr>
            <a:lstStyle/>
            <a:p>
              <a:pPr marL="0" lvl="0" indent="0" algn="l" defTabSz="800100" rtl="0">
                <a:lnSpc>
                  <a:spcPct val="90000"/>
                </a:lnSpc>
                <a:spcBef>
                  <a:spcPct val="0"/>
                </a:spcBef>
                <a:spcAft>
                  <a:spcPct val="35000"/>
                </a:spcAft>
                <a:buNone/>
              </a:pPr>
              <a:r>
                <a:rPr lang="en-GB" sz="1800" kern="1200">
                  <a:latin typeface="Arial" panose="020B0604020202020204" pitchFamily="34" charset="0"/>
                  <a:cs typeface="Arial" panose="020B0604020202020204" pitchFamily="34" charset="0"/>
                </a:rPr>
                <a:t>Dedicated social worker to keep the family on track and not lost in the system.</a:t>
              </a:r>
              <a:endParaRPr lang="en-US" sz="1800" kern="1200">
                <a:latin typeface="Arial" panose="020B0604020202020204" pitchFamily="34" charset="0"/>
                <a:cs typeface="Arial" panose="020B0604020202020204" pitchFamily="34" charset="0"/>
              </a:endParaRPr>
            </a:p>
          </p:txBody>
        </p:sp>
      </p:grpSp>
      <p:sp>
        <p:nvSpPr>
          <p:cNvPr id="16" name="Rectangle 15">
            <a:extLst>
              <a:ext uri="{FF2B5EF4-FFF2-40B4-BE49-F238E27FC236}">
                <a16:creationId xmlns:a16="http://schemas.microsoft.com/office/drawing/2014/main" id="{2B44D70A-1E60-AD14-2C61-DB29942A25ED}"/>
              </a:ext>
            </a:extLst>
          </p:cNvPr>
          <p:cNvSpPr/>
          <p:nvPr/>
        </p:nvSpPr>
        <p:spPr>
          <a:xfrm>
            <a:off x="525874" y="4452571"/>
            <a:ext cx="6821914" cy="620530"/>
          </a:xfrm>
          <a:prstGeom prst="rect">
            <a:avLst/>
          </a:prstGeom>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17" name="Group 16">
            <a:extLst>
              <a:ext uri="{FF2B5EF4-FFF2-40B4-BE49-F238E27FC236}">
                <a16:creationId xmlns:a16="http://schemas.microsoft.com/office/drawing/2014/main" id="{A48570BA-9949-592E-2BED-E3B84EB378DE}"/>
              </a:ext>
            </a:extLst>
          </p:cNvPr>
          <p:cNvGrpSpPr/>
          <p:nvPr/>
        </p:nvGrpSpPr>
        <p:grpSpPr>
          <a:xfrm>
            <a:off x="492495" y="4283211"/>
            <a:ext cx="6495468" cy="683775"/>
            <a:chOff x="10509" y="251559"/>
            <a:chExt cx="6495468" cy="683775"/>
          </a:xfrm>
        </p:grpSpPr>
        <p:sp>
          <p:nvSpPr>
            <p:cNvPr id="18" name="Rectangle: Rounded Corners 17">
              <a:extLst>
                <a:ext uri="{FF2B5EF4-FFF2-40B4-BE49-F238E27FC236}">
                  <a16:creationId xmlns:a16="http://schemas.microsoft.com/office/drawing/2014/main" id="{079CE0FD-7EA6-57CC-8807-C15B51194316}"/>
                </a:ext>
              </a:extLst>
            </p:cNvPr>
            <p:cNvSpPr/>
            <p:nvPr/>
          </p:nvSpPr>
          <p:spPr>
            <a:xfrm>
              <a:off x="10509" y="251559"/>
              <a:ext cx="6495468" cy="683775"/>
            </a:xfrm>
            <a:prstGeom prst="roundRect">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19" name="Rectangle: Rounded Corners 4">
              <a:extLst>
                <a:ext uri="{FF2B5EF4-FFF2-40B4-BE49-F238E27FC236}">
                  <a16:creationId xmlns:a16="http://schemas.microsoft.com/office/drawing/2014/main" id="{BF5EDB7B-BF2C-EACF-29ED-17CABFDEC04E}"/>
                </a:ext>
              </a:extLst>
            </p:cNvPr>
            <p:cNvSpPr txBox="1"/>
            <p:nvPr/>
          </p:nvSpPr>
          <p:spPr>
            <a:xfrm>
              <a:off x="43888" y="284938"/>
              <a:ext cx="6428710" cy="61701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80496" tIns="0" rIns="180496" bIns="0" numCol="1" spcCol="1270" anchor="ctr" anchorCtr="0">
              <a:noAutofit/>
            </a:bodyPr>
            <a:lstStyle/>
            <a:p>
              <a:pPr marL="0" lvl="0" indent="0" algn="l" defTabSz="800100" rtl="0">
                <a:lnSpc>
                  <a:spcPct val="90000"/>
                </a:lnSpc>
                <a:spcBef>
                  <a:spcPct val="0"/>
                </a:spcBef>
                <a:spcAft>
                  <a:spcPct val="35000"/>
                </a:spcAft>
                <a:buNone/>
              </a:pPr>
              <a:r>
                <a:rPr lang="en-GB" sz="1800" kern="1200">
                  <a:latin typeface="Arial" panose="020B0604020202020204" pitchFamily="34" charset="0"/>
                  <a:cs typeface="Arial" panose="020B0604020202020204" pitchFamily="34" charset="0"/>
                </a:rPr>
                <a:t>Interagency collaboration.</a:t>
              </a:r>
              <a:endParaRPr lang="en-US" sz="1800" kern="1200">
                <a:latin typeface="Arial" panose="020B0604020202020204" pitchFamily="34" charset="0"/>
                <a:cs typeface="Arial" panose="020B0604020202020204" pitchFamily="34" charset="0"/>
              </a:endParaRPr>
            </a:p>
          </p:txBody>
        </p:sp>
      </p:grpSp>
      <p:sp>
        <p:nvSpPr>
          <p:cNvPr id="20" name="Rectangle 19">
            <a:extLst>
              <a:ext uri="{FF2B5EF4-FFF2-40B4-BE49-F238E27FC236}">
                <a16:creationId xmlns:a16="http://schemas.microsoft.com/office/drawing/2014/main" id="{15E4F53A-CF36-81D3-16E0-C5C2D2E18690}"/>
              </a:ext>
            </a:extLst>
          </p:cNvPr>
          <p:cNvSpPr/>
          <p:nvPr/>
        </p:nvSpPr>
        <p:spPr>
          <a:xfrm>
            <a:off x="483361" y="1712398"/>
            <a:ext cx="6821914" cy="620530"/>
          </a:xfrm>
          <a:prstGeom prst="rect">
            <a:avLst/>
          </a:prstGeom>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21" name="Group 20">
            <a:extLst>
              <a:ext uri="{FF2B5EF4-FFF2-40B4-BE49-F238E27FC236}">
                <a16:creationId xmlns:a16="http://schemas.microsoft.com/office/drawing/2014/main" id="{1BF13E05-C2A5-BD1B-2CCD-5A97CBE592FF}"/>
              </a:ext>
            </a:extLst>
          </p:cNvPr>
          <p:cNvGrpSpPr/>
          <p:nvPr/>
        </p:nvGrpSpPr>
        <p:grpSpPr>
          <a:xfrm>
            <a:off x="459116" y="1547519"/>
            <a:ext cx="6495468" cy="683775"/>
            <a:chOff x="10509" y="251559"/>
            <a:chExt cx="6495468" cy="683775"/>
          </a:xfrm>
        </p:grpSpPr>
        <p:sp>
          <p:nvSpPr>
            <p:cNvPr id="22" name="Rectangle: Rounded Corners 21">
              <a:extLst>
                <a:ext uri="{FF2B5EF4-FFF2-40B4-BE49-F238E27FC236}">
                  <a16:creationId xmlns:a16="http://schemas.microsoft.com/office/drawing/2014/main" id="{9942B033-974D-4A56-D2E8-1F4602CA5A92}"/>
                </a:ext>
              </a:extLst>
            </p:cNvPr>
            <p:cNvSpPr/>
            <p:nvPr/>
          </p:nvSpPr>
          <p:spPr>
            <a:xfrm>
              <a:off x="10509" y="251559"/>
              <a:ext cx="6495468" cy="683775"/>
            </a:xfrm>
            <a:prstGeom prst="roundRect">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23" name="Rectangle: Rounded Corners 4">
              <a:extLst>
                <a:ext uri="{FF2B5EF4-FFF2-40B4-BE49-F238E27FC236}">
                  <a16:creationId xmlns:a16="http://schemas.microsoft.com/office/drawing/2014/main" id="{436DB4FC-C86D-77F4-57AD-BB2F631B7BA0}"/>
                </a:ext>
              </a:extLst>
            </p:cNvPr>
            <p:cNvSpPr txBox="1"/>
            <p:nvPr/>
          </p:nvSpPr>
          <p:spPr>
            <a:xfrm>
              <a:off x="43888" y="284938"/>
              <a:ext cx="6428710" cy="61701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80496" tIns="0" rIns="180496" bIns="0" numCol="1" spcCol="1270" anchor="ctr" anchorCtr="0">
              <a:noAutofit/>
            </a:bodyPr>
            <a:lstStyle/>
            <a:p>
              <a:pPr defTabSz="800100">
                <a:lnSpc>
                  <a:spcPct val="90000"/>
                </a:lnSpc>
                <a:spcBef>
                  <a:spcPct val="0"/>
                </a:spcBef>
                <a:spcAft>
                  <a:spcPct val="35000"/>
                </a:spcAft>
              </a:pPr>
              <a:r>
                <a:rPr lang="en-GB" sz="1800">
                  <a:latin typeface="Arial" panose="020B0604020202020204" pitchFamily="34" charset="0"/>
                  <a:cs typeface="Arial" panose="020B0604020202020204" pitchFamily="34" charset="0"/>
                </a:rPr>
                <a:t>Counselling support for father, to prevent on going domestic violence</a:t>
              </a:r>
              <a:r>
                <a:rPr lang="en-GB" sz="1800" kern="1200">
                  <a:latin typeface="Arial" panose="020B0604020202020204" pitchFamily="34" charset="0"/>
                  <a:cs typeface="Arial" panose="020B0604020202020204" pitchFamily="34" charset="0"/>
                </a:rPr>
                <a:t>.</a:t>
              </a:r>
              <a:endParaRPr lang="en-US" sz="1800" kern="1200">
                <a:latin typeface="Arial" panose="020B0604020202020204" pitchFamily="34" charset="0"/>
                <a:cs typeface="Arial" panose="020B0604020202020204" pitchFamily="34" charset="0"/>
              </a:endParaRPr>
            </a:p>
          </p:txBody>
        </p:sp>
      </p:grpSp>
      <p:sp>
        <p:nvSpPr>
          <p:cNvPr id="24" name="Rectangle 23">
            <a:extLst>
              <a:ext uri="{FF2B5EF4-FFF2-40B4-BE49-F238E27FC236}">
                <a16:creationId xmlns:a16="http://schemas.microsoft.com/office/drawing/2014/main" id="{F7C20C5A-C35C-C448-9A87-E72B04D779DD}"/>
              </a:ext>
            </a:extLst>
          </p:cNvPr>
          <p:cNvSpPr/>
          <p:nvPr/>
        </p:nvSpPr>
        <p:spPr>
          <a:xfrm>
            <a:off x="525874" y="5369438"/>
            <a:ext cx="6821914" cy="620530"/>
          </a:xfrm>
          <a:prstGeom prst="rect">
            <a:avLst/>
          </a:prstGeom>
        </p:spPr>
        <p:style>
          <a:lnRef idx="1">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25" name="Group 24">
            <a:extLst>
              <a:ext uri="{FF2B5EF4-FFF2-40B4-BE49-F238E27FC236}">
                <a16:creationId xmlns:a16="http://schemas.microsoft.com/office/drawing/2014/main" id="{90F9AF8B-E429-87AC-679F-8D34BC7960AD}"/>
              </a:ext>
            </a:extLst>
          </p:cNvPr>
          <p:cNvGrpSpPr/>
          <p:nvPr/>
        </p:nvGrpSpPr>
        <p:grpSpPr>
          <a:xfrm>
            <a:off x="525874" y="5190721"/>
            <a:ext cx="6495468" cy="683775"/>
            <a:chOff x="10509" y="251559"/>
            <a:chExt cx="6495468" cy="683775"/>
          </a:xfrm>
        </p:grpSpPr>
        <p:sp>
          <p:nvSpPr>
            <p:cNvPr id="26" name="Rectangle: Rounded Corners 25">
              <a:extLst>
                <a:ext uri="{FF2B5EF4-FFF2-40B4-BE49-F238E27FC236}">
                  <a16:creationId xmlns:a16="http://schemas.microsoft.com/office/drawing/2014/main" id="{61B102D8-C191-42D7-4BD9-4C8A1BFF7FBA}"/>
                </a:ext>
              </a:extLst>
            </p:cNvPr>
            <p:cNvSpPr/>
            <p:nvPr/>
          </p:nvSpPr>
          <p:spPr>
            <a:xfrm>
              <a:off x="10509" y="251559"/>
              <a:ext cx="6495468" cy="683775"/>
            </a:xfrm>
            <a:prstGeom prst="roundRect">
              <a:avLst/>
            </a:prstGeom>
          </p:spPr>
          <p:style>
            <a:lnRef idx="0">
              <a:schemeClr val="lt1">
                <a:hueOff val="0"/>
                <a:satOff val="0"/>
                <a:lumOff val="0"/>
                <a:alphaOff val="0"/>
              </a:schemeClr>
            </a:lnRef>
            <a:fillRef idx="3">
              <a:schemeClr val="accent1">
                <a:hueOff val="0"/>
                <a:satOff val="0"/>
                <a:lumOff val="0"/>
                <a:alphaOff val="0"/>
              </a:schemeClr>
            </a:fillRef>
            <a:effectRef idx="2">
              <a:schemeClr val="accent1">
                <a:hueOff val="0"/>
                <a:satOff val="0"/>
                <a:lumOff val="0"/>
                <a:alphaOff val="0"/>
              </a:schemeClr>
            </a:effectRef>
            <a:fontRef idx="minor">
              <a:schemeClr val="lt1"/>
            </a:fontRef>
          </p:style>
        </p:sp>
        <p:sp>
          <p:nvSpPr>
            <p:cNvPr id="27" name="Rectangle: Rounded Corners 4">
              <a:extLst>
                <a:ext uri="{FF2B5EF4-FFF2-40B4-BE49-F238E27FC236}">
                  <a16:creationId xmlns:a16="http://schemas.microsoft.com/office/drawing/2014/main" id="{A2815B54-A3B8-8C43-BC56-981B5BB60F94}"/>
                </a:ext>
              </a:extLst>
            </p:cNvPr>
            <p:cNvSpPr txBox="1"/>
            <p:nvPr/>
          </p:nvSpPr>
          <p:spPr>
            <a:xfrm>
              <a:off x="43888" y="284938"/>
              <a:ext cx="6428710" cy="61701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80496" tIns="0" rIns="180496" bIns="0" numCol="1" spcCol="1270" anchor="ctr" anchorCtr="0">
              <a:noAutofit/>
            </a:bodyPr>
            <a:lstStyle/>
            <a:p>
              <a:r>
                <a:rPr lang="en-GB">
                  <a:latin typeface="Arial"/>
                  <a:cs typeface="Arial"/>
                </a:rPr>
                <a:t>Counselling for the mother with regards to domestic abuse and possible alcoholism</a:t>
              </a:r>
            </a:p>
          </p:txBody>
        </p:sp>
      </p:grpSp>
    </p:spTree>
    <p:extLst>
      <p:ext uri="{BB962C8B-B14F-4D97-AF65-F5344CB8AC3E}">
        <p14:creationId xmlns:p14="http://schemas.microsoft.com/office/powerpoint/2010/main" val="23183395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22" name="Picture 7">
            <a:extLst>
              <a:ext uri="{FF2B5EF4-FFF2-40B4-BE49-F238E27FC236}">
                <a16:creationId xmlns:a16="http://schemas.microsoft.com/office/drawing/2014/main" id="{DF19BAF3-7E20-4B9D-B544-BABAEEA1FA7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23" name="Picture 9">
            <a:extLst>
              <a:ext uri="{FF2B5EF4-FFF2-40B4-BE49-F238E27FC236}">
                <a16:creationId xmlns:a16="http://schemas.microsoft.com/office/drawing/2014/main" id="{950648F4-ABCD-4DF0-8641-76CFB235472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24" name="Oval 11">
            <a:extLst>
              <a:ext uri="{FF2B5EF4-FFF2-40B4-BE49-F238E27FC236}">
                <a16:creationId xmlns:a16="http://schemas.microsoft.com/office/drawing/2014/main" id="{989BE678-777B-482A-A616-FEDC47B162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25" name="Picture 13">
            <a:extLst>
              <a:ext uri="{FF2B5EF4-FFF2-40B4-BE49-F238E27FC236}">
                <a16:creationId xmlns:a16="http://schemas.microsoft.com/office/drawing/2014/main" id="{CF1EB4BD-9C7E-4AA3-9681-C7EB0DA625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26" name="Picture 15">
            <a:extLst>
              <a:ext uri="{FF2B5EF4-FFF2-40B4-BE49-F238E27FC236}">
                <a16:creationId xmlns:a16="http://schemas.microsoft.com/office/drawing/2014/main" id="{94AAE3AA-3759-4D28-B0EF-575F25A514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27" name="Rectangle 17">
            <a:extLst>
              <a:ext uri="{FF2B5EF4-FFF2-40B4-BE49-F238E27FC236}">
                <a16:creationId xmlns:a16="http://schemas.microsoft.com/office/drawing/2014/main" id="{D28BE0C3-2102-4820-B88B-A448B184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pic>
        <p:nvPicPr>
          <p:cNvPr id="28" name="Picture 3" descr="Blood in a test tube">
            <a:extLst>
              <a:ext uri="{FF2B5EF4-FFF2-40B4-BE49-F238E27FC236}">
                <a16:creationId xmlns:a16="http://schemas.microsoft.com/office/drawing/2014/main" id="{5F7BCAB0-FF8B-EF73-79BF-D6D3346D1932}"/>
              </a:ext>
            </a:extLst>
          </p:cNvPr>
          <p:cNvPicPr>
            <a:picLocks noChangeAspect="1"/>
          </p:cNvPicPr>
          <p:nvPr/>
        </p:nvPicPr>
        <p:blipFill rotWithShape="1">
          <a:blip r:embed="rId7">
            <a:duotone>
              <a:prstClr val="black"/>
              <a:schemeClr val="accent5">
                <a:tint val="45000"/>
                <a:satMod val="400000"/>
              </a:schemeClr>
            </a:duotone>
            <a:alphaModFix amt="25000"/>
          </a:blip>
          <a:srcRect l="4547" t="23278" r="4538" b="-7"/>
          <a:stretch/>
        </p:blipFill>
        <p:spPr>
          <a:xfrm>
            <a:off x="20" y="10"/>
            <a:ext cx="12191980" cy="6857990"/>
          </a:xfrm>
          <a:prstGeom prst="rect">
            <a:avLst/>
          </a:prstGeom>
        </p:spPr>
      </p:pic>
      <p:sp>
        <p:nvSpPr>
          <p:cNvPr id="2" name="TextBox 1">
            <a:extLst>
              <a:ext uri="{FF2B5EF4-FFF2-40B4-BE49-F238E27FC236}">
                <a16:creationId xmlns:a16="http://schemas.microsoft.com/office/drawing/2014/main" id="{E146ACF4-9197-2149-4BF1-A467CB78CC06}"/>
              </a:ext>
            </a:extLst>
          </p:cNvPr>
          <p:cNvSpPr txBox="1"/>
          <p:nvPr/>
        </p:nvSpPr>
        <p:spPr>
          <a:xfrm>
            <a:off x="640081" y="138485"/>
            <a:ext cx="4993024" cy="1005858"/>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defTabSz="457200">
              <a:spcBef>
                <a:spcPct val="0"/>
              </a:spcBef>
              <a:spcAft>
                <a:spcPts val="600"/>
              </a:spcAft>
            </a:pPr>
            <a:r>
              <a:rPr lang="en-US" sz="4800">
                <a:solidFill>
                  <a:schemeClr val="tx2"/>
                </a:solidFill>
                <a:latin typeface="Algerian"/>
                <a:ea typeface="+mj-ea"/>
                <a:cs typeface="+mj-cs"/>
              </a:rPr>
              <a:t>CONCLUSION</a:t>
            </a:r>
          </a:p>
        </p:txBody>
      </p:sp>
      <p:sp>
        <p:nvSpPr>
          <p:cNvPr id="29" name="Rectangle 19">
            <a:extLst>
              <a:ext uri="{FF2B5EF4-FFF2-40B4-BE49-F238E27FC236}">
                <a16:creationId xmlns:a16="http://schemas.microsoft.com/office/drawing/2014/main" id="{C885E190-58DD-42DD-A4A8-401E15C92A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TextBox 2">
            <a:extLst>
              <a:ext uri="{FF2B5EF4-FFF2-40B4-BE49-F238E27FC236}">
                <a16:creationId xmlns:a16="http://schemas.microsoft.com/office/drawing/2014/main" id="{9FEE8EAD-98CE-62A2-4C90-0B78EAD8309B}"/>
              </a:ext>
            </a:extLst>
          </p:cNvPr>
          <p:cNvSpPr txBox="1"/>
          <p:nvPr/>
        </p:nvSpPr>
        <p:spPr>
          <a:xfrm>
            <a:off x="357061" y="1120418"/>
            <a:ext cx="11151476" cy="5632311"/>
          </a:xfrm>
          <a:prstGeom prst="rect">
            <a:avLst/>
          </a:prstGeom>
          <a:noFill/>
        </p:spPr>
        <p:txBody>
          <a:bodyPr wrap="square" lIns="91440" tIns="45720" rIns="91440" bIns="45720" rtlCol="0" anchor="t">
            <a:spAutoFit/>
          </a:bodyPr>
          <a:lstStyle/>
          <a:p>
            <a:pPr marL="285750" indent="-285750">
              <a:buFont typeface="Wingdings"/>
              <a:buChar char="Ø"/>
            </a:pPr>
            <a:r>
              <a:rPr lang="en-GB">
                <a:latin typeface="Arial"/>
                <a:cs typeface="Arial"/>
              </a:rPr>
              <a:t>Family E have complex needs, however with the right support they can get back on track.</a:t>
            </a:r>
            <a:endParaRPr lang="en-US">
              <a:latin typeface="Arial"/>
              <a:cs typeface="Arial"/>
            </a:endParaRPr>
          </a:p>
          <a:p>
            <a:endParaRPr lang="en-GB">
              <a:latin typeface="Arial"/>
              <a:cs typeface="Arial"/>
            </a:endParaRPr>
          </a:p>
          <a:p>
            <a:pPr marL="285750" indent="-285750">
              <a:buFont typeface="Wingdings"/>
              <a:buChar char="Ø"/>
            </a:pPr>
            <a:r>
              <a:rPr lang="en-GB">
                <a:latin typeface="Arial"/>
                <a:cs typeface="Arial"/>
              </a:rPr>
              <a:t>It is imperative that the support provided is catered to their individual needs and the family’s well-being is at the centre of any plans.</a:t>
            </a:r>
          </a:p>
          <a:p>
            <a:pPr marL="285750" indent="-285750">
              <a:buFont typeface="Wingdings"/>
              <a:buChar char="Ø"/>
            </a:pPr>
            <a:endParaRPr lang="en-GB">
              <a:latin typeface="Arial"/>
              <a:cs typeface="Arial"/>
            </a:endParaRPr>
          </a:p>
          <a:p>
            <a:pPr marL="285750" indent="-285750">
              <a:buFont typeface="Wingdings"/>
              <a:buChar char="Ø"/>
            </a:pPr>
            <a:r>
              <a:rPr lang="en-GB">
                <a:latin typeface="Arial"/>
                <a:cs typeface="Arial"/>
              </a:rPr>
              <a:t>Concerns and accusations surrounding the father must be investigated thoroughly.</a:t>
            </a:r>
          </a:p>
          <a:p>
            <a:endParaRPr lang="en-GB">
              <a:latin typeface="Arial"/>
              <a:cs typeface="Arial"/>
            </a:endParaRPr>
          </a:p>
          <a:p>
            <a:pPr marL="285750" indent="-285750">
              <a:buFont typeface="Wingdings"/>
              <a:buChar char="Ø"/>
            </a:pPr>
            <a:r>
              <a:rPr lang="en-GB">
                <a:latin typeface="Arial"/>
                <a:cs typeface="Arial"/>
              </a:rPr>
              <a:t>Judgements must not be made until a full investigation has taken place. </a:t>
            </a:r>
            <a:endParaRPr lang="en-GB">
              <a:latin typeface="Arial" panose="020B0604020202020204" pitchFamily="34" charset="0"/>
              <a:cs typeface="Arial" panose="020B0604020202020204" pitchFamily="34" charset="0"/>
            </a:endParaRPr>
          </a:p>
          <a:p>
            <a:endParaRPr lang="en-GB">
              <a:latin typeface="Arial"/>
              <a:cs typeface="Arial"/>
            </a:endParaRPr>
          </a:p>
          <a:p>
            <a:pPr marL="285750" indent="-285750">
              <a:buFont typeface="Wingdings"/>
              <a:buChar char="Ø"/>
            </a:pPr>
            <a:r>
              <a:rPr lang="en-GB">
                <a:latin typeface="Arial"/>
                <a:cs typeface="Arial"/>
              </a:rPr>
              <a:t>Regardless of culpability support should still be provided.</a:t>
            </a:r>
          </a:p>
          <a:p>
            <a:endParaRPr lang="en-GB">
              <a:latin typeface="Arial"/>
              <a:cs typeface="Arial"/>
            </a:endParaRPr>
          </a:p>
          <a:p>
            <a:pPr marL="285750" indent="-285750">
              <a:buFont typeface="Wingdings"/>
              <a:buChar char="Ø"/>
            </a:pPr>
            <a:r>
              <a:rPr lang="en-GB">
                <a:latin typeface="Arial"/>
                <a:cs typeface="Arial"/>
              </a:rPr>
              <a:t>The children's rights should be respected, and the UNICEF articles adhered to.</a:t>
            </a:r>
          </a:p>
          <a:p>
            <a:endParaRPr lang="en-GB">
              <a:latin typeface="Arial"/>
              <a:cs typeface="Arial"/>
            </a:endParaRPr>
          </a:p>
          <a:p>
            <a:pPr marL="285750" indent="-285750">
              <a:buFont typeface="Wingdings"/>
              <a:buChar char="Ø"/>
            </a:pPr>
            <a:r>
              <a:rPr lang="en-GB">
                <a:latin typeface="Arial"/>
                <a:cs typeface="Arial"/>
              </a:rPr>
              <a:t>A social worker should be assigned to family E to ensure that they don’t fall back or get lost in the system.</a:t>
            </a:r>
          </a:p>
          <a:p>
            <a:endParaRPr lang="en-GB">
              <a:latin typeface="Arial"/>
              <a:cs typeface="Arial"/>
            </a:endParaRPr>
          </a:p>
          <a:p>
            <a:pPr marL="285750" indent="-285750">
              <a:buFont typeface="Wingdings"/>
              <a:buChar char="Ø"/>
            </a:pPr>
            <a:r>
              <a:rPr lang="en-GB">
                <a:latin typeface="Arial"/>
                <a:cs typeface="Arial"/>
              </a:rPr>
              <a:t>If the mother is not comfortable in speaking to the social worker and advocate service could be recommended, allowing her to have autonomy over her voice.</a:t>
            </a:r>
          </a:p>
          <a:p>
            <a:endParaRPr lang="en-GB">
              <a:latin typeface="Arial"/>
              <a:cs typeface="Arial"/>
            </a:endParaRPr>
          </a:p>
          <a:p>
            <a:pPr marL="285750" indent="-285750">
              <a:buFont typeface="Wingdings"/>
              <a:buChar char="Ø"/>
            </a:pPr>
            <a:r>
              <a:rPr lang="en-GB">
                <a:latin typeface="Arial"/>
                <a:cs typeface="Arial"/>
              </a:rPr>
              <a:t>It is essential that the various agencies involved work in collaboration and partnership to ensure the best possible outcome for Family E.</a:t>
            </a:r>
          </a:p>
        </p:txBody>
      </p:sp>
    </p:spTree>
    <p:extLst>
      <p:ext uri="{BB962C8B-B14F-4D97-AF65-F5344CB8AC3E}">
        <p14:creationId xmlns:p14="http://schemas.microsoft.com/office/powerpoint/2010/main" val="18013008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043BCC-2D2B-7201-E82B-3E46A2E06E40}"/>
              </a:ext>
            </a:extLst>
          </p:cNvPr>
          <p:cNvSpPr txBox="1"/>
          <p:nvPr/>
        </p:nvSpPr>
        <p:spPr>
          <a:xfrm>
            <a:off x="322561" y="3455"/>
            <a:ext cx="6262307"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800">
                <a:latin typeface="Algerian"/>
              </a:rPr>
              <a:t>Reference Page</a:t>
            </a:r>
          </a:p>
        </p:txBody>
      </p:sp>
      <p:sp>
        <p:nvSpPr>
          <p:cNvPr id="4" name="TextBox 3">
            <a:extLst>
              <a:ext uri="{FF2B5EF4-FFF2-40B4-BE49-F238E27FC236}">
                <a16:creationId xmlns:a16="http://schemas.microsoft.com/office/drawing/2014/main" id="{00920C3F-23D1-D3B2-B022-AA7BF3A3A93A}"/>
              </a:ext>
            </a:extLst>
          </p:cNvPr>
          <p:cNvSpPr txBox="1"/>
          <p:nvPr/>
        </p:nvSpPr>
        <p:spPr>
          <a:xfrm>
            <a:off x="388676" y="1512889"/>
            <a:ext cx="1133929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latin typeface="Arial"/>
            </a:endParaRPr>
          </a:p>
        </p:txBody>
      </p:sp>
      <p:sp>
        <p:nvSpPr>
          <p:cNvPr id="5" name="TextBox 4">
            <a:extLst>
              <a:ext uri="{FF2B5EF4-FFF2-40B4-BE49-F238E27FC236}">
                <a16:creationId xmlns:a16="http://schemas.microsoft.com/office/drawing/2014/main" id="{F7E20320-98A4-B4B0-E332-2780795C76CA}"/>
              </a:ext>
            </a:extLst>
          </p:cNvPr>
          <p:cNvSpPr txBox="1"/>
          <p:nvPr/>
        </p:nvSpPr>
        <p:spPr>
          <a:xfrm>
            <a:off x="388217" y="3895345"/>
            <a:ext cx="1105400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latin typeface="Arial"/>
              <a:ea typeface="+mn-lt"/>
              <a:cs typeface="+mn-lt"/>
            </a:endParaRPr>
          </a:p>
        </p:txBody>
      </p:sp>
      <p:sp>
        <p:nvSpPr>
          <p:cNvPr id="6" name="TextBox 5">
            <a:extLst>
              <a:ext uri="{FF2B5EF4-FFF2-40B4-BE49-F238E27FC236}">
                <a16:creationId xmlns:a16="http://schemas.microsoft.com/office/drawing/2014/main" id="{BC5F7A1E-354D-6853-A830-27207201EE02}"/>
              </a:ext>
            </a:extLst>
          </p:cNvPr>
          <p:cNvSpPr txBox="1"/>
          <p:nvPr/>
        </p:nvSpPr>
        <p:spPr>
          <a:xfrm>
            <a:off x="403411" y="890868"/>
            <a:ext cx="11497235" cy="5509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latin typeface="Arial"/>
                <a:ea typeface="+mn-lt"/>
                <a:cs typeface="Arial"/>
              </a:rPr>
              <a:t>Adams, J. and Millie, A. (2021) 'Everyday moral judgements of anti-social behaviour', </a:t>
            </a:r>
            <a:r>
              <a:rPr lang="en-GB" sz="1600" i="1" dirty="0">
                <a:latin typeface="Arial"/>
                <a:ea typeface="+mn-lt"/>
                <a:cs typeface="Arial"/>
              </a:rPr>
              <a:t>Crime prevention and community safety</a:t>
            </a:r>
            <a:r>
              <a:rPr lang="en-GB" sz="1600" dirty="0">
                <a:latin typeface="Arial"/>
                <a:ea typeface="+mn-lt"/>
                <a:cs typeface="Arial"/>
              </a:rPr>
              <a:t>, </a:t>
            </a:r>
            <a:r>
              <a:rPr lang="en-GB" sz="1600" i="1" dirty="0">
                <a:latin typeface="Arial"/>
                <a:ea typeface="+mn-lt"/>
                <a:cs typeface="Arial"/>
              </a:rPr>
              <a:t>23</a:t>
            </a:r>
            <a:r>
              <a:rPr lang="en-GB" sz="1600" dirty="0">
                <a:latin typeface="Arial"/>
                <a:ea typeface="+mn-lt"/>
                <a:cs typeface="Arial"/>
              </a:rPr>
              <a:t>, </a:t>
            </a:r>
            <a:r>
              <a:rPr lang="en-GB" sz="1600" err="1">
                <a:latin typeface="Arial"/>
                <a:ea typeface="+mn-lt"/>
                <a:cs typeface="Arial"/>
              </a:rPr>
              <a:t>pp.56</a:t>
            </a:r>
            <a:r>
              <a:rPr lang="en-GB" sz="1600" dirty="0">
                <a:latin typeface="Arial"/>
                <a:ea typeface="+mn-lt"/>
                <a:cs typeface="Arial"/>
              </a:rPr>
              <a:t>-68.</a:t>
            </a:r>
            <a:endParaRPr lang="en-US" sz="1600" dirty="0">
              <a:latin typeface="Arial"/>
              <a:cs typeface="Arial"/>
            </a:endParaRPr>
          </a:p>
          <a:p>
            <a:endParaRPr lang="en-GB" sz="1600">
              <a:latin typeface="Arial" panose="020B0604020202020204" pitchFamily="34" charset="0"/>
              <a:ea typeface="+mn-lt"/>
              <a:cs typeface="Arial" panose="020B0604020202020204" pitchFamily="34" charset="0"/>
            </a:endParaRPr>
          </a:p>
          <a:p>
            <a:r>
              <a:rPr lang="en-GB" sz="1600" dirty="0">
                <a:latin typeface="Arial"/>
                <a:ea typeface="+mn-lt"/>
                <a:cs typeface="Arial"/>
              </a:rPr>
              <a:t>Adobe Stock, (2023) kids playing clipart Available at: </a:t>
            </a:r>
            <a:r>
              <a:rPr lang="en-GB" sz="1600" dirty="0">
                <a:latin typeface="Arial"/>
                <a:ea typeface="+mn-lt"/>
                <a:cs typeface="Arial"/>
                <a:hlinkClick r:id="rId2"/>
              </a:rPr>
              <a:t>https://stock.adobe.com/uk/search?k=kids+playing+clipart</a:t>
            </a:r>
            <a:r>
              <a:rPr lang="en-GB" sz="1600" dirty="0">
                <a:latin typeface="Arial"/>
                <a:ea typeface="+mn-lt"/>
                <a:cs typeface="Arial"/>
              </a:rPr>
              <a:t> (Accessed: 21 February 2023).</a:t>
            </a:r>
          </a:p>
          <a:p>
            <a:endParaRPr lang="en-GB" sz="1600" dirty="0">
              <a:latin typeface="Arial" panose="020B0604020202020204" pitchFamily="34" charset="0"/>
              <a:ea typeface="+mn-lt"/>
              <a:cs typeface="Arial" panose="020B0604020202020204" pitchFamily="34" charset="0"/>
            </a:endParaRPr>
          </a:p>
          <a:p>
            <a:r>
              <a:rPr lang="fr" sz="1600" dirty="0">
                <a:latin typeface="Arial"/>
                <a:ea typeface="+mn-lt"/>
                <a:cs typeface="Arial"/>
              </a:rPr>
              <a:t>Austin, L.J, </a:t>
            </a:r>
            <a:r>
              <a:rPr lang="fr" sz="1600" i="1" dirty="0">
                <a:latin typeface="Arial"/>
                <a:ea typeface="+mn-lt"/>
                <a:cs typeface="Arial"/>
              </a:rPr>
              <a:t>et al.</a:t>
            </a:r>
            <a:r>
              <a:rPr lang="fr" sz="1600" dirty="0">
                <a:latin typeface="Arial"/>
                <a:ea typeface="+mn-lt"/>
                <a:cs typeface="Arial"/>
              </a:rPr>
              <a:t> </a:t>
            </a:r>
            <a:r>
              <a:rPr lang="en-GB" sz="1600" dirty="0">
                <a:latin typeface="Arial"/>
                <a:ea typeface="+mn-lt"/>
                <a:cs typeface="Arial"/>
              </a:rPr>
              <a:t>(2020) ‘Connecting Youth: The Role of Mentoring Approach’, </a:t>
            </a:r>
            <a:r>
              <a:rPr lang="en-GB" sz="1600" i="1" dirty="0">
                <a:latin typeface="Arial"/>
                <a:ea typeface="+mn-lt"/>
                <a:cs typeface="Arial"/>
              </a:rPr>
              <a:t>Journal of youth and adolescence</a:t>
            </a:r>
            <a:r>
              <a:rPr lang="en-GB" sz="1600" dirty="0">
                <a:latin typeface="Arial"/>
                <a:ea typeface="+mn-lt"/>
                <a:cs typeface="Arial"/>
              </a:rPr>
              <a:t>, 49(12), pp. 2409–2428. </a:t>
            </a:r>
            <a:endParaRPr lang="en-GB" sz="1600" dirty="0">
              <a:latin typeface="Arial"/>
              <a:cs typeface="Arial"/>
            </a:endParaRPr>
          </a:p>
          <a:p>
            <a:endParaRPr lang="en-US" sz="1600" dirty="0">
              <a:latin typeface="Arial" panose="020B0604020202020204" pitchFamily="34" charset="0"/>
              <a:ea typeface="+mn-lt"/>
              <a:cs typeface="Arial" panose="020B0604020202020204" pitchFamily="34" charset="0"/>
            </a:endParaRPr>
          </a:p>
          <a:p>
            <a:r>
              <a:rPr lang="en-US" sz="1600" dirty="0">
                <a:latin typeface="Arial"/>
                <a:ea typeface="+mn-lt"/>
                <a:cs typeface="Arial"/>
              </a:rPr>
              <a:t>Brown, K. (2021) </a:t>
            </a:r>
            <a:r>
              <a:rPr lang="en-US" sz="1600" i="1" dirty="0">
                <a:latin typeface="Arial"/>
                <a:ea typeface="+mn-lt"/>
                <a:cs typeface="Arial"/>
              </a:rPr>
              <a:t>Domestic abuse</a:t>
            </a:r>
            <a:r>
              <a:rPr lang="en-US" sz="1600" dirty="0">
                <a:latin typeface="Arial"/>
                <a:ea typeface="+mn-lt"/>
                <a:cs typeface="Arial"/>
              </a:rPr>
              <a:t>, </a:t>
            </a:r>
            <a:r>
              <a:rPr lang="en-US" sz="1600" i="1" dirty="0">
                <a:latin typeface="Arial"/>
                <a:ea typeface="+mn-lt"/>
                <a:cs typeface="Arial"/>
              </a:rPr>
              <a:t>The Crown Prosecution Service</a:t>
            </a:r>
            <a:r>
              <a:rPr lang="en-US" sz="1600" dirty="0">
                <a:latin typeface="Arial"/>
                <a:ea typeface="+mn-lt"/>
                <a:cs typeface="Arial"/>
              </a:rPr>
              <a:t>. Available at: https://www.cps.gov.uk/crime-info/domestic-abuse (Accessed: 13 February 2023).  </a:t>
            </a:r>
            <a:endParaRPr lang="en-GB" sz="1600" dirty="0">
              <a:latin typeface="Arial"/>
              <a:cs typeface="Arial"/>
            </a:endParaRPr>
          </a:p>
          <a:p>
            <a:endParaRPr lang="en-GB" sz="1600" dirty="0">
              <a:latin typeface="Arial" panose="020B0604020202020204" pitchFamily="34" charset="0"/>
              <a:ea typeface="+mn-lt"/>
              <a:cs typeface="Arial" panose="020B0604020202020204" pitchFamily="34" charset="0"/>
            </a:endParaRPr>
          </a:p>
          <a:p>
            <a:r>
              <a:rPr lang="en-GB" sz="1600" dirty="0">
                <a:latin typeface="Arial"/>
                <a:ea typeface="+mn-lt"/>
                <a:cs typeface="Arial"/>
              </a:rPr>
              <a:t>Census, (2021) </a:t>
            </a:r>
            <a:r>
              <a:rPr lang="en-GB" sz="1600" i="1" dirty="0">
                <a:latin typeface="Arial"/>
                <a:ea typeface="+mn-lt"/>
                <a:cs typeface="Arial"/>
              </a:rPr>
              <a:t>Domestic abuse in England and Wales overview.</a:t>
            </a:r>
            <a:endParaRPr lang="en-GB" sz="1600" dirty="0">
              <a:latin typeface="Arial"/>
              <a:ea typeface="+mn-lt"/>
              <a:cs typeface="Arial"/>
            </a:endParaRPr>
          </a:p>
          <a:p>
            <a:r>
              <a:rPr lang="en-GB" sz="1600" dirty="0">
                <a:latin typeface="Arial"/>
                <a:ea typeface="+mn-lt"/>
                <a:cs typeface="Arial"/>
              </a:rPr>
              <a:t>Available at:  https://www.ons.gov.uk/peoplepopulationandcommunity/crimeandjustice/bulletins/domesticabuseinenglandandwalesoverview/november2022#:~:text=The%20number%20of%20police%20recorded,reflect%20increased%20reporting%20by%20victims (Accessed: 14 February 2023).</a:t>
            </a:r>
            <a:r>
              <a:rPr lang="en-US" sz="1600" dirty="0">
                <a:latin typeface="Arial"/>
                <a:ea typeface="+mn-lt"/>
                <a:cs typeface="Arial"/>
              </a:rPr>
              <a:t> </a:t>
            </a:r>
            <a:endParaRPr lang="en-US" sz="1600">
              <a:latin typeface="Arial"/>
              <a:ea typeface="+mn-lt"/>
              <a:cs typeface="Arial"/>
            </a:endParaRPr>
          </a:p>
          <a:p>
            <a:endParaRPr lang="en-US" sz="1600">
              <a:latin typeface="Arial"/>
              <a:ea typeface="+mn-lt"/>
              <a:cs typeface="Arial"/>
            </a:endParaRPr>
          </a:p>
          <a:p>
            <a:r>
              <a:rPr lang="en-GB" sz="1600">
                <a:effectLst/>
                <a:latin typeface="Arial" panose="020B0604020202020204" pitchFamily="34" charset="0"/>
                <a:ea typeface="Times New Roman" panose="02020603050405020304" pitchFamily="18" charset="0"/>
              </a:rPr>
              <a:t>Children Act (2004) </a:t>
            </a:r>
            <a:r>
              <a:rPr lang="en-GB" sz="1600" i="1">
                <a:effectLst/>
                <a:latin typeface="Arial" panose="020B0604020202020204" pitchFamily="34" charset="0"/>
                <a:ea typeface="Times New Roman" panose="02020603050405020304" pitchFamily="18" charset="0"/>
              </a:rPr>
              <a:t>The National Archives</a:t>
            </a:r>
            <a:r>
              <a:rPr lang="en-GB" sz="1600">
                <a:effectLst/>
                <a:latin typeface="Arial" panose="020B0604020202020204" pitchFamily="34" charset="0"/>
                <a:ea typeface="Times New Roman" panose="02020603050405020304" pitchFamily="18" charset="0"/>
              </a:rPr>
              <a:t>. Available at: https://www.legislation.gov.uk/ukpga/2004/31/contents (Accessed: February 14, 2023). </a:t>
            </a:r>
            <a:endParaRPr lang="en-GB" sz="1600">
              <a:latin typeface="Arial"/>
              <a:cs typeface="Arial"/>
            </a:endParaRPr>
          </a:p>
          <a:p>
            <a:endParaRPr lang="en-US" sz="1600">
              <a:latin typeface="Arial" panose="020B0604020202020204" pitchFamily="34" charset="0"/>
              <a:ea typeface="+mn-lt"/>
              <a:cs typeface="Arial" panose="020B0604020202020204" pitchFamily="34" charset="0"/>
            </a:endParaRPr>
          </a:p>
          <a:p>
            <a:r>
              <a:rPr lang="en-US" sz="1600" dirty="0">
                <a:latin typeface="Arial"/>
                <a:ea typeface="+mn-lt"/>
                <a:cs typeface="Arial"/>
              </a:rPr>
              <a:t>Dowling, E. and Barnes, G.G. (2020) </a:t>
            </a:r>
            <a:r>
              <a:rPr lang="en-US" sz="1600" i="1" dirty="0">
                <a:latin typeface="Arial"/>
                <a:ea typeface="+mn-lt"/>
                <a:cs typeface="Arial"/>
              </a:rPr>
              <a:t>Working with children and parents through separation and divorce: the changing lives of children</a:t>
            </a:r>
            <a:r>
              <a:rPr lang="en-US" sz="1600" dirty="0">
                <a:latin typeface="Arial"/>
                <a:ea typeface="+mn-lt"/>
                <a:cs typeface="Arial"/>
              </a:rPr>
              <a:t>. Bloomsbury Publishing</a:t>
            </a:r>
          </a:p>
        </p:txBody>
      </p:sp>
    </p:spTree>
    <p:extLst>
      <p:ext uri="{BB962C8B-B14F-4D97-AF65-F5344CB8AC3E}">
        <p14:creationId xmlns:p14="http://schemas.microsoft.com/office/powerpoint/2010/main" val="3345461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5DDB7AB-E38D-9CA6-C21C-9289AF79293C}"/>
              </a:ext>
            </a:extLst>
          </p:cNvPr>
          <p:cNvSpPr txBox="1"/>
          <p:nvPr/>
        </p:nvSpPr>
        <p:spPr>
          <a:xfrm>
            <a:off x="247576" y="854422"/>
            <a:ext cx="1169894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latin typeface="Arial"/>
              <a:ea typeface="+mn-lt"/>
              <a:cs typeface="Arial"/>
            </a:endParaRPr>
          </a:p>
          <a:p>
            <a:endParaRPr lang="en-GB"/>
          </a:p>
        </p:txBody>
      </p:sp>
      <p:sp>
        <p:nvSpPr>
          <p:cNvPr id="2" name="TextBox 1">
            <a:extLst>
              <a:ext uri="{FF2B5EF4-FFF2-40B4-BE49-F238E27FC236}">
                <a16:creationId xmlns:a16="http://schemas.microsoft.com/office/drawing/2014/main" id="{036A4B2D-15ED-E58C-F4B3-586991597BDE}"/>
              </a:ext>
            </a:extLst>
          </p:cNvPr>
          <p:cNvSpPr txBox="1"/>
          <p:nvPr/>
        </p:nvSpPr>
        <p:spPr>
          <a:xfrm>
            <a:off x="302559" y="235323"/>
            <a:ext cx="11705343" cy="68326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effectLst/>
                <a:latin typeface="Arial"/>
                <a:ea typeface="Times New Roman" panose="02020603050405020304" pitchFamily="18" charset="0"/>
                <a:cs typeface="Arial"/>
              </a:rPr>
              <a:t>EHRC (2021) ‘Article 2 of the First Protocol: Right to education’,</a:t>
            </a:r>
            <a:r>
              <a:rPr lang="en-GB" sz="1600" i="1">
                <a:effectLst/>
                <a:latin typeface="Arial"/>
                <a:ea typeface="Times New Roman" panose="02020603050405020304" pitchFamily="18" charset="0"/>
                <a:cs typeface="Arial"/>
              </a:rPr>
              <a:t> Equality and Human Rights Commission</a:t>
            </a:r>
            <a:r>
              <a:rPr lang="en-GB" sz="1600">
                <a:effectLst/>
                <a:latin typeface="Arial"/>
                <a:ea typeface="Times New Roman" panose="02020603050405020304" pitchFamily="18" charset="0"/>
                <a:cs typeface="Arial"/>
              </a:rPr>
              <a:t>. Available at: https://www.equalityhumanrights.com/en/human-rights-act/article-2-first-protocol-right-education (Accessed: 14 February 2023).</a:t>
            </a:r>
            <a:r>
              <a:rPr lang="en-GB" sz="1600">
                <a:latin typeface="Arial"/>
                <a:ea typeface="Times New Roman" panose="02020603050405020304" pitchFamily="18" charset="0"/>
                <a:cs typeface="Arial"/>
              </a:rPr>
              <a:t> </a:t>
            </a:r>
            <a:endParaRPr lang="en-GB" sz="1600">
              <a:latin typeface="Arial"/>
              <a:ea typeface="+mn-lt"/>
              <a:cs typeface="Arial"/>
            </a:endParaRPr>
          </a:p>
          <a:p>
            <a:endParaRPr lang="en-GB" sz="1600">
              <a:latin typeface="Arial" panose="020B0604020202020204" pitchFamily="34" charset="0"/>
              <a:ea typeface="+mn-lt"/>
              <a:cs typeface="Arial" panose="020B0604020202020204" pitchFamily="34" charset="0"/>
            </a:endParaRPr>
          </a:p>
          <a:p>
            <a:r>
              <a:rPr lang="en-GB" sz="1600">
                <a:latin typeface="Arial"/>
                <a:ea typeface="+mn-lt"/>
                <a:cs typeface="Arial"/>
              </a:rPr>
              <a:t>Emery, </a:t>
            </a:r>
            <a:r>
              <a:rPr lang="en-GB" sz="1600" err="1">
                <a:latin typeface="Arial"/>
                <a:ea typeface="+mn-lt"/>
                <a:cs typeface="Arial"/>
              </a:rPr>
              <a:t>R.E</a:t>
            </a:r>
            <a:r>
              <a:rPr lang="en-GB" sz="1600">
                <a:latin typeface="Arial"/>
                <a:ea typeface="+mn-lt"/>
                <a:cs typeface="Arial"/>
              </a:rPr>
              <a:t>. (1989) 'Family violence', </a:t>
            </a:r>
            <a:r>
              <a:rPr lang="en-GB" sz="1600" i="1">
                <a:latin typeface="Arial"/>
                <a:ea typeface="+mn-lt"/>
                <a:cs typeface="Arial"/>
              </a:rPr>
              <a:t>American Psychologist</a:t>
            </a:r>
            <a:r>
              <a:rPr lang="en-GB" sz="1600">
                <a:latin typeface="Arial"/>
                <a:ea typeface="+mn-lt"/>
                <a:cs typeface="Arial"/>
              </a:rPr>
              <a:t>, 44(2), </a:t>
            </a:r>
            <a:r>
              <a:rPr lang="en-GB" sz="1600" err="1">
                <a:latin typeface="Arial"/>
                <a:ea typeface="+mn-lt"/>
                <a:cs typeface="Arial"/>
              </a:rPr>
              <a:t>p.321</a:t>
            </a:r>
            <a:r>
              <a:rPr lang="en-GB" sz="1600">
                <a:latin typeface="Arial"/>
                <a:ea typeface="+mn-lt"/>
                <a:cs typeface="Arial"/>
              </a:rPr>
              <a:t>.  </a:t>
            </a:r>
          </a:p>
          <a:p>
            <a:endParaRPr lang="en-GB" sz="1600">
              <a:latin typeface="Arial" panose="020B0604020202020204" pitchFamily="34" charset="0"/>
              <a:ea typeface="+mn-lt"/>
              <a:cs typeface="Arial" panose="020B0604020202020204" pitchFamily="34" charset="0"/>
            </a:endParaRPr>
          </a:p>
          <a:p>
            <a:r>
              <a:rPr lang="en-GB" sz="1600" err="1">
                <a:latin typeface="Arial"/>
                <a:ea typeface="+mn-lt"/>
                <a:cs typeface="Arial"/>
              </a:rPr>
              <a:t>Gerull</a:t>
            </a:r>
            <a:r>
              <a:rPr lang="en-GB" sz="1600">
                <a:latin typeface="Arial"/>
                <a:ea typeface="+mn-lt"/>
                <a:cs typeface="Arial"/>
              </a:rPr>
              <a:t>, S. (2014) 'Evictions due to rent arrears: A comparative analysis of evictions in fourteen countries', </a:t>
            </a:r>
            <a:r>
              <a:rPr lang="en-GB" sz="1600" i="1">
                <a:latin typeface="Arial"/>
                <a:ea typeface="+mn-lt"/>
                <a:cs typeface="Arial"/>
              </a:rPr>
              <a:t>European Journal of Homelessness,</a:t>
            </a:r>
            <a:r>
              <a:rPr lang="en-GB" sz="1600">
                <a:latin typeface="Arial"/>
                <a:ea typeface="+mn-lt"/>
                <a:cs typeface="Arial"/>
              </a:rPr>
              <a:t> 8(2), </a:t>
            </a:r>
            <a:r>
              <a:rPr lang="en-GB" sz="1600" err="1">
                <a:latin typeface="Arial"/>
                <a:ea typeface="+mn-lt"/>
                <a:cs typeface="Arial"/>
              </a:rPr>
              <a:t>pp.138</a:t>
            </a:r>
            <a:r>
              <a:rPr lang="en-GB" sz="1600">
                <a:latin typeface="Arial"/>
                <a:ea typeface="+mn-lt"/>
                <a:cs typeface="Arial"/>
              </a:rPr>
              <a:t>-139.</a:t>
            </a:r>
            <a:endParaRPr lang="en-GB" sz="1600">
              <a:latin typeface="Arial"/>
              <a:cs typeface="Arial"/>
            </a:endParaRPr>
          </a:p>
          <a:p>
            <a:endParaRPr lang="en-US" sz="1600">
              <a:latin typeface="Arial" panose="020B0604020202020204" pitchFamily="34" charset="0"/>
              <a:ea typeface="+mn-lt"/>
              <a:cs typeface="Arial" panose="020B0604020202020204" pitchFamily="34" charset="0"/>
            </a:endParaRPr>
          </a:p>
          <a:p>
            <a:r>
              <a:rPr lang="en-US" sz="1600">
                <a:latin typeface="Arial"/>
                <a:ea typeface="+mn-lt"/>
                <a:cs typeface="Arial"/>
              </a:rPr>
              <a:t>Greene, C.A. </a:t>
            </a:r>
            <a:r>
              <a:rPr lang="en-US" sz="1600" i="1">
                <a:latin typeface="Arial"/>
                <a:ea typeface="+mn-lt"/>
                <a:cs typeface="Arial"/>
              </a:rPr>
              <a:t>et al.</a:t>
            </a:r>
            <a:r>
              <a:rPr lang="en-US" sz="1600">
                <a:latin typeface="Arial"/>
                <a:ea typeface="+mn-lt"/>
                <a:cs typeface="Arial"/>
              </a:rPr>
              <a:t> (2020) </a:t>
            </a:r>
            <a:r>
              <a:rPr lang="en-US" sz="1600" i="1">
                <a:latin typeface="Arial"/>
                <a:ea typeface="+mn-lt"/>
                <a:cs typeface="Arial"/>
              </a:rPr>
              <a:t>Intergenerational effects of childhood maltreatment: A systematic review of the parenting practices of adult survivors of childhood abuse, neglect, and violence</a:t>
            </a:r>
            <a:r>
              <a:rPr lang="en-US" sz="1600">
                <a:latin typeface="Arial"/>
                <a:ea typeface="+mn-lt"/>
                <a:cs typeface="Arial"/>
              </a:rPr>
              <a:t>, </a:t>
            </a:r>
            <a:r>
              <a:rPr lang="en-US" sz="1600" i="1">
                <a:latin typeface="Arial"/>
                <a:ea typeface="+mn-lt"/>
                <a:cs typeface="Arial"/>
              </a:rPr>
              <a:t>Clinical psychology review</a:t>
            </a:r>
            <a:r>
              <a:rPr lang="en-US" sz="1600">
                <a:latin typeface="Arial"/>
                <a:ea typeface="+mn-lt"/>
                <a:cs typeface="Arial"/>
              </a:rPr>
              <a:t>. U.S. National Library of Medicine. Available at: https://pubmed.ncbi.nlm.nih.gov/32745835/ (Accessed: 13 February 2023).  </a:t>
            </a:r>
          </a:p>
          <a:p>
            <a:endParaRPr lang="en-US" sz="1600">
              <a:latin typeface="Arial" panose="020B0604020202020204" pitchFamily="34" charset="0"/>
              <a:ea typeface="+mn-lt"/>
              <a:cs typeface="Arial" panose="020B0604020202020204" pitchFamily="34" charset="0"/>
            </a:endParaRPr>
          </a:p>
          <a:p>
            <a:r>
              <a:rPr lang="en-GB" sz="1600">
                <a:effectLst/>
                <a:latin typeface="Arial"/>
                <a:ea typeface="Times New Roman" panose="02020603050405020304" pitchFamily="18" charset="0"/>
                <a:cs typeface="Arial"/>
              </a:rPr>
              <a:t>Home Office (2022) ‘Domestic abuse act 2021: Overarching factsheet</a:t>
            </a:r>
            <a:r>
              <a:rPr lang="en-GB" sz="1600" i="1">
                <a:effectLst/>
                <a:latin typeface="Arial"/>
                <a:ea typeface="Times New Roman" panose="02020603050405020304" pitchFamily="18" charset="0"/>
                <a:cs typeface="Arial"/>
              </a:rPr>
              <a:t>’ Home Office</a:t>
            </a:r>
            <a:r>
              <a:rPr lang="en-GB" sz="1600">
                <a:effectLst/>
                <a:latin typeface="Arial"/>
                <a:ea typeface="Times New Roman" panose="02020603050405020304" pitchFamily="18" charset="0"/>
                <a:cs typeface="Arial"/>
              </a:rPr>
              <a:t>. Available at: https://www.gov.uk/government/publications/domestic-abuse-bill-2020-factsheets/domestic-abuse-bill-2020-overarching-factsheet (Accessed: 14 February 2023).</a:t>
            </a:r>
          </a:p>
          <a:p>
            <a:endParaRPr lang="en-GB" sz="1600">
              <a:latin typeface="Arial" panose="020B0604020202020204" pitchFamily="34" charset="0"/>
              <a:ea typeface="Times New Roman" panose="02020603050405020304" pitchFamily="18" charset="0"/>
              <a:cs typeface="Arial" panose="020B0604020202020204" pitchFamily="34" charset="0"/>
            </a:endParaRPr>
          </a:p>
          <a:p>
            <a:r>
              <a:rPr lang="en-GB" sz="1600">
                <a:effectLst/>
                <a:latin typeface="Arial"/>
                <a:ea typeface="Times New Roman" panose="02020603050405020304" pitchFamily="18" charset="0"/>
                <a:cs typeface="Arial"/>
              </a:rPr>
              <a:t>Human Rights Act 1998</a:t>
            </a:r>
            <a:r>
              <a:rPr lang="en-GB" sz="1600" i="1">
                <a:effectLst/>
                <a:latin typeface="Arial"/>
                <a:ea typeface="Times New Roman" panose="02020603050405020304" pitchFamily="18" charset="0"/>
                <a:cs typeface="Arial"/>
              </a:rPr>
              <a:t> </a:t>
            </a:r>
            <a:r>
              <a:rPr lang="en-GB" sz="1600">
                <a:effectLst/>
                <a:latin typeface="Arial"/>
                <a:ea typeface="Times New Roman" panose="02020603050405020304" pitchFamily="18" charset="0"/>
                <a:cs typeface="Arial"/>
              </a:rPr>
              <a:t>(2004) </a:t>
            </a:r>
            <a:r>
              <a:rPr lang="en-GB" sz="1600" i="1">
                <a:effectLst/>
                <a:latin typeface="Arial"/>
                <a:ea typeface="Times New Roman" panose="02020603050405020304" pitchFamily="18" charset="0"/>
                <a:cs typeface="Arial"/>
              </a:rPr>
              <a:t>The National Archives</a:t>
            </a:r>
            <a:r>
              <a:rPr lang="en-GB" sz="1600">
                <a:effectLst/>
                <a:latin typeface="Arial"/>
                <a:ea typeface="Times New Roman" panose="02020603050405020304" pitchFamily="18" charset="0"/>
                <a:cs typeface="Arial"/>
              </a:rPr>
              <a:t>. Available at: https://www.local.gov.uk/sites/default/files/documents/must-know-lead-members-an-c38.pdf (Accessed: 15 February 2023).</a:t>
            </a:r>
            <a:r>
              <a:rPr lang="en-GB" sz="1600">
                <a:latin typeface="Arial"/>
                <a:ea typeface="Times New Roman" panose="02020603050405020304" pitchFamily="18" charset="0"/>
                <a:cs typeface="Arial"/>
              </a:rPr>
              <a:t> </a:t>
            </a:r>
            <a:endParaRPr lang="en-GB" sz="1600">
              <a:effectLst/>
              <a:latin typeface="Arial" panose="020B0604020202020204" pitchFamily="34" charset="0"/>
              <a:ea typeface="Times New Roman" panose="02020603050405020304" pitchFamily="18" charset="0"/>
              <a:cs typeface="Arial" panose="020B0604020202020204" pitchFamily="34" charset="0"/>
            </a:endParaRPr>
          </a:p>
          <a:p>
            <a:endParaRPr lang="en-GB" sz="1600">
              <a:latin typeface="Arial" panose="020B0604020202020204" pitchFamily="34" charset="0"/>
              <a:ea typeface="+mn-lt"/>
              <a:cs typeface="Arial" panose="020B0604020202020204" pitchFamily="34" charset="0"/>
            </a:endParaRPr>
          </a:p>
          <a:p>
            <a:r>
              <a:rPr lang="en-GB" sz="1600" err="1">
                <a:latin typeface="Arial"/>
                <a:ea typeface="+mn-lt"/>
                <a:cs typeface="+mn-lt"/>
              </a:rPr>
              <a:t>Levendosky</a:t>
            </a:r>
            <a:r>
              <a:rPr lang="en-GB" sz="1600">
                <a:latin typeface="Arial"/>
                <a:ea typeface="+mn-lt"/>
                <a:cs typeface="+mn-lt"/>
              </a:rPr>
              <a:t>, A.A., Leahy, </a:t>
            </a:r>
            <a:r>
              <a:rPr lang="en-GB" sz="1600" err="1">
                <a:latin typeface="Arial"/>
                <a:ea typeface="+mn-lt"/>
                <a:cs typeface="+mn-lt"/>
              </a:rPr>
              <a:t>K.L</a:t>
            </a:r>
            <a:r>
              <a:rPr lang="en-GB" sz="1600">
                <a:latin typeface="Arial"/>
                <a:ea typeface="+mn-lt"/>
                <a:cs typeface="+mn-lt"/>
              </a:rPr>
              <a:t>., </a:t>
            </a:r>
            <a:r>
              <a:rPr lang="en-GB" sz="1600" err="1">
                <a:latin typeface="Arial"/>
                <a:ea typeface="+mn-lt"/>
                <a:cs typeface="+mn-lt"/>
              </a:rPr>
              <a:t>Bogat</a:t>
            </a:r>
            <a:r>
              <a:rPr lang="en-GB" sz="1600">
                <a:latin typeface="Arial"/>
                <a:ea typeface="+mn-lt"/>
                <a:cs typeface="+mn-lt"/>
              </a:rPr>
              <a:t>, G.A., Davidson, </a:t>
            </a:r>
            <a:r>
              <a:rPr lang="en-GB" sz="1600" err="1">
                <a:latin typeface="Arial"/>
                <a:ea typeface="+mn-lt"/>
                <a:cs typeface="+mn-lt"/>
              </a:rPr>
              <a:t>W.S</a:t>
            </a:r>
            <a:r>
              <a:rPr lang="en-GB" sz="1600">
                <a:latin typeface="Arial"/>
                <a:ea typeface="+mn-lt"/>
                <a:cs typeface="+mn-lt"/>
              </a:rPr>
              <a:t>. and Von Eye, A. (2006) 'Domestic violence, maternal parenting, maternal mental health, and infant externalizing behaviour', </a:t>
            </a:r>
            <a:r>
              <a:rPr lang="en-GB" sz="1600" i="1">
                <a:latin typeface="Arial"/>
                <a:ea typeface="+mn-lt"/>
                <a:cs typeface="+mn-lt"/>
              </a:rPr>
              <a:t>Journal of Family Psychology</a:t>
            </a:r>
            <a:r>
              <a:rPr lang="en-GB" sz="1600">
                <a:latin typeface="Arial"/>
                <a:ea typeface="+mn-lt"/>
                <a:cs typeface="+mn-lt"/>
              </a:rPr>
              <a:t>, 20(4), </a:t>
            </a:r>
            <a:r>
              <a:rPr lang="en-GB" sz="1600" err="1">
                <a:latin typeface="Arial"/>
                <a:ea typeface="+mn-lt"/>
                <a:cs typeface="+mn-lt"/>
              </a:rPr>
              <a:t>p.544</a:t>
            </a:r>
            <a:r>
              <a:rPr lang="en-GB" sz="1600">
                <a:latin typeface="Arial"/>
                <a:ea typeface="+mn-lt"/>
                <a:cs typeface="+mn-lt"/>
              </a:rPr>
              <a:t>. </a:t>
            </a:r>
            <a:endParaRPr lang="en-GB" sz="1600">
              <a:latin typeface="Arial"/>
              <a:cs typeface="Arial"/>
            </a:endParaRPr>
          </a:p>
          <a:p>
            <a:endParaRPr lang="en-GB" sz="1600">
              <a:latin typeface="Arial" panose="020B0604020202020204" pitchFamily="34" charset="0"/>
              <a:ea typeface="+mn-lt"/>
              <a:cs typeface="Arial" panose="020B0604020202020204" pitchFamily="34" charset="0"/>
            </a:endParaRPr>
          </a:p>
          <a:p>
            <a:r>
              <a:rPr lang="en-US" sz="1600">
                <a:latin typeface="Arial"/>
                <a:cs typeface="Arial"/>
              </a:rPr>
              <a:t>Local government association (2017) </a:t>
            </a:r>
            <a:r>
              <a:rPr lang="en-US" sz="1600" i="1">
                <a:latin typeface="Arial"/>
                <a:cs typeface="Arial"/>
              </a:rPr>
              <a:t>adult safeguarding and domestic abuse: a guide to support practitioners and managers </a:t>
            </a:r>
            <a:r>
              <a:rPr lang="en-US" sz="1600">
                <a:latin typeface="Arial"/>
                <a:cs typeface="Arial"/>
              </a:rPr>
              <a:t>Available at:</a:t>
            </a:r>
            <a:r>
              <a:rPr lang="en-US" sz="1600" i="1">
                <a:latin typeface="Arial"/>
                <a:cs typeface="Arial"/>
              </a:rPr>
              <a:t> </a:t>
            </a:r>
            <a:r>
              <a:rPr lang="en-US" sz="1600">
                <a:latin typeface="Arial"/>
                <a:cs typeface="Arial"/>
              </a:rPr>
              <a:t>https://www.local.gov.uk/publications/adult-safeguarding-and-domestic-abuse-guide-support-practitioners-and-managers-second (Accessed 21 February 2023).</a:t>
            </a:r>
            <a:endParaRPr lang="en-GB" sz="1600">
              <a:latin typeface="Arial"/>
              <a:cs typeface="Arial"/>
            </a:endParaRPr>
          </a:p>
          <a:p>
            <a:endParaRPr lang="en-GB" sz="1600">
              <a:latin typeface="Arial" panose="020B0604020202020204" pitchFamily="34" charset="0"/>
              <a:ea typeface="+mn-lt"/>
              <a:cs typeface="Arial" panose="020B0604020202020204" pitchFamily="34" charset="0"/>
            </a:endParaRPr>
          </a:p>
          <a:p>
            <a:endParaRPr lang="en-GB" sz="1600">
              <a:latin typeface="Arial" panose="020B0604020202020204" pitchFamily="34" charset="0"/>
              <a:ea typeface="+mn-lt"/>
              <a:cs typeface="Arial" panose="020B0604020202020204" pitchFamily="34" charset="0"/>
            </a:endParaRPr>
          </a:p>
        </p:txBody>
      </p:sp>
    </p:spTree>
    <p:extLst>
      <p:ext uri="{BB962C8B-B14F-4D97-AF65-F5344CB8AC3E}">
        <p14:creationId xmlns:p14="http://schemas.microsoft.com/office/powerpoint/2010/main" val="30523302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5D3E38-A50F-EFFE-F3B2-8B9F4010D1FA}"/>
              </a:ext>
            </a:extLst>
          </p:cNvPr>
          <p:cNvSpPr txBox="1"/>
          <p:nvPr/>
        </p:nvSpPr>
        <p:spPr>
          <a:xfrm>
            <a:off x="532827" y="478971"/>
            <a:ext cx="11308538" cy="369332"/>
          </a:xfrm>
          <a:prstGeom prst="rect">
            <a:avLst/>
          </a:prstGeom>
          <a:noFill/>
        </p:spPr>
        <p:txBody>
          <a:bodyPr wrap="square" lIns="91440" tIns="45720" rIns="91440" bIns="45720" rtlCol="0" anchor="t">
            <a:spAutoFit/>
          </a:bodyPr>
          <a:lstStyle/>
          <a:p>
            <a:endParaRPr lang="en-US">
              <a:latin typeface="Arial"/>
              <a:cs typeface="Arial"/>
            </a:endParaRPr>
          </a:p>
        </p:txBody>
      </p:sp>
      <p:sp>
        <p:nvSpPr>
          <p:cNvPr id="3" name="TextBox 2">
            <a:extLst>
              <a:ext uri="{FF2B5EF4-FFF2-40B4-BE49-F238E27FC236}">
                <a16:creationId xmlns:a16="http://schemas.microsoft.com/office/drawing/2014/main" id="{6B0E8F28-F876-D75B-B781-8ABFE8DF80B3}"/>
              </a:ext>
            </a:extLst>
          </p:cNvPr>
          <p:cNvSpPr txBox="1"/>
          <p:nvPr/>
        </p:nvSpPr>
        <p:spPr>
          <a:xfrm>
            <a:off x="172376" y="274337"/>
            <a:ext cx="11828609" cy="67403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latin typeface="Arial"/>
                <a:ea typeface="+mn-lt"/>
                <a:cs typeface="+mn-lt"/>
              </a:rPr>
              <a:t>McGovern, W.M., Gillespie, A. and Woodley, H. (2022) </a:t>
            </a:r>
            <a:r>
              <a:rPr lang="en-GB" sz="1600" i="1">
                <a:latin typeface="Arial"/>
                <a:ea typeface="+mn-lt"/>
                <a:cs typeface="+mn-lt"/>
              </a:rPr>
              <a:t>Understanding safeguarding for children and their educational experiences : a guide for students, ECTs and school support staff</a:t>
            </a:r>
            <a:r>
              <a:rPr lang="en-GB" sz="1600">
                <a:latin typeface="Arial"/>
                <a:ea typeface="+mn-lt"/>
                <a:cs typeface="+mn-lt"/>
              </a:rPr>
              <a:t>. Edited by W.M. McGovern, A. Gillespie, and H. Woodley. Bingley, England: Emerald Publishing.  </a:t>
            </a:r>
            <a:endParaRPr lang="en-US" sz="1600">
              <a:latin typeface="Arial"/>
              <a:cs typeface="Arial"/>
            </a:endParaRPr>
          </a:p>
          <a:p>
            <a:endParaRPr lang="en-GB" sz="1600">
              <a:latin typeface="Arial"/>
              <a:ea typeface="+mn-lt"/>
              <a:cs typeface="+mn-lt"/>
            </a:endParaRPr>
          </a:p>
          <a:p>
            <a:r>
              <a:rPr lang="en-GB" sz="1600">
                <a:latin typeface="Arial"/>
                <a:ea typeface="+mn-lt"/>
                <a:cs typeface="Arial"/>
              </a:rPr>
              <a:t>NHS, (2023)</a:t>
            </a:r>
            <a:r>
              <a:rPr lang="en-GB" sz="1600" i="1">
                <a:latin typeface="Arial"/>
                <a:ea typeface="+mn-lt"/>
                <a:cs typeface="Arial"/>
              </a:rPr>
              <a:t> Care and support plans.</a:t>
            </a:r>
            <a:r>
              <a:rPr lang="en-GB" sz="1600" b="1" i="1">
                <a:latin typeface="Arial"/>
                <a:ea typeface="+mn-lt"/>
                <a:cs typeface="Arial"/>
              </a:rPr>
              <a:t> </a:t>
            </a:r>
            <a:r>
              <a:rPr lang="en-GB" sz="1600">
                <a:latin typeface="Arial"/>
                <a:ea typeface="+mn-lt"/>
                <a:cs typeface="Arial"/>
              </a:rPr>
              <a:t>Available at:</a:t>
            </a:r>
            <a:r>
              <a:rPr lang="en-GB" sz="1600" b="1">
                <a:latin typeface="Arial"/>
                <a:ea typeface="+mn-lt"/>
                <a:cs typeface="Arial"/>
              </a:rPr>
              <a:t> </a:t>
            </a:r>
            <a:r>
              <a:rPr lang="en-GB" sz="1600">
                <a:latin typeface="Arial"/>
                <a:ea typeface="+mn-lt"/>
                <a:cs typeface="Arial"/>
              </a:rPr>
              <a:t>https://www.nhs.uk/. (Accessed: 7 February 2023). </a:t>
            </a:r>
          </a:p>
          <a:p>
            <a:endParaRPr lang="en-GB" sz="1600">
              <a:latin typeface="Arial"/>
              <a:ea typeface="+mn-lt"/>
              <a:cs typeface="+mn-lt"/>
            </a:endParaRPr>
          </a:p>
          <a:p>
            <a:r>
              <a:rPr lang="en-GB" sz="1600" dirty="0">
                <a:latin typeface="Arial"/>
                <a:ea typeface="+mn-lt"/>
                <a:cs typeface="+mn-lt"/>
              </a:rPr>
              <a:t>NHS, (2022) </a:t>
            </a:r>
            <a:r>
              <a:rPr lang="en-GB" sz="1600" i="1" dirty="0">
                <a:latin typeface="Arial"/>
                <a:ea typeface="+mn-lt"/>
                <a:cs typeface="+mn-lt"/>
              </a:rPr>
              <a:t>Domestic Violence and Abuse.</a:t>
            </a:r>
            <a:r>
              <a:rPr lang="en-GB" sz="1600" dirty="0">
                <a:latin typeface="Arial"/>
                <a:ea typeface="+mn-lt"/>
                <a:cs typeface="+mn-lt"/>
              </a:rPr>
              <a:t> Available at: https://www.nhs.uk/live-well/getting-help-for-domestic-violence/ (Accessed: 9 February 2023). </a:t>
            </a:r>
            <a:endParaRPr lang="en-GB" sz="1600" dirty="0">
              <a:latin typeface="Arial"/>
              <a:ea typeface="+mn-lt"/>
              <a:cs typeface="Arial"/>
            </a:endParaRPr>
          </a:p>
          <a:p>
            <a:endParaRPr lang="en-GB" sz="1600" dirty="0">
              <a:latin typeface="Century Gothic"/>
              <a:ea typeface="+mn-lt"/>
              <a:cs typeface="Arial"/>
            </a:endParaRPr>
          </a:p>
          <a:p>
            <a:r>
              <a:rPr lang="en-GB" sz="1600" dirty="0">
                <a:latin typeface="Arial"/>
                <a:ea typeface="+mn-lt"/>
                <a:cs typeface="Arial"/>
              </a:rPr>
              <a:t>NHS, (2023) What is the NHS. Available at: https://fullfact.org/health/what-is-the-nhs/#:~:text=The%20NHS%20stands%20for%20the,full%20cost%20of%20the%20service(Accessed:21 February 2023).</a:t>
            </a:r>
            <a:endParaRPr lang="en-GB" sz="1600">
              <a:latin typeface="Arial"/>
              <a:cs typeface="Arial"/>
            </a:endParaRPr>
          </a:p>
          <a:p>
            <a:endParaRPr lang="en-GB" sz="1600" dirty="0">
              <a:latin typeface="Arial"/>
              <a:ea typeface="+mn-lt"/>
              <a:cs typeface="Arial"/>
            </a:endParaRPr>
          </a:p>
          <a:p>
            <a:r>
              <a:rPr lang="en-GB" sz="1600" dirty="0">
                <a:latin typeface="Arial"/>
                <a:ea typeface="+mn-lt"/>
                <a:cs typeface="Arial"/>
              </a:rPr>
              <a:t>Office of National Statistics - ONS. (2022) ’Domestic abuse in England and Wales Overview: November 2022, Domestic abuse in England and Wales overview - Office for National Statistics’. </a:t>
            </a:r>
            <a:r>
              <a:rPr lang="en-GB" sz="1600" i="1" dirty="0">
                <a:latin typeface="Arial"/>
                <a:ea typeface="+mn-lt"/>
                <a:cs typeface="Arial"/>
              </a:rPr>
              <a:t>Office for National Statistics</a:t>
            </a:r>
            <a:r>
              <a:rPr lang="en-GB" sz="1600" dirty="0">
                <a:latin typeface="Arial"/>
                <a:ea typeface="+mn-lt"/>
                <a:cs typeface="Arial"/>
              </a:rPr>
              <a:t>. Available at:</a:t>
            </a:r>
            <a:endParaRPr lang="en-US" sz="1600" dirty="0">
              <a:latin typeface="Arial"/>
              <a:ea typeface="+mn-lt"/>
              <a:cs typeface="Arial"/>
            </a:endParaRPr>
          </a:p>
          <a:p>
            <a:r>
              <a:rPr lang="en-GB" sz="1600" dirty="0">
                <a:latin typeface="Arial"/>
                <a:ea typeface="+mn-lt"/>
                <a:cs typeface="Arial"/>
              </a:rPr>
              <a:t>https://www.ons.gov.uk/peoplepopulationandcommunity/crimeandjustice/bulletins/domesticabuseinenglandandwalesoverview/november2022 (Accessed: 14 February 2023). </a:t>
            </a:r>
            <a:endParaRPr lang="en-US" sz="1600">
              <a:latin typeface="Arial"/>
              <a:ea typeface="+mn-lt"/>
              <a:cs typeface="+mn-lt"/>
            </a:endParaRPr>
          </a:p>
          <a:p>
            <a:endParaRPr lang="en-GB" sz="1600" dirty="0">
              <a:latin typeface="Arial"/>
              <a:ea typeface="+mn-lt"/>
              <a:cs typeface="+mn-lt"/>
            </a:endParaRPr>
          </a:p>
          <a:p>
            <a:r>
              <a:rPr lang="en-GB" sz="1600">
                <a:latin typeface="Arial"/>
                <a:ea typeface="+mn-lt"/>
                <a:cs typeface="Arial"/>
              </a:rPr>
              <a:t>Peckover</a:t>
            </a:r>
            <a:r>
              <a:rPr lang="en-GB" sz="1600" dirty="0">
                <a:latin typeface="Arial"/>
                <a:ea typeface="+mn-lt"/>
                <a:cs typeface="Arial"/>
              </a:rPr>
              <a:t>, S. and Golding, B., (2017) 'Domestic abuse and safeguarding children: critical issues for multiagency work', </a:t>
            </a:r>
            <a:r>
              <a:rPr lang="en-GB" sz="1600" i="1" dirty="0">
                <a:latin typeface="Arial"/>
                <a:ea typeface="+mn-lt"/>
                <a:cs typeface="Arial"/>
              </a:rPr>
              <a:t>Child abuse review, </a:t>
            </a:r>
            <a:r>
              <a:rPr lang="en-GB" sz="1600" dirty="0">
                <a:latin typeface="Arial"/>
                <a:ea typeface="+mn-lt"/>
                <a:cs typeface="Arial"/>
              </a:rPr>
              <a:t>26(1), </a:t>
            </a:r>
            <a:r>
              <a:rPr lang="en-GB" sz="1600">
                <a:latin typeface="Arial"/>
                <a:ea typeface="+mn-lt"/>
                <a:cs typeface="Arial"/>
              </a:rPr>
              <a:t>pp.40</a:t>
            </a:r>
            <a:r>
              <a:rPr lang="en-GB" sz="1600" dirty="0">
                <a:latin typeface="Arial"/>
                <a:ea typeface="+mn-lt"/>
                <a:cs typeface="Arial"/>
              </a:rPr>
              <a:t>-50.</a:t>
            </a:r>
            <a:endParaRPr lang="en-GB" sz="1600" dirty="0"/>
          </a:p>
          <a:p>
            <a:endParaRPr lang="en-US" sz="1600" dirty="0">
              <a:latin typeface="Arial"/>
              <a:ea typeface="+mn-lt"/>
              <a:cs typeface="Arial"/>
            </a:endParaRPr>
          </a:p>
          <a:p>
            <a:r>
              <a:rPr lang="en-US" sz="1600" dirty="0">
                <a:latin typeface="Arial"/>
                <a:ea typeface="+mn-lt"/>
                <a:cs typeface="Arial"/>
              </a:rPr>
              <a:t>Stroud</a:t>
            </a:r>
            <a:r>
              <a:rPr lang="en-US" sz="1600">
                <a:latin typeface="Arial"/>
                <a:ea typeface="+mn-lt"/>
                <a:cs typeface="Arial"/>
              </a:rPr>
              <a:t>, P</a:t>
            </a:r>
            <a:r>
              <a:rPr lang="en-US" sz="1600" dirty="0">
                <a:latin typeface="Arial"/>
                <a:ea typeface="+mn-lt"/>
                <a:cs typeface="Arial"/>
              </a:rPr>
              <a:t> (2020) </a:t>
            </a:r>
            <a:r>
              <a:rPr lang="en-US" sz="1600" i="1" dirty="0">
                <a:latin typeface="Arial"/>
                <a:ea typeface="+mn-lt"/>
                <a:cs typeface="Arial"/>
              </a:rPr>
              <a:t>MEASURING POVERTY 2020: A report of the Social Metrics Commission, </a:t>
            </a:r>
            <a:r>
              <a:rPr lang="en-US" sz="1600" dirty="0">
                <a:latin typeface="Arial"/>
                <a:ea typeface="+mn-lt"/>
                <a:cs typeface="Arial"/>
              </a:rPr>
              <a:t>London: The Legatum Institute Foundation.</a:t>
            </a:r>
            <a:endParaRPr lang="en-US" sz="1600">
              <a:latin typeface="Arial"/>
              <a:ea typeface="+mn-lt"/>
              <a:cs typeface="+mn-lt"/>
            </a:endParaRPr>
          </a:p>
          <a:p>
            <a:endParaRPr lang="en-GB" sz="1600" dirty="0">
              <a:latin typeface="Arial"/>
              <a:ea typeface="+mn-lt"/>
              <a:cs typeface="+mn-lt"/>
            </a:endParaRPr>
          </a:p>
          <a:p>
            <a:r>
              <a:rPr lang="en-US" sz="1600" dirty="0">
                <a:latin typeface="Arial"/>
                <a:ea typeface="+mn-lt"/>
                <a:cs typeface="Arial"/>
              </a:rPr>
              <a:t>Riggs, S.A. and Kaminski, P., (2019) Childhood emotional abuse, adult attachment, and depression as predictors of relational adjustment and psychological aggression. In </a:t>
            </a:r>
            <a:r>
              <a:rPr lang="en-US" sz="1600" i="1" dirty="0">
                <a:latin typeface="Arial"/>
                <a:ea typeface="+mn-lt"/>
                <a:cs typeface="Arial"/>
              </a:rPr>
              <a:t>The Effect of Childhood Emotional Maltreatment on Later Intimate Relationships, </a:t>
            </a:r>
            <a:r>
              <a:rPr lang="en-US" sz="1600" dirty="0">
                <a:latin typeface="Arial"/>
                <a:ea typeface="+mn-lt"/>
                <a:cs typeface="Arial"/>
              </a:rPr>
              <a:t>pp. 75-104</a:t>
            </a:r>
            <a:endParaRPr lang="en-GB" sz="1600" dirty="0">
              <a:latin typeface="Arial"/>
              <a:ea typeface="+mn-lt"/>
              <a:cs typeface="+mn-lt"/>
            </a:endParaRPr>
          </a:p>
        </p:txBody>
      </p:sp>
    </p:spTree>
    <p:extLst>
      <p:ext uri="{BB962C8B-B14F-4D97-AF65-F5344CB8AC3E}">
        <p14:creationId xmlns:p14="http://schemas.microsoft.com/office/powerpoint/2010/main" val="18992187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EB6CBB-3ACC-F04D-E981-32A4C4A8C65F}"/>
              </a:ext>
            </a:extLst>
          </p:cNvPr>
          <p:cNvSpPr txBox="1"/>
          <p:nvPr/>
        </p:nvSpPr>
        <p:spPr>
          <a:xfrm>
            <a:off x="470988" y="1410621"/>
            <a:ext cx="1124686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latin typeface="Arial"/>
              <a:cs typeface="Calibri"/>
            </a:endParaRPr>
          </a:p>
        </p:txBody>
      </p:sp>
      <p:sp>
        <p:nvSpPr>
          <p:cNvPr id="3" name="TextBox 2">
            <a:extLst>
              <a:ext uri="{FF2B5EF4-FFF2-40B4-BE49-F238E27FC236}">
                <a16:creationId xmlns:a16="http://schemas.microsoft.com/office/drawing/2014/main" id="{4C14A187-7428-773F-0444-CC49323107AA}"/>
              </a:ext>
            </a:extLst>
          </p:cNvPr>
          <p:cNvSpPr txBox="1"/>
          <p:nvPr/>
        </p:nvSpPr>
        <p:spPr>
          <a:xfrm>
            <a:off x="363517" y="1268225"/>
            <a:ext cx="1135944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dirty="0"/>
          </a:p>
        </p:txBody>
      </p:sp>
      <p:sp>
        <p:nvSpPr>
          <p:cNvPr id="4" name="TextBox 3">
            <a:extLst>
              <a:ext uri="{FF2B5EF4-FFF2-40B4-BE49-F238E27FC236}">
                <a16:creationId xmlns:a16="http://schemas.microsoft.com/office/drawing/2014/main" id="{C5AEFD19-BACC-08A5-8ECF-4FFE7CF6B803}"/>
              </a:ext>
            </a:extLst>
          </p:cNvPr>
          <p:cNvSpPr txBox="1"/>
          <p:nvPr/>
        </p:nvSpPr>
        <p:spPr>
          <a:xfrm>
            <a:off x="272842" y="874573"/>
            <a:ext cx="11643872" cy="5509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a:latin typeface="Arial"/>
                <a:ea typeface="+mn-lt"/>
                <a:cs typeface="Arial"/>
              </a:rPr>
              <a:t>Rodgers, Z. (2022) ‘Examining victims’ experiences of Community Protection Notices in managing anti-social behaviour’, </a:t>
            </a:r>
            <a:r>
              <a:rPr lang="en-GB" sz="1600" i="1">
                <a:latin typeface="Arial"/>
                <a:ea typeface="+mn-lt"/>
                <a:cs typeface="Arial"/>
              </a:rPr>
              <a:t>International review of victimology</a:t>
            </a:r>
            <a:r>
              <a:rPr lang="en-GB" sz="1600">
                <a:latin typeface="Arial"/>
                <a:ea typeface="+mn-lt"/>
                <a:cs typeface="Arial"/>
              </a:rPr>
              <a:t>, p. 26. </a:t>
            </a:r>
          </a:p>
          <a:p>
            <a:endParaRPr lang="en-GB" sz="1600">
              <a:latin typeface="Arial"/>
              <a:ea typeface="+mn-lt"/>
              <a:cs typeface="Arial"/>
            </a:endParaRPr>
          </a:p>
          <a:p>
            <a:r>
              <a:rPr lang="en-GB" sz="1600" dirty="0">
                <a:latin typeface="Arial"/>
                <a:ea typeface="+mn-lt"/>
                <a:cs typeface="Arial"/>
              </a:rPr>
              <a:t>Runyon, M.K., </a:t>
            </a:r>
            <a:r>
              <a:rPr lang="en-GB" sz="1600" err="1">
                <a:latin typeface="Arial"/>
                <a:ea typeface="+mn-lt"/>
                <a:cs typeface="Arial"/>
              </a:rPr>
              <a:t>Deblinger</a:t>
            </a:r>
            <a:r>
              <a:rPr lang="en-GB" sz="1600" dirty="0">
                <a:latin typeface="Arial"/>
                <a:ea typeface="+mn-lt"/>
                <a:cs typeface="Arial"/>
              </a:rPr>
              <a:t>, E., Ryan, E.E. and Thakkar-Kolar, R. (2004) 'An overview of child physical abuse: Developing an integrated parent-child cognitive-behavioural treatment approach’, Trauma, Violence and Abuse, 5(1), </a:t>
            </a:r>
            <a:r>
              <a:rPr lang="en-GB" sz="1600" err="1">
                <a:latin typeface="Arial"/>
                <a:ea typeface="+mn-lt"/>
                <a:cs typeface="Arial"/>
              </a:rPr>
              <a:t>pp.65</a:t>
            </a:r>
            <a:r>
              <a:rPr lang="en-GB" sz="1600" dirty="0">
                <a:latin typeface="Arial"/>
                <a:ea typeface="+mn-lt"/>
                <a:cs typeface="Arial"/>
              </a:rPr>
              <a:t>-85. </a:t>
            </a:r>
            <a:endParaRPr lang="en-GB" sz="1600" dirty="0">
              <a:latin typeface="Arial"/>
              <a:cs typeface="Arial"/>
            </a:endParaRPr>
          </a:p>
          <a:p>
            <a:endParaRPr lang="en-GB" sz="1600" dirty="0">
              <a:latin typeface="Arial"/>
              <a:ea typeface="+mn-lt"/>
              <a:cs typeface="Arial"/>
            </a:endParaRPr>
          </a:p>
          <a:p>
            <a:r>
              <a:rPr lang="en-GB" sz="1600" dirty="0">
                <a:latin typeface="Arial"/>
                <a:ea typeface="+mn-lt"/>
                <a:cs typeface="Arial"/>
              </a:rPr>
              <a:t>Selby District Council, (2022) </a:t>
            </a:r>
            <a:r>
              <a:rPr lang="en-GB" sz="1600" i="1" dirty="0">
                <a:latin typeface="Arial"/>
                <a:ea typeface="+mn-lt"/>
                <a:cs typeface="Arial"/>
              </a:rPr>
              <a:t>Community Centres </a:t>
            </a:r>
            <a:r>
              <a:rPr lang="en-GB" sz="1600" dirty="0">
                <a:latin typeface="Arial"/>
                <a:ea typeface="+mn-lt"/>
                <a:cs typeface="Arial"/>
              </a:rPr>
              <a:t>Available at: https://www.selby.gov.uk/. (Accessed: 7 February 2023).  </a:t>
            </a:r>
            <a:endParaRPr lang="en-GB" sz="1600" dirty="0">
              <a:ea typeface="+mn-lt"/>
              <a:cs typeface="+mn-lt"/>
            </a:endParaRPr>
          </a:p>
          <a:p>
            <a:endParaRPr lang="en-GB" sz="1600" dirty="0">
              <a:latin typeface="Arial"/>
              <a:cs typeface="Arial"/>
            </a:endParaRPr>
          </a:p>
          <a:p>
            <a:r>
              <a:rPr lang="en-GB" sz="1600" dirty="0">
                <a:latin typeface="Arial"/>
                <a:cs typeface="Arial"/>
              </a:rPr>
              <a:t>Sullivan, C.M. and Bybee, D.I. (1999) 'Reducing violence using community-based advocacy for women with abusive partners', </a:t>
            </a:r>
            <a:r>
              <a:rPr lang="en-GB" sz="1600" i="1" dirty="0">
                <a:latin typeface="Arial"/>
                <a:cs typeface="Arial"/>
              </a:rPr>
              <a:t>Journal of consulting and clinical psychology</a:t>
            </a:r>
            <a:r>
              <a:rPr lang="en-GB" sz="1600" dirty="0">
                <a:latin typeface="Arial"/>
                <a:cs typeface="Arial"/>
              </a:rPr>
              <a:t>, 67(1), </a:t>
            </a:r>
            <a:r>
              <a:rPr lang="en-GB" sz="1600" err="1">
                <a:latin typeface="Arial"/>
                <a:cs typeface="Arial"/>
              </a:rPr>
              <a:t>p.43</a:t>
            </a:r>
            <a:r>
              <a:rPr lang="en-GB" sz="1600" dirty="0">
                <a:latin typeface="Arial"/>
                <a:cs typeface="Arial"/>
              </a:rPr>
              <a:t>.</a:t>
            </a:r>
            <a:r>
              <a:rPr lang="en-US" sz="1600" dirty="0">
                <a:latin typeface="Arial"/>
                <a:cs typeface="Arial"/>
              </a:rPr>
              <a:t> </a:t>
            </a:r>
          </a:p>
          <a:p>
            <a:endParaRPr lang="en-US" sz="1600" dirty="0">
              <a:latin typeface="Arial"/>
              <a:ea typeface="+mn-lt"/>
              <a:cs typeface="Arial"/>
            </a:endParaRPr>
          </a:p>
          <a:p>
            <a:r>
              <a:rPr lang="en-GB" sz="1600" dirty="0">
                <a:effectLst/>
                <a:latin typeface="Arial"/>
                <a:ea typeface="Times New Roman" panose="02020603050405020304" pitchFamily="18" charset="0"/>
                <a:cs typeface="Arial"/>
              </a:rPr>
              <a:t>The National Archives (2004) </a:t>
            </a:r>
            <a:r>
              <a:rPr lang="en-GB" sz="1600" i="1" dirty="0">
                <a:effectLst/>
                <a:latin typeface="Arial"/>
                <a:ea typeface="Times New Roman" panose="02020603050405020304" pitchFamily="18" charset="0"/>
                <a:cs typeface="Arial"/>
              </a:rPr>
              <a:t>Human Rights Act 1998</a:t>
            </a:r>
            <a:r>
              <a:rPr lang="en-GB" sz="1600" dirty="0">
                <a:effectLst/>
                <a:latin typeface="Arial"/>
                <a:ea typeface="Times New Roman" panose="02020603050405020304" pitchFamily="18" charset="0"/>
                <a:cs typeface="Arial"/>
              </a:rPr>
              <a:t>. Available at: https://www.local.gov.uk/sites/default/files/documents/must-know-lead-members-an-c38.pdf (Accessed: 15 February 2023).</a:t>
            </a:r>
            <a:r>
              <a:rPr lang="en-GB" sz="1600" dirty="0">
                <a:latin typeface="Arial"/>
                <a:ea typeface="Times New Roman" panose="02020603050405020304" pitchFamily="18" charset="0"/>
                <a:cs typeface="Arial"/>
              </a:rPr>
              <a:t> </a:t>
            </a:r>
            <a:endParaRPr lang="en-GB" sz="1600" dirty="0">
              <a:ea typeface="+mn-lt"/>
              <a:cs typeface="+mn-lt"/>
            </a:endParaRPr>
          </a:p>
          <a:p>
            <a:endParaRPr lang="en-GB" sz="1600" dirty="0">
              <a:latin typeface="Arial"/>
              <a:cs typeface="Arial"/>
            </a:endParaRPr>
          </a:p>
          <a:p>
            <a:r>
              <a:rPr lang="en-GB" sz="1600" dirty="0">
                <a:latin typeface="Arial"/>
                <a:cs typeface="Arial"/>
              </a:rPr>
              <a:t>UNICEF, (2023) </a:t>
            </a:r>
            <a:r>
              <a:rPr lang="en-GB" sz="1600" i="1" dirty="0">
                <a:latin typeface="Arial"/>
                <a:cs typeface="Arial"/>
              </a:rPr>
              <a:t>UNICEF For Every Child </a:t>
            </a:r>
            <a:r>
              <a:rPr lang="en-GB" sz="1600" dirty="0">
                <a:latin typeface="Arial"/>
                <a:cs typeface="Arial"/>
              </a:rPr>
              <a:t>Available at:</a:t>
            </a:r>
            <a:r>
              <a:rPr lang="en-GB" sz="1600" i="1" dirty="0">
                <a:latin typeface="Arial"/>
                <a:cs typeface="Arial"/>
              </a:rPr>
              <a:t> </a:t>
            </a:r>
            <a:r>
              <a:rPr lang="en-GB" sz="1600">
                <a:latin typeface="Arial"/>
                <a:cs typeface="Arial"/>
              </a:rPr>
              <a:t>https://www.unicef.org.uk/</a:t>
            </a:r>
            <a:r>
              <a:rPr lang="en-GB" sz="1600" dirty="0">
                <a:latin typeface="Arial"/>
                <a:cs typeface="Arial"/>
              </a:rPr>
              <a:t>. (Accessed: 7 February 2023).</a:t>
            </a:r>
            <a:endParaRPr lang="en-GB" sz="1600" dirty="0">
              <a:ea typeface="+mn-lt"/>
              <a:cs typeface="+mn-lt"/>
            </a:endParaRPr>
          </a:p>
          <a:p>
            <a:endParaRPr lang="en-GB" sz="1600" dirty="0">
              <a:ea typeface="+mn-lt"/>
              <a:cs typeface="+mn-lt"/>
            </a:endParaRPr>
          </a:p>
          <a:p>
            <a:r>
              <a:rPr lang="en-GB" sz="1600" dirty="0">
                <a:latin typeface="Arial"/>
                <a:cs typeface="Arial"/>
              </a:rPr>
              <a:t>UNICEF, (2023) </a:t>
            </a:r>
            <a:r>
              <a:rPr lang="en-GB" sz="1600" err="1">
                <a:latin typeface="Arial"/>
                <a:cs typeface="Arial"/>
              </a:rPr>
              <a:t>Pexel</a:t>
            </a:r>
            <a:r>
              <a:rPr lang="en-GB" sz="1600" dirty="0">
                <a:latin typeface="Arial"/>
                <a:cs typeface="Arial"/>
              </a:rPr>
              <a:t> Images Available at: https://www.unicef.org/about-unicef/unicef-logo-history.(Accessed: 7 February 2023).</a:t>
            </a:r>
            <a:endParaRPr lang="en-GB" sz="1600"/>
          </a:p>
          <a:p>
            <a:endParaRPr lang="en-GB" sz="1600" dirty="0">
              <a:latin typeface="Arial"/>
              <a:cs typeface="Segoe UI"/>
            </a:endParaRPr>
          </a:p>
          <a:p>
            <a:r>
              <a:rPr lang="en-US" sz="1600" dirty="0">
                <a:latin typeface="Arial"/>
                <a:cs typeface="Segoe UI"/>
              </a:rPr>
              <a:t>​</a:t>
            </a:r>
            <a:r>
              <a:rPr lang="en-GB" sz="1600" dirty="0">
                <a:latin typeface="Arial"/>
                <a:cs typeface="Segoe UI"/>
              </a:rPr>
              <a:t>Waite, R. and Ryan, R.A. (2020) </a:t>
            </a:r>
            <a:r>
              <a:rPr lang="en-GB" sz="1600" i="1" dirty="0">
                <a:latin typeface="Arial"/>
                <a:cs typeface="Segoe UI"/>
              </a:rPr>
              <a:t>Adverse childhood experiences : what students and health professionals need to know</a:t>
            </a:r>
            <a:r>
              <a:rPr lang="en-GB" sz="1600" dirty="0">
                <a:latin typeface="Arial"/>
                <a:cs typeface="Segoe UI"/>
              </a:rPr>
              <a:t>. Abingdon, Oxon ;: Routledge.  ​</a:t>
            </a:r>
          </a:p>
          <a:p>
            <a:r>
              <a:rPr lang="en-GB" sz="1600" dirty="0">
                <a:latin typeface="Arial"/>
                <a:cs typeface="Segoe UI"/>
              </a:rPr>
              <a:t>​</a:t>
            </a:r>
            <a:endParaRPr lang="en-GB" sz="1600" dirty="0"/>
          </a:p>
        </p:txBody>
      </p:sp>
    </p:spTree>
    <p:extLst>
      <p:ext uri="{BB962C8B-B14F-4D97-AF65-F5344CB8AC3E}">
        <p14:creationId xmlns:p14="http://schemas.microsoft.com/office/powerpoint/2010/main" val="31752816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655C001-7ED1-854D-1AE1-139CCBE5A4D5}"/>
              </a:ext>
            </a:extLst>
          </p:cNvPr>
          <p:cNvSpPr txBox="1"/>
          <p:nvPr/>
        </p:nvSpPr>
        <p:spPr>
          <a:xfrm>
            <a:off x="548640" y="857250"/>
            <a:ext cx="9784080" cy="1938992"/>
          </a:xfrm>
          <a:prstGeom prst="rect">
            <a:avLst/>
          </a:prstGeom>
          <a:noFill/>
        </p:spPr>
        <p:txBody>
          <a:bodyPr wrap="square" rtlCol="0">
            <a:spAutoFit/>
          </a:bodyPr>
          <a:lstStyle/>
          <a:p>
            <a:r>
              <a:rPr lang="en-GB">
                <a:latin typeface="Arial"/>
                <a:cs typeface="Segoe UI"/>
              </a:rPr>
              <a:t>Waldrop, A.E. and </a:t>
            </a:r>
            <a:r>
              <a:rPr lang="en-GB" err="1">
                <a:latin typeface="Arial"/>
                <a:cs typeface="Segoe UI"/>
              </a:rPr>
              <a:t>Resick</a:t>
            </a:r>
            <a:r>
              <a:rPr lang="en-GB">
                <a:latin typeface="Arial"/>
                <a:cs typeface="Segoe UI"/>
              </a:rPr>
              <a:t>, P.A. (2004) 'Coping among adult female victims of domestic violence', </a:t>
            </a:r>
            <a:r>
              <a:rPr lang="en-GB" i="1">
                <a:latin typeface="Arial"/>
                <a:cs typeface="Segoe UI"/>
              </a:rPr>
              <a:t>Journal of family violence</a:t>
            </a:r>
            <a:r>
              <a:rPr lang="en-GB">
                <a:latin typeface="Arial"/>
                <a:cs typeface="Segoe UI"/>
              </a:rPr>
              <a:t>, 19, </a:t>
            </a:r>
            <a:r>
              <a:rPr lang="en-GB" err="1">
                <a:latin typeface="Arial"/>
                <a:cs typeface="Segoe UI"/>
              </a:rPr>
              <a:t>pp.291</a:t>
            </a:r>
            <a:r>
              <a:rPr lang="en-GB">
                <a:latin typeface="Arial"/>
                <a:cs typeface="Segoe UI"/>
              </a:rPr>
              <a:t>-302. ed</a:t>
            </a:r>
          </a:p>
          <a:p>
            <a:endParaRPr lang="en-GB" sz="1600">
              <a:latin typeface="Arial"/>
              <a:cs typeface="Segoe UI"/>
            </a:endParaRPr>
          </a:p>
          <a:p>
            <a:r>
              <a:rPr lang="en-GB" sz="1600">
                <a:effectLst/>
                <a:latin typeface="Arial" panose="020B0604020202020204" pitchFamily="34" charset="0"/>
                <a:ea typeface="Times New Roman" panose="02020603050405020304" pitchFamily="18" charset="0"/>
                <a:cs typeface="Arial" panose="020B0604020202020204" pitchFamily="34" charset="0"/>
              </a:rPr>
              <a:t>Zhang, M. (2003) Links Between School Absenteeism and Child Poverty, Pastoral Care in Education, 21:1, 10-17, DOI: </a:t>
            </a:r>
            <a:r>
              <a:rPr lang="en-GB" sz="1600" u="sng">
                <a:effectLst/>
                <a:latin typeface="Arial" panose="020B0604020202020204" pitchFamily="34" charset="0"/>
                <a:ea typeface="Times New Roman" panose="02020603050405020304" pitchFamily="18" charset="0"/>
                <a:cs typeface="Arial" panose="020B0604020202020204" pitchFamily="34" charset="0"/>
                <a:hlinkClick r:id="rId2">
                  <a:extLst>
                    <a:ext uri="{A12FA001-AC4F-418D-AE19-62706E023703}">
                      <ahyp:hlinkClr xmlns:ahyp="http://schemas.microsoft.com/office/drawing/2018/hyperlinkcolor" val="tx"/>
                    </a:ext>
                  </a:extLst>
                </a:hlinkClick>
              </a:rPr>
              <a:t>10.1111/1468-0122.00249</a:t>
            </a:r>
            <a:endParaRPr lang="en-GB" sz="1600">
              <a:effectLst/>
              <a:latin typeface="Arial" panose="020B0604020202020204" pitchFamily="34" charset="0"/>
              <a:ea typeface="Calibri" panose="020F0502020204030204" pitchFamily="34" charset="0"/>
              <a:cs typeface="Arial" panose="020B0604020202020204" pitchFamily="34" charset="0"/>
            </a:endParaRPr>
          </a:p>
          <a:p>
            <a:endParaRPr lang="en-GB">
              <a:latin typeface="Arial"/>
              <a:cs typeface="Segoe UI"/>
            </a:endParaRPr>
          </a:p>
          <a:p>
            <a:endParaRPr lang="en-GB"/>
          </a:p>
        </p:txBody>
      </p:sp>
    </p:spTree>
    <p:extLst>
      <p:ext uri="{BB962C8B-B14F-4D97-AF65-F5344CB8AC3E}">
        <p14:creationId xmlns:p14="http://schemas.microsoft.com/office/powerpoint/2010/main" val="289498964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0e7fbce4-8ae7-4085-8b0a-9efa4c7cae6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2BC82BA29BF39F489C170C211ED5E0A2" ma:contentTypeVersion="13" ma:contentTypeDescription="Create a new document." ma:contentTypeScope="" ma:versionID="a2248e5c206db0b773be88ca3619c3ea">
  <xsd:schema xmlns:xsd="http://www.w3.org/2001/XMLSchema" xmlns:xs="http://www.w3.org/2001/XMLSchema" xmlns:p="http://schemas.microsoft.com/office/2006/metadata/properties" xmlns:ns3="0e7fbce4-8ae7-4085-8b0a-9efa4c7cae6d" xmlns:ns4="4eb0a523-77d0-454a-93a8-50ca111d3c44" targetNamespace="http://schemas.microsoft.com/office/2006/metadata/properties" ma:root="true" ma:fieldsID="ce95755f73d760350484d700900c8f5d" ns3:_="" ns4:_="">
    <xsd:import namespace="0e7fbce4-8ae7-4085-8b0a-9efa4c7cae6d"/>
    <xsd:import namespace="4eb0a523-77d0-454a-93a8-50ca111d3c44"/>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SearchProperties" minOccurs="0"/>
                <xsd:element ref="ns3:_activity"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e7fbce4-8ae7-4085-8b0a-9efa4c7cae6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_activity" ma:index="16" nillable="true" ma:displayName="_activity" ma:hidden="true" ma:internalName="_activity">
      <xsd:simpleType>
        <xsd:restriction base="dms:Note"/>
      </xsd:simpleType>
    </xsd:element>
    <xsd:element name="MediaServiceAutoTags" ma:index="17" nillable="true" ma:displayName="Tags" ma:internalName="MediaServiceAutoTags"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eb0a523-77d0-454a-93a8-50ca111d3c44"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7D6E476-8426-4A87-938C-9E5D55379284}">
  <ds:schemaRefs>
    <ds:schemaRef ds:uri="http://schemas.microsoft.com/sharepoint/v3/contenttype/forms"/>
  </ds:schemaRefs>
</ds:datastoreItem>
</file>

<file path=customXml/itemProps2.xml><?xml version="1.0" encoding="utf-8"?>
<ds:datastoreItem xmlns:ds="http://schemas.openxmlformats.org/officeDocument/2006/customXml" ds:itemID="{22A2077A-EB62-4C2C-A33B-B157E2899B0D}">
  <ds:schemaRefs>
    <ds:schemaRef ds:uri="http://purl.org/dc/elements/1.1/"/>
    <ds:schemaRef ds:uri="http://schemas.microsoft.com/office/2006/documentManagement/types"/>
    <ds:schemaRef ds:uri="http://purl.org/dc/dcmitype/"/>
    <ds:schemaRef ds:uri="http://schemas.openxmlformats.org/package/2006/metadata/core-properties"/>
    <ds:schemaRef ds:uri="http://schemas.microsoft.com/office/2006/metadata/properties"/>
    <ds:schemaRef ds:uri="http://www.w3.org/XML/1998/namespace"/>
    <ds:schemaRef ds:uri="http://schemas.microsoft.com/office/infopath/2007/PartnerControls"/>
    <ds:schemaRef ds:uri="4eb0a523-77d0-454a-93a8-50ca111d3c44"/>
    <ds:schemaRef ds:uri="0e7fbce4-8ae7-4085-8b0a-9efa4c7cae6d"/>
    <ds:schemaRef ds:uri="http://purl.org/dc/terms/"/>
  </ds:schemaRefs>
</ds:datastoreItem>
</file>

<file path=customXml/itemProps3.xml><?xml version="1.0" encoding="utf-8"?>
<ds:datastoreItem xmlns:ds="http://schemas.openxmlformats.org/officeDocument/2006/customXml" ds:itemID="{D47220E1-BB10-4DCA-8F5D-AD8F09E7C4EB}">
  <ds:schemaRefs>
    <ds:schemaRef ds:uri="0e7fbce4-8ae7-4085-8b0a-9efa4c7cae6d"/>
    <ds:schemaRef ds:uri="4eb0a523-77d0-454a-93a8-50ca111d3c4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3318</Words>
  <Application>Microsoft Office PowerPoint</Application>
  <PresentationFormat>Widescreen</PresentationFormat>
  <Paragraphs>252</Paragraphs>
  <Slides>22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Algerian</vt:lpstr>
      <vt:lpstr>Arial</vt:lpstr>
      <vt:lpstr>Calibri</vt:lpstr>
      <vt:lpstr>Century Gothic</vt:lpstr>
      <vt:lpstr>Wingdings</vt:lpstr>
      <vt:lpstr>Wingdings 3</vt:lpstr>
      <vt:lpstr>Ion</vt:lpstr>
      <vt:lpstr>Children, Young People, and Families Module : BMHP5004 Lecturer: Rachael Rivers  Submission date: 24/02/2023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Shazia</dc:creator>
  <cp:lastModifiedBy>Shazia Begum (2117727)</cp:lastModifiedBy>
  <cp:revision>325</cp:revision>
  <dcterms:created xsi:type="dcterms:W3CDTF">2023-01-24T11:21:32Z</dcterms:created>
  <dcterms:modified xsi:type="dcterms:W3CDTF">2023-02-21T13:18:55Z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0x0101002BC82BA29BF39F489C170C211ED5E0A2</vt:lpwstr>
  </property>
</Properties>
</file>