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64" r:id="rId5"/>
    <p:sldId id="405" r:id="rId6"/>
    <p:sldId id="387" r:id="rId7"/>
    <p:sldId id="394" r:id="rId8"/>
    <p:sldId id="395" r:id="rId9"/>
    <p:sldId id="404" r:id="rId10"/>
    <p:sldId id="402" r:id="rId11"/>
    <p:sldId id="398" r:id="rId12"/>
    <p:sldId id="399" r:id="rId13"/>
    <p:sldId id="40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94EFE8-9BA6-481A-9CB3-196DB7714B0D}" v="8" dt="2026-07-14T19:06:04.6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17" autoAdjust="0"/>
    <p:restoredTop sz="94689"/>
  </p:normalViewPr>
  <p:slideViewPr>
    <p:cSldViewPr snapToGrid="0" showGuides="1">
      <p:cViewPr varScale="1">
        <p:scale>
          <a:sx n="59" d="100"/>
          <a:sy n="59" d="100"/>
        </p:scale>
        <p:origin x="1076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cielle Rodrigues Silva (2516014)" userId="13d8e08b-a952-4066-badc-02c98aefb626" providerId="ADAL" clId="{A1C9877E-576A-41E7-8255-714B2D8381DF}"/>
    <pc:docChg chg="modSld">
      <pc:chgData name="Gracielle Rodrigues Silva (2516014)" userId="13d8e08b-a952-4066-badc-02c98aefb626" providerId="ADAL" clId="{A1C9877E-576A-41E7-8255-714B2D8381DF}" dt="2026-07-14T19:09:01.247" v="10" actId="14100"/>
      <pc:docMkLst>
        <pc:docMk/>
      </pc:docMkLst>
      <pc:sldChg chg="modSp">
        <pc:chgData name="Gracielle Rodrigues Silva (2516014)" userId="13d8e08b-a952-4066-badc-02c98aefb626" providerId="ADAL" clId="{A1C9877E-576A-41E7-8255-714B2D8381DF}" dt="2026-07-14T19:06:04.682" v="7" actId="20577"/>
        <pc:sldMkLst>
          <pc:docMk/>
          <pc:sldMk cId="0" sldId="364"/>
        </pc:sldMkLst>
        <pc:spChg chg="mod">
          <ac:chgData name="Gracielle Rodrigues Silva (2516014)" userId="13d8e08b-a952-4066-badc-02c98aefb626" providerId="ADAL" clId="{A1C9877E-576A-41E7-8255-714B2D8381DF}" dt="2026-07-14T19:06:04.682" v="7" actId="20577"/>
          <ac:spMkLst>
            <pc:docMk/>
            <pc:sldMk cId="0" sldId="364"/>
            <ac:spMk id="6148" creationId="{CE5AE962-C88D-3F0C-B15E-30348E09C8AE}"/>
          </ac:spMkLst>
        </pc:spChg>
      </pc:sldChg>
      <pc:sldChg chg="modSp mod">
        <pc:chgData name="Gracielle Rodrigues Silva (2516014)" userId="13d8e08b-a952-4066-badc-02c98aefb626" providerId="ADAL" clId="{A1C9877E-576A-41E7-8255-714B2D8381DF}" dt="2026-07-14T19:09:01.247" v="10" actId="14100"/>
        <pc:sldMkLst>
          <pc:docMk/>
          <pc:sldMk cId="0" sldId="398"/>
        </pc:sldMkLst>
        <pc:spChg chg="mod">
          <ac:chgData name="Gracielle Rodrigues Silva (2516014)" userId="13d8e08b-a952-4066-badc-02c98aefb626" providerId="ADAL" clId="{A1C9877E-576A-41E7-8255-714B2D8381DF}" dt="2026-07-14T19:09:01.247" v="10" actId="14100"/>
          <ac:spMkLst>
            <pc:docMk/>
            <pc:sldMk cId="0" sldId="398"/>
            <ac:spMk id="2" creationId="{DB6D964B-EF2E-E13A-349E-07663D4F2146}"/>
          </ac:spMkLst>
        </pc:spChg>
      </pc:sldChg>
      <pc:sldChg chg="modSp mod">
        <pc:chgData name="Gracielle Rodrigues Silva (2516014)" userId="13d8e08b-a952-4066-badc-02c98aefb626" providerId="ADAL" clId="{A1C9877E-576A-41E7-8255-714B2D8381DF}" dt="2026-07-14T19:08:22.577" v="8" actId="20577"/>
        <pc:sldMkLst>
          <pc:docMk/>
          <pc:sldMk cId="1557286457" sldId="402"/>
        </pc:sldMkLst>
        <pc:spChg chg="mod">
          <ac:chgData name="Gracielle Rodrigues Silva (2516014)" userId="13d8e08b-a952-4066-badc-02c98aefb626" providerId="ADAL" clId="{A1C9877E-576A-41E7-8255-714B2D8381DF}" dt="2026-07-14T19:08:22.577" v="8" actId="20577"/>
          <ac:spMkLst>
            <pc:docMk/>
            <pc:sldMk cId="1557286457" sldId="402"/>
            <ac:spMk id="2" creationId="{EF8DD7A5-C1CE-E6A4-4609-2AF8299358A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14/07/2026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5505" y="1099458"/>
            <a:ext cx="9503228" cy="6024563"/>
          </a:xfrm>
        </p:spPr>
        <p:txBody>
          <a:bodyPr/>
          <a:lstStyle/>
          <a:p>
            <a:pPr marL="0" lvl="0" indent="0">
              <a:lnSpc>
                <a:spcPct val="90000"/>
              </a:lnSpc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Module Title: Professional Career Development within H&amp;SC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Module Number: LCHS 4009 (LON)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Assignment No:  1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Gracielle Rodrigues Silva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Student ID: 2516014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Tola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Odugbesan</a:t>
            </a:r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BB4EE-E9FA-34BF-8750-E30B7434F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 research and improvement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D3A60-DB70-83B2-8ED2-B4229540B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72607"/>
            <a:ext cx="10972800" cy="2355782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My research are based on reading google and the ideas for my slides layout and improvements are from copilot.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F82A1-5CE6-EE60-0200-0FE2B2AF8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14/07/2026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824A19-B803-04F8-77E4-F76859755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3263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b="1" dirty="0"/>
              <a:t>Introduction</a:t>
            </a:r>
            <a:endParaRPr lang="en-US" alt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97435-64AE-C6AD-D691-D4DD3F3349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b="1"/>
              <a:t>Clear, reasoned judgement</a:t>
            </a:r>
            <a:r>
              <a:rPr lang="en-GB" sz="1300"/>
              <a:t> based on evidence </a:t>
            </a:r>
            <a:r>
              <a:rPr lang="en-GB" sz="1300" b="1"/>
              <a:t>(Cambridge Assessment, n.d.)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b="1"/>
          </a:p>
          <a:p>
            <a:pPr>
              <a:lnSpc>
                <a:spcPct val="90000"/>
              </a:lnSpc>
            </a:pPr>
            <a:r>
              <a:rPr lang="en-GB" sz="1300" b="1"/>
              <a:t>Analytical thinking</a:t>
            </a:r>
            <a:r>
              <a:rPr lang="en-GB" sz="1300"/>
              <a:t> underpins rational decision‑making </a:t>
            </a:r>
            <a:r>
              <a:rPr lang="en-GB" sz="1300" b="1"/>
              <a:t>(Burns &amp; Sinfield, 2016)</a:t>
            </a:r>
          </a:p>
          <a:p>
            <a:pPr>
              <a:lnSpc>
                <a:spcPct val="90000"/>
              </a:lnSpc>
            </a:pPr>
            <a:r>
              <a:rPr lang="en-GB" sz="1300"/>
              <a:t>Helps identify </a:t>
            </a:r>
            <a:r>
              <a:rPr lang="en-GB" sz="1300" b="1"/>
              <a:t>root causes</a:t>
            </a:r>
            <a:r>
              <a:rPr lang="en-GB" sz="1300"/>
              <a:t> rather than surface problems.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/>
          </a:p>
          <a:p>
            <a:pPr>
              <a:lnSpc>
                <a:spcPct val="90000"/>
              </a:lnSpc>
            </a:pPr>
            <a:r>
              <a:rPr lang="en-GB" sz="1300"/>
              <a:t>Supports </a:t>
            </a:r>
            <a:r>
              <a:rPr lang="en-GB" sz="1300" b="1"/>
              <a:t>safe, person‑centred practice</a:t>
            </a:r>
            <a:r>
              <a:rPr lang="en-GB" sz="1300"/>
              <a:t> in health and social care.</a:t>
            </a:r>
          </a:p>
          <a:p>
            <a:pPr>
              <a:lnSpc>
                <a:spcPct val="90000"/>
              </a:lnSpc>
            </a:pPr>
            <a:endParaRPr lang="en-GB" sz="1300"/>
          </a:p>
          <a:p>
            <a:pPr>
              <a:lnSpc>
                <a:spcPct val="90000"/>
              </a:lnSpc>
            </a:pPr>
            <a:r>
              <a:rPr lang="en-GB" sz="1300"/>
              <a:t>Strengthens </a:t>
            </a:r>
            <a:r>
              <a:rPr lang="en-GB" sz="1300" b="1"/>
              <a:t>problem‑solving</a:t>
            </a:r>
            <a:r>
              <a:rPr lang="en-GB" sz="1300"/>
              <a:t>, </a:t>
            </a:r>
            <a:r>
              <a:rPr lang="en-GB" sz="1300" b="1"/>
              <a:t>reflection</a:t>
            </a:r>
            <a:r>
              <a:rPr lang="en-GB" sz="1300"/>
              <a:t>, and </a:t>
            </a:r>
            <a:r>
              <a:rPr lang="en-GB" sz="1300" b="1"/>
              <a:t>professional judgement.</a:t>
            </a:r>
          </a:p>
          <a:p>
            <a:pPr>
              <a:lnSpc>
                <a:spcPct val="90000"/>
              </a:lnSpc>
            </a:pPr>
            <a:endParaRPr lang="en-GB" sz="1300"/>
          </a:p>
          <a:p>
            <a:pPr>
              <a:lnSpc>
                <a:spcPct val="90000"/>
              </a:lnSpc>
            </a:pPr>
            <a:r>
              <a:rPr lang="en-GB" sz="1300"/>
              <a:t>Essential for </a:t>
            </a:r>
            <a:r>
              <a:rPr lang="en-GB" sz="1300" b="1"/>
              <a:t>employability</a:t>
            </a:r>
            <a:r>
              <a:rPr lang="en-GB" sz="1300"/>
              <a:t>, readiness for practice, and career development.</a:t>
            </a:r>
          </a:p>
          <a:p>
            <a:pPr>
              <a:lnSpc>
                <a:spcPct val="90000"/>
              </a:lnSpc>
            </a:pPr>
            <a:endParaRPr lang="en-GB" sz="1300"/>
          </a:p>
          <a:p>
            <a:pPr>
              <a:lnSpc>
                <a:spcPct val="90000"/>
              </a:lnSpc>
            </a:pPr>
            <a:r>
              <a:rPr lang="en-GB" sz="1300"/>
              <a:t>Builds confidence in making </a:t>
            </a:r>
            <a:r>
              <a:rPr lang="en-GB" sz="1300" b="1"/>
              <a:t>evidence‑based decisions</a:t>
            </a:r>
            <a:endParaRPr lang="en-GB" sz="1300"/>
          </a:p>
          <a:p>
            <a:pPr>
              <a:lnSpc>
                <a:spcPct val="90000"/>
              </a:lnSpc>
            </a:pPr>
            <a:endParaRPr lang="en-GB" sz="13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A3EBE5-4EDD-9B4F-F6CA-FA88FE2BBD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3864" y="1600201"/>
            <a:ext cx="2812272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14/07/2026</a:t>
            </a:fld>
            <a:endParaRPr lang="en-GB" altLang="en-US" sz="90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AD077B-CF14-51BC-0404-A7837967D178}"/>
              </a:ext>
            </a:extLst>
          </p:cNvPr>
          <p:cNvSpPr txBox="1"/>
          <p:nvPr/>
        </p:nvSpPr>
        <p:spPr>
          <a:xfrm>
            <a:off x="6709787" y="1289051"/>
            <a:ext cx="5126613" cy="3989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altLang="en-US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Why I chose Critical Thinking?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405" y="1074089"/>
            <a:ext cx="5565623" cy="3931320"/>
          </a:xfrm>
        </p:spPr>
        <p:txBody>
          <a:bodyPr/>
          <a:lstStyle/>
          <a:p>
            <a:pPr>
              <a:defRPr/>
            </a:pPr>
            <a:r>
              <a:rPr lang="en-GB" alt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Working effectively and professionally with all.</a:t>
            </a:r>
          </a:p>
          <a:p>
            <a:pPr>
              <a:defRPr/>
            </a:pPr>
            <a:r>
              <a:rPr lang="en-GB" alt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Provide safe, respectful and accurate data base information. </a:t>
            </a:r>
          </a:p>
          <a:p>
            <a:pPr>
              <a:defRPr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involves analysing information, questioning assumptions, and making evidence‑based decisions (Brookfield, 2017).</a:t>
            </a:r>
          </a:p>
          <a:p>
            <a:pPr>
              <a:defRPr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Apply to my daily life working as community support as I have helps me to build the confidence to continue and develop into my future career.</a:t>
            </a:r>
          </a:p>
          <a:p>
            <a:pPr>
              <a:defRPr/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altLang="en-US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14/07/2026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334433" y="928315"/>
            <a:ext cx="113429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i="1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1D8683-9510-F97A-F3DB-F47D5AFFBAB5}"/>
              </a:ext>
            </a:extLst>
          </p:cNvPr>
          <p:cNvCxnSpPr>
            <a:cxnSpLocks/>
          </p:cNvCxnSpPr>
          <p:nvPr/>
        </p:nvCxnSpPr>
        <p:spPr>
          <a:xfrm>
            <a:off x="6096000" y="1295400"/>
            <a:ext cx="0" cy="41148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FA3B5EBC-AA71-B653-01D2-48B16614D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0029" y="1159147"/>
            <a:ext cx="5519057" cy="4114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14/07/2026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434" y="-47007"/>
            <a:ext cx="11433024" cy="1412472"/>
          </a:xfrm>
        </p:spPr>
        <p:txBody>
          <a:bodyPr/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Critical Thinking skills in professional practice</a:t>
            </a:r>
          </a:p>
        </p:txBody>
      </p:sp>
      <p:pic>
        <p:nvPicPr>
          <p:cNvPr id="3" name="Content Placeholder 7">
            <a:extLst>
              <a:ext uri="{FF2B5EF4-FFF2-40B4-BE49-F238E27FC236}">
                <a16:creationId xmlns:a16="http://schemas.microsoft.com/office/drawing/2014/main" id="{D2759EFB-498D-CAB2-3A66-EE70DFCD80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5229" y="1174576"/>
            <a:ext cx="5112581" cy="414853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B93E48-00C1-9E12-B22D-260E53A23D53}"/>
              </a:ext>
            </a:extLst>
          </p:cNvPr>
          <p:cNvSpPr txBox="1"/>
          <p:nvPr/>
        </p:nvSpPr>
        <p:spPr>
          <a:xfrm>
            <a:off x="624190" y="1275585"/>
            <a:ext cx="556071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 important components of critical thinking are: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Evaluating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Reflecting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Problem‑solving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Evidence‑based decision‑making (Brookfield, 2017).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“Good quality decisions and outcomes leads to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successful and satisfying results for professional and patients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 care.’’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19187-DC66-B8C2-A949-984671679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chosen Model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5427702-7239-7172-D934-545B79C115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33" y="1262744"/>
            <a:ext cx="5659967" cy="3846452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687FFF-286D-0444-4B98-8FE194E0D558}"/>
              </a:ext>
            </a:extLst>
          </p:cNvPr>
          <p:cNvSpPr txBox="1"/>
          <p:nvPr/>
        </p:nvSpPr>
        <p:spPr bwMode="auto">
          <a:xfrm>
            <a:off x="6197600" y="1262744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The Fishbone Diagram </a:t>
            </a:r>
            <a:r>
              <a:rPr lang="en-US" sz="1500" dirty="0"/>
              <a:t>— Root Cause Analysis A Fishbone diagram helps you break down complex problems into categories. </a:t>
            </a:r>
            <a:r>
              <a:rPr lang="en-US" sz="1500" b="1" dirty="0"/>
              <a:t>Ishikawa, K. (1985).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b="1" dirty="0"/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People, Process, Environment). </a:t>
            </a:r>
            <a:r>
              <a:rPr lang="en-US" sz="1500" dirty="0"/>
              <a:t>It supports critical thinking by: Encouraging systematic analysis Preventing superficial conclusions.</a:t>
            </a:r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Root Cause Analysis </a:t>
            </a:r>
            <a:r>
              <a:rPr lang="en-US" sz="1500" dirty="0"/>
              <a:t>— breaks complex problems into categories such as People, Process, Environment, Materials, Methods, and Equipment.</a:t>
            </a:r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Systematic Thinking </a:t>
            </a:r>
            <a:r>
              <a:rPr lang="en-US" sz="1500" dirty="0"/>
              <a:t>— prevents jumping to conclusions by mapping all possible causes.</a:t>
            </a:r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Evidence-Based Judgement </a:t>
            </a:r>
            <a:r>
              <a:rPr lang="en-US" sz="1500" dirty="0"/>
              <a:t>— supports critical thinking by requiring justification for each identified cause.</a:t>
            </a:r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342900" lvl="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Visual Reasoning </a:t>
            </a:r>
            <a:r>
              <a:rPr lang="en-US" sz="1500" dirty="0"/>
              <a:t>— helps organize thoughts clearly and logically.</a:t>
            </a:r>
          </a:p>
          <a:p>
            <a:pPr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</a:pPr>
            <a:endParaRPr lang="en-US" sz="15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3494D3-0A2E-717A-58A8-5B401C49753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8139EDA-6186-42E4-AD19-8C038518D62B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14/07/2026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A7F16B-ADFE-E3AD-0F17-DCCA319B7D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A35B565-CEE5-45AB-B707-06E43140C85F}" type="slidenum">
              <a:rPr lang="en-GB" altLang="en-US" kern="1200">
                <a:latin typeface="Myriad Pro"/>
                <a:ea typeface="+mn-ea"/>
                <a:cs typeface="+mn-cs"/>
              </a:rPr>
              <a:pPr>
                <a:spcAft>
                  <a:spcPts val="600"/>
                </a:spcAft>
                <a:defRPr/>
              </a:pPr>
              <a:t>6</a:t>
            </a:fld>
            <a:endParaRPr lang="en-GB" altLang="en-US" kern="1200"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3072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73AB204-C8E5-EF1B-F082-2D9D7EC92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8438"/>
            <a:ext cx="12083143" cy="1143000"/>
          </a:xfrm>
        </p:spPr>
        <p:txBody>
          <a:bodyPr/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in Professional Practice </a:t>
            </a:r>
            <a:b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as a Care Assistant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5ACE9C4-3C14-36BE-E3D4-8C48E2E8C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80924"/>
            <a:ext cx="6215743" cy="3289299"/>
          </a:xfrm>
        </p:spPr>
        <p:txBody>
          <a:bodyPr/>
          <a:lstStyle/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Job Role &amp; Setting: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Care assistant in a care home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Situation: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Resident becomes suddenly confused and withdrawn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Use of Critical Thinking: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to observe patients' behaviour carefully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(Cambridge Assessment, n.d.)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Considerations to take: possible causes of (infection, dehydration, medication)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Check evidence: fluids, temperature, recent changes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Report findings clearly to nurse </a:t>
            </a:r>
            <a:r>
              <a:rPr lang="en-GB" sz="1900" b="1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Burns &amp; Sinfield, 2016)</a:t>
            </a:r>
          </a:p>
          <a:p>
            <a:pPr marL="0" indent="0" algn="ctr">
              <a:buNone/>
            </a:pPr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8DD7A5-C1CE-E6A4-4609-2AF8299358AB}"/>
              </a:ext>
            </a:extLst>
          </p:cNvPr>
          <p:cNvSpPr txBox="1"/>
          <p:nvPr/>
        </p:nvSpPr>
        <p:spPr>
          <a:xfrm>
            <a:off x="7304315" y="1720840"/>
            <a:ext cx="4049486" cy="3585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How It Guides Actions: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Avoid assumptions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Act systematically and safely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Provide accurate information for assessment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Impact on Care: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Early detection of deterioration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Improved safety and quality of care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Better patient experience and trust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Reduced risk of hospital admission.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4"/>
            <a:ext cx="12333514" cy="1217067"/>
          </a:xfrm>
        </p:spPr>
        <p:txBody>
          <a:bodyPr/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How does this </a:t>
            </a:r>
            <a:r>
              <a:rPr lang="en-GB" sz="3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01" y="1104901"/>
            <a:ext cx="5702299" cy="4810124"/>
          </a:xfrm>
        </p:spPr>
        <p:txBody>
          <a:bodyPr/>
          <a:lstStyle/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Employability: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Employers value clear, reasoned decision‑making and problem‑solving 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(Cambridge Assessment, n.d.).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Shows you can analyse situations and act safely in complex environments 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(Burns &amp; Sinfield, 2016)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Future Role in Health &amp; Social Care: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Supports safe, person‑centred care.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Will help me assess risks, interpret information, and make evidence‑based decisions.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It’s essential for teamwork, communication, and accountability.</a:t>
            </a:r>
          </a:p>
          <a:p>
            <a:pPr marL="0" indent="0" algn="ctr">
              <a:buNone/>
            </a:pPr>
            <a:endParaRPr lang="en-GB" altLang="en-US" sz="2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14/07/2026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6D964B-EF2E-E13A-349E-07663D4F2146}"/>
              </a:ext>
            </a:extLst>
          </p:cNvPr>
          <p:cNvSpPr txBox="1"/>
          <p:nvPr/>
        </p:nvSpPr>
        <p:spPr>
          <a:xfrm>
            <a:off x="6095999" y="1104901"/>
            <a:ext cx="5702299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Personal Reflection:</a:t>
            </a:r>
          </a:p>
          <a:p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Strength: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I can recognise problems and think logically before acting.</a:t>
            </a: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Development Need: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I want to improve deeper analysis and confidence in decision‑making.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Link to Learning Outcomes: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Readiness for practice: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will help me respond safely and professionally.</a:t>
            </a: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Personal development: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Build reflective, analytical thinking.</a:t>
            </a: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Career planning: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Will Strengthen skills needed for my progression in health and social care.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282575"/>
            <a:ext cx="6172200" cy="85725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85900"/>
            <a:ext cx="12192000" cy="4660900"/>
          </a:xfrm>
        </p:spPr>
        <p:txBody>
          <a:bodyPr/>
          <a:lstStyle/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enables clear, reasoned and evidence‑based decisions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(Cambridge Assessment, n.d</a:t>
            </a:r>
            <a:r>
              <a:rPr lang="en-GB" sz="1700" b="1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Supports safe, person‑centred care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and strengthens professional judgement </a:t>
            </a:r>
            <a:r>
              <a:rPr lang="en-GB" sz="1700" b="1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Burns &amp; Sinfield, 2016</a:t>
            </a:r>
            <a:r>
              <a:rPr lang="en-GB" sz="1700" b="1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Enhances employability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showing readiness to analyse situations and act responsibly.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Essential for future health and social care roles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where problem‑solving and risk assessment are daily tasks.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Builds personal development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improving confidence, reflection, and decision‑making.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Contributes to career planning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as analytical skills are required for progression.</a:t>
            </a: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14/07/2026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5900" y="-66902"/>
            <a:ext cx="125222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alt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550" y="1288937"/>
            <a:ext cx="11671300" cy="4737100"/>
          </a:xfrm>
        </p:spPr>
        <p:txBody>
          <a:bodyPr/>
          <a:lstStyle/>
          <a:p>
            <a:pPr marL="0" lv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(2023). Core Skills for Health and Social Care Workers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>
              <a:buNone/>
            </a:pPr>
            <a:endParaRPr lang="en-GB" sz="19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Brookfield, S. (2017). Becoming a Critical Thinker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Jossey‑Bass.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Burns, T. &amp; Sinfield, S. (2016) Essential Study Skills: The Complete Guide to Success at University. 4th ed. London: SAGE.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Cambridge Assessment. (n.d.) Critical Thinking: Deriving the Definition. Cambridge Assessment Research Division.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Ishikawa, K. (1985) What is Total Quality Control? The Japanese Way. Englewood Cliffs: Prentice‑Hall.</a:t>
            </a:r>
          </a:p>
          <a:p>
            <a:pPr marL="0" lvl="0" indent="0">
              <a:buNone/>
            </a:pP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14/07/2026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cb66f09da6d35d3dc279e31cafe34faa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403d9d95c659174edd08554f197f08ce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5FF371FB-4E5F-4D33-A6B1-75D905C271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DFAD9F6-5636-4F99-9706-3C47FDA1EE1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C2D0126-35AD-40B2-A532-7DC09CDCC734}">
  <ds:schemaRefs>
    <ds:schemaRef ds:uri="http://purl.org/dc/terms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b4f9f7ee-5770-4a14-8925-17f3d16e50b7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2623</TotalTime>
  <Words>887</Words>
  <Application>Microsoft Office PowerPoint</Application>
  <PresentationFormat>Widescreen</PresentationFormat>
  <Paragraphs>133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20140311PresentationUWTSDTemplate</vt:lpstr>
      <vt:lpstr>PowerPoint Presentation</vt:lpstr>
      <vt:lpstr>Project research and improvement support</vt:lpstr>
      <vt:lpstr>Introduction</vt:lpstr>
      <vt:lpstr>Why I chose Critical Thinking?</vt:lpstr>
      <vt:lpstr>Importance of Critical Thinking skills in professional practice</vt:lpstr>
      <vt:lpstr>My chosen Model</vt:lpstr>
      <vt:lpstr>Critical Thinking in Professional Practice  as a Care Assistant </vt:lpstr>
      <vt:lpstr>How does this skill support my future career?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Gracie R Silva</cp:lastModifiedBy>
  <cp:revision>28</cp:revision>
  <dcterms:created xsi:type="dcterms:W3CDTF">2025-02-21T18:28:54Z</dcterms:created>
  <dcterms:modified xsi:type="dcterms:W3CDTF">2026-07-14T19:09:05Z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