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4"/>
  </p:notesMasterIdLst>
  <p:sldIdLst>
    <p:sldId id="719" r:id="rId7"/>
    <p:sldId id="301" r:id="rId8"/>
    <p:sldId id="302" r:id="rId9"/>
    <p:sldId id="331" r:id="rId10"/>
    <p:sldId id="783" r:id="rId11"/>
    <p:sldId id="784" r:id="rId12"/>
    <p:sldId id="753" r:id="rId13"/>
    <p:sldId id="830" r:id="rId14"/>
    <p:sldId id="799" r:id="rId15"/>
    <p:sldId id="806" r:id="rId16"/>
    <p:sldId id="807" r:id="rId17"/>
    <p:sldId id="808" r:id="rId18"/>
    <p:sldId id="809" r:id="rId19"/>
    <p:sldId id="810" r:id="rId20"/>
    <p:sldId id="801" r:id="rId21"/>
    <p:sldId id="800" r:id="rId22"/>
    <p:sldId id="802" r:id="rId23"/>
    <p:sldId id="804" r:id="rId24"/>
    <p:sldId id="762" r:id="rId25"/>
    <p:sldId id="763" r:id="rId26"/>
    <p:sldId id="791" r:id="rId27"/>
    <p:sldId id="764" r:id="rId28"/>
    <p:sldId id="765" r:id="rId29"/>
    <p:sldId id="766" r:id="rId30"/>
    <p:sldId id="767" r:id="rId31"/>
    <p:sldId id="758" r:id="rId32"/>
    <p:sldId id="812" r:id="rId33"/>
    <p:sldId id="811" r:id="rId34"/>
    <p:sldId id="770" r:id="rId35"/>
    <p:sldId id="813" r:id="rId36"/>
    <p:sldId id="769" r:id="rId37"/>
    <p:sldId id="773" r:id="rId38"/>
    <p:sldId id="771" r:id="rId39"/>
    <p:sldId id="776" r:id="rId40"/>
    <p:sldId id="774" r:id="rId41"/>
    <p:sldId id="779" r:id="rId42"/>
    <p:sldId id="817" r:id="rId43"/>
    <p:sldId id="815" r:id="rId44"/>
    <p:sldId id="777" r:id="rId45"/>
    <p:sldId id="781" r:id="rId46"/>
    <p:sldId id="782" r:id="rId47"/>
    <p:sldId id="805" r:id="rId48"/>
    <p:sldId id="827" r:id="rId49"/>
    <p:sldId id="829" r:id="rId50"/>
    <p:sldId id="846" r:id="rId51"/>
    <p:sldId id="931" r:id="rId52"/>
    <p:sldId id="72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942" autoAdjust="0"/>
    <p:restoredTop sz="89406" autoAdjust="0"/>
  </p:normalViewPr>
  <p:slideViewPr>
    <p:cSldViewPr snapToGrid="0">
      <p:cViewPr varScale="1">
        <p:scale>
          <a:sx n="71" d="100"/>
          <a:sy n="71" d="100"/>
        </p:scale>
        <p:origin x="50" y="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presProps" Target="pres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theme" Target="theme/theme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modSld">
      <pc:chgData name="Stalin Jacob Wilson Packia Dhas" userId="050d7d71-3621-4503-95e8-1c9a9d962492" providerId="ADAL" clId="{3FBC77E1-FE42-4F9E-B4B2-3759F3328945}" dt="2026-03-16T11:09:02.903" v="1" actId="20577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16T11:09:02.903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3-16T11:09:02.903" v="1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3/16/2026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3/16/2026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450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18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85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9861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73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208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8556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2234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258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243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9600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0031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4641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669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78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367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933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485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314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4430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5883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0120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67412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3532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9168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7065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989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3823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73672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92457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0177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2161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15242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22935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906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35578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TIA-Telecommunications Industry Association</a:t>
            </a:r>
          </a:p>
          <a:p>
            <a:r>
              <a:rPr lang="en-IN" dirty="0"/>
              <a:t>EIA-Electronic Industries Alliance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76399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6335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E7395-09C1-5AD0-EFC2-FB5F63CCF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3BB76A-8AE7-F336-3D9F-0E4B578E9D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2F0CD-BA04-930A-91EA-29706FCBD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D31AA5-71A7-9CB3-D713-FE04A592E6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726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E4047C6A-6ABD-5EA6-DB46-B8618A1C7B3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 altLang="ar-SA"/>
              <a:t>1.</a:t>
            </a:r>
            <a:fld id="{5E021057-941E-4D50-A8D0-EAEA01CF27E8}" type="slidenum">
              <a:rPr lang="en-US" altLang="ar-SA"/>
              <a:pPr/>
              <a:t>‹#›</a:t>
            </a:fld>
            <a:endParaRPr lang="en-US" altLang="ar-SA"/>
          </a:p>
        </p:txBody>
      </p:sp>
    </p:spTree>
    <p:extLst>
      <p:ext uri="{BB962C8B-B14F-4D97-AF65-F5344CB8AC3E}">
        <p14:creationId xmlns:p14="http://schemas.microsoft.com/office/powerpoint/2010/main" val="4741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03/16/2026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7795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  <p:sldLayoutId id="2147483786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PNG"/></Relationships>
</file>

<file path=ppt/slides/_rels/slide45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8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GB" dirty="0">
                <a:cs typeface="Times New Roman" panose="02020603050405020304" pitchFamily="18" charset="0"/>
              </a:rPr>
              <a:t>Computer Network</a:t>
            </a:r>
          </a:p>
          <a:p>
            <a:pPr marL="446088" indent="-357188"/>
            <a:r>
              <a:rPr lang="en-US" altLang="ar-SA" dirty="0"/>
              <a:t>Types of connections</a:t>
            </a:r>
          </a:p>
          <a:p>
            <a:pPr marL="446088" indent="-357188"/>
            <a:r>
              <a:rPr lang="en-IN" dirty="0"/>
              <a:t>Computer Networks – Devices</a:t>
            </a:r>
          </a:p>
          <a:p>
            <a:pPr marL="446088" indent="-357188"/>
            <a:r>
              <a:rPr lang="en-GB" i="0" dirty="0">
                <a:effectLst/>
              </a:rPr>
              <a:t>Network topology</a:t>
            </a:r>
            <a:endParaRPr lang="en-IN" i="0" dirty="0">
              <a:effectLst/>
            </a:endParaRPr>
          </a:p>
          <a:p>
            <a:pPr marL="446088" indent="-357188"/>
            <a:r>
              <a:rPr lang="en-IN" altLang="ar-SA" dirty="0"/>
              <a:t>RJ 45</a:t>
            </a:r>
            <a:endParaRPr lang="en-US" altLang="ar-SA" dirty="0"/>
          </a:p>
          <a:p>
            <a:pPr marL="446088" indent="-357188"/>
            <a:endParaRPr lang="en-GB" sz="3200" b="1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computer network.</a:t>
            </a:r>
          </a:p>
          <a:p>
            <a:r>
              <a:rPr lang="en-IN" sz="3200" dirty="0"/>
              <a:t>Describe the functions of Computer Network.</a:t>
            </a:r>
          </a:p>
          <a:p>
            <a:r>
              <a:rPr lang="en-IN" sz="3200" dirty="0"/>
              <a:t>Describe types of </a:t>
            </a:r>
            <a:r>
              <a:rPr lang="en-IN" sz="3200"/>
              <a:t>Network topology</a:t>
            </a: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6852858" cy="5044170"/>
          </a:xfrm>
        </p:spPr>
        <p:txBody>
          <a:bodyPr>
            <a:normAutofit/>
          </a:bodyPr>
          <a:lstStyle/>
          <a:p>
            <a:r>
              <a:rPr lang="en-GB" b="1" dirty="0"/>
              <a:t>Computer networks </a:t>
            </a:r>
            <a:r>
              <a:rPr lang="en-GB" dirty="0"/>
              <a:t>refer to the </a:t>
            </a:r>
            <a:r>
              <a:rPr lang="en-GB" b="1" dirty="0"/>
              <a:t>interconnected collection of computers and devices</a:t>
            </a:r>
            <a:r>
              <a:rPr lang="en-GB" dirty="0"/>
              <a:t> (node) that communicate with each other over a medium</a:t>
            </a:r>
            <a:r>
              <a:rPr lang="en-GB" b="1" dirty="0"/>
              <a:t> </a:t>
            </a:r>
            <a:r>
              <a:rPr lang="en-GB" dirty="0"/>
              <a:t>to exchange information and resources. </a:t>
            </a:r>
          </a:p>
          <a:p>
            <a:r>
              <a:rPr lang="en-US" dirty="0"/>
              <a:t>A </a:t>
            </a:r>
            <a:r>
              <a:rPr lang="en-US" b="1" dirty="0"/>
              <a:t>node</a:t>
            </a:r>
            <a:r>
              <a:rPr lang="en-US" dirty="0"/>
              <a:t> can be a </a:t>
            </a:r>
            <a:r>
              <a:rPr lang="en-US" b="1" dirty="0"/>
              <a:t>computer, printer, or any other device</a:t>
            </a:r>
            <a:r>
              <a:rPr lang="en-US" dirty="0"/>
              <a:t> capable of sending and/or receiving data generated by any devices in the network.</a:t>
            </a:r>
          </a:p>
          <a:p>
            <a:endParaRPr lang="en-US" sz="3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Introduction to Business Computer Networks">
            <a:extLst>
              <a:ext uri="{FF2B5EF4-FFF2-40B4-BE49-F238E27FC236}">
                <a16:creationId xmlns:a16="http://schemas.microsoft.com/office/drawing/2014/main" id="{017AB579-0AB2-5879-833E-ED1366D91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536" y="1974272"/>
            <a:ext cx="4987464" cy="38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6196" y="213513"/>
            <a:ext cx="613063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sz="4000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3200" b="1" kern="0" dirty="0"/>
              <a:t>Point to 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A dedicated communication link is provided between two devices</a:t>
            </a: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b="1" kern="0" dirty="0">
              <a:solidFill>
                <a:srgbClr val="CC3300"/>
              </a:solidFill>
            </a:endParaRP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endParaRPr lang="en-US" kern="0" dirty="0"/>
          </a:p>
        </p:txBody>
      </p:sp>
      <p:pic>
        <p:nvPicPr>
          <p:cNvPr id="16390" name="Picture 6">
            <a:extLst>
              <a:ext uri="{FF2B5EF4-FFF2-40B4-BE49-F238E27FC236}">
                <a16:creationId xmlns:a16="http://schemas.microsoft.com/office/drawing/2014/main" id="{7553D0A8-B5D1-1862-6D8D-E042B5946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24" y="2941638"/>
            <a:ext cx="4054475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5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6881" y="66227"/>
            <a:ext cx="61306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Computer Networks – </a:t>
            </a:r>
          </a:p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b="1" kern="0" dirty="0"/>
              <a:t>Multipoint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More than two devices share a link.</a:t>
            </a:r>
            <a:endParaRPr lang="en-US" sz="2400" kern="0" dirty="0"/>
          </a:p>
        </p:txBody>
      </p:sp>
      <p:pic>
        <p:nvPicPr>
          <p:cNvPr id="16391" name="Picture 7">
            <a:extLst>
              <a:ext uri="{FF2B5EF4-FFF2-40B4-BE49-F238E27FC236}">
                <a16:creationId xmlns:a16="http://schemas.microsoft.com/office/drawing/2014/main" id="{9A95B2DD-4392-DFDF-BD0C-3E8B45F80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881" y="3025920"/>
            <a:ext cx="4054475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6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Network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116582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2800" dirty="0">
                <a:cs typeface="Arial" panose="020B0604020202020204" pitchFamily="34" charset="0"/>
              </a:rPr>
              <a:t>The network infrastructure contains </a:t>
            </a:r>
            <a:r>
              <a:rPr lang="en-US" sz="2800" b="1" dirty="0">
                <a:cs typeface="Arial" panose="020B0604020202020204" pitchFamily="34" charset="0"/>
              </a:rPr>
              <a:t>three categories </a:t>
            </a:r>
            <a:r>
              <a:rPr lang="en-US" sz="2800" dirty="0">
                <a:cs typeface="Arial" panose="020B0604020202020204" pitchFamily="34" charset="0"/>
              </a:rPr>
              <a:t>of hardware components, as shown in the figure: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End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Intermediate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Network media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F3174-8479-5A9C-6D79-48F7A0B9B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911" y="1656002"/>
            <a:ext cx="6877680" cy="480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0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3" y="1417611"/>
            <a:ext cx="11486941" cy="5044170"/>
          </a:xfrm>
        </p:spPr>
        <p:txBody>
          <a:bodyPr>
            <a:normAutofit fontScale="92500" lnSpcReduction="10000"/>
          </a:bodyPr>
          <a:lstStyle/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 network devices that are most familiar with are called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end devices, or hosts. 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These devices form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interface between users and the underlying communication network.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Some examples of end devices are as follows: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Computers (workstations, laptops, file servers, web servers)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Network printers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Telephones and teleconferencing equipment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Security cameras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Mobile devices (such as smart phones, tablets, PDAs, and wireless debit/credit card readers and barcode scanners)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1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749489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Servers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dirty="0"/>
              <a:t>S</a:t>
            </a:r>
            <a:r>
              <a:rPr lang="en-GB" sz="3200" b="0" i="0" dirty="0">
                <a:effectLst/>
              </a:rPr>
              <a:t>erver is a </a:t>
            </a:r>
            <a:r>
              <a:rPr lang="en-GB" sz="3200" b="1" i="0" dirty="0">
                <a:effectLst/>
              </a:rPr>
              <a:t>computer or software system </a:t>
            </a:r>
            <a:r>
              <a:rPr lang="en-GB" sz="3200" b="0" i="0" dirty="0">
                <a:effectLst/>
              </a:rPr>
              <a:t>that 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is responsible for managing network resources and provide centralised services</a:t>
            </a:r>
            <a:r>
              <a:rPr lang="en-GB" sz="3200" b="0" i="0" dirty="0">
                <a:effectLst/>
              </a:rPr>
              <a:t> to other computers, known as </a:t>
            </a:r>
            <a:r>
              <a:rPr lang="en-GB" sz="3200" b="1" i="0" dirty="0">
                <a:effectLst/>
              </a:rPr>
              <a:t>clients</a:t>
            </a:r>
            <a:r>
              <a:rPr lang="en-GB" sz="3200" b="0" i="0" dirty="0">
                <a:effectLst/>
              </a:rPr>
              <a:t>, </a:t>
            </a:r>
            <a:r>
              <a:rPr lang="en-GB" sz="3200" b="1" i="0" dirty="0">
                <a:effectLst/>
              </a:rPr>
              <a:t>over a network</a:t>
            </a:r>
            <a:r>
              <a:rPr lang="en-GB" sz="3200" b="0" i="0" dirty="0"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highlight>
                  <a:srgbClr val="FFFFFF"/>
                </a:highlight>
              </a:rPr>
              <a:t>It operate within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client-server network architectures.</a:t>
            </a: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7170" name="Picture 2" descr="What is a server? — Steemit">
            <a:extLst>
              <a:ext uri="{FF2B5EF4-FFF2-40B4-BE49-F238E27FC236}">
                <a16:creationId xmlns:a16="http://schemas.microsoft.com/office/drawing/2014/main" id="{C2F675D0-13D4-C04C-7D45-2CD6D8B9B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8530" y="1945837"/>
            <a:ext cx="3419968" cy="281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3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dirty="0"/>
              <a:t>A </a:t>
            </a:r>
            <a:r>
              <a:rPr lang="en-GB" sz="3200" b="1" dirty="0"/>
              <a:t>client</a:t>
            </a:r>
            <a:r>
              <a:rPr lang="en-GB" sz="3200" dirty="0"/>
              <a:t> is a computer or software program that </a:t>
            </a:r>
            <a:r>
              <a:rPr lang="en-GB" sz="3200" b="1" dirty="0"/>
              <a:t>requests services or resources</a:t>
            </a:r>
            <a:r>
              <a:rPr lang="en-GB" sz="3200" dirty="0"/>
              <a:t> from another computer or software program, which is referred to as the server. </a:t>
            </a: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433C5-883D-DA0D-F60E-F641367B0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232" y="3429000"/>
            <a:ext cx="6745740" cy="166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50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b="1" dirty="0"/>
              <a:t>E- mail server: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The email server runs email server software. Clients use mail client software, such as Microsoft Outlook, to access email on the server.</a:t>
            </a:r>
          </a:p>
          <a:p>
            <a:pPr marL="0" indent="0" fontAlgn="base">
              <a:buNone/>
            </a:pPr>
            <a:r>
              <a:rPr lang="en-GB" b="1" dirty="0"/>
              <a:t>Web Server: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The web server runs web server software. Clients use browser software, such as Windows Internet Explorer, to access web pages on the server.</a:t>
            </a:r>
          </a:p>
          <a:p>
            <a:pPr marL="0" indent="0" fontAlgn="base">
              <a:buNone/>
            </a:pPr>
            <a:r>
              <a:rPr lang="en-GB" b="1" dirty="0"/>
              <a:t>File Server: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The file server stores files in a central location. The client devices access these files with client software such as the Windows File Explorer. </a:t>
            </a:r>
            <a:r>
              <a:rPr lang="en-GB" dirty="0">
                <a:solidFill>
                  <a:schemeClr val="tx1"/>
                </a:solidFill>
              </a:rPr>
              <a:t>They manage data storage, access, and security</a:t>
            </a:r>
            <a:endParaRPr lang="en-US" dirty="0">
              <a:solidFill>
                <a:schemeClr val="tx1"/>
              </a:solidFill>
            </a:endParaRP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35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In small businesses and homes, many computers function as the servers and clients on the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This type of network is called a </a:t>
            </a:r>
            <a:r>
              <a:rPr lang="en-US" sz="2800" b="1" dirty="0">
                <a:cs typeface="Arial" panose="020B0604020202020204" pitchFamily="34" charset="0"/>
              </a:rPr>
              <a:t>peer-to-peer (P2P)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The </a:t>
            </a:r>
            <a:r>
              <a:rPr lang="en-US" sz="2800" b="1" dirty="0">
                <a:cs typeface="Arial" panose="020B0604020202020204" pitchFamily="34" charset="0"/>
              </a:rPr>
              <a:t>simplest P2P network </a:t>
            </a:r>
            <a:r>
              <a:rPr lang="en-US" sz="2800" dirty="0">
                <a:cs typeface="Arial" panose="020B0604020202020204" pitchFamily="34" charset="0"/>
              </a:rPr>
              <a:t>consists of two directly connected computers using either a </a:t>
            </a:r>
            <a:r>
              <a:rPr lang="en-US" sz="2800" b="1" dirty="0">
                <a:cs typeface="Arial" panose="020B0604020202020204" pitchFamily="34" charset="0"/>
              </a:rPr>
              <a:t>wired or wireless connection</a:t>
            </a:r>
            <a:r>
              <a:rPr lang="en-US" sz="2800" dirty="0">
                <a:cs typeface="Arial" panose="020B0604020202020204" pitchFamily="34" charset="0"/>
              </a:rPr>
              <a:t>. 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F10FA-9B85-9B87-2D14-079E073F0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562" y="4158280"/>
            <a:ext cx="6574972" cy="186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3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3" y="1356599"/>
            <a:ext cx="9737678" cy="1454464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P2P application allows a device to act as </a:t>
            </a:r>
            <a:r>
              <a:rPr lang="en-US" sz="3200" b="1" dirty="0">
                <a:cs typeface="Arial" panose="020B0604020202020204" pitchFamily="34" charset="0"/>
              </a:rPr>
              <a:t>both a client and a server </a:t>
            </a:r>
            <a:r>
              <a:rPr lang="en-US" sz="3200" dirty="0">
                <a:cs typeface="Arial" panose="020B0604020202020204" pitchFamily="34" charset="0"/>
              </a:rPr>
              <a:t>within the same communication.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AB3F1-F346-B736-4608-933F9C407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2800" y="2999064"/>
            <a:ext cx="6466399" cy="371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0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2" y="1356598"/>
            <a:ext cx="6076134" cy="5001243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Multiple Roles in the network: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computer with server software can </a:t>
            </a:r>
            <a:r>
              <a:rPr lang="en-US" sz="3200" b="1" dirty="0">
                <a:cs typeface="Arial" panose="020B0604020202020204" pitchFamily="34" charset="0"/>
              </a:rPr>
              <a:t>provide services simultaneously to one or many clients.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Additionally, a </a:t>
            </a:r>
            <a:r>
              <a:rPr lang="en-US" sz="3200" b="1" dirty="0">
                <a:cs typeface="Arial" panose="020B0604020202020204" pitchFamily="34" charset="0"/>
              </a:rPr>
              <a:t>single computer can run multiple types of server software.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In a home or small business, it may be necessary for one computer to act as a </a:t>
            </a:r>
            <a:r>
              <a:rPr lang="en-US" sz="3200" b="1" dirty="0">
                <a:cs typeface="Arial" panose="020B0604020202020204" pitchFamily="34" charset="0"/>
              </a:rPr>
              <a:t>file server, a web server, and an email server.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6A684-631B-EF20-6135-74FAFF0E3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7297"/>
            <a:ext cx="5779007" cy="501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0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dirty="0">
                <a:solidFill>
                  <a:srgbClr val="0D0D0D"/>
                </a:solidFill>
              </a:rPr>
              <a:t>S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witch: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They connect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Google Sans"/>
              </a:rPr>
              <a:t>multiple devices, such as computers, wireless access points, printers, and servers</a:t>
            </a: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 on the same network within a building or campus.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A switch enables connected devices to share information and talk to each other.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194" name="Picture 2" descr="What Is a Computer Switch?. The computer switch though has long… | by Laura  Yu | Medium">
            <a:extLst>
              <a:ext uri="{FF2B5EF4-FFF2-40B4-BE49-F238E27FC236}">
                <a16:creationId xmlns:a16="http://schemas.microsoft.com/office/drawing/2014/main" id="{632C725F-1363-38CD-5749-055A1B49B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865" y="4072594"/>
            <a:ext cx="52673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09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90210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Routers: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 router is a networking device that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forwards data packets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between computer networks. 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Acts as a dispatcher, choosing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best path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for information to travel across the network to reach its destination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efficiently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218" name="Picture 2" descr="What is the difference between switch &amp; router? - Quora">
            <a:extLst>
              <a:ext uri="{FF2B5EF4-FFF2-40B4-BE49-F238E27FC236}">
                <a16:creationId xmlns:a16="http://schemas.microsoft.com/office/drawing/2014/main" id="{CD4DDB66-F1B1-C18A-09C6-8B41B1903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58" y="1316418"/>
            <a:ext cx="6128119" cy="532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56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</a:rPr>
              <a:t>Gateways</a:t>
            </a:r>
            <a:r>
              <a:rPr lang="en-GB" sz="36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i="0" dirty="0">
                <a:effectLst/>
              </a:rPr>
              <a:t>Gateways provide </a:t>
            </a:r>
            <a:r>
              <a:rPr lang="en-GB" sz="3200" b="1" i="0" dirty="0">
                <a:effectLst/>
              </a:rPr>
              <a:t>interconnectivity between different network environments and translates communication protocols.</a:t>
            </a:r>
          </a:p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Repeaters: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D0D0D"/>
                </a:solidFill>
              </a:rPr>
              <a:t>R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egenerate and amplify signals 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in transmission systems, particularly in networks where data is transmitted over long distances.</a:t>
            </a:r>
            <a:endParaRPr lang="en-GB" sz="3200" dirty="0">
              <a:solidFill>
                <a:srgbClr val="0D0D0D"/>
              </a:solidFill>
            </a:endParaRPr>
          </a:p>
          <a:p>
            <a:pPr marL="0" indent="0" algn="l" fontAlgn="base">
              <a:buNone/>
            </a:pP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511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0E0F48-76AC-96DC-79A9-8545279D6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FC6BA5-8B3B-D7FC-1640-CA3327206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2086" y="1112108"/>
            <a:ext cx="8327828" cy="574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082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698" y="1600173"/>
            <a:ext cx="10827380" cy="5044170"/>
          </a:xfrm>
        </p:spPr>
        <p:txBody>
          <a:bodyPr>
            <a:normAutofit/>
          </a:bodyPr>
          <a:lstStyle/>
          <a:p>
            <a:r>
              <a:rPr lang="en-GB" b="1" i="0" dirty="0">
                <a:effectLst/>
              </a:rPr>
              <a:t>Transmission mode </a:t>
            </a:r>
            <a:r>
              <a:rPr lang="en-GB" dirty="0"/>
              <a:t>is also called as</a:t>
            </a:r>
            <a:r>
              <a:rPr lang="en-GB" b="0" i="0" dirty="0">
                <a:effectLst/>
              </a:rPr>
              <a:t> </a:t>
            </a:r>
            <a:r>
              <a:rPr lang="en-GB" b="1" i="0" dirty="0">
                <a:effectLst/>
              </a:rPr>
              <a:t>communication mode.</a:t>
            </a:r>
          </a:p>
          <a:p>
            <a:r>
              <a:rPr lang="en-GB" i="0" dirty="0">
                <a:effectLst/>
              </a:rPr>
              <a:t>It defines the </a:t>
            </a:r>
            <a:r>
              <a:rPr lang="en-GB" b="1" i="0" dirty="0">
                <a:effectLst/>
              </a:rPr>
              <a:t>direction of signal flow </a:t>
            </a:r>
            <a:r>
              <a:rPr lang="en-GB" i="0" dirty="0">
                <a:effectLst/>
              </a:rPr>
              <a:t>between the communicating devices. </a:t>
            </a:r>
          </a:p>
          <a:p>
            <a:r>
              <a:rPr lang="en-GB" dirty="0"/>
              <a:t>C</a:t>
            </a:r>
            <a:r>
              <a:rPr lang="en-GB" i="0" dirty="0">
                <a:effectLst/>
              </a:rPr>
              <a:t>ategorised based on the directionality of data exchange between the devices.</a:t>
            </a:r>
          </a:p>
          <a:p>
            <a:r>
              <a:rPr lang="en-GB" b="1" i="0" dirty="0">
                <a:effectLst/>
              </a:rPr>
              <a:t>Three</a:t>
            </a:r>
            <a:r>
              <a:rPr lang="en-GB" b="0" i="0" dirty="0">
                <a:effectLst/>
              </a:rPr>
              <a:t> types of transmission mode</a:t>
            </a:r>
          </a:p>
          <a:p>
            <a:pPr lvl="1"/>
            <a:r>
              <a:rPr lang="en-GB" sz="2800" dirty="0"/>
              <a:t>Simplex</a:t>
            </a:r>
          </a:p>
          <a:p>
            <a:pPr lvl="1"/>
            <a:r>
              <a:rPr lang="en-GB" sz="2800" b="0" i="0" dirty="0">
                <a:effectLst/>
              </a:rPr>
              <a:t>Half-duplex or Semi-</a:t>
            </a:r>
            <a:r>
              <a:rPr lang="en-GB" sz="2800" dirty="0"/>
              <a:t>d</a:t>
            </a:r>
            <a:r>
              <a:rPr lang="en-GB" sz="2800" b="0" i="0" dirty="0">
                <a:effectLst/>
              </a:rPr>
              <a:t>uplex</a:t>
            </a:r>
          </a:p>
          <a:p>
            <a:pPr lvl="1"/>
            <a:r>
              <a:rPr lang="en-GB" sz="2800" b="0" i="0" dirty="0">
                <a:effectLst/>
              </a:rPr>
              <a:t>Full Duplex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982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Simplex Mode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 </a:t>
            </a:r>
          </a:p>
          <a:p>
            <a:r>
              <a:rPr lang="en-US" altLang="en-US">
                <a:ea typeface="urw-din"/>
              </a:rPr>
              <a:t>T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ea typeface="urw-din"/>
              </a:rPr>
              <a:t>he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communication is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unidirectional</a:t>
            </a:r>
            <a:r>
              <a:rPr lang="en-US" altLang="en-US" dirty="0">
                <a:ea typeface="urw-din"/>
              </a:rPr>
              <a:t>.</a:t>
            </a:r>
          </a:p>
          <a:p>
            <a:r>
              <a:rPr lang="en-US" altLang="en-US" b="1" dirty="0">
                <a:ea typeface="urw-din"/>
              </a:rPr>
              <a:t>O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ne of the two devices on a communication link can transmit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can only receive. 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Uses the entire capacity of the channel to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send data in one direction. </a:t>
            </a:r>
          </a:p>
          <a:p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Its like</a:t>
            </a:r>
            <a:r>
              <a:rPr lang="en-US" altLang="en-US" dirty="0">
                <a:ea typeface="urw-din"/>
              </a:rPr>
              <a:t> 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one-way road.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67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Simplex Mode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Keyboard, traditional monitors etc..,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The keyboard can </a:t>
            </a:r>
            <a:r>
              <a:rPr lang="en-US" altLang="en-US" dirty="0">
                <a:ea typeface="urw-din"/>
              </a:rPr>
              <a:t>provide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input, the monitor can </a:t>
            </a:r>
            <a:r>
              <a:rPr lang="en-US" altLang="en-US" dirty="0">
                <a:ea typeface="urw-din"/>
              </a:rPr>
              <a:t>provide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output. 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AF5FFD8F-DE55-8BDF-0E24-889931095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79" y="3802099"/>
            <a:ext cx="4348740" cy="1018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4439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966354" cy="5044170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Half-Duplex or Semi Duplex Mode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Each device can transmit and receive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but not simultaneously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. 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When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device is </a:t>
            </a:r>
            <a:r>
              <a:rPr lang="en-US" altLang="en-US" b="1" dirty="0">
                <a:ea typeface="urw-din"/>
              </a:rPr>
              <a:t>transmitting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device can receive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and this role can be reversed. </a:t>
            </a:r>
          </a:p>
          <a:p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 is used in scenarios where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simultaneous bidirectional communication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is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not required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.</a:t>
            </a:r>
          </a:p>
          <a:p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 bandwidth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of the channel is available for each direction when in use.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Walkie-talkies, two-way radio with push to talk button, etc..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kumimoji="0" lang="en-GB" altLang="en-US" sz="32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16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679758"/>
            <a:ext cx="10401353" cy="5044170"/>
          </a:xfrm>
        </p:spPr>
        <p:txBody>
          <a:bodyPr>
            <a:normAutofit/>
          </a:bodyPr>
          <a:lstStyle/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5E606E-6D8F-49B1-0C6C-3D101FA28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Walkie Talkie PMR446 License-free Professional Two Way Radio with 16  Channels">
            <a:extLst>
              <a:ext uri="{FF2B5EF4-FFF2-40B4-BE49-F238E27FC236}">
                <a16:creationId xmlns:a16="http://schemas.microsoft.com/office/drawing/2014/main" id="{889F005B-9CD6-97F5-88F1-AC4DAB3EA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2088" y="230548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6E9773-4BA1-270B-5CFB-E48FE5108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5238" y="1537854"/>
            <a:ext cx="5857795" cy="461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565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US" altLang="en-US" sz="3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Full-duplex Mode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US" altLang="en-US" b="1" dirty="0">
                <a:ea typeface="urw-din"/>
              </a:rPr>
              <a:t>B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oth stations (nodes) can transmit and receive data simultaneously. </a:t>
            </a:r>
          </a:p>
          <a:p>
            <a:pPr>
              <a:lnSpc>
                <a:spcPct val="120000"/>
              </a:lnSpc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transmission link must </a:t>
            </a:r>
            <a:r>
              <a:rPr lang="en-US" altLang="en-US" dirty="0">
                <a:ea typeface="urw-din"/>
              </a:rPr>
              <a:t>have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two separate communication paths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for transmitting and another for receiving.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i="0" dirty="0">
                <a:solidFill>
                  <a:srgbClr val="202122"/>
                </a:solidFill>
                <a:effectLst/>
              </a:rPr>
              <a:t>It functions like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two simplex channels </a:t>
            </a:r>
            <a:r>
              <a:rPr lang="en-GB" i="0" dirty="0">
                <a:solidFill>
                  <a:srgbClr val="202122"/>
                </a:solidFill>
                <a:effectLst/>
              </a:rPr>
              <a:t>operating in opposite directions concurrently.</a:t>
            </a:r>
            <a:endParaRPr kumimoji="0" lang="en-US" altLang="en-US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This mode is used when </a:t>
            </a:r>
            <a:r>
              <a:rPr lang="en-GB" altLang="en-US" b="1" dirty="0">
                <a:ea typeface="urw-din"/>
              </a:rPr>
              <a:t>continuous bidirectional communication is necessary</a:t>
            </a:r>
            <a:r>
              <a:rPr lang="en-GB" altLang="en-US" dirty="0">
                <a:ea typeface="urw-din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he capacity of the channel is effectively utilised for both directions without interference between the two signals.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800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531" y="1190812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 err="1">
                <a:ea typeface="urw-din"/>
              </a:rPr>
              <a:t>Eg</a:t>
            </a:r>
            <a:r>
              <a:rPr lang="en-US" altLang="en-US" dirty="0">
                <a:ea typeface="urw-din"/>
              </a:rPr>
              <a:t>: Telephone, cell phone etc..,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A4B24AB-75D2-EEE8-E55C-5A460113B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666" y="2685554"/>
            <a:ext cx="6144960" cy="188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Telephone | History, Definition, Invention, Uses, &amp; Facts | Britannica">
            <a:extLst>
              <a:ext uri="{FF2B5EF4-FFF2-40B4-BE49-F238E27FC236}">
                <a16:creationId xmlns:a16="http://schemas.microsoft.com/office/drawing/2014/main" id="{0D27D6B2-4D93-CDE4-E37A-4300F26C8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835" y="1525668"/>
            <a:ext cx="2543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veryday IP: Spreading the word about mobile phones | Dennemeyer.com">
            <a:extLst>
              <a:ext uri="{FF2B5EF4-FFF2-40B4-BE49-F238E27FC236}">
                <a16:creationId xmlns:a16="http://schemas.microsoft.com/office/drawing/2014/main" id="{474A2C7B-634B-F6E4-E40E-A7A9396CB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947" y="3970812"/>
            <a:ext cx="28289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7914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b="1" i="0" dirty="0">
                <a:effectLst/>
              </a:rPr>
              <a:t>Network topology </a:t>
            </a:r>
            <a:r>
              <a:rPr lang="en-GB" sz="3200" b="0" i="0" dirty="0">
                <a:effectLst/>
              </a:rPr>
              <a:t>refers to the </a:t>
            </a:r>
            <a:r>
              <a:rPr lang="en-GB" sz="3200" b="1" i="0" dirty="0">
                <a:effectLst/>
              </a:rPr>
              <a:t>arrangement of the various elements </a:t>
            </a:r>
            <a:r>
              <a:rPr lang="en-GB" sz="3200" b="0" i="0" dirty="0">
                <a:effectLst/>
              </a:rPr>
              <a:t>(links, nodes, etc.) of a computer network. 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dirty="0"/>
              <a:t>I</a:t>
            </a:r>
            <a:r>
              <a:rPr lang="en-GB" sz="3200" b="0" i="0" dirty="0">
                <a:effectLst/>
              </a:rPr>
              <a:t>t is the topological structure of a network and may be depicted physically or logically. </a:t>
            </a:r>
          </a:p>
          <a:p>
            <a:pPr marL="1085850" lvl="1"/>
            <a:r>
              <a:rPr lang="en-GB" sz="2800" dirty="0"/>
              <a:t>Bus Topology</a:t>
            </a:r>
          </a:p>
          <a:p>
            <a:pPr marL="1085850" lvl="1"/>
            <a:r>
              <a:rPr lang="en-GB" sz="2800" b="0" i="0" dirty="0">
                <a:effectLst/>
              </a:rPr>
              <a:t>Star Topology</a:t>
            </a:r>
          </a:p>
          <a:p>
            <a:pPr marL="1085850" lvl="1"/>
            <a:r>
              <a:rPr lang="en-GB" sz="2800" dirty="0"/>
              <a:t>Ring Topology</a:t>
            </a:r>
          </a:p>
          <a:p>
            <a:pPr marL="1085850" lvl="1"/>
            <a:r>
              <a:rPr lang="en-GB" sz="2800" dirty="0"/>
              <a:t>Mesh Topology</a:t>
            </a:r>
          </a:p>
          <a:p>
            <a:pPr marL="1085850" lvl="1"/>
            <a:r>
              <a:rPr lang="en-GB" sz="2800" dirty="0"/>
              <a:t>Tree Topology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66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D7FA8-93CF-9B03-C124-343DFB4E4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460" y="1288089"/>
            <a:ext cx="8963079" cy="553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986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Bus </a:t>
            </a:r>
            <a:r>
              <a:rPr lang="en-GB" sz="3200" b="1" dirty="0">
                <a:solidFill>
                  <a:srgbClr val="0D0D0D"/>
                </a:solidFill>
              </a:rPr>
              <a:t>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dirty="0"/>
              <a:t>All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nodes</a:t>
            </a:r>
            <a:r>
              <a:rPr lang="en-GB" b="0" i="0" dirty="0">
                <a:effectLst/>
              </a:rPr>
              <a:t> are </a:t>
            </a:r>
            <a:r>
              <a:rPr lang="en-GB" b="1" i="0" dirty="0">
                <a:effectLst/>
              </a:rPr>
              <a:t>directly connected to a common </a:t>
            </a:r>
            <a:r>
              <a:rPr lang="en-GB" b="1" i="0" u="none" strike="noStrike" dirty="0">
                <a:effectLst/>
              </a:rPr>
              <a:t>half-duplex</a:t>
            </a:r>
            <a:r>
              <a:rPr lang="en-GB" b="1" i="0" dirty="0">
                <a:effectLst/>
              </a:rPr>
              <a:t> link (backbone) </a:t>
            </a:r>
            <a:r>
              <a:rPr lang="en-GB" b="0" i="0" dirty="0">
                <a:effectLst/>
              </a:rPr>
              <a:t>called a </a:t>
            </a:r>
            <a:r>
              <a:rPr lang="en-GB" b="0" i="0" u="none" strike="noStrike" dirty="0">
                <a:effectLst/>
              </a:rPr>
              <a:t>bus</a:t>
            </a:r>
            <a:r>
              <a:rPr lang="en-GB" b="0" i="0" dirty="0">
                <a:effectLst/>
              </a:rPr>
              <a:t>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Each node will receive all </a:t>
            </a:r>
            <a:r>
              <a:rPr lang="en-GB" b="1" i="0" dirty="0">
                <a:effectLst/>
              </a:rPr>
              <a:t>network traffic, and the traffic </a:t>
            </a:r>
            <a:r>
              <a:rPr lang="en-GB" b="0" i="0" dirty="0">
                <a:effectLst/>
              </a:rPr>
              <a:t>generated by each </a:t>
            </a:r>
            <a:r>
              <a:rPr lang="en-GB" dirty="0"/>
              <a:t>node</a:t>
            </a:r>
            <a:r>
              <a:rPr lang="en-GB" b="0" i="0" dirty="0">
                <a:effectLst/>
              </a:rPr>
              <a:t> has equal transmission priority.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31F20"/>
                </a:solidFill>
                <a:effectLst/>
              </a:rPr>
              <a:t>Data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is sent up and down the backbone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until it reaches the correct node.</a:t>
            </a: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works well when you have a </a:t>
            </a:r>
            <a:r>
              <a:rPr lang="en-GB" b="1" i="0" dirty="0">
                <a:effectLst/>
              </a:rPr>
              <a:t>small network</a:t>
            </a:r>
            <a:r>
              <a:rPr lang="en-GB" b="0" i="0" dirty="0">
                <a:effectLst/>
              </a:rPr>
              <a:t>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It's the </a:t>
            </a:r>
            <a:r>
              <a:rPr lang="en-GB" b="1" i="0" dirty="0">
                <a:effectLst/>
              </a:rPr>
              <a:t>easiest network topology </a:t>
            </a:r>
            <a:r>
              <a:rPr lang="en-GB" b="0" i="0" dirty="0">
                <a:effectLst/>
              </a:rPr>
              <a:t>for connecting computers or peripherals in a linear fashion.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requires </a:t>
            </a:r>
            <a:r>
              <a:rPr lang="en-GB" b="1" i="0" dirty="0">
                <a:effectLst/>
              </a:rPr>
              <a:t>less cable length </a:t>
            </a:r>
            <a:r>
              <a:rPr lang="en-GB" b="0" i="0" dirty="0">
                <a:effectLst/>
              </a:rPr>
              <a:t>than a star topology.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524028" cy="5044170"/>
          </a:xfrm>
        </p:spPr>
        <p:txBody>
          <a:bodyPr>
            <a:normAutofit lnSpcReduction="10000"/>
          </a:bodyPr>
          <a:lstStyle/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T</a:t>
            </a:r>
            <a:r>
              <a:rPr lang="en-GB" b="0" i="0" dirty="0">
                <a:effectLst/>
              </a:rPr>
              <a:t>he whole </a:t>
            </a:r>
            <a:r>
              <a:rPr lang="en-GB" b="1" i="0" dirty="0">
                <a:effectLst/>
              </a:rPr>
              <a:t>network fails </a:t>
            </a:r>
            <a:r>
              <a:rPr lang="en-GB" b="0" i="0" dirty="0">
                <a:effectLst/>
              </a:rPr>
              <a:t>if the </a:t>
            </a:r>
            <a:r>
              <a:rPr lang="en-GB" b="1" i="0" dirty="0">
                <a:effectLst/>
              </a:rPr>
              <a:t>backbone cable </a:t>
            </a:r>
            <a:r>
              <a:rPr lang="en-GB" b="0" i="0" dirty="0">
                <a:effectLst/>
              </a:rPr>
              <a:t>is broken</a:t>
            </a:r>
          </a:p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H</a:t>
            </a:r>
            <a:r>
              <a:rPr lang="en-GB" b="0" i="0" dirty="0">
                <a:effectLst/>
              </a:rPr>
              <a:t>aving one </a:t>
            </a:r>
            <a:r>
              <a:rPr lang="en-GB" b="1" i="0" dirty="0">
                <a:effectLst/>
              </a:rPr>
              <a:t>backbone</a:t>
            </a:r>
            <a:r>
              <a:rPr lang="en-GB" b="0" i="0" dirty="0">
                <a:effectLst/>
              </a:rPr>
              <a:t> increases the chances of </a:t>
            </a:r>
            <a:r>
              <a:rPr lang="en-GB" b="1" i="0" dirty="0">
                <a:effectLst/>
              </a:rPr>
              <a:t>data collision</a:t>
            </a:r>
            <a:endParaRPr lang="en-GB" b="0" i="0" dirty="0">
              <a:effectLst/>
            </a:endParaRPr>
          </a:p>
          <a:p>
            <a:pPr marL="269875" indent="-269875" fontAlgn="base"/>
            <a:r>
              <a:rPr lang="en-GB" b="0" i="0" dirty="0">
                <a:effectLst/>
              </a:rPr>
              <a:t>Bus topologies are </a:t>
            </a:r>
            <a:r>
              <a:rPr lang="en-GB" b="1" i="0" dirty="0">
                <a:effectLst/>
              </a:rPr>
              <a:t>not widely used in modern networking </a:t>
            </a:r>
            <a:r>
              <a:rPr lang="en-GB" b="0" i="0" dirty="0">
                <a:effectLst/>
              </a:rPr>
              <a:t>as they are </a:t>
            </a:r>
            <a:r>
              <a:rPr lang="en-GB" b="1" i="0" dirty="0">
                <a:effectLst/>
              </a:rPr>
              <a:t>not well suited</a:t>
            </a:r>
            <a:r>
              <a:rPr lang="en-GB" b="0" i="0" dirty="0">
                <a:effectLst/>
              </a:rPr>
              <a:t> to dealing with </a:t>
            </a:r>
            <a:r>
              <a:rPr lang="en-GB" b="1" i="0" dirty="0">
                <a:effectLst/>
              </a:rPr>
              <a:t>large amounts of data. </a:t>
            </a:r>
          </a:p>
          <a:p>
            <a:pPr marL="269875" indent="-269875" fontAlgn="base"/>
            <a:r>
              <a:rPr lang="en-GB" b="0" i="0" dirty="0">
                <a:effectLst/>
              </a:rPr>
              <a:t>They are used when a </a:t>
            </a:r>
            <a:r>
              <a:rPr lang="en-GB" b="1" i="0" dirty="0">
                <a:effectLst/>
              </a:rPr>
              <a:t>small, cheap and often temporary network </a:t>
            </a:r>
            <a:r>
              <a:rPr lang="en-GB" b="0" i="0" dirty="0">
                <a:effectLst/>
              </a:rPr>
              <a:t>is needed that </a:t>
            </a:r>
            <a:r>
              <a:rPr lang="en-GB" b="1" i="0" dirty="0">
                <a:effectLst/>
              </a:rPr>
              <a:t>does not rely </a:t>
            </a:r>
            <a:r>
              <a:rPr lang="en-GB" b="0" i="0" dirty="0">
                <a:effectLst/>
              </a:rPr>
              <a:t>on </a:t>
            </a:r>
            <a:r>
              <a:rPr lang="en-GB" b="1" i="0" dirty="0">
                <a:effectLst/>
              </a:rPr>
              <a:t>very high data transfer speeds.</a:t>
            </a:r>
          </a:p>
          <a:p>
            <a:pPr marL="269875" indent="-269875" fontAlgn="base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025591-D30D-9CFB-5A26-3BD1BFC24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1854" y="1243568"/>
            <a:ext cx="4953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5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6D9695-3639-4892-449B-B87EE31438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907" y="1273747"/>
            <a:ext cx="9488722" cy="534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2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 fontScale="92500" lnSpcReduction="20000"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Star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 fontAlgn="base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0D0D"/>
                </a:solidFill>
              </a:rPr>
              <a:t>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he central node role is to manage and route communications. </a:t>
            </a:r>
          </a:p>
          <a:p>
            <a:pPr algn="l">
              <a:lnSpc>
                <a:spcPct val="120000"/>
              </a:lnSpc>
            </a:pPr>
            <a:r>
              <a:rPr lang="en-GB" b="1" i="0" dirty="0">
                <a:solidFill>
                  <a:srgbClr val="231F20"/>
                </a:solidFill>
                <a:effectLst/>
              </a:rPr>
              <a:t>Star topologies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are used in large and small networks.</a:t>
            </a:r>
          </a:p>
          <a:p>
            <a:pPr algn="l">
              <a:lnSpc>
                <a:spcPct val="120000"/>
              </a:lnSpc>
            </a:pPr>
            <a:r>
              <a:rPr lang="en-GB" b="0" i="0" dirty="0">
                <a:solidFill>
                  <a:srgbClr val="231F20"/>
                </a:solidFill>
                <a:effectLst/>
              </a:rPr>
              <a:t>In a star topology, all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nodes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indirectly connect to each other through one or more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switches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 The switch acts as a central point through which all communications are passed.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D0D0D"/>
                </a:solidFill>
                <a:effectLst/>
              </a:rPr>
              <a:t>This is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faster since data doesn’t have to travel through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each node.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Each node is </a:t>
            </a:r>
            <a:r>
              <a:rPr lang="en-GB" dirty="0">
                <a:solidFill>
                  <a:srgbClr val="231F20"/>
                </a:solidFill>
              </a:rPr>
              <a:t>individually</a:t>
            </a:r>
            <a:r>
              <a:rPr lang="en-GB" b="0" i="0" dirty="0">
                <a:solidFill>
                  <a:srgbClr val="231F20"/>
                </a:solidFill>
                <a:effectLst/>
              </a:rPr>
              <a:t> connected, therefore a failure of one node or its link -</a:t>
            </a:r>
            <a:r>
              <a:rPr lang="en-GB" b="1" i="0" dirty="0">
                <a:solidFill>
                  <a:srgbClr val="231F20"/>
                </a:solidFill>
                <a:effectLst/>
              </a:rPr>
              <a:t>transmission media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- does not affect any other nodes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231F20"/>
                </a:solidFill>
              </a:rPr>
              <a:t>N</a:t>
            </a:r>
            <a:r>
              <a:rPr lang="en-GB" b="1" i="0" dirty="0">
                <a:solidFill>
                  <a:srgbClr val="231F20"/>
                </a:solidFill>
                <a:effectLst/>
              </a:rPr>
              <a:t>ew nodes can be added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to the network simply by </a:t>
            </a:r>
            <a:r>
              <a:rPr lang="en-GB" b="1" i="0" dirty="0">
                <a:solidFill>
                  <a:srgbClr val="231F20"/>
                </a:solidFill>
                <a:effectLst/>
              </a:rPr>
              <a:t>connecting them to the switch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31F20"/>
              </a:solidFill>
              <a:effectLst/>
              <a:latin typeface="ReithSans"/>
            </a:endParaRPr>
          </a:p>
          <a:p>
            <a:endParaRPr lang="en-GB" sz="20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1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24373" cy="5044170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1F20"/>
                </a:solidFill>
              </a:rPr>
              <a:t>T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he whole network fails if the 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switch fails 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as no node can communicate.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31F20"/>
                </a:solidFill>
                <a:effectLst/>
              </a:rPr>
              <a:t>Wired star topology requires plenty of cable - in a large network this can be expensive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F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ound in home networks, especially those that are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A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router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with a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 access point (WAP)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provides the central connection for all nodes.</a:t>
            </a:r>
            <a:endParaRPr lang="en-GB" sz="36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45E2BA-1BE2-F1D3-8BC6-723B8A79B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2847" y="1343147"/>
            <a:ext cx="5175874" cy="475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59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Ring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fontAlgn="base"/>
            <a:r>
              <a:rPr lang="en-GB" b="0" i="0" dirty="0">
                <a:effectLst/>
              </a:rPr>
              <a:t>Device connections create a circular </a:t>
            </a:r>
            <a:r>
              <a:rPr lang="en-GB" b="0" i="0" u="none" strike="noStrike" dirty="0">
                <a:effectLst/>
              </a:rPr>
              <a:t>data</a:t>
            </a:r>
            <a:r>
              <a:rPr lang="en-GB" b="0" i="0" dirty="0">
                <a:effectLst/>
              </a:rPr>
              <a:t> path. </a:t>
            </a:r>
          </a:p>
          <a:p>
            <a:pPr fontAlgn="base"/>
            <a:r>
              <a:rPr lang="en-GB" b="0" i="0" dirty="0">
                <a:effectLst/>
              </a:rPr>
              <a:t>Each node is linked to </a:t>
            </a:r>
            <a:r>
              <a:rPr lang="en-GB" b="1" i="0" dirty="0">
                <a:effectLst/>
              </a:rPr>
              <a:t>two other nodes, thus forming a ring.</a:t>
            </a:r>
          </a:p>
          <a:p>
            <a:r>
              <a:rPr lang="en-GB" b="0" i="0" dirty="0">
                <a:effectLst/>
              </a:rPr>
              <a:t>In a ring network, </a:t>
            </a:r>
            <a:r>
              <a:rPr lang="en-GB" b="0" i="0" u="none" strike="noStrike" dirty="0">
                <a:effectLst/>
              </a:rPr>
              <a:t>packets</a:t>
            </a:r>
            <a:r>
              <a:rPr lang="en-GB" b="0" i="0" dirty="0">
                <a:effectLst/>
              </a:rPr>
              <a:t> of data travel from one device to the next until they reach their destination. </a:t>
            </a:r>
          </a:p>
          <a:p>
            <a:r>
              <a:rPr lang="en-GB" dirty="0"/>
              <a:t>R</a:t>
            </a:r>
            <a:r>
              <a:rPr lang="en-GB" b="0" i="0" dirty="0">
                <a:effectLst/>
              </a:rPr>
              <a:t>ing topologies which allow packets to travel only in one direction</a:t>
            </a:r>
            <a:r>
              <a:rPr lang="en-GB" dirty="0"/>
              <a:t> is</a:t>
            </a:r>
            <a:r>
              <a:rPr lang="en-GB" b="0" i="0" dirty="0">
                <a:effectLst/>
              </a:rPr>
              <a:t> called a </a:t>
            </a:r>
            <a:r>
              <a:rPr lang="en-GB" b="1" i="0" dirty="0">
                <a:effectLst/>
              </a:rPr>
              <a:t>unidirectional</a:t>
            </a:r>
            <a:r>
              <a:rPr lang="en-GB" b="0" i="0" dirty="0">
                <a:effectLst/>
              </a:rPr>
              <a:t> ring network. Others permit data to move in either direction, called </a:t>
            </a:r>
            <a:r>
              <a:rPr lang="en-GB" b="1" i="0" dirty="0">
                <a:effectLst/>
              </a:rPr>
              <a:t>bidirectional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10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509345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All data being transferred over the network </a:t>
            </a:r>
            <a:r>
              <a:rPr lang="en-GB" b="1" i="0" dirty="0">
                <a:effectLst/>
              </a:rPr>
              <a:t>must pass through each workstation on the network</a:t>
            </a:r>
            <a:r>
              <a:rPr lang="en-GB" b="0" i="0" dirty="0">
                <a:effectLst/>
              </a:rPr>
              <a:t>, which can make it slower than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>
              <a:buNone/>
            </a:pPr>
            <a:endParaRPr lang="en-GB" b="1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4" name="Picture 2" descr="Dual Ring Topology And Star Topology | by Tanushi Bandara | Bug Zero">
            <a:extLst>
              <a:ext uri="{FF2B5EF4-FFF2-40B4-BE49-F238E27FC236}">
                <a16:creationId xmlns:a16="http://schemas.microsoft.com/office/drawing/2014/main" id="{67AA2E50-B2A7-90DE-AF33-C1B87EC41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58" y="1771696"/>
            <a:ext cx="5972942" cy="298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38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effectLst/>
              </a:rPr>
              <a:t>Mesh Topology</a:t>
            </a:r>
            <a:r>
              <a:rPr lang="en-GB" sz="3200" b="0" i="0" dirty="0">
                <a:effectLst/>
              </a:rPr>
              <a:t>:</a:t>
            </a:r>
          </a:p>
          <a:p>
            <a:pPr fontAlgn="base"/>
            <a:r>
              <a:rPr lang="en-GB" dirty="0"/>
              <a:t>E</a:t>
            </a:r>
            <a:r>
              <a:rPr lang="en-GB" b="0" i="0" dirty="0">
                <a:effectLst/>
              </a:rPr>
              <a:t>ach </a:t>
            </a:r>
            <a:r>
              <a:rPr lang="en-GB" b="1" i="0" dirty="0">
                <a:effectLst/>
              </a:rPr>
              <a:t>computer and network device is interconnected with one another. </a:t>
            </a:r>
          </a:p>
          <a:p>
            <a:pPr fontAlgn="base"/>
            <a:r>
              <a:rPr lang="en-GB" b="0" i="0" dirty="0">
                <a:effectLst/>
              </a:rPr>
              <a:t>This topology setup allows for most </a:t>
            </a:r>
            <a:r>
              <a:rPr lang="en-GB" b="1" i="0" dirty="0">
                <a:effectLst/>
              </a:rPr>
              <a:t>transmissions to be distributed even if one of the connections goes down</a:t>
            </a:r>
            <a:r>
              <a:rPr lang="en-GB" b="0" i="0" dirty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Manages high amounts of traffic, because </a:t>
            </a:r>
            <a:r>
              <a:rPr lang="en-GB" b="1" i="0" dirty="0">
                <a:effectLst/>
              </a:rPr>
              <a:t>multiple devices can transmit data simultaneously.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 failure of one device does not cause a break </a:t>
            </a:r>
            <a:r>
              <a:rPr lang="en-GB" b="0" i="0" dirty="0">
                <a:effectLst/>
              </a:rPr>
              <a:t>in the network or transmission of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Adding additional devices does not disrupt </a:t>
            </a:r>
            <a:r>
              <a:rPr lang="en-GB" b="0" i="0" dirty="0">
                <a:effectLst/>
              </a:rPr>
              <a:t>data transmission between other devices.</a:t>
            </a:r>
          </a:p>
          <a:p>
            <a:pPr marL="0" indent="0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5163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4098" name="Picture 2" descr="What is Mesh Topology | EdrawMax">
            <a:extLst>
              <a:ext uri="{FF2B5EF4-FFF2-40B4-BE49-F238E27FC236}">
                <a16:creationId xmlns:a16="http://schemas.microsoft.com/office/drawing/2014/main" id="{8565FEA6-63DF-7D26-F601-0D7D4042F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406" y="1596546"/>
            <a:ext cx="6791325" cy="468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9961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fontAlgn="base"/>
            <a:r>
              <a:rPr lang="en-GB" b="0" i="0" dirty="0">
                <a:effectLst/>
              </a:rPr>
              <a:t>There are two forms of this topology: </a:t>
            </a:r>
            <a:r>
              <a:rPr lang="en-GB" b="1" i="0" dirty="0">
                <a:effectLst/>
              </a:rPr>
              <a:t>full mesh and a partially-connected mesh.</a:t>
            </a:r>
          </a:p>
          <a:p>
            <a:pPr marL="0" indent="0" algn="l">
              <a:buNone/>
            </a:pPr>
            <a:r>
              <a:rPr lang="en-GB" b="1" i="1" dirty="0">
                <a:effectLst/>
              </a:rPr>
              <a:t>Full mesh topology</a:t>
            </a:r>
            <a:r>
              <a:rPr lang="en-GB" b="0" i="0" dirty="0">
                <a:effectLst/>
              </a:rPr>
              <a:t>, </a:t>
            </a:r>
          </a:p>
          <a:p>
            <a:pPr algn="l"/>
            <a:r>
              <a:rPr lang="en-GB" dirty="0"/>
              <a:t>E</a:t>
            </a:r>
            <a:r>
              <a:rPr lang="en-GB" b="0" i="0" dirty="0">
                <a:effectLst/>
              </a:rPr>
              <a:t>very computer in the network has a connection to each of the other computers in that network. </a:t>
            </a:r>
          </a:p>
          <a:p>
            <a:r>
              <a:rPr lang="en-GB" b="0" i="0" dirty="0">
                <a:effectLst/>
              </a:rPr>
              <a:t>If the connection is </a:t>
            </a:r>
            <a:r>
              <a:rPr lang="en-GB" b="1" i="0" dirty="0">
                <a:effectLst/>
              </a:rPr>
              <a:t>simplex</a:t>
            </a:r>
            <a:r>
              <a:rPr lang="en-GB" b="0" i="0" dirty="0">
                <a:effectLst/>
              </a:rPr>
              <a:t>, the number of </a:t>
            </a:r>
            <a:r>
              <a:rPr lang="en-GB" dirty="0"/>
              <a:t>connections is n(n-1); </a:t>
            </a:r>
            <a:r>
              <a:rPr lang="en-GB" b="0" i="0" dirty="0">
                <a:effectLst/>
              </a:rPr>
              <a:t>(</a:t>
            </a:r>
            <a:r>
              <a:rPr lang="en-GB" b="0" i="1" dirty="0">
                <a:effectLst/>
              </a:rPr>
              <a:t>n</a:t>
            </a:r>
            <a:r>
              <a:rPr lang="en-GB" b="0" i="0" dirty="0">
                <a:effectLst/>
              </a:rPr>
              <a:t> is the number of computers in the network)</a:t>
            </a:r>
          </a:p>
          <a:p>
            <a:r>
              <a:rPr lang="en-GB" dirty="0"/>
              <a:t>If the connection is </a:t>
            </a:r>
            <a:r>
              <a:rPr lang="en-GB" b="1" dirty="0"/>
              <a:t>duplex</a:t>
            </a:r>
            <a:r>
              <a:rPr lang="en-GB" dirty="0"/>
              <a:t>, the number of connections is n(n-1)/2</a:t>
            </a:r>
          </a:p>
          <a:p>
            <a:r>
              <a:rPr lang="en-GB" dirty="0"/>
              <a:t>Total I/O Ports required is (n-1)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8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1557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dirty="0">
                <a:effectLst/>
              </a:rPr>
              <a:t>Partially-connected mesh topology:</a:t>
            </a:r>
            <a:endParaRPr lang="en-GB" sz="3200" dirty="0"/>
          </a:p>
          <a:p>
            <a:pPr algn="l"/>
            <a:r>
              <a:rPr lang="en-GB" sz="3200" dirty="0"/>
              <a:t>A few devices have </a:t>
            </a:r>
            <a:r>
              <a:rPr lang="en-GB" sz="3200" b="0" i="0" dirty="0">
                <a:effectLst/>
              </a:rPr>
              <a:t>connections to multiple other computers in that network.</a:t>
            </a:r>
          </a:p>
          <a:p>
            <a:r>
              <a:rPr lang="en-GB" sz="3200" dirty="0"/>
              <a:t>A node must go through another node to reach a third node.</a:t>
            </a:r>
            <a:endParaRPr lang="en-GB" sz="3200" b="0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0D4D06-DCAE-7C66-3D64-CE25A32C7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158" y="3754464"/>
            <a:ext cx="3804464" cy="256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88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368164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Tree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/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tree topology</a:t>
            </a:r>
            <a:r>
              <a:rPr lang="en-GB" b="0" i="0" dirty="0">
                <a:effectLst/>
              </a:rPr>
              <a:t> is a special type of structure where many connected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are arranged like the branches of a tree. </a:t>
            </a:r>
          </a:p>
          <a:p>
            <a:pPr algn="l"/>
            <a:r>
              <a:rPr lang="en-GB" b="0" i="0" dirty="0">
                <a:effectLst/>
              </a:rPr>
              <a:t>In a tree topology, there can be only one connection between any two connected nodes. </a:t>
            </a:r>
          </a:p>
          <a:p>
            <a:pPr algn="l"/>
            <a:r>
              <a:rPr lang="en-GB" dirty="0"/>
              <a:t>T</a:t>
            </a:r>
            <a:r>
              <a:rPr lang="en-GB" b="0" i="0" dirty="0">
                <a:effectLst/>
              </a:rPr>
              <a:t>ree topologies create a natural </a:t>
            </a:r>
            <a:r>
              <a:rPr lang="en-GB" b="1" i="0" u="none" strike="noStrike" dirty="0">
                <a:effectLst/>
              </a:rPr>
              <a:t>parent and child</a:t>
            </a:r>
            <a:r>
              <a:rPr lang="en-GB" b="1" i="0" dirty="0">
                <a:effectLst/>
              </a:rPr>
              <a:t> hierarchy.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4" name="Picture 2" descr="Difference between Ring Topology and Tree Topology - GeeksforGeeks">
            <a:extLst>
              <a:ext uri="{FF2B5EF4-FFF2-40B4-BE49-F238E27FC236}">
                <a16:creationId xmlns:a16="http://schemas.microsoft.com/office/drawing/2014/main" id="{DC0CC663-7FF2-DDC7-14AF-9B4D1E6F8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627" y="2372361"/>
            <a:ext cx="5062373" cy="253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99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84987" cy="5044170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A</a:t>
            </a:r>
            <a:r>
              <a:rPr lang="en-GB" b="0" i="0" dirty="0">
                <a:effectLst/>
              </a:rPr>
              <a:t> tree topology is also known as a </a:t>
            </a:r>
            <a:r>
              <a:rPr lang="en-GB" b="1" i="0" dirty="0">
                <a:effectLst/>
              </a:rPr>
              <a:t>star bus topology</a:t>
            </a:r>
            <a:r>
              <a:rPr lang="en-GB" b="0" i="0" dirty="0">
                <a:effectLst/>
              </a:rPr>
              <a:t>. It incorporates elements of both a </a:t>
            </a:r>
            <a:r>
              <a:rPr lang="en-GB" b="0" i="0" u="none" strike="noStrike" dirty="0">
                <a:effectLst/>
              </a:rPr>
              <a:t>bus topology</a:t>
            </a:r>
            <a:r>
              <a:rPr lang="en-GB" b="0" i="0" dirty="0">
                <a:effectLst/>
              </a:rPr>
              <a:t> and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 </a:t>
            </a:r>
          </a:p>
          <a:p>
            <a:pPr fontAlgn="base"/>
            <a:r>
              <a:rPr lang="en-GB" b="0" i="0" dirty="0">
                <a:effectLst/>
              </a:rPr>
              <a:t>If the main cable (</a:t>
            </a:r>
            <a:r>
              <a:rPr lang="en-GB" b="0" i="0" u="none" strike="noStrike" dirty="0">
                <a:effectLst/>
              </a:rPr>
              <a:t>trunk</a:t>
            </a:r>
            <a:r>
              <a:rPr lang="en-GB" b="0" i="0" dirty="0">
                <a:effectLst/>
              </a:rPr>
              <a:t>) between the two-star topology networks failed, those networks would be unable to communicate with each other. However,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on the same star topology would still be able to communicate.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6146" name="Picture 2" descr="Tree Topology Advantages and Disadvantages - javatpoint">
            <a:extLst>
              <a:ext uri="{FF2B5EF4-FFF2-40B4-BE49-F238E27FC236}">
                <a16:creationId xmlns:a16="http://schemas.microsoft.com/office/drawing/2014/main" id="{6A1F97D6-8273-8171-291B-7C6121630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275" y="1942667"/>
            <a:ext cx="4200525" cy="364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70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5964" cy="5044170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This topology provides a hierarchical as well as central data arrangement of the nodes.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 other nodes in a network are not affected if one of the nodes gets damaged or stops working.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0594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RJ45 connectors</a:t>
            </a:r>
            <a:r>
              <a:rPr lang="en-GB" dirty="0"/>
              <a:t>:</a:t>
            </a:r>
          </a:p>
          <a:p>
            <a:r>
              <a:rPr lang="en-GB" altLang="en-US" dirty="0">
                <a:ea typeface="urw-din"/>
              </a:rPr>
              <a:t>RJ45 is a standard type of </a:t>
            </a:r>
            <a:r>
              <a:rPr lang="en-GB" altLang="en-US" b="1" dirty="0">
                <a:ea typeface="urw-din"/>
              </a:rPr>
              <a:t>connector</a:t>
            </a:r>
            <a:r>
              <a:rPr lang="en-GB" altLang="en-US" dirty="0">
                <a:ea typeface="urw-din"/>
              </a:rPr>
              <a:t> for network cables which is commonly used in Ethernet networks. </a:t>
            </a:r>
          </a:p>
          <a:p>
            <a:r>
              <a:rPr lang="en-GB" altLang="en-US" dirty="0">
                <a:ea typeface="urw-din"/>
              </a:rPr>
              <a:t>"RJ-Registered Jack," The "45" refers to the interface standard.</a:t>
            </a:r>
            <a:endParaRPr lang="en-US" altLang="en-US" dirty="0">
              <a:latin typeface="Arial" panose="020B0604020202020204" pitchFamily="34" charset="0"/>
              <a:ea typeface="urw-din"/>
            </a:endParaRPr>
          </a:p>
          <a:p>
            <a:r>
              <a:rPr lang="en-GB" dirty="0"/>
              <a:t>RJ45 connectors are clear plastic connectors with eight pins.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iGreely Cat6 RJ45 Connectors 50-Pack Gold Plated RJ45 Cat6/Cat5E/Cat5 8P8C  3 Prong Ethernet Cable Crimp Modular Plug for Solid Wire and Standard Cable  (Shielded) : Amazon.co.uk: DIY &amp; Tools">
            <a:extLst>
              <a:ext uri="{FF2B5EF4-FFF2-40B4-BE49-F238E27FC236}">
                <a16:creationId xmlns:a16="http://schemas.microsoft.com/office/drawing/2014/main" id="{072C2EF1-D3B8-1787-44F2-9CFFC7FDF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793" y="4038643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396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1442698" cy="504417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The TIA/EIA organization defines two different patterns, or wiring schemes, called </a:t>
            </a:r>
            <a:r>
              <a:rPr lang="en-US" sz="2800" b="1" dirty="0">
                <a:cs typeface="Arial" panose="020B0604020202020204" pitchFamily="34" charset="0"/>
              </a:rPr>
              <a:t>T568A and T568B.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Each wiring scheme defines the </a:t>
            </a:r>
            <a:r>
              <a:rPr lang="en-US" sz="2800" b="1" dirty="0">
                <a:cs typeface="Arial" panose="020B0604020202020204" pitchFamily="34" charset="0"/>
              </a:rPr>
              <a:t>pinout, or order of wire connections</a:t>
            </a:r>
            <a:r>
              <a:rPr lang="en-US" sz="2800" dirty="0">
                <a:cs typeface="Arial" panose="020B0604020202020204" pitchFamily="34" charset="0"/>
              </a:rPr>
              <a:t>, on the end of the cable.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One of the two wiring schemes (T568A or T568B) should be chosen for a network installation.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It is important that the same wiring scheme is used for every termination in that project.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79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connector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8CDC7BA-2471-38E5-D6B3-4A167193F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7751" y="1694760"/>
            <a:ext cx="4228836" cy="2286666"/>
          </a:xfrm>
          <a:prstGeom prst="rect">
            <a:avLst/>
          </a:prstGeom>
        </p:spPr>
      </p:pic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880C6072-56BD-C0F3-F8A5-C3E97D6A0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312872" y="4429055"/>
            <a:ext cx="6081287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21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4495" y="931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B79D7E-B0B9-422F-B601-006F2A55465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178-855-205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1A77AEAA-C08F-47AE-8D12-9FAC762E983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5726F9-9AF1-4F2F-BE1F-19D3F2C03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F115785-143D-4301-863E-908A5F106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94EACA-7300-41C9-8135-05F1389D3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78CE1A-B3E5-4E17-8A24-61BC30660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26CB09-6131-4332-B836-10D592B4D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087C75-271A-434F-9D41-352F1A103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CD5510-B9A9-45BB-AE13-FD8893683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466FC5-0039-43E9-99D4-5DCCADCD9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81664D-D1EE-4620-AE4E-449BE145A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ECE129-1C32-4F73-9D6E-DD719E42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85DBAC9-DEBE-4803-B3CE-F299689E7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CC0118-2C56-4ED7-944F-F7F981556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8B7694-86B5-4087-9B6E-323D8102C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2BD503-8EA1-4F7E-A7A8-6CBD4BCEC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DCCC71-8DB6-4D39-939B-9AF101D02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A492D3C-FB23-43A3-BF6C-2561A9327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5A8A783-CAE5-4199-8921-A919BEE3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F48F9B1-A751-4FFB-A9E4-B940855E0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78E0D72-A898-408B-B818-7A2455777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F320C76-F624-479B-A700-B26F8B692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789DFA1-34D3-409B-9670-2EB54C71E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7D4A2FB-0926-4DF9-92A8-5EC559B37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17CC007-560D-4A2A-80BE-D5C01A19C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13BDB52-FE0D-40E7-B2A4-620A2A92A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4DF5B0C-F3E0-4E9C-A8C8-2921EC1CD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6CA830-2AD2-43B4-B263-E163EDE9E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E2D02EA-05AE-4BAB-A290-4A50E4D64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5AC5CA1-66F9-4E14-868A-47F1565B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2E16600-A08D-4C10-B5F2-1636C533A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A7F7E1D-29F0-4371-9D4D-DE563E21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BC11521-1717-4848-B9DA-5EF567B0B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007C60A-A8B1-4122-8011-2412472F1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5302730-7162-470C-8DE8-220610176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1A9ACBA-4845-4B5F-9081-C372FD999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48D4312-CF4B-477F-9EF2-1042B0383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1BDB2B-C28A-4286-83A4-F72CC1540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9D077AE-2396-4DD6-B12A-A1C2BF0C6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EDFEFE5-2D1A-4E4B-A93D-101CFCADD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97F2635-6CAC-4753-939C-1799F3348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E996A96-DD73-486D-A2D8-A4F8515D5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6835018-7C3A-414A-928B-ECEE17636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2F0C9FF-182D-4FBB-9468-A8FDD0303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B8ECE48-44E4-4501-A89A-E3C30FB7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1B883A1-D98F-4BCD-AE33-F6B0963DC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5808D42-C68D-4CE0-ADB2-D493A126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BBB65ED-8ECA-49CE-BC25-DFE055DB7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E9CFDB0-923F-4E01-A528-AF263417F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A5D779A-EFBE-4F6F-A3F0-8F5730B5F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4B919A1-D3D7-47CE-8A7F-16F981A1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3909282-BF78-440A-9DA7-B3F4F45DE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9A1939E-CB62-40E1-AA35-C889F419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6F9593D-7706-470A-903F-DE5A92E08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C71865B-882D-49A7-BAA7-C76068AA3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629CDC7-34D3-4736-9C0C-A4935B628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50A6352-6B96-42CC-A1B6-997AD9E1F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9A58CBB-48A6-4E38-87C5-C73B8F97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600BB86C-CB6F-4558-852D-AB60CF6AB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1D02478-249B-47D5-B221-80EF07C1F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975C1ED-F365-4E55-9016-84620593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982A370-7438-400A-8557-B7B6E0880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C8C37A2-7394-4784-8F60-94A5F7BB2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02CC672-657D-4C5A-87FC-4B680E802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6167FEBC-60B1-4195-832A-A83092C9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78836D7-33BC-4486-80C2-8E46ADBC1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F2C6E2D-7245-4E61-B51D-4203AFCC0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9C89EC5F-3C77-4687-9729-4DCA29E88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EBEF343-1847-4EE8-A742-98DD887D7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41AB0A3-2427-4F07-87DB-8ADC03E9B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75E3FBB-00CC-4674-96A1-563958C82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C26CEEA-6947-4B40-B85F-800A02B90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594B4A8-84B0-47F3-9906-8577B1D9C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21A795C-F79A-4EFA-8CF5-0ACD1D9F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4AD1D89-9A05-4F33-9129-E0E962F5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FBE27B8-220A-4D0A-8C21-E1CEBE63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2D7ECED-3FAC-4EEB-8675-8A14A7DB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BEBBA1F4-036A-4CD1-93C2-7E78B2D98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1090E94-2ED7-4B9B-B5BE-BB2222657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07C1BA9C-F818-43C5-B1C2-9B0308577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B5D7435-56EE-4331-AAE8-5A1F99508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FF622E01-4757-4B6A-AE41-CBCBFFFD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EA8B8DD0-DB91-44E8-955C-091EA58AD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558F40D-3E12-434D-BE96-D5D700A52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49C641BB-B51B-46B1-BC8F-CEF0BCAA5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CF838CF7-6AF4-4941-8BC6-F5CFB9B9F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C04366B-8DF1-4355-9E46-7C593B149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C532C967-69E0-4E5B-AD68-62D3F7CA8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8ABD1F83-7393-455C-83F1-118BC3D50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A0EDAD36-7D15-4021-86B0-EA40A3577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93455B7-8887-40D1-99D2-A951918E8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A2590ABE-FB4E-4F69-88C0-B31367EBD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30780B33-96C4-4B22-B0E2-271FA34C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C89F24B9-19F0-4070-BDA7-E5B27059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41126EBC-4B68-4E6E-8EDD-F77D55B04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2A9B2AF0-FAE2-4120-BFDA-8A6F0C319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1F3AA4CF-C714-4F80-B054-E093AC459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5157D2EF-8EBF-4B7A-9251-F718F7363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BA02400F-0379-481E-94B9-8B9ECE699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06131AA9-1D7D-43CE-8B2F-162C42511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657D7D93-173E-4D3D-9D57-7FBD9BE5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9694D1F-271E-4F76-A278-FBDFA033B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DE52A96A-6A9B-4ACE-8FCB-4D746562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603EE063-B371-4842-B32D-5724FE10A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791DB739-2237-421F-A212-3558235B1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CC4275D-AEB0-4014-88D5-B46556E2F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40228FB2-735B-4D02-973D-AF525EA6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D8F566C1-2E68-4588-B5CD-4DFC7E8F8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E7DA8F2E-2506-4A4D-841C-C665639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82F7EB23-DFB4-4F17-87D7-6DA9833A8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C8C4B7AC-315F-4294-8BEC-17E5C074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3A9BC841-3ED9-42C3-BBC5-CF1E6FF8C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A59B9C79-E1A3-4013-838D-494515885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5A239500-1133-4396-99C2-67A0E4EE1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622EE164-0759-4B50-BF84-4A4B5F3F3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4EB4CB9E-C0C8-449C-B352-2CB09B687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1ABB1B22-703A-4A6D-9A40-A87EAEF35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AF06F26F-A806-483B-BB7E-A68B49F45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D2D73526-FE48-4AD3-B00E-B573E5512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9A0F8CF0-7655-4A74-900A-BF1F8DF1D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55A33023-1CB0-4C20-91CA-E53265A3F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25B1CF84-0569-4D9B-A365-7D30A0914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9646CBFA-5998-4F56-AB2D-6169A7A78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3809C159-4353-4004-B1B4-B474E2395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8C436A29-C469-4A3B-A56F-CEABA2021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BE2606C2-F046-4708-A4AF-DE18873C8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FC6CFCAF-3351-4B10-9BE3-50FCA8799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CA9F4482-E7CA-4BFC-8671-66BC6E06A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26055D6F-32BF-4385-8588-4F788EF32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FF13BE72-8843-4938-B8F5-B0AACFCC1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D452C6CE-9CA1-4278-88EF-A63747778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49FBC8A9-E89C-4037-8D5D-27CC42AAB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9A9CB033-AB3D-491D-B447-53743EAE6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CBE8E69-5714-49B0-85C6-81FD5B813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5ECE7B22-2CFA-4A36-80C6-A93AB974D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F890ABC-41AD-4200-9E1C-18768B97D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E81D4A7-4F69-47D2-B1B7-B2ADAE58C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1BDCAD53-2F4A-42C3-8472-20DBD782A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B56972E6-D3A1-4C6B-A8B8-70C62170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1D29739F-ABE9-4E83-BA71-33CB509C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F5B174F0-7268-4E4C-A79D-3BA06AA9E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08CADB86-C4A1-493D-92A4-CB2A3BBC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B3D1A79C-2CA3-40A5-9C5C-39CCF983F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751FAB4F-4805-49BB-BA62-794C5276A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E2F4BC60-7BE8-47CD-A406-74722B59E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770D11A8-F6A3-42A4-9EFC-1FFB53AD7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77CF8D0-B256-4874-B792-EBF0A0589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D4CAFCFC-0E23-4C41-A123-807300D03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188FBC8D-06C8-43A3-9F4D-C63ABBCFC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66466D15-2D83-41B4-9A40-CE084CD62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74119CC8-16C5-4F52-AC48-B4CB5CE82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F5D7462-384B-488D-A045-64DE86A20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17D4878-9B0C-4791-8B35-35256F4AC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48D4E4EA-425B-4730-A4E6-52B3BD77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CD52F66A-17D8-44B2-89BC-C40B6A48F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93769B1F-D222-4F56-A8A8-9F7DFE602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8040CFB-A556-43FD-B02F-FE65FFDA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DDB76CF-2655-414F-8E7C-E2F355BFF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34EC1F5-B4FA-41CD-8CFF-33AEB3E9E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40CBD421-042D-4929-8AF9-69E676BB7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A601EF9-1B22-47F7-A20E-9F8331BE4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0C07C44C-DA21-4B07-B9C7-C3FE49FC8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D1A819F1-B9C1-4313-9D02-1152CCB98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4DDC5751-03F6-48AE-A26C-DFA07994F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043DA81C-24F6-45E8-B9E1-452C07965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0027649-6D90-45EC-B875-639642300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89670694-0D3F-42D9-B32C-5B9E1A9A7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88A6A318-91D0-48FE-9C90-D03119B2B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96DE20BE-9861-400B-907C-6E8748542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883CD774-7D75-43A2-A661-DC56D7BC3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24C3339-D15A-480F-84FA-4B0105EB6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66F057EE-0561-4D6D-81C4-3F347DDD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279EA0E1-2E46-45EF-9FC7-44FC552F9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9B7552F9-77E2-4B29-885C-C1150DCF2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8E1D9C3-0043-4229-91C7-2ABEFF996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96AB96E1-F9A2-4F77-B1A8-46503DE9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BBFF5FD4-5166-4B1D-B67F-3E2818775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5B5ABE59-5F7E-4FB9-963B-8767C53B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321C95B2-8DBC-42FD-86D2-D764577BB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E99E014F-90D0-4F27-B5E7-CC9E81F05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FC649584-4E5B-4711-B747-250BCFD2B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FDC70A14-5DE2-483F-8B48-F050CA373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F0A2E16-49A5-49CE-9D17-7BA505CEF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98FFEB81-5CBA-40EA-B10F-5C57897BD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3880965E-7F65-40DB-882A-36B3FF99A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98855530-9E07-40B1-BA30-CAACFF45B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47E58340-ABAD-4BA9-8950-0303C7238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045C4520-6498-4E12-959C-73C5E7207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66F1BE0C-2D82-4AE8-BC3D-FF3DEF0BB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8A413DE9-A3E0-49C7-8F95-5D970DEED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F63FE9D2-3C03-468F-A895-EF308335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D129984A-BAF2-4F0A-9512-C8DA2FB35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ECD80E3A-4BBE-4233-8D9F-106B7FFE2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349AAC2B-C632-4F64-B5FD-5DC0944CA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E9830FE6-1DB3-4ACC-A6C2-64B06874E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54AF7C4C-0EE1-463B-9F4E-9EEB6A25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7AEBBC70-38B1-4C4F-BF3A-1208F53BD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A915C3C5-F8E7-4F0E-8C80-CA56C911F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C4799258-07D9-4BB5-935F-155754C37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94A9C746-C7FA-4DDA-8082-DC241953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4E49879A-1AEC-4292-A839-327129D71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DF8DAAFA-3C87-41D7-8DB5-C3146C505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FCFC788E-34AA-4CD4-A2A4-0BCDEBE5C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D9A79D8B-E5DA-4506-8553-A4F67B08D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B492F32-BB91-4927-B79C-12E0582F9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637849AE-A632-4D7C-989C-F35D6E359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6FB2C6A8-4EC6-4FC8-B955-0144DB455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E60961BB-8095-462D-A3BB-00B56C1C2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AA7F8071-BB05-4B8F-9CA6-7D6A4D51B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2070763F-FC4C-44AA-950F-1E0D7B06C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64D44DA3-557F-4D49-8ADB-8D1C4385D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241DF217-92BA-44F9-B1D4-16E89EAA9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989F73A5-8D90-4A44-97B8-1275F72C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21DD1E42-72FD-4D4A-AD8F-B569B4FAF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5D8FA999-50C1-48C0-A5EA-6E211298A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0AAAC81C-0C9A-4283-83E2-8223E68D6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B7A4535C-FA86-462F-B43A-DBCB951D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4051BABF-9AD3-48D2-B01C-65E451374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E1A46871-DA97-42F2-98BA-499FB100C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11CED379-6EEC-4A73-B624-9921C06DC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2B7CF491-2C85-4BE6-99B1-633D0FCD6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B5B868B6-0807-42AE-B4FE-B27143E6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9721A002-9CD2-4473-9CB0-7C4D02AE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4E9AF43C-7A53-437C-8007-85223BCAA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4FE166B6-BFE1-4F8E-81C5-52C343E95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C187FD8-AA6E-4399-BE41-66ACAC2F2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B095C093-E332-4487-BEFB-85562338A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43262380-4DC2-464F-9E82-4C8B12799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5A24896E-E265-428C-8872-F800CBD90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78F77E7-34E8-48C9-A60C-09D62B777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EE0AA0CD-6959-4AA7-882B-A39E76934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06FB0F03-0E60-4CCD-A9BB-7FA358522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676B307D-3BA2-4D18-ADEC-DAAA714D7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99492E81-3A6F-4DE1-A988-8AEBEE66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2D366084-619C-4B68-B254-E2E2774E2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3DEBD599-B09E-4E14-8B0F-B99B7CD01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14BD44F0-0737-492E-A6D1-72515DF96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94190E31-5357-4453-8011-8A2F5F35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F35BF692-CA2B-490E-82B6-9ADD28F9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911C6BE0-C7D7-4AC0-8940-B2708BD99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0B2C5576-4AA6-44A2-B57A-4B96A5A32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8161C080-8CA5-4D32-A5D9-9A7E5964A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D1B996E3-4976-4643-B679-4646894D3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DB90CFC9-9B0B-4955-AE65-77B00958C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BA7E94DF-A36A-40FA-ADB5-91BCFC0E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2F7EA9C4-0AAF-4074-A13F-84D7A0DC9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FA4F6F4E-55C3-4AA7-A248-76F367A11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539E8367-1A1A-46A1-8849-8198FA06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7279DAD0-274C-42AF-A27E-0A0CC9AEC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7CD4F5FC-D2C1-4B8A-A971-A8F6D3787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2D9F090E-7CC5-4661-ABC8-54938D1C7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27546CED-9E08-40B3-81D2-74C22F4E4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16341166-3DD4-4B83-BC38-CAFECCE6C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74B4C17-B601-4A1F-BCDB-BBA12B22B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E5DEB202-AA45-4505-9723-EF037DA78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D2A7FE5F-614E-4BFF-9D4B-2B6BDF2A1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1CF363BC-85E7-40A8-90D2-B1D3828F8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8ABA9332-EFAA-4812-9C7D-59FE2D026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915EF12D-A0B5-45B4-ADA3-55989D233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21E31694-8014-4006-ADC2-FFC1F1E3F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C2E1321E-0E24-42FE-A1B5-4DABA17E8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BC069317-24AC-451F-8C06-1762FC9F0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6C3B7795-F1CD-4507-A658-7181E86F9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7C7810C5-37A4-4D86-9D0A-AF291A257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4AEB38D1-CDED-46C2-84AD-E2EE3DB2A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6107180B-F125-4C6C-B3EE-47C8A55DF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E29BDE95-F5B7-48A4-9464-8A60A2CD5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59F1FE08-5112-42C3-A713-DBEB9209B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2422492C-E14E-45AE-A89B-A45E57489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B949524F-DE5F-4285-9BC5-EF279F6B6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57DFD5FA-9C7B-4DDE-93CC-354C013F9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70635831-C6EF-4288-AEA3-66B3AE252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04AEAD21-E60F-4CEA-AA98-1C98C0703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29BD7EA6-8FDC-4E0D-AE27-EC9C58B75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A86B4866-6EE7-4E3C-88EB-F339B5581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1A03354A-FA44-49B0-8E76-C15F6FCB4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1E8171E0-46E8-47CE-B261-13317A30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AE5A15D0-6E67-4326-A9B7-902338A73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E717E0C3-2CE1-4E65-863A-6790555AB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F877129E-1CF2-41C4-BDA3-306A5542E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BB0B9AF0-7AA0-44DB-913C-B67217C24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C4C437A9-9136-44B4-9A19-7E64BF503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42C902B8-DEEC-4CAB-82C5-0BCC1A624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D333DDF6-7AFD-46F0-90C9-C1120C17C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11894AD5-DD3D-470F-8FCA-720311F90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33D9F757-D12C-444E-AD6D-DA783D370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2334F909-F9AB-4542-A576-AFC1022EB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468603A1-90B6-4B3F-B53F-32E7DBA23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C4F41ACB-4A51-46A4-B2B6-7891D3E60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E9920C31-168B-415C-A275-43394F1CD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9DDE0424-FBD6-457E-BB8A-C27A6EE08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51C1725D-68BB-4CB6-85FF-B85A34EB1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11F87F2D-71F4-4173-9746-5D5037C8E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216F0EA1-51A7-4491-B3E8-7BDC75C17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EBF1C402-342D-44A8-B7FB-0AAB4908F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AE4CB6D2-E6C7-45EC-88DF-708480A47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88364F98-656A-4D66-AB77-8E1F4963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51DE40C9-A152-4C58-845D-A7BA8BF1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B9A98416-9FC3-4D90-B09B-2DEAFCC0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B45F571E-53D7-498E-80F5-DA60536E2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D36FD7BB-A1F3-4461-859C-C780E323E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5173DB22-AC4E-486B-9FEE-C1D43F592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52F669F5-A65F-4363-A9C7-E4A7EBAB6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0C62BBCE-7786-499D-8CBD-AF305CC55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46ED7EF3-5F85-42A3-994D-D71B23E07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9FA2AB8B-11E1-46E1-8A70-8BF172EE8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67A473CA-CB9C-4D12-B860-67E5623EF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4C36790F-9BE1-4927-BB36-3F8855CD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F3FAC12C-086C-43A9-8986-E17C95F31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4EB8A4FF-71F3-46C9-B4BB-1BDE93CE8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6F62323-0047-480F-8302-F0C5C207A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197FD582-9E2A-42FD-9834-C182D6A82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F3B2CA7-6EB6-4B64-A24E-6FBB27785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FCE208B3-F2D0-42F2-8D20-AFC337260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2107641E-5471-400D-BDD1-85E958C4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F445EFB3-5C56-4CCE-9698-F80F12081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B74C3236-A012-46AB-AEA4-715400A5A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E28B45C8-981E-4091-86E0-F08F461FB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A3FBC578-AA00-4AC1-A9E1-AB06CF221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7F630CFC-FF3B-4C74-9FD2-9D76D857C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65606039-A392-44A6-96D8-40DFF69FF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57FA9EDC-244A-4211-80FE-A71BF4AF4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72A22814-87FD-43F6-9A73-53A6D7E68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194CDA1B-5EB2-439F-8343-25D5251EE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44D0E458-E664-4B09-B10C-7EEFC0188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ADA2BC82-22E4-4469-A943-486C0F171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1EC6FB58-25DB-4811-8F87-EEF6AD6C5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803B389C-FA33-4F0D-96F5-C56F82CA8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DC3B0E75-6CD0-48EC-A930-CF6630174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2A30054D-23A7-40B5-95DB-108EED452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BEB0C5C4-2D36-4964-B8EA-FEC20C70F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692A3054-5CCF-40CD-B8A2-87AD85816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1E551A6E-4CCA-41FF-940A-D972AEF5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8FCEEEB8-025B-443A-A42F-095E69C8F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2A37E82C-D0B3-4A1B-92A1-1A3ACC69C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FBB509AE-557F-469B-BFFF-F9517D71E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4292A2D5-3D5B-4EF1-9305-3F2ED46A0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2389FDA1-CDC2-48DC-A580-F4392A30B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22817F85-A642-4577-A2FB-836B6A4F5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1F13FBB6-AED8-4C4C-A0AA-1305F4714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4581A597-E7EB-4E1F-B4C8-BD4ABF4C0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8880F349-0F66-4EEB-B9C1-0BD116DD1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F916737F-AD71-4F66-91E0-797A7DDA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6B9AE468-9A48-4A0B-A9ED-F6510776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BAC1E245-D7AB-41FB-8394-703252B28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51833CB3-7320-4814-AA05-63EC0F3D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475DF32E-4C3A-4BB5-962E-8134E29AF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3E0D74B7-0EBC-4952-A6A9-81643C583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31DE0A94-E7D7-4269-A5F8-818EE8C10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3A91ABC9-0BD9-4879-9087-71E486932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F6E6DEF0-D922-4A9C-84E3-CE6B41283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04ED24C2-AE4F-4713-8D98-97DB8D373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C4666511-CEC7-4EB3-A725-2CB0D653A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3805B120-FC62-4FC1-A3BE-2E09CBDA8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FEFB87B9-B808-4A3F-8631-78F0AAF0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4EC4317E-D33A-4A24-858A-CB5627CAF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E77A5693-82B7-4C24-97AA-1491647F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BBC49B66-81FC-4ADB-9824-AFD944EA1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7A4758ED-359B-4843-8862-F0364928F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5E2A53A5-855E-492F-9720-79138DBCE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38125C1F-406A-4722-BED1-B3CD4004B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016347DB-8949-477A-A658-FFA31E183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BC15D023-86DF-497E-B949-0205A65D3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B9EFE79F-CCDA-44CD-A2A7-0D3C1D618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7CF8F9A8-FC6E-4D1B-9F26-C37525AD5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34FF2797-AE5E-4465-8037-0CD3FB71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7874B48E-5A05-457F-9E13-C4F9A4667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C5FCBFE3-0456-45EE-813C-A8B867496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6D58A8B1-1732-453D-AF1C-652BB50C9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451C0C29-F3A7-4814-B7AA-DCBD928F4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0105ADC9-7FD4-4053-B768-E3A90388F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57585D30-53A9-4EF9-8DB3-D8B7BE49F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89B31C73-6175-41A5-BFB5-462F055A4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455F8FE2-4781-42BB-9581-E049E870B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D25A8CBE-A264-40C5-84D2-1A234AE31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E8E01802-505F-4484-9A1D-A5100C6A8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D640C99-E5A2-4D14-87B4-5E54F7C4D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37124D99-A709-4D9F-B8E3-CCC5489C2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93BD94AA-74AE-4C3E-83F0-9B356F43E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611C2459-E7E2-4A67-8B9E-00587D8EE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0929EBED-3032-4916-ABB6-7CC0C3B8C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42090F6B-694E-4FBA-8003-615DCF25E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F1D54DBF-CF1F-4F81-8BC3-E9718D4B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FF46C6CF-B748-4F7E-92B5-0F9E887FA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BDA129D4-91CB-41BC-8D44-32C119B4D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5AD400AA-A770-4FB1-9CFE-49FC0FC15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4E854BEF-C01E-413E-9FD4-A33D687F3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4CEAC2F2-3866-481B-9AEB-11C1D5454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0CA64921-B03C-45E7-8534-2DC02D518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262EF3CC-82D6-486F-B362-7582B57F1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DF9912B7-EE98-4A35-9FA3-9C9A955A9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303B5280-2A7B-40F6-8BA4-732B4BEF2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546E13EE-BF77-4883-9FB6-1819C03ED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2DEE02F6-FD23-450C-A547-1EB5974EE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423E9ABC-67FD-4FB6-B87B-8A2AA66A3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B7B3FE3A-D5AD-4729-921E-3D010EEBF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31018937-0761-4B05-AA98-FAE02527B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99BEFAAF-3A78-4DEC-B51E-50E4DC4BB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3FE205B4-2039-4E50-ABDC-80BA5A96F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FCE41907-C9C2-4C30-841F-8727F7E9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6EF29D86-C671-473D-91C4-C9829B5E5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FEC701CB-3A5A-40DD-885C-D5F19C93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95E26441-8B34-49A8-884B-841E3D72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5BB2D8E6-76B8-47CE-9700-52AAFF5B7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49B4E23C-601D-46FD-94BC-4A1A92989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F366D641-2034-41D3-A7F7-63441B17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5F5EF80F-9807-475C-8F9F-D11EA27CE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FAED5560-ADBD-48B2-9116-9FA2E7388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503A4BAF-9094-4FD9-A264-4C2E83412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04DE0D87-5CF1-4D8B-8DCB-5DCA06364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80929423-B29B-4605-B3C3-7B036B5BF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89C5E48A-EC04-4064-B89A-4269081E0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920A0223-BF26-4977-A839-F841CD43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375E458C-D513-4EDB-93DF-8A4B4FB7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1F08C290-E3A7-4791-8E07-6BB424FF8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90743809-6D2E-452E-A8D0-5E18B34DB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5C7A57F8-A4F2-4736-98FE-2EC41AB1F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9E076B3C-619F-4FA1-A844-885EB298F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E903B46D-F025-45C1-BF78-A9E2D6D56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AADC659B-71C8-4257-9A6B-C62FA12E7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B317D97F-7117-451A-ADB0-5CF1B32EE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3A5E7A98-FB32-4030-A74C-EA400E36E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4C2454E1-83E0-4E4C-935B-8F3906DD5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9F75E3D2-1B10-49A0-BA88-422EAD8C9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5E6B6B20-849E-4673-9DA9-481332377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3BE22818-CBE1-43C5-95E0-02571BA84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070A3335-CB26-4677-B852-4208DDE73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164E3881-7AA9-4E41-9B3B-2458E39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9D85ED17-9053-421A-84DC-BA1D41A73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32D68B93-25F5-4972-934B-755F745F8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9209568B-FCEA-4C9E-824E-024FEE662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9BF4E1C0-2401-4C3B-9097-16EBA3B69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2CB3A67C-6087-4658-9CA0-3CB3EA094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D8F09D2C-1997-4645-BB21-5F55B761D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277673AA-E3B8-4479-8B75-349FBD1F0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88EE018A-802C-4FA1-90D9-96AA93908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DD56BF0C-DF10-47BD-98D8-BFE5444CD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C2B8412F-B015-496C-8E52-BB379D7A8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6F873629-CDF6-4CE8-A0FC-5A6CDB4C8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1A68A53E-7FCE-4915-AE79-F75C88EB8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A7CD3CEB-254F-40E3-B07A-1F97D3A8D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EA8B550D-FDEE-4E14-B5C5-04EF4C8AD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B7D5A71A-7127-4F35-8EAA-8C118A441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37245335-FFAA-4BF6-BA5C-AF7CBFF73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9988D788-E1E4-4297-A21E-3432A82DA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00A29CE3-0CFB-4AD0-AB4A-5E46ADEDE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46628106-713C-47F8-9BEF-ED32F5F2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3F7D6C60-A664-4617-9214-2B7FDD9A7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71B44063-FE16-4672-A7CA-9CC459D93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506DAFC9-A415-4DD0-BF5D-1A597569C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CA32E7CE-3DA1-4EA8-A0F4-C15E16AD6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344D379A-E7B8-4B7C-BBFE-9C0301B71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F89DE822-9548-4D46-9AE5-D2199A66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2331A84F-3402-44A7-9891-3ACF505B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E49511B8-8B1B-42AD-8536-2581327AF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6EF04137-52ED-4CCD-95A0-A54973785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F8048C1F-6951-4E9C-9F52-9977D8FD9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B0503382-6856-459A-BCA9-903E627DF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15883FCB-822D-433B-9CCC-242ED43B8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E7DD5C87-5AEE-4DDC-B7D7-C749A4BE8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F10432AA-A0FB-47E0-B3F9-69A6E4E7B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50458FB3-F625-43B6-A7EE-E7065897C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EB7AC84D-FA7B-44A3-9D6E-597AE528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2EB2D1D3-0B12-425D-A990-2F837509B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C18F46DB-F925-4D10-AD17-AE51F5A58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65EFC218-E0C4-4E22-A763-D58E7D49A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EBC645AC-96E9-44F7-808A-A5965964A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28152FF3-07F5-4247-AD1E-A09F3CBF4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C6978E72-5436-474A-BAAF-4F7D5D442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F856BE64-F9A6-4C35-8F4F-EAB61E112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8A35DCA3-BA34-49E0-A508-0DA50A0D4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0539BFCB-3113-48DA-8365-6F3238E48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5282A8FA-7DC0-44DF-B489-F2FE1B095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09906E5D-D895-43AC-9EEB-10980ED95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C0D1E188-1EB7-47C2-97AD-3C02BD469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6EA041F2-CC5E-446E-8002-3EE720749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19058037-A69D-4E3A-BC6E-7DC93A424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01737469-2C9D-4D9A-B46D-94360A861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7A76FF4E-A999-4DC4-82A9-B4530051B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1D5D599E-2403-49BD-A37C-7239D6BB8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8DC8D012-39D1-4E2B-AB4C-A17474AB7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4C81FD85-ECC6-4515-A95D-9FB9873C6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6B9D83B9-3783-474F-BA00-BEB2D32E0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5054D96E-CD97-46D5-BA90-CABE34F61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EA7483FA-411B-4C41-98F5-DF1C4EEA0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CCB0ADF2-C44F-4D22-9879-EC8E7B59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A516CE0B-9B0C-4544-AD3D-73CE06181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18EF9D83-BB19-4758-837F-BD7F3A687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628E309C-9B2C-4693-BAE0-8FEB56676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4DA80278-ED76-4DFC-AAA6-D8A5A14BA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0AC66A6A-5B4A-435B-B737-7B9FE41EA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8AC06D74-2246-483F-BC7C-C3EBBF667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40FFD7F7-B0ED-4D2F-9359-AB0EBCFDA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DE6941B9-93FA-4D2F-BB09-C3937D2D9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CC8513A9-165B-45F5-A2F2-2F1CA8BF2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D32CF260-EC35-4C95-8F89-DC1B4F3A9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B922F75C-8712-4A7B-BAEF-6DDD70838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D5F6745C-A896-4DE9-A53A-3703BC4F7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DB149B5B-2DF3-4632-A8EA-FFEF7F79C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C1FF2BE2-0A8B-4566-B9BE-A7832D7B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69CE5AAA-EC0F-445F-A32A-5AF4D6B53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215B4B0B-F224-4576-A0B3-8C72C4414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B5F3740F-C718-4D50-B10A-BCB4B903A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176A9A48-8387-4C8F-AAE0-2166B731D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D07BA645-6054-41EF-821E-E675DA73D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60BCB620-550A-40D9-9C4F-6B58C8253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64B836E2-1A98-48A8-86F7-9CCC0BEF1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7912BD92-1F18-4AFA-9EC4-ECE706CBE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E8AC5638-8806-4FD2-8BAF-3B3C13502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691AB619-6F84-4DBD-B0C7-64CC8860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ED87F1A5-7E70-4EB9-951B-264EFE16A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4345824-307B-472E-8C86-D2654A96F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A5753100-DB1F-4CC1-B807-EC79E3E0C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84780474-843C-4BFF-8D1A-99B3BC808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3B46B3C7-3B7D-43D5-B24D-93A8F4949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1883B683-69B9-4097-976B-8D8897C7B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9D225FEE-D85D-4AFF-A23E-61C00849C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4F976DA4-9D98-453A-B7D4-04758CE96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470F6A33-F706-49FA-84DD-579D4A308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45CAEF3B-940B-4656-A020-46FC52E2C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B6660E94-8BE0-45FE-93BD-2D0114376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4CA801EF-FCDD-4F01-A909-5FC460FC7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79EFF04D-332D-4990-BBF6-84BD201C6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CE499DE0-039C-4ED5-96FF-57952EF10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44FCB647-17DB-4E26-A290-294C68CF4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3BFD0848-31FC-481B-86B4-0338BFF60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4782E12C-4B24-430A-BB65-DDE45C604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69BE5AA8-1166-4332-8021-8C4441A1B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ADC02ADB-0C42-4749-825D-4D4CCC220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473C2159-8EDC-46B8-8DC6-ACC4F0E0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FE38F567-56EE-4F22-944C-0CF8AAA64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70ADB6F0-95C3-4BA6-8720-0020644FC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41FD23C9-2550-431F-B414-F18CEA70B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ADBA5373-48E3-4E53-8749-42484B701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2BB8663B-4CD8-4509-A26B-E895CC736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15858121-7B9D-4CCF-A373-AB9BD3A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B9AB96BA-5BB0-4FEF-8733-C0B562C0B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B4700461-E994-405B-A42D-2C4244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9AA4C012-22FC-4978-BF2D-698522230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549D44E8-7842-4A2F-9572-1728F76AB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DCAD5012-3198-4982-A79E-8EAA82691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B0B28D11-E734-4E9B-8FDE-D12F41226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237D57FF-415A-407D-B7BC-4CE9D0FCB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3AA583BB-FA73-40AA-B870-29898BBB2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2136C610-FCD4-4ADF-AC78-EB9679661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9BCE93B9-49F6-494F-A9CB-41F290986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D6FC0DF1-432C-4B2D-B297-791D929BF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3B9E7238-EFCE-456C-B19D-9840B4DFA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5698F368-113E-46E3-9FC1-576846ED5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A8117846-3E02-4D21-8CC3-80B46EAE6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192B3CA0-C50B-473B-B8E6-5B8782DA5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32B48A17-0461-4CD5-B98A-693E8A998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EC65A548-A84D-4C8B-87F0-AB747F891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8C4974FE-64C8-4F54-B1B2-4FA878D96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FB8EE33A-2441-45B4-A5EC-3F4947DEE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7D273C50-CB30-4CCB-B386-E748FA2FE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1B5B6761-6E48-4CCD-9045-3EE61DC4B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34986250-6DB3-483C-95C2-6F93A8E6C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29DBDFEC-A874-402F-9E37-27AB650F3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9B293BBF-1F27-41C2-B369-64EA5C204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88654939-E27B-4413-96ED-3BB58C41A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A23C5440-13C8-4167-B0EA-13A094857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E631801A-3B1C-443C-BF7B-BB3D535B0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A9D47D3C-74E3-4EE3-9340-7CC800BA0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EAE5F242-1661-4383-A4C5-77D9D0F75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21911BE5-2074-4CCF-90D2-A66C1F327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468EE192-5BA5-4FE0-A141-04E23A4B7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679E68B6-E0E8-405D-95AF-57BBAB448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639334BC-46A3-4902-A84A-50789B26D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7F447BD6-D470-4909-AEAD-4FC8FEF0E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F5C90EEA-0431-4244-A206-94A39A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D60B763C-9518-43C8-8B24-AA38EFF98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88511B80-8A95-4D8C-B668-97BBE2415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E442095B-F2B1-40D4-A302-C6472CE9E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2AADD817-1059-40BD-B30A-3751B24DF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EF7DADA7-75EB-4D3D-9819-779A8456E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4417F0D6-74B0-4FA8-AC47-68E0BD2F5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C236BE95-29DC-4852-BD8E-31D4BF090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818191E3-2423-4DD7-8FEB-17FBAF2CD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BBDDC7D1-F1D5-43C7-80A3-290F0011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C2DC5A4D-C673-4ED6-AE68-BCB0F93E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065AD007-2BCF-4B42-9DF7-41B993F5D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493372B5-E31B-494B-94B3-3521EF9B1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C79C3278-7793-433B-946F-1059BE0CE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9F35F401-50AF-45A1-AB84-BCA9427B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D6D46B41-287F-42D0-A410-BB7B4FD8C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0002D392-4599-4AB6-A321-6785A509D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03774312-F98F-4C4F-9E15-12BE936F3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D83848E5-A5D3-4042-BF4D-D25F7DB83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4A2CBBF0-4C8E-4F36-A543-A602D3893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CF970359-D076-4F57-9C34-C41EA512D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855866F8-5CED-4689-B262-E9A6E3048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ADFCB28-432D-4B70-AD15-C3572D5DA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9BC2B8D7-60DF-4054-BC33-CDF25D0AD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3A1461E7-E399-4F69-A6F2-3534A02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07686CFC-CA6A-449C-9578-99C51A4D9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BEB83EE3-3C1D-4788-8103-B011A0EAC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66F1431F-74CB-42A2-BCE1-F5A3CFC21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348D9242-9CBB-4AD6-ADC6-CC4157E3A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99174A82-2BB8-4ED4-83BF-C07E836CF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F9604A92-AA2F-4DAE-8A9A-1B73D6771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F664DE50-233A-418A-9285-2F82D764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162C7474-B9A2-4A4D-8719-BE266E2BC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C0604700-62DE-49FA-BD09-CAF96B5C1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81E37EA9-5D31-4685-9D8F-2CF0CD494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0D196AAF-8F35-4B58-AAAC-8A3CB8EFA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57E5CD69-224F-40BC-B86F-982A19D2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8EE409D8-4F74-459C-86AF-4BC246575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B0DE771D-2153-4E60-B04F-A271E7512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56FC47A4-B468-4D24-9C2D-1CB484848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70F8AE79-1457-4315-8173-9D7F69696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522DB8F8-69C7-41CD-BA4E-E2D3488DA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452E2559-752B-490C-AEDB-EB9CE5923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D2AAF087-C62E-4B16-B91E-971EE49FE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FD507110-740B-442A-A75C-E8D0B4F39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E4EED4DD-EB12-4F13-BE81-C9014F9CB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E12A43F9-5A29-45FC-B324-07771C0F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09D563FC-86F9-4097-A19F-E2CE58182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EBC14EE2-89E4-4F08-A99D-32C1B51CD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DF920052-EAB6-4F6C-8BA2-FAB7DBAE7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324E9989-2604-47E3-9232-E4E1F22DB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3A9E5297-601D-46B8-BF91-FCE2C3A0B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24256669-6319-4452-9967-5A62ED817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B28C8069-42EA-4341-9BF3-55C691722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8B66308E-56AB-4D69-A3AC-64BF83A0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A4529FAA-CF3B-4088-BE3E-2182C6227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C072537B-83DD-4786-B764-411E9E35E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73F1DE35-27DE-408A-83DA-19F6347F7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87686958-2115-4474-852C-72A83B938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776241CF-836E-4895-B114-C888518A0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5F9425A5-2C63-4DC2-A0D6-54783556A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DB58BE38-74E5-4237-B2BF-11E8EEDED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B1344D17-E63E-43BE-9A4F-67F1A8D43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7D46DADC-1927-4F2E-9522-AC4802D3D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53926BB2-B7E3-482F-9EB0-5718269EA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629DCE32-8CEF-4F2C-80AB-1F1FFF09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9F670E3B-BD8C-4B67-BA23-4701F6722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F85A7C42-152E-4E18-AEAE-07DB98493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40879C5E-A191-4AD5-9589-38AD572D7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A5E636BC-156D-481D-BA86-43FE2931D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23C30299-E4E8-4D56-AB35-67907BB0C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5FDD7E9B-6304-4F50-AB7A-A054B168F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15DEF7E7-CAC3-44AB-9857-6864772D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BD92B815-FD8B-43C2-9797-B86F091E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142CC27A-0C5E-47B0-8B74-DF15D4A5D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D057226C-79E4-4DDE-ACB0-6225AD9B9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C528C6D2-A3DB-4BC7-B1DB-1F9065C30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A5E96CFC-30FC-4C68-AF37-6A1B761B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82CA561A-BD20-477E-BDFF-B2086E51B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5985DD87-D181-4DC6-9CDF-4DC5E6E76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A623E887-B20E-4107-B86E-8B48D119E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983B4CF0-B133-48A8-A47E-A5AFC8E8D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F575B9E8-C28F-467E-8C24-98E3B1EA1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AEF398CD-64A0-44AA-8B0B-51AD3506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540FADD2-2D32-467A-B969-7A66E8EFC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1FBB2D5D-1D71-43C3-BF3E-39CB0E5F8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B8E65B61-B6B9-4E5B-9D0D-888FF4C15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1E617265-E3D6-4605-A3D3-E5670626A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A7A378E0-9EC2-460F-928A-9818E2293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A12AFCA3-FA04-4716-8EA3-4A8297BD8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2CFDB2F5-426C-48E6-B0A3-D6B90B7F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6E718764-4E40-4F8F-9916-DFE9127AE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C1F567AC-9CE6-4904-9E82-096E0A1A4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7201A732-AD33-46A4-B19D-E2A933B7B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3539ED85-6DCB-42B2-A3F8-2AF570A5F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E60FA26E-8DC5-4647-9B2C-8BF06E4EB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419FE914-79A2-4E0E-BDCC-9902CE83D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51B66797-3318-4E65-86CC-3CAD9F324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3CCF8B9F-E735-46E0-B6DB-A8A2D976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0F5E42C-7985-4041-9F75-00209B117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DB0C8D8-4F1B-41CB-B8AE-C502EF7BCB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3379FF32-397F-423E-818D-5EAA82151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A9C6BFD5-4670-4BF0-BA50-6548D7A1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0AB7CC59-58C8-4B60-BD42-F1C122124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EE37A129-42AA-48BD-9228-700245A33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E6677BB5-2283-4782-B708-65A871E4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0FFE914C-4FE3-4B69-96C5-5E842A82B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0F07C023-B924-42DD-9EE6-3A185737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BC3E46E9-C90D-4E18-8848-FB727FB88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5F3F164C-9A8D-4A66-8361-7C22AC6C8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7F157F71-5060-4F2B-B1EC-5E4E66673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61E55057-1B9B-4C7E-8F6F-859979AB9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71035101-9BB1-4148-9352-F5C9A440B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5A823674-20E2-4E81-B3FC-41F708C2B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8B1C022C-3B0D-44E4-8E67-48DB47AD9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4970B88B-F628-4B98-989A-F1C5A703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54894341-FB70-49A7-89A6-D9F8EDFA4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141C04B0-9D17-4ABF-86E9-D0C3F77F5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ECB2A6AD-E7EF-426E-AFED-A753F7158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6C7BCDE5-B4A9-4581-A54F-CC2B2A688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0A7C3583-3764-4DBE-8696-6CDD9656B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CB9917B9-9BCE-408E-B2E9-CCFE4AFC9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396C63AB-8580-4163-9A45-090632488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C65DAC02-C120-4E95-ADB8-547458AFD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6C52C044-D14A-4A5B-8039-D7E38349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58D95DEF-613E-4E5A-BF60-AC72B169E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57FC62CC-7642-4FD3-9BA9-4408A1735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A898AC6E-7B35-4D03-A41C-F9E8C7DA6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CBABC10B-C878-4B9B-B3B0-26968CD60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2AF80E9-AA85-47A2-AAFA-6688193B9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3CCC9038-DA34-4F4F-86E9-A6F01094E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EEB519FE-B7F0-4460-B70E-C28E2B5B1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2934AFD1-1D8C-4D41-B43B-66BA65111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CE7F2193-B1C8-493B-8D56-071E1C79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DECE5192-BD39-4039-B571-BABC9A3F0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A9C87DBC-6314-4C56-B128-864E422B3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DAC5EA5C-E721-4478-BCAF-B69C6DCA3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E3166434-D8DE-4407-821E-3118778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C8184DA0-A11A-4D3C-97C9-F2B904495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09B2B9E2-52A6-4761-9606-AEA849E52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07731288-543C-470F-BD0B-13D221E1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3D8D2700-819A-4EEF-A0B0-BD01AD4E3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7F156EC0-E0D6-40DC-BABC-E053E7253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43C0975C-8158-4C8E-954B-6E5205A22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FB2AB2E9-0F00-4B4F-BE94-50F9B7325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23080A57-B2D9-487E-9E96-9D42F471D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7DFCE94A-EABD-4956-82AE-8947B08F8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6A61808F-87D7-4889-AFBE-20E500054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0D547C5-8949-4F47-9A82-7D9785D90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AE2150CD-D0E3-45A2-BCDD-B990CBE91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C6EF67D9-FA01-4F85-B80F-F1B9FCFD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9FC200A0-8650-44BD-9E13-FDEEBA29A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A9C24BA4-C202-4505-9238-9B8E1C6ED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43B6A90D-9D6B-4F59-A566-AD62AD6BC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607664DA-4987-4039-B956-E40C8FF12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F22E0BC5-450C-438E-A8A7-C5B2B5EEA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D117F1C3-A98F-4BEA-B7A7-3E8407399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6FCE4D56-C828-4762-8071-B43FA7ABD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36FE7318-D129-4A5A-9A3E-EA19FF81A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37E8EBE2-20F0-4130-81D9-03A47857C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8D7E8F29-D04C-433B-9FBD-29CABB777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CA093F75-F3D6-4D9B-9D19-82EF9355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B0088D80-13CF-43B7-B622-D241D9A74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9BC80FF0-1545-4F55-8F8C-AF95D4077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5E0FF07C-8462-41A7-91C9-FAEB5E8E4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E853E143-38A8-4C5E-B7B6-35005327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67BC705A-37D2-4F0C-A312-640C2FE59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A677BCED-A6E9-44A6-A066-E254A5AA4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92E3C295-8120-441C-AB99-D9965AF13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7243E384-7491-43C0-B93A-75690C63F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49DC703F-F5FA-4825-BF39-9AA3BCF52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C6125991-7290-4835-885D-9FFB2E338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6D1AA757-8F4B-4091-B378-04526C799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A5C51267-99B2-4A46-8DDE-821E57B15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68E337E3-BFD8-48EA-A26C-3B60366E7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31B1F7A9-5F5F-423F-9806-07778BD63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B211BB34-1FE1-4FBE-9974-E0558EF27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8C84BA85-32C4-48E4-AD19-145D06774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0B8F6961-B831-4BC2-A2E7-CAD1DC90C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1632D868-FD05-4B68-A4F8-DB911711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D941DCC7-C59B-4D0B-8DB1-FE35654C1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5211F50F-2CF7-4ACC-A977-DEC227918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70D70EE6-C35F-454A-B069-7A0DFE21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5B988C62-A460-4783-A7B4-35D03D86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53697744-F419-4587-9E93-2454A3618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56BC51DB-1101-425F-AE4E-3B923194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C7CB2AB8-15E5-4D5C-A766-E1DBB8785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08B7E04D-4F79-4939-ABA5-265E5C7F0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E977E598-82CD-49E7-9743-DC0637587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B5631C0C-2157-42D3-898C-8C2A52F49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E2F9ADE7-2A3F-4B28-B8C6-E49BD8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B1609C56-4247-47E2-B3FF-A691F4E12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38F1D253-028A-404D-A3CB-44660B926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BDAE262B-B8A8-429E-B87B-64943C6E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3522B7C1-9F75-4773-82AC-F903F4F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649638EA-DECE-4BF3-9D53-4342089CE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F90F9EE4-CC97-4154-8B76-6AE60C84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EA7AB77F-808F-4CAE-895A-4B4AAB439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63048D60-7BF2-443B-9A24-04B2CD3B8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5C2C5FD3-C209-4740-BCF4-C979D79D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DDA5A17A-D19A-4A88-97A3-22386986D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BD6A091D-B913-41CA-A3E6-D5BE752BE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56D3FE7F-4B56-4383-ADB6-63A71B93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43E640F9-58D9-47EB-A964-C5AF492D0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EC8DD769-E08F-487E-8E44-FFC9F40AA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4428D6FB-3485-43DF-93BF-1CA525E35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61ACD349-9CEE-4C8A-9817-AF4F28253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1F986CC4-DE46-4591-8CA9-C69245CDF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F4C3A68B-E306-4F31-B7E8-9AF69C356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B1B6E67F-9492-494A-8AF6-5CA1FB141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731E1948-01D5-4821-A2F0-89B8D3737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779BEE44-BCB0-45C5-A168-B8044515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08923B12-E70E-42AF-B58A-2380D944C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03F2127D-F495-4F2F-B3E2-650DCD21B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A8AD3C20-5F8C-4F8A-ADB1-47C868935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BAC786D3-C38A-4281-8927-7D9F303A3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FA608ABF-8531-4D78-AAEB-72FB6724C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C2CE5B7C-E209-436D-B550-9002FF91E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EBB70D33-83F6-4597-8336-01F7C84A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06286614-D304-40B2-AE94-3442ECB2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5D7A2FD0-B7C7-4819-A9E3-6E3FDBDA1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22A32765-185B-4A1E-8DCB-B6E52B6BA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261A8CCE-162D-48D1-A68D-38D72D2AE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68749ACB-0F22-47F6-B7D9-794020036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235A68DD-52F2-47D1-AB54-FBAE5A849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749FD359-A6A4-4AB5-BD90-61972C47B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5F962277-E271-4DB9-8006-14876FEE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FAC33DAA-CF27-4FE4-BCA7-AB898E2AC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219E93EA-CA5D-401F-B869-021E1A7DC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631347B3-8E11-48A0-A787-C70E473D9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FC3361EB-8AD5-401E-8194-2735D824A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92ADABCA-0ACD-4821-A7F1-8E23D50E1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8411B408-4391-4DBD-9390-350A6B33A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1275E1BB-DAC3-4C46-A935-CC85BF569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BB4853F7-F7B8-4C51-BE3E-96237AC74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3549F085-3B75-4F79-9498-C5BAB057F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969B8D8A-9D2B-4632-AE93-AEEF72F71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A63F441D-8C33-4FE6-9B8E-0F7A476C8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8C1B76B9-7583-4647-AB8C-8A9E485DB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ED42F8E5-1C23-40F7-AC8C-B66078FE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90F50BA9-9BD3-441A-B1D2-BAA3EDB92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855E4E6A-B59E-47FA-99C6-47F738EF8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DE998CA3-ADBE-4644-8F8A-9E719F020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67E87B58-675A-4A50-8D99-3007F367D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1423DF6A-BED0-49D7-AC3C-160834578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5607A95A-D6B6-41C0-9C2B-B70F49D5A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0D127297-6853-4235-A69B-6C0A76B71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30A7EDE7-2A70-4B78-9A76-132A2113C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143F1F50-A91A-4744-9FF8-FDF389348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2E6A463E-A91B-46AA-B42A-0F443E524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87762AFD-1883-4AF5-8D19-092BE0575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AB44E82D-1541-4310-A355-9119DBA94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86AB7207-0FC6-4659-8AA3-D20B6819B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E14CE83C-C73D-428B-8F01-01B95F87D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00439953-389D-4CD3-98F3-0E04306CA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EC307E51-5BEC-4FC1-BED6-8A57BC990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FC088A9F-E80B-4B48-8C0F-EF80EE02D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023C2C79-FC74-4F39-899B-191769A21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BDE3B9EA-0A65-4BE8-BF0C-367CA50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8548559D-16F4-4D78-BB7C-906883847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E3B4C761-2FEC-4AEF-8532-46A5A4CD8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26A61CF3-56EC-4291-9439-B118CEA82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E0DE4CFC-046B-41D8-AEB9-6E36A2A35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7347986E-0AE3-4514-998E-778EA0147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B3D49EDF-34D5-4EC6-B8B8-308DA58C1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C881C185-E20E-4D92-9B77-08DC42147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5CD6C8F6-B0A4-4987-819F-778A9F09E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EBD6579D-8794-4028-A90A-5704C2A4C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621EBF98-7A74-4DD8-9354-5BBB2E603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781544E0-FF30-408E-BE7E-DAD204238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C645B65E-BD59-4633-BA36-EBF71D00D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4C049AB3-2C76-459D-B73E-9D3E12518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10CBAAB6-1C60-4234-985C-D3F7257A8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A5EBF7EB-6EE9-465B-BF30-EFB1DDDCC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40770B51-E022-463A-BDC9-92841C75C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1980D29E-0541-49C3-AE03-01C1708F1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75459E90-2DFE-4601-B1D9-7BBE19A14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CE379C6B-152F-430D-A221-AC599D3F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3C377A17-1886-4DB6-913D-0E5FEB271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2FB7E5E6-444E-4E26-8372-F03B51EEB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6449A1B9-9DA6-440E-B3D7-C5BED3881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590B0349-A2B2-4B96-BB97-CC8311D76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D9BF2070-7FF1-408C-8429-F26A525E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139249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7C833-CA67-AEF9-AC71-EA7DBCC5D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00B42B-D802-E7D6-798B-6BCBE01D380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2DA879-AAD1-304D-CEAF-4ACA26A25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FDE3E-7BEA-6604-BB5C-A5F9E9AB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DA9CFB2-3B2A-9F47-52EA-663C64DFBCC2}"/>
              </a:ext>
            </a:extLst>
          </p:cNvPr>
          <p:cNvSpPr txBox="1">
            <a:spLocks noChangeArrowheads="1"/>
          </p:cNvSpPr>
          <p:nvPr/>
        </p:nvSpPr>
        <p:spPr>
          <a:xfrm>
            <a:off x="3474441" y="150585"/>
            <a:ext cx="4834939" cy="886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135FCB7-9408-4329-48BC-B481D8B56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46515" y="1260571"/>
            <a:ext cx="10898969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[1]  J. G. Brookshear and D. </a:t>
            </a:r>
            <a:r>
              <a:rPr kumimoji="0" lang="en-US" altLang="en-US" sz="20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Brylow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, Computer Science: An Overview, 13th ed. Boston, MA, USA: Pearson, 2019.</a:t>
            </a:r>
          </a:p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[2]</a:t>
            </a:r>
            <a:r>
              <a:rPr lang="en-US" sz="2000" dirty="0"/>
              <a:t> </a:t>
            </a:r>
            <a:r>
              <a:rPr lang="en-US" sz="2000" dirty="0">
                <a:latin typeface="+mn-lt"/>
              </a:rPr>
              <a:t>A. S. Tanenbaum and D. J. Wetherall, </a:t>
            </a:r>
            <a:r>
              <a:rPr lang="en-US" sz="2000" i="1" dirty="0">
                <a:latin typeface="+mn-lt"/>
              </a:rPr>
              <a:t>Computer Networks</a:t>
            </a:r>
            <a:r>
              <a:rPr lang="en-US" sz="2000" dirty="0">
                <a:latin typeface="+mn-lt"/>
              </a:rPr>
              <a:t>, 5th ed. Upper Saddle River, NJ, USA: Prentice Hall, 2011.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>[3] B. A. Forouzan, </a:t>
            </a:r>
            <a:r>
              <a:rPr lang="en-US" sz="2000" i="1" dirty="0">
                <a:latin typeface="+mn-lt"/>
              </a:rPr>
              <a:t>Data Communications and Networking</a:t>
            </a:r>
            <a:r>
              <a:rPr lang="en-US" sz="2000" dirty="0">
                <a:latin typeface="+mn-lt"/>
              </a:rPr>
              <a:t>, 5th ed. New York, NY, USA: McGraw-Hill, 2013.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en-GB" sz="2000" b="1"/>
              <a:t>[4]</a:t>
            </a:r>
            <a:r>
              <a:rPr lang="en-GB" sz="2000"/>
              <a:t> </a:t>
            </a:r>
            <a:r>
              <a:rPr lang="en-GB" sz="2000" b="1" dirty="0"/>
              <a:t>Cisco Networking Academy, </a:t>
            </a:r>
            <a:r>
              <a:rPr lang="en-GB" sz="2000" b="1" i="1" dirty="0"/>
              <a:t>Official website</a:t>
            </a:r>
            <a:r>
              <a:rPr lang="en-GB" sz="2000" b="1" dirty="0"/>
              <a:t>. </a:t>
            </a:r>
            <a:r>
              <a:rPr lang="en-GB" sz="2000" b="1" dirty="0" err="1"/>
              <a:t>NetAcad</a:t>
            </a:r>
            <a:r>
              <a:rPr lang="en-GB" sz="2000" b="1" dirty="0"/>
              <a:t>. [Online]. Available: https://www.netacad.com/. Accessed: 09 sept. 2025.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3903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7885520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89E0F4D-C347-4317-9B01-341C2B2BE63D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2438</Words>
  <Application>Microsoft Office PowerPoint</Application>
  <PresentationFormat>Widescreen</PresentationFormat>
  <Paragraphs>391</Paragraphs>
  <Slides>47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47</vt:i4>
      </vt:variant>
    </vt:vector>
  </HeadingPairs>
  <TitlesOfParts>
    <vt:vector size="58" baseType="lpstr">
      <vt:lpstr>Google Sans</vt:lpstr>
      <vt:lpstr>ReithSans</vt:lpstr>
      <vt:lpstr>urw-din</vt:lpstr>
      <vt:lpstr>Arial</vt:lpstr>
      <vt:lpstr>Calibri</vt:lpstr>
      <vt:lpstr>Calibri Light</vt:lpstr>
      <vt:lpstr>Times New Roman</vt:lpstr>
      <vt:lpstr>Wingdings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Computer Networks</vt:lpstr>
      <vt:lpstr>PowerPoint Presentation</vt:lpstr>
      <vt:lpstr>PowerPoint Presentation</vt:lpstr>
      <vt:lpstr>Network Infrastructure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RJ45 connector</vt:lpstr>
      <vt:lpstr>RJ45 connector</vt:lpstr>
      <vt:lpstr>connector</vt:lpstr>
      <vt:lpstr>Join the Vevox session </vt:lpstr>
      <vt:lpstr>[1]  J. G. Brookshear and D. Brylow, Computer Science: An Overview, 13th ed. Boston, MA, USA: Pearson, 2019. [2] A. S. Tanenbaum and D. J. Wetherall, Computer Networks, 5th ed. Upper Saddle River, NJ, USA: Prentice Hall, 2011. [3] B. A. Forouzan, Data Communications and Networking, 5th ed. New York, NY, USA: McGraw-Hill, 2013. [4] Cisco Networking Academy, Official website. NetAcad. [Online]. Available: https://www.netacad.com/. Accessed: 09 sept. 2025. 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2026-03-16T11:09:06Z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