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595" r:id="rId2"/>
    <p:sldId id="600" r:id="rId3"/>
    <p:sldId id="601" r:id="rId4"/>
    <p:sldId id="602" r:id="rId5"/>
    <p:sldId id="603" r:id="rId6"/>
    <p:sldId id="607" r:id="rId7"/>
    <p:sldId id="608" r:id="rId8"/>
    <p:sldId id="609" r:id="rId9"/>
    <p:sldId id="610" r:id="rId10"/>
    <p:sldId id="611" r:id="rId11"/>
    <p:sldId id="612" r:id="rId12"/>
    <p:sldId id="613" r:id="rId13"/>
    <p:sldId id="614" r:id="rId14"/>
    <p:sldId id="615" r:id="rId15"/>
    <p:sldId id="616" r:id="rId16"/>
    <p:sldId id="617" r:id="rId17"/>
    <p:sldId id="618" r:id="rId18"/>
    <p:sldId id="619" r:id="rId19"/>
    <p:sldId id="620" r:id="rId20"/>
    <p:sldId id="598" r:id="rId21"/>
    <p:sldId id="621" r:id="rId22"/>
    <p:sldId id="622" r:id="rId23"/>
    <p:sldId id="623" r:id="rId24"/>
    <p:sldId id="624" r:id="rId25"/>
    <p:sldId id="625" r:id="rId26"/>
    <p:sldId id="626" r:id="rId27"/>
    <p:sldId id="627" r:id="rId28"/>
    <p:sldId id="628" r:id="rId29"/>
    <p:sldId id="629" r:id="rId30"/>
    <p:sldId id="634" r:id="rId31"/>
    <p:sldId id="63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277"/>
    <p:restoredTop sz="95921"/>
  </p:normalViewPr>
  <p:slideViewPr>
    <p:cSldViewPr snapToGrid="0" snapToObjects="1">
      <p:cViewPr varScale="1">
        <p:scale>
          <a:sx n="68" d="100"/>
          <a:sy n="68" d="100"/>
        </p:scale>
        <p:origin x="2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4FEF7-911D-C449-BB09-8B5256874E23}" type="datetimeFigureOut">
              <a:rPr lang="en-US" smtClean="0"/>
              <a:t>10/12/2021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1CB5D-15D0-4647-9BDF-6BD1342E28CD}" type="slidenum">
              <a:rPr lang="en-US" smtClean="0"/>
              <a:t>‹#›</a:t>
            </a:fld>
            <a:endParaRPr lang="en-US"/>
          </a:p>
        </p:txBody>
      </p:sp>
    </p:spTree>
    <p:extLst>
      <p:ext uri="{BB962C8B-B14F-4D97-AF65-F5344CB8AC3E}">
        <p14:creationId xmlns:p14="http://schemas.microsoft.com/office/powerpoint/2010/main" val="3930474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39F10-9C53-BB42-A3D3-AA5B9CDC0A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1D1CC00-8BC0-E64B-906C-C82EC557C5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C5526B-1279-2243-B9F7-33D16B76F5F3}"/>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E1288F43-C56A-844A-B90A-A63C51FCB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16B756-A928-9A42-860D-D883E2D086F3}"/>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1246934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73581-42E7-614E-A1A7-7F020E87D3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9CC4A16-6CB2-F24B-B50F-DB30C4B0CB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727D0C-5BA8-8147-B078-5D7561AA19EB}"/>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6D0CEE77-9E15-FF48-A283-35B79FEB21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82C58C-0561-FD4E-A692-A2E9A85B2B65}"/>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3965728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03253-09EE-B24F-929A-898895977B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211EF56-D7C0-F843-86BA-D771AF4CB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D83E59-C59D-7B4B-8CEE-AA5936605E20}"/>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2405DCE2-AEAE-B84E-B17A-138E29AAD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0FF26-11CC-8E4E-A81F-8A1A79E92425}"/>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3358377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204ED-4506-0F4C-8116-9B613A132C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2A6AE3-3084-4F4F-AC83-DBE4470BC0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4411824-69EB-1E4A-B7EB-C63185A60E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00FC98-8432-1F41-B943-F850341A68E6}"/>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6" name="Footer Placeholder 5">
            <a:extLst>
              <a:ext uri="{FF2B5EF4-FFF2-40B4-BE49-F238E27FC236}">
                <a16:creationId xmlns:a16="http://schemas.microsoft.com/office/drawing/2014/main" id="{7848A2F7-EE3C-7645-B866-FD9F606E9E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31B24E-74C1-824E-87DA-CAD265AEC0F3}"/>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304243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5FDC-BCB5-8D48-B2B8-E660FE2A05A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0C0C3A0-4534-6F46-BDE4-00172EECFF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E082A4-A606-8543-9311-BA5875DD22E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9C7302-0428-0E43-8CB2-D3B518D26D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185749-BFEC-FA40-BA6A-0EECC6CA302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F243E0-0960-4E40-910C-57824928755F}"/>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8" name="Footer Placeholder 7">
            <a:extLst>
              <a:ext uri="{FF2B5EF4-FFF2-40B4-BE49-F238E27FC236}">
                <a16:creationId xmlns:a16="http://schemas.microsoft.com/office/drawing/2014/main" id="{095EB580-544F-0D47-93D9-D4C8D042C0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91C891-F9B3-704A-83E5-3D129D7929CD}"/>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2771909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1C53-4165-BF4F-825D-61BEAB5028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E18CEF8-4DB3-3E44-BD98-AAA6D6B1EB96}"/>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4" name="Footer Placeholder 3">
            <a:extLst>
              <a:ext uri="{FF2B5EF4-FFF2-40B4-BE49-F238E27FC236}">
                <a16:creationId xmlns:a16="http://schemas.microsoft.com/office/drawing/2014/main" id="{A97327EA-66CD-5241-99CB-ED29EB575B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954678F-1B06-4D45-92A5-96BFCC499004}"/>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3031806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A2E0B-3593-BE4A-AB0D-B8ABCEAEEF45}"/>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3" name="Footer Placeholder 2">
            <a:extLst>
              <a:ext uri="{FF2B5EF4-FFF2-40B4-BE49-F238E27FC236}">
                <a16:creationId xmlns:a16="http://schemas.microsoft.com/office/drawing/2014/main" id="{4B110383-B6B6-5844-85CF-A2E1177259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BC9315-3197-6046-B560-527AD3FD53A0}"/>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2913529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4A63-4DDE-F24C-88C1-51433773A0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37A6031-F277-D147-8BF0-D94ED1CAE7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DB3504-75D0-F24A-9092-2B2883854C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92E958-6A4E-DF4F-884D-DD6E2D4A49D2}"/>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6" name="Footer Placeholder 5">
            <a:extLst>
              <a:ext uri="{FF2B5EF4-FFF2-40B4-BE49-F238E27FC236}">
                <a16:creationId xmlns:a16="http://schemas.microsoft.com/office/drawing/2014/main" id="{8FD17EEF-A914-1F40-AB38-C9B400C79C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D89AF1-6568-6F4C-94A2-19CC58CB5A0C}"/>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894430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BDB3-E793-DD4B-99FD-B8BB3A4A1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5D2C1F4-475F-F743-9340-5C17D866E6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45B369-D7DC-6642-BE48-E292AFDCAB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DE1244-CB0B-9D43-B08A-67E627FE73F5}"/>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6" name="Footer Placeholder 5">
            <a:extLst>
              <a:ext uri="{FF2B5EF4-FFF2-40B4-BE49-F238E27FC236}">
                <a16:creationId xmlns:a16="http://schemas.microsoft.com/office/drawing/2014/main" id="{0DC0FC1C-3FC6-B24A-8D01-72B4125F99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7354E9-BDF2-B648-A476-49E9EA8F5F40}"/>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2525723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4DAB-34B2-8B47-B680-3BC6A6F129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050882-261B-C64C-AAFA-2505E1276B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A2CE2A-D8DA-F744-8A65-8B17EA7EB106}"/>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72F4E988-3E45-974A-A70B-8D0891B723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EEBA86-0D22-5A45-BE47-ED0EF8B58D0B}"/>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3697460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402370-AA91-6A42-843C-968BC5542A9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B92DCF-9298-9D43-B4E1-8FC1D49A76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9E6026-7E01-B845-9315-C10866D3C4AB}"/>
              </a:ext>
            </a:extLst>
          </p:cNvPr>
          <p:cNvSpPr>
            <a:spLocks noGrp="1"/>
          </p:cNvSpPr>
          <p:nvPr>
            <p:ph type="dt" sz="half" idx="10"/>
          </p:nvPr>
        </p:nvSpPr>
        <p:spPr/>
        <p:txBody>
          <a:body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39ACBBC0-857C-0F4F-891D-4585F10B64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4FF3D5-4BCA-8A47-B263-9557EEAD59D8}"/>
              </a:ext>
            </a:extLst>
          </p:cNvPr>
          <p:cNvSpPr>
            <a:spLocks noGrp="1"/>
          </p:cNvSpPr>
          <p:nvPr>
            <p:ph type="sldNum" sz="quarter" idx="12"/>
          </p:nvPr>
        </p:nvSpPr>
        <p:spPr/>
        <p:txBody>
          <a:bodyPr/>
          <a:lstStyle/>
          <a:p>
            <a:fld id="{82DA1E58-2731-E341-BB44-56A979C3B12F}" type="slidenum">
              <a:rPr lang="en-US" smtClean="0"/>
              <a:t>‹#›</a:t>
            </a:fld>
            <a:endParaRPr lang="en-US"/>
          </a:p>
        </p:txBody>
      </p:sp>
    </p:spTree>
    <p:extLst>
      <p:ext uri="{BB962C8B-B14F-4D97-AF65-F5344CB8AC3E}">
        <p14:creationId xmlns:p14="http://schemas.microsoft.com/office/powerpoint/2010/main" val="1438142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ED2336-1E83-6042-9811-9F7B98A986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CA0E40E-3B6B-CD40-83DC-2A3A9F0531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517001-7A85-F540-9C54-207E43541F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45E298-0806-964F-ACB3-560B212FC72B}" type="datetimeFigureOut">
              <a:rPr lang="en-US" smtClean="0"/>
              <a:t>10/12/2021</a:t>
            </a:fld>
            <a:endParaRPr lang="en-US"/>
          </a:p>
        </p:txBody>
      </p:sp>
      <p:sp>
        <p:nvSpPr>
          <p:cNvPr id="5" name="Footer Placeholder 4">
            <a:extLst>
              <a:ext uri="{FF2B5EF4-FFF2-40B4-BE49-F238E27FC236}">
                <a16:creationId xmlns:a16="http://schemas.microsoft.com/office/drawing/2014/main" id="{63DDB821-32B9-5242-9069-9707A48893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44C8AE-88AC-D24A-9D66-0EDFFDFDFF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DA1E58-2731-E341-BB44-56A979C3B12F}" type="slidenum">
              <a:rPr lang="en-US" smtClean="0"/>
              <a:t>‹#›</a:t>
            </a:fld>
            <a:endParaRPr lang="en-US"/>
          </a:p>
        </p:txBody>
      </p:sp>
    </p:spTree>
    <p:extLst>
      <p:ext uri="{BB962C8B-B14F-4D97-AF65-F5344CB8AC3E}">
        <p14:creationId xmlns:p14="http://schemas.microsoft.com/office/powerpoint/2010/main" val="123638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8117" y="316192"/>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 Management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117208"/>
          </a:xfrm>
        </p:spPr>
        <p:txBody>
          <a:bodyPr>
            <a:normAutofit lnSpcReduction="1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1</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1"/>
            <a:ext cx="2507004" cy="954107"/>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321169" y="203983"/>
            <a:ext cx="8877886" cy="954107"/>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Module outline</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86435" y="1253331"/>
            <a:ext cx="11194473" cy="4809844"/>
          </a:xfrm>
        </p:spPr>
        <p:txBody>
          <a:bodyPr>
            <a:normAutofit/>
          </a:bodyPr>
          <a:lstStyle/>
          <a:p>
            <a:pPr marL="0" indent="0">
              <a:buNone/>
            </a:pPr>
            <a:r>
              <a:rPr lang="en-GB" b="1" dirty="0">
                <a:latin typeface="Arial" panose="020B0604020202020204" pitchFamily="34" charset="0"/>
                <a:cs typeface="Arial" panose="020B0604020202020204" pitchFamily="34" charset="0"/>
              </a:rPr>
              <a:t>Module outline</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This module is intended to provide students with an understanding of the project management process and the ability to undertake management of projects in practice. </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It will equip students to recognise the characteristics of projects, the issues associated with managing projects and identifies some of the techniques for doing so.</a:t>
            </a:r>
            <a:endParaRPr lang="en-US"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2C053D6-28B6-4C2A-B4F3-CE14C41CBE77}"/>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974907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749646" y="174161"/>
            <a:ext cx="5557911" cy="623103"/>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600542"/>
            <a:ext cx="11194473" cy="4351338"/>
          </a:xfrm>
        </p:spPr>
        <p:txBody>
          <a:bodyPr>
            <a:normAutofit/>
          </a:bodyPr>
          <a:lstStyle/>
          <a:p>
            <a:pPr marL="0" indent="0">
              <a:buNone/>
            </a:pPr>
            <a:r>
              <a:rPr lang="en-GB" b="1" dirty="0">
                <a:latin typeface="Arial" panose="020B0604020202020204" pitchFamily="34" charset="0"/>
                <a:cs typeface="Arial" panose="020B0604020202020204" pitchFamily="34" charset="0"/>
              </a:rPr>
              <a:t>The learning outcomes are:</a:t>
            </a:r>
          </a:p>
          <a:p>
            <a:pPr marL="0" indent="0">
              <a:buNone/>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an understanding of the nature of projects and the problems associated with managing projects, an appreciation of the tools available for planning and executing projects and the ability to apply these in a appropriate way. </a:t>
            </a:r>
          </a:p>
          <a:p>
            <a:pPr marL="0" indent="0">
              <a:buNone/>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Students should gain skills in Project Management, Decision Making, and the appraisal projects.</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38496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123028" y="133179"/>
            <a:ext cx="6669258" cy="755990"/>
          </a:xfrm>
        </p:spPr>
        <p:txBody>
          <a:bodyPr>
            <a:normAutofit/>
          </a:bodyPr>
          <a:lstStyle/>
          <a:p>
            <a:pPr algn="ctr"/>
            <a:r>
              <a:rPr lang="en-GB" b="1" dirty="0">
                <a:solidFill>
                  <a:srgbClr val="002060"/>
                </a:solidFill>
                <a:latin typeface="Arial" panose="020B0604020202020204" pitchFamily="34" charset="0"/>
                <a:cs typeface="Arial" panose="020B0604020202020204" pitchFamily="34" charset="0"/>
              </a:rPr>
              <a:t>Continues</a:t>
            </a:r>
            <a:r>
              <a:rPr lang="en-GB" b="1" dirty="0">
                <a:solidFill>
                  <a:schemeClr val="accent1"/>
                </a:solidFill>
              </a:rPr>
              <a:t> </a:t>
            </a:r>
            <a:endParaRPr lang="en-US" b="1" dirty="0">
              <a:solidFill>
                <a:schemeClr val="accent1"/>
              </a:solidFill>
            </a:endParaRP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131618" y="1274824"/>
            <a:ext cx="11928764" cy="5237019"/>
          </a:xfrm>
        </p:spPr>
        <p:txBody>
          <a:bodyPr>
            <a:noAutofit/>
          </a:bodyPr>
          <a:lstStyle/>
          <a:p>
            <a:pPr marL="0" indent="0">
              <a:buNone/>
            </a:pPr>
            <a:r>
              <a:rPr lang="en-GB" b="1" dirty="0">
                <a:latin typeface="Arial" panose="020B0604020202020204" pitchFamily="34" charset="0"/>
                <a:cs typeface="Arial" panose="020B0604020202020204" pitchFamily="34" charset="0"/>
              </a:rPr>
              <a:t>On completion of this module students should be able to:- </a:t>
            </a:r>
          </a:p>
          <a:p>
            <a:r>
              <a:rPr lang="en-GB" b="1" dirty="0">
                <a:latin typeface="Arial" panose="020B0604020202020204" pitchFamily="34" charset="0"/>
                <a:cs typeface="Arial" panose="020B0604020202020204" pitchFamily="34" charset="0"/>
              </a:rPr>
              <a:t>Demonstrate critical awareness and recognize the importance of project management and the breadth of the subject area.</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Critically evaluate concepts employed in contemporary project management at strategic, systems and operational levels.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Critically discuss the knowledge and skills required for successful project management in organisations.</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and have gained some practical skills which can be applied in the management of projects.</a:t>
            </a:r>
          </a:p>
        </p:txBody>
      </p:sp>
      <p:pic>
        <p:nvPicPr>
          <p:cNvPr id="6" name="Picture 5">
            <a:extLst>
              <a:ext uri="{FF2B5EF4-FFF2-40B4-BE49-F238E27FC236}">
                <a16:creationId xmlns:a16="http://schemas.microsoft.com/office/drawing/2014/main" id="{57D2E869-CEC5-4C68-BF97-A9AC1D61A96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49812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447777" y="41569"/>
            <a:ext cx="8202637" cy="760290"/>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Transferable skills include</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825625"/>
            <a:ext cx="11194473" cy="4796848"/>
          </a:xfrm>
        </p:spPr>
        <p:txBody>
          <a:bodyPr>
            <a:normAutofit/>
          </a:bodyPr>
          <a:lstStyle/>
          <a:p>
            <a:r>
              <a:rPr lang="en-GB" b="1" dirty="0">
                <a:latin typeface="Arial" pitchFamily="34" charset="0"/>
                <a:cs typeface="Arial" pitchFamily="34" charset="0"/>
              </a:rPr>
              <a:t>Project Management</a:t>
            </a:r>
          </a:p>
          <a:p>
            <a:r>
              <a:rPr lang="en-GB" b="1" dirty="0">
                <a:latin typeface="Arial" pitchFamily="34" charset="0"/>
                <a:cs typeface="Arial" pitchFamily="34" charset="0"/>
              </a:rPr>
              <a:t>Planning and time management</a:t>
            </a:r>
          </a:p>
          <a:p>
            <a:r>
              <a:rPr lang="en-GB" b="1" dirty="0">
                <a:latin typeface="Arial" pitchFamily="34" charset="0"/>
                <a:cs typeface="Arial" pitchFamily="34" charset="0"/>
              </a:rPr>
              <a:t>Decision Making</a:t>
            </a:r>
          </a:p>
          <a:p>
            <a:r>
              <a:rPr lang="en-GB" b="1" dirty="0">
                <a:latin typeface="Arial" pitchFamily="34" charset="0"/>
                <a:cs typeface="Arial" pitchFamily="34" charset="0"/>
              </a:rPr>
              <a:t>Problem identification, formulation and solving</a:t>
            </a:r>
          </a:p>
          <a:p>
            <a:r>
              <a:rPr lang="en-GB" b="1" dirty="0">
                <a:latin typeface="Arial" pitchFamily="34" charset="0"/>
                <a:cs typeface="Arial" pitchFamily="34" charset="0"/>
              </a:rPr>
              <a:t>Data analysis</a:t>
            </a:r>
          </a:p>
          <a:p>
            <a:r>
              <a:rPr lang="en-GB" b="1" dirty="0">
                <a:latin typeface="Arial" pitchFamily="34" charset="0"/>
                <a:cs typeface="Arial" pitchFamily="34" charset="0"/>
              </a:rPr>
              <a:t>Working to a deadline</a:t>
            </a:r>
          </a:p>
          <a:p>
            <a:r>
              <a:rPr lang="en-GB" b="1" dirty="0">
                <a:latin typeface="Arial" pitchFamily="34" charset="0"/>
                <a:cs typeface="Arial" pitchFamily="34" charset="0"/>
              </a:rPr>
              <a:t>Communication and justification of solutions to management problems</a:t>
            </a:r>
          </a:p>
          <a:p>
            <a:endParaRPr lang="en-GB" dirty="0"/>
          </a:p>
        </p:txBody>
      </p:sp>
      <p:pic>
        <p:nvPicPr>
          <p:cNvPr id="6" name="Picture 5">
            <a:extLst>
              <a:ext uri="{FF2B5EF4-FFF2-40B4-BE49-F238E27FC236}">
                <a16:creationId xmlns:a16="http://schemas.microsoft.com/office/drawing/2014/main" id="{EA4AC90A-CEE0-49E0-AAFD-2E23029496C6}"/>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586985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461846" y="109927"/>
            <a:ext cx="7047914" cy="802493"/>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825625"/>
            <a:ext cx="11194473" cy="4351338"/>
          </a:xfrm>
        </p:spPr>
        <p:txBody>
          <a:bodyPr>
            <a:normAutofit/>
          </a:bodyPr>
          <a:lstStyle/>
          <a:p>
            <a:endParaRPr lang="en-GB" dirty="0"/>
          </a:p>
          <a:p>
            <a:pPr marL="0" indent="0" algn="ctr">
              <a:buNone/>
            </a:pPr>
            <a:r>
              <a:rPr lang="en-GB" sz="3000" b="1" dirty="0">
                <a:latin typeface="Arial" panose="020B0604020202020204" pitchFamily="34" charset="0"/>
                <a:cs typeface="Arial" panose="020B0604020202020204" pitchFamily="34" charset="0"/>
              </a:rPr>
              <a:t>Project management Module outline</a:t>
            </a:r>
          </a:p>
          <a:p>
            <a:pPr marL="0" indent="0" algn="ctr">
              <a:buNone/>
            </a:pPr>
            <a:endParaRPr lang="en-GB" sz="3000" b="1" dirty="0">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Further readings for study will also be placed on module.</a:t>
            </a:r>
          </a:p>
          <a:p>
            <a:pPr marL="0" indent="0">
              <a:buNone/>
            </a:pPr>
            <a:endParaRPr lang="en-GB" sz="3000" b="1" dirty="0">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Administrative notices will also be placed on module; please therefore check the site on a regular basis.</a:t>
            </a:r>
          </a:p>
        </p:txBody>
      </p:sp>
      <p:pic>
        <p:nvPicPr>
          <p:cNvPr id="6" name="Picture 5">
            <a:extLst>
              <a:ext uri="{FF2B5EF4-FFF2-40B4-BE49-F238E27FC236}">
                <a16:creationId xmlns:a16="http://schemas.microsoft.com/office/drawing/2014/main" id="{3A373FDB-47E9-4514-B44A-ACF3F2548667}"/>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296421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1116013" y="1146792"/>
            <a:ext cx="9828651" cy="5535362"/>
          </a:xfrm>
        </p:spPr>
        <p:txBody>
          <a:bodyPr>
            <a:noAutofit/>
          </a:bodyPr>
          <a:lstStyle/>
          <a:p>
            <a:pPr>
              <a:buNone/>
            </a:pPr>
            <a:r>
              <a:rPr lang="en-GB" sz="2000" b="1" dirty="0">
                <a:latin typeface="Arial" panose="020B0604020202020204" pitchFamily="34" charset="0"/>
                <a:cs typeface="Arial" panose="020B0604020202020204" pitchFamily="34" charset="0"/>
              </a:rPr>
              <a:t>The Benefits of Project Management </a:t>
            </a:r>
          </a:p>
          <a:p>
            <a:pPr>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According to BS 6079-1: 2019 (Project management – Principles and guidance for the management of projects) [</a:t>
            </a:r>
            <a:r>
              <a:rPr lang="en-US" sz="2000" b="1" dirty="0">
                <a:latin typeface="Arial" panose="020B0604020202020204" pitchFamily="34" charset="0"/>
                <a:cs typeface="Arial" panose="020B0604020202020204" pitchFamily="34" charset="0"/>
              </a:rPr>
              <a:t>BS</a:t>
            </a:r>
            <a:r>
              <a:rPr lang="en-US" sz="2000" b="1" dirty="0">
                <a:latin typeface="Arial" panose="020B0604020202020204" pitchFamily="34" charset="0"/>
                <a:cs typeface="Arial" panose="020B0604020202020204" pitchFamily="34" charset="0"/>
                <a:sym typeface="Symbol"/>
              </a:rPr>
              <a:t>=</a:t>
            </a:r>
            <a:r>
              <a:rPr lang="en-US" sz="2000" b="1" dirty="0">
                <a:latin typeface="Arial" panose="020B0604020202020204" pitchFamily="34" charset="0"/>
                <a:cs typeface="Arial" panose="020B0604020202020204" pitchFamily="34" charset="0"/>
              </a:rPr>
              <a:t>British Standard]</a:t>
            </a:r>
            <a:r>
              <a:rPr lang="en-GB" sz="2000" b="1" dirty="0">
                <a:latin typeface="Arial" panose="020B0604020202020204" pitchFamily="34" charset="0"/>
                <a:cs typeface="Arial" panose="020B0604020202020204" pitchFamily="34" charset="0"/>
              </a:rPr>
              <a:t>;</a:t>
            </a:r>
          </a:p>
          <a:p>
            <a:pPr>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“Project management has proved to be an effective and efficient way of directing and managing many types of change in organizations. It enables organizations to accomplish;</a:t>
            </a:r>
          </a:p>
          <a:p>
            <a:pPr>
              <a:buNone/>
            </a:pPr>
            <a:endParaRPr lang="en-GB" sz="2000" b="1" dirty="0">
              <a:latin typeface="Arial" panose="020B0604020202020204" pitchFamily="34" charset="0"/>
              <a:cs typeface="Arial" panose="020B0604020202020204" pitchFamily="34" charset="0"/>
            </a:endParaRPr>
          </a:p>
          <a:p>
            <a:pPr marL="620713" indent="-620713">
              <a:buNone/>
            </a:pPr>
            <a:r>
              <a:rPr lang="en-GB" sz="2000" b="1" dirty="0">
                <a:latin typeface="Arial" panose="020B0604020202020204" pitchFamily="34" charset="0"/>
                <a:cs typeface="Arial" panose="020B0604020202020204" pitchFamily="34" charset="0"/>
              </a:rPr>
              <a:t>a) 	more efficient use of scarce resources;</a:t>
            </a:r>
          </a:p>
          <a:p>
            <a:pPr marL="620713" indent="-620713">
              <a:buNone/>
            </a:pPr>
            <a:r>
              <a:rPr lang="en-GB" sz="2000" b="1" dirty="0">
                <a:latin typeface="Arial" panose="020B0604020202020204" pitchFamily="34" charset="0"/>
                <a:cs typeface="Arial" panose="020B0604020202020204" pitchFamily="34" charset="0"/>
              </a:rPr>
              <a:t>b) 	improved affordability and better value for money;</a:t>
            </a:r>
          </a:p>
          <a:p>
            <a:pPr marL="620713" indent="-620713">
              <a:buNone/>
            </a:pPr>
            <a:r>
              <a:rPr lang="en-GB" sz="2000" b="1" dirty="0">
                <a:latin typeface="Arial" panose="020B0604020202020204" pitchFamily="34" charset="0"/>
                <a:cs typeface="Arial" panose="020B0604020202020204" pitchFamily="34" charset="0"/>
              </a:rPr>
              <a:t>c) 	the identification and management of project activities both at the early phases of a project and throughout its lifecycle;</a:t>
            </a:r>
          </a:p>
          <a:p>
            <a:pPr marL="620713" indent="-620713">
              <a:buNone/>
            </a:pPr>
            <a:r>
              <a:rPr lang="en-GB" sz="2000" b="1" dirty="0">
                <a:latin typeface="Arial" panose="020B0604020202020204" pitchFamily="34" charset="0"/>
                <a:cs typeface="Arial" panose="020B0604020202020204" pitchFamily="34" charset="0"/>
              </a:rPr>
              <a:t>d) 	the development of staff working on projects, helping to improve individuals’ capability and hence the capability of the organization.”</a:t>
            </a:r>
          </a:p>
        </p:txBody>
      </p:sp>
      <p:pic>
        <p:nvPicPr>
          <p:cNvPr id="4" name="Picture 3">
            <a:extLst>
              <a:ext uri="{FF2B5EF4-FFF2-40B4-BE49-F238E27FC236}">
                <a16:creationId xmlns:a16="http://schemas.microsoft.com/office/drawing/2014/main" id="{4625D081-2A1B-4CC4-9AC0-AF47694A0C40}"/>
              </a:ext>
            </a:extLst>
          </p:cNvPr>
          <p:cNvPicPr>
            <a:picLocks noChangeAspect="1"/>
          </p:cNvPicPr>
          <p:nvPr/>
        </p:nvPicPr>
        <p:blipFill>
          <a:blip r:embed="rId2"/>
          <a:stretch>
            <a:fillRect/>
          </a:stretch>
        </p:blipFill>
        <p:spPr>
          <a:xfrm>
            <a:off x="11113" y="34121"/>
            <a:ext cx="2209800" cy="954107"/>
          </a:xfrm>
          <a:prstGeom prst="rect">
            <a:avLst/>
          </a:prstGeom>
        </p:spPr>
      </p:pic>
      <p:sp>
        <p:nvSpPr>
          <p:cNvPr id="2" name="TextBox 1">
            <a:extLst>
              <a:ext uri="{FF2B5EF4-FFF2-40B4-BE49-F238E27FC236}">
                <a16:creationId xmlns:a16="http://schemas.microsoft.com/office/drawing/2014/main" id="{CDE61946-762A-4755-8CBA-6BA04AB62802}"/>
              </a:ext>
            </a:extLst>
          </p:cNvPr>
          <p:cNvSpPr txBox="1"/>
          <p:nvPr/>
        </p:nvSpPr>
        <p:spPr>
          <a:xfrm>
            <a:off x="2419643" y="34512"/>
            <a:ext cx="8665698" cy="984885"/>
          </a:xfrm>
          <a:prstGeom prst="rect">
            <a:avLst/>
          </a:prstGeom>
          <a:noFill/>
        </p:spPr>
        <p:txBody>
          <a:bodyPr wrap="square" rtlCol="0">
            <a:spAutoFit/>
          </a:bodyPr>
          <a:lstStyle/>
          <a:p>
            <a:pPr>
              <a:buNone/>
            </a:pPr>
            <a:r>
              <a:rPr lang="en-GB" sz="4000" b="1" dirty="0">
                <a:solidFill>
                  <a:srgbClr val="002060"/>
                </a:solidFill>
                <a:latin typeface="Arial" panose="020B0604020202020204" pitchFamily="34" charset="0"/>
                <a:cs typeface="Arial" panose="020B0604020202020204" pitchFamily="34" charset="0"/>
              </a:rPr>
              <a:t>Why study Project Management?</a:t>
            </a:r>
          </a:p>
          <a:p>
            <a:pPr>
              <a:buNone/>
            </a:pPr>
            <a:endParaRPr lang="en-GB" b="1" dirty="0"/>
          </a:p>
        </p:txBody>
      </p:sp>
    </p:spTree>
    <p:extLst>
      <p:ext uri="{BB962C8B-B14F-4D97-AF65-F5344CB8AC3E}">
        <p14:creationId xmlns:p14="http://schemas.microsoft.com/office/powerpoint/2010/main" val="4217532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789710" y="1880882"/>
            <a:ext cx="10211226" cy="3096236"/>
          </a:xfrm>
        </p:spPr>
        <p:txBody>
          <a:bodyPr/>
          <a:lstStyle/>
          <a:p>
            <a:pPr marL="0" indent="0">
              <a:buNone/>
            </a:pPr>
            <a:endParaRPr lang="en-US" dirty="0"/>
          </a:p>
          <a:p>
            <a:pPr marL="0" indent="0">
              <a:buNone/>
            </a:pPr>
            <a:r>
              <a:rPr lang="en-US" b="1" dirty="0">
                <a:latin typeface="Arial" panose="020B0604020202020204" pitchFamily="34" charset="0"/>
                <a:cs typeface="Arial" panose="020B0604020202020204" pitchFamily="34" charset="0"/>
              </a:rPr>
              <a:t>A simple and traditional view of a Project is;</a:t>
            </a:r>
          </a:p>
          <a:p>
            <a:pPr marL="0" indent="0">
              <a:buNone/>
            </a:pPr>
            <a:endParaRPr lang="en-GB"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An enterprise that has a definable start and a completion (BS 4335: 1987)</a:t>
            </a:r>
            <a:endParaRPr lang="en-GB"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CA16A05-7091-42D0-9B7D-E5A4CF45A5AF}"/>
              </a:ext>
            </a:extLst>
          </p:cNvPr>
          <p:cNvPicPr>
            <a:picLocks noChangeAspect="1"/>
          </p:cNvPicPr>
          <p:nvPr/>
        </p:nvPicPr>
        <p:blipFill>
          <a:blip r:embed="rId2"/>
          <a:stretch>
            <a:fillRect/>
          </a:stretch>
        </p:blipFill>
        <p:spPr>
          <a:xfrm>
            <a:off x="11113" y="34121"/>
            <a:ext cx="2209800" cy="954107"/>
          </a:xfrm>
          <a:prstGeom prst="rect">
            <a:avLst/>
          </a:prstGeom>
        </p:spPr>
      </p:pic>
      <p:sp>
        <p:nvSpPr>
          <p:cNvPr id="2" name="TextBox 1">
            <a:extLst>
              <a:ext uri="{FF2B5EF4-FFF2-40B4-BE49-F238E27FC236}">
                <a16:creationId xmlns:a16="http://schemas.microsoft.com/office/drawing/2014/main" id="{E4D03A41-EBFF-4ED1-9786-9BD3FAF7ADC4}"/>
              </a:ext>
            </a:extLst>
          </p:cNvPr>
          <p:cNvSpPr txBox="1"/>
          <p:nvPr/>
        </p:nvSpPr>
        <p:spPr>
          <a:xfrm>
            <a:off x="3545058" y="157231"/>
            <a:ext cx="5697415" cy="707886"/>
          </a:xfrm>
          <a:prstGeom prst="rect">
            <a:avLst/>
          </a:prstGeom>
          <a:noFill/>
        </p:spPr>
        <p:txBody>
          <a:bodyPr wrap="square" rtlCol="0">
            <a:spAutoFit/>
          </a:bodyPr>
          <a:lstStyle/>
          <a:p>
            <a:r>
              <a:rPr lang="en-US" sz="4000" b="1" dirty="0">
                <a:solidFill>
                  <a:srgbClr val="002060"/>
                </a:solidFill>
                <a:latin typeface="Arial" panose="020B0604020202020204" pitchFamily="34" charset="0"/>
                <a:cs typeface="Arial" panose="020B0604020202020204" pitchFamily="34" charset="0"/>
              </a:rPr>
              <a:t>What is a project?</a:t>
            </a:r>
          </a:p>
        </p:txBody>
      </p:sp>
    </p:spTree>
    <p:extLst>
      <p:ext uri="{BB962C8B-B14F-4D97-AF65-F5344CB8AC3E}">
        <p14:creationId xmlns:p14="http://schemas.microsoft.com/office/powerpoint/2010/main" val="948091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855742" y="124691"/>
            <a:ext cx="5641144" cy="507072"/>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600542"/>
            <a:ext cx="11194473" cy="4907684"/>
          </a:xfrm>
        </p:spPr>
        <p:txBody>
          <a:bodyPr>
            <a:normAutofit/>
          </a:bodyPr>
          <a:lstStyle/>
          <a:p>
            <a:pPr marL="0" indent="0">
              <a:buNone/>
            </a:pPr>
            <a:r>
              <a:rPr lang="en-US" sz="3000" b="1" dirty="0">
                <a:latin typeface="Arial" panose="020B0604020202020204" pitchFamily="34" charset="0"/>
                <a:cs typeface="Arial" panose="020B0604020202020204" pitchFamily="34" charset="0"/>
              </a:rPr>
              <a:t>Project Management</a:t>
            </a:r>
          </a:p>
          <a:p>
            <a:pPr marL="0" indent="0">
              <a:buNone/>
            </a:pPr>
            <a:r>
              <a:rPr lang="en-US" sz="3000" b="1" dirty="0">
                <a:latin typeface="Arial" panose="020B0604020202020204" pitchFamily="34" charset="0"/>
                <a:cs typeface="Arial" panose="020B0604020202020204" pitchFamily="34" charset="0"/>
              </a:rPr>
              <a:t>A Project has also been defined as;</a:t>
            </a:r>
            <a:endParaRPr lang="en-GB" sz="3000" b="1" dirty="0">
              <a:latin typeface="Arial" panose="020B0604020202020204" pitchFamily="34" charset="0"/>
              <a:cs typeface="Arial" panose="020B0604020202020204" pitchFamily="34" charset="0"/>
            </a:endParaRPr>
          </a:p>
          <a:p>
            <a:pPr marL="742950" indent="-742950">
              <a:buFont typeface="+mj-lt"/>
              <a:buAutoNum type="arabicPeriod"/>
            </a:pPr>
            <a:r>
              <a:rPr lang="en-US" sz="3000" b="1" dirty="0">
                <a:latin typeface="Arial" panose="020B0604020202020204" pitchFamily="34" charset="0"/>
                <a:cs typeface="Arial" panose="020B0604020202020204" pitchFamily="34" charset="0"/>
              </a:rPr>
              <a:t>An enterprise (activity or set of inter‑related activities) that has a definable start and a completion (BS 4335: 1987)</a:t>
            </a:r>
          </a:p>
          <a:p>
            <a:pPr marL="742950" indent="-742950">
              <a:buFont typeface="+mj-lt"/>
              <a:buAutoNum type="arabicPeriod"/>
            </a:pPr>
            <a:r>
              <a:rPr lang="en-GB" sz="3000" b="1" dirty="0">
                <a:latin typeface="Arial" panose="020B0604020202020204" pitchFamily="34" charset="0"/>
                <a:cs typeface="Arial" panose="020B0604020202020204" pitchFamily="34" charset="0"/>
              </a:rPr>
              <a:t>A unique process, consisting of a set of coordinated and controlled activities with start and finish dates, undertaken to achieve an objective conforming to specific requirements, including constraints of time, cost and resources (BS 6079-2: 2000)</a:t>
            </a:r>
            <a:endParaRPr lang="en-US" sz="3000"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473A0584-1FD2-4DFD-BB3E-A8741F276326}"/>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552130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489982" y="61622"/>
            <a:ext cx="5767753" cy="740236"/>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600542"/>
            <a:ext cx="11194473" cy="4351338"/>
          </a:xfrm>
        </p:spPr>
        <p:txBody>
          <a:bodyPr/>
          <a:lstStyle/>
          <a:p>
            <a:pPr marL="0" indent="0">
              <a:buNone/>
            </a:pPr>
            <a:r>
              <a:rPr lang="en-GB" b="1" dirty="0">
                <a:latin typeface="Arial" panose="020B0604020202020204" pitchFamily="34" charset="0"/>
                <a:cs typeface="Arial" panose="020B0604020202020204" pitchFamily="34" charset="0"/>
              </a:rPr>
              <a:t>BS 6079: 2019 (Project management – Principles and guidance for the management of projects) defines a project as </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 temporary management environment, usually undertaken in phases, created for the purpose of delivering one or more business outputs or outcomes </a:t>
            </a:r>
          </a:p>
          <a:p>
            <a:pPr marL="0" indent="0">
              <a:buNone/>
            </a:pPr>
            <a:endParaRPr lang="en-GB" b="1" i="1" dirty="0">
              <a:latin typeface="Arial" panose="020B0604020202020204" pitchFamily="34" charset="0"/>
              <a:cs typeface="Arial" panose="020B0604020202020204" pitchFamily="34" charset="0"/>
            </a:endParaRPr>
          </a:p>
          <a:p>
            <a:pPr marL="0" indent="0">
              <a:buNone/>
            </a:pPr>
            <a:r>
              <a:rPr lang="en-GB" b="1" i="1" dirty="0">
                <a:latin typeface="Arial" panose="020B0604020202020204" pitchFamily="34" charset="0"/>
                <a:cs typeface="Arial" panose="020B0604020202020204" pitchFamily="34" charset="0"/>
              </a:rPr>
              <a:t>NOTE;   A project might be standalone within a portfolio or part of a programme. </a:t>
            </a:r>
            <a:endParaRPr lang="en-GB"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57DCD4F0-9832-4620-A92D-EC725523C01D}"/>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465178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151163" y="365125"/>
            <a:ext cx="5458266" cy="830629"/>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612900"/>
            <a:ext cx="11194473" cy="4879975"/>
          </a:xfrm>
        </p:spPr>
        <p:txBody>
          <a:bodyPr/>
          <a:lstStyle/>
          <a:p>
            <a:pPr marL="0" indent="0">
              <a:buNone/>
            </a:pPr>
            <a:r>
              <a:rPr lang="en-US" b="1" dirty="0">
                <a:latin typeface="Arial" panose="020B0604020202020204" pitchFamily="34" charset="0"/>
                <a:cs typeface="Arial" panose="020B0604020202020204" pitchFamily="34" charset="0"/>
              </a:rPr>
              <a:t>This conforms with another Definition of a Project from PRINCE2</a:t>
            </a:r>
            <a:endParaRPr lang="en-GB" b="1" dirty="0">
              <a:latin typeface="Arial" panose="020B0604020202020204" pitchFamily="34" charset="0"/>
              <a:cs typeface="Arial" panose="020B0604020202020204" pitchFamily="34" charset="0"/>
            </a:endParaRPr>
          </a:p>
          <a:p>
            <a:pPr marL="0" indent="0"/>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A management environment which is created for the purpose of delivering a business product according to a specified business case.</a:t>
            </a:r>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(as defined by PRINCE2; the standard for project management in HM Government departments)</a:t>
            </a:r>
            <a:endParaRPr lang="en-GB" b="1" dirty="0">
              <a:latin typeface="Arial" panose="020B0604020202020204" pitchFamily="34" charset="0"/>
              <a:cs typeface="Arial" panose="020B0604020202020204" pitchFamily="34" charset="0"/>
            </a:endParaRPr>
          </a:p>
          <a:p>
            <a:pPr marL="0" indent="0"/>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It is a TEMPORARY management environment.</a:t>
            </a:r>
            <a:endParaRPr lang="en-GB"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826E5927-1377-46F6-9841-CE87B35ED5B2}"/>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70508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813538" y="203983"/>
            <a:ext cx="5570807" cy="954107"/>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825625"/>
            <a:ext cx="11194473" cy="4351338"/>
          </a:xfrm>
        </p:spPr>
        <p:txBody>
          <a:bodyPr/>
          <a:lstStyle/>
          <a:p>
            <a:pPr>
              <a:buNone/>
            </a:pPr>
            <a:r>
              <a:rPr lang="en-GB" b="1" dirty="0">
                <a:latin typeface="Arial" panose="020B0604020202020204" pitchFamily="34" charset="0"/>
                <a:cs typeface="Arial" panose="020B0604020202020204" pitchFamily="34" charset="0"/>
              </a:rPr>
              <a:t>BS 6079 : 2019 also says that;</a:t>
            </a:r>
          </a:p>
          <a:p>
            <a:pPr>
              <a:buNone/>
            </a:pPr>
            <a:endParaRPr lang="en-GB" b="1" dirty="0">
              <a:latin typeface="Arial" panose="020B0604020202020204" pitchFamily="34" charset="0"/>
              <a:cs typeface="Arial" panose="020B0604020202020204" pitchFamily="34" charset="0"/>
            </a:endParaRPr>
          </a:p>
          <a:p>
            <a:pPr marL="0" indent="0">
              <a:lnSpc>
                <a:spcPct val="150000"/>
              </a:lnSpc>
              <a:buNone/>
            </a:pPr>
            <a:r>
              <a:rPr lang="en-GB" b="1" dirty="0">
                <a:latin typeface="Arial" panose="020B0604020202020204" pitchFamily="34" charset="0"/>
                <a:cs typeface="Arial" panose="020B0604020202020204" pitchFamily="34" charset="0"/>
              </a:rPr>
              <a:t>Projects are a mechanism which can be used by organizations to change their day‑to‑day operational ("business as usual") activities, including creating new capability. They are the engines of change in an organization and all organizations undertake projects. </a:t>
            </a:r>
          </a:p>
          <a:p>
            <a:pPr marL="0" indent="0">
              <a:buNone/>
            </a:pPr>
            <a:endParaRPr lang="en-GB" dirty="0"/>
          </a:p>
        </p:txBody>
      </p:sp>
      <p:pic>
        <p:nvPicPr>
          <p:cNvPr id="6" name="Picture 5">
            <a:extLst>
              <a:ext uri="{FF2B5EF4-FFF2-40B4-BE49-F238E27FC236}">
                <a16:creationId xmlns:a16="http://schemas.microsoft.com/office/drawing/2014/main" id="{8F47F624-1B4F-46A3-B4DE-E787F0E211F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81198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729132" y="199622"/>
            <a:ext cx="5444197" cy="623103"/>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825625"/>
            <a:ext cx="11194473" cy="4351338"/>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According to ISO 21500 (2012) </a:t>
            </a:r>
          </a:p>
          <a:p>
            <a:pPr marL="0" indent="0">
              <a:lnSpc>
                <a:spcPct val="150000"/>
              </a:lnSpc>
              <a:buNone/>
            </a:pPr>
            <a:r>
              <a:rPr lang="en-GB" b="1" dirty="0">
                <a:latin typeface="Arial" panose="020B0604020202020204" pitchFamily="34" charset="0"/>
                <a:cs typeface="Arial" panose="020B0604020202020204" pitchFamily="34" charset="0"/>
              </a:rPr>
              <a:t>A project consists of a unique set of processes consisting of coordinated and controlled activities with start and end dates, performed to achieve project objectives. Achievement of the project objectives requires the provision of deliverables conforming to specific requirements. A project may be subject to multiple constraints, as described in 3.11 (of ISO 21500)</a:t>
            </a:r>
          </a:p>
          <a:p>
            <a:pPr marL="0" indent="0">
              <a:buNone/>
            </a:pPr>
            <a:endParaRPr lang="en-GB" dirty="0"/>
          </a:p>
        </p:txBody>
      </p:sp>
      <p:pic>
        <p:nvPicPr>
          <p:cNvPr id="6" name="Picture 5">
            <a:extLst>
              <a:ext uri="{FF2B5EF4-FFF2-40B4-BE49-F238E27FC236}">
                <a16:creationId xmlns:a16="http://schemas.microsoft.com/office/drawing/2014/main" id="{5A1C75E9-5D75-4460-B553-542195F1E21B}"/>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508827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220913" y="61622"/>
            <a:ext cx="7274169" cy="954107"/>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407078"/>
            <a:ext cx="11194473" cy="5229249"/>
          </a:xfrm>
        </p:spPr>
        <p:txBody>
          <a:bodyPr>
            <a:normAutofit fontScale="92500" lnSpcReduction="10000"/>
          </a:bodyPr>
          <a:lstStyle/>
          <a:p>
            <a:pPr marL="0" indent="0">
              <a:buNone/>
            </a:pPr>
            <a:endParaRPr lang="en-GB" dirty="0"/>
          </a:p>
          <a:p>
            <a:pPr marL="0" indent="0">
              <a:buNone/>
            </a:pPr>
            <a:r>
              <a:rPr lang="en-GB" b="1" dirty="0">
                <a:latin typeface="Arial" panose="020B0604020202020204" pitchFamily="34" charset="0"/>
                <a:cs typeface="Arial" panose="020B0604020202020204" pitchFamily="34" charset="0"/>
              </a:rPr>
              <a:t>Although many projects may be similar, each project is unique. Project differences may occur in the following:</a:t>
            </a:r>
          </a:p>
          <a:p>
            <a:pPr marL="0" indent="0">
              <a:buNone/>
            </a:pPr>
            <a:r>
              <a:rPr lang="en-GB" b="1" dirty="0">
                <a:latin typeface="Arial" panose="020B0604020202020204" pitchFamily="34" charset="0"/>
                <a:cs typeface="Arial" panose="020B0604020202020204" pitchFamily="34" charset="0"/>
              </a:rPr>
              <a:t>- deliverables provided;</a:t>
            </a:r>
          </a:p>
          <a:p>
            <a:pPr marL="0" indent="0">
              <a:buNone/>
            </a:pPr>
            <a:r>
              <a:rPr lang="en-GB" b="1" dirty="0">
                <a:latin typeface="Arial" panose="020B0604020202020204" pitchFamily="34" charset="0"/>
                <a:cs typeface="Arial" panose="020B0604020202020204" pitchFamily="34" charset="0"/>
              </a:rPr>
              <a:t>- stakeholders influencing;</a:t>
            </a:r>
          </a:p>
          <a:p>
            <a:pPr marL="0" indent="0">
              <a:buNone/>
            </a:pPr>
            <a:r>
              <a:rPr lang="en-GB" b="1" dirty="0">
                <a:latin typeface="Arial" panose="020B0604020202020204" pitchFamily="34" charset="0"/>
                <a:cs typeface="Arial" panose="020B0604020202020204" pitchFamily="34" charset="0"/>
              </a:rPr>
              <a:t>- resources used;</a:t>
            </a:r>
          </a:p>
          <a:p>
            <a:pPr marL="0" indent="0">
              <a:buNone/>
            </a:pPr>
            <a:r>
              <a:rPr lang="en-GB" b="1" dirty="0">
                <a:latin typeface="Arial" panose="020B0604020202020204" pitchFamily="34" charset="0"/>
                <a:cs typeface="Arial" panose="020B0604020202020204" pitchFamily="34" charset="0"/>
              </a:rPr>
              <a:t>- constraints;</a:t>
            </a:r>
          </a:p>
          <a:p>
            <a:pPr marL="0" indent="0">
              <a:buNone/>
            </a:pPr>
            <a:r>
              <a:rPr lang="en-GB" b="1" dirty="0">
                <a:latin typeface="Arial" panose="020B0604020202020204" pitchFamily="34" charset="0"/>
                <a:cs typeface="Arial" panose="020B0604020202020204" pitchFamily="34" charset="0"/>
              </a:rPr>
              <a:t>- the way processes are tailored to provide the deliverables.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Every project has a definite start and end, and is usually divided into phases, as described in 3.10 (of ISO 21500). The project</a:t>
            </a:r>
          </a:p>
          <a:p>
            <a:pPr marL="0" indent="0">
              <a:buNone/>
            </a:pPr>
            <a:r>
              <a:rPr lang="en-GB" b="1" dirty="0">
                <a:latin typeface="Arial" panose="020B0604020202020204" pitchFamily="34" charset="0"/>
                <a:cs typeface="Arial" panose="020B0604020202020204" pitchFamily="34" charset="0"/>
              </a:rPr>
              <a:t>starts and ends as described in 4.3.1. (of ISO 21500)</a:t>
            </a:r>
          </a:p>
          <a:p>
            <a:pPr marL="0" indent="0">
              <a:buNone/>
            </a:pPr>
            <a:endParaRPr lang="en-GB" dirty="0"/>
          </a:p>
        </p:txBody>
      </p:sp>
      <p:pic>
        <p:nvPicPr>
          <p:cNvPr id="6" name="Picture 5">
            <a:extLst>
              <a:ext uri="{FF2B5EF4-FFF2-40B4-BE49-F238E27FC236}">
                <a16:creationId xmlns:a16="http://schemas.microsoft.com/office/drawing/2014/main" id="{94EAE7D8-2B0E-4EC8-A9DD-84CFB153BC5B}"/>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787733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926080" y="34121"/>
            <a:ext cx="5655212" cy="954108"/>
          </a:xfrm>
        </p:spPr>
        <p:txBody>
          <a:bodyPr>
            <a:normAutofit/>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98763" y="1614610"/>
            <a:ext cx="11194473" cy="4351338"/>
          </a:xfrm>
        </p:spPr>
        <p:txBody>
          <a:bodyPr>
            <a:normAutofit/>
          </a:bodyPr>
          <a:lstStyle/>
          <a:p>
            <a:pPr marL="0" indent="0">
              <a:lnSpc>
                <a:spcPct val="150000"/>
              </a:lnSpc>
              <a:buNone/>
            </a:pPr>
            <a:r>
              <a:rPr lang="en-US" b="1" dirty="0">
                <a:latin typeface="Arial" panose="020B0604020202020204" pitchFamily="34" charset="0"/>
                <a:cs typeface="Arial" panose="020B0604020202020204" pitchFamily="34" charset="0"/>
              </a:rPr>
              <a:t>Some examples of Projects : -</a:t>
            </a:r>
          </a:p>
          <a:p>
            <a:pPr>
              <a:lnSpc>
                <a:spcPct val="150000"/>
              </a:lnSpc>
              <a:buNone/>
              <a:tabLst>
                <a:tab pos="355600" algn="l"/>
              </a:tabLst>
            </a:pPr>
            <a:r>
              <a:rPr lang="en-GB" b="1" dirty="0">
                <a:latin typeface="Arial" panose="020B0604020202020204" pitchFamily="34" charset="0"/>
                <a:cs typeface="Arial" panose="020B0604020202020204" pitchFamily="34" charset="0"/>
              </a:rPr>
              <a:t>Developing a new product or service</a:t>
            </a:r>
          </a:p>
          <a:p>
            <a:pPr>
              <a:lnSpc>
                <a:spcPct val="150000"/>
              </a:lnSpc>
              <a:buNone/>
              <a:tabLst>
                <a:tab pos="355600" algn="l"/>
              </a:tabLst>
            </a:pPr>
            <a:r>
              <a:rPr lang="en-GB" b="1" dirty="0">
                <a:latin typeface="Arial" panose="020B0604020202020204" pitchFamily="34" charset="0"/>
                <a:cs typeface="Arial" panose="020B0604020202020204" pitchFamily="34" charset="0"/>
              </a:rPr>
              <a:t>Effecting a change in structure, staffing, or style of an organisation</a:t>
            </a:r>
          </a:p>
          <a:p>
            <a:pPr>
              <a:lnSpc>
                <a:spcPct val="150000"/>
              </a:lnSpc>
              <a:buNone/>
              <a:tabLst>
                <a:tab pos="355600" algn="l"/>
              </a:tabLst>
            </a:pPr>
            <a:r>
              <a:rPr lang="en-GB" b="1" dirty="0">
                <a:latin typeface="Arial" panose="020B0604020202020204" pitchFamily="34" charset="0"/>
                <a:cs typeface="Arial" panose="020B0604020202020204" pitchFamily="34" charset="0"/>
              </a:rPr>
              <a:t>Designing a new transportation vehicle – a car, train, bus, ship or plane</a:t>
            </a:r>
          </a:p>
          <a:p>
            <a:pPr marL="0" indent="0">
              <a:buNone/>
            </a:pPr>
            <a:endParaRPr lang="en-GB" dirty="0"/>
          </a:p>
        </p:txBody>
      </p:sp>
      <p:pic>
        <p:nvPicPr>
          <p:cNvPr id="6" name="Picture 5">
            <a:extLst>
              <a:ext uri="{FF2B5EF4-FFF2-40B4-BE49-F238E27FC236}">
                <a16:creationId xmlns:a16="http://schemas.microsoft.com/office/drawing/2014/main" id="{85B69AC5-5645-41BD-AF6E-F19E872DE035}"/>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911413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235568" y="84136"/>
            <a:ext cx="5556739" cy="854075"/>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468582"/>
            <a:ext cx="11194473" cy="5389418"/>
          </a:xfrm>
        </p:spPr>
        <p:txBody>
          <a:bodyPr>
            <a:normAutofit/>
          </a:bodyPr>
          <a:lstStyle/>
          <a:p>
            <a:pPr>
              <a:buNone/>
              <a:tabLst>
                <a:tab pos="355600" algn="l"/>
              </a:tabLst>
            </a:pPr>
            <a:r>
              <a:rPr lang="en-GB" b="1" dirty="0">
                <a:latin typeface="Arial" panose="020B0604020202020204" pitchFamily="34" charset="0"/>
                <a:cs typeface="Arial" panose="020B0604020202020204" pitchFamily="34" charset="0"/>
              </a:rPr>
              <a:t>Constructing a building, house, factory, hospital, airport or any facility</a:t>
            </a:r>
          </a:p>
          <a:p>
            <a:pPr>
              <a:buNone/>
              <a:tabLst>
                <a:tab pos="355600" algn="l"/>
              </a:tabLst>
            </a:pPr>
            <a:r>
              <a:rPr lang="en-GB" b="1" dirty="0">
                <a:latin typeface="Arial" panose="020B0604020202020204" pitchFamily="34" charset="0"/>
                <a:cs typeface="Arial" panose="020B0604020202020204" pitchFamily="34" charset="0"/>
              </a:rPr>
              <a:t>Running a campaign for political office</a:t>
            </a:r>
          </a:p>
          <a:p>
            <a:pPr>
              <a:buNone/>
              <a:tabLst>
                <a:tab pos="355600" algn="l"/>
              </a:tabLst>
            </a:pPr>
            <a:r>
              <a:rPr lang="en-GB" b="1" dirty="0">
                <a:latin typeface="Arial" panose="020B0604020202020204" pitchFamily="34" charset="0"/>
                <a:cs typeface="Arial" panose="020B0604020202020204" pitchFamily="34" charset="0"/>
              </a:rPr>
              <a:t>Implementing a new business procedure</a:t>
            </a:r>
          </a:p>
          <a:p>
            <a:pPr>
              <a:buNone/>
              <a:tabLst>
                <a:tab pos="355600" algn="l"/>
              </a:tabLst>
            </a:pPr>
            <a:r>
              <a:rPr lang="en-GB" b="1" dirty="0">
                <a:latin typeface="Arial" panose="020B0604020202020204" pitchFamily="34" charset="0"/>
                <a:cs typeface="Arial" panose="020B0604020202020204" pitchFamily="34" charset="0"/>
              </a:rPr>
              <a:t>	or process</a:t>
            </a:r>
          </a:p>
          <a:p>
            <a:pPr>
              <a:buNone/>
              <a:tabLst>
                <a:tab pos="355600" algn="l"/>
              </a:tabLst>
            </a:pPr>
            <a:r>
              <a:rPr lang="en-GB" b="1" dirty="0">
                <a:latin typeface="Arial" panose="020B0604020202020204" pitchFamily="34" charset="0"/>
                <a:cs typeface="Arial" panose="020B0604020202020204" pitchFamily="34" charset="0"/>
              </a:rPr>
              <a:t>A pit-stop in an F1 race</a:t>
            </a:r>
          </a:p>
          <a:p>
            <a:pPr>
              <a:buNone/>
              <a:tabLst>
                <a:tab pos="355600" algn="l"/>
              </a:tabLst>
            </a:pPr>
            <a:r>
              <a:rPr lang="en-GB" b="1" dirty="0">
                <a:latin typeface="Arial" panose="020B0604020202020204" pitchFamily="34" charset="0"/>
                <a:cs typeface="Arial" panose="020B0604020202020204" pitchFamily="34" charset="0"/>
              </a:rPr>
              <a:t>A concert or event</a:t>
            </a:r>
          </a:p>
          <a:p>
            <a:pPr>
              <a:buNone/>
              <a:tabLst>
                <a:tab pos="355600" algn="l"/>
              </a:tabLst>
            </a:pPr>
            <a:r>
              <a:rPr lang="en-GB" b="1" dirty="0">
                <a:latin typeface="Arial" panose="020B0604020202020204" pitchFamily="34" charset="0"/>
                <a:cs typeface="Arial" panose="020B0604020202020204" pitchFamily="34" charset="0"/>
              </a:rPr>
              <a:t>Studying for a degree</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....and many, many, others....</a:t>
            </a:r>
            <a:endParaRPr lang="en-US"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FFE6BC04-7C95-4202-A26D-D071FEF15D9B}"/>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432489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813537" y="199622"/>
            <a:ext cx="5627077" cy="623103"/>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825625"/>
            <a:ext cx="11194473" cy="4351338"/>
          </a:xfrm>
        </p:spPr>
        <p:txBody>
          <a:bodyPr/>
          <a:lstStyle/>
          <a:p>
            <a:pPr>
              <a:buNone/>
            </a:pPr>
            <a:r>
              <a:rPr lang="en-US" b="1" dirty="0">
                <a:latin typeface="Arial" panose="020B0604020202020204" pitchFamily="34" charset="0"/>
                <a:cs typeface="Arial" panose="020B0604020202020204" pitchFamily="34" charset="0"/>
              </a:rPr>
              <a:t>Project Management can be defined as;</a:t>
            </a:r>
          </a:p>
          <a:p>
            <a:pPr>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planning, monitoring and control of all aspects of a project and the motivation of all those involved in it to achieve the project’s objectives</a:t>
            </a:r>
          </a:p>
          <a:p>
            <a:pPr marL="0" indent="0">
              <a:buNone/>
            </a:pPr>
            <a:endParaRPr lang="en-US" sz="2400" b="1"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(BS 6079: 2019 : </a:t>
            </a:r>
            <a:r>
              <a:rPr lang="en-GB" sz="2400" b="1" dirty="0">
                <a:latin typeface="Arial" panose="020B0604020202020204" pitchFamily="34" charset="0"/>
                <a:cs typeface="Arial" panose="020B0604020202020204" pitchFamily="34" charset="0"/>
              </a:rPr>
              <a:t>Project management – Principles and guidance for the management of projects</a:t>
            </a:r>
            <a:r>
              <a:rPr lang="en-US" sz="2400" b="1" dirty="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9C0EBEAE-B00F-4707-ACF0-58B21754BD96}"/>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209349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038621" y="51026"/>
            <a:ext cx="5584875" cy="937202"/>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84909" y="1530202"/>
            <a:ext cx="11194473" cy="4879975"/>
          </a:xfrm>
        </p:spPr>
        <p:txBody>
          <a:bodyPr>
            <a:normAutofit lnSpcReduction="10000"/>
          </a:bodyPr>
          <a:lstStyle/>
          <a:p>
            <a:pPr>
              <a:buNone/>
            </a:pPr>
            <a:r>
              <a:rPr lang="en-US" b="1" dirty="0">
                <a:latin typeface="Arial" panose="020B0604020202020204" pitchFamily="34" charset="0"/>
                <a:cs typeface="Arial" panose="020B0604020202020204" pitchFamily="34" charset="0"/>
              </a:rPr>
              <a:t>Project Management is also defined as;</a:t>
            </a:r>
          </a:p>
          <a:p>
            <a:pPr>
              <a:buNone/>
            </a:pPr>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The </a:t>
            </a:r>
            <a:r>
              <a:rPr lang="en-US" b="1" dirty="0" err="1">
                <a:latin typeface="Arial" panose="020B0604020202020204" pitchFamily="34" charset="0"/>
                <a:cs typeface="Arial" panose="020B0604020202020204" pitchFamily="34" charset="0"/>
              </a:rPr>
              <a:t>mobilisation</a:t>
            </a:r>
            <a:r>
              <a:rPr lang="en-US" b="1" dirty="0">
                <a:latin typeface="Arial" panose="020B0604020202020204" pitchFamily="34" charset="0"/>
                <a:cs typeface="Arial" panose="020B0604020202020204" pitchFamily="34" charset="0"/>
              </a:rPr>
              <a:t> and management of resources (including the technical, time and cost aspects) for the purpose of completing a project.  </a:t>
            </a:r>
          </a:p>
          <a:p>
            <a:pPr marL="0" indent="0">
              <a:buNone/>
            </a:pPr>
            <a:r>
              <a:rPr lang="en-US" b="1" dirty="0">
                <a:latin typeface="Arial" panose="020B0604020202020204" pitchFamily="34" charset="0"/>
                <a:cs typeface="Arial" panose="020B0604020202020204" pitchFamily="34" charset="0"/>
              </a:rPr>
              <a:t>(BS 4335: 1987)  (BS=British Standard)</a:t>
            </a:r>
          </a:p>
          <a:p>
            <a:pPr marL="0" indent="0">
              <a:buNone/>
            </a:pPr>
            <a:endParaRPr lang="en-US"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Planning, monitoring and control of all aspects of a project and the motivation of all those involved in it to achieve the project objectives on time and to the specified cost, quality and performance. (BS 6079-2: 2000)</a:t>
            </a:r>
          </a:p>
          <a:p>
            <a:pPr marL="0" indent="0">
              <a:buNone/>
            </a:pPr>
            <a:endParaRPr lang="en-GB" dirty="0"/>
          </a:p>
        </p:txBody>
      </p:sp>
      <p:pic>
        <p:nvPicPr>
          <p:cNvPr id="6" name="Picture 5">
            <a:extLst>
              <a:ext uri="{FF2B5EF4-FFF2-40B4-BE49-F238E27FC236}">
                <a16:creationId xmlns:a16="http://schemas.microsoft.com/office/drawing/2014/main" id="{191495CC-54A7-413A-99D3-EE51A7D8B34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94653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179298" y="256073"/>
            <a:ext cx="5570807" cy="732155"/>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67464" y="1253331"/>
            <a:ext cx="11194473" cy="5348596"/>
          </a:xfrm>
        </p:spPr>
        <p:txBody>
          <a:bodyPr>
            <a:normAutofit lnSpcReduction="10000"/>
          </a:bodyPr>
          <a:lstStyle/>
          <a:p>
            <a:pPr marL="0" indent="0">
              <a:buNone/>
            </a:pPr>
            <a:r>
              <a:rPr lang="en-US" sz="3000" b="1" dirty="0">
                <a:latin typeface="Arial" panose="020B0604020202020204" pitchFamily="34" charset="0"/>
                <a:cs typeface="Arial" panose="020B0604020202020204" pitchFamily="34" charset="0"/>
              </a:rPr>
              <a:t>Alternative Definition of PM which is very broad.</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 </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Project Management is the application of a collection of tools and techniques (such as Matrix </a:t>
            </a:r>
            <a:r>
              <a:rPr lang="en-US" sz="3000" b="1" dirty="0" err="1">
                <a:latin typeface="Arial" panose="020B0604020202020204" pitchFamily="34" charset="0"/>
                <a:cs typeface="Arial" panose="020B0604020202020204" pitchFamily="34" charset="0"/>
              </a:rPr>
              <a:t>organisation</a:t>
            </a:r>
            <a:r>
              <a:rPr lang="en-US" sz="3000" b="1" dirty="0">
                <a:latin typeface="Arial" panose="020B0604020202020204" pitchFamily="34" charset="0"/>
                <a:cs typeface="Arial" panose="020B0604020202020204" pitchFamily="34" charset="0"/>
              </a:rPr>
              <a:t>) to direct the use of diverse resources towards the accomplishment of a unique, complex, one‑time task, within time, cost and quality constraints.  Each task requires a particular mix of these tools and techniques structured to fit the task environment and life‑cycle of the task.</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 </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(Olsen, R.P. "Can Project Management be defined ?" </a:t>
            </a:r>
            <a:r>
              <a:rPr lang="en-US" sz="3000" b="1" i="1" dirty="0">
                <a:latin typeface="Arial" panose="020B0604020202020204" pitchFamily="34" charset="0"/>
                <a:cs typeface="Arial" panose="020B0604020202020204" pitchFamily="34" charset="0"/>
              </a:rPr>
              <a:t>Project Management Quarterly, 2 (1), 1971, pp.12‑14).</a:t>
            </a:r>
            <a:endParaRPr lang="en-GB" sz="3000" b="1" dirty="0">
              <a:latin typeface="Arial" panose="020B0604020202020204" pitchFamily="34" charset="0"/>
              <a:cs typeface="Arial" panose="020B0604020202020204" pitchFamily="34" charset="0"/>
            </a:endParaRPr>
          </a:p>
          <a:p>
            <a:pPr marL="0" indent="0">
              <a:buNone/>
            </a:pPr>
            <a:endParaRPr lang="en-GB" dirty="0"/>
          </a:p>
        </p:txBody>
      </p:sp>
      <p:pic>
        <p:nvPicPr>
          <p:cNvPr id="6" name="Picture 5">
            <a:extLst>
              <a:ext uri="{FF2B5EF4-FFF2-40B4-BE49-F238E27FC236}">
                <a16:creationId xmlns:a16="http://schemas.microsoft.com/office/drawing/2014/main" id="{53C14848-6F45-4779-9AF6-303760F2F89D}"/>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213338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3390314" y="1"/>
            <a:ext cx="5233182" cy="954108"/>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09668" y="1431729"/>
            <a:ext cx="11194473" cy="5250425"/>
          </a:xfrm>
        </p:spPr>
        <p:txBody>
          <a:bodyPr>
            <a:normAutofit fontScale="92500" lnSpcReduction="10000"/>
          </a:bodyPr>
          <a:lstStyle/>
          <a:p>
            <a:pPr marL="0" indent="0">
              <a:buNone/>
            </a:pPr>
            <a:r>
              <a:rPr lang="en-US" b="1" u="sng" dirty="0">
                <a:latin typeface="Arial" panose="020B0604020202020204" pitchFamily="34" charset="0"/>
                <a:cs typeface="Arial" panose="020B0604020202020204" pitchFamily="34" charset="0"/>
              </a:rPr>
              <a:t>PROJECT MANAGER</a:t>
            </a:r>
            <a:endParaRPr lang="en-GB"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An individual or body with authority, accountability and responsibility for managing a project to achieve specific objectives (BS 6079-2: 2000)</a:t>
            </a:r>
          </a:p>
          <a:p>
            <a:pPr marL="0" indent="0">
              <a:buNone/>
            </a:pPr>
            <a:r>
              <a:rPr lang="en-US"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marL="0" indent="0">
              <a:buNone/>
            </a:pPr>
            <a:r>
              <a:rPr lang="en-US" b="1" u="sng" dirty="0">
                <a:latin typeface="Arial" panose="020B0604020202020204" pitchFamily="34" charset="0"/>
                <a:cs typeface="Arial" panose="020B0604020202020204" pitchFamily="34" charset="0"/>
              </a:rPr>
              <a:t>PROJECT MANAGEMENT TEAM</a:t>
            </a:r>
            <a:r>
              <a:rPr lang="en-US" b="1" dirty="0">
                <a:latin typeface="Arial" panose="020B0604020202020204" pitchFamily="34" charset="0"/>
                <a:cs typeface="Arial" panose="020B0604020202020204" pitchFamily="34" charset="0"/>
              </a:rPr>
              <a:t>  </a:t>
            </a:r>
          </a:p>
          <a:p>
            <a:pPr marL="0" indent="0">
              <a:buNone/>
            </a:pPr>
            <a:r>
              <a:rPr lang="en-US"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Project team members are those people who work on the project. Team members should be accountable to the respective team manager for such activities and deliverables as are assigned to them, ensuring that they are completed on time, to cost and quality. (BS 6079 : 2019)</a:t>
            </a:r>
          </a:p>
          <a:p>
            <a:pPr marL="0" indent="0">
              <a:buNone/>
            </a:pPr>
            <a:endParaRPr lang="en-GB" dirty="0"/>
          </a:p>
        </p:txBody>
      </p:sp>
      <p:pic>
        <p:nvPicPr>
          <p:cNvPr id="6" name="Picture 5">
            <a:extLst>
              <a:ext uri="{FF2B5EF4-FFF2-40B4-BE49-F238E27FC236}">
                <a16:creationId xmlns:a16="http://schemas.microsoft.com/office/drawing/2014/main" id="{AE133BB3-1F00-4643-847C-F9D98F5B6AD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600819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E449E-4A0A-9347-BFBA-01B0E620E60C}"/>
              </a:ext>
            </a:extLst>
          </p:cNvPr>
          <p:cNvSpPr>
            <a:spLocks noGrp="1"/>
          </p:cNvSpPr>
          <p:nvPr>
            <p:ph type="title"/>
          </p:nvPr>
        </p:nvSpPr>
        <p:spPr>
          <a:xfrm>
            <a:off x="3066757" y="75690"/>
            <a:ext cx="5317587" cy="954108"/>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endParaRPr lang="en-US"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2A55FC-74AA-394D-BF5C-7C03A32A0EB9}"/>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According to BS 6079 : 2019</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The project manager should be accountable to the project sponsor for the day-to-day leadership and management of the project involving the project team across all necessary functions. </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Depending on the size of the project, the project manager might be supported by a project management office.</a:t>
            </a:r>
          </a:p>
          <a:p>
            <a:pPr marL="0" indent="0">
              <a:buNone/>
            </a:pPr>
            <a:endParaRPr lang="en-US" dirty="0"/>
          </a:p>
        </p:txBody>
      </p:sp>
      <p:pic>
        <p:nvPicPr>
          <p:cNvPr id="5" name="Picture 4">
            <a:extLst>
              <a:ext uri="{FF2B5EF4-FFF2-40B4-BE49-F238E27FC236}">
                <a16:creationId xmlns:a16="http://schemas.microsoft.com/office/drawing/2014/main" id="{4B587B48-2745-4AEF-B37D-33E50E40602B}"/>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271624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DED63-FEFC-D848-B09F-EE3D7C6437E5}"/>
              </a:ext>
            </a:extLst>
          </p:cNvPr>
          <p:cNvSpPr>
            <a:spLocks noGrp="1"/>
          </p:cNvSpPr>
          <p:nvPr>
            <p:ph idx="1"/>
          </p:nvPr>
        </p:nvSpPr>
        <p:spPr>
          <a:xfrm>
            <a:off x="838200" y="1041324"/>
            <a:ext cx="10515600" cy="5542356"/>
          </a:xfrm>
        </p:spPr>
        <p:txBody>
          <a:bodyPr>
            <a:normAutofit fontScale="25000" lnSpcReduction="20000"/>
          </a:bodyPr>
          <a:lstStyle/>
          <a:p>
            <a:pPr>
              <a:lnSpc>
                <a:spcPct val="120000"/>
              </a:lnSpc>
              <a:buNone/>
            </a:pPr>
            <a:r>
              <a:rPr lang="en-GB" sz="11200" b="1" dirty="0">
                <a:latin typeface="Arial" panose="020B0604020202020204" pitchFamily="34" charset="0"/>
                <a:cs typeface="Arial" panose="020B0604020202020204" pitchFamily="34" charset="0"/>
              </a:rPr>
              <a:t>The project manager should:</a:t>
            </a:r>
          </a:p>
          <a:p>
            <a:pPr>
              <a:lnSpc>
                <a:spcPct val="120000"/>
              </a:lnSpc>
              <a:buNone/>
            </a:pPr>
            <a:r>
              <a:rPr lang="en-GB" sz="11200" b="1" dirty="0">
                <a:latin typeface="Arial" panose="020B0604020202020204" pitchFamily="34" charset="0"/>
                <a:cs typeface="Arial" panose="020B0604020202020204" pitchFamily="34" charset="0"/>
              </a:rPr>
              <a:t>a) manage, lead and motivate the project team; </a:t>
            </a:r>
          </a:p>
          <a:p>
            <a:pPr>
              <a:lnSpc>
                <a:spcPct val="120000"/>
              </a:lnSpc>
              <a:buNone/>
            </a:pPr>
            <a:r>
              <a:rPr lang="en-GB" sz="11200" b="1" dirty="0">
                <a:latin typeface="Arial" panose="020B0604020202020204" pitchFamily="34" charset="0"/>
                <a:cs typeface="Arial" panose="020B0604020202020204" pitchFamily="34" charset="0"/>
              </a:rPr>
              <a:t>b) mobilize the project team, with the agreement of appropriate resource owners; </a:t>
            </a:r>
          </a:p>
          <a:p>
            <a:pPr>
              <a:lnSpc>
                <a:spcPct val="120000"/>
              </a:lnSpc>
              <a:buNone/>
            </a:pPr>
            <a:r>
              <a:rPr lang="en-GB" sz="11200" b="1" dirty="0">
                <a:latin typeface="Arial" panose="020B0604020202020204" pitchFamily="34" charset="0"/>
                <a:cs typeface="Arial" panose="020B0604020202020204" pitchFamily="34" charset="0"/>
              </a:rPr>
              <a:t>c) prepare the project's management plans; </a:t>
            </a:r>
          </a:p>
          <a:p>
            <a:pPr>
              <a:lnSpc>
                <a:spcPct val="120000"/>
              </a:lnSpc>
              <a:buNone/>
            </a:pPr>
            <a:r>
              <a:rPr lang="en-GB" sz="11200" b="1" dirty="0">
                <a:latin typeface="Arial" panose="020B0604020202020204" pitchFamily="34" charset="0"/>
                <a:cs typeface="Arial" panose="020B0604020202020204" pitchFamily="34" charset="0"/>
              </a:rPr>
              <a:t>d) prepare the project's plan;</a:t>
            </a:r>
          </a:p>
          <a:p>
            <a:pPr>
              <a:lnSpc>
                <a:spcPct val="120000"/>
              </a:lnSpc>
              <a:buNone/>
            </a:pPr>
            <a:r>
              <a:rPr lang="en-GB" sz="11200" b="1" dirty="0">
                <a:latin typeface="Arial" panose="020B0604020202020204" pitchFamily="34" charset="0"/>
                <a:cs typeface="Arial" panose="020B0604020202020204" pitchFamily="34" charset="0"/>
              </a:rPr>
              <a:t>e) define the accountabilities, work scope, and targets for each team within the project; </a:t>
            </a:r>
          </a:p>
          <a:p>
            <a:pPr>
              <a:lnSpc>
                <a:spcPct val="120000"/>
              </a:lnSpc>
              <a:buNone/>
            </a:pPr>
            <a:r>
              <a:rPr lang="en-GB" sz="11200" b="1" dirty="0">
                <a:latin typeface="Arial" panose="020B0604020202020204" pitchFamily="34" charset="0"/>
                <a:cs typeface="Arial" panose="020B0604020202020204" pitchFamily="34" charset="0"/>
              </a:rPr>
              <a:t>f) approve the start of specific work items; </a:t>
            </a:r>
          </a:p>
          <a:p>
            <a:pPr>
              <a:lnSpc>
                <a:spcPct val="120000"/>
              </a:lnSpc>
              <a:buNone/>
            </a:pPr>
            <a:r>
              <a:rPr lang="en-GB" sz="11200" b="1" dirty="0">
                <a:latin typeface="Arial" panose="020B0604020202020204" pitchFamily="34" charset="0"/>
                <a:cs typeface="Arial" panose="020B0604020202020204" pitchFamily="34" charset="0"/>
              </a:rPr>
              <a:t>g) monitor and manage project progress; </a:t>
            </a:r>
          </a:p>
          <a:p>
            <a:pPr marL="0" indent="0">
              <a:buNone/>
            </a:pPr>
            <a:endParaRPr lang="en-US" dirty="0"/>
          </a:p>
        </p:txBody>
      </p:sp>
      <p:sp>
        <p:nvSpPr>
          <p:cNvPr id="4" name="Title 1">
            <a:extLst>
              <a:ext uri="{FF2B5EF4-FFF2-40B4-BE49-F238E27FC236}">
                <a16:creationId xmlns:a16="http://schemas.microsoft.com/office/drawing/2014/main" id="{139F3A90-66B0-2240-9F6B-D0F408CD48D1}"/>
              </a:ext>
            </a:extLst>
          </p:cNvPr>
          <p:cNvSpPr>
            <a:spLocks noGrp="1"/>
          </p:cNvSpPr>
          <p:nvPr>
            <p:ph type="title"/>
          </p:nvPr>
        </p:nvSpPr>
        <p:spPr>
          <a:xfrm>
            <a:off x="2546252" y="131029"/>
            <a:ext cx="5992837" cy="760290"/>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p>
        </p:txBody>
      </p:sp>
      <p:pic>
        <p:nvPicPr>
          <p:cNvPr id="6" name="Picture 5">
            <a:extLst>
              <a:ext uri="{FF2B5EF4-FFF2-40B4-BE49-F238E27FC236}">
                <a16:creationId xmlns:a16="http://schemas.microsoft.com/office/drawing/2014/main" id="{D717B30E-07C7-43AA-927C-BC47FE26F22F}"/>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540684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7D74-0980-0248-BA0F-9E379F16F9AB}"/>
              </a:ext>
            </a:extLst>
          </p:cNvPr>
          <p:cNvSpPr>
            <a:spLocks noGrp="1"/>
          </p:cNvSpPr>
          <p:nvPr>
            <p:ph type="title"/>
          </p:nvPr>
        </p:nvSpPr>
        <p:spPr>
          <a:xfrm>
            <a:off x="2813538" y="89757"/>
            <a:ext cx="6345702" cy="954108"/>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Continues</a:t>
            </a:r>
            <a:r>
              <a:rPr lang="en-US" sz="4000" b="1" dirty="0">
                <a:solidFill>
                  <a:schemeClr val="accent1"/>
                </a:solidFill>
                <a:latin typeface="Arial" panose="020B0604020202020204" pitchFamily="34" charset="0"/>
                <a:cs typeface="Arial" panose="020B0604020202020204" pitchFamily="34" charset="0"/>
              </a:rPr>
              <a:t>  </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372F12-E9F9-1942-B544-7621EE48C898}"/>
              </a:ext>
            </a:extLst>
          </p:cNvPr>
          <p:cNvSpPr>
            <a:spLocks noGrp="1"/>
          </p:cNvSpPr>
          <p:nvPr>
            <p:ph idx="1"/>
          </p:nvPr>
        </p:nvSpPr>
        <p:spPr>
          <a:xfrm>
            <a:off x="728589" y="1614610"/>
            <a:ext cx="10515600" cy="5433304"/>
          </a:xfrm>
        </p:spPr>
        <p:txBody>
          <a:bodyPr>
            <a:normAutofit/>
          </a:bodyPr>
          <a:lstStyle/>
          <a:p>
            <a:pPr>
              <a:buNone/>
            </a:pPr>
            <a:r>
              <a:rPr lang="en-GB" b="1" dirty="0">
                <a:latin typeface="Arial" panose="020B0604020202020204" pitchFamily="34" charset="0"/>
                <a:cs typeface="Arial" panose="020B0604020202020204" pitchFamily="34" charset="0"/>
              </a:rPr>
              <a:t>h) monitor and manage risks; </a:t>
            </a:r>
          </a:p>
          <a:p>
            <a:pPr>
              <a:buNone/>
            </a:pP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manage the resolution of project issues; </a:t>
            </a:r>
          </a:p>
          <a:p>
            <a:pPr>
              <a:buNone/>
            </a:pPr>
            <a:r>
              <a:rPr lang="en-GB" b="1" dirty="0">
                <a:latin typeface="Arial" panose="020B0604020202020204" pitchFamily="34" charset="0"/>
                <a:cs typeface="Arial" panose="020B0604020202020204" pitchFamily="34" charset="0"/>
              </a:rPr>
              <a:t>j) manage the scope of the project and control changes; </a:t>
            </a:r>
          </a:p>
          <a:p>
            <a:pPr>
              <a:buNone/>
            </a:pPr>
            <a:r>
              <a:rPr lang="en-GB" b="1" dirty="0">
                <a:latin typeface="Arial" panose="020B0604020202020204" pitchFamily="34" charset="0"/>
                <a:cs typeface="Arial" panose="020B0604020202020204" pitchFamily="34" charset="0"/>
              </a:rPr>
              <a:t>k) forecast likely benefits; </a:t>
            </a:r>
          </a:p>
          <a:p>
            <a:pPr>
              <a:buNone/>
            </a:pPr>
            <a:r>
              <a:rPr lang="en-GB" b="1" dirty="0">
                <a:latin typeface="Arial" panose="020B0604020202020204" pitchFamily="34" charset="0"/>
                <a:cs typeface="Arial" panose="020B0604020202020204" pitchFamily="34" charset="0"/>
              </a:rPr>
              <a:t>l) deliver the project deliverables on time, to budget, at agreed quality; </a:t>
            </a:r>
          </a:p>
          <a:p>
            <a:pPr>
              <a:buNone/>
            </a:pPr>
            <a:r>
              <a:rPr lang="en-GB" b="1" dirty="0">
                <a:latin typeface="Arial" panose="020B0604020202020204" pitchFamily="34" charset="0"/>
                <a:cs typeface="Arial" panose="020B0604020202020204" pitchFamily="34" charset="0"/>
              </a:rPr>
              <a:t>m) engage stakeholders; and </a:t>
            </a:r>
          </a:p>
          <a:p>
            <a:pPr>
              <a:buNone/>
            </a:pPr>
            <a:r>
              <a:rPr lang="en-GB" b="1" dirty="0">
                <a:latin typeface="Arial" panose="020B0604020202020204" pitchFamily="34" charset="0"/>
                <a:cs typeface="Arial" panose="020B0604020202020204" pitchFamily="34" charset="0"/>
              </a:rPr>
              <a:t>n) manage the closure of the project</a:t>
            </a:r>
            <a:endParaRPr lang="en-US"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2B1771C-2C8F-4645-B284-3C8ADADE1AEC}"/>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1834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753AD8-92E8-7140-9F0A-F1CEA907F1EA}"/>
              </a:ext>
            </a:extLst>
          </p:cNvPr>
          <p:cNvSpPr>
            <a:spLocks noGrp="1"/>
          </p:cNvSpPr>
          <p:nvPr>
            <p:ph idx="1"/>
          </p:nvPr>
        </p:nvSpPr>
        <p:spPr>
          <a:xfrm>
            <a:off x="838200" y="2036641"/>
            <a:ext cx="10515600" cy="4351338"/>
          </a:xfrm>
        </p:spPr>
        <p:txBody>
          <a:bodyPr/>
          <a:lstStyle/>
          <a:p>
            <a:pPr marL="0" indent="0">
              <a:buNone/>
            </a:pPr>
            <a:r>
              <a:rPr lang="en-GB" b="1" dirty="0">
                <a:latin typeface="Arial" panose="020B0604020202020204" pitchFamily="34" charset="0"/>
                <a:cs typeface="Arial" panose="020B0604020202020204" pitchFamily="34" charset="0"/>
              </a:rPr>
              <a:t>It is the project manager, who leads and manages project activities and is accountable for project completion.</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(BS ISO 21500:2012 Guidance on project Management)</a:t>
            </a:r>
          </a:p>
          <a:p>
            <a:pPr marL="0" indent="0">
              <a:buNone/>
            </a:pPr>
            <a:endParaRPr lang="en-US" dirty="0"/>
          </a:p>
        </p:txBody>
      </p:sp>
      <p:sp>
        <p:nvSpPr>
          <p:cNvPr id="5" name="Title 4">
            <a:extLst>
              <a:ext uri="{FF2B5EF4-FFF2-40B4-BE49-F238E27FC236}">
                <a16:creationId xmlns:a16="http://schemas.microsoft.com/office/drawing/2014/main" id="{0CDF6E53-45D5-4BCC-9069-C6223CF09834}"/>
              </a:ext>
            </a:extLst>
          </p:cNvPr>
          <p:cNvSpPr>
            <a:spLocks noGrp="1"/>
          </p:cNvSpPr>
          <p:nvPr>
            <p:ph type="title"/>
          </p:nvPr>
        </p:nvSpPr>
        <p:spPr>
          <a:xfrm>
            <a:off x="3137095" y="34121"/>
            <a:ext cx="3882684" cy="954108"/>
          </a:xfrm>
        </p:spPr>
        <p:txBody>
          <a:bodyPr/>
          <a:lstStyle/>
          <a:p>
            <a:r>
              <a:rPr lang="en-GB" b="1" dirty="0">
                <a:solidFill>
                  <a:srgbClr val="002060"/>
                </a:solidFill>
                <a:latin typeface="Arial" panose="020B0604020202020204" pitchFamily="34" charset="0"/>
                <a:cs typeface="Arial" panose="020B0604020202020204" pitchFamily="34" charset="0"/>
              </a:rPr>
              <a:t>continues</a:t>
            </a:r>
            <a:endParaRPr lang="en-US" b="1" dirty="0">
              <a:solidFill>
                <a:srgbClr val="00206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1CDCB50-0BA9-4F69-8BFB-4476BF54A623}"/>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182367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0591-DF05-EE41-A8BA-22608657D0AD}"/>
              </a:ext>
            </a:extLst>
          </p:cNvPr>
          <p:cNvSpPr>
            <a:spLocks noGrp="1"/>
          </p:cNvSpPr>
          <p:nvPr>
            <p:ph type="title"/>
          </p:nvPr>
        </p:nvSpPr>
        <p:spPr>
          <a:xfrm>
            <a:off x="3010485" y="81363"/>
            <a:ext cx="6444175" cy="954107"/>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endParaRPr lang="en-US" sz="400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781E52-45FE-ED40-B089-D7A5B5D29DEB}"/>
              </a:ext>
            </a:extLst>
          </p:cNvPr>
          <p:cNvSpPr>
            <a:spLocks noGrp="1"/>
          </p:cNvSpPr>
          <p:nvPr>
            <p:ph idx="1"/>
          </p:nvPr>
        </p:nvSpPr>
        <p:spPr>
          <a:xfrm>
            <a:off x="613117" y="1150375"/>
            <a:ext cx="10515600" cy="5194153"/>
          </a:xfrm>
        </p:spPr>
        <p:txBody>
          <a:bodyPr>
            <a:normAutofit fontScale="92500" lnSpcReduction="10000"/>
          </a:bodyPr>
          <a:lstStyle/>
          <a:p>
            <a:pPr marL="0" indent="0">
              <a:buNone/>
            </a:pPr>
            <a:r>
              <a:rPr lang="en-US" sz="3000" b="1" u="sng" dirty="0">
                <a:latin typeface="Arial" panose="020B0604020202020204" pitchFamily="34" charset="0"/>
                <a:cs typeface="Arial" panose="020B0604020202020204" pitchFamily="34" charset="0"/>
              </a:rPr>
              <a:t>PROJECT MONITORING</a:t>
            </a:r>
            <a:r>
              <a:rPr lang="en-GB" sz="3000" b="1" dirty="0">
                <a:latin typeface="Arial" panose="020B0604020202020204" pitchFamily="34" charset="0"/>
                <a:cs typeface="Arial" panose="020B0604020202020204" pitchFamily="34" charset="0"/>
              </a:rPr>
              <a:t> (BS 6079-2: 2000)</a:t>
            </a:r>
          </a:p>
          <a:p>
            <a:pPr marL="0" indent="0">
              <a:buNone/>
            </a:pPr>
            <a:endParaRPr lang="en-US"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The comparison of current project status with what was planned to be done, to identify and report any deviations. </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 </a:t>
            </a:r>
            <a:endParaRPr lang="en-GB" sz="3000" b="1" dirty="0">
              <a:latin typeface="Arial" panose="020B0604020202020204" pitchFamily="34" charset="0"/>
              <a:cs typeface="Arial" panose="020B0604020202020204" pitchFamily="34" charset="0"/>
            </a:endParaRPr>
          </a:p>
          <a:p>
            <a:pPr marL="0" indent="0">
              <a:buNone/>
            </a:pPr>
            <a:r>
              <a:rPr lang="en-US" sz="3000" b="1" u="sng" dirty="0">
                <a:latin typeface="Arial" panose="020B0604020202020204" pitchFamily="34" charset="0"/>
                <a:cs typeface="Arial" panose="020B0604020202020204" pitchFamily="34" charset="0"/>
              </a:rPr>
              <a:t>PROJECT CONTROL </a:t>
            </a:r>
            <a:r>
              <a:rPr lang="en-US" sz="3000" b="1" dirty="0">
                <a:latin typeface="Arial" panose="020B0604020202020204" pitchFamily="34" charset="0"/>
                <a:cs typeface="Arial" panose="020B0604020202020204" pitchFamily="34" charset="0"/>
              </a:rPr>
              <a:t>(BS 4335: 1987)</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 </a:t>
            </a:r>
            <a:endParaRPr lang="en-GB" sz="3000" b="1" dirty="0">
              <a:latin typeface="Arial" panose="020B0604020202020204" pitchFamily="34" charset="0"/>
              <a:cs typeface="Arial" panose="020B0604020202020204" pitchFamily="34" charset="0"/>
            </a:endParaRPr>
          </a:p>
          <a:p>
            <a:pPr marL="0" indent="0">
              <a:buNone/>
            </a:pPr>
            <a:r>
              <a:rPr lang="en-US" sz="3000" b="1" dirty="0">
                <a:latin typeface="Arial" panose="020B0604020202020204" pitchFamily="34" charset="0"/>
                <a:cs typeface="Arial" panose="020B0604020202020204" pitchFamily="34" charset="0"/>
              </a:rPr>
              <a:t>An extension of project monitoring in which some action is applied to a project and the imple­mentation is later measured to check its effectiveness, possibly to supplement it by further ac­tion.  What was planned to be done may also be revised. (BS 4335: 1987)</a:t>
            </a:r>
            <a:endParaRPr lang="en-GB" sz="3000" b="1" dirty="0">
              <a:latin typeface="Arial" panose="020B0604020202020204" pitchFamily="34" charset="0"/>
              <a:cs typeface="Arial" panose="020B0604020202020204" pitchFamily="34" charset="0"/>
            </a:endParaRPr>
          </a:p>
          <a:p>
            <a:pPr marL="0" indent="0">
              <a:buNone/>
            </a:pPr>
            <a:endParaRPr lang="en-US" dirty="0"/>
          </a:p>
        </p:txBody>
      </p:sp>
      <p:pic>
        <p:nvPicPr>
          <p:cNvPr id="4" name="Picture 3">
            <a:extLst>
              <a:ext uri="{FF2B5EF4-FFF2-40B4-BE49-F238E27FC236}">
                <a16:creationId xmlns:a16="http://schemas.microsoft.com/office/drawing/2014/main" id="{ADBFBC3D-4D8A-4FA5-AA65-35C259107FE7}"/>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594989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CE80D-40E7-2246-964A-17E948160AFE}"/>
              </a:ext>
            </a:extLst>
          </p:cNvPr>
          <p:cNvSpPr>
            <a:spLocks noGrp="1"/>
          </p:cNvSpPr>
          <p:nvPr>
            <p:ph type="title"/>
          </p:nvPr>
        </p:nvSpPr>
        <p:spPr>
          <a:xfrm>
            <a:off x="2996418" y="34120"/>
            <a:ext cx="5486400" cy="954107"/>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 </a:t>
            </a:r>
            <a:endParaRPr lang="en-US"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C09F75-B84A-AF4B-BF1A-D09AFD839580}"/>
              </a:ext>
            </a:extLst>
          </p:cNvPr>
          <p:cNvSpPr>
            <a:spLocks noGrp="1"/>
          </p:cNvSpPr>
          <p:nvPr>
            <p:ph idx="1"/>
          </p:nvPr>
        </p:nvSpPr>
        <p:spPr/>
        <p:txBody>
          <a:bodyPr/>
          <a:lstStyle/>
          <a:p>
            <a:pPr marL="0" indent="0">
              <a:buNone/>
            </a:pPr>
            <a:r>
              <a:rPr lang="en-US" b="1" dirty="0">
                <a:latin typeface="Arial" panose="020B0604020202020204" pitchFamily="34" charset="0"/>
                <a:cs typeface="Arial" panose="020B0604020202020204" pitchFamily="34" charset="0"/>
              </a:rPr>
              <a:t>Basic Objectives of Project Management</a:t>
            </a:r>
            <a:endParaRPr lang="en-GB" b="1"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To get things done.</a:t>
            </a:r>
          </a:p>
          <a:p>
            <a:pPr>
              <a:buNone/>
            </a:pPr>
            <a:endParaRPr lang="en-GB" b="1"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On Time.</a:t>
            </a:r>
            <a:endParaRPr lang="en-GB" b="1"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Within Budget.</a:t>
            </a:r>
            <a:endParaRPr lang="en-GB" b="1"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According to Specifications.</a:t>
            </a:r>
          </a:p>
        </p:txBody>
      </p:sp>
      <p:pic>
        <p:nvPicPr>
          <p:cNvPr id="4" name="Picture 3">
            <a:extLst>
              <a:ext uri="{FF2B5EF4-FFF2-40B4-BE49-F238E27FC236}">
                <a16:creationId xmlns:a16="http://schemas.microsoft.com/office/drawing/2014/main" id="{D3AEB08C-D7AF-415F-8CE3-4CF9486B2F60}"/>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695017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79BA-5563-5441-B8A0-3DEAA191DEAF}"/>
              </a:ext>
            </a:extLst>
          </p:cNvPr>
          <p:cNvSpPr>
            <a:spLocks noGrp="1"/>
          </p:cNvSpPr>
          <p:nvPr>
            <p:ph type="title"/>
          </p:nvPr>
        </p:nvSpPr>
        <p:spPr>
          <a:xfrm>
            <a:off x="2757268" y="75689"/>
            <a:ext cx="6738424" cy="954107"/>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endParaRPr lang="en-US" sz="400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6B855A-0575-044D-BBD8-7CBF5EBB622A}"/>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Core information for monitoring and controlling the project should therefore include;</a:t>
            </a:r>
          </a:p>
          <a:p>
            <a:pPr>
              <a:buNone/>
            </a:pPr>
            <a:endParaRPr lang="en-GB" b="1" dirty="0">
              <a:latin typeface="Arial" panose="020B0604020202020204" pitchFamily="34" charset="0"/>
              <a:cs typeface="Arial" panose="020B0604020202020204" pitchFamily="34" charset="0"/>
            </a:endParaRPr>
          </a:p>
          <a:p>
            <a:pPr marL="269875" indent="3175">
              <a:buNone/>
            </a:pPr>
            <a:r>
              <a:rPr lang="en-GB" b="1" dirty="0">
                <a:latin typeface="Arial" panose="020B0604020202020204" pitchFamily="34" charset="0"/>
                <a:cs typeface="Arial" panose="020B0604020202020204" pitchFamily="34" charset="0"/>
              </a:rPr>
              <a:t>Actual costs reported against planned cost</a:t>
            </a:r>
          </a:p>
          <a:p>
            <a:pPr marL="269875" indent="3175">
              <a:buNone/>
            </a:pPr>
            <a:endParaRPr lang="en-GB" b="1" dirty="0">
              <a:latin typeface="Arial" panose="020B0604020202020204" pitchFamily="34" charset="0"/>
              <a:cs typeface="Arial" panose="020B0604020202020204" pitchFamily="34" charset="0"/>
            </a:endParaRPr>
          </a:p>
          <a:p>
            <a:pPr marL="269875" indent="3175">
              <a:buNone/>
            </a:pPr>
            <a:r>
              <a:rPr lang="en-GB" b="1" dirty="0">
                <a:latin typeface="Arial" panose="020B0604020202020204" pitchFamily="34" charset="0"/>
                <a:cs typeface="Arial" panose="020B0604020202020204" pitchFamily="34" charset="0"/>
              </a:rPr>
              <a:t>Time and cost at completion and during the stages of the project.</a:t>
            </a:r>
          </a:p>
          <a:p>
            <a:pPr marL="269875" indent="3175">
              <a:buNone/>
            </a:pPr>
            <a:endParaRPr lang="en-GB" b="1" dirty="0">
              <a:latin typeface="Arial" panose="020B0604020202020204" pitchFamily="34" charset="0"/>
              <a:cs typeface="Arial" panose="020B0604020202020204" pitchFamily="34" charset="0"/>
            </a:endParaRPr>
          </a:p>
          <a:p>
            <a:pPr marL="269875" indent="3175">
              <a:buNone/>
            </a:pPr>
            <a:r>
              <a:rPr lang="en-GB" b="1" dirty="0">
                <a:latin typeface="Arial" panose="020B0604020202020204" pitchFamily="34" charset="0"/>
                <a:cs typeface="Arial" panose="020B0604020202020204" pitchFamily="34" charset="0"/>
              </a:rPr>
              <a:t>Quality </a:t>
            </a:r>
          </a:p>
          <a:p>
            <a:pPr marL="0" indent="0">
              <a:buNone/>
            </a:pPr>
            <a:endParaRPr lang="en-US" dirty="0"/>
          </a:p>
        </p:txBody>
      </p:sp>
      <p:pic>
        <p:nvPicPr>
          <p:cNvPr id="4" name="Picture 3">
            <a:extLst>
              <a:ext uri="{FF2B5EF4-FFF2-40B4-BE49-F238E27FC236}">
                <a16:creationId xmlns:a16="http://schemas.microsoft.com/office/drawing/2014/main" id="{80DA8DC6-1CB1-4DB2-8677-CB25EC86EB4E}"/>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474563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956BC-A15E-164D-8E98-481C1203AB96}"/>
              </a:ext>
            </a:extLst>
          </p:cNvPr>
          <p:cNvSpPr>
            <a:spLocks noGrp="1"/>
          </p:cNvSpPr>
          <p:nvPr>
            <p:ph type="title"/>
          </p:nvPr>
        </p:nvSpPr>
        <p:spPr>
          <a:xfrm>
            <a:off x="2349304" y="95859"/>
            <a:ext cx="9004495" cy="830629"/>
          </a:xfrm>
        </p:spPr>
        <p:txBody>
          <a:bodyPr>
            <a:normAutofit/>
          </a:bodyPr>
          <a:lstStyle/>
          <a:p>
            <a:pPr algn="ctr"/>
            <a:r>
              <a:rPr lang="en-US" sz="4000" b="1" dirty="0">
                <a:solidFill>
                  <a:srgbClr val="002060"/>
                </a:solidFill>
                <a:latin typeface="Arial" panose="020B0604020202020204" pitchFamily="34" charset="0"/>
                <a:cs typeface="Arial" panose="020B0604020202020204" pitchFamily="34" charset="0"/>
              </a:rPr>
              <a:t>Project Management </a:t>
            </a:r>
            <a:endParaRPr lang="en-US" sz="400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79DEC0-B1F2-0348-BA32-362E734B6549}"/>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So, a project needs to be : -</a:t>
            </a:r>
          </a:p>
          <a:p>
            <a:pPr marL="0" indent="0">
              <a:buNone/>
            </a:pPr>
            <a:r>
              <a:rPr lang="en-GB" b="1" dirty="0">
                <a:latin typeface="Arial" panose="020B0604020202020204" pitchFamily="34" charset="0"/>
                <a:cs typeface="Arial" panose="020B0604020202020204" pitchFamily="34" charset="0"/>
              </a:rPr>
              <a:t>	specific, </a:t>
            </a:r>
          </a:p>
          <a:p>
            <a:pPr marL="0" indent="0">
              <a:buNone/>
            </a:pPr>
            <a:r>
              <a:rPr lang="en-GB" b="1" dirty="0">
                <a:latin typeface="Arial" panose="020B0604020202020204" pitchFamily="34" charset="0"/>
                <a:cs typeface="Arial" panose="020B0604020202020204" pitchFamily="34" charset="0"/>
              </a:rPr>
              <a:t>	measurable, </a:t>
            </a:r>
          </a:p>
          <a:p>
            <a:pPr marL="0" indent="0">
              <a:buNone/>
            </a:pPr>
            <a:r>
              <a:rPr lang="en-GB" b="1" dirty="0">
                <a:latin typeface="Arial" panose="020B0604020202020204" pitchFamily="34" charset="0"/>
                <a:cs typeface="Arial" panose="020B0604020202020204" pitchFamily="34" charset="0"/>
              </a:rPr>
              <a:t>	attainable, </a:t>
            </a:r>
          </a:p>
          <a:p>
            <a:pPr marL="0" indent="0">
              <a:buNone/>
            </a:pPr>
            <a:r>
              <a:rPr lang="en-GB" b="1" dirty="0">
                <a:latin typeface="Arial" panose="020B0604020202020204" pitchFamily="34" charset="0"/>
                <a:cs typeface="Arial" panose="020B0604020202020204" pitchFamily="34" charset="0"/>
              </a:rPr>
              <a:t>	relevant and </a:t>
            </a:r>
          </a:p>
          <a:p>
            <a:pPr marL="0" indent="0">
              <a:buNone/>
            </a:pPr>
            <a:r>
              <a:rPr lang="en-GB" b="1" dirty="0">
                <a:latin typeface="Arial" panose="020B0604020202020204" pitchFamily="34" charset="0"/>
                <a:cs typeface="Arial" panose="020B0604020202020204" pitchFamily="34" charset="0"/>
              </a:rPr>
              <a:t>	time-bound</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	(SMART)</a:t>
            </a:r>
          </a:p>
          <a:p>
            <a:pPr marL="0" indent="0">
              <a:buNone/>
            </a:pPr>
            <a:endParaRPr lang="en-US" dirty="0"/>
          </a:p>
        </p:txBody>
      </p:sp>
      <p:pic>
        <p:nvPicPr>
          <p:cNvPr id="4" name="Picture 3">
            <a:extLst>
              <a:ext uri="{FF2B5EF4-FFF2-40B4-BE49-F238E27FC236}">
                <a16:creationId xmlns:a16="http://schemas.microsoft.com/office/drawing/2014/main" id="{4A0BE336-1D7E-4437-8C7E-9C3C88CAEC65}"/>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915393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CE5A-DCD3-054D-8AEE-144579C253FC}"/>
              </a:ext>
            </a:extLst>
          </p:cNvPr>
          <p:cNvSpPr>
            <a:spLocks noGrp="1"/>
          </p:cNvSpPr>
          <p:nvPr>
            <p:ph type="title"/>
          </p:nvPr>
        </p:nvSpPr>
        <p:spPr>
          <a:xfrm>
            <a:off x="2552700" y="0"/>
            <a:ext cx="5867400" cy="816561"/>
          </a:xfrm>
        </p:spPr>
        <p:txBody>
          <a:bodyPr/>
          <a:lstStyle/>
          <a:p>
            <a:pPr algn="ctr"/>
            <a:r>
              <a:rPr lang="en-US" dirty="0"/>
              <a:t> </a:t>
            </a:r>
            <a:r>
              <a:rPr lang="en-US" b="1" dirty="0">
                <a:solidFill>
                  <a:srgbClr val="002060"/>
                </a:solidFill>
                <a:latin typeface="Arial" panose="020B0604020202020204" pitchFamily="34" charset="0"/>
                <a:cs typeface="Arial" panose="020B0604020202020204" pitchFamily="34" charset="0"/>
              </a:rPr>
              <a:t>Project Management </a:t>
            </a:r>
            <a:endParaRPr lang="en-US"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6BDD4F-5D77-B84A-B3ED-0F22C73BEFA5}"/>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There can also be two additional criteria;</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	evaluate and </a:t>
            </a:r>
          </a:p>
          <a:p>
            <a:pPr marL="0" indent="0">
              <a:buNone/>
            </a:pPr>
            <a:r>
              <a:rPr lang="en-GB" b="1" dirty="0">
                <a:latin typeface="Arial" panose="020B0604020202020204" pitchFamily="34" charset="0"/>
                <a:cs typeface="Arial" panose="020B0604020202020204" pitchFamily="34" charset="0"/>
              </a:rPr>
              <a:t>	re-evaluate,</a:t>
            </a:r>
          </a:p>
          <a:p>
            <a:pPr marL="0" indent="0">
              <a:buNone/>
            </a:pPr>
            <a:r>
              <a:rPr lang="en-GB" b="1" dirty="0">
                <a:latin typeface="Arial" panose="020B0604020202020204" pitchFamily="34" charset="0"/>
                <a:cs typeface="Arial" panose="020B0604020202020204" pitchFamily="34" charset="0"/>
              </a:rPr>
              <a:t>	</a:t>
            </a:r>
          </a:p>
          <a:p>
            <a:pPr marL="0" indent="0">
              <a:buNone/>
            </a:pPr>
            <a:r>
              <a:rPr lang="en-GB" b="1" dirty="0">
                <a:latin typeface="Arial" panose="020B0604020202020204" pitchFamily="34" charset="0"/>
                <a:cs typeface="Arial" panose="020B0604020202020204" pitchFamily="34" charset="0"/>
              </a:rPr>
              <a:t>	(SMARTER)</a:t>
            </a:r>
            <a:endParaRPr lang="en-US"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1D104AE-84DD-43DD-A369-794519723CBE}"/>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511225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7D9-F40A-5646-A84E-78D7E8516BC0}"/>
              </a:ext>
            </a:extLst>
          </p:cNvPr>
          <p:cNvSpPr>
            <a:spLocks noGrp="1"/>
          </p:cNvSpPr>
          <p:nvPr>
            <p:ph type="title"/>
          </p:nvPr>
        </p:nvSpPr>
        <p:spPr>
          <a:xfrm>
            <a:off x="2869809" y="211337"/>
            <a:ext cx="6020973" cy="599674"/>
          </a:xfrm>
        </p:spPr>
        <p:txBody>
          <a:bodyPr>
            <a:normAutofit fontScale="90000"/>
          </a:bodyPr>
          <a:lstStyle/>
          <a:p>
            <a:pPr algn="ctr"/>
            <a:r>
              <a:rPr lang="en-US" b="1" dirty="0">
                <a:solidFill>
                  <a:srgbClr val="002060"/>
                </a:solidFill>
                <a:latin typeface="Arial" panose="020B0604020202020204" pitchFamily="34" charset="0"/>
                <a:cs typeface="Arial" panose="020B0604020202020204" pitchFamily="34" charset="0"/>
              </a:rPr>
              <a:t>Project Management</a:t>
            </a:r>
          </a:p>
        </p:txBody>
      </p:sp>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780331" y="2922905"/>
            <a:ext cx="10108063" cy="3112135"/>
          </a:xfrm>
        </p:spPr>
        <p:txBody>
          <a:bodyPr/>
          <a:lstStyle/>
          <a:p>
            <a:pPr marL="0" indent="0">
              <a:buNone/>
            </a:pPr>
            <a:r>
              <a:rPr lang="en-GB" dirty="0"/>
              <a:t> </a:t>
            </a:r>
          </a:p>
          <a:p>
            <a:pPr marL="0" indent="0">
              <a:buNone/>
            </a:pPr>
            <a:r>
              <a:rPr lang="en-GB" b="1" dirty="0">
                <a:latin typeface="Arial" panose="020B0604020202020204" pitchFamily="34" charset="0"/>
                <a:cs typeface="Arial" panose="020B0604020202020204" pitchFamily="34" charset="0"/>
              </a:rPr>
              <a:t>In our next lecture we shall look at:</a:t>
            </a:r>
          </a:p>
          <a:p>
            <a:pPr marL="0" indent="0">
              <a:buNone/>
            </a:pPr>
            <a:r>
              <a:rPr lang="en-GB" b="1" dirty="0">
                <a:latin typeface="Arial" panose="020B0604020202020204" pitchFamily="34" charset="0"/>
                <a:cs typeface="Arial" panose="020B0604020202020204" pitchFamily="34" charset="0"/>
              </a:rPr>
              <a:t>The elements and process of Project Management.</a:t>
            </a:r>
          </a:p>
        </p:txBody>
      </p:sp>
      <p:pic>
        <p:nvPicPr>
          <p:cNvPr id="6" name="Picture 5">
            <a:extLst>
              <a:ext uri="{FF2B5EF4-FFF2-40B4-BE49-F238E27FC236}">
                <a16:creationId xmlns:a16="http://schemas.microsoft.com/office/drawing/2014/main" id="{C43B9110-F46B-49D0-9DCE-B1F0C8460F2C}"/>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812017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4705218" y="4338216"/>
            <a:ext cx="4044887" cy="1570215"/>
          </a:xfrm>
        </p:spPr>
        <p:txBody>
          <a:bodyPr>
            <a:normAutofit/>
          </a:bodyPr>
          <a:lstStyle/>
          <a:p>
            <a:pPr marL="0" indent="0" algn="ctr">
              <a:buNone/>
            </a:pPr>
            <a:r>
              <a:rPr lang="en-GB" dirty="0"/>
              <a:t> </a:t>
            </a:r>
          </a:p>
          <a:p>
            <a:pPr marL="0" indent="0" algn="ctr">
              <a:buNone/>
            </a:pPr>
            <a:r>
              <a:rPr lang="en-GB" sz="4000" b="1" dirty="0">
                <a:latin typeface="Arial" panose="020B0604020202020204" pitchFamily="34" charset="0"/>
                <a:cs typeface="Arial" panose="020B0604020202020204" pitchFamily="34" charset="0"/>
              </a:rPr>
              <a:t>Thank You</a:t>
            </a:r>
          </a:p>
        </p:txBody>
      </p:sp>
      <p:pic>
        <p:nvPicPr>
          <p:cNvPr id="6" name="Picture 5">
            <a:extLst>
              <a:ext uri="{FF2B5EF4-FFF2-40B4-BE49-F238E27FC236}">
                <a16:creationId xmlns:a16="http://schemas.microsoft.com/office/drawing/2014/main" id="{C43B9110-F46B-49D0-9DCE-B1F0C8460F2C}"/>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The Question Is What Happened to the Question Mark? - Proof That Blog">
            <a:extLst>
              <a:ext uri="{FF2B5EF4-FFF2-40B4-BE49-F238E27FC236}">
                <a16:creationId xmlns:a16="http://schemas.microsoft.com/office/drawing/2014/main" id="{51DAFB02-76F1-4794-8685-891B920B3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5059" y="584798"/>
            <a:ext cx="5753686" cy="3906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503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916</TotalTime>
  <Words>1760</Words>
  <Application>Microsoft Office PowerPoint</Application>
  <PresentationFormat>Widescreen</PresentationFormat>
  <Paragraphs>203</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Trebuchet MS</vt:lpstr>
      <vt:lpstr>Office Theme</vt:lpstr>
      <vt:lpstr>Integrating Project Management (ACHA4008)</vt:lpstr>
      <vt:lpstr>Project Management Module outline</vt:lpstr>
      <vt:lpstr>Project Management </vt:lpstr>
      <vt:lpstr>Continues </vt:lpstr>
      <vt:lpstr>Transferable skills include</vt:lpstr>
      <vt:lpstr>Project Management</vt:lpstr>
      <vt:lpstr>PowerPoint Presentation</vt:lpstr>
      <vt:lpstr>PowerPoint Presentation</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Project Management </vt:lpstr>
      <vt:lpstr>Continues  </vt:lpstr>
      <vt:lpstr>continues</vt:lpstr>
      <vt:lpstr>Project Management </vt:lpstr>
      <vt:lpstr>Project Management </vt:lpstr>
      <vt:lpstr>Project Management </vt:lpstr>
      <vt:lpstr>Project Management </vt:lpstr>
      <vt:lpstr> Project Management </vt:lpstr>
      <vt:lpstr>Project Management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Jacob Gwa</dc:creator>
  <cp:lastModifiedBy>Jacob Gwa</cp:lastModifiedBy>
  <cp:revision>24</cp:revision>
  <dcterms:created xsi:type="dcterms:W3CDTF">2021-01-30T19:18:03Z</dcterms:created>
  <dcterms:modified xsi:type="dcterms:W3CDTF">2021-10-12T20:17:43Z</dcterms:modified>
</cp:coreProperties>
</file>