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73" r:id="rId3"/>
    <p:sldId id="258" r:id="rId4"/>
    <p:sldId id="262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6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8A7E6E-92D9-4C76-B9C3-5A6257301B26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C04267-BD35-4915-BB6C-1A324FAA98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221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F857B7-3F5C-441F-B169-E78EFFFBF0B5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680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416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340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381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230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71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608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08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939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036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219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872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021CC5-BA04-4BB9-B6D8-B82636F39A88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9612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46300" y="558800"/>
            <a:ext cx="7799760" cy="3145683"/>
          </a:xfrm>
        </p:spPr>
        <p:txBody>
          <a:bodyPr>
            <a:noAutofit/>
          </a:bodyPr>
          <a:lstStyle/>
          <a:p>
            <a:r>
              <a:rPr lang="en-GB" sz="7200" dirty="0" smtClean="0"/>
              <a:t>READING/WRITING</a:t>
            </a:r>
            <a:r>
              <a:rPr lang="en-GB" sz="6600" dirty="0"/>
              <a:t/>
            </a:r>
            <a:br>
              <a:rPr lang="en-GB" sz="6600" dirty="0"/>
            </a:br>
            <a:r>
              <a:rPr lang="en-GB" sz="4400" i="1" dirty="0" smtClean="0">
                <a:latin typeface="Harlow Solid Italic" panose="04030604020F02020D02" pitchFamily="82" charset="0"/>
              </a:rPr>
              <a:t>or</a:t>
            </a:r>
            <a:r>
              <a:rPr lang="en-GB" sz="4400" i="1" dirty="0">
                <a:latin typeface="Harlow Solid Italic" panose="04030604020F02020D02" pitchFamily="82" charset="0"/>
              </a:rPr>
              <a:t>;</a:t>
            </a:r>
            <a:br>
              <a:rPr lang="en-GB" sz="4400" i="1" dirty="0">
                <a:latin typeface="Harlow Solid Italic" panose="04030604020F02020D02" pitchFamily="82" charset="0"/>
              </a:rPr>
            </a:br>
            <a:r>
              <a:rPr lang="en-GB" sz="4400" i="1" dirty="0" smtClean="0">
                <a:latin typeface="Harlow Solid Italic" panose="04030604020F02020D02" pitchFamily="82" charset="0"/>
              </a:rPr>
              <a:t>Additional Reasons Why Reading is Important</a:t>
            </a:r>
            <a:endParaRPr lang="en-GB" sz="2000" dirty="0">
              <a:latin typeface="Harlow Solid Italic" panose="04030604020F02020D02" pitchFamily="82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055" y="4206875"/>
            <a:ext cx="5734050" cy="215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771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BLOCK 2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Reading/Writing</a:t>
            </a:r>
          </a:p>
          <a:p>
            <a:endParaRPr lang="en-GB" dirty="0"/>
          </a:p>
          <a:p>
            <a:r>
              <a:rPr lang="en-GB" dirty="0" smtClean="0"/>
              <a:t>Essay Writing</a:t>
            </a:r>
          </a:p>
          <a:p>
            <a:endParaRPr lang="en-GB" dirty="0" smtClean="0"/>
          </a:p>
          <a:p>
            <a:r>
              <a:rPr lang="en-GB" dirty="0" smtClean="0"/>
              <a:t>Deconstructing Essays and Choosing Questions</a:t>
            </a:r>
          </a:p>
          <a:p>
            <a:endParaRPr lang="en-GB" dirty="0"/>
          </a:p>
          <a:p>
            <a:r>
              <a:rPr lang="en-GB" dirty="0" smtClean="0"/>
              <a:t>Using the Online Library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271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READING-WRITING</a:t>
            </a:r>
            <a:endParaRPr lang="en-US" b="1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Many of the themes and issues discussed in </a:t>
            </a:r>
            <a:r>
              <a:rPr lang="en-GB" dirty="0" smtClean="0"/>
              <a:t>the previous lecture </a:t>
            </a:r>
            <a:r>
              <a:rPr lang="en-GB" dirty="0" smtClean="0"/>
              <a:t>can be applied to essay-writing</a:t>
            </a:r>
          </a:p>
          <a:p>
            <a:endParaRPr lang="en-GB" dirty="0" smtClean="0"/>
          </a:p>
          <a:p>
            <a:r>
              <a:rPr lang="en-GB" dirty="0" smtClean="0"/>
              <a:t>Reading and writing essays need not be considered mutually exclusive; they complement one </a:t>
            </a:r>
            <a:r>
              <a:rPr lang="en-GB" dirty="0" smtClean="0"/>
              <a:t>another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 smtClean="0">
                <a:solidFill>
                  <a:srgbClr val="FF0000"/>
                </a:solidFill>
              </a:rPr>
              <a:t>In what ways might reading and writing complement one another?</a:t>
            </a:r>
            <a:endParaRPr lang="en-GB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76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FAMILIARISATION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96569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Reading is an essential component of writing</a:t>
            </a:r>
            <a:r>
              <a:rPr lang="en-GB" sz="3200" dirty="0" smtClean="0"/>
              <a:t>:</a:t>
            </a:r>
            <a:endParaRPr lang="en-GB" sz="3200" dirty="0" smtClean="0"/>
          </a:p>
          <a:p>
            <a:pPr marL="857250" lvl="1" indent="-457200">
              <a:buFontTx/>
              <a:buChar char="-"/>
            </a:pPr>
            <a:r>
              <a:rPr lang="en-GB" sz="3200" dirty="0" smtClean="0"/>
              <a:t>Accrues </a:t>
            </a:r>
            <a:r>
              <a:rPr lang="en-GB" sz="3200" dirty="0" smtClean="0">
                <a:solidFill>
                  <a:srgbClr val="00B0F0"/>
                </a:solidFill>
              </a:rPr>
              <a:t>knowledge</a:t>
            </a:r>
            <a:r>
              <a:rPr lang="en-GB" sz="3200" dirty="0" smtClean="0"/>
              <a:t> and </a:t>
            </a:r>
            <a:r>
              <a:rPr lang="en-GB" sz="3200" dirty="0" smtClean="0">
                <a:solidFill>
                  <a:srgbClr val="00B0F0"/>
                </a:solidFill>
              </a:rPr>
              <a:t>information</a:t>
            </a:r>
            <a:r>
              <a:rPr lang="en-GB" sz="3200" dirty="0" smtClean="0"/>
              <a:t> that can be incorporated into </a:t>
            </a:r>
            <a:r>
              <a:rPr lang="en-GB" sz="3200" dirty="0" smtClean="0"/>
              <a:t>coursework</a:t>
            </a:r>
            <a:endParaRPr lang="en-GB" sz="3200" dirty="0" smtClean="0"/>
          </a:p>
          <a:p>
            <a:pPr marL="857250" lvl="1" indent="-457200">
              <a:buFontTx/>
              <a:buChar char="-"/>
            </a:pPr>
            <a:r>
              <a:rPr lang="en-GB" sz="3200" dirty="0" smtClean="0"/>
              <a:t>Allows you to </a:t>
            </a:r>
            <a:r>
              <a:rPr lang="en-GB" sz="3200" b="1" dirty="0" smtClean="0">
                <a:solidFill>
                  <a:srgbClr val="FF0000"/>
                </a:solidFill>
              </a:rPr>
              <a:t>contextualise</a:t>
            </a:r>
            <a:r>
              <a:rPr lang="en-GB" sz="3200" dirty="0" smtClean="0"/>
              <a:t> a </a:t>
            </a:r>
            <a:r>
              <a:rPr lang="en-GB" sz="3200" dirty="0" smtClean="0"/>
              <a:t>particular topic; </a:t>
            </a:r>
            <a:r>
              <a:rPr lang="en-GB" sz="3200" b="1" dirty="0" smtClean="0"/>
              <a:t>and</a:t>
            </a:r>
          </a:p>
          <a:p>
            <a:pPr marL="857250" lvl="1" indent="-457200">
              <a:buFontTx/>
              <a:buChar char="-"/>
            </a:pPr>
            <a:r>
              <a:rPr lang="en-GB" sz="3200" b="1" dirty="0" smtClean="0">
                <a:solidFill>
                  <a:srgbClr val="FFC000"/>
                </a:solidFill>
              </a:rPr>
              <a:t>Familiarises yourself with (academic) writing forms, styles and genres plus </a:t>
            </a:r>
            <a:r>
              <a:rPr lang="en-GB" sz="3200" b="1" dirty="0" smtClean="0">
                <a:solidFill>
                  <a:srgbClr val="FFC000"/>
                </a:solidFill>
              </a:rPr>
              <a:t>presentation, formatting and referencing rules</a:t>
            </a:r>
            <a:r>
              <a:rPr lang="en-GB" sz="3200" dirty="0" smtClean="0">
                <a:solidFill>
                  <a:srgbClr val="FFC000"/>
                </a:solidFill>
              </a:rPr>
              <a:t>.</a:t>
            </a:r>
          </a:p>
          <a:p>
            <a:pPr marL="400050" lvl="1" indent="0">
              <a:buNone/>
            </a:pPr>
            <a:endParaRPr lang="en-GB" sz="2800" dirty="0">
              <a:solidFill>
                <a:srgbClr val="FFC000"/>
              </a:solidFill>
            </a:endParaRPr>
          </a:p>
          <a:p>
            <a:pPr marL="400050" lvl="1" indent="0" algn="r">
              <a:buNone/>
            </a:pPr>
            <a:r>
              <a:rPr lang="en-GB" sz="2800" i="1" dirty="0" smtClean="0"/>
              <a:t>The above hold true for any form of writing</a:t>
            </a:r>
            <a:r>
              <a:rPr lang="en-GB" i="1" dirty="0" smtClean="0"/>
              <a:t>.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60899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READING WITH A PURPOSE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Deploying </a:t>
            </a:r>
            <a:r>
              <a:rPr lang="en-GB" dirty="0"/>
              <a:t>strategies for </a:t>
            </a:r>
            <a:r>
              <a:rPr lang="en-GB" i="1" dirty="0"/>
              <a:t>active</a:t>
            </a:r>
            <a:r>
              <a:rPr lang="en-GB" dirty="0"/>
              <a:t>, </a:t>
            </a:r>
            <a:r>
              <a:rPr lang="en-GB" i="1" dirty="0"/>
              <a:t>goal-oriented </a:t>
            </a:r>
            <a:r>
              <a:rPr lang="en-GB" dirty="0"/>
              <a:t>reading discussed last </a:t>
            </a:r>
            <a:r>
              <a:rPr lang="en-GB" dirty="0" smtClean="0"/>
              <a:t>time encourages </a:t>
            </a:r>
            <a:r>
              <a:rPr lang="en-GB" dirty="0"/>
              <a:t>the types of analytical thinking that characterises good academic </a:t>
            </a:r>
            <a:r>
              <a:rPr lang="en-GB" dirty="0" smtClean="0"/>
              <a:t>writing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3600" dirty="0" smtClean="0">
                <a:solidFill>
                  <a:srgbClr val="FF0000"/>
                </a:solidFill>
              </a:rPr>
              <a:t>In what ways knowing </a:t>
            </a:r>
            <a:r>
              <a:rPr lang="en-GB" sz="3600" i="1" dirty="0" smtClean="0">
                <a:solidFill>
                  <a:srgbClr val="FF0000"/>
                </a:solidFill>
              </a:rPr>
              <a:t>what you’re reading for </a:t>
            </a:r>
            <a:r>
              <a:rPr lang="en-GB" sz="3600" dirty="0" smtClean="0">
                <a:solidFill>
                  <a:srgbClr val="FF0000"/>
                </a:solidFill>
              </a:rPr>
              <a:t>help your academic writing?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6409" y="4278154"/>
            <a:ext cx="3962743" cy="2377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61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42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ARGUMENTS, OPINIONS, EVIDENCE</a:t>
            </a:r>
            <a:endParaRPr lang="en-US" sz="40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589145"/>
            <a:ext cx="10972800" cy="50910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000" dirty="0" smtClean="0"/>
              <a:t>Knowing </a:t>
            </a:r>
            <a:r>
              <a:rPr lang="en-GB" sz="3000" i="1" dirty="0" smtClean="0"/>
              <a:t>what</a:t>
            </a:r>
            <a:r>
              <a:rPr lang="en-GB" sz="3000" dirty="0" smtClean="0"/>
              <a:t> </a:t>
            </a:r>
            <a:r>
              <a:rPr lang="en-GB" sz="3000" u="sng" dirty="0" smtClean="0"/>
              <a:t>you</a:t>
            </a:r>
            <a:r>
              <a:rPr lang="en-GB" sz="3000" dirty="0" smtClean="0"/>
              <a:t> </a:t>
            </a:r>
            <a:r>
              <a:rPr lang="en-GB" sz="3000" dirty="0"/>
              <a:t>think about </a:t>
            </a:r>
            <a:r>
              <a:rPr lang="en-GB" sz="3000" dirty="0" smtClean="0"/>
              <a:t>what you read </a:t>
            </a:r>
            <a:r>
              <a:rPr lang="en-GB" sz="3000" dirty="0" smtClean="0"/>
              <a:t>and </a:t>
            </a:r>
            <a:r>
              <a:rPr lang="en-GB" sz="3000" dirty="0" smtClean="0"/>
              <a:t>being able </a:t>
            </a:r>
            <a:r>
              <a:rPr lang="en-GB" sz="3000" u="sng" dirty="0" smtClean="0"/>
              <a:t>articulate and substantiate</a:t>
            </a:r>
            <a:r>
              <a:rPr lang="en-GB" sz="3000" dirty="0" smtClean="0"/>
              <a:t> </a:t>
            </a:r>
            <a:r>
              <a:rPr lang="en-GB" sz="3000" i="1" dirty="0" smtClean="0"/>
              <a:t>why </a:t>
            </a:r>
            <a:r>
              <a:rPr lang="en-GB" sz="3000" dirty="0" smtClean="0"/>
              <a:t>and </a:t>
            </a:r>
            <a:r>
              <a:rPr lang="en-GB" sz="3000" i="1" dirty="0" smtClean="0"/>
              <a:t>how </a:t>
            </a:r>
            <a:r>
              <a:rPr lang="en-GB" sz="3000" dirty="0" smtClean="0"/>
              <a:t>you reached this opinion replicates what you will be asked to do in an </a:t>
            </a:r>
            <a:r>
              <a:rPr lang="en-GB" sz="3000" dirty="0" smtClean="0"/>
              <a:t>essay:</a:t>
            </a:r>
          </a:p>
          <a:p>
            <a:pPr marL="0" indent="0">
              <a:buNone/>
            </a:pPr>
            <a:endParaRPr lang="en-GB" sz="3000" dirty="0" smtClean="0"/>
          </a:p>
          <a:p>
            <a:pPr lvl="2"/>
            <a:r>
              <a:rPr lang="en-GB" sz="3000" dirty="0" smtClean="0"/>
              <a:t>Make an </a:t>
            </a:r>
            <a:r>
              <a:rPr lang="en-GB" sz="3000" dirty="0" smtClean="0">
                <a:solidFill>
                  <a:srgbClr val="FFC000"/>
                </a:solidFill>
              </a:rPr>
              <a:t>argument </a:t>
            </a:r>
            <a:r>
              <a:rPr lang="en-GB" sz="3000" dirty="0" smtClean="0"/>
              <a:t>and assert </a:t>
            </a:r>
            <a:r>
              <a:rPr lang="en-GB" sz="3000" dirty="0" smtClean="0">
                <a:solidFill>
                  <a:srgbClr val="FFC000"/>
                </a:solidFill>
              </a:rPr>
              <a:t>opinions</a:t>
            </a:r>
          </a:p>
          <a:p>
            <a:pPr lvl="2"/>
            <a:endParaRPr lang="en-GB" sz="3000" dirty="0" smtClean="0"/>
          </a:p>
          <a:p>
            <a:pPr lvl="2"/>
            <a:r>
              <a:rPr lang="en-GB" sz="3000" dirty="0" smtClean="0"/>
              <a:t>Substantiate these arguments and opinions with </a:t>
            </a:r>
            <a:r>
              <a:rPr lang="en-GB" sz="3000" i="1" dirty="0" smtClean="0">
                <a:solidFill>
                  <a:srgbClr val="FFC000"/>
                </a:solidFill>
              </a:rPr>
              <a:t>evidence</a:t>
            </a:r>
          </a:p>
          <a:p>
            <a:pPr lvl="2"/>
            <a:endParaRPr lang="en-GB" sz="3000" i="1" dirty="0">
              <a:solidFill>
                <a:srgbClr val="FFC000"/>
              </a:solidFill>
            </a:endParaRPr>
          </a:p>
          <a:p>
            <a:pPr lvl="2"/>
            <a:r>
              <a:rPr lang="en-GB" sz="3000" dirty="0" smtClean="0"/>
              <a:t>Express and </a:t>
            </a:r>
            <a:r>
              <a:rPr lang="en-GB" sz="3000" dirty="0" smtClean="0">
                <a:solidFill>
                  <a:srgbClr val="FFC000"/>
                </a:solidFill>
              </a:rPr>
              <a:t>present</a:t>
            </a:r>
            <a:r>
              <a:rPr lang="en-GB" sz="3000" dirty="0" smtClean="0"/>
              <a:t> these </a:t>
            </a:r>
            <a:r>
              <a:rPr lang="en-GB" sz="3000" dirty="0" smtClean="0"/>
              <a:t>arguments and opinions in an articulate, readable </a:t>
            </a:r>
            <a:r>
              <a:rPr lang="en-GB" sz="3000" dirty="0" smtClean="0"/>
              <a:t>manner</a:t>
            </a:r>
            <a:endParaRPr lang="en-GB" sz="3000" dirty="0" smtClean="0"/>
          </a:p>
        </p:txBody>
      </p:sp>
    </p:spTree>
    <p:extLst>
      <p:ext uri="{BB962C8B-B14F-4D97-AF65-F5344CB8AC3E}">
        <p14:creationId xmlns:p14="http://schemas.microsoft.com/office/powerpoint/2010/main" val="371908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READING DIARIES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have you been reading?</a:t>
            </a:r>
          </a:p>
          <a:p>
            <a:endParaRPr lang="en-GB" dirty="0"/>
          </a:p>
          <a:p>
            <a:r>
              <a:rPr lang="en-GB" dirty="0" smtClean="0"/>
              <a:t>What are your opinions of the reading?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was your motivation for choosing the particular texts that you read?</a:t>
            </a:r>
          </a:p>
          <a:p>
            <a:endParaRPr lang="en-GB" dirty="0"/>
          </a:p>
          <a:p>
            <a:r>
              <a:rPr lang="en-GB" dirty="0" smtClean="0"/>
              <a:t>What arguments were identifiable in what you read?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962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READING YOUR OWN WORK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It’s not only reading other people’s writing that will help improve your writing.</a:t>
            </a:r>
          </a:p>
          <a:p>
            <a:endParaRPr lang="en-GB" dirty="0"/>
          </a:p>
          <a:p>
            <a:r>
              <a:rPr lang="en-GB" dirty="0" smtClean="0"/>
              <a:t>Reading </a:t>
            </a:r>
            <a:r>
              <a:rPr lang="en-GB" b="1" dirty="0"/>
              <a:t>one’s own work </a:t>
            </a:r>
            <a:r>
              <a:rPr lang="en-GB" dirty="0"/>
              <a:t>is also a key to effective writing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3600" dirty="0" smtClean="0">
                <a:solidFill>
                  <a:srgbClr val="FF0000"/>
                </a:solidFill>
              </a:rPr>
              <a:t>Why might reading your own work help your writing?</a:t>
            </a:r>
            <a:endParaRPr lang="en-GB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0592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READING YOUR OWN WORK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Reading</a:t>
            </a:r>
            <a:r>
              <a:rPr lang="en-GB" b="1" dirty="0" smtClean="0"/>
              <a:t> one’s own work </a:t>
            </a:r>
            <a:r>
              <a:rPr lang="en-GB" dirty="0" smtClean="0"/>
              <a:t>can </a:t>
            </a:r>
            <a:r>
              <a:rPr lang="en-GB" dirty="0" smtClean="0"/>
              <a:t>help you stylistically: </a:t>
            </a:r>
            <a:endParaRPr lang="en-GB" dirty="0" smtClean="0"/>
          </a:p>
          <a:p>
            <a:endParaRPr lang="en-GB" dirty="0" smtClean="0"/>
          </a:p>
          <a:p>
            <a:pPr lvl="1">
              <a:buFontTx/>
              <a:buChar char="-"/>
            </a:pPr>
            <a:r>
              <a:rPr lang="en-GB" sz="3200" dirty="0" smtClean="0"/>
              <a:t>Does a sentence </a:t>
            </a:r>
            <a:r>
              <a:rPr lang="en-GB" sz="3200" b="1" dirty="0" smtClean="0">
                <a:solidFill>
                  <a:srgbClr val="FFC000"/>
                </a:solidFill>
              </a:rPr>
              <a:t>look</a:t>
            </a:r>
            <a:r>
              <a:rPr lang="en-GB" sz="3200" dirty="0" smtClean="0"/>
              <a:t> ‘right’ on the page?*</a:t>
            </a:r>
          </a:p>
          <a:p>
            <a:pPr lvl="1">
              <a:buFontTx/>
              <a:buChar char="-"/>
            </a:pPr>
            <a:r>
              <a:rPr lang="en-GB" sz="3200" dirty="0" smtClean="0"/>
              <a:t>Does a sentence </a:t>
            </a:r>
            <a:r>
              <a:rPr lang="en-GB" sz="3200" b="1" dirty="0" smtClean="0">
                <a:solidFill>
                  <a:srgbClr val="92D050"/>
                </a:solidFill>
              </a:rPr>
              <a:t>sound</a:t>
            </a:r>
            <a:r>
              <a:rPr lang="en-GB" sz="3200" b="1" dirty="0" smtClean="0"/>
              <a:t> </a:t>
            </a:r>
            <a:r>
              <a:rPr lang="en-GB" sz="3200" dirty="0" smtClean="0"/>
              <a:t>‘right’ or ‘good’ when </a:t>
            </a:r>
            <a:r>
              <a:rPr lang="en-GB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read aloud</a:t>
            </a:r>
            <a:r>
              <a:rPr lang="en-GB" sz="3200" dirty="0" smtClean="0"/>
              <a:t>?**</a:t>
            </a:r>
          </a:p>
          <a:p>
            <a:pPr lvl="1">
              <a:buFontTx/>
              <a:buChar char="-"/>
            </a:pPr>
            <a:r>
              <a:rPr lang="en-GB" sz="3200" dirty="0" smtClean="0"/>
              <a:t>Are my points and arguments clear? Have they been expressed in a coherent fashion? Can they be condensed? </a:t>
            </a:r>
          </a:p>
          <a:p>
            <a:pPr lvl="1">
              <a:buFontTx/>
              <a:buChar char="-"/>
            </a:pPr>
            <a:endParaRPr lang="en-GB" sz="3200" dirty="0"/>
          </a:p>
          <a:p>
            <a:pPr marL="457200" lvl="1" indent="0" algn="r">
              <a:buNone/>
            </a:pPr>
            <a:r>
              <a:rPr lang="en-GB" sz="3200" dirty="0"/>
              <a:t>** </a:t>
            </a:r>
            <a:r>
              <a:rPr lang="en-GB" sz="3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if something sounds ‘right’ to the ear, it will likely ‘</a:t>
            </a:r>
            <a:r>
              <a:rPr lang="en-GB" sz="3200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read right’ </a:t>
            </a:r>
            <a:r>
              <a:rPr lang="en-GB" sz="3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on the page</a:t>
            </a:r>
          </a:p>
          <a:p>
            <a:pPr lvl="1">
              <a:buFontTx/>
              <a:buChar char="-"/>
            </a:pPr>
            <a:endParaRPr lang="en-GB" sz="3200" dirty="0" smtClean="0"/>
          </a:p>
          <a:p>
            <a:pPr lvl="1">
              <a:buFontTx/>
              <a:buChar char="-"/>
            </a:pPr>
            <a:endParaRPr lang="en-GB" sz="3200" dirty="0" smtClean="0"/>
          </a:p>
        </p:txBody>
      </p:sp>
    </p:spTree>
    <p:extLst>
      <p:ext uri="{BB962C8B-B14F-4D97-AF65-F5344CB8AC3E}">
        <p14:creationId xmlns:p14="http://schemas.microsoft.com/office/powerpoint/2010/main" val="22647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WRITING </a:t>
            </a:r>
            <a:r>
              <a:rPr lang="en-GB" i="1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TO BE READ</a:t>
            </a:r>
            <a:endParaRPr lang="en-US" i="1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Another reason why reading and writing are complementary:</a:t>
            </a:r>
          </a:p>
          <a:p>
            <a:pPr marL="0" indent="0" algn="r">
              <a:buNone/>
            </a:pPr>
            <a:r>
              <a:rPr lang="en-GB" sz="4400" dirty="0" smtClean="0">
                <a:solidFill>
                  <a:srgbClr val="FFC000"/>
                </a:solidFill>
              </a:rPr>
              <a:t>Your coursework </a:t>
            </a:r>
            <a:r>
              <a:rPr lang="en-GB" sz="4400" dirty="0" smtClean="0">
                <a:solidFill>
                  <a:srgbClr val="FFC000"/>
                </a:solidFill>
              </a:rPr>
              <a:t>is </a:t>
            </a:r>
            <a:r>
              <a:rPr lang="en-GB" sz="4400" dirty="0" smtClean="0">
                <a:solidFill>
                  <a:srgbClr val="FFC000"/>
                </a:solidFill>
              </a:rPr>
              <a:t>supposed to be </a:t>
            </a:r>
            <a:r>
              <a:rPr lang="en-GB" sz="7800" b="1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</a:t>
            </a:r>
            <a:r>
              <a:rPr lang="en-GB" sz="4400" b="1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endParaRPr lang="en-GB" dirty="0">
              <a:solidFill>
                <a:srgbClr val="7030A0"/>
              </a:solidFill>
            </a:endParaRPr>
          </a:p>
          <a:p>
            <a:r>
              <a:rPr lang="en-GB" dirty="0" smtClean="0"/>
              <a:t>An essay should </a:t>
            </a:r>
            <a:r>
              <a:rPr lang="en-GB" dirty="0" smtClean="0"/>
              <a:t>be:</a:t>
            </a:r>
            <a:r>
              <a:rPr lang="en-GB" sz="4300" b="1" dirty="0" smtClean="0"/>
              <a:t>	</a:t>
            </a:r>
            <a:r>
              <a:rPr lang="en-GB" sz="4300" b="1" dirty="0" smtClean="0">
                <a:solidFill>
                  <a:srgbClr val="00B050"/>
                </a:solidFill>
              </a:rPr>
              <a:t>LEGIBLE</a:t>
            </a:r>
            <a:r>
              <a:rPr lang="en-GB" sz="4300" b="1" dirty="0" smtClean="0"/>
              <a:t> </a:t>
            </a:r>
            <a:endParaRPr lang="en-GB" sz="4300" dirty="0"/>
          </a:p>
          <a:p>
            <a:pPr marL="0" indent="0">
              <a:buNone/>
            </a:pPr>
            <a:r>
              <a:rPr lang="en-GB" sz="4300" b="1" dirty="0"/>
              <a:t>	</a:t>
            </a:r>
            <a:r>
              <a:rPr lang="en-GB" sz="4300" b="1" dirty="0" smtClean="0"/>
              <a:t>			</a:t>
            </a:r>
            <a:r>
              <a:rPr lang="en-GB" sz="4300" b="1" dirty="0" smtClean="0">
                <a:solidFill>
                  <a:srgbClr val="FF0066"/>
                </a:solidFill>
              </a:rPr>
              <a:t>GRAMMATICAL</a:t>
            </a:r>
          </a:p>
          <a:p>
            <a:pPr marL="0" indent="0">
              <a:buNone/>
            </a:pPr>
            <a:r>
              <a:rPr lang="en-GB" sz="4300" b="1" dirty="0" smtClean="0"/>
              <a:t>					</a:t>
            </a:r>
            <a:r>
              <a:rPr lang="en-GB" sz="4300" b="1" dirty="0" smtClean="0">
                <a:solidFill>
                  <a:srgbClr val="92D050"/>
                </a:solidFill>
              </a:rPr>
              <a:t>WRITTEN IN PROSE</a:t>
            </a:r>
            <a:r>
              <a:rPr lang="en-GB" sz="4300" b="1" dirty="0"/>
              <a:t>	</a:t>
            </a:r>
            <a:r>
              <a:rPr lang="en-GB" sz="4300" b="1" dirty="0" smtClean="0"/>
              <a:t>									</a:t>
            </a:r>
            <a:r>
              <a:rPr lang="en-GB" sz="4300" b="1" dirty="0" smtClean="0">
                <a:solidFill>
                  <a:srgbClr val="FF3300"/>
                </a:solidFill>
              </a:rPr>
              <a:t>WELL-PRESENTED</a:t>
            </a:r>
          </a:p>
          <a:p>
            <a:pPr marL="0" indent="0">
              <a:buNone/>
            </a:pPr>
            <a:r>
              <a:rPr lang="en-GB" sz="4300" b="1" dirty="0" smtClean="0"/>
              <a:t>									</a:t>
            </a:r>
            <a:r>
              <a:rPr lang="en-GB" sz="4300" b="1" dirty="0" smtClean="0">
                <a:solidFill>
                  <a:srgbClr val="0070C0"/>
                </a:solidFill>
              </a:rPr>
              <a:t>READABLE</a:t>
            </a:r>
            <a:endParaRPr lang="en-GB" sz="43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4300" b="1" dirty="0"/>
              <a:t>	</a:t>
            </a:r>
            <a:r>
              <a:rPr lang="en-GB" sz="4300" b="1" dirty="0" smtClean="0"/>
              <a:t>					</a:t>
            </a:r>
            <a:endParaRPr lang="en-US" sz="4300" b="1" i="1" dirty="0"/>
          </a:p>
        </p:txBody>
      </p:sp>
    </p:spTree>
    <p:extLst>
      <p:ext uri="{BB962C8B-B14F-4D97-AF65-F5344CB8AC3E}">
        <p14:creationId xmlns:p14="http://schemas.microsoft.com/office/powerpoint/2010/main" val="368235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RE-READING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511675"/>
          </a:xfrm>
        </p:spPr>
        <p:txBody>
          <a:bodyPr>
            <a:normAutofit fontScale="92500" lnSpcReduction="20000"/>
          </a:bodyPr>
          <a:lstStyle/>
          <a:p>
            <a:r>
              <a:rPr lang="en-GB" b="1" i="1" u="sng" dirty="0" smtClean="0"/>
              <a:t>Re</a:t>
            </a:r>
            <a:r>
              <a:rPr lang="en-GB" b="1" dirty="0" smtClean="0"/>
              <a:t>-reading</a:t>
            </a:r>
            <a:r>
              <a:rPr lang="en-GB" dirty="0" smtClean="0"/>
              <a:t> one’s own work is also a key to effective writing.</a:t>
            </a:r>
          </a:p>
          <a:p>
            <a:endParaRPr lang="en-GB" dirty="0"/>
          </a:p>
          <a:p>
            <a:r>
              <a:rPr lang="en-GB" dirty="0" smtClean="0"/>
              <a:t>A 2500-word essay is not </a:t>
            </a:r>
            <a:r>
              <a:rPr lang="en-GB" i="1" dirty="0" smtClean="0"/>
              <a:t>finished </a:t>
            </a:r>
            <a:r>
              <a:rPr lang="en-GB" dirty="0" smtClean="0"/>
              <a:t>once you hit the word </a:t>
            </a:r>
            <a:r>
              <a:rPr lang="en-GB" dirty="0" smtClean="0"/>
              <a:t>limit or press save. </a:t>
            </a:r>
          </a:p>
          <a:p>
            <a:endParaRPr lang="en-GB" dirty="0"/>
          </a:p>
          <a:p>
            <a:r>
              <a:rPr lang="en-GB" dirty="0" smtClean="0"/>
              <a:t>Allocate time for:</a:t>
            </a:r>
            <a:endParaRPr lang="en-GB" dirty="0" smtClean="0"/>
          </a:p>
          <a:p>
            <a:pPr marL="0" indent="0" algn="ctr">
              <a:buNone/>
            </a:pPr>
            <a:r>
              <a:rPr lang="en-GB" sz="4300" dirty="0" smtClean="0">
                <a:solidFill>
                  <a:srgbClr val="FFC000"/>
                </a:solidFill>
              </a:rPr>
              <a:t>PROOFREADING</a:t>
            </a:r>
            <a:endParaRPr lang="en-GB" sz="4300" dirty="0" smtClean="0"/>
          </a:p>
          <a:p>
            <a:pPr marL="0" indent="0" algn="ctr">
              <a:buNone/>
            </a:pPr>
            <a:r>
              <a:rPr lang="en-GB" sz="4300" dirty="0" smtClean="0">
                <a:solidFill>
                  <a:schemeClr val="accent2"/>
                </a:solidFill>
              </a:rPr>
              <a:t>DRAFTING</a:t>
            </a:r>
            <a:endParaRPr lang="en-GB" sz="4300" dirty="0" smtClean="0"/>
          </a:p>
          <a:p>
            <a:pPr marL="0" indent="0" algn="ctr">
              <a:buNone/>
            </a:pPr>
            <a:r>
              <a:rPr lang="en-GB" sz="4300" dirty="0" smtClean="0">
                <a:solidFill>
                  <a:srgbClr val="00B0F0"/>
                </a:solidFill>
              </a:rPr>
              <a:t>EDITING </a:t>
            </a:r>
          </a:p>
          <a:p>
            <a:pPr marL="0" indent="0" algn="ctr">
              <a:buNone/>
            </a:pPr>
            <a:r>
              <a:rPr lang="en-GB" sz="4300" dirty="0" smtClean="0">
                <a:solidFill>
                  <a:srgbClr val="FF0066"/>
                </a:solidFill>
              </a:rPr>
              <a:t>S</a:t>
            </a:r>
            <a:r>
              <a:rPr lang="en-GB" sz="4300" dirty="0" smtClean="0">
                <a:solidFill>
                  <a:srgbClr val="FF0066"/>
                </a:solidFill>
              </a:rPr>
              <a:t>UBEDITING</a:t>
            </a:r>
            <a:endParaRPr lang="en-GB" sz="43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922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61925"/>
            <a:ext cx="10515600" cy="1325563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EDITING AND PROOFREADING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7488"/>
            <a:ext cx="10515600" cy="4887912"/>
          </a:xfrm>
        </p:spPr>
        <p:txBody>
          <a:bodyPr>
            <a:normAutofit/>
          </a:bodyPr>
          <a:lstStyle/>
          <a:p>
            <a:r>
              <a:rPr lang="en-GB" dirty="0" smtClean="0"/>
              <a:t>You </a:t>
            </a:r>
            <a:r>
              <a:rPr lang="en-GB" dirty="0" smtClean="0"/>
              <a:t>can spot mistakes, typographical/grammatical errors, instances of poor expression, etc.**</a:t>
            </a:r>
          </a:p>
          <a:p>
            <a:endParaRPr lang="en-GB" sz="3200" dirty="0" smtClean="0"/>
          </a:p>
          <a:p>
            <a:r>
              <a:rPr lang="en-GB" sz="2600" dirty="0" smtClean="0"/>
              <a:t>You can spot instances where words can be cut out:</a:t>
            </a:r>
          </a:p>
          <a:p>
            <a:pPr lvl="1">
              <a:buFontTx/>
              <a:buChar char="-"/>
            </a:pPr>
            <a:r>
              <a:rPr lang="en-GB" sz="2600" dirty="0" smtClean="0"/>
              <a:t>Does a sentence or statement contribute to the overall points you want to make</a:t>
            </a:r>
            <a:r>
              <a:rPr lang="en-GB" sz="2600" dirty="0"/>
              <a:t>? </a:t>
            </a:r>
            <a:endParaRPr lang="en-GB" sz="2600" dirty="0" smtClean="0"/>
          </a:p>
          <a:p>
            <a:pPr lvl="1">
              <a:buFontTx/>
              <a:buChar char="-"/>
            </a:pPr>
            <a:r>
              <a:rPr lang="en-GB" sz="2600" dirty="0" smtClean="0"/>
              <a:t>Can </a:t>
            </a:r>
            <a:r>
              <a:rPr lang="en-GB" sz="2600" dirty="0"/>
              <a:t>I say what I want to say in </a:t>
            </a:r>
            <a:r>
              <a:rPr lang="en-GB" sz="2600" dirty="0" smtClean="0"/>
              <a:t>fewer </a:t>
            </a:r>
            <a:r>
              <a:rPr lang="en-GB" sz="2600" dirty="0" smtClean="0"/>
              <a:t>words</a:t>
            </a:r>
            <a:r>
              <a:rPr lang="en-GB" sz="2600" dirty="0"/>
              <a:t>?</a:t>
            </a:r>
          </a:p>
          <a:p>
            <a:pPr lvl="1">
              <a:buFontTx/>
              <a:buChar char="-"/>
            </a:pPr>
            <a:r>
              <a:rPr lang="en-GB" sz="2600" dirty="0" smtClean="0"/>
              <a:t>Does it need to be said? </a:t>
            </a:r>
            <a:endParaRPr lang="en-GB" sz="2600" dirty="0" smtClean="0"/>
          </a:p>
          <a:p>
            <a:pPr lvl="1">
              <a:buFontTx/>
              <a:buChar char="-"/>
            </a:pPr>
            <a:endParaRPr lang="en-GB" sz="2600" dirty="0" smtClean="0"/>
          </a:p>
          <a:p>
            <a:pPr marL="457200" lvl="1" indent="0" algn="r">
              <a:buNone/>
            </a:pPr>
            <a:r>
              <a:rPr lang="en-GB" sz="3600" dirty="0" smtClean="0">
                <a:solidFill>
                  <a:srgbClr val="FFC000"/>
                </a:solidFill>
                <a:latin typeface="Algerian" panose="04020705040A02060702" pitchFamily="82" charset="0"/>
              </a:rPr>
              <a:t>BE PREPARED TO </a:t>
            </a:r>
            <a:r>
              <a:rPr lang="en-GB" sz="3600" i="1" dirty="0" smtClean="0">
                <a:solidFill>
                  <a:srgbClr val="FFC000"/>
                </a:solidFill>
                <a:latin typeface="Algerian" panose="04020705040A02060702" pitchFamily="82" charset="0"/>
              </a:rPr>
              <a:t>kill your darlings</a:t>
            </a:r>
          </a:p>
          <a:p>
            <a:pPr marL="457200" lvl="1" indent="0" algn="r">
              <a:buNone/>
            </a:pPr>
            <a:endParaRPr lang="en-GB" sz="3200" i="1" dirty="0">
              <a:solidFill>
                <a:srgbClr val="FFC000"/>
              </a:solidFill>
              <a:latin typeface="Algerian" panose="04020705040A02060702" pitchFamily="82" charset="0"/>
            </a:endParaRPr>
          </a:p>
          <a:p>
            <a:pPr>
              <a:buFontTx/>
              <a:buChar char="-"/>
            </a:pPr>
            <a:endParaRPr lang="en-GB" sz="3200" dirty="0" smtClean="0">
              <a:solidFill>
                <a:srgbClr val="FFC000"/>
              </a:solidFill>
            </a:endParaRPr>
          </a:p>
          <a:p>
            <a:endParaRPr lang="en-US" sz="4300" dirty="0"/>
          </a:p>
        </p:txBody>
      </p:sp>
    </p:spTree>
    <p:extLst>
      <p:ext uri="{BB962C8B-B14F-4D97-AF65-F5344CB8AC3E}">
        <p14:creationId xmlns:p14="http://schemas.microsoft.com/office/powerpoint/2010/main" val="821078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EDITING AND PROOFREADING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**Spotting errors and/or rooms for improvement is not always easy</a:t>
            </a:r>
            <a:endParaRPr lang="en-GB" b="1" i="1" dirty="0" smtClean="0">
              <a:latin typeface="Algerian" panose="04020705040A02060702" pitchFamily="82" charset="0"/>
            </a:endParaRPr>
          </a:p>
          <a:p>
            <a:endParaRPr lang="en-GB" b="1" i="1" dirty="0">
              <a:solidFill>
                <a:srgbClr val="FF0000"/>
              </a:solidFill>
              <a:latin typeface="Algerian" panose="04020705040A02060702" pitchFamily="82" charset="0"/>
            </a:endParaRPr>
          </a:p>
          <a:p>
            <a:r>
              <a:rPr lang="en-GB" dirty="0" smtClean="0">
                <a:solidFill>
                  <a:srgbClr val="FFC000"/>
                </a:solidFill>
              </a:rPr>
              <a:t>Spotting </a:t>
            </a:r>
            <a:r>
              <a:rPr lang="en-GB" dirty="0">
                <a:solidFill>
                  <a:srgbClr val="FFC000"/>
                </a:solidFill>
              </a:rPr>
              <a:t>errors can often be easier when reading a </a:t>
            </a:r>
            <a:r>
              <a:rPr lang="en-GB" b="1" i="1" dirty="0">
                <a:solidFill>
                  <a:srgbClr val="FFC000"/>
                </a:solidFill>
              </a:rPr>
              <a:t>HARD COPY </a:t>
            </a:r>
            <a:r>
              <a:rPr lang="en-GB" dirty="0">
                <a:solidFill>
                  <a:srgbClr val="FFC000"/>
                </a:solidFill>
              </a:rPr>
              <a:t>of your </a:t>
            </a:r>
            <a:r>
              <a:rPr lang="en-GB" dirty="0" smtClean="0">
                <a:solidFill>
                  <a:srgbClr val="FFC000"/>
                </a:solidFill>
              </a:rPr>
              <a:t>essay</a:t>
            </a:r>
          </a:p>
          <a:p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66"/>
                </a:solidFill>
              </a:rPr>
              <a:t>It might make sense to come back to re-reading your essay after a break to read ‘with a new set of eyes’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Someone else’s eyes might be better suited to spotting an error (even – perhaps especially – someone who is unfamiliar with your topic)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pPr marL="0" indent="0" algn="r">
              <a:buNone/>
            </a:pPr>
            <a:r>
              <a:rPr lang="en-GB" sz="4200" dirty="0" smtClean="0"/>
              <a:t>PEER-EDITING GROUPS ARE ENCOURAGED </a:t>
            </a:r>
            <a:endParaRPr lang="en-GB" sz="4200" b="1" i="1" dirty="0" smtClean="0">
              <a:latin typeface="Algerian" panose="04020705040A02060702" pitchFamily="82" charset="0"/>
            </a:endParaRPr>
          </a:p>
          <a:p>
            <a:pPr>
              <a:buFontTx/>
              <a:buChar char="-"/>
            </a:pPr>
            <a:endParaRPr lang="en-GB" sz="3200" dirty="0" smtClean="0"/>
          </a:p>
          <a:p>
            <a:endParaRPr lang="en-US" sz="4300" dirty="0"/>
          </a:p>
        </p:txBody>
      </p:sp>
    </p:spTree>
    <p:extLst>
      <p:ext uri="{BB962C8B-B14F-4D97-AF65-F5344CB8AC3E}">
        <p14:creationId xmlns:p14="http://schemas.microsoft.com/office/powerpoint/2010/main" val="3876145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RE-READING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Re-reading </a:t>
            </a:r>
            <a:r>
              <a:rPr lang="en-GB" dirty="0" smtClean="0"/>
              <a:t>your own work  can </a:t>
            </a:r>
            <a:r>
              <a:rPr lang="en-GB" dirty="0" smtClean="0"/>
              <a:t>also be </a:t>
            </a:r>
            <a:r>
              <a:rPr lang="en-GB" dirty="0" smtClean="0">
                <a:solidFill>
                  <a:srgbClr val="00B050"/>
                </a:solidFill>
              </a:rPr>
              <a:t>affirmative*</a:t>
            </a:r>
            <a:r>
              <a:rPr lang="en-GB" dirty="0" smtClean="0"/>
              <a:t>: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It can help you </a:t>
            </a:r>
            <a:r>
              <a:rPr lang="en-GB" dirty="0" smtClean="0"/>
              <a:t>realise that </a:t>
            </a:r>
            <a:r>
              <a:rPr lang="en-GB" i="1" dirty="0" smtClean="0"/>
              <a:t>you have </a:t>
            </a:r>
            <a:r>
              <a:rPr lang="en-GB" dirty="0" smtClean="0"/>
              <a:t>expressed something well; that </a:t>
            </a:r>
            <a:r>
              <a:rPr lang="en-GB" i="1" dirty="0" smtClean="0"/>
              <a:t>you have </a:t>
            </a:r>
            <a:r>
              <a:rPr lang="en-GB" dirty="0" smtClean="0"/>
              <a:t>come up with a good argument; that </a:t>
            </a:r>
            <a:r>
              <a:rPr lang="en-GB" i="1" dirty="0" smtClean="0"/>
              <a:t>you have </a:t>
            </a:r>
            <a:r>
              <a:rPr lang="en-GB" dirty="0" smtClean="0"/>
              <a:t>written in a succinct and coherent manner; that </a:t>
            </a:r>
            <a:r>
              <a:rPr lang="en-GB" i="1" dirty="0" smtClean="0"/>
              <a:t>you have </a:t>
            </a:r>
            <a:r>
              <a:rPr lang="en-GB" dirty="0" smtClean="0"/>
              <a:t>written in a manner that can be emulated in the future</a:t>
            </a:r>
            <a:endParaRPr lang="en-GB" sz="3200" dirty="0" smtClean="0"/>
          </a:p>
          <a:p>
            <a:pPr marL="0" indent="0">
              <a:buNone/>
            </a:pPr>
            <a:endParaRPr lang="en-GB" sz="4300" dirty="0" smtClean="0"/>
          </a:p>
          <a:p>
            <a:pPr marL="0" indent="0" algn="r">
              <a:buNone/>
            </a:pPr>
            <a:r>
              <a:rPr lang="en-GB" sz="3900" dirty="0" smtClean="0">
                <a:solidFill>
                  <a:srgbClr val="00B050"/>
                </a:solidFill>
              </a:rPr>
              <a:t>*another reason why PEER-EDITING </a:t>
            </a:r>
            <a:r>
              <a:rPr lang="en-GB" sz="3900" dirty="0">
                <a:solidFill>
                  <a:srgbClr val="00B050"/>
                </a:solidFill>
              </a:rPr>
              <a:t>GROUPS ARE ENCOURAGED </a:t>
            </a:r>
          </a:p>
          <a:p>
            <a:pPr marL="0" indent="0">
              <a:buNone/>
            </a:pPr>
            <a:endParaRPr lang="en-US" sz="4300" dirty="0"/>
          </a:p>
        </p:txBody>
      </p:sp>
    </p:spTree>
    <p:extLst>
      <p:ext uri="{BB962C8B-B14F-4D97-AF65-F5344CB8AC3E}">
        <p14:creationId xmlns:p14="http://schemas.microsoft.com/office/powerpoint/2010/main" val="954695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RE-READING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Re-reading one’s own work is a key to effective writing.</a:t>
            </a:r>
          </a:p>
          <a:p>
            <a:endParaRPr lang="en-GB" sz="3200" dirty="0"/>
          </a:p>
          <a:p>
            <a:r>
              <a:rPr lang="en-GB" dirty="0" smtClean="0"/>
              <a:t>Re-reading your writing and reflecting on it </a:t>
            </a:r>
            <a:r>
              <a:rPr lang="en-GB" i="1" dirty="0" smtClean="0">
                <a:solidFill>
                  <a:srgbClr val="92D050"/>
                </a:solidFill>
              </a:rPr>
              <a:t>in light of </a:t>
            </a:r>
            <a:r>
              <a:rPr lang="en-GB" b="1" i="1" dirty="0" smtClean="0">
                <a:solidFill>
                  <a:srgbClr val="92D050"/>
                </a:solidFill>
              </a:rPr>
              <a:t>feedback </a:t>
            </a:r>
            <a:r>
              <a:rPr lang="en-GB" i="1" dirty="0" smtClean="0">
                <a:solidFill>
                  <a:srgbClr val="92D050"/>
                </a:solidFill>
              </a:rPr>
              <a:t>from tutors</a:t>
            </a:r>
            <a:r>
              <a:rPr lang="en-GB" i="1" dirty="0" smtClean="0"/>
              <a:t> </a:t>
            </a:r>
            <a:r>
              <a:rPr lang="en-GB" dirty="0" smtClean="0"/>
              <a:t>can also help improve future work</a:t>
            </a:r>
          </a:p>
          <a:p>
            <a:pPr marL="0" indent="0">
              <a:buNone/>
            </a:pPr>
            <a:endParaRPr lang="en-GB" sz="3200" dirty="0" smtClean="0"/>
          </a:p>
          <a:p>
            <a:pPr marL="0" indent="0">
              <a:buNone/>
            </a:pPr>
            <a:r>
              <a:rPr lang="en-GB" dirty="0" smtClean="0"/>
              <a:t>A PLEA FROM ALL TEACHING STAFF:</a:t>
            </a:r>
          </a:p>
          <a:p>
            <a:pPr marL="0" indent="0" algn="r">
              <a:buNone/>
            </a:pPr>
            <a:r>
              <a:rPr lang="en-GB" sz="6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 YOUR FEEDBACK</a:t>
            </a:r>
          </a:p>
          <a:p>
            <a:pPr marL="0" indent="0" algn="r">
              <a:buNone/>
            </a:pPr>
            <a:endParaRPr lang="en-GB" sz="3200" dirty="0" smtClean="0"/>
          </a:p>
          <a:p>
            <a:endParaRPr lang="en-US" sz="4300" dirty="0"/>
          </a:p>
        </p:txBody>
      </p:sp>
    </p:spTree>
    <p:extLst>
      <p:ext uri="{BB962C8B-B14F-4D97-AF65-F5344CB8AC3E}">
        <p14:creationId xmlns:p14="http://schemas.microsoft.com/office/powerpoint/2010/main" val="1062092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TASK FOR NEXT WEEK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Buddy up with another student who will be your peer-editing partner for the rest of this block</a:t>
            </a:r>
          </a:p>
          <a:p>
            <a:endParaRPr lang="en-GB" dirty="0"/>
          </a:p>
          <a:p>
            <a:r>
              <a:rPr lang="en-GB" dirty="0" smtClean="0"/>
              <a:t>Discuss your ideas for your assessments in your block 2 modules </a:t>
            </a:r>
          </a:p>
          <a:p>
            <a:endParaRPr lang="en-GB" dirty="0"/>
          </a:p>
          <a:p>
            <a:r>
              <a:rPr lang="en-GB" dirty="0" smtClean="0"/>
              <a:t>Swap coursework with your </a:t>
            </a:r>
            <a:r>
              <a:rPr lang="en-GB" smtClean="0"/>
              <a:t>peer-editing partner as-and-when </a:t>
            </a:r>
            <a:r>
              <a:rPr lang="en-GB" dirty="0" smtClean="0"/>
              <a:t>appropriate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387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Headlines</Template>
  <TotalTime>39</TotalTime>
  <Words>789</Words>
  <Application>Microsoft Office PowerPoint</Application>
  <PresentationFormat>Widescreen</PresentationFormat>
  <Paragraphs>116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Algerian</vt:lpstr>
      <vt:lpstr>Arial</vt:lpstr>
      <vt:lpstr>Arial Black</vt:lpstr>
      <vt:lpstr>Calibri</vt:lpstr>
      <vt:lpstr>Calibri Light</vt:lpstr>
      <vt:lpstr>Harlow Solid Italic</vt:lpstr>
      <vt:lpstr>Office Theme</vt:lpstr>
      <vt:lpstr>READING/WRITING or; Additional Reasons Why Reading is Important</vt:lpstr>
      <vt:lpstr>BLOCK 2</vt:lpstr>
      <vt:lpstr>READING-WRITING</vt:lpstr>
      <vt:lpstr>FAMILIARISATION</vt:lpstr>
      <vt:lpstr>READING WITH A PURPOSE</vt:lpstr>
      <vt:lpstr>ARGUMENTS, OPINIONS, EVIDENCE</vt:lpstr>
      <vt:lpstr>READING DIARIES</vt:lpstr>
      <vt:lpstr>READING YOUR OWN WORK</vt:lpstr>
      <vt:lpstr>READING YOUR OWN WORK</vt:lpstr>
      <vt:lpstr>WRITING TO BE READ</vt:lpstr>
      <vt:lpstr>RE-READING</vt:lpstr>
      <vt:lpstr>EDITING AND PROOFREADING</vt:lpstr>
      <vt:lpstr>EDITING AND PROOFREADING</vt:lpstr>
      <vt:lpstr>RE-READING</vt:lpstr>
      <vt:lpstr>RE-READING</vt:lpstr>
      <vt:lpstr>TASK FOR NEXT WEEK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6</cp:revision>
  <dcterms:created xsi:type="dcterms:W3CDTF">2020-10-20T15:17:11Z</dcterms:created>
  <dcterms:modified xsi:type="dcterms:W3CDTF">2020-10-20T15:56:51Z</dcterms:modified>
</cp:coreProperties>
</file>