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328" r:id="rId3"/>
    <p:sldId id="264" r:id="rId4"/>
    <p:sldId id="262" r:id="rId5"/>
    <p:sldId id="315" r:id="rId6"/>
    <p:sldId id="317" r:id="rId7"/>
    <p:sldId id="319" r:id="rId8"/>
    <p:sldId id="327" r:id="rId9"/>
    <p:sldId id="274" r:id="rId10"/>
    <p:sldId id="322" r:id="rId11"/>
    <p:sldId id="434" r:id="rId12"/>
    <p:sldId id="432" r:id="rId13"/>
    <p:sldId id="431" r:id="rId14"/>
    <p:sldId id="324" r:id="rId15"/>
    <p:sldId id="276" r:id="rId16"/>
    <p:sldId id="331" r:id="rId17"/>
    <p:sldId id="329" r:id="rId18"/>
    <p:sldId id="429" r:id="rId19"/>
    <p:sldId id="428" r:id="rId20"/>
    <p:sldId id="421" r:id="rId21"/>
    <p:sldId id="430" r:id="rId22"/>
    <p:sldId id="266" r:id="rId23"/>
    <p:sldId id="310" r:id="rId24"/>
    <p:sldId id="312" r:id="rId25"/>
    <p:sldId id="320" r:id="rId26"/>
    <p:sldId id="307" r:id="rId27"/>
    <p:sldId id="314" r:id="rId28"/>
    <p:sldId id="313" r:id="rId29"/>
    <p:sldId id="321" r:id="rId30"/>
    <p:sldId id="330" r:id="rId31"/>
    <p:sldId id="318" r:id="rId32"/>
    <p:sldId id="433" r:id="rId33"/>
    <p:sldId id="30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328"/>
            <p14:sldId id="264"/>
            <p14:sldId id="262"/>
            <p14:sldId id="315"/>
            <p14:sldId id="317"/>
            <p14:sldId id="319"/>
            <p14:sldId id="327"/>
            <p14:sldId id="274"/>
            <p14:sldId id="322"/>
            <p14:sldId id="434"/>
            <p14:sldId id="432"/>
            <p14:sldId id="431"/>
            <p14:sldId id="324"/>
            <p14:sldId id="276"/>
            <p14:sldId id="331"/>
            <p14:sldId id="329"/>
            <p14:sldId id="429"/>
            <p14:sldId id="428"/>
            <p14:sldId id="421"/>
            <p14:sldId id="430"/>
            <p14:sldId id="266"/>
            <p14:sldId id="310"/>
            <p14:sldId id="312"/>
            <p14:sldId id="320"/>
            <p14:sldId id="307"/>
            <p14:sldId id="314"/>
            <p14:sldId id="313"/>
            <p14:sldId id="321"/>
            <p14:sldId id="330"/>
            <p14:sldId id="318"/>
            <p14:sldId id="433"/>
          </p14:sldIdLst>
        </p14:section>
        <p14:section name="Untitled Section" id="{2F23D57F-683A-4C7F-9A13-0324F9C6B69D}">
          <p14:sldIdLst>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55945F-B59D-4D22-B4FC-9F3180235AF6}" v="1" dt="2023-12-14T15:51:47.4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wilmarschaufeli.nl/publications/Schaufeli/516.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 question. Think back to Operating Hotel Facilities at level 4 and you final assignment. What is engagement?</a:t>
            </a:r>
          </a:p>
          <a:p>
            <a:endParaRPr lang="en-GB" dirty="0"/>
          </a:p>
          <a:p>
            <a:r>
              <a:rPr lang="en-GB" dirty="0"/>
              <a:t>Are you fully engaged in your jobs at al times?</a:t>
            </a:r>
          </a:p>
          <a:p>
            <a:endParaRPr lang="en-GB" dirty="0"/>
          </a:p>
          <a:p>
            <a:r>
              <a:rPr lang="en-GB" dirty="0"/>
              <a:t>That might affect engagement?</a:t>
            </a:r>
          </a:p>
          <a:p>
            <a:endParaRPr lang="en-GB" dirty="0"/>
          </a:p>
          <a:p>
            <a:r>
              <a:rPr lang="en-GB" dirty="0"/>
              <a:t>How do you think Covid might have affected engagement?</a:t>
            </a:r>
          </a:p>
        </p:txBody>
      </p:sp>
      <p:sp>
        <p:nvSpPr>
          <p:cNvPr id="4" name="Slide Number Placeholder 3"/>
          <p:cNvSpPr>
            <a:spLocks noGrp="1"/>
          </p:cNvSpPr>
          <p:nvPr>
            <p:ph type="sldNum" sz="quarter" idx="5"/>
          </p:nvPr>
        </p:nvSpPr>
        <p:spPr/>
        <p:txBody>
          <a:bodyPr/>
          <a:lstStyle/>
          <a:p>
            <a:fld id="{15829D03-4EFF-4A4A-B663-173065EF01C9}" type="slidenum">
              <a:rPr lang="en-GB" smtClean="0"/>
              <a:t>3</a:t>
            </a:fld>
            <a:endParaRPr lang="en-GB"/>
          </a:p>
        </p:txBody>
      </p:sp>
    </p:spTree>
    <p:extLst>
      <p:ext uri="{BB962C8B-B14F-4D97-AF65-F5344CB8AC3E}">
        <p14:creationId xmlns:p14="http://schemas.microsoft.com/office/powerpoint/2010/main" val="870781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8595B"/>
                </a:solidFill>
                <a:effectLst/>
                <a:latin typeface="Open Sans" panose="020B0606030504020204" pitchFamily="34" charset="0"/>
              </a:rPr>
              <a:t>When you are looking for information about this, please make sure that when you are defining engagement in your assignment, that you are using a good source. Review the reading list. Armstrong, Torrington.  </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Anyone remember how much money it costs a company per lost employee? It’s big business?</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Define cognitively. – mental capacity may vary. Think about optimum working but with using your brain. Are you mentally engaged in what you are doing? Can be there physically doing job but not mentally. </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Do you believe that we ca work optimally and be fully engaged at all time? </a:t>
            </a: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What else do you think may have affected this over the last few years?</a:t>
            </a:r>
          </a:p>
          <a:p>
            <a:pPr algn="l"/>
            <a:r>
              <a:rPr lang="en-GB" b="0" i="0" dirty="0">
                <a:solidFill>
                  <a:srgbClr val="58595B"/>
                </a:solidFill>
                <a:effectLst/>
                <a:latin typeface="Open Sans" panose="020B0606030504020204" pitchFamily="34" charset="0"/>
              </a:rPr>
              <a:t>Generational differences?</a:t>
            </a:r>
          </a:p>
          <a:p>
            <a:pPr algn="l"/>
            <a:r>
              <a:rPr lang="en-GB" b="0" i="0" dirty="0">
                <a:solidFill>
                  <a:srgbClr val="58595B"/>
                </a:solidFill>
                <a:effectLst/>
                <a:latin typeface="Open Sans" panose="020B0606030504020204" pitchFamily="34" charset="0"/>
              </a:rPr>
              <a:t>Technology?</a:t>
            </a:r>
          </a:p>
          <a:p>
            <a:pPr algn="l"/>
            <a:r>
              <a:rPr lang="en-GB" b="0" i="0" dirty="0">
                <a:solidFill>
                  <a:srgbClr val="58595B"/>
                </a:solidFill>
                <a:effectLst/>
                <a:latin typeface="Open Sans" panose="020B0606030504020204" pitchFamily="34" charset="0"/>
              </a:rPr>
              <a:t>Mindsets/cultural differences?</a:t>
            </a:r>
          </a:p>
          <a:p>
            <a:pPr algn="l"/>
            <a:r>
              <a:rPr lang="en-GB" b="0" i="0" dirty="0">
                <a:solidFill>
                  <a:srgbClr val="58595B"/>
                </a:solidFill>
                <a:effectLst/>
                <a:latin typeface="Open Sans" panose="020B0606030504020204" pitchFamily="34" charset="0"/>
              </a:rPr>
              <a:t>Is it to do with the way we are brought up?</a:t>
            </a:r>
          </a:p>
          <a:p>
            <a:pPr algn="l"/>
            <a:endParaRPr lang="en-GB" b="0" i="0" dirty="0">
              <a:solidFill>
                <a:srgbClr val="58595B"/>
              </a:solidFill>
              <a:effectLst/>
              <a:latin typeface="Open Sans" panose="020B0606030504020204" pitchFamily="34" charset="0"/>
            </a:endParaRPr>
          </a:p>
          <a:p>
            <a:pPr algn="l"/>
            <a:endParaRPr lang="en-GB" b="1" i="0" dirty="0">
              <a:solidFill>
                <a:srgbClr val="58595B"/>
              </a:solidFill>
              <a:effectLst/>
              <a:latin typeface="Open Sans" panose="020B0606030504020204" pitchFamily="34" charset="0"/>
            </a:endParaRPr>
          </a:p>
          <a:p>
            <a:pPr algn="l"/>
            <a:r>
              <a:rPr lang="en-GB" b="1" i="0" dirty="0">
                <a:solidFill>
                  <a:srgbClr val="58595B"/>
                </a:solidFill>
                <a:effectLst/>
                <a:latin typeface="Open Sans" panose="020B0606030504020204" pitchFamily="34" charset="0"/>
              </a:rPr>
              <a:t>It’s advisable to use engagement metrics that are well established and specific, such as the Utrecht Work Engagement Scale (see above). The recent </a:t>
            </a:r>
            <a:r>
              <a:rPr lang="en-GB" b="1" i="0" u="sng" dirty="0">
                <a:solidFill>
                  <a:srgbClr val="68297F"/>
                </a:solidFill>
                <a:effectLst/>
                <a:latin typeface="Open Sans" panose="020B0606030504020204" pitchFamily="34" charset="0"/>
                <a:hlinkClick r:id="rId3" tooltip="Article - An ultrashort measure for work engagement: the UWES-3 validation..."/>
              </a:rPr>
              <a:t>three-item version</a:t>
            </a:r>
            <a:r>
              <a:rPr lang="en-GB" b="1" i="0" dirty="0">
                <a:solidFill>
                  <a:srgbClr val="58595B"/>
                </a:solidFill>
                <a:effectLst/>
                <a:latin typeface="Open Sans" panose="020B0606030504020204" pitchFamily="34" charset="0"/>
              </a:rPr>
              <a:t> appears to be a reliable and valid indicator. It includes the items:</a:t>
            </a:r>
          </a:p>
          <a:p>
            <a:pPr algn="l">
              <a:buFont typeface="Arial" panose="020B0604020202020204" pitchFamily="34" charset="0"/>
              <a:buChar char="•"/>
            </a:pPr>
            <a:r>
              <a:rPr lang="en-GB" b="1" i="0" dirty="0">
                <a:solidFill>
                  <a:srgbClr val="58595B"/>
                </a:solidFill>
                <a:effectLst/>
                <a:latin typeface="Open Sans" panose="020B0606030504020204" pitchFamily="34" charset="0"/>
              </a:rPr>
              <a:t>‘At my work, I feel bursting with energy’ (vigour).</a:t>
            </a:r>
          </a:p>
          <a:p>
            <a:pPr algn="l">
              <a:buFont typeface="Arial" panose="020B0604020202020204" pitchFamily="34" charset="0"/>
              <a:buChar char="•"/>
            </a:pPr>
            <a:r>
              <a:rPr lang="en-GB" b="1" i="0" dirty="0">
                <a:solidFill>
                  <a:srgbClr val="58595B"/>
                </a:solidFill>
                <a:effectLst/>
                <a:latin typeface="Open Sans" panose="020B0606030504020204" pitchFamily="34" charset="0"/>
              </a:rPr>
              <a:t>‘I am enthusiastic about my job’ (dedication).</a:t>
            </a:r>
          </a:p>
          <a:p>
            <a:pPr algn="l">
              <a:buFont typeface="Arial" panose="020B0604020202020204" pitchFamily="34" charset="0"/>
              <a:buChar char="•"/>
            </a:pPr>
            <a:r>
              <a:rPr lang="en-GB" b="1" i="0" dirty="0">
                <a:solidFill>
                  <a:srgbClr val="58595B"/>
                </a:solidFill>
                <a:effectLst/>
                <a:latin typeface="Open Sans" panose="020B0606030504020204" pitchFamily="34" charset="0"/>
              </a:rPr>
              <a:t>‘I am immersed in my job’ (absorption).</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1347311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remember this from Operating Hotel Facilities?</a:t>
            </a:r>
          </a:p>
          <a:p>
            <a:endParaRPr lang="en-GB" dirty="0"/>
          </a:p>
          <a:p>
            <a:r>
              <a:rPr lang="en-GB" dirty="0"/>
              <a:t>Does anyone have an examples of the not engaged or disengaged employees?</a:t>
            </a:r>
          </a:p>
          <a:p>
            <a:endParaRPr lang="en-GB" dirty="0"/>
          </a:p>
          <a:p>
            <a:r>
              <a:rPr lang="en-GB" dirty="0"/>
              <a:t>What else can contribute:</a:t>
            </a:r>
          </a:p>
          <a:p>
            <a:r>
              <a:rPr lang="en-GB" dirty="0"/>
              <a:t>Mood hoovers!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5</a:t>
            </a:fld>
            <a:endParaRPr lang="en-GB"/>
          </a:p>
        </p:txBody>
      </p:sp>
    </p:spTree>
    <p:extLst>
      <p:ext uri="{BB962C8B-B14F-4D97-AF65-F5344CB8AC3E}">
        <p14:creationId xmlns:p14="http://schemas.microsoft.com/office/powerpoint/2010/main" val="3413060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you will have seen this in Operating Hotel Facilities, but I think it’s important to show you this again. Pay particular attention to the figures. </a:t>
            </a:r>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3724570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be aware of inflation. </a:t>
            </a:r>
          </a:p>
          <a:p>
            <a:endParaRPr lang="en-GB" dirty="0"/>
          </a:p>
          <a:p>
            <a:r>
              <a:rPr lang="en-GB" dirty="0"/>
              <a:t>I have talked a bit about how people may not be looking for engagement so </a:t>
            </a:r>
            <a:r>
              <a:rPr lang="en-GB" dirty="0" err="1"/>
              <a:t>myc</a:t>
            </a:r>
            <a:r>
              <a:rPr lang="en-GB" dirty="0"/>
              <a:t> right now, they just look at the salary. What are your thoughts on this?</a:t>
            </a:r>
          </a:p>
          <a:p>
            <a:endParaRPr lang="en-GB" dirty="0"/>
          </a:p>
          <a:p>
            <a:r>
              <a:rPr lang="en-GB" dirty="0"/>
              <a:t>Financial vs engagement – at the moment it is survival mode</a:t>
            </a:r>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274380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actively listening</a:t>
            </a:r>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1294181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08.04.2024</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Diana </a:t>
            </a:r>
            <a:r>
              <a:rPr lang="en-GB" sz="1200" b="0" i="0" u="none" strike="noStrike" kern="1200" dirty="0" err="1">
                <a:solidFill>
                  <a:schemeClr val="tx1"/>
                </a:solidFill>
                <a:effectLst/>
                <a:latin typeface="+mn-lt"/>
                <a:ea typeface="+mn-ea"/>
                <a:cs typeface="+mn-cs"/>
              </a:rPr>
              <a:t>Dosik</a:t>
            </a:r>
            <a:r>
              <a:rPr lang="en-GB" sz="1200" b="0" i="0" u="none" strike="noStrike" kern="1200" dirty="0">
                <a:solidFill>
                  <a:schemeClr val="tx1"/>
                </a:solidFill>
                <a:effectLst/>
                <a:latin typeface="+mn-lt"/>
                <a:ea typeface="+mn-ea"/>
                <a:cs typeface="+mn-cs"/>
              </a:rPr>
              <a:t>: Why we need to treat our employees as thoughtfully as our customers – TED talk from September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lvl="0"/>
            <a:r>
              <a:rPr lang="en-US" dirty="0"/>
              <a:t>Today's companies know everything there is to know about their customers and will stop at nothing to ensure that their experience is pleasant and meaningful. But what if they directed some of that same energy at understanding and engaging their employees? What are the potential payoffs for a better motivated, more loyal and imaginatively innovating workforce? Diana </a:t>
            </a:r>
            <a:r>
              <a:rPr lang="en-US" dirty="0" err="1"/>
              <a:t>Dosik</a:t>
            </a:r>
            <a:r>
              <a:rPr lang="en-US" dirty="0"/>
              <a:t> shares her experiences turning the tables of customer research and experience onto employees to create smarter and better companies.</a:t>
            </a:r>
          </a:p>
          <a:p>
            <a:pPr lvl="0"/>
            <a:endParaRPr lang="en-US" dirty="0"/>
          </a:p>
          <a:p>
            <a:pPr lvl="0"/>
            <a:r>
              <a:rPr lang="en-US" dirty="0"/>
              <a:t>9:50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9</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one ever had their engagement measured? H&amp;M we used to do this and I am fairly certain they had something in Starbucks, but this was a long time ago.</a:t>
            </a:r>
          </a:p>
          <a:p>
            <a:endParaRPr lang="en-GB" dirty="0"/>
          </a:p>
          <a:p>
            <a:r>
              <a:rPr lang="en-GB" dirty="0"/>
              <a:t>The example on the screen is from the Marriott.</a:t>
            </a:r>
          </a:p>
          <a:p>
            <a:endParaRPr lang="en-GB" dirty="0"/>
          </a:p>
          <a:p>
            <a:r>
              <a:rPr lang="en-GB" dirty="0"/>
              <a:t>This is a great tool to establish how your team are feeling. It will give you answers as to how it is that you can improve as a business. This is anonymous. </a:t>
            </a:r>
          </a:p>
          <a:p>
            <a:endParaRPr lang="en-GB" dirty="0"/>
          </a:p>
          <a:p>
            <a:r>
              <a:rPr lang="en-GB" dirty="0"/>
              <a:t>Sales is really small department – only  6 people. Why are the not happy? Turns out the pay was the problem. Response from higher management? Sales get an hourly rate of pay and a bonus structure on top. When evaluated, no one else except senior managers get bonuses. Marriott felt they were paying a reasonable amount, and asked to review sales team in other companies. That sales team actually left which turned out to be the best thing ever. They become the people that were sinking the ship. This is a difficult conversation to have. The decision is made to protect the business. There needs to be real justification for the paid changes. </a:t>
            </a:r>
          </a:p>
          <a:p>
            <a:endParaRPr lang="en-GB" dirty="0"/>
          </a:p>
          <a:p>
            <a:r>
              <a:rPr lang="en-GB" dirty="0"/>
              <a:t>This survey ahs been the same for 11 year. Are they just ticking a box? I used to feel at H&amp;M that it was done to tick a box, not to be used as a tool to analyse how to engage the team better. </a:t>
            </a:r>
          </a:p>
          <a:p>
            <a:endParaRPr lang="en-GB" dirty="0"/>
          </a:p>
          <a:p>
            <a:r>
              <a:rPr lang="en-GB" dirty="0"/>
              <a:t>How else could we measure engagement? 10 minuets – use the library to find ideas about how to measure engagement ask the to search ‘how to measure </a:t>
            </a:r>
            <a:r>
              <a:rPr lang="en-GB"/>
              <a:t>employee engagement’ </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10</a:t>
            </a:fld>
            <a:endParaRPr lang="en-GB"/>
          </a:p>
        </p:txBody>
      </p:sp>
    </p:spTree>
    <p:extLst>
      <p:ext uri="{BB962C8B-B14F-4D97-AF65-F5344CB8AC3E}">
        <p14:creationId xmlns:p14="http://schemas.microsoft.com/office/powerpoint/2010/main" val="2913948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4176A127-B1B4-F9BD-FDD2-02EECD448D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a:extLst>
              <a:ext uri="{FF2B5EF4-FFF2-40B4-BE49-F238E27FC236}">
                <a16:creationId xmlns:a16="http://schemas.microsoft.com/office/drawing/2014/main" id="{5833D1CA-FE59-FDDF-1EB1-C2B4D062EF1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hangingPunct="1">
              <a:spcBef>
                <a:spcPct val="0"/>
              </a:spcBef>
            </a:pPr>
            <a:r>
              <a:rPr lang="en-US" altLang="zh-MO">
                <a:cs typeface="Geneva" charset="0"/>
              </a:rPr>
              <a:t>Figure 1.5 compares the distribution of the age of the workforce in 2019 to that projected for 2029.</a:t>
            </a:r>
          </a:p>
        </p:txBody>
      </p:sp>
      <p:sp>
        <p:nvSpPr>
          <p:cNvPr id="110596" name="Slide Number Placeholder 3">
            <a:extLst>
              <a:ext uri="{FF2B5EF4-FFF2-40B4-BE49-F238E27FC236}">
                <a16:creationId xmlns:a16="http://schemas.microsoft.com/office/drawing/2014/main" id="{24A1566F-41C2-06BC-F9B2-B0CD903EF7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54B2919-9436-4B38-8434-80516C9565F4}" type="slidenum">
              <a:rPr lang="en-US" altLang="zh-MO" sz="1200"/>
              <a:pPr/>
              <a:t>12</a:t>
            </a:fld>
            <a:endParaRPr lang="en-US" altLang="zh-MO"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thing we need to consider in the work place, is what you can see on the screen.</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3013438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08.04.2024</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There are many employee engagement models available to help organizations better understand the process of increasing employee engagement.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15</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Schmidt </a:t>
            </a:r>
          </a:p>
          <a:p>
            <a:r>
              <a:rPr lang="en-GB" dirty="0"/>
              <a:t>Penna</a:t>
            </a:r>
          </a:p>
          <a:p>
            <a:r>
              <a:rPr lang="en-GB" dirty="0"/>
              <a:t>Zinger</a:t>
            </a:r>
          </a:p>
          <a:p>
            <a:r>
              <a:rPr lang="en-GB" dirty="0"/>
              <a:t>Gallup employee engagement model</a:t>
            </a:r>
          </a:p>
          <a:p>
            <a:r>
              <a:rPr lang="en-GB" dirty="0"/>
              <a:t>Robinson</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2958323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to find out more about you.</a:t>
            </a:r>
          </a:p>
          <a:p>
            <a:endParaRPr lang="en-GB" dirty="0"/>
          </a:p>
          <a:p>
            <a:r>
              <a:rPr lang="en-GB" dirty="0"/>
              <a:t>Pleas go to menti.com</a:t>
            </a:r>
          </a:p>
          <a:p>
            <a:endParaRPr lang="en-GB" dirty="0"/>
          </a:p>
          <a:p>
            <a:r>
              <a:rPr lang="en-GB" dirty="0"/>
              <a:t>Once created, and open in </a:t>
            </a:r>
            <a:r>
              <a:rPr lang="en-GB" dirty="0" err="1"/>
              <a:t>Menti</a:t>
            </a:r>
            <a:r>
              <a:rPr lang="en-GB" dirty="0"/>
              <a:t>,  click correct presentation and </a:t>
            </a:r>
            <a:r>
              <a:rPr lang="en-GB" dirty="0" err="1"/>
              <a:t>play,open</a:t>
            </a:r>
            <a:r>
              <a:rPr lang="en-GB" dirty="0"/>
              <a:t> box on slide to more ( bottom left) then open </a:t>
            </a:r>
            <a:r>
              <a:rPr lang="en-GB" dirty="0" err="1"/>
              <a:t>mentimote</a:t>
            </a:r>
            <a:r>
              <a:rPr lang="en-GB" dirty="0"/>
              <a:t> and start timer</a:t>
            </a:r>
          </a:p>
          <a:p>
            <a:endParaRPr lang="en-GB" dirty="0"/>
          </a:p>
          <a:p>
            <a:r>
              <a:rPr lang="en-GB" dirty="0"/>
              <a:t>Complete the ranking and I should see how many of you are selecting what and in what order</a:t>
            </a:r>
          </a:p>
          <a:p>
            <a:endParaRPr lang="en-GB" dirty="0"/>
          </a:p>
          <a:p>
            <a:r>
              <a:rPr lang="en-GB" dirty="0"/>
              <a:t>Talk through results</a:t>
            </a:r>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3306712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‘hot topics’ </a:t>
            </a:r>
          </a:p>
          <a:p>
            <a:endParaRPr lang="en-GB" dirty="0"/>
          </a:p>
          <a:p>
            <a:r>
              <a:rPr lang="en-GB" dirty="0"/>
              <a:t>What does the term wellbeing mean to you? </a:t>
            </a:r>
          </a:p>
          <a:p>
            <a:r>
              <a:rPr lang="en-GB" dirty="0"/>
              <a:t>Holistic</a:t>
            </a:r>
          </a:p>
          <a:p>
            <a:r>
              <a:rPr lang="en-GB" dirty="0"/>
              <a:t>Sustainable</a:t>
            </a:r>
          </a:p>
          <a:p>
            <a:endParaRPr lang="en-GB" dirty="0"/>
          </a:p>
          <a:p>
            <a:r>
              <a:rPr lang="en-GB" dirty="0"/>
              <a:t>Long term absence can really affect team work.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22</a:t>
            </a:fld>
            <a:endParaRPr lang="en-GB"/>
          </a:p>
        </p:txBody>
      </p:sp>
    </p:spTree>
    <p:extLst>
      <p:ext uri="{BB962C8B-B14F-4D97-AF65-F5344CB8AC3E}">
        <p14:creationId xmlns:p14="http://schemas.microsoft.com/office/powerpoint/2010/main" val="1459815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Connection between physical and mental health.</a:t>
            </a:r>
          </a:p>
          <a:p>
            <a:endParaRPr lang="en-GB" dirty="0"/>
          </a:p>
          <a:p>
            <a:r>
              <a:rPr lang="en-GB" dirty="0"/>
              <a:t>Of course this fluctuates. </a:t>
            </a:r>
          </a:p>
          <a:p>
            <a:endParaRPr lang="en-GB" dirty="0"/>
          </a:p>
          <a:p>
            <a:r>
              <a:rPr lang="en-GB" dirty="0"/>
              <a:t>Lots of companies have introduced programmes to support the employees. It’s about having someone to lean on when things go wrong. The university have these things in place for you. This is not something that a lot of companies used to do. Starbucks did have the benefits years ago- ahead of their time. The benefits that companies provide is and can be equally important these days. These helplines were used up to 80% more during lockdown. </a:t>
            </a:r>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2463996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 </a:t>
            </a:r>
          </a:p>
        </p:txBody>
      </p:sp>
      <p:sp>
        <p:nvSpPr>
          <p:cNvPr id="4" name="Slide Number Placeholder 3"/>
          <p:cNvSpPr>
            <a:spLocks noGrp="1"/>
          </p:cNvSpPr>
          <p:nvPr>
            <p:ph type="sldNum" sz="quarter" idx="5"/>
          </p:nvPr>
        </p:nvSpPr>
        <p:spPr/>
        <p:txBody>
          <a:bodyPr/>
          <a:lstStyle/>
          <a:p>
            <a:fld id="{15829D03-4EFF-4A4A-B663-173065EF01C9}" type="slidenum">
              <a:rPr lang="en-GB" smtClean="0"/>
              <a:t>24</a:t>
            </a:fld>
            <a:endParaRPr lang="en-GB"/>
          </a:p>
        </p:txBody>
      </p:sp>
    </p:spTree>
    <p:extLst>
      <p:ext uri="{BB962C8B-B14F-4D97-AF65-F5344CB8AC3E}">
        <p14:creationId xmlns:p14="http://schemas.microsoft.com/office/powerpoint/2010/main" val="27380795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points on slides – all pre covid</a:t>
            </a:r>
          </a:p>
          <a:p>
            <a:r>
              <a:rPr lang="en-GB" dirty="0"/>
              <a:t>Answers are on the next slide</a:t>
            </a:r>
          </a:p>
        </p:txBody>
      </p:sp>
      <p:sp>
        <p:nvSpPr>
          <p:cNvPr id="4" name="Slide Number Placeholder 3"/>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3526337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to be aware of this. </a:t>
            </a:r>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3022128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then reveal</a:t>
            </a:r>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4221402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One Main Placeholder">
    <p:spTree>
      <p:nvGrpSpPr>
        <p:cNvPr id="1" name=""/>
        <p:cNvGrpSpPr/>
        <p:nvPr/>
      </p:nvGrpSpPr>
      <p:grpSpPr>
        <a:xfrm>
          <a:off x="0" y="0"/>
          <a:ext cx="0" cy="0"/>
          <a:chOff x="0" y="0"/>
          <a:chExt cx="0" cy="0"/>
        </a:xfrm>
      </p:grpSpPr>
      <p:sp>
        <p:nvSpPr>
          <p:cNvPr id="2" name="Slide Title"/>
          <p:cNvSpPr>
            <a:spLocks noGrp="1"/>
          </p:cNvSpPr>
          <p:nvPr>
            <p:ph type="title"/>
          </p:nvPr>
        </p:nvSpPr>
        <p:spPr>
          <a:xfrm>
            <a:off x="457200" y="304801"/>
            <a:ext cx="11277600" cy="678611"/>
          </a:xfrm>
          <a:prstGeom prst="rect">
            <a:avLst/>
          </a:prstGeom>
        </p:spPr>
        <p:txBody>
          <a:bodyPr>
            <a:noAutofit/>
          </a:bodyPr>
          <a:lstStyle>
            <a:lvl1pPr>
              <a:lnSpc>
                <a:spcPct val="100000"/>
              </a:lnSpc>
              <a:defRPr sz="2400"/>
            </a:lvl1pPr>
          </a:lstStyle>
          <a:p>
            <a:r>
              <a:rPr lang="zh-TW" altLang="en-US"/>
              <a:t>按一下以編輯母片標題樣式</a:t>
            </a:r>
            <a:endParaRPr lang="en-US" dirty="0"/>
          </a:p>
        </p:txBody>
      </p:sp>
      <p:sp>
        <p:nvSpPr>
          <p:cNvPr id="5" name="Content Placeholder 1"/>
          <p:cNvSpPr>
            <a:spLocks noGrp="1"/>
          </p:cNvSpPr>
          <p:nvPr>
            <p:ph sz="quarter" idx="11"/>
          </p:nvPr>
        </p:nvSpPr>
        <p:spPr>
          <a:xfrm>
            <a:off x="457200" y="1276710"/>
            <a:ext cx="11277600" cy="4971691"/>
          </a:xfrm>
          <a:prstGeom prst="rect">
            <a:avLst/>
          </a:prstGeo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6" name="Appendix Link"/>
          <p:cNvSpPr>
            <a:spLocks noGrp="1"/>
          </p:cNvSpPr>
          <p:nvPr>
            <p:ph type="body" sz="quarter" idx="29"/>
          </p:nvPr>
        </p:nvSpPr>
        <p:spPr>
          <a:xfrm>
            <a:off x="4267200" y="6324600"/>
            <a:ext cx="3657600" cy="192024"/>
          </a:xfrm>
        </p:spPr>
        <p:txBody>
          <a:bodyPr anchor="b">
            <a:noAutofit/>
          </a:bodyPr>
          <a:lstStyle>
            <a:lvl1pPr algn="ctr">
              <a:defRPr sz="900"/>
            </a:lvl1pPr>
          </a:lstStyle>
          <a:p>
            <a:pPr lvl="0"/>
            <a:r>
              <a:rPr lang="zh-TW" altLang="en-US"/>
              <a:t>編輯母片文字樣式</a:t>
            </a:r>
          </a:p>
        </p:txBody>
      </p:sp>
      <p:sp>
        <p:nvSpPr>
          <p:cNvPr id="8" name="Image Credit"/>
          <p:cNvSpPr>
            <a:spLocks noGrp="1"/>
          </p:cNvSpPr>
          <p:nvPr>
            <p:ph type="body" sz="quarter" idx="30"/>
          </p:nvPr>
        </p:nvSpPr>
        <p:spPr>
          <a:xfrm>
            <a:off x="2082801" y="6684963"/>
            <a:ext cx="9302496" cy="173736"/>
          </a:xfrm>
        </p:spPr>
        <p:txBody>
          <a:bodyPr anchor="ctr">
            <a:noAutofit/>
          </a:bodyPr>
          <a:lstStyle>
            <a:lvl1pPr algn="r">
              <a:defRPr sz="800">
                <a:solidFill>
                  <a:srgbClr val="595959"/>
                </a:solidFill>
              </a:defRPr>
            </a:lvl1pPr>
          </a:lstStyle>
          <a:p>
            <a:pPr lvl="0"/>
            <a:r>
              <a:rPr lang="zh-TW" altLang="en-US"/>
              <a:t>編輯母片文字樣式</a:t>
            </a:r>
          </a:p>
        </p:txBody>
      </p:sp>
    </p:spTree>
    <p:extLst>
      <p:ext uri="{BB962C8B-B14F-4D97-AF65-F5344CB8AC3E}">
        <p14:creationId xmlns:p14="http://schemas.microsoft.com/office/powerpoint/2010/main" val="3910878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wHgVBV1gC48?feature=oembed" TargetMode="Externa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hvcOzkK2rcg?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9.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slide" Target="slide12.xml"/><Relationship Id="rId4" Type="http://schemas.openxmlformats.org/officeDocument/2006/relationships/hyperlink" Target="https://www.bls.gov/emp/tables/civilian-labor-force-summary.ht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2" Type="http://schemas.openxmlformats.org/officeDocument/2006/relationships/hyperlink" Target="https://www.bing.com/videos/search?q=youtube+robot+hotel&amp;docid=603520167292845128&amp;mid=90A3F29B20966E2FCE4E90A3F29B20966E2FCE4E&amp;view=detail&amp;FORM=VIR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publications/health-matters-health-and-work/health-matters-health-and-work"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Yycq_icH4sk?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cipd.org/globalassets/media/knowledge/knowledge-hub/reports/good-work-index-survey-report-2022_tcm18-109896.pdf" TargetMode="External"/><Relationship Id="rId2" Type="http://schemas.openxmlformats.org/officeDocument/2006/relationships/hyperlink" Target="https://www.hrmagazine.co.uk/content/features/is-engagement-fact-or-fiction" TargetMode="External"/><Relationship Id="rId1" Type="http://schemas.openxmlformats.org/officeDocument/2006/relationships/slideLayout" Target="../slideLayouts/slideLayout4.xml"/><Relationship Id="rId4" Type="http://schemas.openxmlformats.org/officeDocument/2006/relationships/hyperlink" Target="https://www.bls.gov/emp/tables/civilian-labor-force-summary.htm"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652480"/>
            <a:ext cx="5855059" cy="1661993"/>
          </a:xfrm>
          <a:prstGeom prst="rect">
            <a:avLst/>
          </a:prstGeom>
          <a:noFill/>
        </p:spPr>
        <p:txBody>
          <a:bodyPr wrap="square" rtlCol="0">
            <a:spAutoFit/>
          </a:bodyPr>
          <a:lstStyle/>
          <a:p>
            <a:r>
              <a:rPr lang="en-GB" sz="4800" b="1">
                <a:solidFill>
                  <a:schemeClr val="bg1"/>
                </a:solidFill>
                <a:latin typeface="Arial" panose="020B0604020202020204" pitchFamily="34" charset="0"/>
                <a:cs typeface="Arial" panose="020B0604020202020204" pitchFamily="34" charset="0"/>
              </a:rPr>
              <a:t>Week 4 </a:t>
            </a:r>
            <a:r>
              <a:rPr lang="en-GB" sz="4800" dirty="0">
                <a:solidFill>
                  <a:schemeClr val="bg1"/>
                </a:solidFill>
                <a:latin typeface="Arial" panose="020B0604020202020204" pitchFamily="34" charset="0"/>
                <a:cs typeface="Arial" panose="020B0604020202020204" pitchFamily="34" charset="0"/>
              </a:rPr>
              <a:t>– </a:t>
            </a:r>
            <a:r>
              <a:rPr lang="en-GB" altLang="zh-TW" sz="4800" b="1" dirty="0">
                <a:solidFill>
                  <a:schemeClr val="bg1"/>
                </a:solidFill>
              </a:rPr>
              <a:t>Employee </a:t>
            </a:r>
            <a:r>
              <a:rPr lang="en-GB" altLang="zh-TW" sz="5400" b="1" dirty="0">
                <a:solidFill>
                  <a:schemeClr val="bg1"/>
                </a:solidFill>
              </a:rPr>
              <a:t>Engagement</a:t>
            </a:r>
            <a:endParaRPr lang="en-GB" sz="40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AA4AC4-1803-4247-A9C3-44506E187FC5}"/>
              </a:ext>
            </a:extLst>
          </p:cNvPr>
          <p:cNvSpPr>
            <a:spLocks noGrp="1"/>
          </p:cNvSpPr>
          <p:nvPr>
            <p:ph type="title"/>
          </p:nvPr>
        </p:nvSpPr>
        <p:spPr/>
        <p:txBody>
          <a:bodyPr/>
          <a:lstStyle/>
          <a:p>
            <a:r>
              <a:rPr lang="en-GB" dirty="0"/>
              <a:t>Aims</a:t>
            </a:r>
          </a:p>
        </p:txBody>
      </p:sp>
      <p:sp>
        <p:nvSpPr>
          <p:cNvPr id="6" name="Content Placeholder 5">
            <a:extLst>
              <a:ext uri="{FF2B5EF4-FFF2-40B4-BE49-F238E27FC236}">
                <a16:creationId xmlns:a16="http://schemas.microsoft.com/office/drawing/2014/main" id="{F9501602-7C40-497D-B5DD-DA7E9253C6C0}"/>
              </a:ext>
            </a:extLst>
          </p:cNvPr>
          <p:cNvSpPr>
            <a:spLocks noGrp="1"/>
          </p:cNvSpPr>
          <p:nvPr>
            <p:ph idx="1"/>
          </p:nvPr>
        </p:nvSpPr>
        <p:spPr>
          <a:xfrm>
            <a:off x="1538601" y="1940610"/>
            <a:ext cx="9267654" cy="2598538"/>
          </a:xfrm>
        </p:spPr>
        <p:txBody>
          <a:bodyPr/>
          <a:lstStyle/>
          <a:p>
            <a:r>
              <a:rPr lang="en-GB" dirty="0"/>
              <a:t>What is Employee Engagement?</a:t>
            </a:r>
          </a:p>
          <a:p>
            <a:r>
              <a:rPr lang="en-GB"/>
              <a:t>Engagement Model(s) </a:t>
            </a:r>
            <a:endParaRPr lang="en-GB" dirty="0"/>
          </a:p>
          <a:p>
            <a:r>
              <a:rPr lang="en-GB" dirty="0"/>
              <a:t>Technology and HR</a:t>
            </a:r>
          </a:p>
          <a:p>
            <a:r>
              <a:rPr lang="en-GB" dirty="0"/>
              <a:t>Engagement and Wellbeing</a:t>
            </a:r>
          </a:p>
          <a:p>
            <a:r>
              <a:rPr lang="en-GB" dirty="0"/>
              <a:t>Health Matters</a:t>
            </a:r>
          </a:p>
        </p:txBody>
      </p:sp>
    </p:spTree>
    <p:extLst>
      <p:ext uri="{BB962C8B-B14F-4D97-AF65-F5344CB8AC3E}">
        <p14:creationId xmlns:p14="http://schemas.microsoft.com/office/powerpoint/2010/main" val="3097237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32AB-A0D3-43C9-A00E-39BB54F0E253}"/>
              </a:ext>
            </a:extLst>
          </p:cNvPr>
          <p:cNvSpPr>
            <a:spLocks noGrp="1"/>
          </p:cNvSpPr>
          <p:nvPr>
            <p:ph type="title"/>
          </p:nvPr>
        </p:nvSpPr>
        <p:spPr/>
        <p:txBody>
          <a:bodyPr/>
          <a:lstStyle/>
          <a:p>
            <a:r>
              <a:rPr lang="en-GB" dirty="0"/>
              <a:t>Employee Engagement</a:t>
            </a:r>
          </a:p>
        </p:txBody>
      </p:sp>
      <p:sp>
        <p:nvSpPr>
          <p:cNvPr id="3" name="Content Placeholder 2">
            <a:extLst>
              <a:ext uri="{FF2B5EF4-FFF2-40B4-BE49-F238E27FC236}">
                <a16:creationId xmlns:a16="http://schemas.microsoft.com/office/drawing/2014/main" id="{4AACDEA6-F3A7-41C8-BFE7-5BD01929E983}"/>
              </a:ext>
            </a:extLst>
          </p:cNvPr>
          <p:cNvSpPr>
            <a:spLocks noGrp="1"/>
          </p:cNvSpPr>
          <p:nvPr>
            <p:ph idx="1"/>
          </p:nvPr>
        </p:nvSpPr>
        <p:spPr/>
        <p:txBody>
          <a:bodyPr/>
          <a:lstStyle/>
          <a:p>
            <a:r>
              <a:rPr lang="en-GB" dirty="0"/>
              <a:t>What does the word ‘engagement’ mean to you?</a:t>
            </a:r>
          </a:p>
        </p:txBody>
      </p:sp>
      <p:pic>
        <p:nvPicPr>
          <p:cNvPr id="5" name="Picture 4">
            <a:extLst>
              <a:ext uri="{FF2B5EF4-FFF2-40B4-BE49-F238E27FC236}">
                <a16:creationId xmlns:a16="http://schemas.microsoft.com/office/drawing/2014/main" id="{A7E1211C-AFF4-49FA-B4EB-833578E1304E}"/>
              </a:ext>
            </a:extLst>
          </p:cNvPr>
          <p:cNvPicPr>
            <a:picLocks noChangeAspect="1"/>
          </p:cNvPicPr>
          <p:nvPr/>
        </p:nvPicPr>
        <p:blipFill>
          <a:blip r:embed="rId3"/>
          <a:stretch>
            <a:fillRect/>
          </a:stretch>
        </p:blipFill>
        <p:spPr>
          <a:xfrm>
            <a:off x="1814481" y="2646520"/>
            <a:ext cx="8563038" cy="3086123"/>
          </a:xfrm>
          <a:prstGeom prst="rect">
            <a:avLst/>
          </a:prstGeom>
        </p:spPr>
      </p:pic>
    </p:spTree>
    <p:extLst>
      <p:ext uri="{BB962C8B-B14F-4D97-AF65-F5344CB8AC3E}">
        <p14:creationId xmlns:p14="http://schemas.microsoft.com/office/powerpoint/2010/main" val="2843984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C5A02-7FBD-4A56-A89A-CCA187496CD5}"/>
              </a:ext>
            </a:extLst>
          </p:cNvPr>
          <p:cNvSpPr>
            <a:spLocks noGrp="1"/>
          </p:cNvSpPr>
          <p:nvPr>
            <p:ph type="title"/>
          </p:nvPr>
        </p:nvSpPr>
        <p:spPr/>
        <p:txBody>
          <a:bodyPr/>
          <a:lstStyle/>
          <a:p>
            <a:r>
              <a:rPr lang="en-GB" dirty="0"/>
              <a:t>Employee Engagement</a:t>
            </a:r>
          </a:p>
        </p:txBody>
      </p:sp>
      <p:sp>
        <p:nvSpPr>
          <p:cNvPr id="3" name="Content Placeholder 2">
            <a:extLst>
              <a:ext uri="{FF2B5EF4-FFF2-40B4-BE49-F238E27FC236}">
                <a16:creationId xmlns:a16="http://schemas.microsoft.com/office/drawing/2014/main" id="{753D00D8-6F6F-4815-B606-BF2F5F3B86F3}"/>
              </a:ext>
            </a:extLst>
          </p:cNvPr>
          <p:cNvSpPr>
            <a:spLocks noGrp="1"/>
          </p:cNvSpPr>
          <p:nvPr>
            <p:ph idx="1"/>
          </p:nvPr>
        </p:nvSpPr>
        <p:spPr/>
        <p:txBody>
          <a:bodyPr>
            <a:normAutofit fontScale="85000" lnSpcReduction="20000"/>
          </a:bodyPr>
          <a:lstStyle/>
          <a:p>
            <a:r>
              <a:rPr lang="en-GB" dirty="0"/>
              <a:t>There are over 50 definitions of Employee Engagement! </a:t>
            </a:r>
          </a:p>
          <a:p>
            <a:r>
              <a:rPr lang="en-GB" sz="3400" b="1" dirty="0">
                <a:solidFill>
                  <a:srgbClr val="00B0F0"/>
                </a:solidFill>
              </a:rPr>
              <a:t>20,900,000 hits of Google! </a:t>
            </a:r>
          </a:p>
          <a:p>
            <a:r>
              <a:rPr lang="en-GB" sz="3100" dirty="0"/>
              <a:t>How people ‘</a:t>
            </a:r>
            <a:r>
              <a:rPr lang="en-GB" sz="3100" dirty="0">
                <a:solidFill>
                  <a:srgbClr val="7030A0"/>
                </a:solidFill>
              </a:rPr>
              <a:t>express themselves physically, cognitively, and emotionally</a:t>
            </a:r>
            <a:r>
              <a:rPr lang="en-GB" sz="3100" dirty="0"/>
              <a:t>’ as they interact with their jobs</a:t>
            </a:r>
          </a:p>
          <a:p>
            <a:pPr algn="l"/>
            <a:r>
              <a:rPr lang="en-GB" sz="3100" dirty="0"/>
              <a:t>A narrower, more specific view that we recommend is that of the Utrecht University group of occupational psychologists which defines ‘work engagement’ as a state of mind in which, rather than being burnt out, employees show:</a:t>
            </a:r>
          </a:p>
          <a:p>
            <a:pPr lvl="1">
              <a:buFont typeface="Arial" panose="020B0604020202020204" pitchFamily="34" charset="0"/>
              <a:buChar char="•"/>
            </a:pPr>
            <a:r>
              <a:rPr lang="en-GB" sz="3100" dirty="0"/>
              <a:t>Vigour (energy, resilience and effort).</a:t>
            </a:r>
          </a:p>
          <a:p>
            <a:pPr lvl="1">
              <a:buFont typeface="Arial" panose="020B0604020202020204" pitchFamily="34" charset="0"/>
              <a:buChar char="•"/>
            </a:pPr>
            <a:r>
              <a:rPr lang="en-GB" sz="3100" dirty="0"/>
              <a:t>Dedication (for example, enthusiasm, inspiration and pride).</a:t>
            </a:r>
          </a:p>
          <a:p>
            <a:pPr lvl="1">
              <a:buFont typeface="Arial" panose="020B0604020202020204" pitchFamily="34" charset="0"/>
              <a:buChar char="•"/>
            </a:pPr>
            <a:r>
              <a:rPr lang="en-GB" sz="3100" dirty="0"/>
              <a:t>Absorption (concentration and being engrossed in one’s work).</a:t>
            </a:r>
          </a:p>
          <a:p>
            <a:pPr marL="457200" lvl="1" indent="0">
              <a:buNone/>
            </a:pPr>
            <a:endParaRPr lang="en-GB" sz="2700" dirty="0"/>
          </a:p>
          <a:p>
            <a:pPr marL="457200" lvl="1" indent="0" algn="r">
              <a:buNone/>
            </a:pPr>
            <a:r>
              <a:rPr lang="en-GB" sz="2700" dirty="0"/>
              <a:t>(CIPD, 2021)</a:t>
            </a:r>
          </a:p>
          <a:p>
            <a:endParaRPr lang="en-GB" dirty="0"/>
          </a:p>
        </p:txBody>
      </p:sp>
    </p:spTree>
    <p:extLst>
      <p:ext uri="{BB962C8B-B14F-4D97-AF65-F5344CB8AC3E}">
        <p14:creationId xmlns:p14="http://schemas.microsoft.com/office/powerpoint/2010/main" val="173469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598ADC6-DE1F-49F6-A9B9-E95933E90544}"/>
              </a:ext>
            </a:extLst>
          </p:cNvPr>
          <p:cNvPicPr>
            <a:picLocks noGrp="1" noChangeAspect="1"/>
          </p:cNvPicPr>
          <p:nvPr>
            <p:ph idx="1"/>
          </p:nvPr>
        </p:nvPicPr>
        <p:blipFill rotWithShape="1">
          <a:blip r:embed="rId3"/>
          <a:srcRect r="1797"/>
          <a:stretch/>
        </p:blipFill>
        <p:spPr>
          <a:xfrm>
            <a:off x="1695004" y="332657"/>
            <a:ext cx="8801993" cy="5131329"/>
          </a:xfrm>
          <a:noFill/>
        </p:spPr>
      </p:pic>
    </p:spTree>
    <p:extLst>
      <p:ext uri="{BB962C8B-B14F-4D97-AF65-F5344CB8AC3E}">
        <p14:creationId xmlns:p14="http://schemas.microsoft.com/office/powerpoint/2010/main" val="1777669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752A-1AB2-40C7-92C6-B2A54764E56B}"/>
              </a:ext>
            </a:extLst>
          </p:cNvPr>
          <p:cNvSpPr>
            <a:spLocks noGrp="1"/>
          </p:cNvSpPr>
          <p:nvPr>
            <p:ph type="title"/>
          </p:nvPr>
        </p:nvSpPr>
        <p:spPr>
          <a:xfrm>
            <a:off x="1981200" y="-243408"/>
            <a:ext cx="8229600" cy="1143000"/>
          </a:xfrm>
        </p:spPr>
        <p:txBody>
          <a:bodyPr/>
          <a:lstStyle/>
          <a:p>
            <a:r>
              <a:rPr lang="en-GB" dirty="0"/>
              <a:t>Who’s sinking your boat?</a:t>
            </a:r>
          </a:p>
        </p:txBody>
      </p:sp>
      <p:pic>
        <p:nvPicPr>
          <p:cNvPr id="4" name="Online Media 3" title="Employee Engagement - Who's Sinking Your Boat? 2021">
            <a:hlinkClick r:id="" action="ppaction://media"/>
            <a:extLst>
              <a:ext uri="{FF2B5EF4-FFF2-40B4-BE49-F238E27FC236}">
                <a16:creationId xmlns:a16="http://schemas.microsoft.com/office/drawing/2014/main" id="{4096521F-6034-4E6B-887D-08C4DFF61815}"/>
              </a:ext>
            </a:extLst>
          </p:cNvPr>
          <p:cNvPicPr>
            <a:picLocks noGrp="1" noRot="1" noChangeAspect="1"/>
          </p:cNvPicPr>
          <p:nvPr>
            <p:ph idx="1"/>
            <a:videoFile r:link="rId1"/>
          </p:nvPr>
        </p:nvPicPr>
        <p:blipFill>
          <a:blip r:embed="rId4"/>
          <a:stretch>
            <a:fillRect/>
          </a:stretch>
        </p:blipFill>
        <p:spPr>
          <a:xfrm>
            <a:off x="1617664" y="695325"/>
            <a:ext cx="8955087" cy="5037138"/>
          </a:xfrm>
          <a:prstGeom prst="rect">
            <a:avLst/>
          </a:prstGeom>
        </p:spPr>
      </p:pic>
    </p:spTree>
    <p:extLst>
      <p:ext uri="{BB962C8B-B14F-4D97-AF65-F5344CB8AC3E}">
        <p14:creationId xmlns:p14="http://schemas.microsoft.com/office/powerpoint/2010/main" val="231337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6B245-AD87-485F-BFC4-5B83F988420A}"/>
              </a:ext>
            </a:extLst>
          </p:cNvPr>
          <p:cNvSpPr>
            <a:spLocks noGrp="1"/>
          </p:cNvSpPr>
          <p:nvPr>
            <p:ph type="title"/>
          </p:nvPr>
        </p:nvSpPr>
        <p:spPr/>
        <p:txBody>
          <a:bodyPr anchor="ctr">
            <a:normAutofit/>
          </a:bodyPr>
          <a:lstStyle/>
          <a:p>
            <a:pPr>
              <a:lnSpc>
                <a:spcPct val="90000"/>
              </a:lnSpc>
            </a:pPr>
            <a:r>
              <a:rPr lang="en-GB" sz="3700"/>
              <a:t>What makes us engaged employees?</a:t>
            </a:r>
          </a:p>
        </p:txBody>
      </p:sp>
      <p:sp>
        <p:nvSpPr>
          <p:cNvPr id="3" name="Content Placeholder 2">
            <a:extLst>
              <a:ext uri="{FF2B5EF4-FFF2-40B4-BE49-F238E27FC236}">
                <a16:creationId xmlns:a16="http://schemas.microsoft.com/office/drawing/2014/main" id="{58309585-B9C9-4217-9ABD-1D4BA329C25F}"/>
              </a:ext>
            </a:extLst>
          </p:cNvPr>
          <p:cNvSpPr>
            <a:spLocks noGrp="1"/>
          </p:cNvSpPr>
          <p:nvPr>
            <p:ph sz="half" idx="1"/>
          </p:nvPr>
        </p:nvSpPr>
        <p:spPr>
          <a:xfrm>
            <a:off x="6240016" y="2564904"/>
            <a:ext cx="4038600" cy="3989040"/>
          </a:xfrm>
        </p:spPr>
        <p:txBody>
          <a:bodyPr>
            <a:normAutofit/>
          </a:bodyPr>
          <a:lstStyle/>
          <a:p>
            <a:r>
              <a:rPr lang="en-GB" dirty="0"/>
              <a:t>Write in the chat box of what would make you an engaged employee?</a:t>
            </a:r>
          </a:p>
        </p:txBody>
      </p:sp>
      <p:pic>
        <p:nvPicPr>
          <p:cNvPr id="5" name="Picture 4">
            <a:extLst>
              <a:ext uri="{FF2B5EF4-FFF2-40B4-BE49-F238E27FC236}">
                <a16:creationId xmlns:a16="http://schemas.microsoft.com/office/drawing/2014/main" id="{F33F4CD8-BC10-4413-95C0-A2C03836AD70}"/>
              </a:ext>
            </a:extLst>
          </p:cNvPr>
          <p:cNvPicPr>
            <a:picLocks noChangeAspect="1"/>
          </p:cNvPicPr>
          <p:nvPr/>
        </p:nvPicPr>
        <p:blipFill>
          <a:blip r:embed="rId3"/>
          <a:stretch>
            <a:fillRect/>
          </a:stretch>
        </p:blipFill>
        <p:spPr>
          <a:xfrm>
            <a:off x="1981200" y="2206453"/>
            <a:ext cx="4038600" cy="2776537"/>
          </a:xfrm>
          <a:prstGeom prst="rect">
            <a:avLst/>
          </a:prstGeom>
          <a:noFill/>
        </p:spPr>
      </p:pic>
    </p:spTree>
    <p:extLst>
      <p:ext uri="{BB962C8B-B14F-4D97-AF65-F5344CB8AC3E}">
        <p14:creationId xmlns:p14="http://schemas.microsoft.com/office/powerpoint/2010/main" val="2870296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6B245-AD87-485F-BFC4-5B83F988420A}"/>
              </a:ext>
            </a:extLst>
          </p:cNvPr>
          <p:cNvSpPr>
            <a:spLocks noGrp="1"/>
          </p:cNvSpPr>
          <p:nvPr>
            <p:ph type="title"/>
          </p:nvPr>
        </p:nvSpPr>
        <p:spPr/>
        <p:txBody>
          <a:bodyPr anchor="ctr">
            <a:normAutofit/>
          </a:bodyPr>
          <a:lstStyle/>
          <a:p>
            <a:pPr>
              <a:lnSpc>
                <a:spcPct val="90000"/>
              </a:lnSpc>
            </a:pPr>
            <a:r>
              <a:rPr lang="en-GB" sz="3700" dirty="0"/>
              <a:t>What makes employees disengaged?</a:t>
            </a:r>
          </a:p>
        </p:txBody>
      </p:sp>
      <p:sp>
        <p:nvSpPr>
          <p:cNvPr id="3" name="Content Placeholder 2">
            <a:extLst>
              <a:ext uri="{FF2B5EF4-FFF2-40B4-BE49-F238E27FC236}">
                <a16:creationId xmlns:a16="http://schemas.microsoft.com/office/drawing/2014/main" id="{58309585-B9C9-4217-9ABD-1D4BA329C25F}"/>
              </a:ext>
            </a:extLst>
          </p:cNvPr>
          <p:cNvSpPr>
            <a:spLocks noGrp="1"/>
          </p:cNvSpPr>
          <p:nvPr>
            <p:ph sz="half" idx="1"/>
          </p:nvPr>
        </p:nvSpPr>
        <p:spPr>
          <a:xfrm>
            <a:off x="6240016" y="2564904"/>
            <a:ext cx="4038600" cy="3989040"/>
          </a:xfrm>
        </p:spPr>
        <p:txBody>
          <a:bodyPr>
            <a:normAutofit/>
          </a:bodyPr>
          <a:lstStyle/>
          <a:p>
            <a:r>
              <a:rPr lang="en-GB" dirty="0"/>
              <a:t>Write in the chat box of what would make you a disengaged employee?</a:t>
            </a:r>
          </a:p>
        </p:txBody>
      </p:sp>
      <p:pic>
        <p:nvPicPr>
          <p:cNvPr id="5" name="Picture 4">
            <a:extLst>
              <a:ext uri="{FF2B5EF4-FFF2-40B4-BE49-F238E27FC236}">
                <a16:creationId xmlns:a16="http://schemas.microsoft.com/office/drawing/2014/main" id="{F33F4CD8-BC10-4413-95C0-A2C03836AD70}"/>
              </a:ext>
            </a:extLst>
          </p:cNvPr>
          <p:cNvPicPr>
            <a:picLocks noChangeAspect="1"/>
          </p:cNvPicPr>
          <p:nvPr/>
        </p:nvPicPr>
        <p:blipFill>
          <a:blip r:embed="rId3"/>
          <a:stretch>
            <a:fillRect/>
          </a:stretch>
        </p:blipFill>
        <p:spPr>
          <a:xfrm>
            <a:off x="1981200" y="2206453"/>
            <a:ext cx="4038600" cy="2776537"/>
          </a:xfrm>
          <a:prstGeom prst="rect">
            <a:avLst/>
          </a:prstGeom>
          <a:noFill/>
        </p:spPr>
      </p:pic>
    </p:spTree>
    <p:extLst>
      <p:ext uri="{BB962C8B-B14F-4D97-AF65-F5344CB8AC3E}">
        <p14:creationId xmlns:p14="http://schemas.microsoft.com/office/powerpoint/2010/main" val="593545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Diana Dosik: Why we need to treat our employees as thoughtfully as our customers">
            <a:hlinkClick r:id="" action="ppaction://media"/>
            <a:extLst>
              <a:ext uri="{FF2B5EF4-FFF2-40B4-BE49-F238E27FC236}">
                <a16:creationId xmlns:a16="http://schemas.microsoft.com/office/drawing/2014/main" id="{D0FD2EB8-5917-C94D-9CBE-44F90C03402E}"/>
              </a:ext>
            </a:extLst>
          </p:cNvPr>
          <p:cNvPicPr>
            <a:picLocks noRot="1" noChangeAspect="1"/>
          </p:cNvPicPr>
          <p:nvPr>
            <a:videoFile r:link="rId1"/>
          </p:nvPr>
        </p:nvPicPr>
        <p:blipFill>
          <a:blip r:embed="rId4"/>
          <a:stretch>
            <a:fillRect/>
          </a:stretch>
        </p:blipFill>
        <p:spPr>
          <a:xfrm>
            <a:off x="1521362" y="1"/>
            <a:ext cx="9146638" cy="5167851"/>
          </a:xfrm>
          <a:prstGeom prst="rect">
            <a:avLst/>
          </a:prstGeom>
        </p:spPr>
      </p:pic>
      <p:pic>
        <p:nvPicPr>
          <p:cNvPr id="4" name="Picture 3" descr="Logo&#10;&#10;Description automatically generated">
            <a:extLst>
              <a:ext uri="{FF2B5EF4-FFF2-40B4-BE49-F238E27FC236}">
                <a16:creationId xmlns:a16="http://schemas.microsoft.com/office/drawing/2014/main" id="{2AE444D2-666D-1843-A2C5-04DA1FAA763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91227" y="5295264"/>
            <a:ext cx="1530111" cy="618818"/>
          </a:xfrm>
          <a:prstGeom prst="rect">
            <a:avLst/>
          </a:prstGeom>
        </p:spPr>
      </p:pic>
      <p:sp>
        <p:nvSpPr>
          <p:cNvPr id="5" name="TextBox 4">
            <a:extLst>
              <a:ext uri="{FF2B5EF4-FFF2-40B4-BE49-F238E27FC236}">
                <a16:creationId xmlns:a16="http://schemas.microsoft.com/office/drawing/2014/main" id="{A694E470-1C98-D845-8656-A7F64A074FC7}"/>
              </a:ext>
            </a:extLst>
          </p:cNvPr>
          <p:cNvSpPr txBox="1"/>
          <p:nvPr/>
        </p:nvSpPr>
        <p:spPr>
          <a:xfrm>
            <a:off x="1591227" y="260649"/>
            <a:ext cx="2064989" cy="830997"/>
          </a:xfrm>
          <a:prstGeom prst="rect">
            <a:avLst/>
          </a:prstGeom>
          <a:noFill/>
        </p:spPr>
        <p:txBody>
          <a:bodyPr wrap="none" rtlCol="0">
            <a:spAutoFit/>
          </a:bodyPr>
          <a:lstStyle/>
          <a:p>
            <a:r>
              <a:rPr lang="en-GB" sz="4800" dirty="0">
                <a:solidFill>
                  <a:schemeClr val="bg1"/>
                </a:solidFill>
                <a:latin typeface="Freestyle Script" panose="030804020302050B0404" pitchFamily="66" charset="77"/>
              </a:rPr>
              <a:t>Diana </a:t>
            </a:r>
            <a:r>
              <a:rPr lang="en-GB" sz="4800" dirty="0" err="1">
                <a:solidFill>
                  <a:schemeClr val="bg1"/>
                </a:solidFill>
                <a:latin typeface="Freestyle Script" panose="030804020302050B0404" pitchFamily="66" charset="77"/>
              </a:rPr>
              <a:t>Dosik</a:t>
            </a:r>
            <a:endParaRPr lang="en-GB" sz="4800" dirty="0">
              <a:solidFill>
                <a:schemeClr val="bg1"/>
              </a:solidFill>
              <a:latin typeface="Freestyle Script" panose="030804020302050B0404" pitchFamily="66" charset="77"/>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F23A0-38D5-4B3C-879B-4BF1DED02E90}"/>
              </a:ext>
            </a:extLst>
          </p:cNvPr>
          <p:cNvSpPr>
            <a:spLocks noGrp="1"/>
          </p:cNvSpPr>
          <p:nvPr>
            <p:ph type="title"/>
          </p:nvPr>
        </p:nvSpPr>
        <p:spPr>
          <a:xfrm>
            <a:off x="838200" y="365125"/>
            <a:ext cx="10515600" cy="971839"/>
          </a:xfrm>
        </p:spPr>
        <p:txBody>
          <a:bodyPr anchor="ctr">
            <a:normAutofit/>
          </a:bodyPr>
          <a:lstStyle/>
          <a:p>
            <a:r>
              <a:rPr lang="en-GB" dirty="0"/>
              <a:t>Employee Engagement</a:t>
            </a:r>
          </a:p>
        </p:txBody>
      </p:sp>
      <p:pic>
        <p:nvPicPr>
          <p:cNvPr id="6" name="Picture 5">
            <a:extLst>
              <a:ext uri="{FF2B5EF4-FFF2-40B4-BE49-F238E27FC236}">
                <a16:creationId xmlns:a16="http://schemas.microsoft.com/office/drawing/2014/main" id="{8024F887-F772-7D34-E6B1-874BECBAD0E4}"/>
              </a:ext>
            </a:extLst>
          </p:cNvPr>
          <p:cNvPicPr>
            <a:picLocks noChangeAspect="1"/>
          </p:cNvPicPr>
          <p:nvPr/>
        </p:nvPicPr>
        <p:blipFill rotWithShape="1">
          <a:blip r:embed="rId3"/>
          <a:srcRect l="9461" t="29595" r="7038" b="11415"/>
          <a:stretch/>
        </p:blipFill>
        <p:spPr>
          <a:xfrm>
            <a:off x="1918855" y="1406236"/>
            <a:ext cx="8589818" cy="4045527"/>
          </a:xfrm>
          <a:prstGeom prst="rect">
            <a:avLst/>
          </a:prstGeom>
        </p:spPr>
      </p:pic>
      <p:sp>
        <p:nvSpPr>
          <p:cNvPr id="9" name="TextBox 8">
            <a:extLst>
              <a:ext uri="{FF2B5EF4-FFF2-40B4-BE49-F238E27FC236}">
                <a16:creationId xmlns:a16="http://schemas.microsoft.com/office/drawing/2014/main" id="{E2C32794-24C3-C3E3-D238-2C1EC60D4D6A}"/>
              </a:ext>
            </a:extLst>
          </p:cNvPr>
          <p:cNvSpPr txBox="1"/>
          <p:nvPr/>
        </p:nvSpPr>
        <p:spPr>
          <a:xfrm>
            <a:off x="1683327" y="5451763"/>
            <a:ext cx="6096912" cy="369332"/>
          </a:xfrm>
          <a:prstGeom prst="rect">
            <a:avLst/>
          </a:prstGeom>
          <a:noFill/>
        </p:spPr>
        <p:txBody>
          <a:bodyPr wrap="square">
            <a:spAutoFit/>
          </a:bodyPr>
          <a:lstStyle/>
          <a:p>
            <a:r>
              <a:rPr lang="en-GB" dirty="0"/>
              <a:t>https://www.cultureamp.com/science/insights/hospitality</a:t>
            </a:r>
          </a:p>
        </p:txBody>
      </p:sp>
    </p:spTree>
    <p:extLst>
      <p:ext uri="{BB962C8B-B14F-4D97-AF65-F5344CB8AC3E}">
        <p14:creationId xmlns:p14="http://schemas.microsoft.com/office/powerpoint/2010/main" val="3749417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03FDA-AD02-B4CC-B800-AD07AF55EE75}"/>
              </a:ext>
            </a:extLst>
          </p:cNvPr>
          <p:cNvSpPr>
            <a:spLocks noGrp="1"/>
          </p:cNvSpPr>
          <p:nvPr>
            <p:ph type="title"/>
          </p:nvPr>
        </p:nvSpPr>
        <p:spPr>
          <a:xfrm>
            <a:off x="554182" y="434397"/>
            <a:ext cx="3131127" cy="1990148"/>
          </a:xfrm>
        </p:spPr>
        <p:txBody>
          <a:bodyPr/>
          <a:lstStyle/>
          <a:p>
            <a:r>
              <a:rPr lang="en-GB" dirty="0"/>
              <a:t>Employee Engagement</a:t>
            </a:r>
          </a:p>
        </p:txBody>
      </p:sp>
      <p:pic>
        <p:nvPicPr>
          <p:cNvPr id="5" name="Picture 4">
            <a:extLst>
              <a:ext uri="{FF2B5EF4-FFF2-40B4-BE49-F238E27FC236}">
                <a16:creationId xmlns:a16="http://schemas.microsoft.com/office/drawing/2014/main" id="{64FED550-3E97-4588-6FFF-D17CAB6AFE8C}"/>
              </a:ext>
            </a:extLst>
          </p:cNvPr>
          <p:cNvPicPr>
            <a:picLocks noChangeAspect="1"/>
          </p:cNvPicPr>
          <p:nvPr/>
        </p:nvPicPr>
        <p:blipFill rotWithShape="1">
          <a:blip r:embed="rId2"/>
          <a:srcRect l="4545" t="19394" r="6296" b="5325"/>
          <a:stretch/>
        </p:blipFill>
        <p:spPr>
          <a:xfrm>
            <a:off x="4400786" y="115743"/>
            <a:ext cx="7645741" cy="4303857"/>
          </a:xfrm>
          <a:prstGeom prst="rect">
            <a:avLst/>
          </a:prstGeom>
        </p:spPr>
      </p:pic>
      <p:pic>
        <p:nvPicPr>
          <p:cNvPr id="7" name="Picture 6">
            <a:extLst>
              <a:ext uri="{FF2B5EF4-FFF2-40B4-BE49-F238E27FC236}">
                <a16:creationId xmlns:a16="http://schemas.microsoft.com/office/drawing/2014/main" id="{3EC94BD8-E4E8-85F2-9F50-097EE82363BD}"/>
              </a:ext>
            </a:extLst>
          </p:cNvPr>
          <p:cNvPicPr>
            <a:picLocks noChangeAspect="1"/>
          </p:cNvPicPr>
          <p:nvPr/>
        </p:nvPicPr>
        <p:blipFill rotWithShape="1">
          <a:blip r:embed="rId3"/>
          <a:srcRect l="6364" t="25461" r="7037" b="29192"/>
          <a:stretch/>
        </p:blipFill>
        <p:spPr>
          <a:xfrm>
            <a:off x="2860963" y="2526517"/>
            <a:ext cx="8908474" cy="3109912"/>
          </a:xfrm>
          <a:prstGeom prst="rect">
            <a:avLst/>
          </a:prstGeom>
        </p:spPr>
      </p:pic>
      <p:sp>
        <p:nvSpPr>
          <p:cNvPr id="8" name="TextBox 7">
            <a:extLst>
              <a:ext uri="{FF2B5EF4-FFF2-40B4-BE49-F238E27FC236}">
                <a16:creationId xmlns:a16="http://schemas.microsoft.com/office/drawing/2014/main" id="{7D2282E4-42A1-3D21-2AE9-CB5E7DA89D4F}"/>
              </a:ext>
            </a:extLst>
          </p:cNvPr>
          <p:cNvSpPr txBox="1"/>
          <p:nvPr/>
        </p:nvSpPr>
        <p:spPr>
          <a:xfrm>
            <a:off x="277091" y="5369069"/>
            <a:ext cx="6096912" cy="369332"/>
          </a:xfrm>
          <a:prstGeom prst="rect">
            <a:avLst/>
          </a:prstGeom>
          <a:noFill/>
        </p:spPr>
        <p:txBody>
          <a:bodyPr wrap="square">
            <a:spAutoFit/>
          </a:bodyPr>
          <a:lstStyle/>
          <a:p>
            <a:r>
              <a:rPr lang="en-GB" dirty="0"/>
              <a:t>https://www.cultureamp.com/science/insights/hospitality</a:t>
            </a:r>
          </a:p>
        </p:txBody>
      </p:sp>
    </p:spTree>
    <p:extLst>
      <p:ext uri="{BB962C8B-B14F-4D97-AF65-F5344CB8AC3E}">
        <p14:creationId xmlns:p14="http://schemas.microsoft.com/office/powerpoint/2010/main" val="4141550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553D68A5-9B89-FAD8-7B16-ABBEC7388326}"/>
              </a:ext>
            </a:extLst>
          </p:cNvPr>
          <p:cNvSpPr>
            <a:spLocks noGrp="1"/>
          </p:cNvSpPr>
          <p:nvPr>
            <p:ph type="title"/>
          </p:nvPr>
        </p:nvSpPr>
        <p:spPr>
          <a:xfrm>
            <a:off x="1866900" y="169864"/>
            <a:ext cx="8636000" cy="1069975"/>
          </a:xfrm>
        </p:spPr>
        <p:txBody>
          <a:bodyPr/>
          <a:lstStyle/>
          <a:p>
            <a:r>
              <a:rPr lang="en-US" altLang="zh-MO" sz="3000"/>
              <a:t>Figure 1.5 Comparison of the Age Distribution of the 2019 and 2029 Labor Forces</a:t>
            </a:r>
          </a:p>
        </p:txBody>
      </p:sp>
      <p:pic>
        <p:nvPicPr>
          <p:cNvPr id="59395" name="Picture 5" descr="The graphic is two pie charts. One for 2019 and one for 2029.">
            <a:extLst>
              <a:ext uri="{FF2B5EF4-FFF2-40B4-BE49-F238E27FC236}">
                <a16:creationId xmlns:a16="http://schemas.microsoft.com/office/drawing/2014/main" id="{BA0DC3B7-5AD1-3FBB-B2AB-BD3D7985CBC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39914" y="1868489"/>
            <a:ext cx="8512175" cy="312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Placeholder 4">
            <a:extLst>
              <a:ext uri="{FF2B5EF4-FFF2-40B4-BE49-F238E27FC236}">
                <a16:creationId xmlns:a16="http://schemas.microsoft.com/office/drawing/2014/main" id="{A40CF262-CF3C-2761-C91C-3338F2BFB104}"/>
              </a:ext>
            </a:extLst>
          </p:cNvPr>
          <p:cNvSpPr>
            <a:spLocks noGrp="1"/>
          </p:cNvSpPr>
          <p:nvPr>
            <p:ph type="body" sz="quarter" idx="30"/>
          </p:nvPr>
        </p:nvSpPr>
        <p:spPr>
          <a:xfrm>
            <a:off x="1866900" y="5345114"/>
            <a:ext cx="8458200" cy="485775"/>
          </a:xfrm>
        </p:spPr>
        <p:txBody>
          <a:bodyPr/>
          <a:lstStyle/>
          <a:p>
            <a:pPr algn="l"/>
            <a:r>
              <a:rPr lang="en-US" altLang="zh-MO"/>
              <a:t>SOURCE: U.S. Bureau of Labor Statistics, “Employment Projections, Civilian Labor Force, by Age, Sex, Race, and Ethnicity,” </a:t>
            </a:r>
            <a:r>
              <a:rPr lang="en-US" altLang="zh-MO">
                <a:hlinkClick r:id="rId4"/>
              </a:rPr>
              <a:t>https://www.bls.gov/emp/tables/civilian-labor-force-summary.htm</a:t>
            </a:r>
            <a:r>
              <a:rPr lang="en-US" altLang="zh-MO"/>
              <a:t>, accessed February 13, 2021.</a:t>
            </a:r>
          </a:p>
        </p:txBody>
      </p:sp>
      <p:sp>
        <p:nvSpPr>
          <p:cNvPr id="59397" name="Text Placeholder 3">
            <a:extLst>
              <a:ext uri="{FF2B5EF4-FFF2-40B4-BE49-F238E27FC236}">
                <a16:creationId xmlns:a16="http://schemas.microsoft.com/office/drawing/2014/main" id="{149EFEF6-5E81-A279-F293-D7FA636F9C0E}"/>
              </a:ext>
            </a:extLst>
          </p:cNvPr>
          <p:cNvSpPr>
            <a:spLocks noGrp="1"/>
          </p:cNvSpPr>
          <p:nvPr>
            <p:ph type="body" sz="quarter" idx="29"/>
          </p:nvPr>
        </p:nvSpPr>
        <p:spPr>
          <a:xfrm>
            <a:off x="4724401" y="6296026"/>
            <a:ext cx="3260725" cy="220663"/>
          </a:xfrm>
        </p:spPr>
        <p:txBody>
          <a:bodyPr/>
          <a:lstStyle/>
          <a:p>
            <a:r>
              <a:rPr lang="en-US" altLang="zh-MO" sz="1200">
                <a:hlinkClick r:id="rId5" action="ppaction://hlinksldjump"/>
              </a:rPr>
              <a:t>Access the text alternative for slide images.</a:t>
            </a:r>
            <a:endParaRPr lang="en-US" altLang="zh-MO" sz="1200"/>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DBE0B-66B5-104F-9E44-0FDF6739BF71}"/>
              </a:ext>
            </a:extLst>
          </p:cNvPr>
          <p:cNvSpPr>
            <a:spLocks noGrp="1"/>
          </p:cNvSpPr>
          <p:nvPr>
            <p:ph type="title"/>
          </p:nvPr>
        </p:nvSpPr>
        <p:spPr>
          <a:xfrm>
            <a:off x="838199" y="365125"/>
            <a:ext cx="11255477" cy="1325563"/>
          </a:xfrm>
        </p:spPr>
        <p:txBody>
          <a:bodyPr>
            <a:normAutofit fontScale="90000"/>
          </a:bodyPr>
          <a:lstStyle/>
          <a:p>
            <a:r>
              <a:rPr lang="en-HK" altLang="zh-TW" dirty="0"/>
              <a:t>Exercise  : Pick your </a:t>
            </a:r>
            <a:r>
              <a:rPr lang="en-HK" altLang="zh-TW" u="sng" dirty="0">
                <a:solidFill>
                  <a:srgbClr val="FF0000"/>
                </a:solidFill>
              </a:rPr>
              <a:t>three</a:t>
            </a:r>
            <a:r>
              <a:rPr lang="en-HK" altLang="zh-TW" dirty="0"/>
              <a:t> attributes that influence your choice of work according to the order of importance. </a:t>
            </a:r>
            <a:endParaRPr lang="zh-TW" altLang="en-US" dirty="0"/>
          </a:p>
        </p:txBody>
      </p:sp>
      <p:sp>
        <p:nvSpPr>
          <p:cNvPr id="3" name="Content Placeholder 2">
            <a:extLst>
              <a:ext uri="{FF2B5EF4-FFF2-40B4-BE49-F238E27FC236}">
                <a16:creationId xmlns:a16="http://schemas.microsoft.com/office/drawing/2014/main" id="{99D5575A-FB18-3982-6A4E-7AAAC4CDF4B6}"/>
              </a:ext>
            </a:extLst>
          </p:cNvPr>
          <p:cNvSpPr>
            <a:spLocks noGrp="1"/>
          </p:cNvSpPr>
          <p:nvPr>
            <p:ph idx="1"/>
          </p:nvPr>
        </p:nvSpPr>
        <p:spPr>
          <a:xfrm>
            <a:off x="730046" y="2141537"/>
            <a:ext cx="4471219" cy="3431918"/>
          </a:xfrm>
        </p:spPr>
        <p:txBody>
          <a:bodyPr>
            <a:normAutofit/>
          </a:bodyPr>
          <a:lstStyle/>
          <a:p>
            <a:pPr marL="0" indent="0">
              <a:buNone/>
            </a:pPr>
            <a:r>
              <a:rPr lang="en-HK" altLang="zh-TW" dirty="0"/>
              <a:t>1. Pay and benefits</a:t>
            </a:r>
          </a:p>
          <a:p>
            <a:pPr marL="0" indent="0">
              <a:buNone/>
            </a:pPr>
            <a:r>
              <a:rPr lang="en-HK" altLang="zh-TW" dirty="0"/>
              <a:t>2. Form of employment </a:t>
            </a:r>
          </a:p>
          <a:p>
            <a:pPr marL="0" indent="0">
              <a:buNone/>
            </a:pPr>
            <a:r>
              <a:rPr lang="en-HK" altLang="zh-TW" dirty="0"/>
              <a:t>(Full-Time Part-time….)</a:t>
            </a:r>
          </a:p>
          <a:p>
            <a:pPr marL="0" indent="0">
              <a:buNone/>
            </a:pPr>
            <a:r>
              <a:rPr lang="en-HK" altLang="zh-TW" dirty="0"/>
              <a:t>3. Work-life balance </a:t>
            </a:r>
          </a:p>
          <a:p>
            <a:pPr marL="0" indent="0">
              <a:buNone/>
            </a:pPr>
            <a:r>
              <a:rPr lang="en-HK" altLang="zh-TW" dirty="0"/>
              <a:t>4. Job design and nature of work </a:t>
            </a:r>
          </a:p>
          <a:p>
            <a:pPr marL="0" indent="0">
              <a:buNone/>
            </a:pPr>
            <a:r>
              <a:rPr lang="en-HK" altLang="zh-TW" dirty="0"/>
              <a:t>5. Relationships at work </a:t>
            </a:r>
          </a:p>
        </p:txBody>
      </p:sp>
      <p:sp>
        <p:nvSpPr>
          <p:cNvPr id="4" name="Content Placeholder 2">
            <a:extLst>
              <a:ext uri="{FF2B5EF4-FFF2-40B4-BE49-F238E27FC236}">
                <a16:creationId xmlns:a16="http://schemas.microsoft.com/office/drawing/2014/main" id="{EDF8D2B9-CE10-1D2B-8BFF-6FDC942D8B44}"/>
              </a:ext>
            </a:extLst>
          </p:cNvPr>
          <p:cNvSpPr txBox="1">
            <a:spLocks/>
          </p:cNvSpPr>
          <p:nvPr/>
        </p:nvSpPr>
        <p:spPr>
          <a:xfrm>
            <a:off x="5732206" y="2210363"/>
            <a:ext cx="447121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HK" altLang="zh-TW" dirty="0"/>
              <a:t>6. Employee voice</a:t>
            </a:r>
          </a:p>
          <a:p>
            <a:pPr marL="0" indent="0">
              <a:buNone/>
            </a:pPr>
            <a:r>
              <a:rPr lang="en-HK" altLang="zh-TW" dirty="0"/>
              <a:t>7. Job satisfaction </a:t>
            </a:r>
          </a:p>
          <a:p>
            <a:pPr marL="0" indent="0">
              <a:buNone/>
            </a:pPr>
            <a:r>
              <a:rPr lang="en-HK" altLang="zh-TW" dirty="0"/>
              <a:t>8. Health and safety </a:t>
            </a:r>
          </a:p>
          <a:p>
            <a:pPr marL="0" indent="0">
              <a:buFont typeface="Arial" panose="020B0604020202020204" pitchFamily="34" charset="0"/>
              <a:buNone/>
            </a:pPr>
            <a:r>
              <a:rPr lang="en-HK" altLang="zh-TW" dirty="0"/>
              <a:t>9. Career Prospect</a:t>
            </a:r>
          </a:p>
          <a:p>
            <a:pPr marL="0" indent="0">
              <a:buFont typeface="Arial" panose="020B0604020202020204" pitchFamily="34" charset="0"/>
              <a:buNone/>
            </a:pPr>
            <a:r>
              <a:rPr lang="en-HK" altLang="zh-TW" dirty="0"/>
              <a:t>10. Equal opportunities and fair treatment</a:t>
            </a:r>
            <a:endParaRPr lang="zh-TW" altLang="en-US" dirty="0"/>
          </a:p>
        </p:txBody>
      </p:sp>
    </p:spTree>
    <p:extLst>
      <p:ext uri="{BB962C8B-B14F-4D97-AF65-F5344CB8AC3E}">
        <p14:creationId xmlns:p14="http://schemas.microsoft.com/office/powerpoint/2010/main" val="361743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96F434A-A59A-4507-B6E7-48E242464669}"/>
              </a:ext>
            </a:extLst>
          </p:cNvPr>
          <p:cNvSpPr>
            <a:spLocks noGrp="1"/>
          </p:cNvSpPr>
          <p:nvPr>
            <p:ph type="title"/>
          </p:nvPr>
        </p:nvSpPr>
        <p:spPr>
          <a:xfrm>
            <a:off x="894736" y="1591321"/>
            <a:ext cx="3136490" cy="785873"/>
          </a:xfrm>
        </p:spPr>
        <p:txBody>
          <a:bodyPr>
            <a:normAutofit fontScale="90000"/>
          </a:bodyPr>
          <a:lstStyle/>
          <a:p>
            <a:r>
              <a:rPr lang="en-US" sz="2800" dirty="0"/>
              <a:t>Good Work Index (CIPD, 2022)</a:t>
            </a:r>
          </a:p>
        </p:txBody>
      </p:sp>
      <p:pic>
        <p:nvPicPr>
          <p:cNvPr id="5" name="Picture 4">
            <a:extLst>
              <a:ext uri="{FF2B5EF4-FFF2-40B4-BE49-F238E27FC236}">
                <a16:creationId xmlns:a16="http://schemas.microsoft.com/office/drawing/2014/main" id="{BA957C88-A957-4E43-8494-A291D9AADC1C}"/>
              </a:ext>
            </a:extLst>
          </p:cNvPr>
          <p:cNvPicPr>
            <a:picLocks noChangeAspect="1"/>
          </p:cNvPicPr>
          <p:nvPr/>
        </p:nvPicPr>
        <p:blipFill>
          <a:blip r:embed="rId3"/>
          <a:stretch>
            <a:fillRect/>
          </a:stretch>
        </p:blipFill>
        <p:spPr>
          <a:xfrm>
            <a:off x="4031226" y="252334"/>
            <a:ext cx="6623026" cy="5460208"/>
          </a:xfrm>
          <a:prstGeom prst="rect">
            <a:avLst/>
          </a:prstGeom>
          <a:noFill/>
        </p:spPr>
      </p:pic>
    </p:spTree>
    <p:extLst>
      <p:ext uri="{BB962C8B-B14F-4D97-AF65-F5344CB8AC3E}">
        <p14:creationId xmlns:p14="http://schemas.microsoft.com/office/powerpoint/2010/main" val="3332520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282899" y="141133"/>
            <a:ext cx="5897977" cy="5143500"/>
          </a:xfrm>
          <a:prstGeom prst="rect">
            <a:avLst/>
          </a:prstGeom>
        </p:spPr>
      </p:pic>
      <p:pic>
        <p:nvPicPr>
          <p:cNvPr id="3" name="Picture 3"/>
          <p:cNvPicPr>
            <a:picLocks noChangeAspect="1"/>
          </p:cNvPicPr>
          <p:nvPr/>
        </p:nvPicPr>
        <p:blipFill>
          <a:blip r:embed="rId4"/>
          <a:srcRect/>
          <a:stretch>
            <a:fillRect/>
          </a:stretch>
        </p:blipFill>
        <p:spPr>
          <a:xfrm>
            <a:off x="5902566" y="1431005"/>
            <a:ext cx="6170800" cy="3471455"/>
          </a:xfrm>
          <a:prstGeom prst="rect">
            <a:avLst/>
          </a:prstGeom>
        </p:spPr>
      </p:pic>
      <p:sp>
        <p:nvSpPr>
          <p:cNvPr id="4" name="TextBox 4"/>
          <p:cNvSpPr txBox="1"/>
          <p:nvPr/>
        </p:nvSpPr>
        <p:spPr>
          <a:xfrm>
            <a:off x="7802515" y="565740"/>
            <a:ext cx="3405729" cy="617605"/>
          </a:xfrm>
          <a:prstGeom prst="rect">
            <a:avLst/>
          </a:prstGeom>
        </p:spPr>
        <p:txBody>
          <a:bodyPr wrap="square" lIns="0" tIns="0" rIns="0" bIns="0" rtlCol="0" anchor="t">
            <a:spAutoFit/>
          </a:bodyPr>
          <a:lstStyle/>
          <a:p>
            <a:pPr>
              <a:lnSpc>
                <a:spcPts val="5766"/>
              </a:lnSpc>
            </a:pPr>
            <a:r>
              <a:rPr lang="en-US" dirty="0">
                <a:solidFill>
                  <a:srgbClr val="000000"/>
                </a:solidFill>
                <a:latin typeface="Abril Fatface"/>
              </a:rPr>
              <a:t>Employee Engagement Models</a:t>
            </a:r>
          </a:p>
        </p:txBody>
      </p:sp>
      <p:sp>
        <p:nvSpPr>
          <p:cNvPr id="6" name="TextBox 5">
            <a:extLst>
              <a:ext uri="{FF2B5EF4-FFF2-40B4-BE49-F238E27FC236}">
                <a16:creationId xmlns:a16="http://schemas.microsoft.com/office/drawing/2014/main" id="{0D564D58-40E3-AE66-3438-813C03BD70BC}"/>
              </a:ext>
            </a:extLst>
          </p:cNvPr>
          <p:cNvSpPr txBox="1"/>
          <p:nvPr/>
        </p:nvSpPr>
        <p:spPr>
          <a:xfrm>
            <a:off x="7662895" y="5003004"/>
            <a:ext cx="2880086" cy="369332"/>
          </a:xfrm>
          <a:prstGeom prst="rect">
            <a:avLst/>
          </a:prstGeom>
          <a:noFill/>
        </p:spPr>
        <p:txBody>
          <a:bodyPr wrap="square">
            <a:spAutoFit/>
          </a:bodyPr>
          <a:lstStyle/>
          <a:p>
            <a:r>
              <a:rPr lang="en-GB" b="1" i="1" dirty="0">
                <a:solidFill>
                  <a:srgbClr val="252728"/>
                </a:solidFill>
                <a:effectLst/>
                <a:latin typeface="Source Sans Pro" panose="020B0503030403020204" pitchFamily="34" charset="0"/>
              </a:rPr>
              <a:t>Source: IES Survey, 2003</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F882-2A38-282B-5B49-D3152C098674}"/>
              </a:ext>
            </a:extLst>
          </p:cNvPr>
          <p:cNvSpPr>
            <a:spLocks noGrp="1"/>
          </p:cNvSpPr>
          <p:nvPr>
            <p:ph type="ctrTitle"/>
          </p:nvPr>
        </p:nvSpPr>
        <p:spPr>
          <a:xfrm>
            <a:off x="1271464" y="-99392"/>
            <a:ext cx="6858000" cy="2387600"/>
          </a:xfrm>
        </p:spPr>
        <p:txBody>
          <a:bodyPr/>
          <a:lstStyle/>
          <a:p>
            <a:r>
              <a:rPr lang="en-GB" dirty="0"/>
              <a:t>Breakout session</a:t>
            </a:r>
          </a:p>
        </p:txBody>
      </p:sp>
      <p:sp>
        <p:nvSpPr>
          <p:cNvPr id="5" name="Subtitle 4">
            <a:extLst>
              <a:ext uri="{FF2B5EF4-FFF2-40B4-BE49-F238E27FC236}">
                <a16:creationId xmlns:a16="http://schemas.microsoft.com/office/drawing/2014/main" id="{D826F293-4712-49C0-A59C-3847B777BD7A}"/>
              </a:ext>
            </a:extLst>
          </p:cNvPr>
          <p:cNvSpPr>
            <a:spLocks noGrp="1"/>
          </p:cNvSpPr>
          <p:nvPr>
            <p:ph type="subTitle" idx="1"/>
          </p:nvPr>
        </p:nvSpPr>
        <p:spPr>
          <a:xfrm>
            <a:off x="2351584" y="2875175"/>
            <a:ext cx="4680520" cy="2570049"/>
          </a:xfrm>
        </p:spPr>
        <p:txBody>
          <a:bodyPr/>
          <a:lstStyle/>
          <a:p>
            <a:r>
              <a:rPr lang="en-GB" dirty="0"/>
              <a:t>Search for other models of employee engagement</a:t>
            </a:r>
          </a:p>
        </p:txBody>
      </p:sp>
    </p:spTree>
    <p:extLst>
      <p:ext uri="{BB962C8B-B14F-4D97-AF65-F5344CB8AC3E}">
        <p14:creationId xmlns:p14="http://schemas.microsoft.com/office/powerpoint/2010/main" val="3048786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EDEF-B366-4A98-91FB-55FFE55076F1}"/>
              </a:ext>
            </a:extLst>
          </p:cNvPr>
          <p:cNvSpPr>
            <a:spLocks noGrp="1"/>
          </p:cNvSpPr>
          <p:nvPr>
            <p:ph type="title"/>
          </p:nvPr>
        </p:nvSpPr>
        <p:spPr>
          <a:xfrm>
            <a:off x="2152650" y="1"/>
            <a:ext cx="7886700" cy="779463"/>
          </a:xfrm>
        </p:spPr>
        <p:txBody>
          <a:bodyPr/>
          <a:lstStyle/>
          <a:p>
            <a:r>
              <a:rPr lang="en-GB"/>
              <a:t>Use your phone…www.menti.com</a:t>
            </a:r>
            <a:endParaRPr lang="en-GB" dirty="0"/>
          </a:p>
        </p:txBody>
      </p:sp>
      <p:pic>
        <p:nvPicPr>
          <p:cNvPr id="6" name="Content Placeholder 5" descr="Qr code&#10;&#10;Description automatically generated">
            <a:extLst>
              <a:ext uri="{FF2B5EF4-FFF2-40B4-BE49-F238E27FC236}">
                <a16:creationId xmlns:a16="http://schemas.microsoft.com/office/drawing/2014/main" id="{C4E71D29-582D-4DF8-9CFB-75B2DACD089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20331" y="1825625"/>
            <a:ext cx="4351338" cy="4351338"/>
          </a:xfrm>
        </p:spPr>
      </p:pic>
      <p:pic>
        <p:nvPicPr>
          <p:cNvPr id="5" name="Picture 4">
            <a:extLst>
              <a:ext uri="{FF2B5EF4-FFF2-40B4-BE49-F238E27FC236}">
                <a16:creationId xmlns:a16="http://schemas.microsoft.com/office/drawing/2014/main" id="{DC092E33-8CF6-4FAF-865E-DA6E0F4B196C}"/>
              </a:ext>
            </a:extLst>
          </p:cNvPr>
          <p:cNvPicPr>
            <a:picLocks noChangeAspect="1"/>
          </p:cNvPicPr>
          <p:nvPr/>
        </p:nvPicPr>
        <p:blipFill rotWithShape="1">
          <a:blip r:embed="rId4"/>
          <a:srcRect r="41338"/>
          <a:stretch/>
        </p:blipFill>
        <p:spPr>
          <a:xfrm>
            <a:off x="1492099" y="681038"/>
            <a:ext cx="9175901" cy="6176963"/>
          </a:xfrm>
          <a:prstGeom prst="rect">
            <a:avLst/>
          </a:prstGeom>
        </p:spPr>
      </p:pic>
    </p:spTree>
    <p:extLst>
      <p:ext uri="{BB962C8B-B14F-4D97-AF65-F5344CB8AC3E}">
        <p14:creationId xmlns:p14="http://schemas.microsoft.com/office/powerpoint/2010/main" val="3474829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標題 1">
            <a:extLst>
              <a:ext uri="{FF2B5EF4-FFF2-40B4-BE49-F238E27FC236}">
                <a16:creationId xmlns:a16="http://schemas.microsoft.com/office/drawing/2014/main" id="{D9343D51-C1C1-3102-244D-C5E54484A3FB}"/>
              </a:ext>
            </a:extLst>
          </p:cNvPr>
          <p:cNvSpPr>
            <a:spLocks noGrp="1"/>
          </p:cNvSpPr>
          <p:nvPr>
            <p:ph type="title"/>
          </p:nvPr>
        </p:nvSpPr>
        <p:spPr/>
        <p:txBody>
          <a:bodyPr/>
          <a:lstStyle/>
          <a:p>
            <a:r>
              <a:rPr lang="en-GB" altLang="zh-TW" dirty="0"/>
              <a:t>Technology and HR</a:t>
            </a:r>
            <a:br>
              <a:rPr lang="en-GB" altLang="zh-TW" dirty="0"/>
            </a:br>
            <a:endParaRPr lang="zh-TW" altLang="en-US" dirty="0"/>
          </a:p>
        </p:txBody>
      </p:sp>
      <p:sp>
        <p:nvSpPr>
          <p:cNvPr id="76803" name="內容版面配置區 2">
            <a:extLst>
              <a:ext uri="{FF2B5EF4-FFF2-40B4-BE49-F238E27FC236}">
                <a16:creationId xmlns:a16="http://schemas.microsoft.com/office/drawing/2014/main" id="{32937203-665F-4087-81C3-9F426EF4C8AB}"/>
              </a:ext>
            </a:extLst>
          </p:cNvPr>
          <p:cNvSpPr>
            <a:spLocks noGrp="1"/>
          </p:cNvSpPr>
          <p:nvPr>
            <p:ph idx="1"/>
          </p:nvPr>
        </p:nvSpPr>
        <p:spPr>
          <a:xfrm>
            <a:off x="838200" y="1690689"/>
            <a:ext cx="10515600" cy="2733828"/>
          </a:xfrm>
        </p:spPr>
        <p:txBody>
          <a:bodyPr>
            <a:normAutofit fontScale="92500" lnSpcReduction="10000"/>
          </a:bodyPr>
          <a:lstStyle/>
          <a:p>
            <a:pPr marL="0" indent="0">
              <a:buNone/>
            </a:pPr>
            <a:r>
              <a:rPr lang="en-US" altLang="zh-TW" dirty="0"/>
              <a:t>Name any jobs replaced by technology?</a:t>
            </a:r>
            <a:endParaRPr lang="en-US" altLang="zh-TW" dirty="0">
              <a:hlinkClick r:id="rId2"/>
            </a:endParaRPr>
          </a:p>
          <a:p>
            <a:r>
              <a:rPr lang="en-US" altLang="zh-TW" dirty="0">
                <a:hlinkClick r:id="rId2"/>
              </a:rPr>
              <a:t>Japan's Robot Hotel - Bing video</a:t>
            </a:r>
            <a:endParaRPr lang="en-US" altLang="zh-TW" dirty="0"/>
          </a:p>
          <a:p>
            <a:r>
              <a:rPr lang="en-US" altLang="zh-TW" dirty="0"/>
              <a:t>What make the change in HRM?</a:t>
            </a:r>
          </a:p>
          <a:p>
            <a:endParaRPr lang="en-US" altLang="zh-TW" dirty="0"/>
          </a:p>
          <a:p>
            <a:endParaRPr lang="en-US" altLang="zh-TW" dirty="0"/>
          </a:p>
          <a:p>
            <a:r>
              <a:rPr lang="en-US" altLang="zh-TW" dirty="0"/>
              <a:t>What is the pro and cons of the situation?</a:t>
            </a:r>
            <a:endParaRPr lang="zh-TW" altLang="en-US" dirty="0"/>
          </a:p>
        </p:txBody>
      </p:sp>
      <p:sp>
        <p:nvSpPr>
          <p:cNvPr id="76804" name="頁尾版面配置區 3">
            <a:extLst>
              <a:ext uri="{FF2B5EF4-FFF2-40B4-BE49-F238E27FC236}">
                <a16:creationId xmlns:a16="http://schemas.microsoft.com/office/drawing/2014/main" id="{A2F57355-E283-D527-7A8B-103F7FF7E0CD}"/>
              </a:ext>
            </a:extLst>
          </p:cNvPr>
          <p:cNvSpPr>
            <a:spLocks noGrp="1"/>
          </p:cNvSpPr>
          <p:nvPr>
            <p:ph type="ftr" sz="quarter" idx="10"/>
          </p:nvPr>
        </p:nvSpPr>
        <p:spPr bwMode="auto">
          <a:xfrm>
            <a:off x="975850" y="5207870"/>
            <a:ext cx="5592097"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McGraw-Hill/Irwin  ©2017 The McGraw-Hill Companies, All Rights Reserved </a:t>
            </a:r>
          </a:p>
        </p:txBody>
      </p:sp>
      <p:sp>
        <p:nvSpPr>
          <p:cNvPr id="76805" name="投影片編號版面配置區 4">
            <a:extLst>
              <a:ext uri="{FF2B5EF4-FFF2-40B4-BE49-F238E27FC236}">
                <a16:creationId xmlns:a16="http://schemas.microsoft.com/office/drawing/2014/main" id="{EF5F3E44-F77A-B8F2-35AA-A745EBB5E5B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C8E16F0-B03E-4413-B8C3-3F24943E6A41}" type="slidenum">
              <a:rPr lang="en-US" altLang="en-US" sz="1200"/>
              <a:pPr/>
              <a:t>18</a:t>
            </a:fld>
            <a:endParaRPr lang="en-US" altLang="en-US" sz="1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標題 1">
            <a:extLst>
              <a:ext uri="{FF2B5EF4-FFF2-40B4-BE49-F238E27FC236}">
                <a16:creationId xmlns:a16="http://schemas.microsoft.com/office/drawing/2014/main" id="{3817D532-6D8F-36AA-066C-2049F3988295}"/>
              </a:ext>
            </a:extLst>
          </p:cNvPr>
          <p:cNvSpPr>
            <a:spLocks noGrp="1"/>
          </p:cNvSpPr>
          <p:nvPr>
            <p:ph type="title"/>
          </p:nvPr>
        </p:nvSpPr>
        <p:spPr/>
        <p:txBody>
          <a:bodyPr/>
          <a:lstStyle/>
          <a:p>
            <a:r>
              <a:rPr lang="en-US" altLang="zh-TW"/>
              <a:t>Change in the employment relationship </a:t>
            </a:r>
            <a:endParaRPr lang="zh-TW" altLang="en-US"/>
          </a:p>
        </p:txBody>
      </p:sp>
      <p:sp>
        <p:nvSpPr>
          <p:cNvPr id="77827" name="內容版面配置區 2">
            <a:extLst>
              <a:ext uri="{FF2B5EF4-FFF2-40B4-BE49-F238E27FC236}">
                <a16:creationId xmlns:a16="http://schemas.microsoft.com/office/drawing/2014/main" id="{FEF80DE2-83D0-597B-1355-794764CF27B5}"/>
              </a:ext>
            </a:extLst>
          </p:cNvPr>
          <p:cNvSpPr>
            <a:spLocks noGrp="1"/>
          </p:cNvSpPr>
          <p:nvPr>
            <p:ph idx="1"/>
          </p:nvPr>
        </p:nvSpPr>
        <p:spPr>
          <a:xfrm>
            <a:off x="838200" y="1825625"/>
            <a:ext cx="10515600" cy="2382581"/>
          </a:xfrm>
        </p:spPr>
        <p:txBody>
          <a:bodyPr/>
          <a:lstStyle/>
          <a:p>
            <a:pPr marL="514350" indent="-514350">
              <a:buFont typeface="Calibri" panose="020F0502020204030204" pitchFamily="34" charset="0"/>
              <a:buAutoNum type="arabicPeriod"/>
            </a:pPr>
            <a:r>
              <a:rPr lang="en-US" altLang="zh-TW" dirty="0">
                <a:solidFill>
                  <a:srgbClr val="FF0000"/>
                </a:solidFill>
              </a:rPr>
              <a:t>Psychological contract</a:t>
            </a:r>
          </a:p>
          <a:p>
            <a:pPr marL="514350" indent="-514350"/>
            <a:r>
              <a:rPr lang="en-US" altLang="zh-TW" dirty="0"/>
              <a:t>Psychological contract define an employee expects to contribute to in an employment relationship and what the employer will provide the employee in exchange for those contributions</a:t>
            </a:r>
            <a:endParaRPr lang="zh-TW" altLang="en-US" dirty="0"/>
          </a:p>
        </p:txBody>
      </p:sp>
      <p:sp>
        <p:nvSpPr>
          <p:cNvPr id="77828" name="頁尾版面配置區 3">
            <a:extLst>
              <a:ext uri="{FF2B5EF4-FFF2-40B4-BE49-F238E27FC236}">
                <a16:creationId xmlns:a16="http://schemas.microsoft.com/office/drawing/2014/main" id="{02E7F60A-C76B-1D33-7583-D0CD9713BED9}"/>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a:p>
        </p:txBody>
      </p:sp>
      <p:sp>
        <p:nvSpPr>
          <p:cNvPr id="77829" name="投影片編號版面配置區 4">
            <a:extLst>
              <a:ext uri="{FF2B5EF4-FFF2-40B4-BE49-F238E27FC236}">
                <a16:creationId xmlns:a16="http://schemas.microsoft.com/office/drawing/2014/main" id="{4D052D18-1DE1-C140-67AB-593C624D495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6A91507-B6FD-4470-9AF9-13A4E7A8A957}" type="slidenum">
              <a:rPr lang="en-US" altLang="en-US" sz="1200"/>
              <a:pPr/>
              <a:t>19</a:t>
            </a:fld>
            <a:endParaRPr lang="en-US" altLang="en-US" sz="1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標題 1">
            <a:extLst>
              <a:ext uri="{FF2B5EF4-FFF2-40B4-BE49-F238E27FC236}">
                <a16:creationId xmlns:a16="http://schemas.microsoft.com/office/drawing/2014/main" id="{4ADC4407-9BCD-DADB-3C2B-EEEF60C5D096}"/>
              </a:ext>
            </a:extLst>
          </p:cNvPr>
          <p:cNvSpPr>
            <a:spLocks noGrp="1"/>
          </p:cNvSpPr>
          <p:nvPr>
            <p:ph type="title"/>
          </p:nvPr>
        </p:nvSpPr>
        <p:spPr/>
        <p:txBody>
          <a:bodyPr/>
          <a:lstStyle/>
          <a:p>
            <a:r>
              <a:rPr lang="en-US" altLang="zh-TW"/>
              <a:t>Change in the employment relationship </a:t>
            </a:r>
            <a:endParaRPr lang="zh-TW" altLang="en-US"/>
          </a:p>
        </p:txBody>
      </p:sp>
      <p:sp>
        <p:nvSpPr>
          <p:cNvPr id="78851" name="內容版面配置區 2">
            <a:extLst>
              <a:ext uri="{FF2B5EF4-FFF2-40B4-BE49-F238E27FC236}">
                <a16:creationId xmlns:a16="http://schemas.microsoft.com/office/drawing/2014/main" id="{910FC984-6033-ED2B-CD62-742C61FEF31B}"/>
              </a:ext>
            </a:extLst>
          </p:cNvPr>
          <p:cNvSpPr>
            <a:spLocks noGrp="1"/>
          </p:cNvSpPr>
          <p:nvPr>
            <p:ph idx="1"/>
          </p:nvPr>
        </p:nvSpPr>
        <p:spPr>
          <a:xfrm>
            <a:off x="1981200" y="1600200"/>
            <a:ext cx="8229600" cy="4724400"/>
          </a:xfrm>
        </p:spPr>
        <p:txBody>
          <a:bodyPr/>
          <a:lstStyle/>
          <a:p>
            <a:pPr marL="514350" indent="-514350">
              <a:buNone/>
            </a:pPr>
            <a:r>
              <a:rPr lang="en-US" altLang="zh-TW"/>
              <a:t>From the organization’s perspectives , the key to survival in a fast –changing environment is flexible work schedules and flexible staffing levels</a:t>
            </a:r>
          </a:p>
          <a:p>
            <a:pPr marL="514350" indent="-514350">
              <a:buNone/>
            </a:pPr>
            <a:r>
              <a:rPr lang="en-US" altLang="zh-TW" b="1">
                <a:solidFill>
                  <a:srgbClr val="FF0000"/>
                </a:solidFill>
              </a:rPr>
              <a:t>2. Flexible work schedules </a:t>
            </a:r>
            <a:r>
              <a:rPr lang="en-US" altLang="zh-TW"/>
              <a:t>–working hours and location</a:t>
            </a:r>
          </a:p>
          <a:p>
            <a:pPr marL="514350" indent="-514350">
              <a:buNone/>
            </a:pPr>
            <a:r>
              <a:rPr lang="en-US" altLang="zh-TW" b="1">
                <a:solidFill>
                  <a:srgbClr val="FF0000"/>
                </a:solidFill>
              </a:rPr>
              <a:t>3. Flexible staffing levels</a:t>
            </a:r>
            <a:r>
              <a:rPr lang="en-US" altLang="zh-TW">
                <a:solidFill>
                  <a:srgbClr val="FF0000"/>
                </a:solidFill>
              </a:rPr>
              <a:t>-</a:t>
            </a:r>
            <a:r>
              <a:rPr lang="en-US" altLang="zh-TW"/>
              <a:t>Full</a:t>
            </a:r>
            <a:r>
              <a:rPr lang="en-US" altLang="zh-TW">
                <a:solidFill>
                  <a:srgbClr val="FF0000"/>
                </a:solidFill>
              </a:rPr>
              <a:t> </a:t>
            </a:r>
            <a:r>
              <a:rPr lang="en-US" altLang="zh-TW"/>
              <a:t>time Vs Part-time </a:t>
            </a:r>
          </a:p>
          <a:p>
            <a:pPr marL="514350" indent="-514350"/>
            <a:r>
              <a:rPr lang="en-US" altLang="zh-TW"/>
              <a:t>Employers once mainly relied on contingent workers to fill administrative jobs, but now turn to contingent work arrangements for technical support and event some professional task</a:t>
            </a:r>
            <a:endParaRPr lang="zh-TW" altLang="en-US"/>
          </a:p>
        </p:txBody>
      </p:sp>
      <p:sp>
        <p:nvSpPr>
          <p:cNvPr id="78852" name="頁尾版面配置區 3">
            <a:extLst>
              <a:ext uri="{FF2B5EF4-FFF2-40B4-BE49-F238E27FC236}">
                <a16:creationId xmlns:a16="http://schemas.microsoft.com/office/drawing/2014/main" id="{9B9B2198-F338-073B-DEFD-3884C21D0616}"/>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a:p>
        </p:txBody>
      </p:sp>
      <p:sp>
        <p:nvSpPr>
          <p:cNvPr id="78853" name="投影片編號版面配置區 4">
            <a:extLst>
              <a:ext uri="{FF2B5EF4-FFF2-40B4-BE49-F238E27FC236}">
                <a16:creationId xmlns:a16="http://schemas.microsoft.com/office/drawing/2014/main" id="{CEC39C34-7B06-EAE9-9635-2DE1A6836F2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1EF3376-6E7A-40FE-8D54-F5D4D87BC255}" type="slidenum">
              <a:rPr lang="en-US" altLang="en-US" sz="1200"/>
              <a:pPr/>
              <a:t>20</a:t>
            </a:fld>
            <a:endParaRPr lang="en-US" altLang="en-US"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標題 1">
            <a:extLst>
              <a:ext uri="{FF2B5EF4-FFF2-40B4-BE49-F238E27FC236}">
                <a16:creationId xmlns:a16="http://schemas.microsoft.com/office/drawing/2014/main" id="{377D374D-5A4B-96D0-B0DF-74C4C7DB5D6C}"/>
              </a:ext>
            </a:extLst>
          </p:cNvPr>
          <p:cNvSpPr>
            <a:spLocks noGrp="1"/>
          </p:cNvSpPr>
          <p:nvPr>
            <p:ph type="title"/>
          </p:nvPr>
        </p:nvSpPr>
        <p:spPr/>
        <p:txBody>
          <a:bodyPr/>
          <a:lstStyle/>
          <a:p>
            <a:r>
              <a:rPr lang="en-US" altLang="zh-TW" dirty="0"/>
              <a:t>Satisfied employees , more commitment </a:t>
            </a:r>
            <a:endParaRPr lang="zh-TW" altLang="en-US" dirty="0"/>
          </a:p>
        </p:txBody>
      </p:sp>
      <p:sp>
        <p:nvSpPr>
          <p:cNvPr id="79875" name="頁尾版面配置區 3">
            <a:extLst>
              <a:ext uri="{FF2B5EF4-FFF2-40B4-BE49-F238E27FC236}">
                <a16:creationId xmlns:a16="http://schemas.microsoft.com/office/drawing/2014/main" id="{B56FDDC4-4706-E903-3A58-2CD3589FD98B}"/>
              </a:ext>
            </a:extLst>
          </p:cNvPr>
          <p:cNvSpPr>
            <a:spLocks noGrp="1"/>
          </p:cNvSpPr>
          <p:nvPr>
            <p:ph type="ftr" sz="quarter" idx="10"/>
          </p:nvPr>
        </p:nvSpPr>
        <p:spPr bwMode="auto">
          <a:xfrm>
            <a:off x="396976" y="5220493"/>
            <a:ext cx="27432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dirty="0"/>
              <a:t>Wong et al., 2019</a:t>
            </a:r>
          </a:p>
        </p:txBody>
      </p:sp>
      <p:pic>
        <p:nvPicPr>
          <p:cNvPr id="79877" name="Picture 2">
            <a:extLst>
              <a:ext uri="{FF2B5EF4-FFF2-40B4-BE49-F238E27FC236}">
                <a16:creationId xmlns:a16="http://schemas.microsoft.com/office/drawing/2014/main" id="{C2C728BD-C006-C1B4-6A2A-7381D479E8A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18851" y="1671035"/>
            <a:ext cx="8229600" cy="3515929"/>
          </a:xfr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EC6E0-1368-4BFC-A2BC-B705D68AA1D9}"/>
              </a:ext>
            </a:extLst>
          </p:cNvPr>
          <p:cNvSpPr>
            <a:spLocks noGrp="1"/>
          </p:cNvSpPr>
          <p:nvPr>
            <p:ph type="title"/>
          </p:nvPr>
        </p:nvSpPr>
        <p:spPr>
          <a:xfrm>
            <a:off x="1919536" y="332656"/>
            <a:ext cx="8229600" cy="1143000"/>
          </a:xfrm>
        </p:spPr>
        <p:txBody>
          <a:bodyPr/>
          <a:lstStyle/>
          <a:p>
            <a:r>
              <a:rPr lang="en-GB" dirty="0"/>
              <a:t>Engagement and Wellbeing</a:t>
            </a:r>
          </a:p>
        </p:txBody>
      </p:sp>
      <p:sp>
        <p:nvSpPr>
          <p:cNvPr id="3" name="Content Placeholder 2">
            <a:extLst>
              <a:ext uri="{FF2B5EF4-FFF2-40B4-BE49-F238E27FC236}">
                <a16:creationId xmlns:a16="http://schemas.microsoft.com/office/drawing/2014/main" id="{2B1E457A-B165-4C17-ABCF-AD0DA15E69C1}"/>
              </a:ext>
            </a:extLst>
          </p:cNvPr>
          <p:cNvSpPr>
            <a:spLocks noGrp="1"/>
          </p:cNvSpPr>
          <p:nvPr>
            <p:ph idx="1"/>
          </p:nvPr>
        </p:nvSpPr>
        <p:spPr/>
        <p:txBody>
          <a:bodyPr>
            <a:normAutofit/>
          </a:bodyPr>
          <a:lstStyle/>
          <a:p>
            <a:r>
              <a:rPr lang="en-GB" sz="2000" dirty="0">
                <a:latin typeface="Open Sans"/>
              </a:rPr>
              <a:t>“One thing that’s clear in academic literature is that employee engagement is seen as a psychological state experienced by employees. It should be seen as different from job quality, employee behaviour or management action” (CIPD, 2021)</a:t>
            </a:r>
          </a:p>
          <a:p>
            <a:endParaRPr lang="en-GB" sz="2000" dirty="0">
              <a:latin typeface="Open Sans"/>
            </a:endParaRPr>
          </a:p>
          <a:p>
            <a:endParaRPr lang="en-GB" sz="2000" dirty="0"/>
          </a:p>
        </p:txBody>
      </p:sp>
      <p:pic>
        <p:nvPicPr>
          <p:cNvPr id="5" name="Picture 4">
            <a:extLst>
              <a:ext uri="{FF2B5EF4-FFF2-40B4-BE49-F238E27FC236}">
                <a16:creationId xmlns:a16="http://schemas.microsoft.com/office/drawing/2014/main" id="{8E05E2E7-9C63-4BC2-B09F-3E150230C77B}"/>
              </a:ext>
            </a:extLst>
          </p:cNvPr>
          <p:cNvPicPr>
            <a:picLocks noChangeAspect="1"/>
          </p:cNvPicPr>
          <p:nvPr/>
        </p:nvPicPr>
        <p:blipFill>
          <a:blip r:embed="rId3"/>
          <a:stretch>
            <a:fillRect/>
          </a:stretch>
        </p:blipFill>
        <p:spPr>
          <a:xfrm>
            <a:off x="2063553" y="3212977"/>
            <a:ext cx="4105305" cy="2124091"/>
          </a:xfrm>
          <a:prstGeom prst="rect">
            <a:avLst/>
          </a:prstGeom>
        </p:spPr>
      </p:pic>
      <p:sp>
        <p:nvSpPr>
          <p:cNvPr id="6" name="TextBox 5">
            <a:extLst>
              <a:ext uri="{FF2B5EF4-FFF2-40B4-BE49-F238E27FC236}">
                <a16:creationId xmlns:a16="http://schemas.microsoft.com/office/drawing/2014/main" id="{4D9A6A05-0802-4234-87A4-BEDDB0E17173}"/>
              </a:ext>
            </a:extLst>
          </p:cNvPr>
          <p:cNvSpPr txBox="1"/>
          <p:nvPr/>
        </p:nvSpPr>
        <p:spPr>
          <a:xfrm>
            <a:off x="6497640" y="4013411"/>
            <a:ext cx="3384376" cy="523220"/>
          </a:xfrm>
          <a:prstGeom prst="rect">
            <a:avLst/>
          </a:prstGeom>
          <a:noFill/>
        </p:spPr>
        <p:txBody>
          <a:bodyPr wrap="square" rtlCol="0">
            <a:spAutoFit/>
          </a:bodyPr>
          <a:lstStyle/>
          <a:p>
            <a:r>
              <a:rPr lang="en-GB" sz="2800" b="1" dirty="0">
                <a:solidFill>
                  <a:srgbClr val="00B0F0"/>
                </a:solidFill>
              </a:rPr>
              <a:t>What is wellbeing?</a:t>
            </a:r>
          </a:p>
        </p:txBody>
      </p:sp>
    </p:spTree>
    <p:extLst>
      <p:ext uri="{BB962C8B-B14F-4D97-AF65-F5344CB8AC3E}">
        <p14:creationId xmlns:p14="http://schemas.microsoft.com/office/powerpoint/2010/main" val="3135832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541"/>
            <a:ext cx="8229600" cy="1143000"/>
          </a:xfrm>
        </p:spPr>
        <p:txBody>
          <a:bodyPr/>
          <a:lstStyle/>
          <a:p>
            <a:r>
              <a:rPr lang="en-GB" dirty="0"/>
              <a:t>Wellbeing….</a:t>
            </a:r>
          </a:p>
        </p:txBody>
      </p:sp>
      <p:pic>
        <p:nvPicPr>
          <p:cNvPr id="10248" name="Picture 8" descr="See the source im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75520" y="1857574"/>
            <a:ext cx="4070350" cy="2825353"/>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Image result for images of employee wellbeing defin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2397" y="1101582"/>
            <a:ext cx="3775869" cy="2134791"/>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Image result for images of employee wellbeing definat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4072" y="3501008"/>
            <a:ext cx="3709592" cy="2087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421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9" y="188641"/>
            <a:ext cx="8079581" cy="1243649"/>
          </a:xfrm>
        </p:spPr>
        <p:txBody>
          <a:bodyPr/>
          <a:lstStyle/>
          <a:p>
            <a:r>
              <a:rPr lang="en-GB" dirty="0"/>
              <a:t>Health at Work Matters</a:t>
            </a:r>
          </a:p>
        </p:txBody>
      </p:sp>
      <p:sp>
        <p:nvSpPr>
          <p:cNvPr id="3" name="Content Placeholder 2"/>
          <p:cNvSpPr>
            <a:spLocks noGrp="1"/>
          </p:cNvSpPr>
          <p:nvPr>
            <p:ph idx="1"/>
          </p:nvPr>
        </p:nvSpPr>
        <p:spPr>
          <a:xfrm>
            <a:off x="1640683" y="2272627"/>
            <a:ext cx="8456105" cy="2918023"/>
          </a:xfrm>
        </p:spPr>
        <p:txBody>
          <a:bodyPr>
            <a:normAutofit fontScale="77500" lnSpcReduction="20000"/>
          </a:bodyPr>
          <a:lstStyle/>
          <a:p>
            <a:r>
              <a:rPr lang="en-GB" dirty="0"/>
              <a:t>According to the UK Government,</a:t>
            </a:r>
          </a:p>
          <a:p>
            <a:pPr marL="0" indent="0">
              <a:buNone/>
            </a:pPr>
            <a:endParaRPr lang="en-GB" dirty="0"/>
          </a:p>
          <a:p>
            <a:pPr marL="0" indent="0">
              <a:buNone/>
            </a:pPr>
            <a:r>
              <a:rPr lang="en-GB" dirty="0"/>
              <a:t>Being in </a:t>
            </a:r>
            <a:r>
              <a:rPr lang="en-GB" dirty="0">
                <a:solidFill>
                  <a:srgbClr val="00B0F0"/>
                </a:solidFill>
              </a:rPr>
              <a:t>good work </a:t>
            </a:r>
            <a:r>
              <a:rPr lang="en-GB" dirty="0"/>
              <a:t>is better for your health than being </a:t>
            </a:r>
            <a:r>
              <a:rPr lang="en-GB" dirty="0">
                <a:solidFill>
                  <a:srgbClr val="00B0F0"/>
                </a:solidFill>
              </a:rPr>
              <a:t>out of work</a:t>
            </a:r>
            <a:r>
              <a:rPr lang="en-GB" dirty="0"/>
              <a:t>. ‘Good work’ is defined as having a safe and secure job with good working hours and conditions, supportive management and opportunities for training and development. (Gov.uk, 2019)</a:t>
            </a:r>
          </a:p>
          <a:p>
            <a:endParaRPr lang="en-GB" dirty="0"/>
          </a:p>
          <a:p>
            <a:r>
              <a:rPr lang="en-GB" b="1" i="1" dirty="0"/>
              <a:t>Article to Review - </a:t>
            </a:r>
            <a:r>
              <a:rPr lang="en-GB" dirty="0">
                <a:hlinkClick r:id="rId3"/>
              </a:rPr>
              <a:t>Health matters: health and work - GOV.UK (www.gov.uk)</a:t>
            </a:r>
            <a:endParaRPr lang="en-GB" b="1" i="1" dirty="0"/>
          </a:p>
        </p:txBody>
      </p:sp>
      <p:sp>
        <p:nvSpPr>
          <p:cNvPr id="4" name="AutoShape 2" descr="A quarter of UK employees are unhappy with their overall wellbeing"/>
          <p:cNvSpPr>
            <a:spLocks noChangeAspect="1" noChangeArrowheads="1"/>
          </p:cNvSpPr>
          <p:nvPr/>
        </p:nvSpPr>
        <p:spPr bwMode="auto">
          <a:xfrm>
            <a:off x="1640681" y="74890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p>
        </p:txBody>
      </p:sp>
    </p:spTree>
    <p:extLst>
      <p:ext uri="{BB962C8B-B14F-4D97-AF65-F5344CB8AC3E}">
        <p14:creationId xmlns:p14="http://schemas.microsoft.com/office/powerpoint/2010/main" val="3872481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495A2-70EE-4EAF-98E3-2CC29937E625}"/>
              </a:ext>
            </a:extLst>
          </p:cNvPr>
          <p:cNvSpPr>
            <a:spLocks noGrp="1"/>
          </p:cNvSpPr>
          <p:nvPr>
            <p:ph type="title"/>
          </p:nvPr>
        </p:nvSpPr>
        <p:spPr/>
        <p:txBody>
          <a:bodyPr/>
          <a:lstStyle/>
          <a:p>
            <a:r>
              <a:rPr lang="en-GB" dirty="0"/>
              <a:t>Quiz – write in Chat box!</a:t>
            </a:r>
          </a:p>
        </p:txBody>
      </p:sp>
      <p:sp>
        <p:nvSpPr>
          <p:cNvPr id="3" name="Content Placeholder 2">
            <a:extLst>
              <a:ext uri="{FF2B5EF4-FFF2-40B4-BE49-F238E27FC236}">
                <a16:creationId xmlns:a16="http://schemas.microsoft.com/office/drawing/2014/main" id="{8B0BF7E0-5FE3-4486-8AE7-2ED3B928CBF8}"/>
              </a:ext>
            </a:extLst>
          </p:cNvPr>
          <p:cNvSpPr>
            <a:spLocks noGrp="1"/>
          </p:cNvSpPr>
          <p:nvPr>
            <p:ph idx="1"/>
          </p:nvPr>
        </p:nvSpPr>
        <p:spPr/>
        <p:txBody>
          <a:bodyPr>
            <a:normAutofit/>
          </a:bodyPr>
          <a:lstStyle/>
          <a:p>
            <a:r>
              <a:rPr lang="en-GB" dirty="0"/>
              <a:t>How many million days of sickness are lost in a year (in the UK)?</a:t>
            </a:r>
          </a:p>
          <a:p>
            <a:r>
              <a:rPr lang="en-GB" dirty="0"/>
              <a:t>How many million days lost are due to minor illness?</a:t>
            </a:r>
          </a:p>
          <a:p>
            <a:r>
              <a:rPr lang="en-GB" dirty="0"/>
              <a:t>How many million days lost are due to musculoskeletal problems?</a:t>
            </a:r>
          </a:p>
          <a:p>
            <a:r>
              <a:rPr lang="en-GB" dirty="0"/>
              <a:t>How many million days lost are due stress, anxiety and depression?</a:t>
            </a:r>
          </a:p>
          <a:p>
            <a:endParaRPr lang="en-GB" dirty="0"/>
          </a:p>
          <a:p>
            <a:endParaRPr lang="en-GB" dirty="0"/>
          </a:p>
        </p:txBody>
      </p:sp>
    </p:spTree>
    <p:extLst>
      <p:ext uri="{BB962C8B-B14F-4D97-AF65-F5344CB8AC3E}">
        <p14:creationId xmlns:p14="http://schemas.microsoft.com/office/powerpoint/2010/main" val="222230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nfographic illustrating the number of working days lost to sickness absence every ye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9496" y="116632"/>
            <a:ext cx="9144000" cy="5624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56092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949BBCB-F465-4CED-9D0B-74CF1B412844}"/>
              </a:ext>
            </a:extLst>
          </p:cNvPr>
          <p:cNvSpPr>
            <a:spLocks noGrp="1"/>
          </p:cNvSpPr>
          <p:nvPr>
            <p:ph type="title"/>
          </p:nvPr>
        </p:nvSpPr>
        <p:spPr/>
        <p:txBody>
          <a:bodyPr/>
          <a:lstStyle/>
          <a:p>
            <a:r>
              <a:rPr lang="en-US" dirty="0"/>
              <a:t>Work and mental health</a:t>
            </a:r>
          </a:p>
        </p:txBody>
      </p:sp>
      <p:pic>
        <p:nvPicPr>
          <p:cNvPr id="3" name="Picture 2">
            <a:extLst>
              <a:ext uri="{FF2B5EF4-FFF2-40B4-BE49-F238E27FC236}">
                <a16:creationId xmlns:a16="http://schemas.microsoft.com/office/drawing/2014/main" id="{0E988EEE-D7E0-4372-8F02-4AB850F04848}"/>
              </a:ext>
            </a:extLst>
          </p:cNvPr>
          <p:cNvPicPr>
            <a:picLocks noChangeAspect="1"/>
          </p:cNvPicPr>
          <p:nvPr/>
        </p:nvPicPr>
        <p:blipFill>
          <a:blip r:embed="rId3"/>
          <a:stretch>
            <a:fillRect/>
          </a:stretch>
        </p:blipFill>
        <p:spPr>
          <a:xfrm>
            <a:off x="2855640" y="1196753"/>
            <a:ext cx="6612412" cy="4248473"/>
          </a:xfrm>
          <a:prstGeom prst="rect">
            <a:avLst/>
          </a:prstGeom>
          <a:noFill/>
        </p:spPr>
      </p:pic>
    </p:spTree>
    <p:extLst>
      <p:ext uri="{BB962C8B-B14F-4D97-AF65-F5344CB8AC3E}">
        <p14:creationId xmlns:p14="http://schemas.microsoft.com/office/powerpoint/2010/main" val="17677270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8A4AE63-E6C3-455F-8023-B6983B132AE9}"/>
              </a:ext>
            </a:extLst>
          </p:cNvPr>
          <p:cNvSpPr>
            <a:spLocks noGrp="1"/>
          </p:cNvSpPr>
          <p:nvPr>
            <p:ph type="title"/>
          </p:nvPr>
        </p:nvSpPr>
        <p:spPr/>
        <p:txBody>
          <a:bodyPr/>
          <a:lstStyle/>
          <a:p>
            <a:r>
              <a:rPr lang="en-US" dirty="0"/>
              <a:t>Health and Work Cycle</a:t>
            </a:r>
          </a:p>
        </p:txBody>
      </p:sp>
      <p:pic>
        <p:nvPicPr>
          <p:cNvPr id="3" name="Picture 2">
            <a:extLst>
              <a:ext uri="{FF2B5EF4-FFF2-40B4-BE49-F238E27FC236}">
                <a16:creationId xmlns:a16="http://schemas.microsoft.com/office/drawing/2014/main" id="{8A12B4DA-B62A-4EB1-BE56-81A509E695DB}"/>
              </a:ext>
            </a:extLst>
          </p:cNvPr>
          <p:cNvPicPr>
            <a:picLocks noChangeAspect="1"/>
          </p:cNvPicPr>
          <p:nvPr/>
        </p:nvPicPr>
        <p:blipFill>
          <a:blip r:embed="rId2"/>
          <a:stretch>
            <a:fillRect/>
          </a:stretch>
        </p:blipFill>
        <p:spPr>
          <a:xfrm>
            <a:off x="2999656" y="1238028"/>
            <a:ext cx="6900700" cy="4381945"/>
          </a:xfrm>
          <a:prstGeom prst="rect">
            <a:avLst/>
          </a:prstGeom>
          <a:noFill/>
        </p:spPr>
      </p:pic>
    </p:spTree>
    <p:extLst>
      <p:ext uri="{BB962C8B-B14F-4D97-AF65-F5344CB8AC3E}">
        <p14:creationId xmlns:p14="http://schemas.microsoft.com/office/powerpoint/2010/main" val="3033996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85814-1394-40E4-8B95-1B12524BBA25}"/>
              </a:ext>
            </a:extLst>
          </p:cNvPr>
          <p:cNvSpPr>
            <a:spLocks noGrp="1"/>
          </p:cNvSpPr>
          <p:nvPr>
            <p:ph type="title"/>
          </p:nvPr>
        </p:nvSpPr>
        <p:spPr>
          <a:xfrm>
            <a:off x="4511824" y="0"/>
            <a:ext cx="6806580" cy="2585320"/>
          </a:xfrm>
        </p:spPr>
        <p:txBody>
          <a:bodyPr>
            <a:normAutofit/>
          </a:bodyPr>
          <a:lstStyle/>
          <a:p>
            <a:r>
              <a:rPr lang="en-GB" sz="5000" dirty="0"/>
              <a:t>How do we improve Engagement?</a:t>
            </a:r>
          </a:p>
        </p:txBody>
      </p:sp>
      <p:sp>
        <p:nvSpPr>
          <p:cNvPr id="3" name="Content Placeholder 2">
            <a:extLst>
              <a:ext uri="{FF2B5EF4-FFF2-40B4-BE49-F238E27FC236}">
                <a16:creationId xmlns:a16="http://schemas.microsoft.com/office/drawing/2014/main" id="{8B5EDF7B-0479-49CD-BF76-88FA8DB8F589}"/>
              </a:ext>
            </a:extLst>
          </p:cNvPr>
          <p:cNvSpPr>
            <a:spLocks noGrp="1"/>
          </p:cNvSpPr>
          <p:nvPr>
            <p:ph type="body" idx="1"/>
          </p:nvPr>
        </p:nvSpPr>
        <p:spPr>
          <a:xfrm>
            <a:off x="4539553" y="2924944"/>
            <a:ext cx="7886700" cy="2952328"/>
          </a:xfrm>
        </p:spPr>
        <p:txBody>
          <a:bodyPr/>
          <a:lstStyle/>
          <a:p>
            <a:r>
              <a:rPr lang="en-GB" dirty="0"/>
              <a:t>Wellbeing Programmes</a:t>
            </a:r>
          </a:p>
          <a:p>
            <a:r>
              <a:rPr lang="en-GB" dirty="0"/>
              <a:t>Training and Development</a:t>
            </a:r>
          </a:p>
          <a:p>
            <a:r>
              <a:rPr lang="en-GB" dirty="0"/>
              <a:t>Communication</a:t>
            </a:r>
          </a:p>
          <a:p>
            <a:r>
              <a:rPr lang="en-GB" dirty="0"/>
              <a:t>Leadership</a:t>
            </a:r>
          </a:p>
          <a:p>
            <a:r>
              <a:rPr lang="en-GB" dirty="0"/>
              <a:t>Compensation and Benefits</a:t>
            </a:r>
          </a:p>
        </p:txBody>
      </p:sp>
    </p:spTree>
    <p:extLst>
      <p:ext uri="{BB962C8B-B14F-4D97-AF65-F5344CB8AC3E}">
        <p14:creationId xmlns:p14="http://schemas.microsoft.com/office/powerpoint/2010/main" val="8040341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y We Love Working at Hyatt">
            <a:hlinkClick r:id="" action="ppaction://media"/>
            <a:extLst>
              <a:ext uri="{FF2B5EF4-FFF2-40B4-BE49-F238E27FC236}">
                <a16:creationId xmlns:a16="http://schemas.microsoft.com/office/drawing/2014/main" id="{ECDE2EDC-3944-4845-98FF-78919D15B44E}"/>
              </a:ext>
            </a:extLst>
          </p:cNvPr>
          <p:cNvPicPr>
            <a:picLocks noGrp="1" noRot="1" noChangeAspect="1"/>
          </p:cNvPicPr>
          <p:nvPr>
            <p:ph idx="1"/>
            <a:videoFile r:link="rId1"/>
          </p:nvPr>
        </p:nvPicPr>
        <p:blipFill>
          <a:blip r:embed="rId3"/>
          <a:stretch>
            <a:fillRect/>
          </a:stretch>
        </p:blipFill>
        <p:spPr>
          <a:xfrm>
            <a:off x="2245519" y="836712"/>
            <a:ext cx="7700962" cy="4351338"/>
          </a:xfrm>
          <a:prstGeom prst="rect">
            <a:avLst/>
          </a:prstGeom>
        </p:spPr>
      </p:pic>
    </p:spTree>
    <p:extLst>
      <p:ext uri="{BB962C8B-B14F-4D97-AF65-F5344CB8AC3E}">
        <p14:creationId xmlns:p14="http://schemas.microsoft.com/office/powerpoint/2010/main" val="90330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8AF7B-6061-4308-B1FE-D0A6844C0FA8}"/>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0F90FE01-4670-4B02-A98D-64090E7C96C5}"/>
              </a:ext>
            </a:extLst>
          </p:cNvPr>
          <p:cNvSpPr>
            <a:spLocks noGrp="1"/>
          </p:cNvSpPr>
          <p:nvPr>
            <p:ph sz="half" idx="1"/>
          </p:nvPr>
        </p:nvSpPr>
        <p:spPr>
          <a:xfrm>
            <a:off x="1981199" y="1600201"/>
            <a:ext cx="9699524" cy="3989040"/>
          </a:xfrm>
        </p:spPr>
        <p:txBody>
          <a:bodyPr>
            <a:normAutofit fontScale="92500" lnSpcReduction="10000"/>
          </a:bodyPr>
          <a:lstStyle/>
          <a:p>
            <a:pPr algn="just"/>
            <a:r>
              <a:rPr lang="en-GB" dirty="0">
                <a:hlinkClick r:id="rId2"/>
              </a:rPr>
              <a:t>https://www.hrmagazine.co.uk/content/features/is-engagement-fact-or-fiction</a:t>
            </a:r>
            <a:endParaRPr lang="en-GB" dirty="0"/>
          </a:p>
          <a:p>
            <a:pPr algn="just"/>
            <a:r>
              <a:rPr lang="en-US" dirty="0">
                <a:hlinkClick r:id="rId3"/>
              </a:rPr>
              <a:t>CIPD Good Work Index 2022: survey report</a:t>
            </a:r>
            <a:r>
              <a:rPr lang="en-US" dirty="0"/>
              <a:t> </a:t>
            </a:r>
            <a:r>
              <a:rPr lang="en-US" altLang="zh-MO" dirty="0"/>
              <a:t>U.S. Bureau of Labor Statistics, “Employment Projections, Civilian Labor Force, by Age, Sex, Race, and Ethnicity,” </a:t>
            </a:r>
            <a:r>
              <a:rPr lang="en-US" altLang="zh-MO" dirty="0">
                <a:hlinkClick r:id="rId4"/>
              </a:rPr>
              <a:t>https://www.bls.gov/emp/tables/civilian-labor-force-summary.htm</a:t>
            </a:r>
            <a:r>
              <a:rPr lang="en-US" altLang="zh-MO" dirty="0"/>
              <a:t>, accessed February 13, 2021.</a:t>
            </a:r>
          </a:p>
          <a:p>
            <a:r>
              <a:rPr lang="en-US" altLang="zh-MO" dirty="0"/>
              <a:t>Wong, et al. (2021) How the COVID-19 pandemic affected hotel Employee stress: Employee perceptions of occupational stressors and their consequences, International Journal of Hospitality Management, Vol. 93, 2021, 102798, ISSN 0278-4319, https://doi.org/10.1016/j.ijhm.2020.102798.</a:t>
            </a:r>
          </a:p>
          <a:p>
            <a:endParaRPr lang="en-GB" dirty="0"/>
          </a:p>
        </p:txBody>
      </p:sp>
    </p:spTree>
    <p:extLst>
      <p:ext uri="{BB962C8B-B14F-4D97-AF65-F5344CB8AC3E}">
        <p14:creationId xmlns:p14="http://schemas.microsoft.com/office/powerpoint/2010/main" val="1741446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719B5-0DF5-CDF8-45FD-099411F90962}"/>
              </a:ext>
            </a:extLst>
          </p:cNvPr>
          <p:cNvSpPr>
            <a:spLocks noGrp="1"/>
          </p:cNvSpPr>
          <p:nvPr>
            <p:ph type="title"/>
          </p:nvPr>
        </p:nvSpPr>
        <p:spPr>
          <a:xfrm>
            <a:off x="838200" y="365126"/>
            <a:ext cx="10515600" cy="791730"/>
          </a:xfrm>
        </p:spPr>
        <p:txBody>
          <a:bodyPr/>
          <a:lstStyle/>
          <a:p>
            <a:r>
              <a:rPr lang="en-GB" dirty="0"/>
              <a:t>Next Week </a:t>
            </a:r>
          </a:p>
        </p:txBody>
      </p:sp>
      <p:sp>
        <p:nvSpPr>
          <p:cNvPr id="3" name="Content Placeholder 2">
            <a:extLst>
              <a:ext uri="{FF2B5EF4-FFF2-40B4-BE49-F238E27FC236}">
                <a16:creationId xmlns:a16="http://schemas.microsoft.com/office/drawing/2014/main" id="{A08C2023-8951-31B2-EB24-79B40AD20875}"/>
              </a:ext>
            </a:extLst>
          </p:cNvPr>
          <p:cNvSpPr>
            <a:spLocks noGrp="1"/>
          </p:cNvSpPr>
          <p:nvPr>
            <p:ph sz="half" idx="1"/>
          </p:nvPr>
        </p:nvSpPr>
        <p:spPr>
          <a:xfrm>
            <a:off x="671944" y="1156856"/>
            <a:ext cx="10008666" cy="5207145"/>
          </a:xfrm>
        </p:spPr>
        <p:txBody>
          <a:bodyPr/>
          <a:lstStyle/>
          <a:p>
            <a:r>
              <a:rPr lang="en-GB" dirty="0"/>
              <a:t>Try to do the information search on the job advertisement. Collect some information on job specifications and job requirements in hotels. </a:t>
            </a:r>
          </a:p>
        </p:txBody>
      </p:sp>
      <p:pic>
        <p:nvPicPr>
          <p:cNvPr id="5" name="Picture 4">
            <a:extLst>
              <a:ext uri="{FF2B5EF4-FFF2-40B4-BE49-F238E27FC236}">
                <a16:creationId xmlns:a16="http://schemas.microsoft.com/office/drawing/2014/main" id="{E7DEAA79-BC1D-A03B-2E31-6E028A4C9B0E}"/>
              </a:ext>
            </a:extLst>
          </p:cNvPr>
          <p:cNvPicPr>
            <a:picLocks noChangeAspect="1"/>
          </p:cNvPicPr>
          <p:nvPr/>
        </p:nvPicPr>
        <p:blipFill>
          <a:blip r:embed="rId2"/>
          <a:stretch>
            <a:fillRect/>
          </a:stretch>
        </p:blipFill>
        <p:spPr>
          <a:xfrm>
            <a:off x="921996" y="2826326"/>
            <a:ext cx="1931873" cy="2673927"/>
          </a:xfrm>
          <a:prstGeom prst="rect">
            <a:avLst/>
          </a:prstGeom>
        </p:spPr>
      </p:pic>
      <p:pic>
        <p:nvPicPr>
          <p:cNvPr id="6" name="Picture 5">
            <a:extLst>
              <a:ext uri="{FF2B5EF4-FFF2-40B4-BE49-F238E27FC236}">
                <a16:creationId xmlns:a16="http://schemas.microsoft.com/office/drawing/2014/main" id="{CDF3B627-7DBB-2EFF-64A0-8D2E83680CF4}"/>
              </a:ext>
            </a:extLst>
          </p:cNvPr>
          <p:cNvPicPr>
            <a:picLocks noChangeAspect="1"/>
          </p:cNvPicPr>
          <p:nvPr/>
        </p:nvPicPr>
        <p:blipFill>
          <a:blip r:embed="rId3"/>
          <a:stretch>
            <a:fillRect/>
          </a:stretch>
        </p:blipFill>
        <p:spPr>
          <a:xfrm>
            <a:off x="3546764" y="2937161"/>
            <a:ext cx="2549236" cy="2549236"/>
          </a:xfrm>
          <a:prstGeom prst="rect">
            <a:avLst/>
          </a:prstGeom>
        </p:spPr>
      </p:pic>
      <p:pic>
        <p:nvPicPr>
          <p:cNvPr id="7" name="Picture 6">
            <a:extLst>
              <a:ext uri="{FF2B5EF4-FFF2-40B4-BE49-F238E27FC236}">
                <a16:creationId xmlns:a16="http://schemas.microsoft.com/office/drawing/2014/main" id="{A766EBD3-2916-4ABE-656A-00741AE4E0DA}"/>
              </a:ext>
            </a:extLst>
          </p:cNvPr>
          <p:cNvPicPr>
            <a:picLocks noChangeAspect="1"/>
          </p:cNvPicPr>
          <p:nvPr/>
        </p:nvPicPr>
        <p:blipFill rotWithShape="1">
          <a:blip r:embed="rId4"/>
          <a:srcRect l="12726" r="16364" b="2916"/>
          <a:stretch/>
        </p:blipFill>
        <p:spPr>
          <a:xfrm>
            <a:off x="6425330" y="2763980"/>
            <a:ext cx="5010593" cy="2673928"/>
          </a:xfrm>
          <a:prstGeom prst="rect">
            <a:avLst/>
          </a:prstGeom>
        </p:spPr>
      </p:pic>
    </p:spTree>
    <p:extLst>
      <p:ext uri="{BB962C8B-B14F-4D97-AF65-F5344CB8AC3E}">
        <p14:creationId xmlns:p14="http://schemas.microsoft.com/office/powerpoint/2010/main" val="11374128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2073</Words>
  <Application>Microsoft Office PowerPoint</Application>
  <PresentationFormat>Widescreen</PresentationFormat>
  <Paragraphs>216</Paragraphs>
  <Slides>33</Slides>
  <Notes>19</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Geneva</vt:lpstr>
      <vt:lpstr>Abril Fatface</vt:lpstr>
      <vt:lpstr>Arial</vt:lpstr>
      <vt:lpstr>Calibri</vt:lpstr>
      <vt:lpstr>Calibri Light</vt:lpstr>
      <vt:lpstr>Freestyle Script</vt:lpstr>
      <vt:lpstr>Open Sans</vt:lpstr>
      <vt:lpstr>Source Sans Pro</vt:lpstr>
      <vt:lpstr>Office Theme</vt:lpstr>
      <vt:lpstr>PowerPoint Presentation</vt:lpstr>
      <vt:lpstr>Aims</vt:lpstr>
      <vt:lpstr>Employee Engagement</vt:lpstr>
      <vt:lpstr>Employee Engagement</vt:lpstr>
      <vt:lpstr>PowerPoint Presentation</vt:lpstr>
      <vt:lpstr>Who’s sinking your boat?</vt:lpstr>
      <vt:lpstr>What makes us engaged employees?</vt:lpstr>
      <vt:lpstr>What makes employees disengaged?</vt:lpstr>
      <vt:lpstr>PowerPoint Presentation</vt:lpstr>
      <vt:lpstr>Employee Engagement</vt:lpstr>
      <vt:lpstr>Employee Engagement</vt:lpstr>
      <vt:lpstr>Figure 1.5 Comparison of the Age Distribution of the 2019 and 2029 Labor Forces</vt:lpstr>
      <vt:lpstr>Exercise  : Pick your three attributes that influence your choice of work according to the order of importance. </vt:lpstr>
      <vt:lpstr>Good Work Index (CIPD, 2022)</vt:lpstr>
      <vt:lpstr>PowerPoint Presentation</vt:lpstr>
      <vt:lpstr>Breakout session</vt:lpstr>
      <vt:lpstr>Use your phone…www.menti.com</vt:lpstr>
      <vt:lpstr>Technology and HR </vt:lpstr>
      <vt:lpstr>Change in the employment relationship </vt:lpstr>
      <vt:lpstr>Change in the employment relationship </vt:lpstr>
      <vt:lpstr>Satisfied employees , more commitment </vt:lpstr>
      <vt:lpstr>Engagement and Wellbeing</vt:lpstr>
      <vt:lpstr>Wellbeing….</vt:lpstr>
      <vt:lpstr>Health at Work Matters</vt:lpstr>
      <vt:lpstr>Quiz – write in Chat box!</vt:lpstr>
      <vt:lpstr>PowerPoint Presentation</vt:lpstr>
      <vt:lpstr>Work and mental health</vt:lpstr>
      <vt:lpstr>Health and Work Cycle</vt:lpstr>
      <vt:lpstr>How do we improve Engagement?</vt:lpstr>
      <vt:lpstr>PowerPoint Presentation</vt:lpstr>
      <vt:lpstr>Further Reading</vt:lpstr>
      <vt:lpstr>Next Week </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29</cp:revision>
  <dcterms:created xsi:type="dcterms:W3CDTF">2023-09-15T09:31:09Z</dcterms:created>
  <dcterms:modified xsi:type="dcterms:W3CDTF">2024-04-08T10:43:47Z</dcterms:modified>
</cp:coreProperties>
</file>