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5143500" type="screen16x9"/>
  <p:notesSz cx="6858000" cy="9144000"/>
  <p:embeddedFontLst>
    <p:embeddedFont>
      <p:font typeface="Amatic SC" pitchFamily="2" charset="-79"/>
      <p:regular r:id="rId12"/>
      <p:bold r:id="rId13"/>
    </p:embeddedFont>
    <p:embeddedFont>
      <p:font typeface="Source Code Pro" panose="020B0509030403020204" pitchFamily="49" charset="0"/>
      <p:regular r:id="rId14"/>
      <p:bold r:id="rId15"/>
      <p:italic r:id="rId16"/>
      <p:boldItalic r:id="rId1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1" roundtripDataSignature="AMtx7mh1FUHLi2KmDAdBSNmt7zOJAreoS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94"/>
  </p:normalViewPr>
  <p:slideViewPr>
    <p:cSldViewPr snapToGrid="0">
      <p:cViewPr varScale="1">
        <p:scale>
          <a:sx n="161" d="100"/>
          <a:sy n="161" d="100"/>
        </p:scale>
        <p:origin x="784" y="20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customschemas.google.com/relationships/presentationmetadata" Target="meta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g30d62a7dbae_1_9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4" name="Google Shape;54;g30d62a7dbae_1_9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0" name="Google Shape;60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7" name="Google Shape;67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50000"/>
              </a:lnSpc>
              <a:spcBef>
                <a:spcPts val="1440"/>
              </a:spcBef>
              <a:spcAft>
                <a:spcPts val="144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4" name="Google Shape;74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50000"/>
              </a:lnSpc>
              <a:spcBef>
                <a:spcPts val="1440"/>
              </a:spcBef>
              <a:spcAft>
                <a:spcPts val="144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1" name="Google Shape;81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50000"/>
              </a:lnSpc>
              <a:spcBef>
                <a:spcPts val="1440"/>
              </a:spcBef>
              <a:spcAft>
                <a:spcPts val="144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30d62a7dbae_1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8" name="Google Shape;88;g30d62a7dbae_1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50000"/>
              </a:lnSpc>
              <a:spcBef>
                <a:spcPts val="144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2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5" name="Google Shape;95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200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2" name="Google Shape;102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9" name="Google Shape;109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g30d62a7dbae_1_886"/>
          <p:cNvSpPr txBox="1">
            <a:spLocks noGrp="1"/>
          </p:cNvSpPr>
          <p:nvPr>
            <p:ph type="title"/>
          </p:nvPr>
        </p:nvSpPr>
        <p:spPr>
          <a:xfrm>
            <a:off x="304800" y="309350"/>
            <a:ext cx="8537700" cy="74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endParaRPr/>
          </a:p>
        </p:txBody>
      </p:sp>
      <p:sp>
        <p:nvSpPr>
          <p:cNvPr id="11" name="Google Shape;11;g30d62a7dbae_1_88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g30d62a7dbae_1_877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g30d62a7dbae_1_877"/>
          <p:cNvSpPr txBox="1">
            <a:spLocks noGrp="1"/>
          </p:cNvSpPr>
          <p:nvPr>
            <p:ph type="body" idx="1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5" name="Google Shape;15;g30d62a7dbae_1_87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g30d62a7dbae_1_869"/>
          <p:cNvSpPr/>
          <p:nvPr/>
        </p:nvSpPr>
        <p:spPr>
          <a:xfrm>
            <a:off x="0" y="0"/>
            <a:ext cx="9144000" cy="3429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" name="Google Shape;18;g30d62a7dbae_1_869"/>
          <p:cNvSpPr txBox="1">
            <a:spLocks noGrp="1"/>
          </p:cNvSpPr>
          <p:nvPr>
            <p:ph type="ctrTitle"/>
          </p:nvPr>
        </p:nvSpPr>
        <p:spPr>
          <a:xfrm>
            <a:off x="311700" y="392150"/>
            <a:ext cx="8520600" cy="26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9pPr>
          </a:lstStyle>
          <a:p>
            <a:endParaRPr/>
          </a:p>
        </p:txBody>
      </p:sp>
      <p:sp>
        <p:nvSpPr>
          <p:cNvPr id="19" name="Google Shape;19;g30d62a7dbae_1_869"/>
          <p:cNvSpPr txBox="1">
            <a:spLocks noGrp="1"/>
          </p:cNvSpPr>
          <p:nvPr>
            <p:ph type="subTitle" idx="1"/>
          </p:nvPr>
        </p:nvSpPr>
        <p:spPr>
          <a:xfrm>
            <a:off x="311700" y="3890400"/>
            <a:ext cx="8520600" cy="70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20" name="Google Shape;20;g30d62a7dbae_1_86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g30d62a7dbae_1_874"/>
          <p:cNvSpPr txBox="1">
            <a:spLocks noGrp="1"/>
          </p:cNvSpPr>
          <p:nvPr>
            <p:ph type="title"/>
          </p:nvPr>
        </p:nvSpPr>
        <p:spPr>
          <a:xfrm>
            <a:off x="2802750" y="802500"/>
            <a:ext cx="3538500" cy="3538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23" name="Google Shape;23;g30d62a7dbae_1_87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g30d62a7dbae_1_881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g30d62a7dbae_1_881"/>
          <p:cNvSpPr txBox="1">
            <a:spLocks noGrp="1"/>
          </p:cNvSpPr>
          <p:nvPr>
            <p:ph type="body" idx="1"/>
          </p:nvPr>
        </p:nvSpPr>
        <p:spPr>
          <a:xfrm>
            <a:off x="311700" y="1228675"/>
            <a:ext cx="3999900" cy="334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7" name="Google Shape;27;g30d62a7dbae_1_881"/>
          <p:cNvSpPr txBox="1">
            <a:spLocks noGrp="1"/>
          </p:cNvSpPr>
          <p:nvPr>
            <p:ph type="body" idx="2"/>
          </p:nvPr>
        </p:nvSpPr>
        <p:spPr>
          <a:xfrm>
            <a:off x="4832400" y="1228675"/>
            <a:ext cx="3999900" cy="334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8" name="Google Shape;28;g30d62a7dbae_1_88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g30d62a7dbae_1_889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9pPr>
          </a:lstStyle>
          <a:p>
            <a:endParaRPr/>
          </a:p>
        </p:txBody>
      </p:sp>
      <p:sp>
        <p:nvSpPr>
          <p:cNvPr id="31" name="Google Shape;31;g30d62a7dbae_1_889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2" name="Google Shape;32;g30d62a7dbae_1_88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4"/>
        </a:solidFill>
        <a:effectLst/>
      </p:bgPr>
    </p:bg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g30d62a7dbae_1_893"/>
          <p:cNvSpPr txBox="1">
            <a:spLocks noGrp="1"/>
          </p:cNvSpPr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5" name="Google Shape;35;g30d62a7dbae_1_89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g30d62a7dbae_1_896"/>
          <p:cNvSpPr/>
          <p:nvPr/>
        </p:nvSpPr>
        <p:spPr>
          <a:xfrm>
            <a:off x="4572000" y="-2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38" name="Google Shape;38;g30d62a7dbae_1_896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9" name="Google Shape;39;g30d62a7dbae_1_896"/>
          <p:cNvSpPr txBox="1">
            <a:spLocks noGrp="1"/>
          </p:cNvSpPr>
          <p:nvPr>
            <p:ph type="title"/>
          </p:nvPr>
        </p:nvSpPr>
        <p:spPr>
          <a:xfrm>
            <a:off x="265500" y="1081400"/>
            <a:ext cx="4045200" cy="171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>
            <a:endParaRPr/>
          </a:p>
        </p:txBody>
      </p:sp>
      <p:sp>
        <p:nvSpPr>
          <p:cNvPr id="40" name="Google Shape;40;g30d62a7dbae_1_896"/>
          <p:cNvSpPr txBox="1">
            <a:spLocks noGrp="1"/>
          </p:cNvSpPr>
          <p:nvPr>
            <p:ph type="subTitle" idx="1"/>
          </p:nvPr>
        </p:nvSpPr>
        <p:spPr>
          <a:xfrm>
            <a:off x="265500" y="2845223"/>
            <a:ext cx="4045200" cy="13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41" name="Google Shape;41;g30d62a7dbae_1_896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1pPr>
            <a:lvl2pPr marL="914400" lvl="1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2pPr>
            <a:lvl3pPr marL="1371600" lvl="2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3pPr>
            <a:lvl4pPr marL="1828800" lvl="3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4pPr>
            <a:lvl5pPr marL="2286000" lvl="4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5pPr>
            <a:lvl6pPr marL="2743200" lvl="5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6pPr>
            <a:lvl7pPr marL="3200400" lvl="6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7pPr>
            <a:lvl8pPr marL="3657600" lvl="7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8pPr>
            <a:lvl9pPr marL="4114800" lvl="8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9pPr>
          </a:lstStyle>
          <a:p>
            <a:endParaRPr/>
          </a:p>
        </p:txBody>
      </p:sp>
      <p:sp>
        <p:nvSpPr>
          <p:cNvPr id="42" name="Google Shape;42;g30d62a7dbae_1_89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g30d62a7dbae_1_903"/>
          <p:cNvSpPr txBox="1">
            <a:spLocks noGrp="1"/>
          </p:cNvSpPr>
          <p:nvPr>
            <p:ph type="body" idx="1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matic SC"/>
              <a:buNone/>
              <a:defRPr sz="24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</a:lstStyle>
          <a:p>
            <a:endParaRPr/>
          </a:p>
        </p:txBody>
      </p:sp>
      <p:sp>
        <p:nvSpPr>
          <p:cNvPr id="45" name="Google Shape;45;g30d62a7dbae_1_90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g30d62a7dbae_1_906"/>
          <p:cNvSpPr txBox="1">
            <a:spLocks noGrp="1"/>
          </p:cNvSpPr>
          <p:nvPr>
            <p:ph type="title" hasCustomPrompt="1"/>
          </p:nvPr>
        </p:nvSpPr>
        <p:spPr>
          <a:xfrm>
            <a:off x="311700" y="1240275"/>
            <a:ext cx="8520600" cy="198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9pPr>
          </a:lstStyle>
          <a:p>
            <a:r>
              <a:t>xx%</a:t>
            </a:r>
          </a:p>
        </p:txBody>
      </p:sp>
      <p:sp>
        <p:nvSpPr>
          <p:cNvPr id="48" name="Google Shape;48;g30d62a7dbae_1_906"/>
          <p:cNvSpPr txBox="1">
            <a:spLocks noGrp="1"/>
          </p:cNvSpPr>
          <p:nvPr>
            <p:ph type="body" idx="1"/>
          </p:nvPr>
        </p:nvSpPr>
        <p:spPr>
          <a:xfrm>
            <a:off x="311700" y="33046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1pPr>
            <a:lvl2pPr marL="914400" lvl="1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2pPr>
            <a:lvl3pPr marL="1371600" lvl="2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3pPr>
            <a:lvl4pPr marL="1828800" lvl="3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4pPr>
            <a:lvl5pPr marL="2286000" lvl="4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5pPr>
            <a:lvl6pPr marL="2743200" lvl="5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6pPr>
            <a:lvl7pPr marL="3200400" lvl="6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7pPr>
            <a:lvl8pPr marL="3657600" lvl="7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8pPr>
            <a:lvl9pPr marL="4114800" lvl="8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9pPr>
          </a:lstStyle>
          <a:p>
            <a:endParaRPr/>
          </a:p>
        </p:txBody>
      </p:sp>
      <p:sp>
        <p:nvSpPr>
          <p:cNvPr id="49" name="Google Shape;49;g30d62a7dbae_1_90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30d62a7dbae_1_9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beach-day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g30d62a7dbae_1_865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 i="0" u="none" strike="noStrike" cap="none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 i="0" u="none" strike="noStrike" cap="none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 i="0" u="none" strike="noStrike" cap="none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 i="0" u="none" strike="noStrike" cap="none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 i="0" u="none" strike="noStrike" cap="none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 i="0" u="none" strike="noStrike" cap="none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 i="0" u="none" strike="noStrike" cap="none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 i="0" u="none" strike="noStrike" cap="none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 i="0" u="none" strike="noStrike" cap="none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endParaRPr/>
          </a:p>
        </p:txBody>
      </p:sp>
      <p:sp>
        <p:nvSpPr>
          <p:cNvPr id="7" name="Google Shape;7;g30d62a7dbae_1_865"/>
          <p:cNvSpPr txBox="1">
            <a:spLocks noGrp="1"/>
          </p:cNvSpPr>
          <p:nvPr>
            <p:ph type="body" idx="1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Source Code Pro"/>
              <a:buChar char="●"/>
              <a:defRPr sz="18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endParaRPr/>
          </a:p>
        </p:txBody>
      </p:sp>
      <p:sp>
        <p:nvSpPr>
          <p:cNvPr id="8" name="Google Shape;8;g30d62a7dbae_1_86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30d62a7dbae_1_912"/>
          <p:cNvSpPr txBox="1">
            <a:spLocks noGrp="1"/>
          </p:cNvSpPr>
          <p:nvPr>
            <p:ph type="title"/>
          </p:nvPr>
        </p:nvSpPr>
        <p:spPr>
          <a:xfrm>
            <a:off x="304800" y="309350"/>
            <a:ext cx="8537700" cy="74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ctr" rtl="0">
              <a:lnSpc>
                <a:spcPct val="150000"/>
              </a:lnSpc>
              <a:spcBef>
                <a:spcPts val="1440"/>
              </a:spcBef>
              <a:spcAft>
                <a:spcPts val="1440"/>
              </a:spcAft>
              <a:buSzPts val="4000"/>
              <a:buNone/>
            </a:pPr>
            <a:r>
              <a:rPr lang="en" sz="2500" u="sng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Sustainability in Hospitality and Tourism</a:t>
            </a:r>
            <a:endParaRPr sz="4900"/>
          </a:p>
        </p:txBody>
      </p:sp>
      <p:pic>
        <p:nvPicPr>
          <p:cNvPr id="57" name="Google Shape;57;g30d62a7dbae_1_9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2400" y="1273560"/>
            <a:ext cx="8896184" cy="257487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4A75EE7-C9CF-8B9C-DB7A-90AB60F04F12}"/>
              </a:ext>
            </a:extLst>
          </p:cNvPr>
          <p:cNvSpPr txBox="1"/>
          <p:nvPr/>
        </p:nvSpPr>
        <p:spPr>
          <a:xfrm>
            <a:off x="5394960" y="4471416"/>
            <a:ext cx="33375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Student name: Raluca Florina </a:t>
            </a:r>
            <a:r>
              <a:rPr lang="en-US" dirty="0" err="1"/>
              <a:t>Istrate</a:t>
            </a:r>
            <a:endParaRPr lang="en-US" dirty="0"/>
          </a:p>
          <a:p>
            <a:r>
              <a:rPr lang="en-US" dirty="0"/>
              <a:t>Student number: 2120535</a:t>
            </a:r>
          </a:p>
          <a:p>
            <a:r>
              <a:rPr lang="en-US" dirty="0"/>
              <a:t>Lecturer name: Ernest </a:t>
            </a:r>
            <a:r>
              <a:rPr lang="en-US" dirty="0" err="1"/>
              <a:t>Balutie</a:t>
            </a:r>
            <a:r>
              <a:rPr lang="en-US" dirty="0"/>
              <a:t> </a:t>
            </a:r>
            <a:r>
              <a:rPr lang="en-US" dirty="0" err="1"/>
              <a:t>Wavei</a:t>
            </a:r>
            <a:r>
              <a:rPr lang="en-US" dirty="0"/>
              <a:t> 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6190"/>
              <a:buFont typeface="Arial"/>
              <a:buNone/>
            </a:pPr>
            <a:r>
              <a:rPr lang="en"/>
              <a:t>Introduction</a:t>
            </a:r>
            <a:endParaRPr/>
          </a:p>
        </p:txBody>
      </p:sp>
      <p:sp>
        <p:nvSpPr>
          <p:cNvPr id="63" name="Google Shape;63;p2"/>
          <p:cNvSpPr txBox="1">
            <a:spLocks noGrp="1"/>
          </p:cNvSpPr>
          <p:nvPr>
            <p:ph type="body" idx="1"/>
          </p:nvPr>
        </p:nvSpPr>
        <p:spPr>
          <a:xfrm>
            <a:off x="311700" y="1266325"/>
            <a:ext cx="4260300" cy="330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2500" lnSpcReduction="20000"/>
          </a:bodyPr>
          <a:lstStyle/>
          <a:p>
            <a:pPr marL="457200" lvl="0" indent="-334327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Times New Roman"/>
              <a:buChar char="●"/>
            </a:pPr>
            <a:r>
              <a:rPr lang="en">
                <a:latin typeface="Times New Roman"/>
                <a:ea typeface="Times New Roman"/>
                <a:cs typeface="Times New Roman"/>
                <a:sym typeface="Times New Roman"/>
              </a:rPr>
              <a:t>Sustainability is directly associated with operational efficiency, customer loyalty and brand reputation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34327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Times New Roman"/>
              <a:buChar char="●"/>
            </a:pPr>
            <a:r>
              <a:rPr lang="en">
                <a:latin typeface="Times New Roman"/>
                <a:ea typeface="Times New Roman"/>
                <a:cs typeface="Times New Roman"/>
                <a:sym typeface="Times New Roman"/>
              </a:rPr>
              <a:t>Environmental issues awareness are the most common trends in the Hospitality sector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34327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Times New Roman"/>
              <a:buChar char="●"/>
            </a:pPr>
            <a:r>
              <a:rPr lang="en">
                <a:latin typeface="Times New Roman"/>
                <a:ea typeface="Times New Roman"/>
                <a:cs typeface="Times New Roman"/>
                <a:sym typeface="Times New Roman"/>
              </a:rPr>
              <a:t>This sector contributes to the carbon emission and need to focus on sustainability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34327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Times New Roman"/>
              <a:buChar char="●"/>
            </a:pPr>
            <a:r>
              <a:rPr lang="en">
                <a:latin typeface="Times New Roman"/>
                <a:ea typeface="Times New Roman"/>
                <a:cs typeface="Times New Roman"/>
                <a:sym typeface="Times New Roman"/>
              </a:rPr>
              <a:t>Hospitality needs to focus on implementing innovative and practical sustainability initiatives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4" name="Google Shape;64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583475"/>
            <a:ext cx="4572000" cy="3873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3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7077"/>
              <a:buFont typeface="Arial"/>
              <a:buNone/>
            </a:pPr>
            <a:r>
              <a:rPr lang="en" dirty="0"/>
              <a:t>Literature Review: </a:t>
            </a:r>
            <a:r>
              <a:rPr lang="en" sz="2966" dirty="0">
                <a:latin typeface="Times New Roman"/>
                <a:ea typeface="Times New Roman"/>
                <a:cs typeface="Times New Roman"/>
                <a:sym typeface="Times New Roman"/>
              </a:rPr>
              <a:t>“Concentrating on eco-friendly luxury”</a:t>
            </a:r>
            <a:endParaRPr sz="2966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0" name="Google Shape;70;p3"/>
          <p:cNvSpPr txBox="1">
            <a:spLocks noGrp="1"/>
          </p:cNvSpPr>
          <p:nvPr>
            <p:ph type="body" idx="1"/>
          </p:nvPr>
        </p:nvSpPr>
        <p:spPr>
          <a:xfrm>
            <a:off x="311700" y="1266325"/>
            <a:ext cx="4260300" cy="330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2500"/>
          </a:bodyPr>
          <a:lstStyle/>
          <a:p>
            <a:pPr marL="457200" lvl="0" indent="-355600" algn="just" rtl="0">
              <a:lnSpc>
                <a:spcPct val="150000"/>
              </a:lnSpc>
              <a:spcBef>
                <a:spcPts val="1440"/>
              </a:spcBef>
              <a:spcAft>
                <a:spcPts val="0"/>
              </a:spcAft>
              <a:buSzPts val="2000"/>
              <a:buFont typeface="Times New Roman"/>
              <a:buChar char="●"/>
            </a:pPr>
            <a:r>
              <a:rPr lang="en" sz="1400" dirty="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Tourism and hospitality sustainability describes the integration of sustainable principles into luxury services (Legrand </a:t>
            </a:r>
            <a:r>
              <a:rPr lang="en" sz="1400" i="1" dirty="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et al</a:t>
            </a:r>
            <a:r>
              <a:rPr lang="en" sz="1400" dirty="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., 2022)</a:t>
            </a:r>
          </a:p>
          <a:p>
            <a:pPr marL="457200" lvl="0" indent="-355600" algn="just" rtl="0">
              <a:lnSpc>
                <a:spcPct val="150000"/>
              </a:lnSpc>
              <a:spcBef>
                <a:spcPts val="1440"/>
              </a:spcBef>
              <a:spcAft>
                <a:spcPts val="0"/>
              </a:spcAft>
              <a:buSzPts val="2000"/>
              <a:buFont typeface="Times New Roman"/>
              <a:buChar char="●"/>
            </a:pPr>
            <a:r>
              <a:rPr lang="en" sz="1400" dirty="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Modern day luxury hotels and resorts are incorporating solar energy technologies (Baloch </a:t>
            </a:r>
            <a:r>
              <a:rPr lang="en" sz="1400" i="1" dirty="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et al</a:t>
            </a:r>
            <a:r>
              <a:rPr lang="en" sz="1400" dirty="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., 2023)</a:t>
            </a:r>
          </a:p>
          <a:p>
            <a:pPr marL="457200" lvl="0" indent="-355600" algn="just" rtl="0">
              <a:lnSpc>
                <a:spcPct val="150000"/>
              </a:lnSpc>
              <a:spcBef>
                <a:spcPts val="1440"/>
              </a:spcBef>
              <a:spcAft>
                <a:spcPts val="0"/>
              </a:spcAft>
              <a:buSzPts val="2000"/>
              <a:buFont typeface="Times New Roman"/>
              <a:buChar char="●"/>
            </a:pPr>
            <a:r>
              <a:rPr lang="en" sz="1400" dirty="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Some companies are now leading this new wave, proving that sustainability increases guest satisfaction.</a:t>
            </a:r>
            <a:endParaRPr sz="1400" dirty="0">
              <a:solidFill>
                <a:schemeClr val="accen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71" name="Google Shape;71;p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24400" y="1246250"/>
            <a:ext cx="4419600" cy="3775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4"/>
          <p:cNvSpPr txBox="1">
            <a:spLocks noGrp="1"/>
          </p:cNvSpPr>
          <p:nvPr>
            <p:ph type="title"/>
          </p:nvPr>
        </p:nvSpPr>
        <p:spPr>
          <a:xfrm>
            <a:off x="311700" y="-12175"/>
            <a:ext cx="8520600" cy="70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34078"/>
              <a:buNone/>
            </a:pPr>
            <a:r>
              <a:rPr lang="en" dirty="0"/>
              <a:t>Literature Review: </a:t>
            </a:r>
            <a:r>
              <a:rPr lang="en" sz="2983" dirty="0">
                <a:latin typeface="Times New Roman"/>
                <a:ea typeface="Times New Roman"/>
                <a:cs typeface="Times New Roman"/>
                <a:sym typeface="Times New Roman"/>
              </a:rPr>
              <a:t>Environmentally conscious Products</a:t>
            </a:r>
            <a:endParaRPr sz="2983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7" name="Google Shape;77;p4"/>
          <p:cNvSpPr txBox="1">
            <a:spLocks noGrp="1"/>
          </p:cNvSpPr>
          <p:nvPr>
            <p:ph type="body" idx="1"/>
          </p:nvPr>
        </p:nvSpPr>
        <p:spPr>
          <a:xfrm>
            <a:off x="311700" y="802950"/>
            <a:ext cx="4260300" cy="4340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61950" algn="just" rtl="0">
              <a:lnSpc>
                <a:spcPct val="150000"/>
              </a:lnSpc>
              <a:spcBef>
                <a:spcPts val="1440"/>
              </a:spcBef>
              <a:spcAft>
                <a:spcPts val="0"/>
              </a:spcAft>
              <a:buSzPts val="2100"/>
              <a:buFont typeface="Times New Roman"/>
              <a:buChar char="●"/>
            </a:pPr>
            <a:r>
              <a:rPr lang="en" sz="1400" dirty="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environmentally friendly products in tourism and hospitality has revealed the increased consciousness of adopting sustainable tourism</a:t>
            </a:r>
          </a:p>
          <a:p>
            <a:pPr marL="457200" lvl="0" indent="-361950" algn="just" rtl="0">
              <a:lnSpc>
                <a:spcPct val="150000"/>
              </a:lnSpc>
              <a:spcBef>
                <a:spcPts val="1440"/>
              </a:spcBef>
              <a:spcAft>
                <a:spcPts val="0"/>
              </a:spcAft>
              <a:buSzPts val="2100"/>
              <a:buFont typeface="Times New Roman"/>
              <a:buChar char="●"/>
            </a:pPr>
            <a:r>
              <a:rPr lang="en" sz="1400" dirty="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the importance of Certifications such as LEED and Green key in positioning businesses to adopt sustainability best practices (Amoako </a:t>
            </a:r>
            <a:r>
              <a:rPr lang="en" sz="1400" i="1" dirty="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et al.,</a:t>
            </a:r>
            <a:r>
              <a:rPr lang="en" sz="1400" dirty="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2024)</a:t>
            </a:r>
          </a:p>
          <a:p>
            <a:pPr marL="457200" lvl="0" indent="-361950" algn="just" rtl="0">
              <a:lnSpc>
                <a:spcPct val="150000"/>
              </a:lnSpc>
              <a:spcBef>
                <a:spcPts val="1440"/>
              </a:spcBef>
              <a:spcAft>
                <a:spcPts val="0"/>
              </a:spcAft>
              <a:buSzPts val="2100"/>
              <a:buFont typeface="Times New Roman"/>
              <a:buChar char="●"/>
            </a:pPr>
            <a:r>
              <a:rPr lang="en" sz="1400" dirty="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practice is beneficial as the efficient use of biodegradable materials, the reduction of plastic products,  has become popular.</a:t>
            </a:r>
            <a:endParaRPr sz="1400" dirty="0">
              <a:solidFill>
                <a:schemeClr val="accen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78" name="Google Shape;78;p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24400" y="847625"/>
            <a:ext cx="4419600" cy="3922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5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20805"/>
              <a:buNone/>
            </a:pPr>
            <a:r>
              <a:rPr lang="en" dirty="0"/>
              <a:t>Literature Review: </a:t>
            </a:r>
            <a:r>
              <a:rPr lang="en" sz="3311" dirty="0">
                <a:latin typeface="Times New Roman"/>
                <a:ea typeface="Times New Roman"/>
                <a:cs typeface="Times New Roman"/>
                <a:sym typeface="Times New Roman"/>
              </a:rPr>
              <a:t>Current Research and Patterns</a:t>
            </a:r>
            <a:endParaRPr sz="3311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95238"/>
              <a:buNone/>
            </a:pPr>
            <a:endParaRPr dirty="0"/>
          </a:p>
        </p:txBody>
      </p:sp>
      <p:sp>
        <p:nvSpPr>
          <p:cNvPr id="84" name="Google Shape;84;p5"/>
          <p:cNvSpPr txBox="1">
            <a:spLocks noGrp="1"/>
          </p:cNvSpPr>
          <p:nvPr>
            <p:ph type="body" idx="1"/>
          </p:nvPr>
        </p:nvSpPr>
        <p:spPr>
          <a:xfrm>
            <a:off x="311700" y="1266325"/>
            <a:ext cx="8675100" cy="217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55600" algn="just" rtl="0">
              <a:lnSpc>
                <a:spcPct val="150000"/>
              </a:lnSpc>
              <a:spcBef>
                <a:spcPts val="1440"/>
              </a:spcBef>
              <a:spcAft>
                <a:spcPts val="0"/>
              </a:spcAft>
              <a:buSzPts val="2000"/>
              <a:buFont typeface="Times New Roman"/>
              <a:buChar char="●"/>
            </a:pPr>
            <a:r>
              <a:rPr lang="en" sz="1400" dirty="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Research on climate-smart luxury travel is centered around a shift in consumer consumption in luxury travelling</a:t>
            </a:r>
          </a:p>
          <a:p>
            <a:pPr marL="457200" lvl="0" indent="-355600" algn="just" rtl="0">
              <a:lnSpc>
                <a:spcPct val="150000"/>
              </a:lnSpc>
              <a:spcBef>
                <a:spcPts val="1440"/>
              </a:spcBef>
              <a:spcAft>
                <a:spcPts val="0"/>
              </a:spcAft>
              <a:buSzPts val="2000"/>
              <a:buFont typeface="Times New Roman"/>
              <a:buChar char="●"/>
            </a:pPr>
            <a:r>
              <a:rPr lang="en" sz="1400" dirty="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Trends suggest an increase in demand for sustainability in the hotel industry is by achieving the use of renewable energy</a:t>
            </a:r>
          </a:p>
          <a:p>
            <a:pPr marL="457200" lvl="0" indent="-355600" algn="just" rtl="0">
              <a:lnSpc>
                <a:spcPct val="150000"/>
              </a:lnSpc>
              <a:spcBef>
                <a:spcPts val="1440"/>
              </a:spcBef>
              <a:spcAft>
                <a:spcPts val="0"/>
              </a:spcAft>
              <a:buSzPts val="2000"/>
              <a:buFont typeface="Times New Roman"/>
              <a:buChar char="●"/>
            </a:pPr>
            <a:r>
              <a:rPr lang="en" sz="1400" dirty="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extent of how social media affects </a:t>
            </a:r>
            <a:r>
              <a:rPr lang="en" sz="1400" dirty="0" err="1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travellers</a:t>
            </a:r>
            <a:r>
              <a:rPr lang="en" sz="1400" dirty="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to engage in environmentally sustainable travel experiences</a:t>
            </a:r>
            <a:endParaRPr sz="1400" dirty="0">
              <a:solidFill>
                <a:schemeClr val="accen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85" name="Google Shape;85;p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59725" y="3279025"/>
            <a:ext cx="7527075" cy="1571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30d62a7dbae_1_4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just" rtl="0">
              <a:lnSpc>
                <a:spcPct val="150000"/>
              </a:lnSpc>
              <a:spcBef>
                <a:spcPts val="1440"/>
              </a:spcBef>
              <a:spcAft>
                <a:spcPts val="1440"/>
              </a:spcAft>
              <a:buSzPts val="4200"/>
              <a:buNone/>
            </a:pPr>
            <a:r>
              <a:rPr lang="en" sz="21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Application to the Hotel and Hospitality Sector</a:t>
            </a:r>
            <a:endParaRPr/>
          </a:p>
        </p:txBody>
      </p:sp>
      <p:sp>
        <p:nvSpPr>
          <p:cNvPr id="91" name="Google Shape;91;g30d62a7dbae_1_4"/>
          <p:cNvSpPr txBox="1">
            <a:spLocks noGrp="1"/>
          </p:cNvSpPr>
          <p:nvPr>
            <p:ph type="body" idx="1"/>
          </p:nvPr>
        </p:nvSpPr>
        <p:spPr>
          <a:xfrm>
            <a:off x="311700" y="1266325"/>
            <a:ext cx="4127700" cy="362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55600" algn="just" rtl="0">
              <a:lnSpc>
                <a:spcPct val="150000"/>
              </a:lnSpc>
              <a:spcBef>
                <a:spcPts val="1440"/>
              </a:spcBef>
              <a:spcAft>
                <a:spcPts val="0"/>
              </a:spcAft>
              <a:buSzPts val="2000"/>
              <a:buChar char="●"/>
            </a:pPr>
            <a:r>
              <a:rPr lang="en" sz="1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UK Government has enacted and implemented various regulations that aim at promoting sustainability (George, 2021)</a:t>
            </a:r>
            <a:endParaRPr sz="140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175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Char char="●"/>
            </a:pPr>
            <a:r>
              <a:rPr lang="en" sz="1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 the UK hotels investing in sustainability practices can potentially reduce their operational costs by 20-25% </a:t>
            </a:r>
            <a:endParaRPr sz="140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175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Char char="●"/>
            </a:pPr>
            <a:r>
              <a:rPr lang="en" sz="1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Changing consumer trends have driven the UK hospitality industry toward more sustainable options</a:t>
            </a:r>
            <a:endParaRPr sz="140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2" name="Google Shape;92;g30d62a7dbae_1_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91800" y="1304825"/>
            <a:ext cx="3810958" cy="3686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3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just" rtl="0">
              <a:lnSpc>
                <a:spcPct val="150000"/>
              </a:lnSpc>
              <a:spcBef>
                <a:spcPts val="1440"/>
              </a:spcBef>
              <a:spcAft>
                <a:spcPts val="0"/>
              </a:spcAft>
              <a:buSzPct val="250089"/>
              <a:buNone/>
            </a:pPr>
            <a:r>
              <a:rPr lang="en" sz="1866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Evaluate Future Policy and Management Options</a:t>
            </a:r>
            <a:endParaRPr sz="1866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1440"/>
              </a:spcBef>
              <a:spcAft>
                <a:spcPts val="0"/>
              </a:spcAft>
              <a:buClr>
                <a:schemeClr val="dk1"/>
              </a:buClr>
              <a:buSzPct val="26190"/>
              <a:buFont typeface="Arial"/>
              <a:buNone/>
            </a:pPr>
            <a:endParaRPr/>
          </a:p>
        </p:txBody>
      </p:sp>
      <p:sp>
        <p:nvSpPr>
          <p:cNvPr id="98" name="Google Shape;98;p13"/>
          <p:cNvSpPr txBox="1">
            <a:spLocks noGrp="1"/>
          </p:cNvSpPr>
          <p:nvPr>
            <p:ph type="body" idx="1"/>
          </p:nvPr>
        </p:nvSpPr>
        <p:spPr>
          <a:xfrm>
            <a:off x="311700" y="912775"/>
            <a:ext cx="8520600" cy="239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55600" algn="just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" sz="1500" dirty="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Concern for water and energy is crucial in the sustainable tourism and hospitality</a:t>
            </a:r>
          </a:p>
          <a:p>
            <a:pPr marL="457200" lvl="0" indent="-355600" algn="just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" sz="1500" dirty="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Sustainable Transportation information is the combination of the use of low impact technologies to achieve a greener, cleaner and environmentally friendly form of transport (Almeida and Silva, 2020)</a:t>
            </a:r>
          </a:p>
          <a:p>
            <a:pPr marL="457200" lvl="0" indent="-355600" algn="just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" sz="1500" dirty="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Certification and Standards is considered fit for the </a:t>
            </a:r>
            <a:r>
              <a:rPr lang="en" sz="1500" dirty="0" err="1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labour</a:t>
            </a:r>
            <a:r>
              <a:rPr lang="en" sz="1500" dirty="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market with Certification and Standards identified</a:t>
            </a:r>
            <a:endParaRPr sz="1500" dirty="0">
              <a:solidFill>
                <a:schemeClr val="accen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9" name="Google Shape;99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79675" y="3076800"/>
            <a:ext cx="7307525" cy="2066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7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just" rtl="0">
              <a:lnSpc>
                <a:spcPct val="150000"/>
              </a:lnSpc>
              <a:spcBef>
                <a:spcPts val="2000"/>
              </a:spcBef>
              <a:spcAft>
                <a:spcPts val="600"/>
              </a:spcAft>
              <a:buSzPct val="95238"/>
              <a:buNone/>
            </a:pPr>
            <a:r>
              <a:rPr lang="en"/>
              <a:t>Conclusion</a:t>
            </a:r>
            <a:endParaRPr/>
          </a:p>
        </p:txBody>
      </p:sp>
      <p:sp>
        <p:nvSpPr>
          <p:cNvPr id="105" name="Google Shape;105;p17"/>
          <p:cNvSpPr txBox="1">
            <a:spLocks noGrp="1"/>
          </p:cNvSpPr>
          <p:nvPr>
            <p:ph type="body" idx="1"/>
          </p:nvPr>
        </p:nvSpPr>
        <p:spPr>
          <a:xfrm>
            <a:off x="311700" y="1266325"/>
            <a:ext cx="4260300" cy="330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85000" lnSpcReduction="10000"/>
          </a:bodyPr>
          <a:lstStyle/>
          <a:p>
            <a:pPr marL="457200" lvl="0" indent="-325754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Times New Roman"/>
              <a:buChar char="●"/>
            </a:pPr>
            <a:r>
              <a:rPr lang="en">
                <a:latin typeface="Times New Roman"/>
                <a:ea typeface="Times New Roman"/>
                <a:cs typeface="Times New Roman"/>
                <a:sym typeface="Times New Roman"/>
              </a:rPr>
              <a:t>Sustainability is critical in shaping hospitality and tourism sector. 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25754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Times New Roman"/>
              <a:buChar char="●"/>
            </a:pPr>
            <a:r>
              <a:rPr lang="en">
                <a:latin typeface="Times New Roman"/>
                <a:ea typeface="Times New Roman"/>
                <a:cs typeface="Times New Roman"/>
                <a:sym typeface="Times New Roman"/>
              </a:rPr>
              <a:t>Integration of sustainable practices for long-term growth and competitive advantage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25754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Times New Roman"/>
              <a:buChar char="●"/>
            </a:pPr>
            <a:r>
              <a:rPr lang="en">
                <a:latin typeface="Times New Roman"/>
                <a:ea typeface="Times New Roman"/>
                <a:cs typeface="Times New Roman"/>
                <a:sym typeface="Times New Roman"/>
              </a:rPr>
              <a:t>Sustainability can be implemented by employee training, technology integration, local collaboration and incentive policies. 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25754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Times New Roman"/>
              <a:buChar char="●"/>
            </a:pPr>
            <a:r>
              <a:rPr lang="en">
                <a:latin typeface="Times New Roman"/>
                <a:ea typeface="Times New Roman"/>
                <a:cs typeface="Times New Roman"/>
                <a:sym typeface="Times New Roman"/>
              </a:rPr>
              <a:t>Sustainability can be outlined as a transformative potential. 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25754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Times New Roman"/>
              <a:buChar char="●"/>
            </a:pPr>
            <a:r>
              <a:rPr lang="en">
                <a:latin typeface="Times New Roman"/>
                <a:ea typeface="Times New Roman"/>
                <a:cs typeface="Times New Roman"/>
                <a:sym typeface="Times New Roman"/>
              </a:rPr>
              <a:t>Hospitality industry should embrace their responsibility to lead the industry towards a greener and sustainable future. 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06" name="Google Shape;106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21000" y="1304825"/>
            <a:ext cx="4570599" cy="3465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8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just" rtl="0">
              <a:lnSpc>
                <a:spcPct val="150000"/>
              </a:lnSpc>
              <a:spcBef>
                <a:spcPts val="2000"/>
              </a:spcBef>
              <a:spcAft>
                <a:spcPts val="600"/>
              </a:spcAft>
              <a:buSzPct val="95238"/>
              <a:buNone/>
            </a:pPr>
            <a:r>
              <a:rPr lang="en" dirty="0"/>
              <a:t>References</a:t>
            </a:r>
            <a:endParaRPr dirty="0"/>
          </a:p>
        </p:txBody>
      </p:sp>
      <p:sp>
        <p:nvSpPr>
          <p:cNvPr id="112" name="Google Shape;112;p18"/>
          <p:cNvSpPr txBox="1">
            <a:spLocks noGrp="1"/>
          </p:cNvSpPr>
          <p:nvPr>
            <p:ph type="body" idx="1"/>
          </p:nvPr>
        </p:nvSpPr>
        <p:spPr>
          <a:xfrm>
            <a:off x="311700" y="1266325"/>
            <a:ext cx="8520600" cy="366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95250" indent="0" algn="just">
              <a:lnSpc>
                <a:spcPct val="150000"/>
              </a:lnSpc>
              <a:buSzPts val="2100"/>
              <a:buNone/>
            </a:pPr>
            <a:endParaRPr lang="en-GB" sz="1500" dirty="0">
              <a:solidFill>
                <a:srgbClr val="222222"/>
              </a:solidFill>
              <a:highlight>
                <a:srgbClr val="FFFFFF"/>
              </a:highlight>
              <a:latin typeface="Times New Roman"/>
              <a:ea typeface="Times New Roman" panose="02020603050405020304" pitchFamily="18" charset="0"/>
              <a:cs typeface="Times New Roman"/>
              <a:sym typeface="Times New Roman"/>
            </a:endParaRPr>
          </a:p>
          <a:p>
            <a:pPr marL="381000" indent="-285750" algn="just">
              <a:lnSpc>
                <a:spcPct val="150000"/>
              </a:lnSpc>
              <a:buSzPts val="2100"/>
            </a:pPr>
            <a:r>
              <a:rPr lang="en-GB" sz="140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Baloch, Q.B., Shah, S.N., Iqbal, N., </a:t>
            </a:r>
            <a:r>
              <a:rPr lang="en-GB" sz="1400" dirty="0" err="1">
                <a:solidFill>
                  <a:srgbClr val="222222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Sheeraz</a:t>
            </a:r>
            <a:r>
              <a:rPr lang="en-GB" sz="140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, M., Asadullah, M., Mahar, S. and Khan, A.U. (2023) ‘Impact of tourism development upon environmental sustainability: a suggested framework for sustainable ecotourism’, </a:t>
            </a:r>
            <a:r>
              <a:rPr lang="en-GB" sz="1400" i="1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Environmental Science and Pollution Research</a:t>
            </a:r>
            <a:r>
              <a:rPr lang="en-GB" sz="140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GB" sz="1400" i="1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30</a:t>
            </a:r>
            <a:r>
              <a:rPr lang="en-GB" sz="140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(3), pp.5917-5930.</a:t>
            </a:r>
            <a:endParaRPr lang="en-GB" sz="1500" dirty="0">
              <a:solidFill>
                <a:srgbClr val="222222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6195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100"/>
              <a:buChar char="●"/>
            </a:pPr>
            <a:r>
              <a:rPr lang="en" sz="1500" dirty="0">
                <a:solidFill>
                  <a:srgbClr val="222222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Legrand, W., Chen, J.S. and </a:t>
            </a:r>
            <a:r>
              <a:rPr lang="en" sz="1500" dirty="0" err="1">
                <a:solidFill>
                  <a:srgbClr val="222222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Laeis</a:t>
            </a:r>
            <a:r>
              <a:rPr lang="en" sz="1500" dirty="0">
                <a:solidFill>
                  <a:srgbClr val="222222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, G.C. (2022) </a:t>
            </a:r>
            <a:r>
              <a:rPr lang="en" sz="1500" i="1" dirty="0">
                <a:solidFill>
                  <a:srgbClr val="222222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Sustainability in the hospitality industry: Principles of sustainable operations</a:t>
            </a:r>
            <a:r>
              <a:rPr lang="en" sz="1500" dirty="0">
                <a:solidFill>
                  <a:srgbClr val="222222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. Routledge.</a:t>
            </a:r>
            <a:endParaRPr sz="1500" dirty="0">
              <a:solidFill>
                <a:srgbClr val="222222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6195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100"/>
              <a:buChar char="●"/>
            </a:pPr>
            <a:r>
              <a:rPr lang="en" sz="1500" dirty="0">
                <a:solidFill>
                  <a:srgbClr val="222222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George, R. (2021) </a:t>
            </a:r>
            <a:r>
              <a:rPr lang="en" sz="1500" i="1" dirty="0">
                <a:solidFill>
                  <a:srgbClr val="222222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The Tourism and Hospitality Marketing Environment. </a:t>
            </a:r>
            <a:r>
              <a:rPr lang="en" sz="1500" dirty="0">
                <a:solidFill>
                  <a:srgbClr val="222222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Springer International Publishing. (pp. 183-219). </a:t>
            </a:r>
            <a:endParaRPr sz="1500" dirty="0">
              <a:solidFill>
                <a:srgbClr val="222222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6195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100"/>
              <a:buChar char="●"/>
            </a:pPr>
            <a:r>
              <a:rPr lang="en" sz="1500" dirty="0" err="1">
                <a:solidFill>
                  <a:srgbClr val="222222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Tirpáková</a:t>
            </a:r>
            <a:r>
              <a:rPr lang="en" sz="1500" dirty="0">
                <a:solidFill>
                  <a:srgbClr val="222222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, M., </a:t>
            </a:r>
            <a:r>
              <a:rPr lang="en" sz="1500" dirty="0" err="1">
                <a:solidFill>
                  <a:srgbClr val="222222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Blišťanová</a:t>
            </a:r>
            <a:r>
              <a:rPr lang="en" sz="1500" dirty="0">
                <a:solidFill>
                  <a:srgbClr val="222222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, M., </a:t>
            </a:r>
            <a:r>
              <a:rPr lang="en" sz="1500" dirty="0" err="1">
                <a:solidFill>
                  <a:srgbClr val="222222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Ondicová</a:t>
            </a:r>
            <a:r>
              <a:rPr lang="en" sz="1500" dirty="0">
                <a:solidFill>
                  <a:srgbClr val="222222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, M. and </a:t>
            </a:r>
            <a:r>
              <a:rPr lang="en" sz="1500" dirty="0" err="1">
                <a:solidFill>
                  <a:srgbClr val="222222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Galanda</a:t>
            </a:r>
            <a:r>
              <a:rPr lang="en" sz="1500" dirty="0">
                <a:solidFill>
                  <a:srgbClr val="222222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, J. (2023) ‘Environmental Analysis as a Part of the Context in the Risk Management Process’, </a:t>
            </a:r>
            <a:r>
              <a:rPr lang="en" sz="1500" i="1" dirty="0">
                <a:solidFill>
                  <a:srgbClr val="222222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TEM Journal</a:t>
            </a:r>
            <a:r>
              <a:rPr lang="en" sz="1500" dirty="0">
                <a:solidFill>
                  <a:srgbClr val="222222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en" sz="1500" i="1" dirty="0">
                <a:solidFill>
                  <a:srgbClr val="222222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12</a:t>
            </a:r>
            <a:r>
              <a:rPr lang="en" sz="1500" dirty="0">
                <a:solidFill>
                  <a:srgbClr val="222222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(1).</a:t>
            </a:r>
            <a:endParaRPr sz="21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each Day">
  <a:themeElements>
    <a:clrScheme name="Beach Day">
      <a:dk1>
        <a:srgbClr val="00FDC8"/>
      </a:dk1>
      <a:lt1>
        <a:srgbClr val="FFFFFF"/>
      </a:lt1>
      <a:dk2>
        <a:srgbClr val="666666"/>
      </a:dk2>
      <a:lt2>
        <a:srgbClr val="EEEEEE"/>
      </a:lt2>
      <a:accent1>
        <a:srgbClr val="212121"/>
      </a:accent1>
      <a:accent2>
        <a:srgbClr val="455A64"/>
      </a:accent2>
      <a:accent3>
        <a:srgbClr val="78909C"/>
      </a:accent3>
      <a:accent4>
        <a:srgbClr val="7C7CE0"/>
      </a:accent4>
      <a:accent5>
        <a:srgbClr val="DB4437"/>
      </a:accent5>
      <a:accent6>
        <a:srgbClr val="F6CD4C"/>
      </a:accent6>
      <a:hlink>
        <a:srgbClr val="DB4437"/>
      </a:hlink>
      <a:folHlink>
        <a:srgbClr val="DB443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611</Words>
  <Application>Microsoft Macintosh PowerPoint</Application>
  <PresentationFormat>On-screen Show (16:9)</PresentationFormat>
  <Paragraphs>41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Source Code Pro</vt:lpstr>
      <vt:lpstr>Arial</vt:lpstr>
      <vt:lpstr>Times New Roman</vt:lpstr>
      <vt:lpstr>Amatic SC</vt:lpstr>
      <vt:lpstr>Beach Day</vt:lpstr>
      <vt:lpstr>Sustainability in Hospitality and Tourism</vt:lpstr>
      <vt:lpstr>Introduction</vt:lpstr>
      <vt:lpstr>Literature Review: “Concentrating on eco-friendly luxury”</vt:lpstr>
      <vt:lpstr>Literature Review: Environmentally conscious Products</vt:lpstr>
      <vt:lpstr>Literature Review: Current Research and Patterns </vt:lpstr>
      <vt:lpstr>Application to the Hotel and Hospitality Sector</vt:lpstr>
      <vt:lpstr>Evaluate Future Policy and Management Options </vt:lpstr>
      <vt:lpstr>Conclusion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Raluca Florina Istrate (2120535)</cp:lastModifiedBy>
  <cp:revision>4</cp:revision>
  <dcterms:modified xsi:type="dcterms:W3CDTF">2024-11-06T17:09:57Z</dcterms:modified>
</cp:coreProperties>
</file>