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0" d="100"/>
          <a:sy n="60" d="100"/>
        </p:scale>
        <p:origin x="1435"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2A75D9-4C3B-4866-866A-DEE52AD39A65}" type="datetimeFigureOut">
              <a:rPr lang="en-GB" smtClean="0"/>
              <a:t>11/01/2021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1547E1-865C-4546-9122-D24271DB19D2}" type="slidenum">
              <a:rPr lang="en-GB" smtClean="0"/>
              <a:t>‹#›</a:t>
            </a:fld>
            <a:endParaRPr lang="en-GB"/>
          </a:p>
        </p:txBody>
      </p:sp>
    </p:spTree>
    <p:extLst>
      <p:ext uri="{BB962C8B-B14F-4D97-AF65-F5344CB8AC3E}">
        <p14:creationId xmlns:p14="http://schemas.microsoft.com/office/powerpoint/2010/main" val="2999009106"/>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5FEBFC-1153-4E69-A785-31A955537128}" type="datetimeFigureOut">
              <a:rPr lang="en-GB" smtClean="0"/>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732853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5FEBFC-1153-4E69-A785-31A955537128}" type="datetimeFigureOut">
              <a:rPr lang="en-GB" smtClean="0"/>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2531372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5FEBFC-1153-4E69-A785-31A955537128}" type="datetimeFigureOut">
              <a:rPr lang="en-GB" smtClean="0"/>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1036902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5FEBFC-1153-4E69-A785-31A955537128}" type="datetimeFigureOut">
              <a:rPr lang="en-GB" smtClean="0"/>
              <a:t>11/01/2021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1728357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5FEBFC-1153-4E69-A785-31A955537128}" type="datetimeFigureOut">
              <a:rPr lang="en-GB" smtClean="0"/>
              <a:t>11/01/2021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1712182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5FEBFC-1153-4E69-A785-31A955537128}" type="datetimeFigureOut">
              <a:rPr lang="en-GB" smtClean="0"/>
              <a:t>11/01/2021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718172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5FEBFC-1153-4E69-A785-31A955537128}" type="datetimeFigureOut">
              <a:rPr lang="en-GB" smtClean="0"/>
              <a:t>11/01/2021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560996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1B5FEBFC-1153-4E69-A785-31A955537128}" type="datetimeFigureOut">
              <a:rPr lang="en-GB" smtClean="0"/>
              <a:t>11/01/2021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3929728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1B5FEBFC-1153-4E69-A785-31A955537128}" type="datetimeFigureOut">
              <a:rPr lang="en-GB" smtClean="0"/>
              <a:t>11/01/2021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898713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5FEBFC-1153-4E69-A785-31A955537128}" type="datetimeFigureOut">
              <a:rPr lang="en-GB" smtClean="0"/>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1726441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5FEBFC-1153-4E69-A785-31A955537128}" type="datetimeFigureOut">
              <a:rPr lang="en-GB" smtClean="0"/>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BACCE-AF03-4BE7-85E4-8A2C7367D9A2}" type="slidenum">
              <a:rPr lang="en-GB" smtClean="0"/>
              <a:t>‹#›</a:t>
            </a:fld>
            <a:endParaRPr lang="en-GB"/>
          </a:p>
        </p:txBody>
      </p:sp>
    </p:spTree>
    <p:extLst>
      <p:ext uri="{BB962C8B-B14F-4D97-AF65-F5344CB8AC3E}">
        <p14:creationId xmlns:p14="http://schemas.microsoft.com/office/powerpoint/2010/main" val="3034361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1B5FEBFC-1153-4E69-A785-31A955537128}" type="datetimeFigureOut">
              <a:rPr lang="en-GB" smtClean="0"/>
              <a:t>11/01/2021</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5F7BACCE-AF03-4BE7-85E4-8A2C7367D9A2}" type="slidenum">
              <a:rPr lang="en-GB" smtClean="0"/>
              <a:t>‹#›</a:t>
            </a:fld>
            <a:endParaRPr lang="en-GB"/>
          </a:p>
        </p:txBody>
      </p:sp>
    </p:spTree>
    <p:extLst>
      <p:ext uri="{BB962C8B-B14F-4D97-AF65-F5344CB8AC3E}">
        <p14:creationId xmlns:p14="http://schemas.microsoft.com/office/powerpoint/2010/main" val="41092891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birmingham.ac.uk/Documents/college-social-sciences/social-policy/iris/2014/Experts-by-Experience--JRTF-Report-Oct-2014.pdf" TargetMode="External"/><Relationship Id="rId13" Type="http://schemas.openxmlformats.org/officeDocument/2006/relationships/hyperlink" Target="https://www.theguardian.com/world/2020/may/02/truth-about-traveller-crime-channel-4-dispatches-show-accused-dehumanising" TargetMode="External"/><Relationship Id="rId3" Type="http://schemas.openxmlformats.org/officeDocument/2006/relationships/hyperlink" Target="https://folklorethursday.com/folklife/real-gypsy-life-belief-and-customs/"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languagecontact.humanities.manchester.ac.uk/YM/downloads/Matras,%20Y.%20(2011)%20Roma%20culture%20an%20introduction.pdf" TargetMode="External"/><Relationship Id="rId17" Type="http://schemas.openxmlformats.org/officeDocument/2006/relationships/hyperlink" Target="https://www.bbc.co.uk/news/stories-53925620" TargetMode="External"/><Relationship Id="rId2" Type="http://schemas.openxmlformats.org/officeDocument/2006/relationships/hyperlink" Target="https://bera-journals.onlinelibrary.wiley.com/toc/14693518/2016/42/1" TargetMode="External"/><Relationship Id="rId16" Type="http://schemas.openxmlformats.org/officeDocument/2006/relationships/hyperlink" Target="https://www2.ohchr.org/english/bodies/cerd/docs/A.66.18.pdf" TargetMode="External"/><Relationship Id="rId1" Type="http://schemas.openxmlformats.org/officeDocument/2006/relationships/slideLayout" Target="../slideLayouts/slideLayout2.xml"/><Relationship Id="rId6" Type="http://schemas.openxmlformats.org/officeDocument/2006/relationships/hyperlink" Target="http://news.bbc.co.uk/1/hi/uk/4337281.stm" TargetMode="External"/><Relationship Id="rId11" Type="http://schemas.openxmlformats.org/officeDocument/2006/relationships/hyperlink" Target="https://archive.parliament.scot/business/committees/historic/equal/papers-01/eop01-09.pdf" TargetMode="External"/><Relationship Id="rId5" Type="http://schemas.openxmlformats.org/officeDocument/2006/relationships/hyperlink" Target="https://www2.canterbury.gov.uk/media/226412/gypsies-and-travellers.pdf" TargetMode="External"/><Relationship Id="rId15" Type="http://schemas.openxmlformats.org/officeDocument/2006/relationships/hyperlink" Target="https://www.kentlive.news/news/kent-news/dover-romany-gypsy-family-describe-1970446" TargetMode="External"/><Relationship Id="rId10" Type="http://schemas.openxmlformats.org/officeDocument/2006/relationships/hyperlink" Target="https://www.researchgate.net/publication/248988557_Education_and_GypsiesTravellers_'Contradictions_and_significant_silences" TargetMode="External"/><Relationship Id="rId4" Type="http://schemas.openxmlformats.org/officeDocument/2006/relationships/hyperlink" Target="https://www.childbereavementuk.org/information-grief-in-gypsy-traveller-families" TargetMode="External"/><Relationship Id="rId9" Type="http://schemas.openxmlformats.org/officeDocument/2006/relationships/hyperlink" Target="https://www.coe.int/en/web/commissioner/-/european-media-and-anti-gypsy-stereotyp-1" TargetMode="External"/><Relationship Id="rId14" Type="http://schemas.openxmlformats.org/officeDocument/2006/relationships/hyperlink" Target="https://www.theguardian.com/commentisfree/2020/jun/15/romany-gypsy-racism-britain-prejudice-roma-travell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BA1DEC5-7B46-4D4F-9378-1563BD865BFA}"/>
              </a:ext>
            </a:extLst>
          </p:cNvPr>
          <p:cNvSpPr/>
          <p:nvPr/>
        </p:nvSpPr>
        <p:spPr>
          <a:xfrm>
            <a:off x="0" y="0"/>
            <a:ext cx="12801600" cy="100685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0BEDB25-2178-4EA5-8B12-0B8D2BC6B030}"/>
              </a:ext>
            </a:extLst>
          </p:cNvPr>
          <p:cNvSpPr txBox="1"/>
          <p:nvPr/>
        </p:nvSpPr>
        <p:spPr>
          <a:xfrm>
            <a:off x="0" y="85070"/>
            <a:ext cx="12801600" cy="523220"/>
          </a:xfrm>
          <a:prstGeom prst="rect">
            <a:avLst/>
          </a:prstGeom>
          <a:noFill/>
        </p:spPr>
        <p:txBody>
          <a:bodyPr wrap="square" rtlCol="0">
            <a:spAutoFit/>
          </a:bodyPr>
          <a:lstStyle/>
          <a:p>
            <a:pPr algn="ctr"/>
            <a:r>
              <a:rPr lang="en-GB" sz="2800" b="1" dirty="0">
                <a:solidFill>
                  <a:schemeClr val="bg1"/>
                </a:solidFill>
                <a:latin typeface="Arial" panose="020B0604020202020204" pitchFamily="34" charset="0"/>
                <a:cs typeface="Arial" panose="020B0604020202020204" pitchFamily="34" charset="0"/>
              </a:rPr>
              <a:t>Roma Culture</a:t>
            </a:r>
          </a:p>
        </p:txBody>
      </p:sp>
      <p:sp>
        <p:nvSpPr>
          <p:cNvPr id="6" name="TextBox 5">
            <a:extLst>
              <a:ext uri="{FF2B5EF4-FFF2-40B4-BE49-F238E27FC236}">
                <a16:creationId xmlns:a16="http://schemas.microsoft.com/office/drawing/2014/main" id="{C8F0C87B-7FC7-4268-AC22-8BD7E21C2DAD}"/>
              </a:ext>
            </a:extLst>
          </p:cNvPr>
          <p:cNvSpPr txBox="1"/>
          <p:nvPr/>
        </p:nvSpPr>
        <p:spPr>
          <a:xfrm>
            <a:off x="0" y="583495"/>
            <a:ext cx="12801600" cy="369332"/>
          </a:xfrm>
          <a:prstGeom prst="rect">
            <a:avLst/>
          </a:prstGeom>
          <a:no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Sinéad Cherrington</a:t>
            </a:r>
          </a:p>
        </p:txBody>
      </p:sp>
      <p:sp>
        <p:nvSpPr>
          <p:cNvPr id="7" name="Rectangle 6">
            <a:extLst>
              <a:ext uri="{FF2B5EF4-FFF2-40B4-BE49-F238E27FC236}">
                <a16:creationId xmlns:a16="http://schemas.microsoft.com/office/drawing/2014/main" id="{19CD1781-8A01-484B-A065-9C76660CECBC}"/>
              </a:ext>
            </a:extLst>
          </p:cNvPr>
          <p:cNvSpPr/>
          <p:nvPr/>
        </p:nvSpPr>
        <p:spPr>
          <a:xfrm>
            <a:off x="139698" y="1505276"/>
            <a:ext cx="3619502" cy="30482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200" b="1" dirty="0">
                <a:solidFill>
                  <a:schemeClr val="bg1"/>
                </a:solidFill>
                <a:latin typeface="Arial" panose="020B0604020202020204" pitchFamily="34" charset="0"/>
                <a:cs typeface="Arial" panose="020B0604020202020204" pitchFamily="34" charset="0"/>
              </a:rPr>
              <a:t>Introduction</a:t>
            </a:r>
          </a:p>
        </p:txBody>
      </p:sp>
      <p:sp>
        <p:nvSpPr>
          <p:cNvPr id="23" name="TextBox 22">
            <a:extLst>
              <a:ext uri="{FF2B5EF4-FFF2-40B4-BE49-F238E27FC236}">
                <a16:creationId xmlns:a16="http://schemas.microsoft.com/office/drawing/2014/main" id="{DA12A715-A407-4B8F-A8BE-2E0723DB9AB8}"/>
              </a:ext>
            </a:extLst>
          </p:cNvPr>
          <p:cNvSpPr txBox="1"/>
          <p:nvPr/>
        </p:nvSpPr>
        <p:spPr>
          <a:xfrm>
            <a:off x="139698" y="1810101"/>
            <a:ext cx="3619502" cy="2123658"/>
          </a:xfrm>
          <a:prstGeom prst="rect">
            <a:avLst/>
          </a:prstGeom>
          <a:solidFill>
            <a:schemeClr val="bg1"/>
          </a:solidFill>
        </p:spPr>
        <p:txBody>
          <a:bodyPr wrap="square" rtlCol="0">
            <a:spAutoFit/>
          </a:bodyPr>
          <a:lstStyle/>
          <a:p>
            <a:r>
              <a:rPr lang="en-GB" sz="1200" dirty="0">
                <a:latin typeface="Arial" panose="020B0604020202020204" pitchFamily="34" charset="0"/>
                <a:cs typeface="Arial" panose="020B0604020202020204" pitchFamily="34" charset="0"/>
              </a:rPr>
              <a:t>The word ‘Roma’ is a term used in EU to comprise of the Roma, Gypsies and Travellers communities (Lane, Spencer and Jones, 2014).</a:t>
            </a:r>
          </a:p>
          <a:p>
            <a:r>
              <a:rPr lang="en-GB" sz="1200" dirty="0">
                <a:latin typeface="Arial" panose="020B0604020202020204" pitchFamily="34" charset="0"/>
                <a:cs typeface="Arial" panose="020B0604020202020204" pitchFamily="34" charset="0"/>
              </a:rPr>
              <a:t>Roma culture has been a part of Britain for at least 500 years with the first record of </a:t>
            </a:r>
            <a:r>
              <a:rPr lang="en-GB" sz="1200" dirty="0" err="1">
                <a:latin typeface="Arial" panose="020B0604020202020204" pitchFamily="34" charset="0"/>
                <a:cs typeface="Arial" panose="020B0604020202020204" pitchFamily="34" charset="0"/>
              </a:rPr>
              <a:t>Romas</a:t>
            </a:r>
            <a:r>
              <a:rPr lang="en-GB" sz="1200" dirty="0">
                <a:latin typeface="Arial" panose="020B0604020202020204" pitchFamily="34" charset="0"/>
                <a:cs typeface="Arial" panose="020B0604020202020204" pitchFamily="34" charset="0"/>
              </a:rPr>
              <a:t> in 1505 (Corbett, 2013).</a:t>
            </a:r>
          </a:p>
          <a:p>
            <a:r>
              <a:rPr lang="en-GB" sz="1200" dirty="0">
                <a:latin typeface="Arial" panose="020B0604020202020204" pitchFamily="34" charset="0"/>
                <a:cs typeface="Arial" panose="020B0604020202020204" pitchFamily="34" charset="0"/>
              </a:rPr>
              <a:t>Traditionally they form a single household which includes their extended families. Some families in the Roma culture will settle in a community other families choose to be in travelling communities (Matras, 2011).</a:t>
            </a:r>
          </a:p>
        </p:txBody>
      </p:sp>
      <p:sp>
        <p:nvSpPr>
          <p:cNvPr id="26" name="TextBox 25">
            <a:extLst>
              <a:ext uri="{FF2B5EF4-FFF2-40B4-BE49-F238E27FC236}">
                <a16:creationId xmlns:a16="http://schemas.microsoft.com/office/drawing/2014/main" id="{C87D890B-FE1F-45A1-A4F1-B6CB83E3938A}"/>
              </a:ext>
            </a:extLst>
          </p:cNvPr>
          <p:cNvSpPr txBox="1"/>
          <p:nvPr/>
        </p:nvSpPr>
        <p:spPr>
          <a:xfrm>
            <a:off x="139699" y="5365208"/>
            <a:ext cx="3619501" cy="3600986"/>
          </a:xfrm>
          <a:prstGeom prst="rect">
            <a:avLst/>
          </a:prstGeom>
          <a:solidFill>
            <a:schemeClr val="bg1"/>
          </a:solidFill>
        </p:spPr>
        <p:txBody>
          <a:bodyPr wrap="square" rtlCol="0">
            <a:spAutoFit/>
          </a:bodyPr>
          <a:lstStyle/>
          <a:p>
            <a:r>
              <a:rPr lang="en-GB" sz="1200" dirty="0">
                <a:latin typeface="Arial" panose="020B0604020202020204" pitchFamily="34" charset="0"/>
                <a:cs typeface="Arial" panose="020B0604020202020204" pitchFamily="34" charset="0"/>
              </a:rPr>
              <a:t>The media mostly talk about the Roma culture when reporting on crime and social issues, and state that the exclusion they face is their own fault (</a:t>
            </a:r>
            <a:r>
              <a:rPr lang="en-GB" sz="1200" dirty="0" err="1">
                <a:latin typeface="Arial" panose="020B0604020202020204" pitchFamily="34" charset="0"/>
                <a:cs typeface="Arial" panose="020B0604020202020204" pitchFamily="34" charset="0"/>
              </a:rPr>
              <a:t>Hammarberg</a:t>
            </a:r>
            <a:r>
              <a:rPr lang="en-GB" sz="1200" dirty="0">
                <a:latin typeface="Arial" panose="020B0604020202020204" pitchFamily="34" charset="0"/>
                <a:cs typeface="Arial" panose="020B0604020202020204" pitchFamily="34" charset="0"/>
              </a:rPr>
              <a:t>, 2011).</a:t>
            </a:r>
          </a:p>
          <a:p>
            <a:r>
              <a:rPr lang="en-GB" sz="1200" dirty="0">
                <a:latin typeface="Arial" panose="020B0604020202020204" pitchFamily="34" charset="0"/>
                <a:cs typeface="Arial" panose="020B0604020202020204" pitchFamily="34" charset="0"/>
              </a:rPr>
              <a:t>The United Nations (2011) Committee on the Elimination of Racial Discrimination report documented the discrimination and inequality that the Roma community are still facing. O’Neill (2020) explains how she got called a “Gyppo” and was bullied by other children whilst she was a child due to her culture.</a:t>
            </a:r>
          </a:p>
          <a:p>
            <a:r>
              <a:rPr lang="en-GB" sz="1200" dirty="0">
                <a:latin typeface="Arial" panose="020B0604020202020204" pitchFamily="34" charset="0"/>
                <a:cs typeface="Arial" panose="020B0604020202020204" pitchFamily="34" charset="0"/>
              </a:rPr>
              <a:t>2005 The Sun newspaper started a “Stamp on the camps” campaign which is against Traveller camps (Dear, 2005). </a:t>
            </a:r>
          </a:p>
          <a:p>
            <a:r>
              <a:rPr lang="en-GB" sz="1200" dirty="0">
                <a:latin typeface="Arial" panose="020B0604020202020204" pitchFamily="34" charset="0"/>
                <a:cs typeface="Arial" panose="020B0604020202020204" pitchFamily="34" charset="0"/>
              </a:rPr>
              <a:t>Most recently Murray (2020) reported that in April 2020 Channel 4 released a programme called The Truth About Traveller Crime which was seen as dehumanising and unfair due to the harmful stereotypes it portrayed of the Roma community.</a:t>
            </a:r>
          </a:p>
        </p:txBody>
      </p:sp>
      <p:sp>
        <p:nvSpPr>
          <p:cNvPr id="28" name="TextBox 27">
            <a:extLst>
              <a:ext uri="{FF2B5EF4-FFF2-40B4-BE49-F238E27FC236}">
                <a16:creationId xmlns:a16="http://schemas.microsoft.com/office/drawing/2014/main" id="{CA9C957A-F5E4-4509-B4F4-B52462A5537E}"/>
              </a:ext>
            </a:extLst>
          </p:cNvPr>
          <p:cNvSpPr txBox="1"/>
          <p:nvPr/>
        </p:nvSpPr>
        <p:spPr>
          <a:xfrm>
            <a:off x="4591050" y="3933759"/>
            <a:ext cx="3619502" cy="276999"/>
          </a:xfrm>
          <a:prstGeom prst="rect">
            <a:avLst/>
          </a:prstGeom>
          <a:solidFill>
            <a:schemeClr val="accent6"/>
          </a:solidFill>
        </p:spPr>
        <p:txBody>
          <a:bodyPr wrap="square" rtlCol="0">
            <a:spAutoFit/>
          </a:bodyPr>
          <a:lstStyle/>
          <a:p>
            <a:pPr algn="ctr"/>
            <a:r>
              <a:rPr lang="en-GB" sz="1200" b="1" dirty="0">
                <a:solidFill>
                  <a:schemeClr val="bg1"/>
                </a:solidFill>
                <a:latin typeface="Arial" panose="020B0604020202020204" pitchFamily="34" charset="0"/>
                <a:cs typeface="Arial" panose="020B0604020202020204" pitchFamily="34" charset="0"/>
              </a:rPr>
              <a:t>Health</a:t>
            </a:r>
          </a:p>
        </p:txBody>
      </p:sp>
      <p:sp>
        <p:nvSpPr>
          <p:cNvPr id="29" name="TextBox 28">
            <a:extLst>
              <a:ext uri="{FF2B5EF4-FFF2-40B4-BE49-F238E27FC236}">
                <a16:creationId xmlns:a16="http://schemas.microsoft.com/office/drawing/2014/main" id="{594FF58C-4C95-41F9-ACF6-1C2591108199}"/>
              </a:ext>
            </a:extLst>
          </p:cNvPr>
          <p:cNvSpPr txBox="1"/>
          <p:nvPr/>
        </p:nvSpPr>
        <p:spPr>
          <a:xfrm>
            <a:off x="4591049" y="4210758"/>
            <a:ext cx="3619501" cy="2123658"/>
          </a:xfrm>
          <a:prstGeom prst="rect">
            <a:avLst/>
          </a:prstGeom>
          <a:solidFill>
            <a:schemeClr val="bg1"/>
          </a:solidFill>
        </p:spPr>
        <p:txBody>
          <a:bodyPr wrap="square" rtlCol="0">
            <a:spAutoFit/>
          </a:bodyPr>
          <a:lstStyle/>
          <a:p>
            <a:r>
              <a:rPr lang="en-GB" sz="1200" dirty="0">
                <a:latin typeface="Arial" panose="020B0604020202020204" pitchFamily="34" charset="0"/>
                <a:cs typeface="Arial" panose="020B0604020202020204" pitchFamily="34" charset="0"/>
              </a:rPr>
              <a:t>Due to this they experience major health inequalities and those in the Roma communities have a higher percentage of early death including miscarriages, stillbirths and neonatal deaths as well as a larger number of maternal deaths during pregnancy or not long after giving birth (Lane, Spencer and Jones, 2014) Child Bereavement UK (2019) states that the Roma community have the lowest life chances than any other ethnic group and higher death rates compared to the rest of the population.</a:t>
            </a:r>
          </a:p>
        </p:txBody>
      </p:sp>
      <p:sp>
        <p:nvSpPr>
          <p:cNvPr id="30" name="TextBox 29">
            <a:extLst>
              <a:ext uri="{FF2B5EF4-FFF2-40B4-BE49-F238E27FC236}">
                <a16:creationId xmlns:a16="http://schemas.microsoft.com/office/drawing/2014/main" id="{BF9B3DBC-6F7C-44E6-9363-92B0CAD3A8E2}"/>
              </a:ext>
            </a:extLst>
          </p:cNvPr>
          <p:cNvSpPr txBox="1"/>
          <p:nvPr/>
        </p:nvSpPr>
        <p:spPr>
          <a:xfrm>
            <a:off x="9042399" y="1505276"/>
            <a:ext cx="3619503" cy="276999"/>
          </a:xfrm>
          <a:prstGeom prst="rect">
            <a:avLst/>
          </a:prstGeom>
          <a:solidFill>
            <a:schemeClr val="accent6"/>
          </a:solidFill>
        </p:spPr>
        <p:txBody>
          <a:bodyPr wrap="square" rtlCol="0">
            <a:spAutoFit/>
          </a:bodyPr>
          <a:lstStyle/>
          <a:p>
            <a:pPr algn="ctr"/>
            <a:r>
              <a:rPr lang="en-GB" sz="1200" b="1" dirty="0">
                <a:solidFill>
                  <a:schemeClr val="bg1"/>
                </a:solidFill>
                <a:latin typeface="Arial" panose="020B0604020202020204" pitchFamily="34" charset="0"/>
                <a:cs typeface="Arial" panose="020B0604020202020204" pitchFamily="34" charset="0"/>
              </a:rPr>
              <a:t>Education</a:t>
            </a:r>
          </a:p>
        </p:txBody>
      </p:sp>
      <p:sp>
        <p:nvSpPr>
          <p:cNvPr id="31" name="TextBox 30">
            <a:extLst>
              <a:ext uri="{FF2B5EF4-FFF2-40B4-BE49-F238E27FC236}">
                <a16:creationId xmlns:a16="http://schemas.microsoft.com/office/drawing/2014/main" id="{FCBC265B-A4B7-4861-AF0F-DD98ADB0D6A2}"/>
              </a:ext>
            </a:extLst>
          </p:cNvPr>
          <p:cNvSpPr txBox="1"/>
          <p:nvPr/>
        </p:nvSpPr>
        <p:spPr>
          <a:xfrm>
            <a:off x="9042399" y="1782275"/>
            <a:ext cx="3619503" cy="4893647"/>
          </a:xfrm>
          <a:prstGeom prst="rect">
            <a:avLst/>
          </a:prstGeom>
          <a:solidFill>
            <a:schemeClr val="bg1"/>
          </a:solidFill>
        </p:spPr>
        <p:txBody>
          <a:bodyPr wrap="square" rtlCol="0">
            <a:spAutoFit/>
          </a:bodyPr>
          <a:lstStyle/>
          <a:p>
            <a:r>
              <a:rPr lang="en-GB" sz="1200" dirty="0">
                <a:latin typeface="Arial" panose="020B0604020202020204" pitchFamily="34" charset="0"/>
                <a:cs typeface="Arial" panose="020B0604020202020204" pitchFamily="34" charset="0"/>
              </a:rPr>
              <a:t>Data on the educational achievement of Roma adults implies that Roma’s have inadequate education levels (Lane, Spencer and Jones, 2014).</a:t>
            </a:r>
          </a:p>
          <a:p>
            <a:r>
              <a:rPr lang="en-GB" sz="1200" dirty="0">
                <a:latin typeface="Arial" panose="020B0604020202020204" pitchFamily="34" charset="0"/>
                <a:cs typeface="Arial" panose="020B0604020202020204" pitchFamily="34" charset="0"/>
              </a:rPr>
              <a:t>Many Roma parents are not happy to send their children to school due to physical and verbal bullying. A study done by Lane, Spencer and Jones (2014) indicates that around 9 out of 10 Roma children and young people have been racially abused and almost two thirds have been bullied or physically attacked.</a:t>
            </a:r>
          </a:p>
          <a:p>
            <a:r>
              <a:rPr lang="en-GB" sz="1200" dirty="0">
                <a:latin typeface="Arial" panose="020B0604020202020204" pitchFamily="34" charset="0"/>
                <a:cs typeface="Arial" panose="020B0604020202020204" pitchFamily="34" charset="0"/>
              </a:rPr>
              <a:t>Important to note that while some Roma families find the school system irrelevant and would rather educate their children from home others find it important for their children to have school experience (Lloyd and </a:t>
            </a:r>
            <a:r>
              <a:rPr lang="en-GB" sz="1200" dirty="0" err="1">
                <a:latin typeface="Arial" panose="020B0604020202020204" pitchFamily="34" charset="0"/>
                <a:cs typeface="Arial" panose="020B0604020202020204" pitchFamily="34" charset="0"/>
              </a:rPr>
              <a:t>Mccluskey</a:t>
            </a:r>
            <a:r>
              <a:rPr lang="en-GB" sz="1200" dirty="0">
                <a:latin typeface="Arial" panose="020B0604020202020204" pitchFamily="34" charset="0"/>
                <a:cs typeface="Arial" panose="020B0604020202020204" pitchFamily="34" charset="0"/>
              </a:rPr>
              <a:t>, 2008).</a:t>
            </a:r>
          </a:p>
          <a:p>
            <a:r>
              <a:rPr lang="en-GB" sz="1200" dirty="0">
                <a:latin typeface="Arial" panose="020B0604020202020204" pitchFamily="34" charset="0"/>
                <a:cs typeface="Arial" panose="020B0604020202020204" pitchFamily="34" charset="0"/>
              </a:rPr>
              <a:t>Many parents from the Roma community prefer to home school their children in order to maintain their traditional ways of bringing up their children. The Roma culture still mainly adhere to traditional gender roles meaning that boys will stop attending school at a younger age compared to girls and will go on to learn financial independence from their fathers whilst also working when the girls leave school, they are taught household chores and are expected to do the cleaning and cooking with their mothers (Bhopal, 2016).</a:t>
            </a:r>
          </a:p>
        </p:txBody>
      </p:sp>
      <p:sp>
        <p:nvSpPr>
          <p:cNvPr id="32" name="TextBox 31">
            <a:extLst>
              <a:ext uri="{FF2B5EF4-FFF2-40B4-BE49-F238E27FC236}">
                <a16:creationId xmlns:a16="http://schemas.microsoft.com/office/drawing/2014/main" id="{05C2D00D-323E-45C8-BEFC-E629CE986672}"/>
              </a:ext>
            </a:extLst>
          </p:cNvPr>
          <p:cNvSpPr txBox="1"/>
          <p:nvPr/>
        </p:nvSpPr>
        <p:spPr>
          <a:xfrm>
            <a:off x="9042396" y="7488866"/>
            <a:ext cx="3619503" cy="276999"/>
          </a:xfrm>
          <a:prstGeom prst="rect">
            <a:avLst/>
          </a:prstGeom>
          <a:solidFill>
            <a:schemeClr val="accent6"/>
          </a:solidFill>
        </p:spPr>
        <p:txBody>
          <a:bodyPr wrap="square" rtlCol="0">
            <a:spAutoFit/>
          </a:bodyPr>
          <a:lstStyle/>
          <a:p>
            <a:pPr algn="ctr"/>
            <a:r>
              <a:rPr lang="en-GB" sz="1200" b="1" dirty="0">
                <a:solidFill>
                  <a:schemeClr val="bg1"/>
                </a:solidFill>
                <a:latin typeface="Arial" panose="020B0604020202020204" pitchFamily="34" charset="0"/>
                <a:cs typeface="Arial" panose="020B0604020202020204" pitchFamily="34" charset="0"/>
              </a:rPr>
              <a:t>Culture</a:t>
            </a:r>
          </a:p>
        </p:txBody>
      </p:sp>
      <p:sp>
        <p:nvSpPr>
          <p:cNvPr id="33" name="TextBox 32">
            <a:extLst>
              <a:ext uri="{FF2B5EF4-FFF2-40B4-BE49-F238E27FC236}">
                <a16:creationId xmlns:a16="http://schemas.microsoft.com/office/drawing/2014/main" id="{01EC3AF5-B9C3-4D0E-8DAD-B56ABD45D770}"/>
              </a:ext>
            </a:extLst>
          </p:cNvPr>
          <p:cNvSpPr txBox="1"/>
          <p:nvPr/>
        </p:nvSpPr>
        <p:spPr>
          <a:xfrm>
            <a:off x="139698" y="5142906"/>
            <a:ext cx="3619502" cy="276999"/>
          </a:xfrm>
          <a:prstGeom prst="rect">
            <a:avLst/>
          </a:prstGeom>
          <a:solidFill>
            <a:schemeClr val="accent6"/>
          </a:solidFill>
        </p:spPr>
        <p:txBody>
          <a:bodyPr wrap="square" rtlCol="0">
            <a:spAutoFit/>
          </a:bodyPr>
          <a:lstStyle/>
          <a:p>
            <a:pPr algn="ctr"/>
            <a:r>
              <a:rPr lang="en-GB" sz="1200" b="1" dirty="0">
                <a:solidFill>
                  <a:schemeClr val="bg1"/>
                </a:solidFill>
                <a:latin typeface="Arial" panose="020B0604020202020204" pitchFamily="34" charset="0"/>
                <a:cs typeface="Arial" panose="020B0604020202020204" pitchFamily="34" charset="0"/>
              </a:rPr>
              <a:t>Representation</a:t>
            </a:r>
          </a:p>
        </p:txBody>
      </p:sp>
      <p:sp>
        <p:nvSpPr>
          <p:cNvPr id="34" name="TextBox 33">
            <a:extLst>
              <a:ext uri="{FF2B5EF4-FFF2-40B4-BE49-F238E27FC236}">
                <a16:creationId xmlns:a16="http://schemas.microsoft.com/office/drawing/2014/main" id="{1E6CFA26-15A0-4EBC-B363-8C6FFE7ACE0B}"/>
              </a:ext>
            </a:extLst>
          </p:cNvPr>
          <p:cNvSpPr txBox="1"/>
          <p:nvPr/>
        </p:nvSpPr>
        <p:spPr>
          <a:xfrm>
            <a:off x="9042396" y="7765865"/>
            <a:ext cx="3619503" cy="1200329"/>
          </a:xfrm>
          <a:prstGeom prst="rect">
            <a:avLst/>
          </a:prstGeom>
          <a:solidFill>
            <a:schemeClr val="bg1"/>
          </a:solidFill>
        </p:spPr>
        <p:txBody>
          <a:bodyPr wrap="square" rtlCol="0">
            <a:spAutoFit/>
          </a:bodyPr>
          <a:lstStyle/>
          <a:p>
            <a:r>
              <a:rPr lang="en-GB" sz="1200" dirty="0">
                <a:latin typeface="Arial" panose="020B0604020202020204" pitchFamily="34" charset="0"/>
                <a:cs typeface="Arial" panose="020B0604020202020204" pitchFamily="34" charset="0"/>
              </a:rPr>
              <a:t>When looking into why individuals from the Roma community stay, numerous people from that culture believe that it is not a matter of choice. Boswell (2018) states despites what many people think, those in the Roma community do not choose that life but are born into that life. </a:t>
            </a:r>
          </a:p>
        </p:txBody>
      </p:sp>
      <p:pic>
        <p:nvPicPr>
          <p:cNvPr id="35" name="Picture 34">
            <a:extLst>
              <a:ext uri="{FF2B5EF4-FFF2-40B4-BE49-F238E27FC236}">
                <a16:creationId xmlns:a16="http://schemas.microsoft.com/office/drawing/2014/main" id="{D9E24870-360B-4C45-8CF0-2C6013A167A4}"/>
              </a:ext>
            </a:extLst>
          </p:cNvPr>
          <p:cNvPicPr>
            <a:picLocks noChangeAspect="1"/>
          </p:cNvPicPr>
          <p:nvPr/>
        </p:nvPicPr>
        <p:blipFill>
          <a:blip r:embed="rId2"/>
          <a:stretch>
            <a:fillRect/>
          </a:stretch>
        </p:blipFill>
        <p:spPr>
          <a:xfrm>
            <a:off x="4435154" y="1505276"/>
            <a:ext cx="3775393" cy="2123658"/>
          </a:xfrm>
          <a:prstGeom prst="rect">
            <a:avLst/>
          </a:prstGeom>
        </p:spPr>
      </p:pic>
      <p:sp>
        <p:nvSpPr>
          <p:cNvPr id="36" name="TextBox 35">
            <a:extLst>
              <a:ext uri="{FF2B5EF4-FFF2-40B4-BE49-F238E27FC236}">
                <a16:creationId xmlns:a16="http://schemas.microsoft.com/office/drawing/2014/main" id="{CF840A86-07F5-4B2A-BF2B-6911A4362915}"/>
              </a:ext>
            </a:extLst>
          </p:cNvPr>
          <p:cNvSpPr txBox="1"/>
          <p:nvPr/>
        </p:nvSpPr>
        <p:spPr>
          <a:xfrm>
            <a:off x="4435154" y="3570330"/>
            <a:ext cx="3775393" cy="246221"/>
          </a:xfrm>
          <a:prstGeom prst="rect">
            <a:avLst/>
          </a:prstGeom>
          <a:noFill/>
        </p:spPr>
        <p:txBody>
          <a:bodyPr wrap="square" rtlCol="0">
            <a:spAutoFit/>
          </a:bodyPr>
          <a:lstStyle/>
          <a:p>
            <a:pPr algn="ctr"/>
            <a:r>
              <a:rPr lang="en-GB" sz="1000" dirty="0">
                <a:latin typeface="Arial" panose="020B0604020202020204" pitchFamily="34" charset="0"/>
                <a:cs typeface="Arial" panose="020B0604020202020204" pitchFamily="34" charset="0"/>
              </a:rPr>
              <a:t>(Wilson, 2020)</a:t>
            </a:r>
          </a:p>
        </p:txBody>
      </p:sp>
      <p:pic>
        <p:nvPicPr>
          <p:cNvPr id="37" name="Picture 36">
            <a:extLst>
              <a:ext uri="{FF2B5EF4-FFF2-40B4-BE49-F238E27FC236}">
                <a16:creationId xmlns:a16="http://schemas.microsoft.com/office/drawing/2014/main" id="{8840D4B3-6564-4376-B31D-280822106D8B}"/>
              </a:ext>
            </a:extLst>
          </p:cNvPr>
          <p:cNvPicPr>
            <a:picLocks noChangeAspect="1"/>
          </p:cNvPicPr>
          <p:nvPr/>
        </p:nvPicPr>
        <p:blipFill>
          <a:blip r:embed="rId3"/>
          <a:stretch>
            <a:fillRect/>
          </a:stretch>
        </p:blipFill>
        <p:spPr>
          <a:xfrm>
            <a:off x="4432258" y="6504989"/>
            <a:ext cx="3778289" cy="2512716"/>
          </a:xfrm>
          <a:prstGeom prst="rect">
            <a:avLst/>
          </a:prstGeom>
        </p:spPr>
      </p:pic>
      <p:sp>
        <p:nvSpPr>
          <p:cNvPr id="38" name="TextBox 37">
            <a:extLst>
              <a:ext uri="{FF2B5EF4-FFF2-40B4-BE49-F238E27FC236}">
                <a16:creationId xmlns:a16="http://schemas.microsoft.com/office/drawing/2014/main" id="{D2CB1F99-A276-4A16-9808-CC133FB37238}"/>
              </a:ext>
            </a:extLst>
          </p:cNvPr>
          <p:cNvSpPr txBox="1"/>
          <p:nvPr/>
        </p:nvSpPr>
        <p:spPr>
          <a:xfrm>
            <a:off x="4432258" y="8966194"/>
            <a:ext cx="3778289" cy="246221"/>
          </a:xfrm>
          <a:prstGeom prst="rect">
            <a:avLst/>
          </a:prstGeom>
          <a:noFill/>
        </p:spPr>
        <p:txBody>
          <a:bodyPr wrap="square" rtlCol="0">
            <a:spAutoFit/>
          </a:bodyPr>
          <a:lstStyle/>
          <a:p>
            <a:pPr algn="ctr"/>
            <a:r>
              <a:rPr lang="en-GB" sz="1000" dirty="0">
                <a:latin typeface="Arial" panose="020B0604020202020204" pitchFamily="34" charset="0"/>
                <a:cs typeface="Arial" panose="020B0604020202020204" pitchFamily="34" charset="0"/>
              </a:rPr>
              <a:t>(Robinson, 2018)</a:t>
            </a:r>
          </a:p>
        </p:txBody>
      </p:sp>
    </p:spTree>
    <p:extLst>
      <p:ext uri="{BB962C8B-B14F-4D97-AF65-F5344CB8AC3E}">
        <p14:creationId xmlns:p14="http://schemas.microsoft.com/office/powerpoint/2010/main" val="349612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C59826-24ED-4E76-97EF-E3701BA8063D}"/>
              </a:ext>
            </a:extLst>
          </p:cNvPr>
          <p:cNvSpPr txBox="1"/>
          <p:nvPr/>
        </p:nvSpPr>
        <p:spPr>
          <a:xfrm>
            <a:off x="0" y="1219200"/>
            <a:ext cx="12801600" cy="6124754"/>
          </a:xfrm>
          <a:prstGeom prst="rect">
            <a:avLst/>
          </a:prstGeom>
          <a:noFill/>
        </p:spPr>
        <p:txBody>
          <a:bodyPr wrap="square" rtlCol="0">
            <a:spAutoFit/>
          </a:bodyPr>
          <a:lstStyle/>
          <a:p>
            <a:pPr algn="ctr"/>
            <a:r>
              <a:rPr lang="en-GB" sz="1600" u="sng" dirty="0">
                <a:latin typeface="Arial" panose="020B0604020202020204" pitchFamily="34" charset="0"/>
                <a:cs typeface="Arial" panose="020B0604020202020204" pitchFamily="34" charset="0"/>
              </a:rPr>
              <a:t>References</a:t>
            </a:r>
          </a:p>
          <a:p>
            <a:pPr algn="ctr"/>
            <a:endParaRPr lang="en-GB" sz="1600"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Bhopal, K. (2016). Marginal groups in marginal times: Gypsy and Traveller parents and home education in England, UK. British Education Research Journal, [online] Volume 42(1), pp. 1-29. Available at: </a:t>
            </a:r>
            <a:r>
              <a:rPr lang="en-GB" sz="1200" dirty="0">
                <a:latin typeface="Arial" panose="020B0604020202020204" pitchFamily="34" charset="0"/>
                <a:cs typeface="Arial" panose="020B0604020202020204" pitchFamily="34" charset="0"/>
                <a:hlinkClick r:id="rId2"/>
              </a:rPr>
              <a:t>https://bera-journals.onlinelibrary.wiley.com/toc/14693518/2016/42/1</a:t>
            </a:r>
            <a:r>
              <a:rPr lang="en-GB" sz="1200" dirty="0">
                <a:latin typeface="Arial" panose="020B0604020202020204" pitchFamily="34" charset="0"/>
                <a:cs typeface="Arial" panose="020B0604020202020204" pitchFamily="34" charset="0"/>
              </a:rPr>
              <a:t> [Accessed 11 Jan. 2021].</a:t>
            </a:r>
          </a:p>
          <a:p>
            <a:r>
              <a:rPr lang="en-GB" sz="1200" dirty="0">
                <a:latin typeface="Arial" panose="020B0604020202020204" pitchFamily="34" charset="0"/>
                <a:cs typeface="Arial" panose="020B0604020202020204" pitchFamily="34" charset="0"/>
              </a:rPr>
              <a:t>Boswell, L. (2018). Real Romany Gypsy Life, Believes and Customs. [blog] Folklife. Available at: </a:t>
            </a:r>
            <a:r>
              <a:rPr lang="en-GB" sz="1200" dirty="0">
                <a:latin typeface="Arial" panose="020B0604020202020204" pitchFamily="34" charset="0"/>
                <a:cs typeface="Arial" panose="020B0604020202020204" pitchFamily="34" charset="0"/>
                <a:hlinkClick r:id="rId3"/>
              </a:rPr>
              <a:t>https://folklorethursday.com/folklife/real-gypsy-life-belief-and-customs/</a:t>
            </a:r>
            <a:r>
              <a:rPr lang="en-GB" sz="1200" dirty="0">
                <a:latin typeface="Arial" panose="020B0604020202020204" pitchFamily="34" charset="0"/>
                <a:cs typeface="Arial" panose="020B0604020202020204" pitchFamily="34" charset="0"/>
              </a:rPr>
              <a:t> [Accessed 11 Jan. 2021].</a:t>
            </a:r>
          </a:p>
          <a:p>
            <a:r>
              <a:rPr lang="en-GB" sz="1200" dirty="0">
                <a:latin typeface="Arial" panose="020B0604020202020204" pitchFamily="34" charset="0"/>
                <a:cs typeface="Arial" panose="020B0604020202020204" pitchFamily="34" charset="0"/>
              </a:rPr>
              <a:t>Child Bereavement UK. (2019). Grief and bereavement in Gypsy and Traveller families. 2nd ed. [online]. Buckinghamshire: Child Bereavement UK, pp. 1-3. Available at: </a:t>
            </a:r>
            <a:r>
              <a:rPr lang="en-GB" sz="1200" dirty="0">
                <a:latin typeface="Arial" panose="020B0604020202020204" pitchFamily="34" charset="0"/>
                <a:cs typeface="Arial" panose="020B0604020202020204" pitchFamily="34" charset="0"/>
                <a:hlinkClick r:id="rId4"/>
              </a:rPr>
              <a:t>https://www.childbereavementuk.org/information-grief-in-gypsy-traveller-families</a:t>
            </a:r>
            <a:r>
              <a:rPr lang="en-GB" sz="1200" dirty="0">
                <a:latin typeface="Arial" panose="020B0604020202020204" pitchFamily="34" charset="0"/>
                <a:cs typeface="Arial" panose="020B0604020202020204" pitchFamily="34" charset="0"/>
              </a:rPr>
              <a:t> [Accessed 10 Jan. 2021]. </a:t>
            </a:r>
          </a:p>
          <a:p>
            <a:r>
              <a:rPr lang="en-GB" sz="1200" dirty="0">
                <a:latin typeface="Arial" panose="020B0604020202020204" pitchFamily="34" charset="0"/>
                <a:cs typeface="Arial" panose="020B0604020202020204" pitchFamily="34" charset="0"/>
              </a:rPr>
              <a:t>Corbett, M. (2013). Gypsies and Travellers–The Truth. [online] Canterbury City Council: Canterbury, pp. 1-18. Available at: </a:t>
            </a:r>
            <a:r>
              <a:rPr lang="en-GB" sz="1200" dirty="0">
                <a:latin typeface="Arial" panose="020B0604020202020204" pitchFamily="34" charset="0"/>
                <a:cs typeface="Arial" panose="020B0604020202020204" pitchFamily="34" charset="0"/>
                <a:hlinkClick r:id="rId5"/>
              </a:rPr>
              <a:t>https://www2.canterbury.gov.uk/media/226412/gypsies-and-travellers.pdf</a:t>
            </a:r>
            <a:r>
              <a:rPr lang="en-GB" sz="1200" dirty="0">
                <a:latin typeface="Arial" panose="020B0604020202020204" pitchFamily="34" charset="0"/>
                <a:cs typeface="Arial" panose="020B0604020202020204" pitchFamily="34" charset="0"/>
              </a:rPr>
              <a:t> [Accessed 11 Jan. 2021].</a:t>
            </a:r>
          </a:p>
          <a:p>
            <a:r>
              <a:rPr lang="en-GB" sz="1200" dirty="0">
                <a:latin typeface="Arial" panose="020B0604020202020204" pitchFamily="34" charset="0"/>
                <a:cs typeface="Arial" panose="020B0604020202020204" pitchFamily="34" charset="0"/>
              </a:rPr>
              <a:t>Dear, P. (2005). Gypsy campaign raises ethics issue. BBC News, [online]. Available at: </a:t>
            </a:r>
            <a:r>
              <a:rPr lang="en-GB" sz="1200" dirty="0">
                <a:latin typeface="Arial" panose="020B0604020202020204" pitchFamily="34" charset="0"/>
                <a:cs typeface="Arial" panose="020B0604020202020204" pitchFamily="34" charset="0"/>
                <a:hlinkClick r:id="rId6"/>
              </a:rPr>
              <a:t>http://news.bbc.co.uk/1/hi/uk/4337281.stm</a:t>
            </a:r>
            <a:r>
              <a:rPr lang="en-GB" sz="1200" dirty="0">
                <a:latin typeface="Arial" panose="020B0604020202020204" pitchFamily="34" charset="0"/>
                <a:cs typeface="Arial" panose="020B0604020202020204" pitchFamily="34" charset="0"/>
              </a:rPr>
              <a:t> [Accessed 05 Jan. 2021].</a:t>
            </a:r>
          </a:p>
          <a:p>
            <a:r>
              <a:rPr lang="en-GB" sz="1200" dirty="0">
                <a:latin typeface="Arial" panose="020B0604020202020204" pitchFamily="34" charset="0"/>
                <a:cs typeface="Arial" panose="020B0604020202020204" pitchFamily="34" charset="0"/>
              </a:rPr>
              <a:t>Equality Act 2010, c.1. Available at </a:t>
            </a:r>
            <a:r>
              <a:rPr lang="en-GB" sz="1200" dirty="0">
                <a:latin typeface="Arial" panose="020B0604020202020204" pitchFamily="34" charset="0"/>
                <a:cs typeface="Arial" panose="020B0604020202020204" pitchFamily="34" charset="0"/>
                <a:hlinkClick r:id="rId7"/>
              </a:rPr>
              <a:t>https://www.legislation.gov.uk/ukpga/2010/15/contents</a:t>
            </a:r>
            <a:r>
              <a:rPr lang="en-GB" sz="1200" dirty="0">
                <a:latin typeface="Arial" panose="020B0604020202020204" pitchFamily="34" charset="0"/>
                <a:cs typeface="Arial" panose="020B0604020202020204" pitchFamily="34" charset="0"/>
              </a:rPr>
              <a:t> [Accessed 05 Jan. 2021].</a:t>
            </a:r>
          </a:p>
          <a:p>
            <a:r>
              <a:rPr lang="en-GB" sz="1200" dirty="0">
                <a:latin typeface="Arial" panose="020B0604020202020204" pitchFamily="34" charset="0"/>
                <a:cs typeface="Arial" panose="020B0604020202020204" pitchFamily="34" charset="0"/>
              </a:rPr>
              <a:t>Lane, P., Spencer, S. and Jones, A. (2014). Gypsy, Traveller and Roma:</a:t>
            </a:r>
          </a:p>
          <a:p>
            <a:r>
              <a:rPr lang="en-GB" sz="1200" dirty="0">
                <a:latin typeface="Arial" panose="020B0604020202020204" pitchFamily="34" charset="0"/>
                <a:cs typeface="Arial" panose="020B0604020202020204" pitchFamily="34" charset="0"/>
              </a:rPr>
              <a:t>Experts by Experience. [pdf] Cambridge: Anglia Ruskin University, pp. 7-41. Available at: </a:t>
            </a:r>
            <a:r>
              <a:rPr lang="en-GB" sz="1200" dirty="0">
                <a:latin typeface="Arial" panose="020B0604020202020204" pitchFamily="34" charset="0"/>
                <a:cs typeface="Arial" panose="020B0604020202020204" pitchFamily="34" charset="0"/>
                <a:hlinkClick r:id="rId8"/>
              </a:rPr>
              <a:t>https://www.birmingham.ac.uk/Documents/college-social-sciences/social-policy/iris/2014/Experts-by-Experience--JRTF-Report-Oct-2014.pdf</a:t>
            </a:r>
            <a:r>
              <a:rPr lang="en-GB" sz="1200" dirty="0">
                <a:latin typeface="Arial" panose="020B0604020202020204" pitchFamily="34" charset="0"/>
                <a:cs typeface="Arial" panose="020B0604020202020204" pitchFamily="34" charset="0"/>
              </a:rPr>
              <a:t> [Accessed 30 Dec. 2020].</a:t>
            </a:r>
          </a:p>
          <a:p>
            <a:r>
              <a:rPr lang="en-GB" sz="1200" dirty="0" err="1">
                <a:latin typeface="Arial" panose="020B0604020202020204" pitchFamily="34" charset="0"/>
                <a:cs typeface="Arial" panose="020B0604020202020204" pitchFamily="34" charset="0"/>
              </a:rPr>
              <a:t>Hammarberg</a:t>
            </a:r>
            <a:r>
              <a:rPr lang="en-GB" sz="1200" dirty="0">
                <a:latin typeface="Arial" panose="020B0604020202020204" pitchFamily="34" charset="0"/>
                <a:cs typeface="Arial" panose="020B0604020202020204" pitchFamily="34" charset="0"/>
              </a:rPr>
              <a:t>, T. (2011). European media and anti-Gypsy stereotypes. [online] Council of Europe, Available at: </a:t>
            </a:r>
            <a:r>
              <a:rPr lang="en-GB" sz="1200" dirty="0">
                <a:latin typeface="Arial" panose="020B0604020202020204" pitchFamily="34" charset="0"/>
                <a:cs typeface="Arial" panose="020B0604020202020204" pitchFamily="34" charset="0"/>
                <a:hlinkClick r:id="rId9"/>
              </a:rPr>
              <a:t>https://www.coe.int/en/web/commissioner/-/european-media-and-anti-gypsy-stereotyp-1</a:t>
            </a:r>
            <a:r>
              <a:rPr lang="en-GB" sz="1200" dirty="0">
                <a:latin typeface="Arial" panose="020B0604020202020204" pitchFamily="34" charset="0"/>
                <a:cs typeface="Arial" panose="020B0604020202020204" pitchFamily="34" charset="0"/>
              </a:rPr>
              <a:t> [Accessed 11 Jan. 2021].</a:t>
            </a:r>
          </a:p>
          <a:p>
            <a:r>
              <a:rPr lang="en-GB" sz="1200" dirty="0">
                <a:latin typeface="Arial" panose="020B0604020202020204" pitchFamily="34" charset="0"/>
                <a:cs typeface="Arial" panose="020B0604020202020204" pitchFamily="34" charset="0"/>
              </a:rPr>
              <a:t>Lloyd, G. and </a:t>
            </a:r>
            <a:r>
              <a:rPr lang="en-GB" sz="1200" dirty="0" err="1">
                <a:latin typeface="Arial" panose="020B0604020202020204" pitchFamily="34" charset="0"/>
                <a:cs typeface="Arial" panose="020B0604020202020204" pitchFamily="34" charset="0"/>
              </a:rPr>
              <a:t>Mccluskey</a:t>
            </a:r>
            <a:r>
              <a:rPr lang="en-GB" sz="1200" dirty="0">
                <a:latin typeface="Arial" panose="020B0604020202020204" pitchFamily="34" charset="0"/>
                <a:cs typeface="Arial" panose="020B0604020202020204" pitchFamily="34" charset="0"/>
              </a:rPr>
              <a:t>, G. (2008). Education and Gypsies/Travellers: 'Contradictions and significant silences'. International Journal of Inclusive Education, [online] Volume 12(4), pp. 331-345. Available at: </a:t>
            </a:r>
            <a:r>
              <a:rPr lang="en-GB" sz="1200" dirty="0">
                <a:latin typeface="Arial" panose="020B0604020202020204" pitchFamily="34" charset="0"/>
                <a:cs typeface="Arial" panose="020B0604020202020204" pitchFamily="34" charset="0"/>
                <a:hlinkClick r:id="rId10"/>
              </a:rPr>
              <a:t>https://www.researchgate.net/publication/248988557_Education_and_GypsiesTravellers_'Contradictions_and_significant_silences</a:t>
            </a:r>
            <a:r>
              <a:rPr lang="en-GB" sz="1200" dirty="0">
                <a:latin typeface="Arial" panose="020B0604020202020204" pitchFamily="34" charset="0"/>
                <a:cs typeface="Arial" panose="020B0604020202020204" pitchFamily="34" charset="0"/>
              </a:rPr>
              <a:t>’ [Accessed 30 Dec. 2020].</a:t>
            </a:r>
          </a:p>
          <a:p>
            <a:r>
              <a:rPr lang="en-GB" sz="1200" dirty="0">
                <a:latin typeface="Arial" panose="020B0604020202020204" pitchFamily="34" charset="0"/>
                <a:cs typeface="Arial" panose="020B0604020202020204" pitchFamily="34" charset="0"/>
              </a:rPr>
              <a:t>Lloyd, M. and Carrick, K. (2001). Having our say: a peer research project with young Gypsy/Travellers in Scotland. [pdf] Edinburgh: Save the Children, pp. 3-15. Available at: </a:t>
            </a:r>
            <a:r>
              <a:rPr lang="en-GB" sz="1200" dirty="0">
                <a:latin typeface="Arial" panose="020B0604020202020204" pitchFamily="34" charset="0"/>
                <a:cs typeface="Arial" panose="020B0604020202020204" pitchFamily="34" charset="0"/>
                <a:hlinkClick r:id="rId11"/>
              </a:rPr>
              <a:t>https://archive.parliament.scot/business/committees/historic/equal/papers-01/eop01-09.pdf</a:t>
            </a:r>
            <a:r>
              <a:rPr lang="en-GB" sz="1200" dirty="0">
                <a:latin typeface="Arial" panose="020B0604020202020204" pitchFamily="34" charset="0"/>
                <a:cs typeface="Arial" panose="020B0604020202020204" pitchFamily="34" charset="0"/>
              </a:rPr>
              <a:t> [Accessed 31 Dec. 2020]. </a:t>
            </a:r>
          </a:p>
          <a:p>
            <a:r>
              <a:rPr lang="en-GB" sz="1200" dirty="0">
                <a:latin typeface="Arial" panose="020B0604020202020204" pitchFamily="34" charset="0"/>
                <a:cs typeface="Arial" panose="020B0604020202020204" pitchFamily="34" charset="0"/>
              </a:rPr>
              <a:t>Matras, Y. (2011). Roma Culture: An Introduction. [pdf] Strasbourg: Council of Europe, pp. 1-8. Available at: </a:t>
            </a:r>
            <a:r>
              <a:rPr lang="en-GB" sz="1200" dirty="0">
                <a:latin typeface="Arial" panose="020B0604020202020204" pitchFamily="34" charset="0"/>
                <a:cs typeface="Arial" panose="020B0604020202020204" pitchFamily="34" charset="0"/>
                <a:hlinkClick r:id="rId12"/>
              </a:rPr>
              <a:t>http://languagecontact.humanities.manchester.ac.uk/YM/downloads/Matras,%20Y.%20(2011)%20Roma%20culture%20an%20introduction.pdf</a:t>
            </a:r>
            <a:r>
              <a:rPr lang="en-GB" sz="1200" dirty="0">
                <a:latin typeface="Arial" panose="020B0604020202020204" pitchFamily="34" charset="0"/>
                <a:cs typeface="Arial" panose="020B0604020202020204" pitchFamily="34" charset="0"/>
              </a:rPr>
              <a:t> [Accessed 29 Dec. 2020].</a:t>
            </a:r>
          </a:p>
          <a:p>
            <a:r>
              <a:rPr lang="en-GB" sz="1200" dirty="0">
                <a:latin typeface="Arial" panose="020B0604020202020204" pitchFamily="34" charset="0"/>
                <a:cs typeface="Arial" panose="020B0604020202020204" pitchFamily="34" charset="0"/>
              </a:rPr>
              <a:t>Murray, J. (2020). Channel 4 Dispatches report accused of 'dehumanising' Travellers. The Guardian, [online] Available at: </a:t>
            </a:r>
            <a:r>
              <a:rPr lang="en-GB" sz="1200" dirty="0">
                <a:latin typeface="Arial" panose="020B0604020202020204" pitchFamily="34" charset="0"/>
                <a:cs typeface="Arial" panose="020B0604020202020204" pitchFamily="34" charset="0"/>
                <a:hlinkClick r:id="rId13"/>
              </a:rPr>
              <a:t>https://www.theguardian.com/world/2020/may/02/truth-about-traveller-crime-channel-4-dispatches-show-accused-dehumanising</a:t>
            </a:r>
            <a:r>
              <a:rPr lang="en-GB" sz="1200" dirty="0">
                <a:latin typeface="Arial" panose="020B0604020202020204" pitchFamily="34" charset="0"/>
                <a:cs typeface="Arial" panose="020B0604020202020204" pitchFamily="34" charset="0"/>
              </a:rPr>
              <a:t> [Accessed 05 Jan. 2021]. </a:t>
            </a:r>
          </a:p>
          <a:p>
            <a:r>
              <a:rPr lang="en-GB" sz="1200" dirty="0">
                <a:latin typeface="Arial" panose="020B0604020202020204" pitchFamily="34" charset="0"/>
                <a:cs typeface="Arial" panose="020B0604020202020204" pitchFamily="34" charset="0"/>
              </a:rPr>
              <a:t>O’Neill, G. (2020). I'm a Romany Gypsy – why is racism against us still acceptable?. The Guardian, [online]. Available at: </a:t>
            </a:r>
            <a:r>
              <a:rPr lang="en-GB" sz="1200" dirty="0">
                <a:latin typeface="Arial" panose="020B0604020202020204" pitchFamily="34" charset="0"/>
                <a:cs typeface="Arial" panose="020B0604020202020204" pitchFamily="34" charset="0"/>
                <a:hlinkClick r:id="rId14"/>
              </a:rPr>
              <a:t>https://www.theguardian.com/commentisfree/2020/jun/15/romany-gypsy-racism-britain-prejudice-roma-travellers</a:t>
            </a:r>
            <a:r>
              <a:rPr lang="en-GB" sz="1200" dirty="0">
                <a:latin typeface="Arial" panose="020B0604020202020204" pitchFamily="34" charset="0"/>
                <a:cs typeface="Arial" panose="020B0604020202020204" pitchFamily="34" charset="0"/>
              </a:rPr>
              <a:t> [Accessed 05 Jan. 2021].</a:t>
            </a:r>
          </a:p>
          <a:p>
            <a:r>
              <a:rPr lang="en-GB" sz="1200" dirty="0">
                <a:latin typeface="Arial" panose="020B0604020202020204" pitchFamily="34" charset="0"/>
                <a:cs typeface="Arial" panose="020B0604020202020204" pitchFamily="34" charset="0"/>
              </a:rPr>
              <a:t>Robinson, A. (2018). A Dover Romany gypsy family describe how they have been 'victimised all their lives'. [image] Available at: </a:t>
            </a:r>
            <a:r>
              <a:rPr lang="en-GB" sz="1200" dirty="0">
                <a:latin typeface="Arial" panose="020B0604020202020204" pitchFamily="34" charset="0"/>
                <a:cs typeface="Arial" panose="020B0604020202020204" pitchFamily="34" charset="0"/>
                <a:hlinkClick r:id="rId15"/>
              </a:rPr>
              <a:t>https://www.kentlive.news/news/kent-news/dover-romany-gypsy-family-describe-1970446</a:t>
            </a:r>
            <a:r>
              <a:rPr lang="en-GB" sz="1200" dirty="0">
                <a:latin typeface="Arial" panose="020B0604020202020204" pitchFamily="34" charset="0"/>
                <a:cs typeface="Arial" panose="020B0604020202020204" pitchFamily="34" charset="0"/>
              </a:rPr>
              <a:t> [Accessed 11 Jan. 2021].</a:t>
            </a:r>
          </a:p>
          <a:p>
            <a:r>
              <a:rPr lang="en-GB" sz="1200" dirty="0">
                <a:latin typeface="Arial" panose="020B0604020202020204" pitchFamily="34" charset="0"/>
                <a:cs typeface="Arial" panose="020B0604020202020204" pitchFamily="34" charset="0"/>
              </a:rPr>
              <a:t>United Nations. (2011). Report of the Committee on the Elimination of Racial Discrimination. [online] New York: United Nations, pp. 9-147. Available at: </a:t>
            </a:r>
            <a:r>
              <a:rPr lang="en-GB" sz="1200" dirty="0">
                <a:latin typeface="Arial" panose="020B0604020202020204" pitchFamily="34" charset="0"/>
                <a:cs typeface="Arial" panose="020B0604020202020204" pitchFamily="34" charset="0"/>
                <a:hlinkClick r:id="rId16"/>
              </a:rPr>
              <a:t>https://www2.ohchr.org/english/bodies/cerd/docs/A.66.18.pdf</a:t>
            </a:r>
            <a:r>
              <a:rPr lang="en-GB" sz="1200" dirty="0">
                <a:latin typeface="Arial" panose="020B0604020202020204" pitchFamily="34" charset="0"/>
                <a:cs typeface="Arial" panose="020B0604020202020204" pitchFamily="34" charset="0"/>
              </a:rPr>
              <a:t> [Accessed 06 Jan. 2021].</a:t>
            </a:r>
          </a:p>
          <a:p>
            <a:r>
              <a:rPr lang="en-GB" sz="1200" dirty="0">
                <a:latin typeface="Arial" panose="020B0604020202020204" pitchFamily="34" charset="0"/>
                <a:cs typeface="Arial" panose="020B0604020202020204" pitchFamily="34" charset="0"/>
              </a:rPr>
              <a:t>Wilson, C. (2020). Traveller families: 'We just want to live on the land we legally own'. [image] Available at: </a:t>
            </a:r>
            <a:r>
              <a:rPr lang="en-GB" sz="1200" dirty="0">
                <a:latin typeface="Arial" panose="020B0604020202020204" pitchFamily="34" charset="0"/>
                <a:cs typeface="Arial" panose="020B0604020202020204" pitchFamily="34" charset="0"/>
                <a:hlinkClick r:id="rId17"/>
              </a:rPr>
              <a:t>https://www.bbc.co.uk/news/stories-53925620</a:t>
            </a:r>
            <a:r>
              <a:rPr lang="en-GB" sz="1200" dirty="0">
                <a:latin typeface="Arial" panose="020B0604020202020204" pitchFamily="34" charset="0"/>
                <a:cs typeface="Arial" panose="020B0604020202020204" pitchFamily="34" charset="0"/>
              </a:rPr>
              <a:t> [Accessed 11 Jan. 2021].</a:t>
            </a:r>
          </a:p>
        </p:txBody>
      </p:sp>
    </p:spTree>
    <p:extLst>
      <p:ext uri="{BB962C8B-B14F-4D97-AF65-F5344CB8AC3E}">
        <p14:creationId xmlns:p14="http://schemas.microsoft.com/office/powerpoint/2010/main" val="30741308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90</TotalTime>
  <Words>1499</Words>
  <Application>Microsoft Office PowerPoint</Application>
  <PresentationFormat>A3 Paper (297x420 mm)</PresentationFormat>
  <Paragraphs>41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Sinéad Cherrington</dc:creator>
  <cp:lastModifiedBy>Sinéad Cherrington</cp:lastModifiedBy>
  <cp:revision>10</cp:revision>
  <dcterms:created xsi:type="dcterms:W3CDTF">2021-01-11T18:09:35Z</dcterms:created>
  <dcterms:modified xsi:type="dcterms:W3CDTF">2021-01-11T19:40:04Z</dcterms:modified>
</cp:coreProperties>
</file>