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8" r:id="rId3"/>
    <p:sldId id="359" r:id="rId4"/>
    <p:sldId id="280" r:id="rId5"/>
    <p:sldId id="281" r:id="rId6"/>
    <p:sldId id="282" r:id="rId7"/>
    <p:sldId id="283" r:id="rId8"/>
    <p:sldId id="284" r:id="rId9"/>
    <p:sldId id="285" r:id="rId10"/>
    <p:sldId id="286" r:id="rId11"/>
    <p:sldId id="287" r:id="rId12"/>
    <p:sldId id="288" r:id="rId13"/>
    <p:sldId id="295" r:id="rId14"/>
    <p:sldId id="327" r:id="rId15"/>
    <p:sldId id="326" r:id="rId16"/>
    <p:sldId id="325" r:id="rId17"/>
    <p:sldId id="324" r:id="rId18"/>
    <p:sldId id="323" r:id="rId19"/>
    <p:sldId id="322" r:id="rId20"/>
    <p:sldId id="321" r:id="rId21"/>
    <p:sldId id="320" r:id="rId22"/>
    <p:sldId id="319" r:id="rId23"/>
    <p:sldId id="318" r:id="rId24"/>
    <p:sldId id="355" r:id="rId25"/>
    <p:sldId id="356" r:id="rId26"/>
    <p:sldId id="317" r:id="rId27"/>
    <p:sldId id="328" r:id="rId28"/>
    <p:sldId id="343" r:id="rId29"/>
    <p:sldId id="279" r:id="rId30"/>
    <p:sldId id="329" r:id="rId31"/>
    <p:sldId id="305" r:id="rId32"/>
    <p:sldId id="29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63C250-0D9B-44B8-A518-989A702E8059}" v="159" dt="2025-09-03T16:49:00.4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7" d="100"/>
          <a:sy n="117" d="100"/>
        </p:scale>
        <p:origin x="76" y="5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47681C-C3A9-4A0E-8CB1-AFBC0D01DD1A}"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F47C4303-EB6B-4380-8AD4-29B8165D69F3}">
      <dgm:prSet/>
      <dgm:spPr/>
      <dgm:t>
        <a:bodyPr/>
        <a:lstStyle/>
        <a:p>
          <a:r>
            <a:rPr lang="en-US"/>
            <a:t>Procedural justice- the degree to which someone perceives people in authority to apply processes, or make decisions about them, in a fair and just way (HMP, 2019). </a:t>
          </a:r>
        </a:p>
      </dgm:t>
    </dgm:pt>
    <dgm:pt modelId="{41B273C3-FE4C-45DC-ACF3-7789BFFA368B}" type="parTrans" cxnId="{42C74FD7-C207-4C80-B812-0F4F62B77954}">
      <dgm:prSet/>
      <dgm:spPr/>
      <dgm:t>
        <a:bodyPr/>
        <a:lstStyle/>
        <a:p>
          <a:endParaRPr lang="en-US"/>
        </a:p>
      </dgm:t>
    </dgm:pt>
    <dgm:pt modelId="{2939A645-BBE2-429E-A673-683737441823}" type="sibTrans" cxnId="{42C74FD7-C207-4C80-B812-0F4F62B77954}">
      <dgm:prSet/>
      <dgm:spPr/>
      <dgm:t>
        <a:bodyPr/>
        <a:lstStyle/>
        <a:p>
          <a:endParaRPr lang="en-US"/>
        </a:p>
      </dgm:t>
    </dgm:pt>
    <dgm:pt modelId="{319ADE3C-6213-4042-A2F0-C53851C4F22C}">
      <dgm:prSet/>
      <dgm:spPr/>
      <dgm:t>
        <a:bodyPr/>
        <a:lstStyle/>
        <a:p>
          <a:r>
            <a:rPr lang="en-US"/>
            <a:t>Procedural justice policing - a theoretical perspective that focuses on the informal, day-to-day interactions between the police and the public, and the ‘quality’ of these interactions (Police Now, 2020)</a:t>
          </a:r>
        </a:p>
      </dgm:t>
    </dgm:pt>
    <dgm:pt modelId="{C5952080-D5D4-43F9-BDA2-4DFF2F1B8832}" type="parTrans" cxnId="{0B61076B-8F4D-4D41-BB74-D2BC9D0EF4F6}">
      <dgm:prSet/>
      <dgm:spPr/>
      <dgm:t>
        <a:bodyPr/>
        <a:lstStyle/>
        <a:p>
          <a:endParaRPr lang="en-US"/>
        </a:p>
      </dgm:t>
    </dgm:pt>
    <dgm:pt modelId="{8DD3EA19-5619-4A33-B034-4EB70861DEA3}" type="sibTrans" cxnId="{0B61076B-8F4D-4D41-BB74-D2BC9D0EF4F6}">
      <dgm:prSet/>
      <dgm:spPr/>
      <dgm:t>
        <a:bodyPr/>
        <a:lstStyle/>
        <a:p>
          <a:endParaRPr lang="en-US"/>
        </a:p>
      </dgm:t>
    </dgm:pt>
    <dgm:pt modelId="{DC002191-3CBA-4817-93AB-C72446E4F98B}" type="pres">
      <dgm:prSet presAssocID="{EF47681C-C3A9-4A0E-8CB1-AFBC0D01DD1A}" presName="hierChild1" presStyleCnt="0">
        <dgm:presLayoutVars>
          <dgm:chPref val="1"/>
          <dgm:dir/>
          <dgm:animOne val="branch"/>
          <dgm:animLvl val="lvl"/>
          <dgm:resizeHandles/>
        </dgm:presLayoutVars>
      </dgm:prSet>
      <dgm:spPr/>
    </dgm:pt>
    <dgm:pt modelId="{909E435A-CAAE-49DD-875B-5645F17148F9}" type="pres">
      <dgm:prSet presAssocID="{F47C4303-EB6B-4380-8AD4-29B8165D69F3}" presName="hierRoot1" presStyleCnt="0"/>
      <dgm:spPr/>
    </dgm:pt>
    <dgm:pt modelId="{6661B6FB-2E6A-45A7-B1B8-9C6680814482}" type="pres">
      <dgm:prSet presAssocID="{F47C4303-EB6B-4380-8AD4-29B8165D69F3}" presName="composite" presStyleCnt="0"/>
      <dgm:spPr/>
    </dgm:pt>
    <dgm:pt modelId="{B2DA6FD7-5FF3-44D9-A920-E3883C2FE9DF}" type="pres">
      <dgm:prSet presAssocID="{F47C4303-EB6B-4380-8AD4-29B8165D69F3}" presName="background" presStyleLbl="node0" presStyleIdx="0" presStyleCnt="2"/>
      <dgm:spPr/>
    </dgm:pt>
    <dgm:pt modelId="{969FEDDE-4428-49A0-999B-8424E4EAF958}" type="pres">
      <dgm:prSet presAssocID="{F47C4303-EB6B-4380-8AD4-29B8165D69F3}" presName="text" presStyleLbl="fgAcc0" presStyleIdx="0" presStyleCnt="2">
        <dgm:presLayoutVars>
          <dgm:chPref val="3"/>
        </dgm:presLayoutVars>
      </dgm:prSet>
      <dgm:spPr/>
    </dgm:pt>
    <dgm:pt modelId="{BC7B8E58-BBA2-4FAA-B1F6-724207A22086}" type="pres">
      <dgm:prSet presAssocID="{F47C4303-EB6B-4380-8AD4-29B8165D69F3}" presName="hierChild2" presStyleCnt="0"/>
      <dgm:spPr/>
    </dgm:pt>
    <dgm:pt modelId="{47E4C15C-D3C1-423C-BDA0-BF1FFF1A73BA}" type="pres">
      <dgm:prSet presAssocID="{319ADE3C-6213-4042-A2F0-C53851C4F22C}" presName="hierRoot1" presStyleCnt="0"/>
      <dgm:spPr/>
    </dgm:pt>
    <dgm:pt modelId="{78047902-006F-41B8-9A22-CE254F7C35A6}" type="pres">
      <dgm:prSet presAssocID="{319ADE3C-6213-4042-A2F0-C53851C4F22C}" presName="composite" presStyleCnt="0"/>
      <dgm:spPr/>
    </dgm:pt>
    <dgm:pt modelId="{DBB62CDC-40A6-437F-98F3-3AC8CDE70952}" type="pres">
      <dgm:prSet presAssocID="{319ADE3C-6213-4042-A2F0-C53851C4F22C}" presName="background" presStyleLbl="node0" presStyleIdx="1" presStyleCnt="2"/>
      <dgm:spPr/>
    </dgm:pt>
    <dgm:pt modelId="{D6477288-7432-4347-9F2D-E534F3016680}" type="pres">
      <dgm:prSet presAssocID="{319ADE3C-6213-4042-A2F0-C53851C4F22C}" presName="text" presStyleLbl="fgAcc0" presStyleIdx="1" presStyleCnt="2">
        <dgm:presLayoutVars>
          <dgm:chPref val="3"/>
        </dgm:presLayoutVars>
      </dgm:prSet>
      <dgm:spPr/>
    </dgm:pt>
    <dgm:pt modelId="{B7C40642-F3CF-49FF-8B2F-0B3D75F3B8FE}" type="pres">
      <dgm:prSet presAssocID="{319ADE3C-6213-4042-A2F0-C53851C4F22C}" presName="hierChild2" presStyleCnt="0"/>
      <dgm:spPr/>
    </dgm:pt>
  </dgm:ptLst>
  <dgm:cxnLst>
    <dgm:cxn modelId="{349EE400-BF31-4A45-A5CC-68BD5ACC460B}" type="presOf" srcId="{F47C4303-EB6B-4380-8AD4-29B8165D69F3}" destId="{969FEDDE-4428-49A0-999B-8424E4EAF958}" srcOrd="0" destOrd="0" presId="urn:microsoft.com/office/officeart/2005/8/layout/hierarchy1"/>
    <dgm:cxn modelId="{0B61076B-8F4D-4D41-BB74-D2BC9D0EF4F6}" srcId="{EF47681C-C3A9-4A0E-8CB1-AFBC0D01DD1A}" destId="{319ADE3C-6213-4042-A2F0-C53851C4F22C}" srcOrd="1" destOrd="0" parTransId="{C5952080-D5D4-43F9-BDA2-4DFF2F1B8832}" sibTransId="{8DD3EA19-5619-4A33-B034-4EB70861DEA3}"/>
    <dgm:cxn modelId="{561BB2C3-4A02-4590-B69F-A0151A6D59E4}" type="presOf" srcId="{319ADE3C-6213-4042-A2F0-C53851C4F22C}" destId="{D6477288-7432-4347-9F2D-E534F3016680}" srcOrd="0" destOrd="0" presId="urn:microsoft.com/office/officeart/2005/8/layout/hierarchy1"/>
    <dgm:cxn modelId="{38D4C4C8-D414-4888-9AD9-68A1CE3CBE3A}" type="presOf" srcId="{EF47681C-C3A9-4A0E-8CB1-AFBC0D01DD1A}" destId="{DC002191-3CBA-4817-93AB-C72446E4F98B}" srcOrd="0" destOrd="0" presId="urn:microsoft.com/office/officeart/2005/8/layout/hierarchy1"/>
    <dgm:cxn modelId="{42C74FD7-C207-4C80-B812-0F4F62B77954}" srcId="{EF47681C-C3A9-4A0E-8CB1-AFBC0D01DD1A}" destId="{F47C4303-EB6B-4380-8AD4-29B8165D69F3}" srcOrd="0" destOrd="0" parTransId="{41B273C3-FE4C-45DC-ACF3-7789BFFA368B}" sibTransId="{2939A645-BBE2-429E-A673-683737441823}"/>
    <dgm:cxn modelId="{1AAF3B72-7DC3-4632-82EE-98E11CAD43AA}" type="presParOf" srcId="{DC002191-3CBA-4817-93AB-C72446E4F98B}" destId="{909E435A-CAAE-49DD-875B-5645F17148F9}" srcOrd="0" destOrd="0" presId="urn:microsoft.com/office/officeart/2005/8/layout/hierarchy1"/>
    <dgm:cxn modelId="{CC923A5B-A21B-4AD3-8C31-7AFC3FC7E284}" type="presParOf" srcId="{909E435A-CAAE-49DD-875B-5645F17148F9}" destId="{6661B6FB-2E6A-45A7-B1B8-9C6680814482}" srcOrd="0" destOrd="0" presId="urn:microsoft.com/office/officeart/2005/8/layout/hierarchy1"/>
    <dgm:cxn modelId="{DD4D689A-BC95-4D05-8119-CEE7A6BEFCEB}" type="presParOf" srcId="{6661B6FB-2E6A-45A7-B1B8-9C6680814482}" destId="{B2DA6FD7-5FF3-44D9-A920-E3883C2FE9DF}" srcOrd="0" destOrd="0" presId="urn:microsoft.com/office/officeart/2005/8/layout/hierarchy1"/>
    <dgm:cxn modelId="{17A1B370-A32C-4822-BCF0-135F16460E18}" type="presParOf" srcId="{6661B6FB-2E6A-45A7-B1B8-9C6680814482}" destId="{969FEDDE-4428-49A0-999B-8424E4EAF958}" srcOrd="1" destOrd="0" presId="urn:microsoft.com/office/officeart/2005/8/layout/hierarchy1"/>
    <dgm:cxn modelId="{6885CA65-048E-44FE-93BE-3867CE6CE3C2}" type="presParOf" srcId="{909E435A-CAAE-49DD-875B-5645F17148F9}" destId="{BC7B8E58-BBA2-4FAA-B1F6-724207A22086}" srcOrd="1" destOrd="0" presId="urn:microsoft.com/office/officeart/2005/8/layout/hierarchy1"/>
    <dgm:cxn modelId="{516BCB3F-372F-4458-9D4C-BB00FC079112}" type="presParOf" srcId="{DC002191-3CBA-4817-93AB-C72446E4F98B}" destId="{47E4C15C-D3C1-423C-BDA0-BF1FFF1A73BA}" srcOrd="1" destOrd="0" presId="urn:microsoft.com/office/officeart/2005/8/layout/hierarchy1"/>
    <dgm:cxn modelId="{AAB155BA-272A-4995-9B9F-8EB18A5A4024}" type="presParOf" srcId="{47E4C15C-D3C1-423C-BDA0-BF1FFF1A73BA}" destId="{78047902-006F-41B8-9A22-CE254F7C35A6}" srcOrd="0" destOrd="0" presId="urn:microsoft.com/office/officeart/2005/8/layout/hierarchy1"/>
    <dgm:cxn modelId="{4F76DFD6-C81C-45DD-82A8-5A43BB82204E}" type="presParOf" srcId="{78047902-006F-41B8-9A22-CE254F7C35A6}" destId="{DBB62CDC-40A6-437F-98F3-3AC8CDE70952}" srcOrd="0" destOrd="0" presId="urn:microsoft.com/office/officeart/2005/8/layout/hierarchy1"/>
    <dgm:cxn modelId="{156F172D-D600-4256-9830-3F2A099DADF7}" type="presParOf" srcId="{78047902-006F-41B8-9A22-CE254F7C35A6}" destId="{D6477288-7432-4347-9F2D-E534F3016680}" srcOrd="1" destOrd="0" presId="urn:microsoft.com/office/officeart/2005/8/layout/hierarchy1"/>
    <dgm:cxn modelId="{7C0E2A27-10E5-4D67-B160-BCC11C05342E}" type="presParOf" srcId="{47E4C15C-D3C1-423C-BDA0-BF1FFF1A73BA}" destId="{B7C40642-F3CF-49FF-8B2F-0B3D75F3B8F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B69638-EADE-4664-A36C-FC6F052BA96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B03D3BF-F6E1-431B-BBFC-15F1C84DFA96}">
      <dgm:prSet/>
      <dgm:spPr/>
      <dgm:t>
        <a:bodyPr/>
        <a:lstStyle/>
        <a:p>
          <a:r>
            <a:rPr lang="en-US"/>
            <a:t>Gwent </a:t>
          </a:r>
        </a:p>
      </dgm:t>
    </dgm:pt>
    <dgm:pt modelId="{260D7F5D-D792-487C-A2BE-48344807EEA7}" type="parTrans" cxnId="{142C609C-1997-4FE8-AB81-DE50CAF6C2B7}">
      <dgm:prSet/>
      <dgm:spPr/>
      <dgm:t>
        <a:bodyPr/>
        <a:lstStyle/>
        <a:p>
          <a:endParaRPr lang="en-US"/>
        </a:p>
      </dgm:t>
    </dgm:pt>
    <dgm:pt modelId="{29AC3572-8149-414F-986C-4130444C3B29}" type="sibTrans" cxnId="{142C609C-1997-4FE8-AB81-DE50CAF6C2B7}">
      <dgm:prSet/>
      <dgm:spPr/>
      <dgm:t>
        <a:bodyPr/>
        <a:lstStyle/>
        <a:p>
          <a:endParaRPr lang="en-US"/>
        </a:p>
      </dgm:t>
    </dgm:pt>
    <dgm:pt modelId="{AAC2F369-ADC9-4FD7-854D-A0C4312E8A31}">
      <dgm:prSet/>
      <dgm:spPr/>
      <dgm:t>
        <a:bodyPr/>
        <a:lstStyle/>
        <a:p>
          <a:r>
            <a:rPr lang="en-US"/>
            <a:t>SWP</a:t>
          </a:r>
        </a:p>
      </dgm:t>
    </dgm:pt>
    <dgm:pt modelId="{07882FC1-41AA-48E3-A7C1-1144B63F00F0}" type="parTrans" cxnId="{C77380B2-0205-40D6-B15A-864F8FFDCE67}">
      <dgm:prSet/>
      <dgm:spPr/>
      <dgm:t>
        <a:bodyPr/>
        <a:lstStyle/>
        <a:p>
          <a:endParaRPr lang="en-US"/>
        </a:p>
      </dgm:t>
    </dgm:pt>
    <dgm:pt modelId="{111EF812-BED8-4E40-998D-BDF5264C50FA}" type="sibTrans" cxnId="{C77380B2-0205-40D6-B15A-864F8FFDCE67}">
      <dgm:prSet/>
      <dgm:spPr/>
      <dgm:t>
        <a:bodyPr/>
        <a:lstStyle/>
        <a:p>
          <a:endParaRPr lang="en-US"/>
        </a:p>
      </dgm:t>
    </dgm:pt>
    <dgm:pt modelId="{469597F8-2400-41BE-92B8-F758BDD29FB9}">
      <dgm:prSet/>
      <dgm:spPr/>
      <dgm:t>
        <a:bodyPr/>
        <a:lstStyle/>
        <a:p>
          <a:r>
            <a:rPr lang="en-US"/>
            <a:t>DPP</a:t>
          </a:r>
        </a:p>
      </dgm:t>
    </dgm:pt>
    <dgm:pt modelId="{FAE34087-3876-4E5C-AE52-4E912EE4DADA}" type="parTrans" cxnId="{C2B581FA-6410-43BB-BEED-9C919B3B3C19}">
      <dgm:prSet/>
      <dgm:spPr/>
      <dgm:t>
        <a:bodyPr/>
        <a:lstStyle/>
        <a:p>
          <a:endParaRPr lang="en-US"/>
        </a:p>
      </dgm:t>
    </dgm:pt>
    <dgm:pt modelId="{95587002-1767-4E16-865B-1EE713F8B5C5}" type="sibTrans" cxnId="{C2B581FA-6410-43BB-BEED-9C919B3B3C19}">
      <dgm:prSet/>
      <dgm:spPr/>
      <dgm:t>
        <a:bodyPr/>
        <a:lstStyle/>
        <a:p>
          <a:endParaRPr lang="en-US"/>
        </a:p>
      </dgm:t>
    </dgm:pt>
    <dgm:pt modelId="{61DB21E2-046F-4CA4-AAC7-3711BDEEFE2E}" type="pres">
      <dgm:prSet presAssocID="{74B69638-EADE-4664-A36C-FC6F052BA961}" presName="hierChild1" presStyleCnt="0">
        <dgm:presLayoutVars>
          <dgm:chPref val="1"/>
          <dgm:dir/>
          <dgm:animOne val="branch"/>
          <dgm:animLvl val="lvl"/>
          <dgm:resizeHandles/>
        </dgm:presLayoutVars>
      </dgm:prSet>
      <dgm:spPr/>
    </dgm:pt>
    <dgm:pt modelId="{F158A49C-F492-49D8-B439-03245E28835F}" type="pres">
      <dgm:prSet presAssocID="{1B03D3BF-F6E1-431B-BBFC-15F1C84DFA96}" presName="hierRoot1" presStyleCnt="0"/>
      <dgm:spPr/>
    </dgm:pt>
    <dgm:pt modelId="{F955BC91-D3D6-46F4-B7E8-2907BF0011A3}" type="pres">
      <dgm:prSet presAssocID="{1B03D3BF-F6E1-431B-BBFC-15F1C84DFA96}" presName="composite" presStyleCnt="0"/>
      <dgm:spPr/>
    </dgm:pt>
    <dgm:pt modelId="{A8CFBC51-7DC4-40A7-9ED9-5B36AEA00151}" type="pres">
      <dgm:prSet presAssocID="{1B03D3BF-F6E1-431B-BBFC-15F1C84DFA96}" presName="background" presStyleLbl="node0" presStyleIdx="0" presStyleCnt="3"/>
      <dgm:spPr/>
    </dgm:pt>
    <dgm:pt modelId="{97B2EE26-AD6E-4F73-B21E-4B4EBB56F7C5}" type="pres">
      <dgm:prSet presAssocID="{1B03D3BF-F6E1-431B-BBFC-15F1C84DFA96}" presName="text" presStyleLbl="fgAcc0" presStyleIdx="0" presStyleCnt="3">
        <dgm:presLayoutVars>
          <dgm:chPref val="3"/>
        </dgm:presLayoutVars>
      </dgm:prSet>
      <dgm:spPr/>
    </dgm:pt>
    <dgm:pt modelId="{52D14B39-1BD4-401D-B679-06A186409A6A}" type="pres">
      <dgm:prSet presAssocID="{1B03D3BF-F6E1-431B-BBFC-15F1C84DFA96}" presName="hierChild2" presStyleCnt="0"/>
      <dgm:spPr/>
    </dgm:pt>
    <dgm:pt modelId="{6EDC3324-3E88-4C25-921D-55E4BCD44FF9}" type="pres">
      <dgm:prSet presAssocID="{AAC2F369-ADC9-4FD7-854D-A0C4312E8A31}" presName="hierRoot1" presStyleCnt="0"/>
      <dgm:spPr/>
    </dgm:pt>
    <dgm:pt modelId="{349C51AC-2F56-4425-B4B6-893B7B71CE11}" type="pres">
      <dgm:prSet presAssocID="{AAC2F369-ADC9-4FD7-854D-A0C4312E8A31}" presName="composite" presStyleCnt="0"/>
      <dgm:spPr/>
    </dgm:pt>
    <dgm:pt modelId="{80142BC6-F8FC-4BFA-BE90-B0F86C784181}" type="pres">
      <dgm:prSet presAssocID="{AAC2F369-ADC9-4FD7-854D-A0C4312E8A31}" presName="background" presStyleLbl="node0" presStyleIdx="1" presStyleCnt="3"/>
      <dgm:spPr/>
    </dgm:pt>
    <dgm:pt modelId="{F05E0750-DCD4-441A-9A33-E000F28D6000}" type="pres">
      <dgm:prSet presAssocID="{AAC2F369-ADC9-4FD7-854D-A0C4312E8A31}" presName="text" presStyleLbl="fgAcc0" presStyleIdx="1" presStyleCnt="3">
        <dgm:presLayoutVars>
          <dgm:chPref val="3"/>
        </dgm:presLayoutVars>
      </dgm:prSet>
      <dgm:spPr/>
    </dgm:pt>
    <dgm:pt modelId="{BF172597-A3DA-4575-8261-C2227B69085B}" type="pres">
      <dgm:prSet presAssocID="{AAC2F369-ADC9-4FD7-854D-A0C4312E8A31}" presName="hierChild2" presStyleCnt="0"/>
      <dgm:spPr/>
    </dgm:pt>
    <dgm:pt modelId="{4E41F420-EEED-4253-ABED-A2ABC2C075AD}" type="pres">
      <dgm:prSet presAssocID="{469597F8-2400-41BE-92B8-F758BDD29FB9}" presName="hierRoot1" presStyleCnt="0"/>
      <dgm:spPr/>
    </dgm:pt>
    <dgm:pt modelId="{7FE60784-5932-4DA2-963B-DB27F5C750A2}" type="pres">
      <dgm:prSet presAssocID="{469597F8-2400-41BE-92B8-F758BDD29FB9}" presName="composite" presStyleCnt="0"/>
      <dgm:spPr/>
    </dgm:pt>
    <dgm:pt modelId="{CF674467-B394-4B74-B1CF-5CF55CD156AF}" type="pres">
      <dgm:prSet presAssocID="{469597F8-2400-41BE-92B8-F758BDD29FB9}" presName="background" presStyleLbl="node0" presStyleIdx="2" presStyleCnt="3"/>
      <dgm:spPr/>
    </dgm:pt>
    <dgm:pt modelId="{44A1D22A-C4BD-4E7D-B8DB-5473720BF3F2}" type="pres">
      <dgm:prSet presAssocID="{469597F8-2400-41BE-92B8-F758BDD29FB9}" presName="text" presStyleLbl="fgAcc0" presStyleIdx="2" presStyleCnt="3">
        <dgm:presLayoutVars>
          <dgm:chPref val="3"/>
        </dgm:presLayoutVars>
      </dgm:prSet>
      <dgm:spPr/>
    </dgm:pt>
    <dgm:pt modelId="{DF80BAF2-28AF-4282-9276-B0ADC58C95CE}" type="pres">
      <dgm:prSet presAssocID="{469597F8-2400-41BE-92B8-F758BDD29FB9}" presName="hierChild2" presStyleCnt="0"/>
      <dgm:spPr/>
    </dgm:pt>
  </dgm:ptLst>
  <dgm:cxnLst>
    <dgm:cxn modelId="{DCB7F700-53E1-4507-866F-0B8B0171F887}" type="presOf" srcId="{469597F8-2400-41BE-92B8-F758BDD29FB9}" destId="{44A1D22A-C4BD-4E7D-B8DB-5473720BF3F2}" srcOrd="0" destOrd="0" presId="urn:microsoft.com/office/officeart/2005/8/layout/hierarchy1"/>
    <dgm:cxn modelId="{16EA0860-FA9F-4532-93BA-7128EB517359}" type="presOf" srcId="{AAC2F369-ADC9-4FD7-854D-A0C4312E8A31}" destId="{F05E0750-DCD4-441A-9A33-E000F28D6000}" srcOrd="0" destOrd="0" presId="urn:microsoft.com/office/officeart/2005/8/layout/hierarchy1"/>
    <dgm:cxn modelId="{30BEC84D-F918-4497-973B-16C22C782D7B}" type="presOf" srcId="{74B69638-EADE-4664-A36C-FC6F052BA961}" destId="{61DB21E2-046F-4CA4-AAC7-3711BDEEFE2E}" srcOrd="0" destOrd="0" presId="urn:microsoft.com/office/officeart/2005/8/layout/hierarchy1"/>
    <dgm:cxn modelId="{142C609C-1997-4FE8-AB81-DE50CAF6C2B7}" srcId="{74B69638-EADE-4664-A36C-FC6F052BA961}" destId="{1B03D3BF-F6E1-431B-BBFC-15F1C84DFA96}" srcOrd="0" destOrd="0" parTransId="{260D7F5D-D792-487C-A2BE-48344807EEA7}" sibTransId="{29AC3572-8149-414F-986C-4130444C3B29}"/>
    <dgm:cxn modelId="{811EA3B1-27DA-4141-A87E-461035219AC2}" type="presOf" srcId="{1B03D3BF-F6E1-431B-BBFC-15F1C84DFA96}" destId="{97B2EE26-AD6E-4F73-B21E-4B4EBB56F7C5}" srcOrd="0" destOrd="0" presId="urn:microsoft.com/office/officeart/2005/8/layout/hierarchy1"/>
    <dgm:cxn modelId="{C77380B2-0205-40D6-B15A-864F8FFDCE67}" srcId="{74B69638-EADE-4664-A36C-FC6F052BA961}" destId="{AAC2F369-ADC9-4FD7-854D-A0C4312E8A31}" srcOrd="1" destOrd="0" parTransId="{07882FC1-41AA-48E3-A7C1-1144B63F00F0}" sibTransId="{111EF812-BED8-4E40-998D-BDF5264C50FA}"/>
    <dgm:cxn modelId="{C2B581FA-6410-43BB-BEED-9C919B3B3C19}" srcId="{74B69638-EADE-4664-A36C-FC6F052BA961}" destId="{469597F8-2400-41BE-92B8-F758BDD29FB9}" srcOrd="2" destOrd="0" parTransId="{FAE34087-3876-4E5C-AE52-4E912EE4DADA}" sibTransId="{95587002-1767-4E16-865B-1EE713F8B5C5}"/>
    <dgm:cxn modelId="{AAB89C61-FE5E-441B-B75C-5CA8CA79FDFC}" type="presParOf" srcId="{61DB21E2-046F-4CA4-AAC7-3711BDEEFE2E}" destId="{F158A49C-F492-49D8-B439-03245E28835F}" srcOrd="0" destOrd="0" presId="urn:microsoft.com/office/officeart/2005/8/layout/hierarchy1"/>
    <dgm:cxn modelId="{A9F1BF91-929F-46CE-8F08-3D0D8D406C36}" type="presParOf" srcId="{F158A49C-F492-49D8-B439-03245E28835F}" destId="{F955BC91-D3D6-46F4-B7E8-2907BF0011A3}" srcOrd="0" destOrd="0" presId="urn:microsoft.com/office/officeart/2005/8/layout/hierarchy1"/>
    <dgm:cxn modelId="{1041C647-D7A0-406D-A72D-5D4668354F43}" type="presParOf" srcId="{F955BC91-D3D6-46F4-B7E8-2907BF0011A3}" destId="{A8CFBC51-7DC4-40A7-9ED9-5B36AEA00151}" srcOrd="0" destOrd="0" presId="urn:microsoft.com/office/officeart/2005/8/layout/hierarchy1"/>
    <dgm:cxn modelId="{2F319734-EF17-45CD-BDBF-225A497B54A9}" type="presParOf" srcId="{F955BC91-D3D6-46F4-B7E8-2907BF0011A3}" destId="{97B2EE26-AD6E-4F73-B21E-4B4EBB56F7C5}" srcOrd="1" destOrd="0" presId="urn:microsoft.com/office/officeart/2005/8/layout/hierarchy1"/>
    <dgm:cxn modelId="{4CD04E29-C2F9-46B7-8C4B-C2F831D0B1BC}" type="presParOf" srcId="{F158A49C-F492-49D8-B439-03245E28835F}" destId="{52D14B39-1BD4-401D-B679-06A186409A6A}" srcOrd="1" destOrd="0" presId="urn:microsoft.com/office/officeart/2005/8/layout/hierarchy1"/>
    <dgm:cxn modelId="{01E37890-41F0-4159-B62E-EB2B5EAC9780}" type="presParOf" srcId="{61DB21E2-046F-4CA4-AAC7-3711BDEEFE2E}" destId="{6EDC3324-3E88-4C25-921D-55E4BCD44FF9}" srcOrd="1" destOrd="0" presId="urn:microsoft.com/office/officeart/2005/8/layout/hierarchy1"/>
    <dgm:cxn modelId="{4CDBDC53-0CAE-43A1-8B3A-A5343411AA99}" type="presParOf" srcId="{6EDC3324-3E88-4C25-921D-55E4BCD44FF9}" destId="{349C51AC-2F56-4425-B4B6-893B7B71CE11}" srcOrd="0" destOrd="0" presId="urn:microsoft.com/office/officeart/2005/8/layout/hierarchy1"/>
    <dgm:cxn modelId="{CD2F79B9-8979-49DB-AF26-58F0E09F2ABB}" type="presParOf" srcId="{349C51AC-2F56-4425-B4B6-893B7B71CE11}" destId="{80142BC6-F8FC-4BFA-BE90-B0F86C784181}" srcOrd="0" destOrd="0" presId="urn:microsoft.com/office/officeart/2005/8/layout/hierarchy1"/>
    <dgm:cxn modelId="{2BAEF693-DEC8-4204-83DA-B9E0804A9EE2}" type="presParOf" srcId="{349C51AC-2F56-4425-B4B6-893B7B71CE11}" destId="{F05E0750-DCD4-441A-9A33-E000F28D6000}" srcOrd="1" destOrd="0" presId="urn:microsoft.com/office/officeart/2005/8/layout/hierarchy1"/>
    <dgm:cxn modelId="{D617FAC2-23D0-4691-809E-39572AD9E851}" type="presParOf" srcId="{6EDC3324-3E88-4C25-921D-55E4BCD44FF9}" destId="{BF172597-A3DA-4575-8261-C2227B69085B}" srcOrd="1" destOrd="0" presId="urn:microsoft.com/office/officeart/2005/8/layout/hierarchy1"/>
    <dgm:cxn modelId="{9FBD8914-FBC7-4972-9E6C-B3F3666AD6BE}" type="presParOf" srcId="{61DB21E2-046F-4CA4-AAC7-3711BDEEFE2E}" destId="{4E41F420-EEED-4253-ABED-A2ABC2C075AD}" srcOrd="2" destOrd="0" presId="urn:microsoft.com/office/officeart/2005/8/layout/hierarchy1"/>
    <dgm:cxn modelId="{5AE389C1-99AB-49EE-8753-A6DD831A3E8E}" type="presParOf" srcId="{4E41F420-EEED-4253-ABED-A2ABC2C075AD}" destId="{7FE60784-5932-4DA2-963B-DB27F5C750A2}" srcOrd="0" destOrd="0" presId="urn:microsoft.com/office/officeart/2005/8/layout/hierarchy1"/>
    <dgm:cxn modelId="{9F0FD4FE-7B89-4672-A17D-E9F8B839FAD9}" type="presParOf" srcId="{7FE60784-5932-4DA2-963B-DB27F5C750A2}" destId="{CF674467-B394-4B74-B1CF-5CF55CD156AF}" srcOrd="0" destOrd="0" presId="urn:microsoft.com/office/officeart/2005/8/layout/hierarchy1"/>
    <dgm:cxn modelId="{C0F0DE76-931B-4FAF-A498-F3E6DCE91F54}" type="presParOf" srcId="{7FE60784-5932-4DA2-963B-DB27F5C750A2}" destId="{44A1D22A-C4BD-4E7D-B8DB-5473720BF3F2}" srcOrd="1" destOrd="0" presId="urn:microsoft.com/office/officeart/2005/8/layout/hierarchy1"/>
    <dgm:cxn modelId="{94CD59E3-31BE-4DFB-84F0-AD714E8A3FA1}" type="presParOf" srcId="{4E41F420-EEED-4253-ABED-A2ABC2C075AD}" destId="{DF80BAF2-28AF-4282-9276-B0ADC58C95C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40F89B-87AA-480E-AF41-DF8EF59C696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9735863-9728-46AD-90D6-8158230F3BA4}">
      <dgm:prSet/>
      <dgm:spPr/>
      <dgm:t>
        <a:bodyPr/>
        <a:lstStyle/>
        <a:p>
          <a:r>
            <a:rPr lang="en-US"/>
            <a:t>What is the role of a PCSO?</a:t>
          </a:r>
        </a:p>
      </dgm:t>
    </dgm:pt>
    <dgm:pt modelId="{7BE8FF58-D99E-4E54-A165-B3C9E34AAAE5}" type="parTrans" cxnId="{4B4CF566-31C2-475C-B3E3-381EE9A57193}">
      <dgm:prSet/>
      <dgm:spPr/>
      <dgm:t>
        <a:bodyPr/>
        <a:lstStyle/>
        <a:p>
          <a:endParaRPr lang="en-US"/>
        </a:p>
      </dgm:t>
    </dgm:pt>
    <dgm:pt modelId="{ACB231DB-758E-4E70-AFCF-8214489B02F8}" type="sibTrans" cxnId="{4B4CF566-31C2-475C-B3E3-381EE9A57193}">
      <dgm:prSet/>
      <dgm:spPr/>
      <dgm:t>
        <a:bodyPr/>
        <a:lstStyle/>
        <a:p>
          <a:endParaRPr lang="en-US"/>
        </a:p>
      </dgm:t>
    </dgm:pt>
    <dgm:pt modelId="{802FE907-BE7F-45DE-95BC-985E74134F06}">
      <dgm:prSet/>
      <dgm:spPr/>
      <dgm:t>
        <a:bodyPr/>
        <a:lstStyle/>
        <a:p>
          <a:r>
            <a:rPr lang="en-US"/>
            <a:t>What is the difference between a Police Constable and a PCSO?</a:t>
          </a:r>
        </a:p>
      </dgm:t>
    </dgm:pt>
    <dgm:pt modelId="{EC9CD6B0-E68F-4611-B0F1-224CC6ACF8E3}" type="parTrans" cxnId="{1A598DAF-190C-415D-859C-E7CEF5542E96}">
      <dgm:prSet/>
      <dgm:spPr/>
      <dgm:t>
        <a:bodyPr/>
        <a:lstStyle/>
        <a:p>
          <a:endParaRPr lang="en-US"/>
        </a:p>
      </dgm:t>
    </dgm:pt>
    <dgm:pt modelId="{B07A880C-4A32-4ACC-9A14-9BD77F42DCB1}" type="sibTrans" cxnId="{1A598DAF-190C-415D-859C-E7CEF5542E96}">
      <dgm:prSet/>
      <dgm:spPr/>
      <dgm:t>
        <a:bodyPr/>
        <a:lstStyle/>
        <a:p>
          <a:endParaRPr lang="en-US"/>
        </a:p>
      </dgm:t>
    </dgm:pt>
    <dgm:pt modelId="{7569E5EA-6F36-44F7-A679-D896A6380409}" type="pres">
      <dgm:prSet presAssocID="{BA40F89B-87AA-480E-AF41-DF8EF59C6964}" presName="hierChild1" presStyleCnt="0">
        <dgm:presLayoutVars>
          <dgm:chPref val="1"/>
          <dgm:dir/>
          <dgm:animOne val="branch"/>
          <dgm:animLvl val="lvl"/>
          <dgm:resizeHandles/>
        </dgm:presLayoutVars>
      </dgm:prSet>
      <dgm:spPr/>
    </dgm:pt>
    <dgm:pt modelId="{862D0D34-431F-4C03-ADA7-C7FCD39C00C1}" type="pres">
      <dgm:prSet presAssocID="{D9735863-9728-46AD-90D6-8158230F3BA4}" presName="hierRoot1" presStyleCnt="0"/>
      <dgm:spPr/>
    </dgm:pt>
    <dgm:pt modelId="{129EF16B-79B0-4450-96B5-8537E907886B}" type="pres">
      <dgm:prSet presAssocID="{D9735863-9728-46AD-90D6-8158230F3BA4}" presName="composite" presStyleCnt="0"/>
      <dgm:spPr/>
    </dgm:pt>
    <dgm:pt modelId="{2F44E9DF-05DA-4C7C-8494-6A3A92F24571}" type="pres">
      <dgm:prSet presAssocID="{D9735863-9728-46AD-90D6-8158230F3BA4}" presName="background" presStyleLbl="node0" presStyleIdx="0" presStyleCnt="2"/>
      <dgm:spPr/>
    </dgm:pt>
    <dgm:pt modelId="{0D903C01-DAEC-4B96-9DFC-5DA6CCA2300A}" type="pres">
      <dgm:prSet presAssocID="{D9735863-9728-46AD-90D6-8158230F3BA4}" presName="text" presStyleLbl="fgAcc0" presStyleIdx="0" presStyleCnt="2">
        <dgm:presLayoutVars>
          <dgm:chPref val="3"/>
        </dgm:presLayoutVars>
      </dgm:prSet>
      <dgm:spPr/>
    </dgm:pt>
    <dgm:pt modelId="{B80DF41F-5C53-4105-826E-F557CC5553C5}" type="pres">
      <dgm:prSet presAssocID="{D9735863-9728-46AD-90D6-8158230F3BA4}" presName="hierChild2" presStyleCnt="0"/>
      <dgm:spPr/>
    </dgm:pt>
    <dgm:pt modelId="{9899A1AC-6276-4497-AD1B-1CE0DCD1C77E}" type="pres">
      <dgm:prSet presAssocID="{802FE907-BE7F-45DE-95BC-985E74134F06}" presName="hierRoot1" presStyleCnt="0"/>
      <dgm:spPr/>
    </dgm:pt>
    <dgm:pt modelId="{F29C3715-CE5B-4BD9-B5B5-74D858349EAD}" type="pres">
      <dgm:prSet presAssocID="{802FE907-BE7F-45DE-95BC-985E74134F06}" presName="composite" presStyleCnt="0"/>
      <dgm:spPr/>
    </dgm:pt>
    <dgm:pt modelId="{F5A6112C-B9FF-4898-8ABB-E8A9D39CB536}" type="pres">
      <dgm:prSet presAssocID="{802FE907-BE7F-45DE-95BC-985E74134F06}" presName="background" presStyleLbl="node0" presStyleIdx="1" presStyleCnt="2"/>
      <dgm:spPr/>
    </dgm:pt>
    <dgm:pt modelId="{30A7F342-F3BF-4CFF-B7BF-092C624CFA8D}" type="pres">
      <dgm:prSet presAssocID="{802FE907-BE7F-45DE-95BC-985E74134F06}" presName="text" presStyleLbl="fgAcc0" presStyleIdx="1" presStyleCnt="2">
        <dgm:presLayoutVars>
          <dgm:chPref val="3"/>
        </dgm:presLayoutVars>
      </dgm:prSet>
      <dgm:spPr/>
    </dgm:pt>
    <dgm:pt modelId="{A8E58027-347E-4BA9-84AA-51D372B5F501}" type="pres">
      <dgm:prSet presAssocID="{802FE907-BE7F-45DE-95BC-985E74134F06}" presName="hierChild2" presStyleCnt="0"/>
      <dgm:spPr/>
    </dgm:pt>
  </dgm:ptLst>
  <dgm:cxnLst>
    <dgm:cxn modelId="{9BBE6816-9A24-4874-B44F-273A379CDEAE}" type="presOf" srcId="{D9735863-9728-46AD-90D6-8158230F3BA4}" destId="{0D903C01-DAEC-4B96-9DFC-5DA6CCA2300A}" srcOrd="0" destOrd="0" presId="urn:microsoft.com/office/officeart/2005/8/layout/hierarchy1"/>
    <dgm:cxn modelId="{E5F88B61-356E-4F6A-8DB3-4F2D3CDE52CD}" type="presOf" srcId="{802FE907-BE7F-45DE-95BC-985E74134F06}" destId="{30A7F342-F3BF-4CFF-B7BF-092C624CFA8D}" srcOrd="0" destOrd="0" presId="urn:microsoft.com/office/officeart/2005/8/layout/hierarchy1"/>
    <dgm:cxn modelId="{4B4CF566-31C2-475C-B3E3-381EE9A57193}" srcId="{BA40F89B-87AA-480E-AF41-DF8EF59C6964}" destId="{D9735863-9728-46AD-90D6-8158230F3BA4}" srcOrd="0" destOrd="0" parTransId="{7BE8FF58-D99E-4E54-A165-B3C9E34AAAE5}" sibTransId="{ACB231DB-758E-4E70-AFCF-8214489B02F8}"/>
    <dgm:cxn modelId="{1A598DAF-190C-415D-859C-E7CEF5542E96}" srcId="{BA40F89B-87AA-480E-AF41-DF8EF59C6964}" destId="{802FE907-BE7F-45DE-95BC-985E74134F06}" srcOrd="1" destOrd="0" parTransId="{EC9CD6B0-E68F-4611-B0F1-224CC6ACF8E3}" sibTransId="{B07A880C-4A32-4ACC-9A14-9BD77F42DCB1}"/>
    <dgm:cxn modelId="{ECB873BF-9479-4FA5-AF6D-5A65B641BBA4}" type="presOf" srcId="{BA40F89B-87AA-480E-AF41-DF8EF59C6964}" destId="{7569E5EA-6F36-44F7-A679-D896A6380409}" srcOrd="0" destOrd="0" presId="urn:microsoft.com/office/officeart/2005/8/layout/hierarchy1"/>
    <dgm:cxn modelId="{6777FD58-0AD5-4EE7-8EB9-1E81C83606F6}" type="presParOf" srcId="{7569E5EA-6F36-44F7-A679-D896A6380409}" destId="{862D0D34-431F-4C03-ADA7-C7FCD39C00C1}" srcOrd="0" destOrd="0" presId="urn:microsoft.com/office/officeart/2005/8/layout/hierarchy1"/>
    <dgm:cxn modelId="{6BA4C3ED-68DE-4FA7-B68A-426A12537494}" type="presParOf" srcId="{862D0D34-431F-4C03-ADA7-C7FCD39C00C1}" destId="{129EF16B-79B0-4450-96B5-8537E907886B}" srcOrd="0" destOrd="0" presId="urn:microsoft.com/office/officeart/2005/8/layout/hierarchy1"/>
    <dgm:cxn modelId="{7FD78A16-AF90-44F8-8F23-6507C7388DE7}" type="presParOf" srcId="{129EF16B-79B0-4450-96B5-8537E907886B}" destId="{2F44E9DF-05DA-4C7C-8494-6A3A92F24571}" srcOrd="0" destOrd="0" presId="urn:microsoft.com/office/officeart/2005/8/layout/hierarchy1"/>
    <dgm:cxn modelId="{5572F6A8-5122-402E-ABB4-A89E5CB046DB}" type="presParOf" srcId="{129EF16B-79B0-4450-96B5-8537E907886B}" destId="{0D903C01-DAEC-4B96-9DFC-5DA6CCA2300A}" srcOrd="1" destOrd="0" presId="urn:microsoft.com/office/officeart/2005/8/layout/hierarchy1"/>
    <dgm:cxn modelId="{9E8CEAC8-1C36-452B-ADC7-8189BBD9900E}" type="presParOf" srcId="{862D0D34-431F-4C03-ADA7-C7FCD39C00C1}" destId="{B80DF41F-5C53-4105-826E-F557CC5553C5}" srcOrd="1" destOrd="0" presId="urn:microsoft.com/office/officeart/2005/8/layout/hierarchy1"/>
    <dgm:cxn modelId="{BBF83F87-13DB-4A55-9F3E-5115B6ADA8A9}" type="presParOf" srcId="{7569E5EA-6F36-44F7-A679-D896A6380409}" destId="{9899A1AC-6276-4497-AD1B-1CE0DCD1C77E}" srcOrd="1" destOrd="0" presId="urn:microsoft.com/office/officeart/2005/8/layout/hierarchy1"/>
    <dgm:cxn modelId="{4568072F-5DAE-4C1B-B167-165E4DB864B6}" type="presParOf" srcId="{9899A1AC-6276-4497-AD1B-1CE0DCD1C77E}" destId="{F29C3715-CE5B-4BD9-B5B5-74D858349EAD}" srcOrd="0" destOrd="0" presId="urn:microsoft.com/office/officeart/2005/8/layout/hierarchy1"/>
    <dgm:cxn modelId="{A0E3633A-DFA2-4121-B98F-E06437837139}" type="presParOf" srcId="{F29C3715-CE5B-4BD9-B5B5-74D858349EAD}" destId="{F5A6112C-B9FF-4898-8ABB-E8A9D39CB536}" srcOrd="0" destOrd="0" presId="urn:microsoft.com/office/officeart/2005/8/layout/hierarchy1"/>
    <dgm:cxn modelId="{821BBF0A-5DFF-441E-AF7E-E612DE5BE71F}" type="presParOf" srcId="{F29C3715-CE5B-4BD9-B5B5-74D858349EAD}" destId="{30A7F342-F3BF-4CFF-B7BF-092C624CFA8D}" srcOrd="1" destOrd="0" presId="urn:microsoft.com/office/officeart/2005/8/layout/hierarchy1"/>
    <dgm:cxn modelId="{9F622657-3897-4C34-AD1C-A2584B2CA49E}" type="presParOf" srcId="{9899A1AC-6276-4497-AD1B-1CE0DCD1C77E}" destId="{A8E58027-347E-4BA9-84AA-51D372B5F50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A6FD7-5FF3-44D9-A920-E3883C2FE9DF}">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9FEDDE-4428-49A0-999B-8424E4EAF958}">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Procedural justice- the degree to which someone perceives people in authority to apply processes, or make decisions about them, in a fair and just way (HMP, 2019). </a:t>
          </a:r>
        </a:p>
      </dsp:txBody>
      <dsp:txXfrm>
        <a:off x="696297" y="538547"/>
        <a:ext cx="4171627" cy="2590157"/>
      </dsp:txXfrm>
    </dsp:sp>
    <dsp:sp modelId="{DBB62CDC-40A6-437F-98F3-3AC8CDE70952}">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77288-7432-4347-9F2D-E534F3016680}">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Procedural justice policing - a theoretical perspective that focuses on the informal, day-to-day interactions between the police and the public, and the ‘quality’ of these interactions (Police Now, 2020)</a:t>
          </a:r>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CFBC51-7DC4-40A7-9ED9-5B36AEA00151}">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B2EE26-AD6E-4F73-B21E-4B4EBB56F7C5}">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Gwent </a:t>
          </a:r>
        </a:p>
      </dsp:txBody>
      <dsp:txXfrm>
        <a:off x="398656" y="1088253"/>
        <a:ext cx="2959127" cy="1837317"/>
      </dsp:txXfrm>
    </dsp:sp>
    <dsp:sp modelId="{80142BC6-F8FC-4BFA-BE90-B0F86C784181}">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5E0750-DCD4-441A-9A33-E000F28D6000}">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SWP</a:t>
          </a:r>
        </a:p>
      </dsp:txBody>
      <dsp:txXfrm>
        <a:off x="4155097" y="1088253"/>
        <a:ext cx="2959127" cy="1837317"/>
      </dsp:txXfrm>
    </dsp:sp>
    <dsp:sp modelId="{CF674467-B394-4B74-B1CF-5CF55CD156AF}">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A1D22A-C4BD-4E7D-B8DB-5473720BF3F2}">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kern="1200"/>
            <a:t>DPP</a:t>
          </a:r>
        </a:p>
      </dsp:txBody>
      <dsp:txXfrm>
        <a:off x="7911539" y="1088253"/>
        <a:ext cx="2959127" cy="1837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4E9DF-05DA-4C7C-8494-6A3A92F24571}">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903C01-DAEC-4B96-9DFC-5DA6CCA2300A}">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What is the role of a PCSO?</a:t>
          </a:r>
        </a:p>
      </dsp:txBody>
      <dsp:txXfrm>
        <a:off x="608661" y="692298"/>
        <a:ext cx="4508047" cy="2799040"/>
      </dsp:txXfrm>
    </dsp:sp>
    <dsp:sp modelId="{F5A6112C-B9FF-4898-8ABB-E8A9D39CB536}">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A7F342-F3BF-4CFF-B7BF-092C624CFA8D}">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What is the difference between a Police Constable and a PCSO?</a:t>
          </a:r>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ogle.co.uk/search?sca_esv=2f8623b159e229b7&amp;sca_upv=1&amp;sxsrf=ADLYWILOCXjk3pTwpib1bZTUgzOjXTjBLA:1727786775194&amp;q=brixton+riots&amp;tbm=vid&amp;source=lnms&amp;fbs=AEQNm0Aa4sjWe7Rqy32pFwRj0UkWd8nbOJfsBGGB5IQQO6L3J5MIFhvnvU242yFxzEEp3BcbXWGQjBp6XyyqfUu6Wz8hhClm-XLh0MrkVdZRZIb1tDN85Hu7JjwJZYSVOmzHOT7s_qMZXV-Qr0zdnVvAyGGIKM4oPPacutpZcdLFQqMKi8RzYR842wSoR0Aq3Tgd4c7txK2F&amp;sa=X&amp;ved=2ahUKEwior-6nm-2IAxVIQkEAHbHoIrIQ0pQJegQIDhAB&amp;biw=1912&amp;bih=930&amp;dpr=1#fpstate=ive&amp;vld=cid:3daa7459,vid:yRmT-P4OZ1U,st:0"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nationalarchives.gov.uk/explore-the-collection/stories/the-brixton-riots-and-the-scarman-report/"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policeconduct.gov.uk/news/iopc-investigation-south-wales-police-actions-prior-deaths-two-boys-ely-near-conclusion" TargetMode="External"/><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hyperlink" Target="https://www.bbc.co.uk/news/articles/cjmkk441mg9o"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3" Type="http://schemas.openxmlformats.org/officeDocument/2006/relationships/hyperlink" Target="https://news.npcc.police.uk/releases/police-come-together-to-celebrate-and-recognise-the-vital-role-of-police-staff"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1E9A4AC-CE58-B449-A815-DE2AD6CA3A7E}"/>
              </a:ext>
            </a:extLst>
          </p:cNvPr>
          <p:cNvPicPr>
            <a:picLocks noChangeAspect="1"/>
          </p:cNvPicPr>
          <p:nvPr/>
        </p:nvPicPr>
        <p:blipFill rotWithShape="1">
          <a:blip r:embed="rId2"/>
          <a:srcRect l="400" r="6247" b="6247"/>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9028" y="2155188"/>
            <a:ext cx="4160233" cy="2839273"/>
          </a:xfrm>
        </p:spPr>
        <p:txBody>
          <a:bodyPr>
            <a:normAutofit/>
          </a:bodyPr>
          <a:lstStyle/>
          <a:p>
            <a:pPr algn="l"/>
            <a:r>
              <a:rPr lang="en-US" sz="3700" dirty="0">
                <a:solidFill>
                  <a:srgbClr val="FFFFFF"/>
                </a:solidFill>
              </a:rPr>
              <a:t>Understanding the role of  police constable </a:t>
            </a:r>
            <a:br>
              <a:rPr lang="en-US" sz="3700" dirty="0">
                <a:solidFill>
                  <a:srgbClr val="FFFFFF"/>
                </a:solidFill>
              </a:rPr>
            </a:br>
            <a:r>
              <a:rPr lang="en-US" sz="3700" dirty="0">
                <a:solidFill>
                  <a:srgbClr val="FFFFFF"/>
                </a:solidFill>
              </a:rPr>
              <a:t>(BMPL4019a)  week 2</a:t>
            </a:r>
          </a:p>
        </p:txBody>
      </p:sp>
      <p:sp>
        <p:nvSpPr>
          <p:cNvPr id="3" name="Subtitle 2"/>
          <p:cNvSpPr>
            <a:spLocks noGrp="1"/>
          </p:cNvSpPr>
          <p:nvPr>
            <p:ph type="subTitle" idx="1"/>
          </p:nvPr>
        </p:nvSpPr>
        <p:spPr>
          <a:xfrm>
            <a:off x="859028" y="5166367"/>
            <a:ext cx="4160233" cy="850998"/>
          </a:xfrm>
        </p:spPr>
        <p:txBody>
          <a:bodyPr vert="horz" lIns="91440" tIns="45720" rIns="91440" bIns="45720" rtlCol="0">
            <a:normAutofit/>
          </a:bodyPr>
          <a:lstStyle/>
          <a:p>
            <a:pPr algn="l"/>
            <a:r>
              <a:rPr lang="en-US" sz="2000" dirty="0">
                <a:solidFill>
                  <a:srgbClr val="FFFFFF"/>
                </a:solidFill>
              </a:rPr>
              <a:t>Melanie Thomas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1FC37-D33B-C5CC-A2E5-D30ADADBF4EF}"/>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Ranks- Epaulettes</a:t>
            </a:r>
          </a:p>
        </p:txBody>
      </p:sp>
      <p:sp>
        <p:nvSpPr>
          <p:cNvPr id="3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K Police Ranks | Line of Duty Wiki | Fandom">
            <a:extLst>
              <a:ext uri="{FF2B5EF4-FFF2-40B4-BE49-F238E27FC236}">
                <a16:creationId xmlns:a16="http://schemas.microsoft.com/office/drawing/2014/main" id="{668096F3-1F25-F8B9-9D9D-FD44D186A63C}"/>
              </a:ext>
            </a:extLst>
          </p:cNvPr>
          <p:cNvPicPr>
            <a:picLocks noGrp="1" noChangeAspect="1"/>
          </p:cNvPicPr>
          <p:nvPr>
            <p:ph idx="1"/>
          </p:nvPr>
        </p:nvPicPr>
        <p:blipFill rotWithShape="1">
          <a:blip r:embed="rId2"/>
          <a:srcRect l="3277" r="695" b="-1"/>
          <a:stretch/>
        </p:blipFill>
        <p:spPr>
          <a:xfrm>
            <a:off x="4968048" y="640080"/>
            <a:ext cx="6587112" cy="5550408"/>
          </a:xfrm>
          <a:prstGeom prst="rect">
            <a:avLst/>
          </a:prstGeom>
        </p:spPr>
      </p:pic>
    </p:spTree>
    <p:extLst>
      <p:ext uri="{BB962C8B-B14F-4D97-AF65-F5344CB8AC3E}">
        <p14:creationId xmlns:p14="http://schemas.microsoft.com/office/powerpoint/2010/main" val="175569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7DC14DB-B8F9-4B8E-BB6F-1CC0293C9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C5EC73-3999-4CE9-A304-0A33B4311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C3621FEA-44E1-45C2-A17F-9C6A4BCE4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7" name="Oval 16">
              <a:extLst>
                <a:ext uri="{FF2B5EF4-FFF2-40B4-BE49-F238E27FC236}">
                  <a16:creationId xmlns:a16="http://schemas.microsoft.com/office/drawing/2014/main" id="{256AA652-7A5F-489D-84BF-DA2C202C8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B6FD365-E0AC-425B-96DE-D08EEFCA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8C2D383F-2F6F-406F-B10F-7C9E84392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444D9159-3557-49A5-ACF5-5AA6388C8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E0F3C549-4033-4887-B44D-CA5C50ACB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12CBEFD8-FB3E-4769-BCF7-D58E440C0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7B15D645-CAC7-46F1-BA18-D731D0890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FDF268E0-ACCF-492F-8275-1F0AA256B3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7" name="Straight Connector 26">
              <a:extLst>
                <a:ext uri="{FF2B5EF4-FFF2-40B4-BE49-F238E27FC236}">
                  <a16:creationId xmlns:a16="http://schemas.microsoft.com/office/drawing/2014/main" id="{B11B9E42-44B3-4EBD-8F71-13C6ED3408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C63748F2-877D-4C3C-8AEB-59CC1F705C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39D52DA-0AA6-474D-966F-FB4C5F5B5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D800825-8618-4241-8589-CB2AE17CF7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2" name="Rectangle 31">
            <a:extLst>
              <a:ext uri="{FF2B5EF4-FFF2-40B4-BE49-F238E27FC236}">
                <a16:creationId xmlns:a16="http://schemas.microsoft.com/office/drawing/2014/main" id="{DC953D31-C1A7-4FC4-8CDF-85E2F34AB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10F141FE-87E1-4A1E-97A5-B072042E0F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5" name="Straight Connector 34">
              <a:extLst>
                <a:ext uri="{FF2B5EF4-FFF2-40B4-BE49-F238E27FC236}">
                  <a16:creationId xmlns:a16="http://schemas.microsoft.com/office/drawing/2014/main" id="{4523F37A-A07A-4CAC-AFC1-3FA4FD4BFC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88A387D-82C8-40B7-BADA-6BDBD9B3B1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EB29A9F-593B-416C-AC64-DE56AE976C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4A393C6-4F1D-4472-A646-B2BADD561C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D6FEAAB-F4B6-6627-4C0A-B690133D1986}"/>
              </a:ext>
            </a:extLst>
          </p:cNvPr>
          <p:cNvSpPr>
            <a:spLocks noGrp="1"/>
          </p:cNvSpPr>
          <p:nvPr>
            <p:ph type="title"/>
          </p:nvPr>
        </p:nvSpPr>
        <p:spPr>
          <a:xfrm>
            <a:off x="630936" y="630936"/>
            <a:ext cx="4615782" cy="5509815"/>
          </a:xfrm>
          <a:noFill/>
        </p:spPr>
        <p:txBody>
          <a:bodyPr anchor="t">
            <a:normAutofit/>
          </a:bodyPr>
          <a:lstStyle/>
          <a:p>
            <a:r>
              <a:rPr lang="en-GB" sz="4800">
                <a:solidFill>
                  <a:schemeClr val="bg1"/>
                </a:solidFill>
              </a:rPr>
              <a:t>Explanation of Police Role Responsibilities</a:t>
            </a:r>
          </a:p>
        </p:txBody>
      </p:sp>
      <p:pic>
        <p:nvPicPr>
          <p:cNvPr id="5" name="Content Placeholder 4">
            <a:extLst>
              <a:ext uri="{FF2B5EF4-FFF2-40B4-BE49-F238E27FC236}">
                <a16:creationId xmlns:a16="http://schemas.microsoft.com/office/drawing/2014/main" id="{C2133290-75A3-CAB2-0B00-6945772237B0}"/>
              </a:ext>
            </a:extLst>
          </p:cNvPr>
          <p:cNvPicPr>
            <a:picLocks noChangeAspect="1"/>
          </p:cNvPicPr>
          <p:nvPr/>
        </p:nvPicPr>
        <p:blipFill>
          <a:blip r:embed="rId2"/>
          <a:stretch>
            <a:fillRect/>
          </a:stretch>
        </p:blipFill>
        <p:spPr>
          <a:xfrm>
            <a:off x="5627491" y="3290335"/>
            <a:ext cx="5333454" cy="2640837"/>
          </a:xfrm>
          <a:prstGeom prst="rect">
            <a:avLst/>
          </a:prstGeom>
        </p:spPr>
      </p:pic>
      <p:grpSp>
        <p:nvGrpSpPr>
          <p:cNvPr id="40" name="Group 39">
            <a:extLst>
              <a:ext uri="{FF2B5EF4-FFF2-40B4-BE49-F238E27FC236}">
                <a16:creationId xmlns:a16="http://schemas.microsoft.com/office/drawing/2014/main" id="{2757059B-A060-4555-B961-797AA63048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489258" y="3253797"/>
            <a:ext cx="304800" cy="429768"/>
            <a:chOff x="215328" y="-46937"/>
            <a:chExt cx="304800" cy="2773841"/>
          </a:xfrm>
        </p:grpSpPr>
        <p:cxnSp>
          <p:nvCxnSpPr>
            <p:cNvPr id="41" name="Straight Connector 40">
              <a:extLst>
                <a:ext uri="{FF2B5EF4-FFF2-40B4-BE49-F238E27FC236}">
                  <a16:creationId xmlns:a16="http://schemas.microsoft.com/office/drawing/2014/main" id="{11DD569E-1458-4AA2-875F-F51E4AA6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80E026-8A1D-4CAD-B172-5CA26DA2FC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940A28C-3425-48AA-A774-1742E44AA4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2680C588-659B-46A5-9267-3755740CE8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19738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91B57-7D84-8CF1-D260-3F605AAC17BE}"/>
              </a:ext>
            </a:extLst>
          </p:cNvPr>
          <p:cNvSpPr>
            <a:spLocks noGrp="1"/>
          </p:cNvSpPr>
          <p:nvPr>
            <p:ph type="title"/>
          </p:nvPr>
        </p:nvSpPr>
        <p:spPr>
          <a:xfrm>
            <a:off x="5868557" y="1138036"/>
            <a:ext cx="5444382" cy="1402470"/>
          </a:xfrm>
        </p:spPr>
        <p:txBody>
          <a:bodyPr anchor="t">
            <a:normAutofit/>
          </a:bodyPr>
          <a:lstStyle/>
          <a:p>
            <a:r>
              <a:rPr lang="en-US" sz="3200"/>
              <a:t>Police constable</a:t>
            </a:r>
          </a:p>
        </p:txBody>
      </p:sp>
      <p:pic>
        <p:nvPicPr>
          <p:cNvPr id="4" name="Picture 3" descr="UK police constable epaulette, 2016 ...">
            <a:extLst>
              <a:ext uri="{FF2B5EF4-FFF2-40B4-BE49-F238E27FC236}">
                <a16:creationId xmlns:a16="http://schemas.microsoft.com/office/drawing/2014/main" id="{7A8B4D3F-C1E3-FAA8-E8B8-81DAD7AD513F}"/>
              </a:ext>
            </a:extLst>
          </p:cNvPr>
          <p:cNvPicPr>
            <a:picLocks noChangeAspect="1"/>
          </p:cNvPicPr>
          <p:nvPr/>
        </p:nvPicPr>
        <p:blipFill rotWithShape="1">
          <a:blip r:embed="rId2"/>
          <a:srcRect t="15492" r="2" b="2"/>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E68B50-A310-A0AE-162D-EDB7EF596C08}"/>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1600">
                <a:latin typeface="Arial"/>
                <a:ea typeface="Roboto"/>
                <a:cs typeface="Roboto"/>
              </a:rPr>
              <a:t>The backbone of law enforcement, undertaking a range of critical duties. </a:t>
            </a:r>
            <a:endParaRPr lang="en-US" sz="1600">
              <a:latin typeface="Arial"/>
              <a:cs typeface="Arial"/>
            </a:endParaRPr>
          </a:p>
          <a:p>
            <a:r>
              <a:rPr lang="en-US" sz="1600">
                <a:latin typeface="Arial"/>
                <a:ea typeface="Roboto"/>
                <a:cs typeface="Roboto"/>
              </a:rPr>
              <a:t>Responsibilities include patrolling designated areas, responding to emergency calls, investigating crimes, making arrests, and engaging with the community. </a:t>
            </a:r>
            <a:endParaRPr lang="en-US" sz="1600">
              <a:latin typeface="Arial"/>
              <a:cs typeface="Arial"/>
            </a:endParaRPr>
          </a:p>
          <a:p>
            <a:r>
              <a:rPr lang="en-US" sz="1600">
                <a:latin typeface="Arial"/>
                <a:ea typeface="Roboto"/>
                <a:cs typeface="Roboto"/>
              </a:rPr>
              <a:t>Constables gather evidence, prepare reports, and ensure public safety through proactive measures. </a:t>
            </a:r>
            <a:endParaRPr lang="en-US" sz="1600">
              <a:latin typeface="Arial"/>
              <a:cs typeface="Arial"/>
            </a:endParaRPr>
          </a:p>
          <a:p>
            <a:r>
              <a:rPr lang="en-US" sz="1600">
                <a:latin typeface="Arial"/>
                <a:ea typeface="Roboto"/>
                <a:cs typeface="Roboto"/>
              </a:rPr>
              <a:t>Provide assistance to victims, enforce laws, and maintain a visible presence to deter criminal activities. </a:t>
            </a:r>
            <a:endParaRPr lang="en-US" sz="1600">
              <a:latin typeface="Arial"/>
              <a:cs typeface="Arial"/>
            </a:endParaRPr>
          </a:p>
          <a:p>
            <a:r>
              <a:rPr lang="en-US" sz="1600">
                <a:latin typeface="Arial"/>
                <a:ea typeface="Roboto"/>
                <a:cs typeface="Roboto"/>
              </a:rPr>
              <a:t>Constables play a crucial role in fostering positive relationships between the police force and the community, contributing to a safer and more secure environment.</a:t>
            </a:r>
            <a:endParaRPr lang="en-US" sz="1600">
              <a:latin typeface="Arial"/>
            </a:endParaRPr>
          </a:p>
          <a:p>
            <a:pPr marL="0" indent="0">
              <a:buNone/>
            </a:pPr>
            <a:endParaRPr lang="en-US" sz="1600"/>
          </a:p>
        </p:txBody>
      </p:sp>
    </p:spTree>
    <p:extLst>
      <p:ext uri="{BB962C8B-B14F-4D97-AF65-F5344CB8AC3E}">
        <p14:creationId xmlns:p14="http://schemas.microsoft.com/office/powerpoint/2010/main" val="1679355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694E0-BA90-F646-103D-1F3ED7B9C794}"/>
              </a:ext>
            </a:extLst>
          </p:cNvPr>
          <p:cNvSpPr>
            <a:spLocks noGrp="1"/>
          </p:cNvSpPr>
          <p:nvPr>
            <p:ph type="title"/>
          </p:nvPr>
        </p:nvSpPr>
        <p:spPr>
          <a:xfrm>
            <a:off x="5868557" y="1138036"/>
            <a:ext cx="5444382" cy="1402470"/>
          </a:xfrm>
        </p:spPr>
        <p:txBody>
          <a:bodyPr anchor="t">
            <a:normAutofit/>
          </a:bodyPr>
          <a:lstStyle/>
          <a:p>
            <a:r>
              <a:rPr lang="en-US" sz="3200"/>
              <a:t>Sergeant</a:t>
            </a:r>
          </a:p>
        </p:txBody>
      </p:sp>
      <p:pic>
        <p:nvPicPr>
          <p:cNvPr id="4" name="Picture 3" descr="Police Epaulettes ...">
            <a:extLst>
              <a:ext uri="{FF2B5EF4-FFF2-40B4-BE49-F238E27FC236}">
                <a16:creationId xmlns:a16="http://schemas.microsoft.com/office/drawing/2014/main" id="{8B63A4E1-A0D3-0118-0699-CE31E88C5AB3}"/>
              </a:ext>
            </a:extLst>
          </p:cNvPr>
          <p:cNvPicPr>
            <a:picLocks noChangeAspect="1"/>
          </p:cNvPicPr>
          <p:nvPr/>
        </p:nvPicPr>
        <p:blipFill rotWithShape="1">
          <a:blip r:embed="rId2"/>
          <a:srcRect r="4128"/>
          <a:stretch/>
        </p:blipFill>
        <p:spPr>
          <a:xfrm>
            <a:off x="-1" y="10"/>
            <a:ext cx="2956561"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9A1B4F-5CF8-7FA4-A10A-529E0A216621}"/>
              </a:ext>
            </a:extLst>
          </p:cNvPr>
          <p:cNvSpPr>
            <a:spLocks noGrp="1"/>
          </p:cNvSpPr>
          <p:nvPr>
            <p:ph idx="1"/>
          </p:nvPr>
        </p:nvSpPr>
        <p:spPr>
          <a:xfrm>
            <a:off x="3886200" y="1569720"/>
            <a:ext cx="7426739" cy="4572663"/>
          </a:xfrm>
        </p:spPr>
        <p:txBody>
          <a:bodyPr vert="horz" lIns="91440" tIns="45720" rIns="91440" bIns="45720" rtlCol="0" anchor="t">
            <a:normAutofit lnSpcReduction="10000"/>
          </a:bodyPr>
          <a:lstStyle/>
          <a:p>
            <a:r>
              <a:rPr lang="en-US" sz="2000" dirty="0">
                <a:ea typeface="+mn-lt"/>
                <a:cs typeface="+mn-lt"/>
              </a:rPr>
              <a:t>Police Sergeants hold supervisory positions, leading and guiding constables in their daily duties.</a:t>
            </a:r>
            <a:endParaRPr lang="en-US" sz="2000" dirty="0">
              <a:latin typeface="Arial"/>
              <a:ea typeface="Roboto"/>
              <a:cs typeface="Roboto"/>
            </a:endParaRPr>
          </a:p>
          <a:p>
            <a:r>
              <a:rPr lang="en-US" sz="2000" dirty="0">
                <a:ea typeface="+mn-lt"/>
                <a:cs typeface="+mn-lt"/>
              </a:rPr>
              <a:t>They coordinate responses to incidents, ensuring effective teamwork and compliance with protocols.</a:t>
            </a:r>
            <a:endParaRPr lang="en-US" sz="2000" dirty="0"/>
          </a:p>
          <a:p>
            <a:r>
              <a:rPr lang="en-US" sz="2000" dirty="0">
                <a:ea typeface="+mn-lt"/>
                <a:cs typeface="+mn-lt"/>
              </a:rPr>
              <a:t>Sergeants provide support and mentorship to their team, assisting with investigations, arrests, and maintaining public order.</a:t>
            </a:r>
            <a:endParaRPr lang="en-US" sz="2000" dirty="0"/>
          </a:p>
          <a:p>
            <a:r>
              <a:rPr lang="en-US" sz="2000" dirty="0">
                <a:ea typeface="+mn-lt"/>
                <a:cs typeface="+mn-lt"/>
              </a:rPr>
              <a:t>They serve as a link between constables and higher-ranking officers, promoting effective communication.</a:t>
            </a:r>
            <a:endParaRPr lang="en-US" sz="2000" dirty="0"/>
          </a:p>
          <a:p>
            <a:r>
              <a:rPr lang="en-US" sz="2000" dirty="0">
                <a:ea typeface="+mn-lt"/>
                <a:cs typeface="+mn-lt"/>
              </a:rPr>
              <a:t>Sergeants play a vital role in training new officers, conducting performance evaluations, and handling disciplinary issues when necessary.</a:t>
            </a:r>
            <a:endParaRPr lang="en-US" sz="2000" dirty="0"/>
          </a:p>
          <a:p>
            <a:r>
              <a:rPr lang="en-US" sz="2000" dirty="0">
                <a:ea typeface="+mn-lt"/>
                <a:cs typeface="+mn-lt"/>
              </a:rPr>
              <a:t>Their leadership enhances the overall efficiency of the police force, contributing to a well-organized and responsive law enforcement system.</a:t>
            </a:r>
            <a:endParaRPr lang="en-US" sz="2000" dirty="0"/>
          </a:p>
          <a:p>
            <a:endParaRPr lang="en-US" sz="1400" dirty="0">
              <a:latin typeface="Arial"/>
              <a:ea typeface="Roboto"/>
              <a:cs typeface="Roboto"/>
            </a:endParaRPr>
          </a:p>
          <a:p>
            <a:endParaRPr lang="en-US" sz="1400" dirty="0"/>
          </a:p>
        </p:txBody>
      </p:sp>
    </p:spTree>
    <p:extLst>
      <p:ext uri="{BB962C8B-B14F-4D97-AF65-F5344CB8AC3E}">
        <p14:creationId xmlns:p14="http://schemas.microsoft.com/office/powerpoint/2010/main" val="1541206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75E6A-20D7-B3B0-52D6-910D5ECFDE2C}"/>
              </a:ext>
            </a:extLst>
          </p:cNvPr>
          <p:cNvSpPr>
            <a:spLocks noGrp="1"/>
          </p:cNvSpPr>
          <p:nvPr>
            <p:ph type="title"/>
          </p:nvPr>
        </p:nvSpPr>
        <p:spPr>
          <a:xfrm>
            <a:off x="793662" y="386930"/>
            <a:ext cx="10066122" cy="1298448"/>
          </a:xfrm>
        </p:spPr>
        <p:txBody>
          <a:bodyPr anchor="b">
            <a:normAutofit/>
          </a:bodyPr>
          <a:lstStyle/>
          <a:p>
            <a:r>
              <a:rPr lang="en-US" sz="4800"/>
              <a:t>Inspector</a:t>
            </a:r>
          </a:p>
        </p:txBody>
      </p:sp>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4D702B-FCFD-AD61-46F7-7E50C4828067}"/>
              </a:ext>
            </a:extLst>
          </p:cNvPr>
          <p:cNvSpPr>
            <a:spLocks noGrp="1"/>
          </p:cNvSpPr>
          <p:nvPr>
            <p:ph idx="1"/>
          </p:nvPr>
        </p:nvSpPr>
        <p:spPr>
          <a:xfrm>
            <a:off x="793661" y="2599509"/>
            <a:ext cx="7261362" cy="3639450"/>
          </a:xfrm>
        </p:spPr>
        <p:txBody>
          <a:bodyPr vert="horz" lIns="91440" tIns="45720" rIns="91440" bIns="45720" rtlCol="0" anchor="ctr">
            <a:normAutofit fontScale="92500" lnSpcReduction="20000"/>
          </a:bodyPr>
          <a:lstStyle/>
          <a:p>
            <a:r>
              <a:rPr lang="en-US" sz="2400" dirty="0">
                <a:ea typeface="+mn-lt"/>
                <a:cs typeface="+mn-lt"/>
              </a:rPr>
              <a:t>Police Inspectors carry substantial supervisory duties within the force.</a:t>
            </a:r>
            <a:endParaRPr lang="en-US" sz="2400" dirty="0">
              <a:latin typeface="Arial"/>
              <a:ea typeface="Roboto"/>
              <a:cs typeface="Roboto"/>
            </a:endParaRPr>
          </a:p>
          <a:p>
            <a:r>
              <a:rPr lang="en-US" sz="2400" dirty="0">
                <a:ea typeface="+mn-lt"/>
                <a:cs typeface="+mn-lt"/>
              </a:rPr>
              <a:t>They oversee various teams of constables and sergeants, ensuring smooth coordination and operation.</a:t>
            </a:r>
            <a:endParaRPr lang="en-US" sz="2400" dirty="0"/>
          </a:p>
          <a:p>
            <a:r>
              <a:rPr lang="en-US" sz="2400" dirty="0">
                <a:ea typeface="+mn-lt"/>
                <a:cs typeface="+mn-lt"/>
              </a:rPr>
              <a:t>Inspectors are crucial in executing strategic initiatives, developing policies, and resolving complex issues.</a:t>
            </a:r>
            <a:endParaRPr lang="en-US" sz="2400" dirty="0"/>
          </a:p>
          <a:p>
            <a:r>
              <a:rPr lang="en-US" sz="2400" dirty="0">
                <a:ea typeface="+mn-lt"/>
                <a:cs typeface="+mn-lt"/>
              </a:rPr>
              <a:t>They are actively involved in crime prevention strategies, </a:t>
            </a:r>
            <a:r>
              <a:rPr lang="en-US" sz="2400" dirty="0" err="1">
                <a:ea typeface="+mn-lt"/>
                <a:cs typeface="+mn-lt"/>
              </a:rPr>
              <a:t>analysing</a:t>
            </a:r>
            <a:r>
              <a:rPr lang="en-US" sz="2400" dirty="0">
                <a:ea typeface="+mn-lt"/>
                <a:cs typeface="+mn-lt"/>
              </a:rPr>
              <a:t> data to spot trends and allocate resources efficiently.</a:t>
            </a:r>
            <a:endParaRPr lang="en-US" sz="2400" dirty="0"/>
          </a:p>
          <a:p>
            <a:r>
              <a:rPr lang="en-US" sz="2400" dirty="0">
                <a:ea typeface="+mn-lt"/>
                <a:cs typeface="+mn-lt"/>
              </a:rPr>
              <a:t>Inspectors help maintain high performance standards, conduct internal audits, and manage resources effectively.</a:t>
            </a:r>
            <a:endParaRPr lang="en-US" sz="2400" dirty="0"/>
          </a:p>
          <a:p>
            <a:endParaRPr lang="en-US" sz="1400" dirty="0">
              <a:latin typeface="Arial"/>
              <a:ea typeface="Roboto"/>
              <a:cs typeface="Roboto"/>
            </a:endParaRPr>
          </a:p>
          <a:p>
            <a:endParaRPr lang="en-US" sz="1400" dirty="0"/>
          </a:p>
        </p:txBody>
      </p:sp>
      <p:pic>
        <p:nvPicPr>
          <p:cNvPr id="5" name="Picture 4" descr="Issue WPC Inspector Police Rank ...">
            <a:extLst>
              <a:ext uri="{FF2B5EF4-FFF2-40B4-BE49-F238E27FC236}">
                <a16:creationId xmlns:a16="http://schemas.microsoft.com/office/drawing/2014/main" id="{C2671ACF-7AD6-4E73-F214-928047264556}"/>
              </a:ext>
            </a:extLst>
          </p:cNvPr>
          <p:cNvPicPr>
            <a:picLocks noChangeAspect="1"/>
          </p:cNvPicPr>
          <p:nvPr/>
        </p:nvPicPr>
        <p:blipFill>
          <a:blip r:embed="rId2"/>
          <a:stretch>
            <a:fillRect/>
          </a:stretch>
        </p:blipFill>
        <p:spPr>
          <a:xfrm>
            <a:off x="8214360" y="2484255"/>
            <a:ext cx="2751664" cy="3714244"/>
          </a:xfrm>
          <a:prstGeom prst="rect">
            <a:avLst/>
          </a:prstGeom>
        </p:spPr>
      </p:pic>
      <p:sp>
        <p:nvSpPr>
          <p:cNvPr id="24" name="Rectangle 2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2141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DA13F-0F98-993B-F3E4-23838FB06763}"/>
              </a:ext>
            </a:extLst>
          </p:cNvPr>
          <p:cNvSpPr>
            <a:spLocks noGrp="1"/>
          </p:cNvSpPr>
          <p:nvPr>
            <p:ph type="title"/>
          </p:nvPr>
        </p:nvSpPr>
        <p:spPr>
          <a:xfrm>
            <a:off x="762000" y="1138265"/>
            <a:ext cx="5791199" cy="1401183"/>
          </a:xfrm>
        </p:spPr>
        <p:txBody>
          <a:bodyPr vert="horz" lIns="91440" tIns="45720" rIns="91440" bIns="45720" rtlCol="0" anchor="t">
            <a:normAutofit/>
          </a:bodyPr>
          <a:lstStyle/>
          <a:p>
            <a:r>
              <a:rPr lang="en-US" sz="3200" kern="1200">
                <a:solidFill>
                  <a:schemeClr val="tx1"/>
                </a:solidFill>
                <a:latin typeface="+mj-lt"/>
                <a:ea typeface="+mj-ea"/>
                <a:cs typeface="+mj-cs"/>
              </a:rPr>
              <a:t>Chief inspector</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8870088-B066-4DC4-4215-7859ACB65B2E}"/>
              </a:ext>
            </a:extLst>
          </p:cNvPr>
          <p:cNvSpPr txBox="1"/>
          <p:nvPr/>
        </p:nvSpPr>
        <p:spPr>
          <a:xfrm>
            <a:off x="762000" y="1798320"/>
            <a:ext cx="7223760" cy="435579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400" dirty="0"/>
              <a:t>Police Chief Inspectors act as key leaders within the force, tasked with strategic planning and coordination.</a:t>
            </a:r>
          </a:p>
          <a:p>
            <a:pPr indent="-228600">
              <a:lnSpc>
                <a:spcPct val="90000"/>
              </a:lnSpc>
              <a:spcAft>
                <a:spcPts val="600"/>
              </a:spcAft>
              <a:buFont typeface="Arial" panose="020B0604020202020204" pitchFamily="34" charset="0"/>
              <a:buChar char="•"/>
            </a:pPr>
            <a:r>
              <a:rPr lang="en-US" sz="2400" dirty="0"/>
              <a:t>They supervise various teams of officers, sergeants, and inspectors, ensuring cohesive and effective policing operations.</a:t>
            </a:r>
          </a:p>
          <a:p>
            <a:pPr indent="-228600">
              <a:lnSpc>
                <a:spcPct val="90000"/>
              </a:lnSpc>
              <a:spcAft>
                <a:spcPts val="600"/>
              </a:spcAft>
              <a:buFont typeface="Arial" panose="020B0604020202020204" pitchFamily="34" charset="0"/>
              <a:buChar char="•"/>
            </a:pPr>
            <a:r>
              <a:rPr lang="en-US" sz="2400" dirty="0"/>
              <a:t>Chief Inspectors play an active role in shaping and implementing force-wide policies, with a focus on innovation and efficiency.</a:t>
            </a:r>
          </a:p>
          <a:p>
            <a:pPr indent="-228600">
              <a:lnSpc>
                <a:spcPct val="90000"/>
              </a:lnSpc>
              <a:spcAft>
                <a:spcPts val="600"/>
              </a:spcAft>
              <a:buFont typeface="Arial" panose="020B0604020202020204" pitchFamily="34" charset="0"/>
              <a:buChar char="•"/>
            </a:pPr>
            <a:r>
              <a:rPr lang="en-US" sz="2400" dirty="0"/>
              <a:t>They work closely with senior management to drive </a:t>
            </a:r>
            <a:r>
              <a:rPr lang="en-US" sz="2400" dirty="0" err="1"/>
              <a:t>organisational</a:t>
            </a:r>
            <a:r>
              <a:rPr lang="en-US" sz="2400" dirty="0"/>
              <a:t> goals, tackle challenges, and uphold high performance standards.</a:t>
            </a:r>
          </a:p>
        </p:txBody>
      </p:sp>
      <p:sp>
        <p:nvSpPr>
          <p:cNvPr id="12" name="Rectangle 11">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K Police Ranks | Police and Law ...">
            <a:extLst>
              <a:ext uri="{FF2B5EF4-FFF2-40B4-BE49-F238E27FC236}">
                <a16:creationId xmlns:a16="http://schemas.microsoft.com/office/drawing/2014/main" id="{9DBC4E2F-B453-6937-005B-00CEB10288B5}"/>
              </a:ext>
            </a:extLst>
          </p:cNvPr>
          <p:cNvPicPr>
            <a:picLocks noGrp="1" noChangeAspect="1"/>
          </p:cNvPicPr>
          <p:nvPr>
            <p:ph idx="1"/>
          </p:nvPr>
        </p:nvPicPr>
        <p:blipFill>
          <a:blip r:embed="rId2"/>
          <a:stretch>
            <a:fillRect/>
          </a:stretch>
        </p:blipFill>
        <p:spPr>
          <a:xfrm>
            <a:off x="9220200" y="842824"/>
            <a:ext cx="2172153" cy="5167037"/>
          </a:xfrm>
          <a:prstGeom prst="rect">
            <a:avLst/>
          </a:prstGeom>
        </p:spPr>
      </p:pic>
    </p:spTree>
    <p:extLst>
      <p:ext uri="{BB962C8B-B14F-4D97-AF65-F5344CB8AC3E}">
        <p14:creationId xmlns:p14="http://schemas.microsoft.com/office/powerpoint/2010/main" val="1726788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5AF32-75B3-2F7D-2950-64A8F0778306}"/>
              </a:ext>
            </a:extLst>
          </p:cNvPr>
          <p:cNvSpPr>
            <a:spLocks noGrp="1"/>
          </p:cNvSpPr>
          <p:nvPr>
            <p:ph type="title"/>
          </p:nvPr>
        </p:nvSpPr>
        <p:spPr>
          <a:xfrm>
            <a:off x="1149716" y="499397"/>
            <a:ext cx="5929422" cy="643603"/>
          </a:xfrm>
        </p:spPr>
        <p:txBody>
          <a:bodyPr vert="horz" lIns="91440" tIns="45720" rIns="91440" bIns="45720" rtlCol="0" anchor="b">
            <a:normAutofit fontScale="90000"/>
          </a:bodyPr>
          <a:lstStyle/>
          <a:p>
            <a:r>
              <a:rPr lang="en-US" sz="4000" kern="1200" dirty="0" err="1">
                <a:solidFill>
                  <a:schemeClr val="tx1"/>
                </a:solidFill>
                <a:latin typeface="+mj-lt"/>
                <a:ea typeface="+mj-ea"/>
                <a:cs typeface="+mj-cs"/>
              </a:rPr>
              <a:t>Superintedent</a:t>
            </a:r>
            <a:endParaRPr lang="en-US" sz="40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E4694CAA-03FA-939C-D52C-39A96571EE13}"/>
              </a:ext>
            </a:extLst>
          </p:cNvPr>
          <p:cNvSpPr txBox="1"/>
          <p:nvPr/>
        </p:nvSpPr>
        <p:spPr>
          <a:xfrm>
            <a:off x="1149716" y="1402080"/>
            <a:ext cx="7719963" cy="454152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dirty="0"/>
              <a:t>Police Superintendents play a vital role in law enforcement, overseeing various divisions or departments within a police force.</a:t>
            </a:r>
          </a:p>
          <a:p>
            <a:pPr indent="-228600">
              <a:lnSpc>
                <a:spcPct val="90000"/>
              </a:lnSpc>
              <a:spcAft>
                <a:spcPts val="600"/>
              </a:spcAft>
              <a:buFont typeface="Arial" panose="020B0604020202020204" pitchFamily="34" charset="0"/>
              <a:buChar char="•"/>
            </a:pPr>
            <a:r>
              <a:rPr lang="en-US" sz="2400" dirty="0"/>
              <a:t>They are accountable for strategic planning, ensuring the efficient execution of policies, and coordinating operations.</a:t>
            </a:r>
          </a:p>
          <a:p>
            <a:pPr indent="-228600">
              <a:lnSpc>
                <a:spcPct val="90000"/>
              </a:lnSpc>
              <a:spcAft>
                <a:spcPts val="600"/>
              </a:spcAft>
              <a:buFont typeface="Arial" panose="020B0604020202020204" pitchFamily="34" charset="0"/>
              <a:buChar char="•"/>
            </a:pPr>
            <a:r>
              <a:rPr lang="en-US" sz="2400" dirty="0"/>
              <a:t>Superintendents actively participate in decision-making processes, aiming to uphold public safety and enforce the law.</a:t>
            </a:r>
          </a:p>
          <a:p>
            <a:pPr indent="-228600">
              <a:lnSpc>
                <a:spcPct val="90000"/>
              </a:lnSpc>
              <a:spcAft>
                <a:spcPts val="600"/>
              </a:spcAft>
              <a:buFont typeface="Arial" panose="020B0604020202020204" pitchFamily="34" charset="0"/>
              <a:buChar char="•"/>
            </a:pPr>
            <a:r>
              <a:rPr lang="en-US" sz="2400" dirty="0"/>
              <a:t>With a wider scope compared to lower-ranking officers, they contribute to formulating comprehensive policing strategies, with an emphasis on reducing crime and promoting community welfare</a:t>
            </a:r>
          </a:p>
        </p:txBody>
      </p:sp>
      <p:pic>
        <p:nvPicPr>
          <p:cNvPr id="4" name="Content Placeholder 3" descr="Shirt Epaulettes Epaulette ...">
            <a:extLst>
              <a:ext uri="{FF2B5EF4-FFF2-40B4-BE49-F238E27FC236}">
                <a16:creationId xmlns:a16="http://schemas.microsoft.com/office/drawing/2014/main" id="{E3E5A880-898E-93E4-B647-CF16114E7516}"/>
              </a:ext>
            </a:extLst>
          </p:cNvPr>
          <p:cNvPicPr>
            <a:picLocks noGrp="1" noChangeAspect="1"/>
          </p:cNvPicPr>
          <p:nvPr>
            <p:ph idx="1"/>
          </p:nvPr>
        </p:nvPicPr>
        <p:blipFill>
          <a:blip r:embed="rId2"/>
          <a:stretch>
            <a:fillRect/>
          </a:stretch>
        </p:blipFill>
        <p:spPr>
          <a:xfrm>
            <a:off x="9555480" y="806824"/>
            <a:ext cx="2377440" cy="5136776"/>
          </a:xfrm>
          <a:prstGeom prst="rect">
            <a:avLst/>
          </a:prstGeom>
        </p:spPr>
      </p:pic>
      <p:sp>
        <p:nvSpPr>
          <p:cNvPr id="21" name="Rectangle 2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1219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Chief Superintendant Epaulette.svg ...">
            <a:extLst>
              <a:ext uri="{FF2B5EF4-FFF2-40B4-BE49-F238E27FC236}">
                <a16:creationId xmlns:a16="http://schemas.microsoft.com/office/drawing/2014/main" id="{42BCF9B2-9814-B7B5-C5BC-89B3BEF3B86D}"/>
              </a:ext>
            </a:extLst>
          </p:cNvPr>
          <p:cNvPicPr>
            <a:picLocks noChangeAspect="1"/>
          </p:cNvPicPr>
          <p:nvPr/>
        </p:nvPicPr>
        <p:blipFill>
          <a:blip r:embed="rId2"/>
          <a:stretch>
            <a:fillRect/>
          </a:stretch>
        </p:blipFill>
        <p:spPr>
          <a:xfrm>
            <a:off x="9159240" y="520749"/>
            <a:ext cx="2667000"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7" name="Arc 1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BC881B-EFBB-8D69-F44C-B149612D036D}"/>
              </a:ext>
            </a:extLst>
          </p:cNvPr>
          <p:cNvSpPr>
            <a:spLocks noGrp="1"/>
          </p:cNvSpPr>
          <p:nvPr>
            <p:ph type="title"/>
          </p:nvPr>
        </p:nvSpPr>
        <p:spPr>
          <a:xfrm>
            <a:off x="838201" y="479493"/>
            <a:ext cx="5257800" cy="1325563"/>
          </a:xfrm>
        </p:spPr>
        <p:txBody>
          <a:bodyPr>
            <a:normAutofit/>
          </a:bodyPr>
          <a:lstStyle/>
          <a:p>
            <a:r>
              <a:rPr lang="en-US"/>
              <a:t>Chief superintendent</a:t>
            </a:r>
          </a:p>
        </p:txBody>
      </p:sp>
      <p:sp>
        <p:nvSpPr>
          <p:cNvPr id="3" name="Content Placeholder 2">
            <a:extLst>
              <a:ext uri="{FF2B5EF4-FFF2-40B4-BE49-F238E27FC236}">
                <a16:creationId xmlns:a16="http://schemas.microsoft.com/office/drawing/2014/main" id="{5DA1442F-B17D-AED2-5362-4F248C3087A0}"/>
              </a:ext>
            </a:extLst>
          </p:cNvPr>
          <p:cNvSpPr>
            <a:spLocks noGrp="1"/>
          </p:cNvSpPr>
          <p:nvPr>
            <p:ph idx="1"/>
          </p:nvPr>
        </p:nvSpPr>
        <p:spPr>
          <a:xfrm>
            <a:off x="838200" y="1984443"/>
            <a:ext cx="8214359" cy="4192520"/>
          </a:xfrm>
        </p:spPr>
        <p:txBody>
          <a:bodyPr vert="horz" lIns="91440" tIns="45720" rIns="91440" bIns="45720" rtlCol="0">
            <a:normAutofit/>
          </a:bodyPr>
          <a:lstStyle/>
          <a:p>
            <a:r>
              <a:rPr lang="en-US" sz="2400" dirty="0">
                <a:ea typeface="+mn-lt"/>
                <a:cs typeface="+mn-lt"/>
              </a:rPr>
              <a:t>Police Chief Superintendents occupy senior positions, actively involved in strategic decision-making and frequently heading </a:t>
            </a:r>
            <a:r>
              <a:rPr lang="en-US" sz="2400" dirty="0" err="1">
                <a:ea typeface="+mn-lt"/>
                <a:cs typeface="+mn-lt"/>
              </a:rPr>
              <a:t>specialised</a:t>
            </a:r>
            <a:r>
              <a:rPr lang="en-US" sz="2400" dirty="0">
                <a:ea typeface="+mn-lt"/>
                <a:cs typeface="+mn-lt"/>
              </a:rPr>
              <a:t> units or departments.</a:t>
            </a:r>
            <a:endParaRPr lang="en-US" sz="2400" dirty="0"/>
          </a:p>
          <a:p>
            <a:r>
              <a:rPr lang="en-US" sz="2400" dirty="0">
                <a:ea typeface="+mn-lt"/>
                <a:cs typeface="+mn-lt"/>
              </a:rPr>
              <a:t>Their responsibilities include supervising intricate law enforcement operations, managing resources, and overseeing personnel.</a:t>
            </a:r>
            <a:endParaRPr lang="en-US" sz="2400" dirty="0"/>
          </a:p>
          <a:p>
            <a:r>
              <a:rPr lang="en-US" sz="2400" dirty="0">
                <a:ea typeface="+mn-lt"/>
                <a:cs typeface="+mn-lt"/>
              </a:rPr>
              <a:t>Chief Superintendents are central to shaping and executing </a:t>
            </a:r>
            <a:r>
              <a:rPr lang="en-US" sz="2400" dirty="0" err="1">
                <a:ea typeface="+mn-lt"/>
                <a:cs typeface="+mn-lt"/>
              </a:rPr>
              <a:t>organisational</a:t>
            </a:r>
            <a:r>
              <a:rPr lang="en-US" sz="2400" dirty="0">
                <a:ea typeface="+mn-lt"/>
                <a:cs typeface="+mn-lt"/>
              </a:rPr>
              <a:t> strategies aimed at improving public safety.</a:t>
            </a:r>
            <a:endParaRPr lang="en-US" sz="2400" dirty="0"/>
          </a:p>
          <a:p>
            <a:r>
              <a:rPr lang="en-US" sz="2400" dirty="0">
                <a:ea typeface="+mn-lt"/>
                <a:cs typeface="+mn-lt"/>
              </a:rPr>
              <a:t>They collaborate closely with other senior officers to devise effective policing strategies, ensuring the force operates smoothly and tackles evolving challenges.</a:t>
            </a:r>
            <a:endParaRPr lang="en-US" sz="2400" dirty="0"/>
          </a:p>
          <a:p>
            <a:endParaRPr lang="en-US" sz="1800" dirty="0"/>
          </a:p>
        </p:txBody>
      </p:sp>
    </p:spTree>
    <p:extLst>
      <p:ext uri="{BB962C8B-B14F-4D97-AF65-F5344CB8AC3E}">
        <p14:creationId xmlns:p14="http://schemas.microsoft.com/office/powerpoint/2010/main" val="2814871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Assistant Chief Constable ...">
            <a:extLst>
              <a:ext uri="{FF2B5EF4-FFF2-40B4-BE49-F238E27FC236}">
                <a16:creationId xmlns:a16="http://schemas.microsoft.com/office/drawing/2014/main" id="{87234DD7-CAB7-BCFC-07E4-174560971F90}"/>
              </a:ext>
            </a:extLst>
          </p:cNvPr>
          <p:cNvPicPr>
            <a:picLocks noChangeAspect="1"/>
          </p:cNvPicPr>
          <p:nvPr/>
        </p:nvPicPr>
        <p:blipFill>
          <a:blip r:embed="rId2"/>
          <a:stretch>
            <a:fillRect/>
          </a:stretch>
        </p:blipFill>
        <p:spPr>
          <a:xfrm>
            <a:off x="10195560" y="520749"/>
            <a:ext cx="1996440"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5D7015-860F-B639-8D88-53D04B6512BE}"/>
              </a:ext>
            </a:extLst>
          </p:cNvPr>
          <p:cNvSpPr>
            <a:spLocks noGrp="1"/>
          </p:cNvSpPr>
          <p:nvPr>
            <p:ph type="title"/>
          </p:nvPr>
        </p:nvSpPr>
        <p:spPr>
          <a:xfrm>
            <a:off x="838201" y="479493"/>
            <a:ext cx="5257800" cy="1325563"/>
          </a:xfrm>
        </p:spPr>
        <p:txBody>
          <a:bodyPr>
            <a:normAutofit/>
          </a:bodyPr>
          <a:lstStyle/>
          <a:p>
            <a:r>
              <a:rPr lang="en-US"/>
              <a:t>Assistant chief constable</a:t>
            </a:r>
          </a:p>
        </p:txBody>
      </p:sp>
      <p:sp>
        <p:nvSpPr>
          <p:cNvPr id="3" name="Content Placeholder 2">
            <a:extLst>
              <a:ext uri="{FF2B5EF4-FFF2-40B4-BE49-F238E27FC236}">
                <a16:creationId xmlns:a16="http://schemas.microsoft.com/office/drawing/2014/main" id="{A295E8EE-A405-5292-86A4-54F4AF4A2853}"/>
              </a:ext>
            </a:extLst>
          </p:cNvPr>
          <p:cNvSpPr>
            <a:spLocks noGrp="1"/>
          </p:cNvSpPr>
          <p:nvPr>
            <p:ph idx="1"/>
          </p:nvPr>
        </p:nvSpPr>
        <p:spPr>
          <a:xfrm>
            <a:off x="838200" y="1984443"/>
            <a:ext cx="8427719" cy="4192520"/>
          </a:xfrm>
        </p:spPr>
        <p:txBody>
          <a:bodyPr vert="horz" lIns="91440" tIns="45720" rIns="91440" bIns="45720" rtlCol="0">
            <a:normAutofit fontScale="92500" lnSpcReduction="10000"/>
          </a:bodyPr>
          <a:lstStyle/>
          <a:p>
            <a:r>
              <a:rPr lang="en-US" sz="2400" dirty="0">
                <a:ea typeface="+mn-lt"/>
                <a:cs typeface="+mn-lt"/>
              </a:rPr>
              <a:t>Assistant Chief Constables (ACCs) play crucial roles within police forces, supporting the Chief Constable in managing overall operations.</a:t>
            </a:r>
            <a:endParaRPr lang="en-US" sz="2400" dirty="0"/>
          </a:p>
          <a:p>
            <a:r>
              <a:rPr lang="en-US" sz="2400" dirty="0">
                <a:ea typeface="+mn-lt"/>
                <a:cs typeface="+mn-lt"/>
              </a:rPr>
              <a:t>ACCs often assume specific portfolios or responsibilities, contributing to strategic planning and decision-making processes.</a:t>
            </a:r>
            <a:endParaRPr lang="en-US" sz="2400" dirty="0"/>
          </a:p>
          <a:p>
            <a:r>
              <a:rPr lang="en-US" sz="2400" dirty="0">
                <a:ea typeface="+mn-lt"/>
                <a:cs typeface="+mn-lt"/>
              </a:rPr>
              <a:t>Their duties encompass supervising and coordinating initiatives within their designated areas, addressing organizational challenges, and ensuring effective policing.</a:t>
            </a:r>
            <a:endParaRPr lang="en-US" sz="2400" dirty="0"/>
          </a:p>
          <a:p>
            <a:r>
              <a:rPr lang="en-US" sz="2400" dirty="0">
                <a:ea typeface="+mn-lt"/>
                <a:cs typeface="+mn-lt"/>
              </a:rPr>
              <a:t>ACCs are essential in devising and implementing policies aimed at enhancing public safety.</a:t>
            </a:r>
            <a:endParaRPr lang="en-US" sz="2400" dirty="0"/>
          </a:p>
          <a:p>
            <a:r>
              <a:rPr lang="en-US" sz="2400" dirty="0">
                <a:ea typeface="+mn-lt"/>
                <a:cs typeface="+mn-lt"/>
              </a:rPr>
              <a:t>They collaborate with other senior officers, offering leadership and guidance to accomplish the force’s objectives while nurturing community engagement and trust.</a:t>
            </a:r>
            <a:endParaRPr lang="en-US" sz="2400" dirty="0"/>
          </a:p>
          <a:p>
            <a:endParaRPr lang="en-US" sz="1500" dirty="0"/>
          </a:p>
        </p:txBody>
      </p:sp>
    </p:spTree>
    <p:extLst>
      <p:ext uri="{BB962C8B-B14F-4D97-AF65-F5344CB8AC3E}">
        <p14:creationId xmlns:p14="http://schemas.microsoft.com/office/powerpoint/2010/main" val="1036516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Deputy Chief Constable.svg ...">
            <a:extLst>
              <a:ext uri="{FF2B5EF4-FFF2-40B4-BE49-F238E27FC236}">
                <a16:creationId xmlns:a16="http://schemas.microsoft.com/office/drawing/2014/main" id="{D166B83C-B157-C7E3-6359-473C6B2667BC}"/>
              </a:ext>
            </a:extLst>
          </p:cNvPr>
          <p:cNvPicPr>
            <a:picLocks noChangeAspect="1"/>
          </p:cNvPicPr>
          <p:nvPr/>
        </p:nvPicPr>
        <p:blipFill>
          <a:blip r:embed="rId2"/>
          <a:stretch>
            <a:fillRect/>
          </a:stretch>
        </p:blipFill>
        <p:spPr>
          <a:xfrm>
            <a:off x="9235440" y="520749"/>
            <a:ext cx="2453640"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D94B61D-11D4-02C9-A82C-20DFE17D9E40}"/>
              </a:ext>
            </a:extLst>
          </p:cNvPr>
          <p:cNvSpPr>
            <a:spLocks noGrp="1"/>
          </p:cNvSpPr>
          <p:nvPr>
            <p:ph type="title"/>
          </p:nvPr>
        </p:nvSpPr>
        <p:spPr>
          <a:xfrm>
            <a:off x="838201" y="479493"/>
            <a:ext cx="5257800" cy="1325563"/>
          </a:xfrm>
        </p:spPr>
        <p:txBody>
          <a:bodyPr>
            <a:normAutofit/>
          </a:bodyPr>
          <a:lstStyle/>
          <a:p>
            <a:r>
              <a:rPr lang="en-US"/>
              <a:t>Deputy chief constable</a:t>
            </a:r>
          </a:p>
        </p:txBody>
      </p:sp>
      <p:sp>
        <p:nvSpPr>
          <p:cNvPr id="3" name="Content Placeholder 2">
            <a:extLst>
              <a:ext uri="{FF2B5EF4-FFF2-40B4-BE49-F238E27FC236}">
                <a16:creationId xmlns:a16="http://schemas.microsoft.com/office/drawing/2014/main" id="{226EC695-DBFA-7722-AC27-0A007FD9DDD1}"/>
              </a:ext>
            </a:extLst>
          </p:cNvPr>
          <p:cNvSpPr>
            <a:spLocks noGrp="1"/>
          </p:cNvSpPr>
          <p:nvPr>
            <p:ph idx="1"/>
          </p:nvPr>
        </p:nvSpPr>
        <p:spPr>
          <a:xfrm>
            <a:off x="838200" y="1984443"/>
            <a:ext cx="7421879" cy="4192520"/>
          </a:xfrm>
        </p:spPr>
        <p:txBody>
          <a:bodyPr vert="horz" lIns="91440" tIns="45720" rIns="91440" bIns="45720" rtlCol="0">
            <a:normAutofit/>
          </a:bodyPr>
          <a:lstStyle/>
          <a:p>
            <a:r>
              <a:rPr lang="en-US" sz="1800" dirty="0">
                <a:ea typeface="+mn-lt"/>
                <a:cs typeface="+mn-lt"/>
              </a:rPr>
              <a:t>Deputy Chief Constables (DCCs) serve as the second-in-command within a police force, working closely alongside the Chief Constable.</a:t>
            </a:r>
            <a:endParaRPr lang="en-US" sz="1800" dirty="0"/>
          </a:p>
          <a:p>
            <a:r>
              <a:rPr lang="en-US" sz="1800" dirty="0">
                <a:ea typeface="+mn-lt"/>
                <a:cs typeface="+mn-lt"/>
              </a:rPr>
              <a:t>DCCs play a crucial role in shaping and implementing the force’s strategic vision.</a:t>
            </a:r>
            <a:endParaRPr lang="en-US" sz="1800" dirty="0"/>
          </a:p>
          <a:p>
            <a:r>
              <a:rPr lang="en-US" sz="1800" dirty="0">
                <a:ea typeface="+mn-lt"/>
                <a:cs typeface="+mn-lt"/>
              </a:rPr>
              <a:t>Their responsibilities include overseeing various departments, efficiently managing resources, and ensuring operational effectiveness.</a:t>
            </a:r>
            <a:endParaRPr lang="en-US" sz="1800" dirty="0"/>
          </a:p>
          <a:p>
            <a:r>
              <a:rPr lang="en-US" sz="1800" dirty="0">
                <a:ea typeface="+mn-lt"/>
                <a:cs typeface="+mn-lt"/>
              </a:rPr>
              <a:t>DCCs actively participate in decision-making processes, offering leadership and guidance to senior officers.</a:t>
            </a:r>
            <a:endParaRPr lang="en-US" sz="1800" dirty="0"/>
          </a:p>
          <a:p>
            <a:r>
              <a:rPr lang="en-US" sz="1800" dirty="0">
                <a:ea typeface="+mn-lt"/>
                <a:cs typeface="+mn-lt"/>
              </a:rPr>
              <a:t>They represent the force in important engagements, fostering collaboration with external partners.</a:t>
            </a:r>
            <a:endParaRPr lang="en-US" sz="1800" dirty="0"/>
          </a:p>
          <a:p>
            <a:r>
              <a:rPr lang="en-US" sz="1800" dirty="0">
                <a:ea typeface="+mn-lt"/>
                <a:cs typeface="+mn-lt"/>
              </a:rPr>
              <a:t>Moreover, DCCs may step into the Chief Constable’s role when necessary, highlighting their pivotal role in maintaining the overall functionality and success of the police force.</a:t>
            </a:r>
            <a:endParaRPr lang="en-US" sz="1800" dirty="0"/>
          </a:p>
          <a:p>
            <a:endParaRPr lang="en-US" sz="1500" dirty="0"/>
          </a:p>
        </p:txBody>
      </p:sp>
    </p:spTree>
    <p:extLst>
      <p:ext uri="{BB962C8B-B14F-4D97-AF65-F5344CB8AC3E}">
        <p14:creationId xmlns:p14="http://schemas.microsoft.com/office/powerpoint/2010/main" val="1297820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le:Chief Constable Epaulette.svg ...">
            <a:extLst>
              <a:ext uri="{FF2B5EF4-FFF2-40B4-BE49-F238E27FC236}">
                <a16:creationId xmlns:a16="http://schemas.microsoft.com/office/drawing/2014/main" id="{8AC4739F-62DC-931A-7D83-120FDC7593D4}"/>
              </a:ext>
            </a:extLst>
          </p:cNvPr>
          <p:cNvPicPr>
            <a:picLocks noChangeAspect="1"/>
          </p:cNvPicPr>
          <p:nvPr/>
        </p:nvPicPr>
        <p:blipFill>
          <a:blip r:embed="rId2"/>
          <a:stretch>
            <a:fillRect/>
          </a:stretch>
        </p:blipFill>
        <p:spPr>
          <a:xfrm>
            <a:off x="9859850" y="520749"/>
            <a:ext cx="2088310"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D6E7EE-9BC8-750C-5C32-685D4A03E19D}"/>
              </a:ext>
            </a:extLst>
          </p:cNvPr>
          <p:cNvSpPr>
            <a:spLocks noGrp="1"/>
          </p:cNvSpPr>
          <p:nvPr>
            <p:ph type="title"/>
          </p:nvPr>
        </p:nvSpPr>
        <p:spPr>
          <a:xfrm>
            <a:off x="838201" y="479493"/>
            <a:ext cx="5257800" cy="1325563"/>
          </a:xfrm>
        </p:spPr>
        <p:txBody>
          <a:bodyPr>
            <a:normAutofit/>
          </a:bodyPr>
          <a:lstStyle/>
          <a:p>
            <a:r>
              <a:rPr lang="en-US"/>
              <a:t>Chief constable</a:t>
            </a:r>
          </a:p>
        </p:txBody>
      </p:sp>
      <p:sp>
        <p:nvSpPr>
          <p:cNvPr id="3" name="Content Placeholder 2">
            <a:extLst>
              <a:ext uri="{FF2B5EF4-FFF2-40B4-BE49-F238E27FC236}">
                <a16:creationId xmlns:a16="http://schemas.microsoft.com/office/drawing/2014/main" id="{DE06A0CE-6953-4816-F84D-6FBB5DBCE60E}"/>
              </a:ext>
            </a:extLst>
          </p:cNvPr>
          <p:cNvSpPr>
            <a:spLocks noGrp="1"/>
          </p:cNvSpPr>
          <p:nvPr>
            <p:ph idx="1"/>
          </p:nvPr>
        </p:nvSpPr>
        <p:spPr>
          <a:xfrm>
            <a:off x="838200" y="1984443"/>
            <a:ext cx="8777809" cy="4192520"/>
          </a:xfrm>
        </p:spPr>
        <p:txBody>
          <a:bodyPr vert="horz" lIns="91440" tIns="45720" rIns="91440" bIns="45720" rtlCol="0" anchor="t">
            <a:normAutofit fontScale="92500" lnSpcReduction="10000"/>
          </a:bodyPr>
          <a:lstStyle/>
          <a:p>
            <a:r>
              <a:rPr lang="en-US" sz="2400" dirty="0">
                <a:ea typeface="+mn-lt"/>
                <a:cs typeface="+mn-lt"/>
              </a:rPr>
              <a:t>The Chief Constable holds the highest position in the British police force, entrusted with the overall leadership and direction of the entire </a:t>
            </a:r>
            <a:r>
              <a:rPr lang="en-US" sz="2400" dirty="0" err="1">
                <a:ea typeface="+mn-lt"/>
                <a:cs typeface="+mn-lt"/>
              </a:rPr>
              <a:t>organisation</a:t>
            </a:r>
            <a:r>
              <a:rPr lang="en-US" sz="2400" dirty="0">
                <a:ea typeface="+mn-lt"/>
                <a:cs typeface="+mn-lt"/>
              </a:rPr>
              <a:t>.</a:t>
            </a:r>
            <a:endParaRPr lang="en-US" sz="2400" dirty="0"/>
          </a:p>
          <a:p>
            <a:r>
              <a:rPr lang="en-US" sz="2400" dirty="0">
                <a:ea typeface="+mn-lt"/>
                <a:cs typeface="+mn-lt"/>
              </a:rPr>
              <a:t>Their responsibilities include strategic planning, policy development, and decision-making on critical matters.</a:t>
            </a:r>
            <a:endParaRPr lang="en-US" sz="2400" dirty="0"/>
          </a:p>
          <a:p>
            <a:r>
              <a:rPr lang="en-US" sz="2400" dirty="0">
                <a:ea typeface="+mn-lt"/>
                <a:cs typeface="+mn-lt"/>
              </a:rPr>
              <a:t>Chief Constables are accountable for shaping the force’s vision, upholding public trust, and efficiently allocating resources.</a:t>
            </a:r>
            <a:endParaRPr lang="en-US" sz="2400" dirty="0"/>
          </a:p>
          <a:p>
            <a:r>
              <a:rPr lang="en-US" sz="2400" dirty="0">
                <a:ea typeface="+mn-lt"/>
                <a:cs typeface="+mn-lt"/>
              </a:rPr>
              <a:t>They engage with external stakeholders, represent the force in significant forums, and spearhead initiatives to improve community safety.</a:t>
            </a:r>
            <a:endParaRPr lang="en-US" sz="2400" dirty="0"/>
          </a:p>
          <a:p>
            <a:r>
              <a:rPr lang="en-US" sz="2400" dirty="0">
                <a:ea typeface="+mn-lt"/>
                <a:cs typeface="+mn-lt"/>
              </a:rPr>
              <a:t>Chief Constables offer guidance to senior officers, establish </a:t>
            </a:r>
            <a:r>
              <a:rPr lang="en-US" sz="2400" dirty="0" err="1">
                <a:ea typeface="+mn-lt"/>
                <a:cs typeface="+mn-lt"/>
              </a:rPr>
              <a:t>organisational</a:t>
            </a:r>
            <a:r>
              <a:rPr lang="en-US" sz="2400" dirty="0">
                <a:ea typeface="+mn-lt"/>
                <a:cs typeface="+mn-lt"/>
              </a:rPr>
              <a:t> priorities, and navigate the force through complex challenges, playing a central role in shaping the policing landscape.</a:t>
            </a:r>
            <a:endParaRPr lang="en-US" sz="2400" dirty="0"/>
          </a:p>
          <a:p>
            <a:endParaRPr lang="en-US" sz="1500" dirty="0"/>
          </a:p>
        </p:txBody>
      </p:sp>
    </p:spTree>
    <p:extLst>
      <p:ext uri="{BB962C8B-B14F-4D97-AF65-F5344CB8AC3E}">
        <p14:creationId xmlns:p14="http://schemas.microsoft.com/office/powerpoint/2010/main" val="515877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Metropolitan Police - Wikipedia">
            <a:extLst>
              <a:ext uri="{FF2B5EF4-FFF2-40B4-BE49-F238E27FC236}">
                <a16:creationId xmlns:a16="http://schemas.microsoft.com/office/drawing/2014/main" id="{6CDDC88A-4F70-9485-9A70-72169CFDC910}"/>
              </a:ext>
            </a:extLst>
          </p:cNvPr>
          <p:cNvPicPr>
            <a:picLocks noChangeAspect="1"/>
          </p:cNvPicPr>
          <p:nvPr/>
        </p:nvPicPr>
        <p:blipFill>
          <a:blip r:embed="rId2"/>
          <a:stretch>
            <a:fillRect/>
          </a:stretch>
        </p:blipFill>
        <p:spPr>
          <a:xfrm>
            <a:off x="6541053" y="538531"/>
            <a:ext cx="4777381" cy="560822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D94A83-610D-1111-B68D-35CBB4454205}"/>
              </a:ext>
            </a:extLst>
          </p:cNvPr>
          <p:cNvSpPr>
            <a:spLocks noGrp="1"/>
          </p:cNvSpPr>
          <p:nvPr>
            <p:ph type="title"/>
          </p:nvPr>
        </p:nvSpPr>
        <p:spPr>
          <a:xfrm>
            <a:off x="838201" y="479493"/>
            <a:ext cx="5257800" cy="1325563"/>
          </a:xfrm>
        </p:spPr>
        <p:txBody>
          <a:bodyPr>
            <a:normAutofit/>
          </a:bodyPr>
          <a:lstStyle/>
          <a:p>
            <a:r>
              <a:rPr lang="en-US"/>
              <a:t>Metropolitan Police Service </a:t>
            </a:r>
          </a:p>
        </p:txBody>
      </p:sp>
      <p:sp>
        <p:nvSpPr>
          <p:cNvPr id="3" name="Content Placeholder 2">
            <a:extLst>
              <a:ext uri="{FF2B5EF4-FFF2-40B4-BE49-F238E27FC236}">
                <a16:creationId xmlns:a16="http://schemas.microsoft.com/office/drawing/2014/main" id="{82669F25-FB1E-0B55-C8C8-CCC9FC9112FA}"/>
              </a:ext>
            </a:extLst>
          </p:cNvPr>
          <p:cNvSpPr>
            <a:spLocks noGrp="1"/>
          </p:cNvSpPr>
          <p:nvPr>
            <p:ph idx="1"/>
          </p:nvPr>
        </p:nvSpPr>
        <p:spPr>
          <a:xfrm>
            <a:off x="838201" y="1984443"/>
            <a:ext cx="5257800" cy="4192520"/>
          </a:xfrm>
        </p:spPr>
        <p:txBody>
          <a:bodyPr vert="horz" lIns="91440" tIns="45720" rIns="91440" bIns="45720" rtlCol="0">
            <a:normAutofit/>
          </a:bodyPr>
          <a:lstStyle/>
          <a:p>
            <a:pPr marL="0" indent="0">
              <a:buNone/>
            </a:pPr>
            <a:r>
              <a:rPr lang="en-US"/>
              <a:t>Roles are the same until after promotion from Chief Superintendent:-</a:t>
            </a:r>
          </a:p>
          <a:p>
            <a:r>
              <a:rPr lang="en-US"/>
              <a:t>Commander</a:t>
            </a:r>
          </a:p>
          <a:p>
            <a:r>
              <a:rPr lang="en-US"/>
              <a:t>Deputy Assistant commissioner</a:t>
            </a:r>
          </a:p>
          <a:p>
            <a:r>
              <a:rPr lang="en-US"/>
              <a:t>Assistant Commissioner</a:t>
            </a:r>
          </a:p>
          <a:p>
            <a:r>
              <a:rPr lang="en-US"/>
              <a:t>Deputy Commissioner</a:t>
            </a:r>
          </a:p>
          <a:p>
            <a:r>
              <a:rPr lang="en-US"/>
              <a:t>Commissioner</a:t>
            </a:r>
          </a:p>
        </p:txBody>
      </p:sp>
    </p:spTree>
    <p:extLst>
      <p:ext uri="{BB962C8B-B14F-4D97-AF65-F5344CB8AC3E}">
        <p14:creationId xmlns:p14="http://schemas.microsoft.com/office/powerpoint/2010/main" val="1127515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265DB2-A3F4-278D-552E-20703D701015}"/>
              </a:ext>
            </a:extLst>
          </p:cNvPr>
          <p:cNvSpPr>
            <a:spLocks noGrp="1"/>
          </p:cNvSpPr>
          <p:nvPr>
            <p:ph type="title"/>
          </p:nvPr>
        </p:nvSpPr>
        <p:spPr>
          <a:xfrm>
            <a:off x="793662" y="386930"/>
            <a:ext cx="10066122" cy="1298448"/>
          </a:xfrm>
        </p:spPr>
        <p:txBody>
          <a:bodyPr anchor="b">
            <a:normAutofit/>
          </a:bodyPr>
          <a:lstStyle/>
          <a:p>
            <a:r>
              <a:rPr lang="en-US" sz="4800"/>
              <a:t>Policing by consent</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133297A0-04E7-47F7-2B6F-FA665557994C}"/>
              </a:ext>
            </a:extLst>
          </p:cNvPr>
          <p:cNvSpPr>
            <a:spLocks noGrp="1"/>
          </p:cNvSpPr>
          <p:nvPr>
            <p:ph idx="1"/>
          </p:nvPr>
        </p:nvSpPr>
        <p:spPr>
          <a:xfrm>
            <a:off x="793661" y="2599509"/>
            <a:ext cx="4530898" cy="3639450"/>
          </a:xfrm>
        </p:spPr>
        <p:txBody>
          <a:bodyPr anchor="ctr">
            <a:normAutofit/>
          </a:bodyPr>
          <a:lstStyle/>
          <a:p>
            <a:endParaRPr lang="en-US" sz="2000"/>
          </a:p>
        </p:txBody>
      </p:sp>
      <p:pic>
        <p:nvPicPr>
          <p:cNvPr id="8" name="Content Placeholder 7" descr="Policing by Consent — Abolitionist Futures">
            <a:extLst>
              <a:ext uri="{FF2B5EF4-FFF2-40B4-BE49-F238E27FC236}">
                <a16:creationId xmlns:a16="http://schemas.microsoft.com/office/drawing/2014/main" id="{978EFBF8-E680-D84D-E198-DA4640032497}"/>
              </a:ext>
            </a:extLst>
          </p:cNvPr>
          <p:cNvPicPr>
            <a:picLocks noChangeAspect="1"/>
          </p:cNvPicPr>
          <p:nvPr/>
        </p:nvPicPr>
        <p:blipFill>
          <a:blip r:embed="rId2"/>
          <a:stretch>
            <a:fillRect/>
          </a:stretch>
        </p:blipFill>
        <p:spPr>
          <a:xfrm>
            <a:off x="5911532" y="3158836"/>
            <a:ext cx="5150277" cy="2365081"/>
          </a:xfrm>
          <a:prstGeom prst="rect">
            <a:avLst/>
          </a:prstGeom>
        </p:spPr>
      </p:pic>
      <p:sp>
        <p:nvSpPr>
          <p:cNvPr id="21" name="Rectangle 2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25628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761108-FD2B-2B69-1F24-4D3A40EF226E}"/>
              </a:ext>
            </a:extLst>
          </p:cNvPr>
          <p:cNvSpPr>
            <a:spLocks noGrp="1"/>
          </p:cNvSpPr>
          <p:nvPr>
            <p:ph type="title"/>
          </p:nvPr>
        </p:nvSpPr>
        <p:spPr>
          <a:xfrm>
            <a:off x="1043631" y="809898"/>
            <a:ext cx="9942716" cy="1554480"/>
          </a:xfrm>
        </p:spPr>
        <p:txBody>
          <a:bodyPr anchor="ctr">
            <a:normAutofit/>
          </a:bodyPr>
          <a:lstStyle/>
          <a:p>
            <a:r>
              <a:rPr lang="en-US" sz="4800"/>
              <a:t>Social and historical context</a:t>
            </a:r>
          </a:p>
        </p:txBody>
      </p:sp>
      <p:sp>
        <p:nvSpPr>
          <p:cNvPr id="3" name="Content Placeholder 2">
            <a:extLst>
              <a:ext uri="{FF2B5EF4-FFF2-40B4-BE49-F238E27FC236}">
                <a16:creationId xmlns:a16="http://schemas.microsoft.com/office/drawing/2014/main" id="{6E1A78C3-E069-93BF-7C3B-9ABF1EC3444D}"/>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1900"/>
              <a:t>Derived from Sir Robert Peels principles</a:t>
            </a:r>
          </a:p>
          <a:p>
            <a:r>
              <a:rPr lang="en-US" sz="1900"/>
              <a:t>Policing by consent relies on the trust and confidence that the public has on the police</a:t>
            </a:r>
          </a:p>
          <a:p>
            <a:r>
              <a:rPr lang="en-US" sz="1900"/>
              <a:t>Derives from the consent and cooperation from the public they serve, as a pose to the state</a:t>
            </a:r>
          </a:p>
          <a:p>
            <a:r>
              <a:rPr lang="en-US" sz="1900"/>
              <a:t>It does not mean consent of an individual</a:t>
            </a:r>
          </a:p>
          <a:p>
            <a:r>
              <a:rPr lang="en-US" sz="1900"/>
              <a:t>No individual can choose to withdraw their consent from the police, or from a law</a:t>
            </a:r>
          </a:p>
          <a:p>
            <a:pPr marL="0" indent="0">
              <a:buNone/>
            </a:pPr>
            <a:endParaRPr lang="en-US" sz="1900"/>
          </a:p>
          <a:p>
            <a:pPr marL="0" indent="0">
              <a:buNone/>
            </a:pPr>
            <a:endParaRPr lang="en-US" sz="1900"/>
          </a:p>
          <a:p>
            <a:pPr marL="0" indent="0">
              <a:buNone/>
            </a:pPr>
            <a:r>
              <a:rPr lang="en-US" sz="1900"/>
              <a:t>When can this be undermined?</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341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07D04E-BF3A-9494-2D8C-9D76D7775593}"/>
              </a:ext>
            </a:extLst>
          </p:cNvPr>
          <p:cNvSpPr>
            <a:spLocks noGrp="1"/>
          </p:cNvSpPr>
          <p:nvPr>
            <p:ph type="title"/>
          </p:nvPr>
        </p:nvSpPr>
        <p:spPr>
          <a:xfrm>
            <a:off x="630936" y="640080"/>
            <a:ext cx="4818888" cy="1481328"/>
          </a:xfrm>
        </p:spPr>
        <p:txBody>
          <a:bodyPr anchor="b">
            <a:normAutofit/>
          </a:bodyPr>
          <a:lstStyle/>
          <a:p>
            <a:r>
              <a:rPr lang="en-US" sz="4200"/>
              <a:t>Constitutional position of the police</a:t>
            </a:r>
          </a:p>
        </p:txBody>
      </p:sp>
      <p:sp>
        <p:nvSpPr>
          <p:cNvPr id="2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3AEA46-72E7-3A37-B06A-6B45F27D413A}"/>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2200"/>
              <a:t>Accountability- in order to gain public approval of their existence, actions and behaviour.</a:t>
            </a:r>
          </a:p>
          <a:p>
            <a:r>
              <a:rPr lang="en-US" sz="2200"/>
              <a:t>Code of Ethics and Professional Standards</a:t>
            </a:r>
          </a:p>
          <a:p>
            <a:endParaRPr lang="en-US" sz="2200"/>
          </a:p>
        </p:txBody>
      </p:sp>
      <p:pic>
        <p:nvPicPr>
          <p:cNvPr id="4" name="Picture 3" descr="A blue and white poster with text and icons&#10;&#10;Description automatically generated">
            <a:extLst>
              <a:ext uri="{FF2B5EF4-FFF2-40B4-BE49-F238E27FC236}">
                <a16:creationId xmlns:a16="http://schemas.microsoft.com/office/drawing/2014/main" id="{0A9B3BAC-9928-1F5C-C26D-BFC92C0E5864}"/>
              </a:ext>
            </a:extLst>
          </p:cNvPr>
          <p:cNvPicPr>
            <a:picLocks noChangeAspect="1"/>
          </p:cNvPicPr>
          <p:nvPr/>
        </p:nvPicPr>
        <p:blipFill>
          <a:blip r:embed="rId2"/>
          <a:stretch>
            <a:fillRect/>
          </a:stretch>
        </p:blipFill>
        <p:spPr>
          <a:xfrm>
            <a:off x="6099048" y="1491066"/>
            <a:ext cx="5458968" cy="3875867"/>
          </a:xfrm>
          <a:prstGeom prst="rect">
            <a:avLst/>
          </a:prstGeom>
        </p:spPr>
      </p:pic>
    </p:spTree>
    <p:extLst>
      <p:ext uri="{BB962C8B-B14F-4D97-AF65-F5344CB8AC3E}">
        <p14:creationId xmlns:p14="http://schemas.microsoft.com/office/powerpoint/2010/main" val="3322483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747B49-97EB-EA60-5315-CEE394D57E00}"/>
              </a:ext>
            </a:extLst>
          </p:cNvPr>
          <p:cNvSpPr>
            <a:spLocks noGrp="1"/>
          </p:cNvSpPr>
          <p:nvPr>
            <p:ph type="title"/>
          </p:nvPr>
        </p:nvSpPr>
        <p:spPr>
          <a:xfrm>
            <a:off x="1043631" y="809898"/>
            <a:ext cx="9942716" cy="1554480"/>
          </a:xfrm>
        </p:spPr>
        <p:txBody>
          <a:bodyPr anchor="ctr">
            <a:normAutofit/>
          </a:bodyPr>
          <a:lstStyle/>
          <a:p>
            <a:r>
              <a:rPr lang="en-US" sz="4800"/>
              <a:t>Evidence for police legitimacy</a:t>
            </a:r>
          </a:p>
        </p:txBody>
      </p:sp>
      <p:sp>
        <p:nvSpPr>
          <p:cNvPr id="3" name="Content Placeholder 2">
            <a:extLst>
              <a:ext uri="{FF2B5EF4-FFF2-40B4-BE49-F238E27FC236}">
                <a16:creationId xmlns:a16="http://schemas.microsoft.com/office/drawing/2014/main" id="{95D43897-7060-DF6B-D27B-27B56286839E}"/>
              </a:ext>
            </a:extLst>
          </p:cNvPr>
          <p:cNvSpPr>
            <a:spLocks noGrp="1"/>
          </p:cNvSpPr>
          <p:nvPr>
            <p:ph idx="1"/>
          </p:nvPr>
        </p:nvSpPr>
        <p:spPr>
          <a:xfrm>
            <a:off x="1045028" y="2364378"/>
            <a:ext cx="9941319" cy="3777802"/>
          </a:xfrm>
        </p:spPr>
        <p:txBody>
          <a:bodyPr vert="horz" lIns="91440" tIns="45720" rIns="91440" bIns="45720" rtlCol="0" anchor="ctr">
            <a:normAutofit/>
          </a:bodyPr>
          <a:lstStyle/>
          <a:p>
            <a:r>
              <a:rPr lang="en-US" sz="1900" dirty="0">
                <a:ea typeface="+mn-lt"/>
                <a:cs typeface="+mn-lt"/>
              </a:rPr>
              <a:t>Police legitimacy is created when the public perceive the police to be effective and, more importantly, fair. </a:t>
            </a:r>
          </a:p>
          <a:p>
            <a:r>
              <a:rPr lang="en-US" sz="1900" dirty="0">
                <a:ea typeface="+mn-lt"/>
                <a:cs typeface="+mn-lt"/>
              </a:rPr>
              <a:t>The legitimacy of the police is central to public willingness to cooperate with the police and not break the law. </a:t>
            </a:r>
          </a:p>
          <a:p>
            <a:r>
              <a:rPr lang="en-US" sz="1900" dirty="0">
                <a:ea typeface="+mn-lt"/>
                <a:cs typeface="+mn-lt"/>
              </a:rPr>
              <a:t>The threat of punishment is not shown to have any influence on willingness to comply with the police and the law. Perceptions of police legitimacy and personal morality (one’s sense of right and wrong) are far more important. </a:t>
            </a:r>
          </a:p>
          <a:p>
            <a:r>
              <a:rPr lang="en-US" sz="1900" dirty="0">
                <a:ea typeface="+mn-lt"/>
                <a:cs typeface="+mn-lt"/>
              </a:rPr>
              <a:t>Legitimacy of the police Personal morality (sense of right and wrong) Perceived risk of sanction Willingness to cooperate with the police and not break the law (Police Now, 2020)</a:t>
            </a:r>
            <a:endParaRPr lang="en-US" sz="19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797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93F24B8-7060-199D-CC22-C8B88EA9ACBA}"/>
              </a:ext>
            </a:extLst>
          </p:cNvPr>
          <p:cNvSpPr>
            <a:spLocks noGrp="1"/>
          </p:cNvSpPr>
          <p:nvPr>
            <p:ph type="title"/>
          </p:nvPr>
        </p:nvSpPr>
        <p:spPr>
          <a:xfrm>
            <a:off x="1043631" y="809898"/>
            <a:ext cx="10173010" cy="1554480"/>
          </a:xfrm>
        </p:spPr>
        <p:txBody>
          <a:bodyPr anchor="ctr">
            <a:normAutofit/>
          </a:bodyPr>
          <a:lstStyle/>
          <a:p>
            <a:r>
              <a:rPr lang="en-US" sz="4800"/>
              <a:t>What is procedural justice?</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79262DAE-9FD9-6C07-3F54-139F3C899BE7}"/>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233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11EF0-5A4A-10BC-921F-54218FBF5420}"/>
              </a:ext>
            </a:extLst>
          </p:cNvPr>
          <p:cNvSpPr>
            <a:spLocks noGrp="1"/>
          </p:cNvSpPr>
          <p:nvPr>
            <p:ph type="title"/>
          </p:nvPr>
        </p:nvSpPr>
        <p:spPr>
          <a:xfrm>
            <a:off x="1043631" y="809898"/>
            <a:ext cx="9942716" cy="1554480"/>
          </a:xfrm>
        </p:spPr>
        <p:txBody>
          <a:bodyPr anchor="ctr">
            <a:normAutofit/>
          </a:bodyPr>
          <a:lstStyle/>
          <a:p>
            <a:r>
              <a:rPr lang="en-US" sz="4800"/>
              <a:t>Why is procedural justice important?</a:t>
            </a:r>
          </a:p>
        </p:txBody>
      </p:sp>
      <p:sp>
        <p:nvSpPr>
          <p:cNvPr id="3" name="Content Placeholder 2">
            <a:extLst>
              <a:ext uri="{FF2B5EF4-FFF2-40B4-BE49-F238E27FC236}">
                <a16:creationId xmlns:a16="http://schemas.microsoft.com/office/drawing/2014/main" id="{40797B89-C091-13B7-33FF-5F6C20DFABDA}"/>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ea typeface="+mn-lt"/>
                <a:cs typeface="+mn-lt"/>
              </a:rPr>
              <a:t>Evidence suggests that when members of the public perceive their interaction with officers to be procedurally just – that is they feel that they have been treated with dignity and respect – they are more likely to view the police as legitimate. What impact does this have on policing?</a:t>
            </a:r>
          </a:p>
          <a:p>
            <a:endParaRPr lang="en-US" sz="2400">
              <a:ea typeface="+mn-lt"/>
              <a:cs typeface="+mn-lt"/>
            </a:endParaRPr>
          </a:p>
          <a:p>
            <a:r>
              <a:rPr lang="en-US" sz="2400">
                <a:ea typeface="+mn-lt"/>
                <a:cs typeface="+mn-lt"/>
              </a:rPr>
              <a:t>Perceptions of the legitimacy of policing are very important as it governs the extent to which a person abides by the law and cooperates with the police</a:t>
            </a:r>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79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3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08F6C-B203-8CB2-6B9B-E51C1D1563C3}"/>
              </a:ext>
            </a:extLst>
          </p:cNvPr>
          <p:cNvSpPr>
            <a:spLocks noGrp="1"/>
          </p:cNvSpPr>
          <p:nvPr>
            <p:ph type="title"/>
          </p:nvPr>
        </p:nvSpPr>
        <p:spPr>
          <a:xfrm>
            <a:off x="466722" y="586855"/>
            <a:ext cx="3201366" cy="3387497"/>
          </a:xfrm>
        </p:spPr>
        <p:txBody>
          <a:bodyPr anchor="b">
            <a:normAutofit/>
          </a:bodyPr>
          <a:lstStyle/>
          <a:p>
            <a:pPr algn="r"/>
            <a:r>
              <a:rPr lang="en-US" sz="2800">
                <a:solidFill>
                  <a:srgbClr val="FFFFFF"/>
                </a:solidFill>
              </a:rPr>
              <a:t>How to police in a procedurally justice way</a:t>
            </a:r>
          </a:p>
        </p:txBody>
      </p:sp>
      <p:sp>
        <p:nvSpPr>
          <p:cNvPr id="3" name="Content Placeholder 2">
            <a:extLst>
              <a:ext uri="{FF2B5EF4-FFF2-40B4-BE49-F238E27FC236}">
                <a16:creationId xmlns:a16="http://schemas.microsoft.com/office/drawing/2014/main" id="{B8842017-503E-D3E5-B2B1-9101591C311F}"/>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a:ea typeface="+mn-lt"/>
                <a:cs typeface="+mn-lt"/>
              </a:rPr>
              <a:t>Be respectful &amp; non-judgmental when talking to members of the public  </a:t>
            </a:r>
          </a:p>
          <a:p>
            <a:r>
              <a:rPr lang="en-US" sz="2000">
                <a:ea typeface="+mn-lt"/>
                <a:cs typeface="+mn-lt"/>
              </a:rPr>
              <a:t>Offer support and show that you care about their problems </a:t>
            </a:r>
          </a:p>
          <a:p>
            <a:r>
              <a:rPr lang="en-US" sz="2000">
                <a:ea typeface="+mn-lt"/>
                <a:cs typeface="+mn-lt"/>
              </a:rPr>
              <a:t>Show an interest in them and their lives</a:t>
            </a:r>
          </a:p>
          <a:p>
            <a:r>
              <a:rPr lang="en-US" sz="2000">
                <a:ea typeface="+mn-lt"/>
                <a:cs typeface="+mn-lt"/>
              </a:rPr>
              <a:t> Do not stereotype </a:t>
            </a:r>
          </a:p>
          <a:p>
            <a:r>
              <a:rPr lang="en-US" sz="2000">
                <a:ea typeface="+mn-lt"/>
                <a:cs typeface="+mn-lt"/>
              </a:rPr>
              <a:t> Be open minded and never assume </a:t>
            </a:r>
          </a:p>
          <a:p>
            <a:r>
              <a:rPr lang="en-US" sz="2000">
                <a:ea typeface="+mn-lt"/>
                <a:cs typeface="+mn-lt"/>
              </a:rPr>
              <a:t> Think about the bigger picture - are there any risks for the member of public by talking to you? </a:t>
            </a:r>
          </a:p>
          <a:p>
            <a:r>
              <a:rPr lang="en-US" sz="2000">
                <a:ea typeface="+mn-lt"/>
                <a:cs typeface="+mn-lt"/>
              </a:rPr>
              <a:t>Show empathy and compassion </a:t>
            </a:r>
          </a:p>
          <a:p>
            <a:r>
              <a:rPr lang="en-US" sz="2000">
                <a:ea typeface="+mn-lt"/>
                <a:cs typeface="+mn-lt"/>
              </a:rPr>
              <a:t> Be sincere and aim to build trust between both parties</a:t>
            </a:r>
          </a:p>
          <a:p>
            <a:r>
              <a:rPr lang="en-US" sz="2000">
                <a:ea typeface="+mn-lt"/>
                <a:cs typeface="+mn-lt"/>
              </a:rPr>
              <a:t> Show you understand and that you want to help them </a:t>
            </a:r>
          </a:p>
          <a:p>
            <a:r>
              <a:rPr lang="en-US" sz="2000">
                <a:ea typeface="+mn-lt"/>
                <a:cs typeface="+mn-lt"/>
              </a:rPr>
              <a:t> Refer to specialists for support, if necessary (Police Now, 2020)</a:t>
            </a:r>
            <a:endParaRPr lang="en-US" sz="2000"/>
          </a:p>
        </p:txBody>
      </p:sp>
    </p:spTree>
    <p:extLst>
      <p:ext uri="{BB962C8B-B14F-4D97-AF65-F5344CB8AC3E}">
        <p14:creationId xmlns:p14="http://schemas.microsoft.com/office/powerpoint/2010/main" val="2428343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Rectangle 4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941D3-FA9E-F5CC-1A8A-E4B5F5486AF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Importance of the publics input</a:t>
            </a:r>
          </a:p>
        </p:txBody>
      </p:sp>
      <p:sp>
        <p:nvSpPr>
          <p:cNvPr id="3" name="Content Placeholder 2">
            <a:extLst>
              <a:ext uri="{FF2B5EF4-FFF2-40B4-BE49-F238E27FC236}">
                <a16:creationId xmlns:a16="http://schemas.microsoft.com/office/drawing/2014/main" id="{C8AD0D88-401D-4B93-3823-2D55886272B7}"/>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dirty="0"/>
              <a:t>Reporting Crime</a:t>
            </a:r>
          </a:p>
          <a:p>
            <a:r>
              <a:rPr lang="en-US" sz="2000" dirty="0"/>
              <a:t>Intelligence</a:t>
            </a:r>
          </a:p>
          <a:p>
            <a:r>
              <a:rPr lang="en-US" sz="2000" dirty="0"/>
              <a:t>Compliance</a:t>
            </a:r>
          </a:p>
          <a:p>
            <a:r>
              <a:rPr lang="en-US" sz="2000" dirty="0"/>
              <a:t>Strengthen policing</a:t>
            </a:r>
          </a:p>
          <a:p>
            <a:r>
              <a:rPr lang="en-US" sz="2000" dirty="0"/>
              <a:t>Reduce crime</a:t>
            </a:r>
          </a:p>
        </p:txBody>
      </p:sp>
    </p:spTree>
    <p:extLst>
      <p:ext uri="{BB962C8B-B14F-4D97-AF65-F5344CB8AC3E}">
        <p14:creationId xmlns:p14="http://schemas.microsoft.com/office/powerpoint/2010/main" val="731741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Decade since Duggan - Race on the Agenda">
            <a:extLst>
              <a:ext uri="{FF2B5EF4-FFF2-40B4-BE49-F238E27FC236}">
                <a16:creationId xmlns:a16="http://schemas.microsoft.com/office/drawing/2014/main" id="{F67EB45D-8E8E-11BA-3610-57E6EB9798DB}"/>
              </a:ext>
            </a:extLst>
          </p:cNvPr>
          <p:cNvPicPr>
            <a:picLocks noGrp="1" noChangeAspect="1"/>
          </p:cNvPicPr>
          <p:nvPr>
            <p:ph idx="1"/>
          </p:nvPr>
        </p:nvPicPr>
        <p:blipFill rotWithShape="1">
          <a:blip r:embed="rId2"/>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96DE1-873B-7B77-5259-F0ECC95872A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chemeClr val="tx1">
                    <a:lumMod val="85000"/>
                    <a:lumOff val="15000"/>
                  </a:schemeClr>
                </a:solidFill>
              </a:rPr>
              <a:t>Importance of maintaining public consent…</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3925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smiling at the camera&#10;&#10;Description automatically generated">
            <a:extLst>
              <a:ext uri="{FF2B5EF4-FFF2-40B4-BE49-F238E27FC236}">
                <a16:creationId xmlns:a16="http://schemas.microsoft.com/office/drawing/2014/main" id="{A42AA0B5-C6AA-0723-CE6F-64C813E22850}"/>
              </a:ext>
            </a:extLst>
          </p:cNvPr>
          <p:cNvPicPr>
            <a:picLocks noChangeAspect="1"/>
          </p:cNvPicPr>
          <p:nvPr/>
        </p:nvPicPr>
        <p:blipFill rotWithShape="1">
          <a:blip r:embed="rId2"/>
          <a:srcRect b="758"/>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E9785EA3-CAA6-6946-36EA-29CF62C6CCA9}"/>
              </a:ext>
            </a:extLst>
          </p:cNvPr>
          <p:cNvSpPr>
            <a:spLocks noGrp="1"/>
          </p:cNvSpPr>
          <p:nvPr>
            <p:ph idx="1"/>
          </p:nvPr>
        </p:nvSpPr>
        <p:spPr>
          <a:xfrm>
            <a:off x="6417734" y="2614612"/>
            <a:ext cx="5291663" cy="3752849"/>
          </a:xfrm>
        </p:spPr>
        <p:txBody>
          <a:bodyPr vert="horz" lIns="91440" tIns="45720" rIns="91440" bIns="45720" rtlCol="0" anchor="t">
            <a:normAutofit fontScale="92500" lnSpcReduction="20000"/>
          </a:bodyPr>
          <a:lstStyle/>
          <a:p>
            <a:r>
              <a:rPr lang="en-US" sz="1800" dirty="0"/>
              <a:t>Mark Duggan 2011- shot dead by Met police </a:t>
            </a:r>
          </a:p>
          <a:p>
            <a:r>
              <a:rPr lang="en-US" sz="1800" dirty="0"/>
              <a:t>Largest civil unrest in the UK seen in generations</a:t>
            </a:r>
          </a:p>
          <a:p>
            <a:r>
              <a:rPr lang="en-US" sz="1800" dirty="0"/>
              <a:t>5 nights of rioting across London, Birmingham and other major cities</a:t>
            </a:r>
          </a:p>
          <a:p>
            <a:r>
              <a:rPr lang="en-US" sz="1800" dirty="0"/>
              <a:t>Very damaging for police reputation</a:t>
            </a:r>
          </a:p>
          <a:p>
            <a:endParaRPr lang="en-US" sz="1800" dirty="0"/>
          </a:p>
          <a:p>
            <a:endParaRPr lang="en-US" sz="1800" dirty="0"/>
          </a:p>
          <a:p>
            <a:r>
              <a:rPr lang="en-US" sz="1800" dirty="0"/>
              <a:t>Brixton riots 1981</a:t>
            </a:r>
          </a:p>
          <a:p>
            <a:r>
              <a:rPr lang="en-US" sz="1800" dirty="0" err="1">
                <a:ea typeface="+mn-lt"/>
                <a:cs typeface="+mn-lt"/>
                <a:hlinkClick r:id="rId3"/>
              </a:rPr>
              <a:t>brixton</a:t>
            </a:r>
            <a:r>
              <a:rPr lang="en-US" sz="1800" dirty="0">
                <a:ea typeface="+mn-lt"/>
                <a:cs typeface="+mn-lt"/>
                <a:hlinkClick r:id="rId3"/>
              </a:rPr>
              <a:t> riots - Google Search</a:t>
            </a:r>
            <a:endParaRPr lang="en-US" sz="1800" dirty="0"/>
          </a:p>
          <a:p>
            <a:r>
              <a:rPr lang="en-US" sz="1500" dirty="0">
                <a:solidFill>
                  <a:srgbClr val="202124"/>
                </a:solidFill>
                <a:ea typeface="+mn-lt"/>
                <a:cs typeface="+mn-lt"/>
              </a:rPr>
              <a:t>Over the course of the uprising 279 police officers had been injured</a:t>
            </a:r>
            <a:endParaRPr lang="en-US" sz="1800" dirty="0">
              <a:solidFill>
                <a:srgbClr val="000000"/>
              </a:solidFill>
              <a:ea typeface="+mn-lt"/>
              <a:cs typeface="+mn-lt"/>
            </a:endParaRPr>
          </a:p>
          <a:p>
            <a:r>
              <a:rPr lang="en-US" sz="1500" dirty="0">
                <a:solidFill>
                  <a:srgbClr val="202124"/>
                </a:solidFill>
                <a:ea typeface="+mn-lt"/>
                <a:cs typeface="+mn-lt"/>
              </a:rPr>
              <a:t>Over 100 cars were damaged </a:t>
            </a:r>
            <a:endParaRPr lang="en-US" sz="1800" dirty="0">
              <a:solidFill>
                <a:srgbClr val="000000"/>
              </a:solidFill>
              <a:ea typeface="+mn-lt"/>
              <a:cs typeface="+mn-lt"/>
            </a:endParaRPr>
          </a:p>
          <a:p>
            <a:r>
              <a:rPr lang="en-US" sz="1500" dirty="0">
                <a:solidFill>
                  <a:srgbClr val="202124"/>
                </a:solidFill>
                <a:ea typeface="+mn-lt"/>
                <a:cs typeface="+mn-lt"/>
              </a:rPr>
              <a:t>82 people had been arrested</a:t>
            </a:r>
            <a:endParaRPr lang="en-US" sz="1800" dirty="0"/>
          </a:p>
          <a:p>
            <a:endParaRPr lang="en-US" sz="1800" dirty="0"/>
          </a:p>
        </p:txBody>
      </p:sp>
      <p:sp>
        <p:nvSpPr>
          <p:cNvPr id="6" name="Title 5">
            <a:extLst>
              <a:ext uri="{FF2B5EF4-FFF2-40B4-BE49-F238E27FC236}">
                <a16:creationId xmlns:a16="http://schemas.microsoft.com/office/drawing/2014/main" id="{E2E0F7F9-869C-5C7A-78FC-8AC9D3FBC305}"/>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820756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E3C07D5-55B4-D551-3CB6-1AA5FC99DA98}"/>
              </a:ext>
            </a:extLst>
          </p:cNvPr>
          <p:cNvPicPr>
            <a:picLocks noGrp="1" noChangeAspect="1"/>
          </p:cNvPicPr>
          <p:nvPr>
            <p:ph idx="1"/>
          </p:nvPr>
        </p:nvPicPr>
        <p:blipFill>
          <a:blip r:embed="rId2"/>
          <a:srcRect t="5427" r="-2" b="3323"/>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7" name="TextBox 6">
            <a:extLst>
              <a:ext uri="{FF2B5EF4-FFF2-40B4-BE49-F238E27FC236}">
                <a16:creationId xmlns:a16="http://schemas.microsoft.com/office/drawing/2014/main" id="{A008D649-9E3C-DD74-C487-7ECCEFE0B916}"/>
              </a:ext>
            </a:extLst>
          </p:cNvPr>
          <p:cNvSpPr txBox="1"/>
          <p:nvPr/>
        </p:nvSpPr>
        <p:spPr>
          <a:xfrm>
            <a:off x="6797004" y="670559"/>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Brixton riots 1981</a:t>
            </a: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Over the course of the uprising 279 police officers had been injured</a:t>
            </a:r>
          </a:p>
          <a:p>
            <a:pPr indent="-228600">
              <a:lnSpc>
                <a:spcPct val="90000"/>
              </a:lnSpc>
              <a:spcAft>
                <a:spcPts val="600"/>
              </a:spcAft>
              <a:buFont typeface="Arial" panose="020B0604020202020204" pitchFamily="34" charset="0"/>
              <a:buChar char="•"/>
            </a:pPr>
            <a:r>
              <a:rPr lang="en-US" sz="2000"/>
              <a:t>Over 100 cars were damaged </a:t>
            </a:r>
          </a:p>
          <a:p>
            <a:pPr indent="-228600">
              <a:lnSpc>
                <a:spcPct val="90000"/>
              </a:lnSpc>
              <a:spcAft>
                <a:spcPts val="600"/>
              </a:spcAft>
              <a:buFont typeface="Arial" panose="020B0604020202020204" pitchFamily="34" charset="0"/>
              <a:buChar char="•"/>
            </a:pPr>
            <a:r>
              <a:rPr lang="en-US" sz="2000"/>
              <a:t>82 people had been arrested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hlinkClick r:id="rId3"/>
              </a:rPr>
              <a:t>The Brixton riots and the Scarman Report - The National Archives</a:t>
            </a:r>
            <a:endParaRPr lang="en-US" sz="2000"/>
          </a:p>
        </p:txBody>
      </p:sp>
    </p:spTree>
    <p:extLst>
      <p:ext uri="{BB962C8B-B14F-4D97-AF65-F5344CB8AC3E}">
        <p14:creationId xmlns:p14="http://schemas.microsoft.com/office/powerpoint/2010/main" val="3501430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4B93C-73E7-737D-7FAF-9E9EC2A7BB53}"/>
              </a:ext>
            </a:extLst>
          </p:cNvPr>
          <p:cNvSpPr>
            <a:spLocks noGrp="1"/>
          </p:cNvSpPr>
          <p:nvPr>
            <p:ph type="title"/>
          </p:nvPr>
        </p:nvSpPr>
        <p:spPr>
          <a:xfrm>
            <a:off x="640080" y="325369"/>
            <a:ext cx="4368602" cy="1956841"/>
          </a:xfrm>
        </p:spPr>
        <p:txBody>
          <a:bodyPr anchor="b">
            <a:normAutofit/>
          </a:bodyPr>
          <a:lstStyle/>
          <a:p>
            <a:r>
              <a:rPr lang="en-GB" sz="3400"/>
              <a:t>Ely Riots Cardiff 2023 sparked by the death of two friends….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ar on fire with a cow on the front&#10;&#10;AI-generated content may be incorrect.">
            <a:extLst>
              <a:ext uri="{FF2B5EF4-FFF2-40B4-BE49-F238E27FC236}">
                <a16:creationId xmlns:a16="http://schemas.microsoft.com/office/drawing/2014/main" id="{80F84607-DF98-394A-C53D-5365EEF1F55F}"/>
              </a:ext>
            </a:extLst>
          </p:cNvPr>
          <p:cNvPicPr>
            <a:picLocks noChangeAspect="1"/>
          </p:cNvPicPr>
          <p:nvPr/>
        </p:nvPicPr>
        <p:blipFill>
          <a:blip r:embed="rId2"/>
          <a:srcRect l="28858" r="1547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F8A54479-BD47-2109-16A6-553CFEB19A5A}"/>
              </a:ext>
            </a:extLst>
          </p:cNvPr>
          <p:cNvSpPr txBox="1"/>
          <p:nvPr/>
        </p:nvSpPr>
        <p:spPr>
          <a:xfrm>
            <a:off x="-35390" y="5537854"/>
            <a:ext cx="4710804" cy="738664"/>
          </a:xfrm>
          <a:prstGeom prst="rect">
            <a:avLst/>
          </a:prstGeom>
          <a:noFill/>
        </p:spPr>
        <p:txBody>
          <a:bodyPr wrap="square">
            <a:spAutoFit/>
          </a:bodyPr>
          <a:lstStyle/>
          <a:p>
            <a:r>
              <a:rPr lang="en-GB" sz="1400" dirty="0">
                <a:hlinkClick r:id="rId3"/>
              </a:rPr>
              <a:t>IOPC investigation into South Wales Police actions prior to the deaths of two boys in Ely near to conclusion | Independent Office for Police Conduct (IOPC)</a:t>
            </a:r>
            <a:endParaRPr lang="en-GB" sz="1400" dirty="0"/>
          </a:p>
        </p:txBody>
      </p:sp>
      <p:sp>
        <p:nvSpPr>
          <p:cNvPr id="13" name="TextBox 12">
            <a:extLst>
              <a:ext uri="{FF2B5EF4-FFF2-40B4-BE49-F238E27FC236}">
                <a16:creationId xmlns:a16="http://schemas.microsoft.com/office/drawing/2014/main" id="{19075F4C-7D1C-BB6E-9ADC-D01CA85C4C91}"/>
              </a:ext>
            </a:extLst>
          </p:cNvPr>
          <p:cNvSpPr txBox="1"/>
          <p:nvPr/>
        </p:nvSpPr>
        <p:spPr>
          <a:xfrm>
            <a:off x="266700" y="3244334"/>
            <a:ext cx="2563586" cy="923330"/>
          </a:xfrm>
          <a:prstGeom prst="rect">
            <a:avLst/>
          </a:prstGeom>
          <a:noFill/>
        </p:spPr>
        <p:txBody>
          <a:bodyPr wrap="square">
            <a:spAutoFit/>
          </a:bodyPr>
          <a:lstStyle/>
          <a:p>
            <a:r>
              <a:rPr lang="en-GB" dirty="0">
                <a:hlinkClick r:id="rId4"/>
              </a:rPr>
              <a:t>Ely riot 2023: What happened in Cardiff? - BBC News</a:t>
            </a:r>
            <a:endParaRPr lang="en-GB" dirty="0"/>
          </a:p>
        </p:txBody>
      </p:sp>
    </p:spTree>
    <p:extLst>
      <p:ext uri="{BB962C8B-B14F-4D97-AF65-F5344CB8AC3E}">
        <p14:creationId xmlns:p14="http://schemas.microsoft.com/office/powerpoint/2010/main" val="3309282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4B90E-E181-2B04-BBBF-263325F6F14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Local engagement and accountability</a:t>
            </a:r>
          </a:p>
        </p:txBody>
      </p:sp>
      <p:pic>
        <p:nvPicPr>
          <p:cNvPr id="4" name="Content Placeholder 3" descr="A diagram of a neighborhood problem&#10;&#10;Description automatically generated">
            <a:extLst>
              <a:ext uri="{FF2B5EF4-FFF2-40B4-BE49-F238E27FC236}">
                <a16:creationId xmlns:a16="http://schemas.microsoft.com/office/drawing/2014/main" id="{CB7DCA67-F958-820B-C094-1749D2A521E6}"/>
              </a:ext>
            </a:extLst>
          </p:cNvPr>
          <p:cNvPicPr>
            <a:picLocks noGrp="1" noChangeAspect="1"/>
          </p:cNvPicPr>
          <p:nvPr>
            <p:ph idx="1"/>
          </p:nvPr>
        </p:nvPicPr>
        <p:blipFill>
          <a:blip r:embed="rId2"/>
          <a:stretch>
            <a:fillRect/>
          </a:stretch>
        </p:blipFill>
        <p:spPr>
          <a:xfrm>
            <a:off x="1969991" y="1675227"/>
            <a:ext cx="8252018" cy="4394199"/>
          </a:xfrm>
          <a:prstGeom prst="rect">
            <a:avLst/>
          </a:prstGeom>
        </p:spPr>
      </p:pic>
    </p:spTree>
    <p:extLst>
      <p:ext uri="{BB962C8B-B14F-4D97-AF65-F5344CB8AC3E}">
        <p14:creationId xmlns:p14="http://schemas.microsoft.com/office/powerpoint/2010/main" val="17149703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company&#10;&#10;Description automatically generated">
            <a:extLst>
              <a:ext uri="{FF2B5EF4-FFF2-40B4-BE49-F238E27FC236}">
                <a16:creationId xmlns:a16="http://schemas.microsoft.com/office/drawing/2014/main" id="{53B9F918-1320-74FD-B33F-37D9E8985367}"/>
              </a:ext>
            </a:extLst>
          </p:cNvPr>
          <p:cNvPicPr>
            <a:picLocks noGrp="1" noChangeAspect="1"/>
          </p:cNvPicPr>
          <p:nvPr>
            <p:ph idx="1"/>
          </p:nvPr>
        </p:nvPicPr>
        <p:blipFill>
          <a:blip r:embed="rId2"/>
          <a:stretch>
            <a:fillRect/>
          </a:stretch>
        </p:blipFill>
        <p:spPr>
          <a:xfrm>
            <a:off x="655320" y="643467"/>
            <a:ext cx="10759440" cy="5571066"/>
          </a:xfrm>
          <a:prstGeom prst="rect">
            <a:avLst/>
          </a:prstGeom>
        </p:spPr>
      </p:pic>
    </p:spTree>
    <p:extLst>
      <p:ext uri="{BB962C8B-B14F-4D97-AF65-F5344CB8AC3E}">
        <p14:creationId xmlns:p14="http://schemas.microsoft.com/office/powerpoint/2010/main" val="28953316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BC1345-E9D1-A876-A655-002F1C6A6BF1}"/>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Task- these are three local forces, get to know a little more about them.</a:t>
            </a:r>
          </a:p>
        </p:txBody>
      </p:sp>
      <p:graphicFrame>
        <p:nvGraphicFramePr>
          <p:cNvPr id="20" name="Content Placeholder 2">
            <a:extLst>
              <a:ext uri="{FF2B5EF4-FFF2-40B4-BE49-F238E27FC236}">
                <a16:creationId xmlns:a16="http://schemas.microsoft.com/office/drawing/2014/main" id="{2649D0A6-8B94-D12E-10EA-63B667100E06}"/>
              </a:ext>
            </a:extLst>
          </p:cNvPr>
          <p:cNvGraphicFramePr>
            <a:graphicFrameLocks noGrp="1"/>
          </p:cNvGraphicFramePr>
          <p:nvPr>
            <p:ph idx="1"/>
            <p:extLst>
              <p:ext uri="{D42A27DB-BD31-4B8C-83A1-F6EECF244321}">
                <p14:modId xmlns:p14="http://schemas.microsoft.com/office/powerpoint/2010/main" val="21685017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9988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collage of a group of people&#10;&#10;AI-generated content may be incorrect.">
            <a:extLst>
              <a:ext uri="{FF2B5EF4-FFF2-40B4-BE49-F238E27FC236}">
                <a16:creationId xmlns:a16="http://schemas.microsoft.com/office/drawing/2014/main" id="{C20FAF67-2DFF-1A9A-3579-D12EDC9B40A4}"/>
              </a:ext>
            </a:extLst>
          </p:cNvPr>
          <p:cNvPicPr>
            <a:picLocks noChangeAspect="1"/>
          </p:cNvPicPr>
          <p:nvPr/>
        </p:nvPicPr>
        <p:blipFill>
          <a:blip r:embed="rId2">
            <a:alphaModFix amt="55000"/>
          </a:blip>
          <a:srcRect t="442"/>
          <a:stretch>
            <a:fillRect/>
          </a:stretch>
        </p:blipFill>
        <p:spPr>
          <a:xfrm>
            <a:off x="20" y="-9107"/>
            <a:ext cx="12191980" cy="6858000"/>
          </a:xfrm>
          <a:prstGeom prst="rect">
            <a:avLst/>
          </a:prstGeom>
        </p:spPr>
      </p:pic>
      <p:sp>
        <p:nvSpPr>
          <p:cNvPr id="5" name="Title 4">
            <a:extLst>
              <a:ext uri="{FF2B5EF4-FFF2-40B4-BE49-F238E27FC236}">
                <a16:creationId xmlns:a16="http://schemas.microsoft.com/office/drawing/2014/main" id="{7D3979BD-B8D8-6F8C-A29B-E5BD6FAA7303}"/>
              </a:ext>
            </a:extLst>
          </p:cNvPr>
          <p:cNvSpPr>
            <a:spLocks noGrp="1"/>
          </p:cNvSpPr>
          <p:nvPr>
            <p:ph type="title"/>
          </p:nvPr>
        </p:nvSpPr>
        <p:spPr>
          <a:xfrm>
            <a:off x="686834" y="591344"/>
            <a:ext cx="3200400" cy="5585619"/>
          </a:xfrm>
        </p:spPr>
        <p:txBody>
          <a:bodyPr>
            <a:normAutofit/>
          </a:bodyPr>
          <a:lstStyle/>
          <a:p>
            <a:pPr marL="0" indent="0"/>
            <a:r>
              <a:rPr lang="en-US" sz="2100">
                <a:solidFill>
                  <a:srgbClr val="FFFFFF"/>
                </a:solidFill>
              </a:rPr>
              <a:t>PCSO's</a:t>
            </a:r>
            <a:br>
              <a:rPr lang="en-US" sz="2100">
                <a:solidFill>
                  <a:srgbClr val="FFFFFF"/>
                </a:solidFill>
              </a:rPr>
            </a:br>
            <a:r>
              <a:rPr lang="en-US" sz="2100">
                <a:solidFill>
                  <a:srgbClr val="FFFFFF"/>
                </a:solidFill>
              </a:rPr>
              <a:t>Special constabulary</a:t>
            </a:r>
            <a:br>
              <a:rPr lang="en-US" sz="2100">
                <a:solidFill>
                  <a:srgbClr val="FFFFFF"/>
                </a:solidFill>
              </a:rPr>
            </a:br>
            <a:r>
              <a:rPr lang="en-US" sz="2100">
                <a:solidFill>
                  <a:srgbClr val="FFFFFF"/>
                </a:solidFill>
              </a:rPr>
              <a:t>Detectives</a:t>
            </a:r>
            <a:br>
              <a:rPr lang="en-US" sz="2100">
                <a:solidFill>
                  <a:srgbClr val="FFFFFF"/>
                </a:solidFill>
              </a:rPr>
            </a:br>
            <a:r>
              <a:rPr lang="en-US" sz="2100">
                <a:solidFill>
                  <a:srgbClr val="FFFFFF"/>
                </a:solidFill>
              </a:rPr>
              <a:t>SOCO'S</a:t>
            </a:r>
            <a:br>
              <a:rPr lang="en-US" sz="2100">
                <a:solidFill>
                  <a:srgbClr val="FFFFFF"/>
                </a:solidFill>
              </a:rPr>
            </a:br>
            <a:r>
              <a:rPr lang="en-US" sz="2100">
                <a:solidFill>
                  <a:srgbClr val="FFFFFF"/>
                </a:solidFill>
              </a:rPr>
              <a:t>Dog/ horse/ drone/helicopter units</a:t>
            </a:r>
            <a:br>
              <a:rPr lang="en-US" sz="2100">
                <a:solidFill>
                  <a:srgbClr val="FFFFFF"/>
                </a:solidFill>
              </a:rPr>
            </a:br>
            <a:r>
              <a:rPr lang="en-US" sz="2100">
                <a:solidFill>
                  <a:srgbClr val="FFFFFF"/>
                </a:solidFill>
              </a:rPr>
              <a:t>Fraud, </a:t>
            </a:r>
            <a:br>
              <a:rPr lang="en-US" sz="2100">
                <a:solidFill>
                  <a:srgbClr val="FFFFFF"/>
                </a:solidFill>
              </a:rPr>
            </a:br>
            <a:r>
              <a:rPr lang="en-US" sz="2100">
                <a:solidFill>
                  <a:srgbClr val="FFFFFF"/>
                </a:solidFill>
              </a:rPr>
              <a:t>Counter-terrorism, </a:t>
            </a:r>
            <a:br>
              <a:rPr lang="en-US" sz="2100">
                <a:solidFill>
                  <a:srgbClr val="FFFFFF"/>
                </a:solidFill>
              </a:rPr>
            </a:br>
            <a:r>
              <a:rPr lang="en-US" sz="2100">
                <a:solidFill>
                  <a:srgbClr val="FFFFFF"/>
                </a:solidFill>
              </a:rPr>
              <a:t>Legal team, </a:t>
            </a:r>
            <a:br>
              <a:rPr lang="en-US" sz="2100">
                <a:solidFill>
                  <a:srgbClr val="FFFFFF"/>
                </a:solidFill>
              </a:rPr>
            </a:br>
            <a:r>
              <a:rPr lang="en-US" sz="2100">
                <a:solidFill>
                  <a:srgbClr val="FFFFFF"/>
                </a:solidFill>
              </a:rPr>
              <a:t>HR, </a:t>
            </a:r>
            <a:br>
              <a:rPr lang="en-US" sz="2100">
                <a:solidFill>
                  <a:srgbClr val="FFFFFF"/>
                </a:solidFill>
              </a:rPr>
            </a:br>
            <a:r>
              <a:rPr lang="en-US" sz="2100">
                <a:solidFill>
                  <a:srgbClr val="FFFFFF"/>
                </a:solidFill>
              </a:rPr>
              <a:t>Intelligence, </a:t>
            </a:r>
            <a:br>
              <a:rPr lang="en-US" sz="2100">
                <a:solidFill>
                  <a:srgbClr val="FFFFFF"/>
                </a:solidFill>
              </a:rPr>
            </a:br>
            <a:r>
              <a:rPr lang="en-US" sz="2100">
                <a:solidFill>
                  <a:srgbClr val="FFFFFF"/>
                </a:solidFill>
              </a:rPr>
              <a:t>Control room, </a:t>
            </a:r>
            <a:br>
              <a:rPr lang="en-US" sz="2100">
                <a:solidFill>
                  <a:srgbClr val="FFFFFF"/>
                </a:solidFill>
              </a:rPr>
            </a:br>
            <a:r>
              <a:rPr lang="en-US" sz="2100">
                <a:solidFill>
                  <a:srgbClr val="FFFFFF"/>
                </a:solidFill>
              </a:rPr>
              <a:t>Family liaison, </a:t>
            </a:r>
            <a:br>
              <a:rPr lang="en-US" sz="2100">
                <a:solidFill>
                  <a:srgbClr val="FFFFFF"/>
                </a:solidFill>
              </a:rPr>
            </a:br>
            <a:r>
              <a:rPr lang="en-US" sz="2100">
                <a:solidFill>
                  <a:srgbClr val="FFFFFF"/>
                </a:solidFill>
              </a:rPr>
              <a:t>Finance, </a:t>
            </a:r>
            <a:br>
              <a:rPr lang="en-US" sz="2100">
                <a:solidFill>
                  <a:srgbClr val="FFFFFF"/>
                </a:solidFill>
              </a:rPr>
            </a:br>
            <a:r>
              <a:rPr lang="en-US" sz="2100">
                <a:solidFill>
                  <a:srgbClr val="FFFFFF"/>
                </a:solidFill>
              </a:rPr>
              <a:t>Forensics , </a:t>
            </a:r>
            <a:br>
              <a:rPr lang="en-US" sz="2100">
                <a:solidFill>
                  <a:srgbClr val="FFFFFF"/>
                </a:solidFill>
              </a:rPr>
            </a:br>
            <a:r>
              <a:rPr lang="en-US" sz="2100">
                <a:solidFill>
                  <a:srgbClr val="FFFFFF"/>
                </a:solidFill>
              </a:rPr>
              <a:t>Commercial,</a:t>
            </a:r>
            <a:br>
              <a:rPr lang="en-US" sz="2100">
                <a:solidFill>
                  <a:srgbClr val="FFFFFF"/>
                </a:solidFill>
              </a:rPr>
            </a:br>
            <a:r>
              <a:rPr lang="en-US" sz="2100">
                <a:solidFill>
                  <a:srgbClr val="FFFFFF"/>
                </a:solidFill>
              </a:rPr>
              <a:t>IT, </a:t>
            </a:r>
            <a:br>
              <a:rPr lang="en-US" sz="2100">
                <a:solidFill>
                  <a:srgbClr val="FFFFFF"/>
                </a:solidFill>
              </a:rPr>
            </a:br>
            <a:r>
              <a:rPr lang="en-US" sz="2100">
                <a:solidFill>
                  <a:srgbClr val="FFFFFF"/>
                </a:solidFill>
              </a:rPr>
              <a:t>Administration </a:t>
            </a:r>
            <a:br>
              <a:rPr lang="en-US" sz="2100">
                <a:solidFill>
                  <a:srgbClr val="FFFFFF"/>
                </a:solidFill>
              </a:rPr>
            </a:br>
            <a:endParaRPr lang="en-GB" sz="2100">
              <a:solidFill>
                <a:srgbClr val="FFFFFF"/>
              </a:solidFill>
            </a:endParaRPr>
          </a:p>
        </p:txBody>
      </p:sp>
      <p:sp>
        <p:nvSpPr>
          <p:cNvPr id="49" name="Arc 4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0925A305-D865-6266-9ACC-F0C1DE8A8663}"/>
              </a:ext>
            </a:extLst>
          </p:cNvPr>
          <p:cNvSpPr txBox="1"/>
          <p:nvPr/>
        </p:nvSpPr>
        <p:spPr>
          <a:xfrm>
            <a:off x="5273884" y="5807631"/>
            <a:ext cx="6163732" cy="369332"/>
          </a:xfrm>
          <a:prstGeom prst="rect">
            <a:avLst/>
          </a:prstGeom>
          <a:noFill/>
        </p:spPr>
        <p:txBody>
          <a:bodyPr wrap="square">
            <a:spAutoFit/>
          </a:bodyPr>
          <a:lstStyle/>
          <a:p>
            <a:r>
              <a:rPr lang="en-GB" dirty="0">
                <a:hlinkClick r:id="rId3"/>
              </a:rPr>
              <a:t>Police family come together to celebrate police staff</a:t>
            </a:r>
            <a:endParaRPr lang="en-GB" dirty="0"/>
          </a:p>
        </p:txBody>
      </p:sp>
    </p:spTree>
    <p:extLst>
      <p:ext uri="{BB962C8B-B14F-4D97-AF65-F5344CB8AC3E}">
        <p14:creationId xmlns:p14="http://schemas.microsoft.com/office/powerpoint/2010/main" val="31648500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84F98A1-0018-2E39-6928-4A04B62EEC10}"/>
              </a:ext>
            </a:extLst>
          </p:cNvPr>
          <p:cNvSpPr>
            <a:spLocks noGrp="1"/>
          </p:cNvSpPr>
          <p:nvPr>
            <p:ph type="title"/>
          </p:nvPr>
        </p:nvSpPr>
        <p:spPr>
          <a:xfrm>
            <a:off x="838200" y="365125"/>
            <a:ext cx="5393361" cy="1325563"/>
          </a:xfrm>
        </p:spPr>
        <p:txBody>
          <a:bodyPr>
            <a:normAutofit/>
          </a:bodyPr>
          <a:lstStyle/>
          <a:p>
            <a:r>
              <a:rPr lang="en-US" sz="3700"/>
              <a:t>The Police federation of England and Wales (PFEW)</a:t>
            </a:r>
          </a:p>
        </p:txBody>
      </p:sp>
      <p:sp>
        <p:nvSpPr>
          <p:cNvPr id="3" name="Content Placeholder 2">
            <a:extLst>
              <a:ext uri="{FF2B5EF4-FFF2-40B4-BE49-F238E27FC236}">
                <a16:creationId xmlns:a16="http://schemas.microsoft.com/office/drawing/2014/main" id="{9F434D5F-307F-5E56-1FCF-88C09E626E84}"/>
              </a:ext>
            </a:extLst>
          </p:cNvPr>
          <p:cNvSpPr>
            <a:spLocks noGrp="1"/>
          </p:cNvSpPr>
          <p:nvPr>
            <p:ph idx="1"/>
          </p:nvPr>
        </p:nvSpPr>
        <p:spPr>
          <a:xfrm>
            <a:off x="838200" y="1825625"/>
            <a:ext cx="5393361" cy="4351338"/>
          </a:xfrm>
        </p:spPr>
        <p:txBody>
          <a:bodyPr vert="horz" lIns="91440" tIns="45720" rIns="91440" bIns="45720" rtlCol="0">
            <a:normAutofit/>
          </a:bodyPr>
          <a:lstStyle/>
          <a:p>
            <a:r>
              <a:rPr lang="en-US" sz="1800">
                <a:ea typeface="+mn-lt"/>
                <a:cs typeface="+mn-lt"/>
              </a:rPr>
              <a:t>Staff associations for police constables, sergeants, inspectors, and chief inspectors. England and Wales have a single Police Federation (s 64(1) of the Police Act 1996, Membership of Trade Unions), as do Northern Ireland and Scotland.</a:t>
            </a:r>
          </a:p>
          <a:p>
            <a:r>
              <a:rPr lang="en-US" sz="1800">
                <a:ea typeface="+mn-lt"/>
                <a:cs typeface="+mn-lt"/>
              </a:rPr>
              <a:t>The PFEW is not a trade union (Officers are forbidden to join a Union)</a:t>
            </a:r>
          </a:p>
          <a:p>
            <a:r>
              <a:rPr lang="en-US" sz="1800">
                <a:ea typeface="+mn-lt"/>
                <a:cs typeface="+mn-lt"/>
              </a:rPr>
              <a:t>PFEW was established to represent the views of its members on local, regional, and national levels in much the same way as any other staff association.</a:t>
            </a:r>
          </a:p>
          <a:p>
            <a:r>
              <a:rPr lang="en-US" sz="1800">
                <a:ea typeface="+mn-lt"/>
                <a:cs typeface="+mn-lt"/>
              </a:rPr>
              <a:t>On behalf of its members, the PFEW negotiates aspects of pay, pensions, and allowances through the Police Remuneration Review Body (PRRB). </a:t>
            </a:r>
          </a:p>
        </p:txBody>
      </p:sp>
      <p:pic>
        <p:nvPicPr>
          <p:cNvPr id="4" name="Picture 3" descr="Police Federation of England and Wales ...">
            <a:extLst>
              <a:ext uri="{FF2B5EF4-FFF2-40B4-BE49-F238E27FC236}">
                <a16:creationId xmlns:a16="http://schemas.microsoft.com/office/drawing/2014/main" id="{3E22A713-CDE1-B0D8-7748-ED4ED516D4C0}"/>
              </a:ext>
            </a:extLst>
          </p:cNvPr>
          <p:cNvPicPr>
            <a:picLocks noChangeAspect="1"/>
          </p:cNvPicPr>
          <p:nvPr/>
        </p:nvPicPr>
        <p:blipFill rotWithShape="1">
          <a:blip r:embed="rId2"/>
          <a:srcRect r="-1"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0598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646D02-41B1-C8D1-01AE-1F0E11EB3630}"/>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Task- 15 mins</a:t>
            </a:r>
          </a:p>
        </p:txBody>
      </p:sp>
      <p:graphicFrame>
        <p:nvGraphicFramePr>
          <p:cNvPr id="19" name="Content Placeholder 2">
            <a:extLst>
              <a:ext uri="{FF2B5EF4-FFF2-40B4-BE49-F238E27FC236}">
                <a16:creationId xmlns:a16="http://schemas.microsoft.com/office/drawing/2014/main" id="{BAC56FAB-F6CD-7FFD-7DA0-403FD6290564}"/>
              </a:ext>
            </a:extLst>
          </p:cNvPr>
          <p:cNvGraphicFramePr>
            <a:graphicFrameLocks noGrp="1"/>
          </p:cNvGraphicFramePr>
          <p:nvPr>
            <p:ph idx="1"/>
            <p:extLst>
              <p:ext uri="{D42A27DB-BD31-4B8C-83A1-F6EECF244321}">
                <p14:modId xmlns:p14="http://schemas.microsoft.com/office/powerpoint/2010/main" val="186337704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57612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3D black question marks with one yellow question mark">
            <a:extLst>
              <a:ext uri="{FF2B5EF4-FFF2-40B4-BE49-F238E27FC236}">
                <a16:creationId xmlns:a16="http://schemas.microsoft.com/office/drawing/2014/main" id="{698B6819-8991-CE43-4B60-C10C9F55F870}"/>
              </a:ext>
            </a:extLst>
          </p:cNvPr>
          <p:cNvPicPr>
            <a:picLocks noChangeAspect="1"/>
          </p:cNvPicPr>
          <p:nvPr/>
        </p:nvPicPr>
        <p:blipFill>
          <a:blip r:embed="rId2"/>
          <a:srcRect l="29128" r="6260" b="1"/>
          <a:stretch>
            <a:fillRect/>
          </a:stretch>
        </p:blipFill>
        <p:spPr>
          <a:xfrm>
            <a:off x="20" y="-7619"/>
            <a:ext cx="12191979" cy="6887364"/>
          </a:xfrm>
          <a:prstGeom prst="rect">
            <a:avLst/>
          </a:prstGeom>
        </p:spPr>
      </p:pic>
      <p:sp>
        <p:nvSpPr>
          <p:cNvPr id="20" name="Rectangle 19">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Rectangle 23">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000492E-8785-077C-9208-24B185A0CB44}"/>
              </a:ext>
            </a:extLst>
          </p:cNvPr>
          <p:cNvSpPr>
            <a:spLocks noGrp="1"/>
          </p:cNvSpPr>
          <p:nvPr>
            <p:ph type="title"/>
          </p:nvPr>
        </p:nvSpPr>
        <p:spPr>
          <a:xfrm>
            <a:off x="859029" y="1936866"/>
            <a:ext cx="4849044" cy="2839273"/>
          </a:xfrm>
        </p:spPr>
        <p:txBody>
          <a:bodyPr vert="horz" lIns="91440" tIns="45720" rIns="91440" bIns="45720" rtlCol="0" anchor="b">
            <a:normAutofit/>
          </a:bodyPr>
          <a:lstStyle/>
          <a:p>
            <a:r>
              <a:rPr lang="en-US" sz="3600">
                <a:solidFill>
                  <a:srgbClr val="FFFFFF"/>
                </a:solidFill>
              </a:rPr>
              <a:t>Any Questions?</a:t>
            </a:r>
          </a:p>
        </p:txBody>
      </p:sp>
      <p:sp>
        <p:nvSpPr>
          <p:cNvPr id="26" name="Rectangle 25">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4239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1789</Words>
  <Application>Microsoft Office PowerPoint</Application>
  <PresentationFormat>Widescreen</PresentationFormat>
  <Paragraphs>145</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Aptos</vt:lpstr>
      <vt:lpstr>Aptos Display</vt:lpstr>
      <vt:lpstr>Arial</vt:lpstr>
      <vt:lpstr>Calibri</vt:lpstr>
      <vt:lpstr>office theme</vt:lpstr>
      <vt:lpstr>Understanding the role of  police constable  (BMPL4019a)  week 2</vt:lpstr>
      <vt:lpstr>Ranks- Epaulettes</vt:lpstr>
      <vt:lpstr>Explanation of Police Role Responsibilities</vt:lpstr>
      <vt:lpstr>Police constable</vt:lpstr>
      <vt:lpstr>Sergeant</vt:lpstr>
      <vt:lpstr>Inspector</vt:lpstr>
      <vt:lpstr>Chief inspector</vt:lpstr>
      <vt:lpstr>Superintedent</vt:lpstr>
      <vt:lpstr>Chief superintendent</vt:lpstr>
      <vt:lpstr>Assistant chief constable</vt:lpstr>
      <vt:lpstr>Deputy chief constable</vt:lpstr>
      <vt:lpstr>Chief constable</vt:lpstr>
      <vt:lpstr>Metropolitan Police Service </vt:lpstr>
      <vt:lpstr>Policing by consent</vt:lpstr>
      <vt:lpstr>Social and historical context</vt:lpstr>
      <vt:lpstr>Constitutional position of the police</vt:lpstr>
      <vt:lpstr>Evidence for police legitimacy</vt:lpstr>
      <vt:lpstr>What is procedural justice?</vt:lpstr>
      <vt:lpstr>Why is procedural justice important?</vt:lpstr>
      <vt:lpstr>How to police in a procedurally justice way</vt:lpstr>
      <vt:lpstr>Importance of the publics input</vt:lpstr>
      <vt:lpstr>Importance of maintaining public consent…</vt:lpstr>
      <vt:lpstr>PowerPoint Presentation</vt:lpstr>
      <vt:lpstr>PowerPoint Presentation</vt:lpstr>
      <vt:lpstr>Ely Riots Cardiff 2023 sparked by the death of two friends….</vt:lpstr>
      <vt:lpstr>Local engagement and accountability</vt:lpstr>
      <vt:lpstr>PowerPoint Presentation</vt:lpstr>
      <vt:lpstr>Task- these are three local forces, get to know a little more about them.</vt:lpstr>
      <vt:lpstr>PCSO's Special constabulary Detectives SOCO'S Dog/ horse/ drone/helicopter units Fraud,  Counter-terrorism,  Legal team,  HR,  Intelligence,  Control room,  Family liaison,  Finance,  Forensics ,  Commercial, IT,  Administration  </vt:lpstr>
      <vt:lpstr>The Police federation of England and Wales (PFEW)</vt:lpstr>
      <vt:lpstr>Task- 15 mins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Melanie Thomas</dc:creator>
  <cp:lastModifiedBy>Melanie Thomas</cp:lastModifiedBy>
  <cp:revision>114</cp:revision>
  <dcterms:created xsi:type="dcterms:W3CDTF">2024-06-10T13:43:41Z</dcterms:created>
  <dcterms:modified xsi:type="dcterms:W3CDTF">2025-10-08T16:16:09Z</dcterms:modified>
</cp:coreProperties>
</file>