
<file path=[Content_Types].xml><?xml version="1.0" encoding="utf-8"?>
<Types xmlns="http://schemas.openxmlformats.org/package/2006/content-types">
  <Default Extension="jpeg" ContentType="image/jpeg"/>
  <Default Extension="jpg" ContentType="image/jpeg"/>
  <Default Extension="mp3" ContentType="audio/m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3" r:id="rId1"/>
  </p:sldMasterIdLst>
  <p:notesMasterIdLst>
    <p:notesMasterId r:id="rId10"/>
  </p:notesMasterIdLst>
  <p:sldIdLst>
    <p:sldId id="256" r:id="rId2"/>
    <p:sldId id="259" r:id="rId3"/>
    <p:sldId id="257" r:id="rId4"/>
    <p:sldId id="258" r:id="rId5"/>
    <p:sldId id="260" r:id="rId6"/>
    <p:sldId id="261" r:id="rId7"/>
    <p:sldId id="263"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56"/>
    <p:restoredTop sz="69218"/>
  </p:normalViewPr>
  <p:slideViewPr>
    <p:cSldViewPr snapToGrid="0" snapToObjects="1">
      <p:cViewPr varScale="1">
        <p:scale>
          <a:sx n="72" d="100"/>
          <a:sy n="72" d="100"/>
        </p:scale>
        <p:origin x="2328"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AFDDC7-8DCC-46B3-B881-20F3FF5028DF}"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710B37C1-21B8-49FC-BCAF-899145F4DB5D}">
      <dgm:prSet/>
      <dgm:spPr/>
      <dgm:t>
        <a:bodyPr/>
        <a:lstStyle/>
        <a:p>
          <a:pPr>
            <a:defRPr cap="all"/>
          </a:pPr>
          <a:r>
            <a:rPr lang="en-GB" b="1" dirty="0"/>
            <a:t>The Telegraph </a:t>
          </a:r>
        </a:p>
        <a:p>
          <a:pPr>
            <a:defRPr cap="all"/>
          </a:pPr>
          <a:r>
            <a:rPr lang="en-GB" dirty="0"/>
            <a:t>P</a:t>
          </a:r>
          <a:r>
            <a:rPr lang="en-GB" cap="none" dirty="0"/>
            <a:t>remium subscription model – 20% of content behind a paywall </a:t>
          </a:r>
          <a:endParaRPr lang="en-US" cap="none" dirty="0"/>
        </a:p>
      </dgm:t>
    </dgm:pt>
    <dgm:pt modelId="{9BC2DD60-BE35-44E8-ACEF-1DA8F2C1D2E4}" type="parTrans" cxnId="{051461B1-F450-45D8-8398-22B9C4A92667}">
      <dgm:prSet/>
      <dgm:spPr/>
      <dgm:t>
        <a:bodyPr/>
        <a:lstStyle/>
        <a:p>
          <a:endParaRPr lang="en-US"/>
        </a:p>
      </dgm:t>
    </dgm:pt>
    <dgm:pt modelId="{1F42EDCA-B383-4E54-B756-30E2E69F175F}" type="sibTrans" cxnId="{051461B1-F450-45D8-8398-22B9C4A92667}">
      <dgm:prSet/>
      <dgm:spPr/>
      <dgm:t>
        <a:bodyPr/>
        <a:lstStyle/>
        <a:p>
          <a:endParaRPr lang="en-US"/>
        </a:p>
      </dgm:t>
    </dgm:pt>
    <dgm:pt modelId="{D21ECAD7-7E20-41D3-85A1-899F343B155D}">
      <dgm:prSet/>
      <dgm:spPr/>
      <dgm:t>
        <a:bodyPr/>
        <a:lstStyle/>
        <a:p>
          <a:pPr>
            <a:defRPr cap="all"/>
          </a:pPr>
          <a:r>
            <a:rPr lang="en-GB" b="1" dirty="0"/>
            <a:t>The Independent </a:t>
          </a:r>
        </a:p>
        <a:p>
          <a:pPr>
            <a:defRPr cap="all"/>
          </a:pPr>
          <a:r>
            <a:rPr lang="en-GB" dirty="0"/>
            <a:t>F</a:t>
          </a:r>
          <a:r>
            <a:rPr lang="en-GB" cap="none" dirty="0"/>
            <a:t>ully digital business model </a:t>
          </a:r>
          <a:endParaRPr lang="en-GB" dirty="0"/>
        </a:p>
        <a:p>
          <a:pPr>
            <a:defRPr cap="all"/>
          </a:pPr>
          <a:r>
            <a:rPr lang="en-GB" cap="none" dirty="0"/>
            <a:t>No print media</a:t>
          </a:r>
          <a:endParaRPr lang="en-US" cap="none" dirty="0"/>
        </a:p>
      </dgm:t>
    </dgm:pt>
    <dgm:pt modelId="{B30CF5B1-DD9C-49BB-995B-D88677A532FC}" type="parTrans" cxnId="{AF0972FD-2F37-4D79-ABF8-31316039AC81}">
      <dgm:prSet/>
      <dgm:spPr/>
      <dgm:t>
        <a:bodyPr/>
        <a:lstStyle/>
        <a:p>
          <a:endParaRPr lang="en-US"/>
        </a:p>
      </dgm:t>
    </dgm:pt>
    <dgm:pt modelId="{6574779D-134A-44D5-B67A-C607B69C347C}" type="sibTrans" cxnId="{AF0972FD-2F37-4D79-ABF8-31316039AC81}">
      <dgm:prSet/>
      <dgm:spPr/>
      <dgm:t>
        <a:bodyPr/>
        <a:lstStyle/>
        <a:p>
          <a:endParaRPr lang="en-US"/>
        </a:p>
      </dgm:t>
    </dgm:pt>
    <dgm:pt modelId="{E81B9F50-2D42-407E-A7A6-651DA0FA7043}">
      <dgm:prSet/>
      <dgm:spPr/>
      <dgm:t>
        <a:bodyPr/>
        <a:lstStyle/>
        <a:p>
          <a:pPr>
            <a:defRPr cap="all"/>
          </a:pPr>
          <a:r>
            <a:rPr lang="en-GB" b="1" dirty="0"/>
            <a:t>The Guardian  </a:t>
          </a:r>
        </a:p>
        <a:p>
          <a:pPr>
            <a:defRPr cap="all"/>
          </a:pPr>
          <a:r>
            <a:rPr lang="en-GB" dirty="0"/>
            <a:t>P</a:t>
          </a:r>
          <a:r>
            <a:rPr lang="en-GB" cap="none" dirty="0"/>
            <a:t>aid membership model </a:t>
          </a:r>
          <a:endParaRPr lang="en-US" dirty="0"/>
        </a:p>
      </dgm:t>
    </dgm:pt>
    <dgm:pt modelId="{5EAA9C23-1621-4F18-B87F-F0FED6650D6A}" type="parTrans" cxnId="{795732F0-8010-4C2B-A7DE-83D7CFE7F21E}">
      <dgm:prSet/>
      <dgm:spPr/>
      <dgm:t>
        <a:bodyPr/>
        <a:lstStyle/>
        <a:p>
          <a:endParaRPr lang="en-US"/>
        </a:p>
      </dgm:t>
    </dgm:pt>
    <dgm:pt modelId="{96188E7D-3D2F-4037-B717-8C87A260FED0}" type="sibTrans" cxnId="{795732F0-8010-4C2B-A7DE-83D7CFE7F21E}">
      <dgm:prSet/>
      <dgm:spPr/>
      <dgm:t>
        <a:bodyPr/>
        <a:lstStyle/>
        <a:p>
          <a:endParaRPr lang="en-US"/>
        </a:p>
      </dgm:t>
    </dgm:pt>
    <dgm:pt modelId="{30F472D2-D82F-4587-9AB7-42E52534345E}">
      <dgm:prSet/>
      <dgm:spPr/>
      <dgm:t>
        <a:bodyPr/>
        <a:lstStyle/>
        <a:p>
          <a:pPr>
            <a:defRPr cap="all"/>
          </a:pPr>
          <a:r>
            <a:rPr lang="en-GB" b="1" dirty="0"/>
            <a:t>The Sun </a:t>
          </a:r>
        </a:p>
        <a:p>
          <a:pPr>
            <a:defRPr cap="all"/>
          </a:pPr>
          <a:r>
            <a:rPr lang="en-GB" dirty="0"/>
            <a:t>F</a:t>
          </a:r>
          <a:r>
            <a:rPr lang="en-GB" cap="none" dirty="0"/>
            <a:t>ree access </a:t>
          </a:r>
          <a:endParaRPr lang="en-GB" dirty="0"/>
        </a:p>
        <a:p>
          <a:pPr>
            <a:defRPr cap="all"/>
          </a:pPr>
          <a:r>
            <a:rPr lang="en-GB" dirty="0"/>
            <a:t> D</a:t>
          </a:r>
          <a:r>
            <a:rPr lang="en-GB" cap="none" dirty="0"/>
            <a:t>igital advertising main revenue stream </a:t>
          </a:r>
          <a:endParaRPr lang="en-US" dirty="0"/>
        </a:p>
      </dgm:t>
    </dgm:pt>
    <dgm:pt modelId="{947188A9-D552-40E4-A268-326046E07CC5}" type="parTrans" cxnId="{A83DFFFE-5051-4D9F-83C3-21B51BD3D684}">
      <dgm:prSet/>
      <dgm:spPr/>
      <dgm:t>
        <a:bodyPr/>
        <a:lstStyle/>
        <a:p>
          <a:endParaRPr lang="en-US"/>
        </a:p>
      </dgm:t>
    </dgm:pt>
    <dgm:pt modelId="{FF86EFF6-DBC3-4E15-83A3-17CC206ECBE0}" type="sibTrans" cxnId="{A83DFFFE-5051-4D9F-83C3-21B51BD3D684}">
      <dgm:prSet/>
      <dgm:spPr/>
      <dgm:t>
        <a:bodyPr/>
        <a:lstStyle/>
        <a:p>
          <a:endParaRPr lang="en-US"/>
        </a:p>
      </dgm:t>
    </dgm:pt>
    <dgm:pt modelId="{2007CBFA-2AA6-4A61-871F-816A0BA88A62}">
      <dgm:prSet/>
      <dgm:spPr/>
      <dgm:t>
        <a:bodyPr/>
        <a:lstStyle/>
        <a:p>
          <a:pPr>
            <a:defRPr cap="all"/>
          </a:pPr>
          <a:r>
            <a:rPr lang="en-GB" b="1" dirty="0"/>
            <a:t>The Times  </a:t>
          </a:r>
        </a:p>
        <a:p>
          <a:pPr>
            <a:defRPr cap="all"/>
          </a:pPr>
          <a:r>
            <a:rPr lang="en-GB" dirty="0"/>
            <a:t> P</a:t>
          </a:r>
          <a:r>
            <a:rPr lang="en-GB" cap="none" dirty="0"/>
            <a:t>remium subscription model </a:t>
          </a:r>
          <a:endParaRPr lang="en-US" dirty="0"/>
        </a:p>
      </dgm:t>
    </dgm:pt>
    <dgm:pt modelId="{E1F9D732-2292-44B1-8098-79EC1F271010}" type="parTrans" cxnId="{31772F42-FBAB-4C31-995C-5EBD0EF83170}">
      <dgm:prSet/>
      <dgm:spPr/>
      <dgm:t>
        <a:bodyPr/>
        <a:lstStyle/>
        <a:p>
          <a:endParaRPr lang="en-US"/>
        </a:p>
      </dgm:t>
    </dgm:pt>
    <dgm:pt modelId="{AFC041EB-70E3-4FBB-AECC-C09641A6A097}" type="sibTrans" cxnId="{31772F42-FBAB-4C31-995C-5EBD0EF83170}">
      <dgm:prSet/>
      <dgm:spPr/>
      <dgm:t>
        <a:bodyPr/>
        <a:lstStyle/>
        <a:p>
          <a:endParaRPr lang="en-US"/>
        </a:p>
      </dgm:t>
    </dgm:pt>
    <dgm:pt modelId="{CEFD66E1-C786-C34A-9389-E84C98CDC2CC}" type="pres">
      <dgm:prSet presAssocID="{DFAFDDC7-8DCC-46B3-B881-20F3FF5028DF}" presName="Name0" presStyleCnt="0">
        <dgm:presLayoutVars>
          <dgm:dir/>
          <dgm:resizeHandles val="exact"/>
        </dgm:presLayoutVars>
      </dgm:prSet>
      <dgm:spPr/>
    </dgm:pt>
    <dgm:pt modelId="{F062252F-94CE-7C44-8602-3A8663D459AC}" type="pres">
      <dgm:prSet presAssocID="{710B37C1-21B8-49FC-BCAF-899145F4DB5D}" presName="node" presStyleLbl="node1" presStyleIdx="0" presStyleCnt="5">
        <dgm:presLayoutVars>
          <dgm:bulletEnabled val="1"/>
        </dgm:presLayoutVars>
      </dgm:prSet>
      <dgm:spPr/>
    </dgm:pt>
    <dgm:pt modelId="{2C8A3593-9DA1-A446-BC77-E23CB7407D18}" type="pres">
      <dgm:prSet presAssocID="{1F42EDCA-B383-4E54-B756-30E2E69F175F}" presName="sibTrans" presStyleLbl="sibTrans2D1" presStyleIdx="0" presStyleCnt="4"/>
      <dgm:spPr/>
    </dgm:pt>
    <dgm:pt modelId="{7AC79667-E4FA-EC41-96C8-ACF99BED80C9}" type="pres">
      <dgm:prSet presAssocID="{1F42EDCA-B383-4E54-B756-30E2E69F175F}" presName="connectorText" presStyleLbl="sibTrans2D1" presStyleIdx="0" presStyleCnt="4"/>
      <dgm:spPr/>
    </dgm:pt>
    <dgm:pt modelId="{6506C538-9B6A-FD44-B262-72AA5F5A7DE9}" type="pres">
      <dgm:prSet presAssocID="{D21ECAD7-7E20-41D3-85A1-899F343B155D}" presName="node" presStyleLbl="node1" presStyleIdx="1" presStyleCnt="5">
        <dgm:presLayoutVars>
          <dgm:bulletEnabled val="1"/>
        </dgm:presLayoutVars>
      </dgm:prSet>
      <dgm:spPr/>
    </dgm:pt>
    <dgm:pt modelId="{44924B27-BEDE-3242-BC39-1B4EE99C3B8B}" type="pres">
      <dgm:prSet presAssocID="{6574779D-134A-44D5-B67A-C607B69C347C}" presName="sibTrans" presStyleLbl="sibTrans2D1" presStyleIdx="1" presStyleCnt="4"/>
      <dgm:spPr/>
    </dgm:pt>
    <dgm:pt modelId="{46925B61-AA60-8346-9018-DFF6AD988E25}" type="pres">
      <dgm:prSet presAssocID="{6574779D-134A-44D5-B67A-C607B69C347C}" presName="connectorText" presStyleLbl="sibTrans2D1" presStyleIdx="1" presStyleCnt="4"/>
      <dgm:spPr/>
    </dgm:pt>
    <dgm:pt modelId="{C09D28D7-73F5-8C42-B07F-FD07039C0227}" type="pres">
      <dgm:prSet presAssocID="{E81B9F50-2D42-407E-A7A6-651DA0FA7043}" presName="node" presStyleLbl="node1" presStyleIdx="2" presStyleCnt="5">
        <dgm:presLayoutVars>
          <dgm:bulletEnabled val="1"/>
        </dgm:presLayoutVars>
      </dgm:prSet>
      <dgm:spPr/>
    </dgm:pt>
    <dgm:pt modelId="{3EAB612C-B4D0-DD4A-975E-D065F150CD0C}" type="pres">
      <dgm:prSet presAssocID="{96188E7D-3D2F-4037-B717-8C87A260FED0}" presName="sibTrans" presStyleLbl="sibTrans2D1" presStyleIdx="2" presStyleCnt="4"/>
      <dgm:spPr/>
    </dgm:pt>
    <dgm:pt modelId="{ED790DC3-2B65-F34A-8636-020E6E1CD7D7}" type="pres">
      <dgm:prSet presAssocID="{96188E7D-3D2F-4037-B717-8C87A260FED0}" presName="connectorText" presStyleLbl="sibTrans2D1" presStyleIdx="2" presStyleCnt="4"/>
      <dgm:spPr/>
    </dgm:pt>
    <dgm:pt modelId="{9ECEE2A7-73F8-B743-A8A1-32EEE2FBD304}" type="pres">
      <dgm:prSet presAssocID="{30F472D2-D82F-4587-9AB7-42E52534345E}" presName="node" presStyleLbl="node1" presStyleIdx="3" presStyleCnt="5">
        <dgm:presLayoutVars>
          <dgm:bulletEnabled val="1"/>
        </dgm:presLayoutVars>
      </dgm:prSet>
      <dgm:spPr/>
    </dgm:pt>
    <dgm:pt modelId="{735D3DFF-CF1F-1045-88CB-8F957889E170}" type="pres">
      <dgm:prSet presAssocID="{FF86EFF6-DBC3-4E15-83A3-17CC206ECBE0}" presName="sibTrans" presStyleLbl="sibTrans2D1" presStyleIdx="3" presStyleCnt="4"/>
      <dgm:spPr/>
    </dgm:pt>
    <dgm:pt modelId="{48BF1FF0-D8D2-E444-9B91-E49F84384B72}" type="pres">
      <dgm:prSet presAssocID="{FF86EFF6-DBC3-4E15-83A3-17CC206ECBE0}" presName="connectorText" presStyleLbl="sibTrans2D1" presStyleIdx="3" presStyleCnt="4"/>
      <dgm:spPr/>
    </dgm:pt>
    <dgm:pt modelId="{BE0877CE-2FB5-DB43-AE61-40A0AFAB4D94}" type="pres">
      <dgm:prSet presAssocID="{2007CBFA-2AA6-4A61-871F-816A0BA88A62}" presName="node" presStyleLbl="node1" presStyleIdx="4" presStyleCnt="5">
        <dgm:presLayoutVars>
          <dgm:bulletEnabled val="1"/>
        </dgm:presLayoutVars>
      </dgm:prSet>
      <dgm:spPr/>
    </dgm:pt>
  </dgm:ptLst>
  <dgm:cxnLst>
    <dgm:cxn modelId="{B69C900F-0B3E-7F41-952D-2289EC7D2FD2}" type="presOf" srcId="{710B37C1-21B8-49FC-BCAF-899145F4DB5D}" destId="{F062252F-94CE-7C44-8602-3A8663D459AC}" srcOrd="0" destOrd="0" presId="urn:microsoft.com/office/officeart/2005/8/layout/process1"/>
    <dgm:cxn modelId="{FAF4CC33-C43E-AF44-ACFD-6F99EB77A4AC}" type="presOf" srcId="{E81B9F50-2D42-407E-A7A6-651DA0FA7043}" destId="{C09D28D7-73F5-8C42-B07F-FD07039C0227}" srcOrd="0" destOrd="0" presId="urn:microsoft.com/office/officeart/2005/8/layout/process1"/>
    <dgm:cxn modelId="{8152593F-61FA-D74D-BDFE-A6C00ABA23FD}" type="presOf" srcId="{FF86EFF6-DBC3-4E15-83A3-17CC206ECBE0}" destId="{735D3DFF-CF1F-1045-88CB-8F957889E170}" srcOrd="0" destOrd="0" presId="urn:microsoft.com/office/officeart/2005/8/layout/process1"/>
    <dgm:cxn modelId="{31772F42-FBAB-4C31-995C-5EBD0EF83170}" srcId="{DFAFDDC7-8DCC-46B3-B881-20F3FF5028DF}" destId="{2007CBFA-2AA6-4A61-871F-816A0BA88A62}" srcOrd="4" destOrd="0" parTransId="{E1F9D732-2292-44B1-8098-79EC1F271010}" sibTransId="{AFC041EB-70E3-4FBB-AECC-C09641A6A097}"/>
    <dgm:cxn modelId="{2E7A0045-EF93-6741-A095-145C368F4A3C}" type="presOf" srcId="{6574779D-134A-44D5-B67A-C607B69C347C}" destId="{46925B61-AA60-8346-9018-DFF6AD988E25}" srcOrd="1" destOrd="0" presId="urn:microsoft.com/office/officeart/2005/8/layout/process1"/>
    <dgm:cxn modelId="{1983A061-0F9B-A543-BBBB-C9627BB3979E}" type="presOf" srcId="{96188E7D-3D2F-4037-B717-8C87A260FED0}" destId="{ED790DC3-2B65-F34A-8636-020E6E1CD7D7}" srcOrd="1" destOrd="0" presId="urn:microsoft.com/office/officeart/2005/8/layout/process1"/>
    <dgm:cxn modelId="{9ACE8D65-1153-AA4C-9DE5-EE72763ABCB9}" type="presOf" srcId="{2007CBFA-2AA6-4A61-871F-816A0BA88A62}" destId="{BE0877CE-2FB5-DB43-AE61-40A0AFAB4D94}" srcOrd="0" destOrd="0" presId="urn:microsoft.com/office/officeart/2005/8/layout/process1"/>
    <dgm:cxn modelId="{1637687B-03E5-C14E-BD1F-392D04272007}" type="presOf" srcId="{1F42EDCA-B383-4E54-B756-30E2E69F175F}" destId="{2C8A3593-9DA1-A446-BC77-E23CB7407D18}" srcOrd="0" destOrd="0" presId="urn:microsoft.com/office/officeart/2005/8/layout/process1"/>
    <dgm:cxn modelId="{F1BE8588-D151-3848-814F-207621D73657}" type="presOf" srcId="{30F472D2-D82F-4587-9AB7-42E52534345E}" destId="{9ECEE2A7-73F8-B743-A8A1-32EEE2FBD304}" srcOrd="0" destOrd="0" presId="urn:microsoft.com/office/officeart/2005/8/layout/process1"/>
    <dgm:cxn modelId="{1A6BE58A-AA05-5B4D-B879-07C661C16742}" type="presOf" srcId="{1F42EDCA-B383-4E54-B756-30E2E69F175F}" destId="{7AC79667-E4FA-EC41-96C8-ACF99BED80C9}" srcOrd="1" destOrd="0" presId="urn:microsoft.com/office/officeart/2005/8/layout/process1"/>
    <dgm:cxn modelId="{408E8695-7405-384D-95DD-62C249CA1216}" type="presOf" srcId="{DFAFDDC7-8DCC-46B3-B881-20F3FF5028DF}" destId="{CEFD66E1-C786-C34A-9389-E84C98CDC2CC}" srcOrd="0" destOrd="0" presId="urn:microsoft.com/office/officeart/2005/8/layout/process1"/>
    <dgm:cxn modelId="{051461B1-F450-45D8-8398-22B9C4A92667}" srcId="{DFAFDDC7-8DCC-46B3-B881-20F3FF5028DF}" destId="{710B37C1-21B8-49FC-BCAF-899145F4DB5D}" srcOrd="0" destOrd="0" parTransId="{9BC2DD60-BE35-44E8-ACEF-1DA8F2C1D2E4}" sibTransId="{1F42EDCA-B383-4E54-B756-30E2E69F175F}"/>
    <dgm:cxn modelId="{7B6FCFB1-F97E-EC43-BFC7-E8BEF0890A95}" type="presOf" srcId="{6574779D-134A-44D5-B67A-C607B69C347C}" destId="{44924B27-BEDE-3242-BC39-1B4EE99C3B8B}" srcOrd="0" destOrd="0" presId="urn:microsoft.com/office/officeart/2005/8/layout/process1"/>
    <dgm:cxn modelId="{96C5FBED-17CE-9648-971A-F3BC4840D94A}" type="presOf" srcId="{FF86EFF6-DBC3-4E15-83A3-17CC206ECBE0}" destId="{48BF1FF0-D8D2-E444-9B91-E49F84384B72}" srcOrd="1" destOrd="0" presId="urn:microsoft.com/office/officeart/2005/8/layout/process1"/>
    <dgm:cxn modelId="{795732F0-8010-4C2B-A7DE-83D7CFE7F21E}" srcId="{DFAFDDC7-8DCC-46B3-B881-20F3FF5028DF}" destId="{E81B9F50-2D42-407E-A7A6-651DA0FA7043}" srcOrd="2" destOrd="0" parTransId="{5EAA9C23-1621-4F18-B87F-F0FED6650D6A}" sibTransId="{96188E7D-3D2F-4037-B717-8C87A260FED0}"/>
    <dgm:cxn modelId="{A1B0BCF0-ED9E-0740-ACB9-F35EAA4AAB40}" type="presOf" srcId="{D21ECAD7-7E20-41D3-85A1-899F343B155D}" destId="{6506C538-9B6A-FD44-B262-72AA5F5A7DE9}" srcOrd="0" destOrd="0" presId="urn:microsoft.com/office/officeart/2005/8/layout/process1"/>
    <dgm:cxn modelId="{A1DB7EF2-B086-8941-A92E-1D61F73D7ECA}" type="presOf" srcId="{96188E7D-3D2F-4037-B717-8C87A260FED0}" destId="{3EAB612C-B4D0-DD4A-975E-D065F150CD0C}" srcOrd="0" destOrd="0" presId="urn:microsoft.com/office/officeart/2005/8/layout/process1"/>
    <dgm:cxn modelId="{AF0972FD-2F37-4D79-ABF8-31316039AC81}" srcId="{DFAFDDC7-8DCC-46B3-B881-20F3FF5028DF}" destId="{D21ECAD7-7E20-41D3-85A1-899F343B155D}" srcOrd="1" destOrd="0" parTransId="{B30CF5B1-DD9C-49BB-995B-D88677A532FC}" sibTransId="{6574779D-134A-44D5-B67A-C607B69C347C}"/>
    <dgm:cxn modelId="{A83DFFFE-5051-4D9F-83C3-21B51BD3D684}" srcId="{DFAFDDC7-8DCC-46B3-B881-20F3FF5028DF}" destId="{30F472D2-D82F-4587-9AB7-42E52534345E}" srcOrd="3" destOrd="0" parTransId="{947188A9-D552-40E4-A268-326046E07CC5}" sibTransId="{FF86EFF6-DBC3-4E15-83A3-17CC206ECBE0}"/>
    <dgm:cxn modelId="{23C01BCD-C744-304D-B946-1F0F7DD7EB1F}" type="presParOf" srcId="{CEFD66E1-C786-C34A-9389-E84C98CDC2CC}" destId="{F062252F-94CE-7C44-8602-3A8663D459AC}" srcOrd="0" destOrd="0" presId="urn:microsoft.com/office/officeart/2005/8/layout/process1"/>
    <dgm:cxn modelId="{E0792090-4D7D-6543-9D2B-9C8F30DAC17B}" type="presParOf" srcId="{CEFD66E1-C786-C34A-9389-E84C98CDC2CC}" destId="{2C8A3593-9DA1-A446-BC77-E23CB7407D18}" srcOrd="1" destOrd="0" presId="urn:microsoft.com/office/officeart/2005/8/layout/process1"/>
    <dgm:cxn modelId="{C0079162-DC4A-0741-833D-25BF6E65A025}" type="presParOf" srcId="{2C8A3593-9DA1-A446-BC77-E23CB7407D18}" destId="{7AC79667-E4FA-EC41-96C8-ACF99BED80C9}" srcOrd="0" destOrd="0" presId="urn:microsoft.com/office/officeart/2005/8/layout/process1"/>
    <dgm:cxn modelId="{4595A353-1DE8-824C-9908-924293F879FF}" type="presParOf" srcId="{CEFD66E1-C786-C34A-9389-E84C98CDC2CC}" destId="{6506C538-9B6A-FD44-B262-72AA5F5A7DE9}" srcOrd="2" destOrd="0" presId="urn:microsoft.com/office/officeart/2005/8/layout/process1"/>
    <dgm:cxn modelId="{2F6E5658-CA59-A44A-A31D-6D6A491CE488}" type="presParOf" srcId="{CEFD66E1-C786-C34A-9389-E84C98CDC2CC}" destId="{44924B27-BEDE-3242-BC39-1B4EE99C3B8B}" srcOrd="3" destOrd="0" presId="urn:microsoft.com/office/officeart/2005/8/layout/process1"/>
    <dgm:cxn modelId="{24C3BF71-A7F0-084E-955E-40A87D0D1DDE}" type="presParOf" srcId="{44924B27-BEDE-3242-BC39-1B4EE99C3B8B}" destId="{46925B61-AA60-8346-9018-DFF6AD988E25}" srcOrd="0" destOrd="0" presId="urn:microsoft.com/office/officeart/2005/8/layout/process1"/>
    <dgm:cxn modelId="{E4C731EC-09EC-AE44-8768-646B9BCACBDA}" type="presParOf" srcId="{CEFD66E1-C786-C34A-9389-E84C98CDC2CC}" destId="{C09D28D7-73F5-8C42-B07F-FD07039C0227}" srcOrd="4" destOrd="0" presId="urn:microsoft.com/office/officeart/2005/8/layout/process1"/>
    <dgm:cxn modelId="{31B90D0D-E194-C547-8ADD-4E45C0F730AA}" type="presParOf" srcId="{CEFD66E1-C786-C34A-9389-E84C98CDC2CC}" destId="{3EAB612C-B4D0-DD4A-975E-D065F150CD0C}" srcOrd="5" destOrd="0" presId="urn:microsoft.com/office/officeart/2005/8/layout/process1"/>
    <dgm:cxn modelId="{468D3471-3BBB-9348-A86D-78BB056A0D83}" type="presParOf" srcId="{3EAB612C-B4D0-DD4A-975E-D065F150CD0C}" destId="{ED790DC3-2B65-F34A-8636-020E6E1CD7D7}" srcOrd="0" destOrd="0" presId="urn:microsoft.com/office/officeart/2005/8/layout/process1"/>
    <dgm:cxn modelId="{CD60FA93-B14B-A14B-92D7-18480DC17A00}" type="presParOf" srcId="{CEFD66E1-C786-C34A-9389-E84C98CDC2CC}" destId="{9ECEE2A7-73F8-B743-A8A1-32EEE2FBD304}" srcOrd="6" destOrd="0" presId="urn:microsoft.com/office/officeart/2005/8/layout/process1"/>
    <dgm:cxn modelId="{26437AD3-2970-5746-B2A6-9C78AA909A7D}" type="presParOf" srcId="{CEFD66E1-C786-C34A-9389-E84C98CDC2CC}" destId="{735D3DFF-CF1F-1045-88CB-8F957889E170}" srcOrd="7" destOrd="0" presId="urn:microsoft.com/office/officeart/2005/8/layout/process1"/>
    <dgm:cxn modelId="{6B9757AB-0E8F-5341-AD1F-776E990390BA}" type="presParOf" srcId="{735D3DFF-CF1F-1045-88CB-8F957889E170}" destId="{48BF1FF0-D8D2-E444-9B91-E49F84384B72}" srcOrd="0" destOrd="0" presId="urn:microsoft.com/office/officeart/2005/8/layout/process1"/>
    <dgm:cxn modelId="{06D0CED5-4F18-E44B-8249-1B8FD95C8A04}" type="presParOf" srcId="{CEFD66E1-C786-C34A-9389-E84C98CDC2CC}" destId="{BE0877CE-2FB5-DB43-AE61-40A0AFAB4D94}" srcOrd="8"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2252F-94CE-7C44-8602-3A8663D459AC}">
      <dsp:nvSpPr>
        <dsp:cNvPr id="0" name=""/>
        <dsp:cNvSpPr/>
      </dsp:nvSpPr>
      <dsp:spPr>
        <a:xfrm>
          <a:off x="5320" y="998650"/>
          <a:ext cx="1649201" cy="140697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cap="all"/>
          </a:pPr>
          <a:r>
            <a:rPr lang="en-GB" sz="1400" b="1" kern="1200" dirty="0"/>
            <a:t>The Telegraph </a:t>
          </a:r>
        </a:p>
        <a:p>
          <a:pPr marL="0" lvl="0" indent="0" algn="ctr" defTabSz="622300">
            <a:lnSpc>
              <a:spcPct val="90000"/>
            </a:lnSpc>
            <a:spcBef>
              <a:spcPct val="0"/>
            </a:spcBef>
            <a:spcAft>
              <a:spcPct val="35000"/>
            </a:spcAft>
            <a:buNone/>
            <a:defRPr cap="all"/>
          </a:pPr>
          <a:r>
            <a:rPr lang="en-GB" sz="1400" kern="1200" dirty="0"/>
            <a:t>P</a:t>
          </a:r>
          <a:r>
            <a:rPr lang="en-GB" sz="1400" kern="1200" cap="none" dirty="0"/>
            <a:t>remium subscription model – 20% of content behind a paywall </a:t>
          </a:r>
          <a:endParaRPr lang="en-US" sz="1400" kern="1200" cap="none" dirty="0"/>
        </a:p>
      </dsp:txBody>
      <dsp:txXfrm>
        <a:off x="46529" y="1039859"/>
        <a:ext cx="1566783" cy="1324557"/>
      </dsp:txXfrm>
    </dsp:sp>
    <dsp:sp modelId="{2C8A3593-9DA1-A446-BC77-E23CB7407D18}">
      <dsp:nvSpPr>
        <dsp:cNvPr id="0" name=""/>
        <dsp:cNvSpPr/>
      </dsp:nvSpPr>
      <dsp:spPr>
        <a:xfrm>
          <a:off x="1819441" y="1497637"/>
          <a:ext cx="349630" cy="40900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819441" y="1579437"/>
        <a:ext cx="244741" cy="245401"/>
      </dsp:txXfrm>
    </dsp:sp>
    <dsp:sp modelId="{6506C538-9B6A-FD44-B262-72AA5F5A7DE9}">
      <dsp:nvSpPr>
        <dsp:cNvPr id="0" name=""/>
        <dsp:cNvSpPr/>
      </dsp:nvSpPr>
      <dsp:spPr>
        <a:xfrm>
          <a:off x="2314202" y="998650"/>
          <a:ext cx="1649201" cy="1406975"/>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cap="all"/>
          </a:pPr>
          <a:r>
            <a:rPr lang="en-GB" sz="1400" b="1" kern="1200" dirty="0"/>
            <a:t>The Independent </a:t>
          </a:r>
        </a:p>
        <a:p>
          <a:pPr marL="0" lvl="0" indent="0" algn="ctr" defTabSz="622300">
            <a:lnSpc>
              <a:spcPct val="90000"/>
            </a:lnSpc>
            <a:spcBef>
              <a:spcPct val="0"/>
            </a:spcBef>
            <a:spcAft>
              <a:spcPct val="35000"/>
            </a:spcAft>
            <a:buNone/>
            <a:defRPr cap="all"/>
          </a:pPr>
          <a:r>
            <a:rPr lang="en-GB" sz="1400" kern="1200" dirty="0"/>
            <a:t>F</a:t>
          </a:r>
          <a:r>
            <a:rPr lang="en-GB" sz="1400" kern="1200" cap="none" dirty="0"/>
            <a:t>ully digital business model </a:t>
          </a:r>
          <a:endParaRPr lang="en-GB" sz="1400" kern="1200" dirty="0"/>
        </a:p>
        <a:p>
          <a:pPr marL="0" lvl="0" indent="0" algn="ctr" defTabSz="622300">
            <a:lnSpc>
              <a:spcPct val="90000"/>
            </a:lnSpc>
            <a:spcBef>
              <a:spcPct val="0"/>
            </a:spcBef>
            <a:spcAft>
              <a:spcPct val="35000"/>
            </a:spcAft>
            <a:buNone/>
            <a:defRPr cap="all"/>
          </a:pPr>
          <a:r>
            <a:rPr lang="en-GB" sz="1400" kern="1200" cap="none" dirty="0"/>
            <a:t>No print media</a:t>
          </a:r>
          <a:endParaRPr lang="en-US" sz="1400" kern="1200" cap="none" dirty="0"/>
        </a:p>
      </dsp:txBody>
      <dsp:txXfrm>
        <a:off x="2355411" y="1039859"/>
        <a:ext cx="1566783" cy="1324557"/>
      </dsp:txXfrm>
    </dsp:sp>
    <dsp:sp modelId="{44924B27-BEDE-3242-BC39-1B4EE99C3B8B}">
      <dsp:nvSpPr>
        <dsp:cNvPr id="0" name=""/>
        <dsp:cNvSpPr/>
      </dsp:nvSpPr>
      <dsp:spPr>
        <a:xfrm>
          <a:off x="4128323" y="1497637"/>
          <a:ext cx="349630" cy="40900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128323" y="1579437"/>
        <a:ext cx="244741" cy="245401"/>
      </dsp:txXfrm>
    </dsp:sp>
    <dsp:sp modelId="{C09D28D7-73F5-8C42-B07F-FD07039C0227}">
      <dsp:nvSpPr>
        <dsp:cNvPr id="0" name=""/>
        <dsp:cNvSpPr/>
      </dsp:nvSpPr>
      <dsp:spPr>
        <a:xfrm>
          <a:off x="4623084" y="998650"/>
          <a:ext cx="1649201" cy="1406975"/>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cap="all"/>
          </a:pPr>
          <a:r>
            <a:rPr lang="en-GB" sz="1400" b="1" kern="1200" dirty="0"/>
            <a:t>The Guardian  </a:t>
          </a:r>
        </a:p>
        <a:p>
          <a:pPr marL="0" lvl="0" indent="0" algn="ctr" defTabSz="622300">
            <a:lnSpc>
              <a:spcPct val="90000"/>
            </a:lnSpc>
            <a:spcBef>
              <a:spcPct val="0"/>
            </a:spcBef>
            <a:spcAft>
              <a:spcPct val="35000"/>
            </a:spcAft>
            <a:buNone/>
            <a:defRPr cap="all"/>
          </a:pPr>
          <a:r>
            <a:rPr lang="en-GB" sz="1400" kern="1200" dirty="0"/>
            <a:t>P</a:t>
          </a:r>
          <a:r>
            <a:rPr lang="en-GB" sz="1400" kern="1200" cap="none" dirty="0"/>
            <a:t>aid membership model </a:t>
          </a:r>
          <a:endParaRPr lang="en-US" sz="1400" kern="1200" dirty="0"/>
        </a:p>
      </dsp:txBody>
      <dsp:txXfrm>
        <a:off x="4664293" y="1039859"/>
        <a:ext cx="1566783" cy="1324557"/>
      </dsp:txXfrm>
    </dsp:sp>
    <dsp:sp modelId="{3EAB612C-B4D0-DD4A-975E-D065F150CD0C}">
      <dsp:nvSpPr>
        <dsp:cNvPr id="0" name=""/>
        <dsp:cNvSpPr/>
      </dsp:nvSpPr>
      <dsp:spPr>
        <a:xfrm>
          <a:off x="6437205" y="1497637"/>
          <a:ext cx="349630" cy="40900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437205" y="1579437"/>
        <a:ext cx="244741" cy="245401"/>
      </dsp:txXfrm>
    </dsp:sp>
    <dsp:sp modelId="{9ECEE2A7-73F8-B743-A8A1-32EEE2FBD304}">
      <dsp:nvSpPr>
        <dsp:cNvPr id="0" name=""/>
        <dsp:cNvSpPr/>
      </dsp:nvSpPr>
      <dsp:spPr>
        <a:xfrm>
          <a:off x="6931966" y="998650"/>
          <a:ext cx="1649201" cy="1406975"/>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cap="all"/>
          </a:pPr>
          <a:r>
            <a:rPr lang="en-GB" sz="1400" b="1" kern="1200" dirty="0"/>
            <a:t>The Sun </a:t>
          </a:r>
        </a:p>
        <a:p>
          <a:pPr marL="0" lvl="0" indent="0" algn="ctr" defTabSz="622300">
            <a:lnSpc>
              <a:spcPct val="90000"/>
            </a:lnSpc>
            <a:spcBef>
              <a:spcPct val="0"/>
            </a:spcBef>
            <a:spcAft>
              <a:spcPct val="35000"/>
            </a:spcAft>
            <a:buNone/>
            <a:defRPr cap="all"/>
          </a:pPr>
          <a:r>
            <a:rPr lang="en-GB" sz="1400" kern="1200" dirty="0"/>
            <a:t>F</a:t>
          </a:r>
          <a:r>
            <a:rPr lang="en-GB" sz="1400" kern="1200" cap="none" dirty="0"/>
            <a:t>ree access </a:t>
          </a:r>
          <a:endParaRPr lang="en-GB" sz="1400" kern="1200" dirty="0"/>
        </a:p>
        <a:p>
          <a:pPr marL="0" lvl="0" indent="0" algn="ctr" defTabSz="622300">
            <a:lnSpc>
              <a:spcPct val="90000"/>
            </a:lnSpc>
            <a:spcBef>
              <a:spcPct val="0"/>
            </a:spcBef>
            <a:spcAft>
              <a:spcPct val="35000"/>
            </a:spcAft>
            <a:buNone/>
            <a:defRPr cap="all"/>
          </a:pPr>
          <a:r>
            <a:rPr lang="en-GB" sz="1400" kern="1200" dirty="0"/>
            <a:t> D</a:t>
          </a:r>
          <a:r>
            <a:rPr lang="en-GB" sz="1400" kern="1200" cap="none" dirty="0"/>
            <a:t>igital advertising main revenue stream </a:t>
          </a:r>
          <a:endParaRPr lang="en-US" sz="1400" kern="1200" dirty="0"/>
        </a:p>
      </dsp:txBody>
      <dsp:txXfrm>
        <a:off x="6973175" y="1039859"/>
        <a:ext cx="1566783" cy="1324557"/>
      </dsp:txXfrm>
    </dsp:sp>
    <dsp:sp modelId="{735D3DFF-CF1F-1045-88CB-8F957889E170}">
      <dsp:nvSpPr>
        <dsp:cNvPr id="0" name=""/>
        <dsp:cNvSpPr/>
      </dsp:nvSpPr>
      <dsp:spPr>
        <a:xfrm>
          <a:off x="8746088" y="1497637"/>
          <a:ext cx="349630" cy="40900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8746088" y="1579437"/>
        <a:ext cx="244741" cy="245401"/>
      </dsp:txXfrm>
    </dsp:sp>
    <dsp:sp modelId="{BE0877CE-2FB5-DB43-AE61-40A0AFAB4D94}">
      <dsp:nvSpPr>
        <dsp:cNvPr id="0" name=""/>
        <dsp:cNvSpPr/>
      </dsp:nvSpPr>
      <dsp:spPr>
        <a:xfrm>
          <a:off x="9240848" y="998650"/>
          <a:ext cx="1649201" cy="1406975"/>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cap="all"/>
          </a:pPr>
          <a:r>
            <a:rPr lang="en-GB" sz="1400" b="1" kern="1200" dirty="0"/>
            <a:t>The Times  </a:t>
          </a:r>
        </a:p>
        <a:p>
          <a:pPr marL="0" lvl="0" indent="0" algn="ctr" defTabSz="622300">
            <a:lnSpc>
              <a:spcPct val="90000"/>
            </a:lnSpc>
            <a:spcBef>
              <a:spcPct val="0"/>
            </a:spcBef>
            <a:spcAft>
              <a:spcPct val="35000"/>
            </a:spcAft>
            <a:buNone/>
            <a:defRPr cap="all"/>
          </a:pPr>
          <a:r>
            <a:rPr lang="en-GB" sz="1400" kern="1200" dirty="0"/>
            <a:t> P</a:t>
          </a:r>
          <a:r>
            <a:rPr lang="en-GB" sz="1400" kern="1200" cap="none" dirty="0"/>
            <a:t>remium subscription model </a:t>
          </a:r>
          <a:endParaRPr lang="en-US" sz="1400" kern="1200" dirty="0"/>
        </a:p>
      </dsp:txBody>
      <dsp:txXfrm>
        <a:off x="9282057" y="1039859"/>
        <a:ext cx="1566783" cy="132455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70201-A936-5242-88AF-39411D56CAEC}" type="datetimeFigureOut">
              <a:rPr lang="en-US" smtClean="0"/>
              <a:t>4/24/20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85A9DD-352B-CD4C-B326-FA5E5563B3EB}" type="slidenum">
              <a:rPr lang="en-US" smtClean="0"/>
              <a:t>‹#›</a:t>
            </a:fld>
            <a:endParaRPr lang="en-US"/>
          </a:p>
        </p:txBody>
      </p:sp>
    </p:spTree>
    <p:extLst>
      <p:ext uri="{BB962C8B-B14F-4D97-AF65-F5344CB8AC3E}">
        <p14:creationId xmlns:p14="http://schemas.microsoft.com/office/powerpoint/2010/main" val="223234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(Doyle, 2013).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(Telegraph, 2019).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B285A9DD-352B-CD4C-B326-FA5E5563B3EB}" type="slidenum">
              <a:rPr lang="en-US" smtClean="0"/>
              <a:t>2</a:t>
            </a:fld>
            <a:endParaRPr lang="en-US"/>
          </a:p>
        </p:txBody>
      </p:sp>
    </p:spTree>
    <p:extLst>
      <p:ext uri="{BB962C8B-B14F-4D97-AF65-F5344CB8AC3E}">
        <p14:creationId xmlns:p14="http://schemas.microsoft.com/office/powerpoint/2010/main" val="36917978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Statista research (2019)</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(Phalen &amp; Ducey, 2012)</a:t>
            </a:r>
            <a:r>
              <a:rPr lang="en-GB" dirty="0"/>
              <a:t> </a:t>
            </a:r>
          </a:p>
          <a:p>
            <a:endParaRPr lang="en-US" dirty="0"/>
          </a:p>
        </p:txBody>
      </p:sp>
      <p:sp>
        <p:nvSpPr>
          <p:cNvPr id="4" name="Slide Number Placeholder 3"/>
          <p:cNvSpPr>
            <a:spLocks noGrp="1"/>
          </p:cNvSpPr>
          <p:nvPr>
            <p:ph type="sldNum" sz="quarter" idx="5"/>
          </p:nvPr>
        </p:nvSpPr>
        <p:spPr/>
        <p:txBody>
          <a:bodyPr/>
          <a:lstStyle/>
          <a:p>
            <a:fld id="{B285A9DD-352B-CD4C-B326-FA5E5563B3EB}" type="slidenum">
              <a:rPr lang="en-US" smtClean="0"/>
              <a:t>3</a:t>
            </a:fld>
            <a:endParaRPr lang="en-US"/>
          </a:p>
        </p:txBody>
      </p:sp>
    </p:spTree>
    <p:extLst>
      <p:ext uri="{BB962C8B-B14F-4D97-AF65-F5344CB8AC3E}">
        <p14:creationId xmlns:p14="http://schemas.microsoft.com/office/powerpoint/2010/main" val="36839528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ighlight>
                  <a:srgbClr val="FFFF00"/>
                </a:highlight>
              </a:rPr>
              <a:t>Doyle (2015)</a:t>
            </a:r>
          </a:p>
          <a:p>
            <a:r>
              <a:rPr lang="en-GB" dirty="0">
                <a:highlight>
                  <a:srgbClr val="FFFF00"/>
                </a:highlight>
              </a:rPr>
              <a:t>(Phalen &amp; Ducey, 2012)</a:t>
            </a:r>
          </a:p>
          <a:p>
            <a:r>
              <a:rPr lang="en-GB" dirty="0">
                <a:highlight>
                  <a:srgbClr val="FFFF00"/>
                </a:highlight>
              </a:rPr>
              <a:t>Doyle (2013)</a:t>
            </a:r>
            <a:endParaRPr lang="en-US" dirty="0">
              <a:highlight>
                <a:srgbClr val="FFFF00"/>
              </a:highlight>
            </a:endParaRPr>
          </a:p>
        </p:txBody>
      </p:sp>
      <p:sp>
        <p:nvSpPr>
          <p:cNvPr id="4" name="Slide Number Placeholder 3"/>
          <p:cNvSpPr>
            <a:spLocks noGrp="1"/>
          </p:cNvSpPr>
          <p:nvPr>
            <p:ph type="sldNum" sz="quarter" idx="5"/>
          </p:nvPr>
        </p:nvSpPr>
        <p:spPr/>
        <p:txBody>
          <a:bodyPr/>
          <a:lstStyle/>
          <a:p>
            <a:fld id="{B285A9DD-352B-CD4C-B326-FA5E5563B3EB}" type="slidenum">
              <a:rPr lang="en-US" smtClean="0"/>
              <a:t>4</a:t>
            </a:fld>
            <a:endParaRPr lang="en-US"/>
          </a:p>
        </p:txBody>
      </p:sp>
    </p:spTree>
    <p:extLst>
      <p:ext uri="{BB962C8B-B14F-4D97-AF65-F5344CB8AC3E}">
        <p14:creationId xmlns:p14="http://schemas.microsoft.com/office/powerpoint/2010/main" val="2611760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Doyle (2013)</a:t>
            </a:r>
            <a:endParaRPr lang="en-US" dirty="0"/>
          </a:p>
        </p:txBody>
      </p:sp>
      <p:sp>
        <p:nvSpPr>
          <p:cNvPr id="4" name="Slide Number Placeholder 3"/>
          <p:cNvSpPr>
            <a:spLocks noGrp="1"/>
          </p:cNvSpPr>
          <p:nvPr>
            <p:ph type="sldNum" sz="quarter" idx="5"/>
          </p:nvPr>
        </p:nvSpPr>
        <p:spPr/>
        <p:txBody>
          <a:bodyPr/>
          <a:lstStyle/>
          <a:p>
            <a:fld id="{B285A9DD-352B-CD4C-B326-FA5E5563B3EB}" type="slidenum">
              <a:rPr lang="en-US" smtClean="0"/>
              <a:t>5</a:t>
            </a:fld>
            <a:endParaRPr lang="en-US"/>
          </a:p>
        </p:txBody>
      </p:sp>
    </p:spTree>
    <p:extLst>
      <p:ext uri="{BB962C8B-B14F-4D97-AF65-F5344CB8AC3E}">
        <p14:creationId xmlns:p14="http://schemas.microsoft.com/office/powerpoint/2010/main" val="3783695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Edge, (2019)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(Barker &amp; Di Stefano, 2020). </a:t>
            </a:r>
          </a:p>
          <a:p>
            <a:endParaRPr lang="en-US" dirty="0"/>
          </a:p>
        </p:txBody>
      </p:sp>
      <p:sp>
        <p:nvSpPr>
          <p:cNvPr id="4" name="Slide Number Placeholder 3"/>
          <p:cNvSpPr>
            <a:spLocks noGrp="1"/>
          </p:cNvSpPr>
          <p:nvPr>
            <p:ph type="sldNum" sz="quarter" idx="5"/>
          </p:nvPr>
        </p:nvSpPr>
        <p:spPr/>
        <p:txBody>
          <a:bodyPr/>
          <a:lstStyle/>
          <a:p>
            <a:fld id="{B285A9DD-352B-CD4C-B326-FA5E5563B3EB}" type="slidenum">
              <a:rPr lang="en-US" smtClean="0"/>
              <a:t>6</a:t>
            </a:fld>
            <a:endParaRPr lang="en-US"/>
          </a:p>
        </p:txBody>
      </p:sp>
    </p:spTree>
    <p:extLst>
      <p:ext uri="{BB962C8B-B14F-4D97-AF65-F5344CB8AC3E}">
        <p14:creationId xmlns:p14="http://schemas.microsoft.com/office/powerpoint/2010/main" val="33005550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O’Sullivan et al (2017)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Casero-Ripolles &amp; Garcia (2020)</a:t>
            </a:r>
            <a:endParaRPr lang="en-US" dirty="0"/>
          </a:p>
        </p:txBody>
      </p:sp>
      <p:sp>
        <p:nvSpPr>
          <p:cNvPr id="4" name="Slide Number Placeholder 3"/>
          <p:cNvSpPr>
            <a:spLocks noGrp="1"/>
          </p:cNvSpPr>
          <p:nvPr>
            <p:ph type="sldNum" sz="quarter" idx="5"/>
          </p:nvPr>
        </p:nvSpPr>
        <p:spPr/>
        <p:txBody>
          <a:bodyPr/>
          <a:lstStyle/>
          <a:p>
            <a:fld id="{B285A9DD-352B-CD4C-B326-FA5E5563B3EB}" type="slidenum">
              <a:rPr lang="en-US" smtClean="0"/>
              <a:t>7</a:t>
            </a:fld>
            <a:endParaRPr lang="en-US"/>
          </a:p>
        </p:txBody>
      </p:sp>
    </p:spTree>
    <p:extLst>
      <p:ext uri="{BB962C8B-B14F-4D97-AF65-F5344CB8AC3E}">
        <p14:creationId xmlns:p14="http://schemas.microsoft.com/office/powerpoint/2010/main" val="1001744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9E7F81B-AF95-F849-AEC2-2F1A2ABBB060}" type="datetimeFigureOut">
              <a:rPr lang="en-US" smtClean="0"/>
              <a:t>4/24/20</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C5458C10-1413-A646-898E-F9ACA9924421}"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48843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9E7F81B-AF95-F849-AEC2-2F1A2ABBB060}" type="datetimeFigureOut">
              <a:rPr lang="en-US" smtClean="0"/>
              <a:t>4/24/20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458C10-1413-A646-898E-F9ACA9924421}"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28966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9E7F81B-AF95-F849-AEC2-2F1A2ABBB060}" type="datetimeFigureOut">
              <a:rPr lang="en-US" smtClean="0"/>
              <a:t>4/24/20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458C10-1413-A646-898E-F9ACA9924421}"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88144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9E7F81B-AF95-F849-AEC2-2F1A2ABBB060}" type="datetimeFigureOut">
              <a:rPr lang="en-US" smtClean="0"/>
              <a:t>4/24/20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458C10-1413-A646-898E-F9ACA9924421}"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62339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9E7F81B-AF95-F849-AEC2-2F1A2ABBB060}" type="datetimeFigureOut">
              <a:rPr lang="en-US" smtClean="0"/>
              <a:t>4/24/20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5458C10-1413-A646-898E-F9ACA9924421}"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75856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9E7F81B-AF95-F849-AEC2-2F1A2ABBB060}" type="datetimeFigureOut">
              <a:rPr lang="en-US" smtClean="0"/>
              <a:t>4/24/20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5458C10-1413-A646-898E-F9ACA9924421}"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57671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E7F81B-AF95-F849-AEC2-2F1A2ABBB060}" type="datetimeFigureOut">
              <a:rPr lang="en-US" smtClean="0"/>
              <a:t>4/24/20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5458C10-1413-A646-898E-F9ACA9924421}" type="slidenum">
              <a:rPr lang="en-US" smtClean="0"/>
              <a:t>‹#›</a:t>
            </a:fld>
            <a:endParaRPr lang="en-US"/>
          </a:p>
        </p:txBody>
      </p:sp>
    </p:spTree>
    <p:extLst>
      <p:ext uri="{BB962C8B-B14F-4D97-AF65-F5344CB8AC3E}">
        <p14:creationId xmlns:p14="http://schemas.microsoft.com/office/powerpoint/2010/main" val="2599970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9E7F81B-AF95-F849-AEC2-2F1A2ABBB060}" type="datetimeFigureOut">
              <a:rPr lang="en-US" smtClean="0"/>
              <a:t>4/24/20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458C10-1413-A646-898E-F9ACA9924421}"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20761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29E7F81B-AF95-F849-AEC2-2F1A2ABBB060}" type="datetimeFigureOut">
              <a:rPr lang="en-US" smtClean="0"/>
              <a:t>4/24/20</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C5458C10-1413-A646-898E-F9ACA9924421}"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3863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9E7F81B-AF95-F849-AEC2-2F1A2ABBB060}" type="datetimeFigureOut">
              <a:rPr lang="en-US" smtClean="0"/>
              <a:t>4/24/20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458C10-1413-A646-898E-F9ACA9924421}"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70783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9E7F81B-AF95-F849-AEC2-2F1A2ABBB060}" type="datetimeFigureOut">
              <a:rPr lang="en-US" smtClean="0"/>
              <a:t>4/24/20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458C10-1413-A646-898E-F9ACA9924421}"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2212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9E7F81B-AF95-F849-AEC2-2F1A2ABBB060}" type="datetimeFigureOut">
              <a:rPr lang="en-US" smtClean="0"/>
              <a:t>4/24/20</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5458C10-1413-A646-898E-F9ACA9924421}"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2611927"/>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png"/><Relationship Id="rId3" Type="http://schemas.openxmlformats.org/officeDocument/2006/relationships/slideLayout" Target="../slideLayouts/slideLayout2.xml"/><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5" Type="http://schemas.openxmlformats.org/officeDocument/2006/relationships/image" Target="../media/image4.png"/><Relationship Id="rId10" Type="http://schemas.openxmlformats.org/officeDocument/2006/relationships/image" Target="../media/image10.png"/><Relationship Id="rId4" Type="http://schemas.openxmlformats.org/officeDocument/2006/relationships/notesSlide" Target="../notesSlides/notesSlide2.xml"/><Relationship Id="rId9" Type="http://schemas.openxmlformats.org/officeDocument/2006/relationships/image" Target="../media/image9.png"/><Relationship Id="rId1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p3"/><Relationship Id="rId1" Type="http://schemas.microsoft.com/office/2007/relationships/media" Target="../media/media3.mp3"/><Relationship Id="rId6" Type="http://schemas.openxmlformats.org/officeDocument/2006/relationships/image" Target="../media/image4.png"/><Relationship Id="rId5" Type="http://schemas.openxmlformats.org/officeDocument/2006/relationships/image" Target="../media/image1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2.xml"/><Relationship Id="rId7" Type="http://schemas.openxmlformats.org/officeDocument/2006/relationships/image" Target="../media/image18.png"/><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4.xml"/><Relationship Id="rId9" Type="http://schemas.openxmlformats.org/officeDocument/2006/relationships/image" Target="../media/image4.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5.mp3"/><Relationship Id="rId1" Type="http://schemas.microsoft.com/office/2007/relationships/media" Target="../media/media5.mp3"/><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4.png"/><Relationship Id="rId4" Type="http://schemas.openxmlformats.org/officeDocument/2006/relationships/notesSlide" Target="../notesSlides/notesSlide5.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6.mp3"/><Relationship Id="rId1" Type="http://schemas.microsoft.com/office/2007/relationships/media" Target="../media/media6.mp3"/><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B73CA261-CDB2-5F4E-AFBE-F7451E703C02}"/>
              </a:ext>
            </a:extLst>
          </p:cNvPr>
          <p:cNvSpPr/>
          <p:nvPr/>
        </p:nvSpPr>
        <p:spPr>
          <a:xfrm>
            <a:off x="2060621" y="3284113"/>
            <a:ext cx="3030364" cy="399245"/>
          </a:xfrm>
          <a:prstGeom prst="round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picture containing drawing&#10;&#10;Description automatically generated">
            <a:extLst>
              <a:ext uri="{FF2B5EF4-FFF2-40B4-BE49-F238E27FC236}">
                <a16:creationId xmlns:a16="http://schemas.microsoft.com/office/drawing/2014/main" id="{1D0FB158-5AB1-634B-86DA-94D608CFDA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6360" y="493652"/>
            <a:ext cx="7850221" cy="1708150"/>
          </a:xfrm>
          <a:prstGeom prst="rect">
            <a:avLst/>
          </a:prstGeom>
        </p:spPr>
      </p:pic>
      <p:pic>
        <p:nvPicPr>
          <p:cNvPr id="5" name="Picture 4">
            <a:extLst>
              <a:ext uri="{FF2B5EF4-FFF2-40B4-BE49-F238E27FC236}">
                <a16:creationId xmlns:a16="http://schemas.microsoft.com/office/drawing/2014/main" id="{58650C6E-F4E2-084C-B0ED-6A15F5EE906E}"/>
              </a:ext>
            </a:extLst>
          </p:cNvPr>
          <p:cNvPicPr>
            <a:picLocks noChangeAspect="1"/>
          </p:cNvPicPr>
          <p:nvPr/>
        </p:nvPicPr>
        <p:blipFill rotWithShape="1">
          <a:blip r:embed="rId3"/>
          <a:srcRect b="13619"/>
          <a:stretch/>
        </p:blipFill>
        <p:spPr>
          <a:xfrm>
            <a:off x="5090984" y="2132879"/>
            <a:ext cx="6022202" cy="3817477"/>
          </a:xfrm>
          <a:prstGeom prst="rect">
            <a:avLst/>
          </a:prstGeom>
        </p:spPr>
      </p:pic>
    </p:spTree>
    <p:extLst>
      <p:ext uri="{BB962C8B-B14F-4D97-AF65-F5344CB8AC3E}">
        <p14:creationId xmlns:p14="http://schemas.microsoft.com/office/powerpoint/2010/main" val="1884052442"/>
      </p:ext>
    </p:extLst>
  </p:cSld>
  <p:clrMapOvr>
    <a:masterClrMapping/>
  </p:clrMapOvr>
  <mc:AlternateContent xmlns:mc="http://schemas.openxmlformats.org/markup-compatibility/2006">
    <mc:Choice xmlns:p14="http://schemas.microsoft.com/office/powerpoint/2010/main" Requires="p14">
      <p:transition spd="slow" p14:dur="5000" advTm="5000"/>
    </mc:Choice>
    <mc:Fallback>
      <p:transition spd="slow" advTm="5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AEBD4878-FA4C-894F-84F2-06F8DF7466DF}"/>
              </a:ext>
            </a:extLst>
          </p:cNvPr>
          <p:cNvSpPr/>
          <p:nvPr/>
        </p:nvSpPr>
        <p:spPr>
          <a:xfrm>
            <a:off x="154546" y="128789"/>
            <a:ext cx="11925837" cy="59245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3A805742-7022-BC46-AAC6-01AEC52FDE9E}"/>
              </a:ext>
            </a:extLst>
          </p:cNvPr>
          <p:cNvSpPr txBox="1">
            <a:spLocks/>
          </p:cNvSpPr>
          <p:nvPr/>
        </p:nvSpPr>
        <p:spPr>
          <a:xfrm>
            <a:off x="5420704" y="804671"/>
            <a:ext cx="6399930" cy="5248657"/>
          </a:xfrm>
          <a:prstGeom prst="rect">
            <a:avLst/>
          </a:prstGeom>
        </p:spPr>
        <p:txBody>
          <a:bodyPr vert="horz" lIns="91440" tIns="91440" rIns="91440" bIns="91440" rtlCol="0" anchor="ctr">
            <a:normAutofit fontScale="85000" lnSpcReduction="10000"/>
          </a:bodyPr>
          <a:lstStyle>
            <a:lvl1pPr marL="0" indent="0" algn="l" defTabSz="914400" rtl="0" eaLnBrk="1" latinLnBrk="0" hangingPunct="1">
              <a:lnSpc>
                <a:spcPct val="120000"/>
              </a:lnSpc>
              <a:spcBef>
                <a:spcPts val="1000"/>
              </a:spcBef>
              <a:buClr>
                <a:schemeClr val="accent1"/>
              </a:buClr>
              <a:buSzPct val="100000"/>
              <a:buFont typeface="Arial" panose="020B0604020202020204" pitchFamily="34" charset="0"/>
              <a:buNone/>
              <a:defRPr sz="1800" b="0" kern="1200" cap="all" baseline="0">
                <a:solidFill>
                  <a:schemeClr val="tx1"/>
                </a:solidFill>
                <a:effectLst/>
                <a:latin typeface="+mn-lt"/>
                <a:ea typeface="+mn-ea"/>
                <a:cs typeface="+mn-cs"/>
              </a:defRPr>
            </a:lvl1pPr>
            <a:lvl2pPr marL="4572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800" kern="1200" cap="none" baseline="0">
                <a:solidFill>
                  <a:schemeClr val="tx1"/>
                </a:solidFill>
                <a:effectLst/>
                <a:latin typeface="+mn-lt"/>
                <a:ea typeface="+mn-ea"/>
                <a:cs typeface="+mn-cs"/>
              </a:defRPr>
            </a:lvl2pPr>
            <a:lvl3pPr marL="9144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800" kern="1200">
                <a:solidFill>
                  <a:schemeClr val="tx1"/>
                </a:solidFill>
                <a:effectLst/>
                <a:latin typeface="+mn-lt"/>
                <a:ea typeface="+mn-ea"/>
                <a:cs typeface="+mn-cs"/>
              </a:defRPr>
            </a:lvl3pPr>
            <a:lvl4pPr marL="13716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cap="none" baseline="0">
                <a:solidFill>
                  <a:schemeClr val="tx1"/>
                </a:solidFill>
                <a:effectLst/>
                <a:latin typeface="+mn-lt"/>
                <a:ea typeface="+mn-ea"/>
                <a:cs typeface="+mn-cs"/>
              </a:defRPr>
            </a:lvl4pPr>
            <a:lvl5pPr marL="18288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5pPr>
            <a:lvl6pPr marL="22860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6pPr>
            <a:lvl7pPr marL="27432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7pPr>
            <a:lvl8pPr marL="32004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baseline="0">
                <a:solidFill>
                  <a:schemeClr val="tx1"/>
                </a:solidFill>
                <a:effectLst/>
                <a:latin typeface="+mn-lt"/>
                <a:ea typeface="+mn-ea"/>
                <a:cs typeface="+mn-cs"/>
              </a:defRPr>
            </a:lvl8pPr>
            <a:lvl9pPr marL="36576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baseline="0">
                <a:solidFill>
                  <a:schemeClr val="tx1"/>
                </a:solidFill>
                <a:effectLst/>
                <a:latin typeface="+mn-lt"/>
                <a:ea typeface="+mn-ea"/>
                <a:cs typeface="+mn-cs"/>
              </a:defRPr>
            </a:lvl9pPr>
          </a:lstStyle>
          <a:p>
            <a:pPr marL="285750" indent="-285750">
              <a:lnSpc>
                <a:spcPct val="200000"/>
              </a:lnSpc>
              <a:buClr>
                <a:schemeClr val="tx1"/>
              </a:buClr>
              <a:buFont typeface="Courier New" panose="02070309020205020404" pitchFamily="49" charset="0"/>
              <a:buChar char="o"/>
            </a:pPr>
            <a:r>
              <a:rPr lang="en-GB" b="1" dirty="0">
                <a:latin typeface="Times" pitchFamily="2" charset="0"/>
                <a:cs typeface="Arial" panose="020B0604020202020204" pitchFamily="34" charset="0"/>
              </a:rPr>
              <a:t>Established in 1855 in London </a:t>
            </a:r>
          </a:p>
          <a:p>
            <a:pPr marL="285750" indent="-285750">
              <a:lnSpc>
                <a:spcPct val="200000"/>
              </a:lnSpc>
              <a:buClr>
                <a:schemeClr val="tx1"/>
              </a:buClr>
              <a:buFont typeface="Courier New" panose="02070309020205020404" pitchFamily="49" charset="0"/>
              <a:buChar char="o"/>
            </a:pPr>
            <a:r>
              <a:rPr lang="en-GB" b="1" dirty="0">
                <a:latin typeface="Times" pitchFamily="2" charset="0"/>
                <a:cs typeface="Arial" panose="020B0604020202020204" pitchFamily="34" charset="0"/>
              </a:rPr>
              <a:t>Print media &amp; digital publication offering </a:t>
            </a:r>
          </a:p>
          <a:p>
            <a:pPr marL="285750" indent="-285750">
              <a:lnSpc>
                <a:spcPct val="200000"/>
              </a:lnSpc>
              <a:buClr>
                <a:schemeClr val="tx1"/>
              </a:buClr>
              <a:buFont typeface="Courier New" panose="02070309020205020404" pitchFamily="49" charset="0"/>
              <a:buChar char="o"/>
            </a:pPr>
            <a:r>
              <a:rPr lang="en-GB" b="1" dirty="0">
                <a:latin typeface="Times" pitchFamily="2" charset="0"/>
                <a:cs typeface="Arial" panose="020B0604020202020204" pitchFamily="34" charset="0"/>
              </a:rPr>
              <a:t>2018 - Established a subscription first approach (TMG Financial results, 2019)</a:t>
            </a:r>
          </a:p>
          <a:p>
            <a:pPr marL="285750" indent="-285750">
              <a:lnSpc>
                <a:spcPct val="200000"/>
              </a:lnSpc>
              <a:buClr>
                <a:schemeClr val="tx1"/>
              </a:buClr>
              <a:buFont typeface="Courier New" panose="02070309020205020404" pitchFamily="49" charset="0"/>
              <a:buChar char="o"/>
            </a:pPr>
            <a:r>
              <a:rPr lang="en-GB" b="1" dirty="0">
                <a:latin typeface="Times" pitchFamily="2" charset="0"/>
                <a:cs typeface="Arial" panose="020B0604020202020204" pitchFamily="34" charset="0"/>
              </a:rPr>
              <a:t>Estimated print circulation October 2019 : 308,000 (TMG Financial results, 2019)</a:t>
            </a:r>
          </a:p>
          <a:p>
            <a:pPr marL="285750" indent="-285750">
              <a:lnSpc>
                <a:spcPct val="200000"/>
              </a:lnSpc>
              <a:buClr>
                <a:schemeClr val="tx1"/>
              </a:buClr>
              <a:buFont typeface="Courier New" panose="02070309020205020404" pitchFamily="49" charset="0"/>
              <a:buChar char="o"/>
            </a:pPr>
            <a:r>
              <a:rPr lang="en-GB" b="1" dirty="0">
                <a:latin typeface="Times" pitchFamily="2" charset="0"/>
                <a:cs typeface="Arial" panose="020B0604020202020204" pitchFamily="34" charset="0"/>
              </a:rPr>
              <a:t>Estimated paying subscribers October 2019 : 400,000 (TMG Financial results, 2019)</a:t>
            </a:r>
          </a:p>
          <a:p>
            <a:pPr marL="285750" indent="-285750">
              <a:lnSpc>
                <a:spcPct val="200000"/>
              </a:lnSpc>
              <a:buClr>
                <a:schemeClr val="tx1"/>
              </a:buClr>
              <a:buFont typeface="Courier New" panose="02070309020205020404" pitchFamily="49" charset="0"/>
              <a:buChar char="o"/>
            </a:pPr>
            <a:r>
              <a:rPr lang="en-GB" b="1" dirty="0">
                <a:latin typeface="Times" pitchFamily="2" charset="0"/>
                <a:cs typeface="Arial" panose="020B0604020202020204" pitchFamily="34" charset="0"/>
              </a:rPr>
              <a:t>Sales revenue 2018 : £271 with £900,000 profit (TMG Financial results, 2019)</a:t>
            </a:r>
          </a:p>
          <a:p>
            <a:endParaRPr lang="en-US" dirty="0">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425BF1A6-4656-204F-AD0D-C9BB44518BC0}"/>
              </a:ext>
            </a:extLst>
          </p:cNvPr>
          <p:cNvSpPr txBox="1">
            <a:spLocks/>
          </p:cNvSpPr>
          <p:nvPr/>
        </p:nvSpPr>
        <p:spPr>
          <a:xfrm>
            <a:off x="-117231" y="1113692"/>
            <a:ext cx="5744308" cy="4003905"/>
          </a:xfrm>
          <a:prstGeom prst="rect">
            <a:avLst/>
          </a:prstGeom>
        </p:spPr>
        <p:txBody>
          <a:bodyPr vert="horz" lIns="91440" tIns="45720" rIns="91440" bIns="0" rtlCol="0" anchor="ctr">
            <a:normAutofit/>
          </a:bodyPr>
          <a:lstStyle>
            <a:lvl1pPr algn="l" defTabSz="914400" rtl="0" eaLnBrk="1" latinLnBrk="0" hangingPunct="1">
              <a:lnSpc>
                <a:spcPct val="90000"/>
              </a:lnSpc>
              <a:spcBef>
                <a:spcPct val="0"/>
              </a:spcBef>
              <a:buNone/>
              <a:defRPr sz="6600" b="0" i="0" kern="1200" cap="all">
                <a:solidFill>
                  <a:schemeClr val="tx1"/>
                </a:solidFill>
                <a:effectLst/>
                <a:latin typeface="+mj-lt"/>
                <a:ea typeface="+mj-ea"/>
                <a:cs typeface="+mj-cs"/>
              </a:defRPr>
            </a:lvl1pPr>
          </a:lstStyle>
          <a:p>
            <a:pPr algn="ctr"/>
            <a:r>
              <a:rPr lang="en-GB" sz="4400" b="1" u="sng" dirty="0">
                <a:latin typeface="Times" pitchFamily="2" charset="0"/>
              </a:rPr>
              <a:t>Telegraph Background</a:t>
            </a:r>
          </a:p>
        </p:txBody>
      </p:sp>
      <p:pic>
        <p:nvPicPr>
          <p:cNvPr id="6" name="Audio_04_24_2020_17_52_45 2" descr="Audio_04_24_2020_17_52_45 2">
            <a:hlinkClick r:id="" action="ppaction://media"/>
            <a:extLst>
              <a:ext uri="{FF2B5EF4-FFF2-40B4-BE49-F238E27FC236}">
                <a16:creationId xmlns:a16="http://schemas.microsoft.com/office/drawing/2014/main" id="{E74B16EB-92F0-A843-AE32-B41F978C130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763" y="1588"/>
            <a:ext cx="812800" cy="812800"/>
          </a:xfrm>
          <a:prstGeom prst="rect">
            <a:avLst/>
          </a:prstGeom>
        </p:spPr>
      </p:pic>
    </p:spTree>
    <p:extLst>
      <p:ext uri="{BB962C8B-B14F-4D97-AF65-F5344CB8AC3E}">
        <p14:creationId xmlns:p14="http://schemas.microsoft.com/office/powerpoint/2010/main" val="3464230887"/>
      </p:ext>
    </p:extLst>
  </p:cSld>
  <p:clrMapOvr>
    <a:masterClrMapping/>
  </p:clrMapOvr>
  <mc:AlternateContent xmlns:mc="http://schemas.openxmlformats.org/markup-compatibility/2006">
    <mc:Choice xmlns:p14="http://schemas.microsoft.com/office/powerpoint/2010/main" Requires="p14">
      <p:transition spd="slow" p14:dur="1500" advClick="0" advTm="20"/>
    </mc:Choice>
    <mc:Fallback>
      <p:transition spd="slow" advClick="0" advTm="2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73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ounded Rectangle 15">
            <a:extLst>
              <a:ext uri="{FF2B5EF4-FFF2-40B4-BE49-F238E27FC236}">
                <a16:creationId xmlns:a16="http://schemas.microsoft.com/office/drawing/2014/main" id="{D18AAFD0-B227-B14F-9B63-43A78EDE5BC7}"/>
              </a:ext>
            </a:extLst>
          </p:cNvPr>
          <p:cNvSpPr/>
          <p:nvPr/>
        </p:nvSpPr>
        <p:spPr>
          <a:xfrm>
            <a:off x="123198" y="167425"/>
            <a:ext cx="11963293" cy="591685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28D62BB4-0C20-324E-B970-8DED596A9065}"/>
              </a:ext>
            </a:extLst>
          </p:cNvPr>
          <p:cNvSpPr>
            <a:spLocks noGrp="1"/>
          </p:cNvSpPr>
          <p:nvPr>
            <p:ph idx="1"/>
          </p:nvPr>
        </p:nvSpPr>
        <p:spPr>
          <a:xfrm>
            <a:off x="258045" y="1002303"/>
            <a:ext cx="5251833" cy="5416084"/>
          </a:xfrm>
        </p:spPr>
        <p:txBody>
          <a:bodyPr>
            <a:normAutofit/>
          </a:bodyPr>
          <a:lstStyle/>
          <a:p>
            <a:pPr>
              <a:lnSpc>
                <a:spcPct val="200000"/>
              </a:lnSpc>
              <a:buClr>
                <a:schemeClr val="tx1"/>
              </a:buClr>
              <a:buFont typeface="Courier New" panose="02070309020205020404" pitchFamily="49" charset="0"/>
              <a:buChar char="o"/>
            </a:pPr>
            <a:r>
              <a:rPr lang="en-GB" sz="1700" dirty="0">
                <a:latin typeface="Times" pitchFamily="2" charset="0"/>
              </a:rPr>
              <a:t>Newspaper Consumption expenditure in UK 2018 £3.3bn (Statista, 2019)</a:t>
            </a:r>
          </a:p>
          <a:p>
            <a:pPr>
              <a:lnSpc>
                <a:spcPct val="200000"/>
              </a:lnSpc>
              <a:buClr>
                <a:schemeClr val="tx1"/>
              </a:buClr>
              <a:buFont typeface="Courier New" panose="02070309020205020404" pitchFamily="49" charset="0"/>
              <a:buChar char="o"/>
            </a:pPr>
            <a:r>
              <a:rPr lang="en-GB" sz="1700" dirty="0">
                <a:latin typeface="Times" pitchFamily="2" charset="0"/>
              </a:rPr>
              <a:t>Tabloid Newspapers make up the top 5 most popular newspapers in terms of monthly reach (</a:t>
            </a:r>
            <a:r>
              <a:rPr lang="en-GB" sz="1700" dirty="0" err="1">
                <a:latin typeface="Times" pitchFamily="2" charset="0"/>
              </a:rPr>
              <a:t>Staista</a:t>
            </a:r>
            <a:r>
              <a:rPr lang="en-GB" sz="1700" dirty="0">
                <a:latin typeface="Times" pitchFamily="2" charset="0"/>
              </a:rPr>
              <a:t>, 2019)</a:t>
            </a:r>
          </a:p>
          <a:p>
            <a:pPr>
              <a:lnSpc>
                <a:spcPct val="200000"/>
              </a:lnSpc>
              <a:buClr>
                <a:schemeClr val="tx1"/>
              </a:buClr>
              <a:buFont typeface="Courier New" panose="02070309020205020404" pitchFamily="49" charset="0"/>
              <a:buChar char="o"/>
            </a:pPr>
            <a:r>
              <a:rPr lang="en-GB" sz="1700" dirty="0">
                <a:latin typeface="Times" pitchFamily="2" charset="0"/>
              </a:rPr>
              <a:t>Industry Revenues have been declining YoY as print circulation figures fall due to increasing adoption of digital alternatives (Cawley, 2019). </a:t>
            </a:r>
          </a:p>
          <a:p>
            <a:pPr>
              <a:lnSpc>
                <a:spcPct val="200000"/>
              </a:lnSpc>
              <a:buClr>
                <a:schemeClr val="tx1"/>
              </a:buClr>
              <a:buFont typeface="Courier New" panose="02070309020205020404" pitchFamily="49" charset="0"/>
              <a:buChar char="o"/>
            </a:pPr>
            <a:r>
              <a:rPr lang="en-GB" sz="1700" dirty="0">
                <a:latin typeface="Times" pitchFamily="2" charset="0"/>
              </a:rPr>
              <a:t>Since 2010 industry revenues have fallen from £5619m to £3276m in 2018 (Statista, 2019).</a:t>
            </a:r>
          </a:p>
          <a:p>
            <a:pPr marL="0" indent="0">
              <a:buNone/>
            </a:pPr>
            <a:endParaRPr lang="en-GB" sz="1600" dirty="0"/>
          </a:p>
          <a:p>
            <a:endParaRPr lang="en-GB" sz="1600" dirty="0"/>
          </a:p>
          <a:p>
            <a:endParaRPr lang="en-GB" sz="1600" dirty="0"/>
          </a:p>
        </p:txBody>
      </p:sp>
      <p:sp>
        <p:nvSpPr>
          <p:cNvPr id="5" name="Title 1">
            <a:extLst>
              <a:ext uri="{FF2B5EF4-FFF2-40B4-BE49-F238E27FC236}">
                <a16:creationId xmlns:a16="http://schemas.microsoft.com/office/drawing/2014/main" id="{6E7ABD2E-588B-8A43-8F3A-A4CFCABD7EE9}"/>
              </a:ext>
            </a:extLst>
          </p:cNvPr>
          <p:cNvSpPr>
            <a:spLocks noGrp="1"/>
          </p:cNvSpPr>
          <p:nvPr>
            <p:ph type="title"/>
          </p:nvPr>
        </p:nvSpPr>
        <p:spPr>
          <a:xfrm>
            <a:off x="629981" y="316582"/>
            <a:ext cx="6664535" cy="548392"/>
          </a:xfrm>
        </p:spPr>
        <p:txBody>
          <a:bodyPr anchor="b">
            <a:noAutofit/>
          </a:bodyPr>
          <a:lstStyle/>
          <a:p>
            <a:r>
              <a:rPr lang="en-GB" sz="3600" dirty="0">
                <a:latin typeface="Times" pitchFamily="2" charset="0"/>
              </a:rPr>
              <a:t>UK Newspaper Industry </a:t>
            </a:r>
          </a:p>
        </p:txBody>
      </p:sp>
      <p:pic>
        <p:nvPicPr>
          <p:cNvPr id="6" name="Picture 5">
            <a:extLst>
              <a:ext uri="{FF2B5EF4-FFF2-40B4-BE49-F238E27FC236}">
                <a16:creationId xmlns:a16="http://schemas.microsoft.com/office/drawing/2014/main" id="{88873510-C02D-8240-A820-249F29A90C66}"/>
              </a:ext>
            </a:extLst>
          </p:cNvPr>
          <p:cNvPicPr>
            <a:picLocks noChangeAspect="1"/>
          </p:cNvPicPr>
          <p:nvPr/>
        </p:nvPicPr>
        <p:blipFill>
          <a:blip r:embed="rId5">
            <a:clrChange>
              <a:clrFrom>
                <a:srgbClr val="FFFFFF"/>
              </a:clrFrom>
              <a:clrTo>
                <a:srgbClr val="FFFFFF">
                  <a:alpha val="0"/>
                </a:srgbClr>
              </a:clrTo>
            </a:clrChange>
          </a:blip>
          <a:stretch>
            <a:fillRect/>
          </a:stretch>
        </p:blipFill>
        <p:spPr>
          <a:xfrm rot="20508961">
            <a:off x="6419485" y="625112"/>
            <a:ext cx="2339656" cy="1169828"/>
          </a:xfrm>
          <a:prstGeom prst="rect">
            <a:avLst/>
          </a:prstGeom>
          <a:effectLst/>
        </p:spPr>
      </p:pic>
      <p:pic>
        <p:nvPicPr>
          <p:cNvPr id="7" name="Picture 6">
            <a:extLst>
              <a:ext uri="{FF2B5EF4-FFF2-40B4-BE49-F238E27FC236}">
                <a16:creationId xmlns:a16="http://schemas.microsoft.com/office/drawing/2014/main" id="{4974C14E-BFB4-BE4C-8BCC-1552F2E07914}"/>
              </a:ext>
            </a:extLst>
          </p:cNvPr>
          <p:cNvPicPr>
            <a:picLocks noChangeAspect="1"/>
          </p:cNvPicPr>
          <p:nvPr/>
        </p:nvPicPr>
        <p:blipFill>
          <a:blip r:embed="rId6"/>
          <a:stretch>
            <a:fillRect/>
          </a:stretch>
        </p:blipFill>
        <p:spPr>
          <a:xfrm rot="180962">
            <a:off x="9565243" y="2029818"/>
            <a:ext cx="2339656" cy="1093535"/>
          </a:xfrm>
          <a:prstGeom prst="rect">
            <a:avLst/>
          </a:prstGeom>
          <a:effectLst/>
        </p:spPr>
      </p:pic>
      <p:pic>
        <p:nvPicPr>
          <p:cNvPr id="8" name="Picture 7">
            <a:extLst>
              <a:ext uri="{FF2B5EF4-FFF2-40B4-BE49-F238E27FC236}">
                <a16:creationId xmlns:a16="http://schemas.microsoft.com/office/drawing/2014/main" id="{D82BCCF1-8A91-CB43-8715-5DC09C0E3A2A}"/>
              </a:ext>
            </a:extLst>
          </p:cNvPr>
          <p:cNvPicPr>
            <a:picLocks noChangeAspect="1"/>
          </p:cNvPicPr>
          <p:nvPr/>
        </p:nvPicPr>
        <p:blipFill>
          <a:blip r:embed="rId7"/>
          <a:stretch>
            <a:fillRect/>
          </a:stretch>
        </p:blipFill>
        <p:spPr>
          <a:xfrm rot="20935127">
            <a:off x="6709050" y="1995277"/>
            <a:ext cx="2529074" cy="954725"/>
          </a:xfrm>
          <a:prstGeom prst="rect">
            <a:avLst/>
          </a:prstGeom>
          <a:effectLst/>
        </p:spPr>
      </p:pic>
      <p:pic>
        <p:nvPicPr>
          <p:cNvPr id="9" name="Picture 8">
            <a:extLst>
              <a:ext uri="{FF2B5EF4-FFF2-40B4-BE49-F238E27FC236}">
                <a16:creationId xmlns:a16="http://schemas.microsoft.com/office/drawing/2014/main" id="{20B3B65F-5839-DA4F-8526-8738D867712D}"/>
              </a:ext>
            </a:extLst>
          </p:cNvPr>
          <p:cNvPicPr>
            <a:picLocks noChangeAspect="1"/>
          </p:cNvPicPr>
          <p:nvPr/>
        </p:nvPicPr>
        <p:blipFill>
          <a:blip r:embed="rId8"/>
          <a:stretch>
            <a:fillRect/>
          </a:stretch>
        </p:blipFill>
        <p:spPr>
          <a:xfrm>
            <a:off x="8136922" y="3280766"/>
            <a:ext cx="3629024" cy="308466"/>
          </a:xfrm>
          <a:prstGeom prst="rect">
            <a:avLst/>
          </a:prstGeom>
          <a:effectLst/>
        </p:spPr>
      </p:pic>
      <p:pic>
        <p:nvPicPr>
          <p:cNvPr id="10" name="Picture 9">
            <a:extLst>
              <a:ext uri="{FF2B5EF4-FFF2-40B4-BE49-F238E27FC236}">
                <a16:creationId xmlns:a16="http://schemas.microsoft.com/office/drawing/2014/main" id="{ACF1C78E-4892-6C4E-A18B-369B48B436A4}"/>
              </a:ext>
            </a:extLst>
          </p:cNvPr>
          <p:cNvPicPr>
            <a:picLocks noChangeAspect="1"/>
          </p:cNvPicPr>
          <p:nvPr/>
        </p:nvPicPr>
        <p:blipFill rotWithShape="1">
          <a:blip r:embed="rId9"/>
          <a:srcRect t="31573" b="24572"/>
          <a:stretch/>
        </p:blipFill>
        <p:spPr>
          <a:xfrm>
            <a:off x="8408897" y="302520"/>
            <a:ext cx="1415824" cy="620913"/>
          </a:xfrm>
          <a:prstGeom prst="rect">
            <a:avLst/>
          </a:prstGeom>
        </p:spPr>
      </p:pic>
      <p:pic>
        <p:nvPicPr>
          <p:cNvPr id="11" name="Picture 10">
            <a:extLst>
              <a:ext uri="{FF2B5EF4-FFF2-40B4-BE49-F238E27FC236}">
                <a16:creationId xmlns:a16="http://schemas.microsoft.com/office/drawing/2014/main" id="{D2B2DD38-1964-D340-9012-EB20DF1A830E}"/>
              </a:ext>
            </a:extLst>
          </p:cNvPr>
          <p:cNvPicPr>
            <a:picLocks noChangeAspect="1"/>
          </p:cNvPicPr>
          <p:nvPr/>
        </p:nvPicPr>
        <p:blipFill>
          <a:blip r:embed="rId10"/>
          <a:stretch>
            <a:fillRect/>
          </a:stretch>
        </p:blipFill>
        <p:spPr>
          <a:xfrm rot="481433">
            <a:off x="9324257" y="3894542"/>
            <a:ext cx="2194527" cy="979334"/>
          </a:xfrm>
          <a:prstGeom prst="rect">
            <a:avLst/>
          </a:prstGeom>
        </p:spPr>
      </p:pic>
      <p:pic>
        <p:nvPicPr>
          <p:cNvPr id="12" name="Picture 11">
            <a:extLst>
              <a:ext uri="{FF2B5EF4-FFF2-40B4-BE49-F238E27FC236}">
                <a16:creationId xmlns:a16="http://schemas.microsoft.com/office/drawing/2014/main" id="{EE1A6B5A-2FC1-2C4A-85D9-7CBA84BF0E83}"/>
              </a:ext>
            </a:extLst>
          </p:cNvPr>
          <p:cNvPicPr>
            <a:picLocks noChangeAspect="1"/>
          </p:cNvPicPr>
          <p:nvPr/>
        </p:nvPicPr>
        <p:blipFill>
          <a:blip r:embed="rId11"/>
          <a:stretch>
            <a:fillRect/>
          </a:stretch>
        </p:blipFill>
        <p:spPr>
          <a:xfrm>
            <a:off x="7009485" y="3642545"/>
            <a:ext cx="1827539" cy="1243123"/>
          </a:xfrm>
          <a:prstGeom prst="rect">
            <a:avLst/>
          </a:prstGeom>
        </p:spPr>
      </p:pic>
      <p:pic>
        <p:nvPicPr>
          <p:cNvPr id="13" name="Picture 12">
            <a:extLst>
              <a:ext uri="{FF2B5EF4-FFF2-40B4-BE49-F238E27FC236}">
                <a16:creationId xmlns:a16="http://schemas.microsoft.com/office/drawing/2014/main" id="{348071F4-9712-6F4E-B2A4-5EF5D6B7B8CE}"/>
              </a:ext>
            </a:extLst>
          </p:cNvPr>
          <p:cNvPicPr>
            <a:picLocks noChangeAspect="1"/>
          </p:cNvPicPr>
          <p:nvPr/>
        </p:nvPicPr>
        <p:blipFill>
          <a:blip r:embed="rId12"/>
          <a:stretch>
            <a:fillRect/>
          </a:stretch>
        </p:blipFill>
        <p:spPr>
          <a:xfrm>
            <a:off x="8791200" y="5083031"/>
            <a:ext cx="3142754" cy="910908"/>
          </a:xfrm>
          <a:prstGeom prst="rect">
            <a:avLst/>
          </a:prstGeom>
        </p:spPr>
      </p:pic>
      <p:pic>
        <p:nvPicPr>
          <p:cNvPr id="14" name="Picture 13">
            <a:extLst>
              <a:ext uri="{FF2B5EF4-FFF2-40B4-BE49-F238E27FC236}">
                <a16:creationId xmlns:a16="http://schemas.microsoft.com/office/drawing/2014/main" id="{A12F3F81-3353-D243-A9D2-F87A27F17BE1}"/>
              </a:ext>
            </a:extLst>
          </p:cNvPr>
          <p:cNvPicPr>
            <a:picLocks noChangeAspect="1"/>
          </p:cNvPicPr>
          <p:nvPr/>
        </p:nvPicPr>
        <p:blipFill>
          <a:blip r:embed="rId13"/>
          <a:stretch>
            <a:fillRect/>
          </a:stretch>
        </p:blipFill>
        <p:spPr>
          <a:xfrm>
            <a:off x="9116809" y="1121484"/>
            <a:ext cx="2951992" cy="856573"/>
          </a:xfrm>
          <a:prstGeom prst="rect">
            <a:avLst/>
          </a:prstGeom>
        </p:spPr>
      </p:pic>
      <p:pic>
        <p:nvPicPr>
          <p:cNvPr id="15" name="Picture 14">
            <a:extLst>
              <a:ext uri="{FF2B5EF4-FFF2-40B4-BE49-F238E27FC236}">
                <a16:creationId xmlns:a16="http://schemas.microsoft.com/office/drawing/2014/main" id="{4B0D1307-D0BC-7143-A8DC-A4CD7E79514D}"/>
              </a:ext>
            </a:extLst>
          </p:cNvPr>
          <p:cNvPicPr>
            <a:picLocks noChangeAspect="1"/>
          </p:cNvPicPr>
          <p:nvPr/>
        </p:nvPicPr>
        <p:blipFill rotWithShape="1">
          <a:blip r:embed="rId14"/>
          <a:srcRect l="11398" t="41873" r="9324" b="43190"/>
          <a:stretch/>
        </p:blipFill>
        <p:spPr>
          <a:xfrm rot="20870433">
            <a:off x="6105663" y="5232127"/>
            <a:ext cx="2779447" cy="523692"/>
          </a:xfrm>
          <a:prstGeom prst="rect">
            <a:avLst/>
          </a:prstGeom>
        </p:spPr>
      </p:pic>
      <p:pic>
        <p:nvPicPr>
          <p:cNvPr id="17" name="Audio_04_24_2020_18_01_13 2" descr="Audio_04_24_2020_18_01_13 2">
            <a:hlinkClick r:id="" action="ppaction://media"/>
            <a:extLst>
              <a:ext uri="{FF2B5EF4-FFF2-40B4-BE49-F238E27FC236}">
                <a16:creationId xmlns:a16="http://schemas.microsoft.com/office/drawing/2014/main" id="{B7B78077-2C03-2E42-8D21-CD4809757460}"/>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1588" y="1588"/>
            <a:ext cx="812800" cy="812800"/>
          </a:xfrm>
          <a:prstGeom prst="rect">
            <a:avLst/>
          </a:prstGeom>
        </p:spPr>
      </p:pic>
    </p:spTree>
    <p:extLst>
      <p:ext uri="{BB962C8B-B14F-4D97-AF65-F5344CB8AC3E}">
        <p14:creationId xmlns:p14="http://schemas.microsoft.com/office/powerpoint/2010/main" val="1983002231"/>
      </p:ext>
    </p:extLst>
  </p:cSld>
  <p:clrMapOvr>
    <a:masterClrMapping/>
  </p:clrMapOvr>
  <mc:AlternateContent xmlns:mc="http://schemas.openxmlformats.org/markup-compatibility/2006">
    <mc:Choice xmlns:p14="http://schemas.microsoft.com/office/powerpoint/2010/main" Requires="p14">
      <p:transition spd="slow" p14:dur="1570" advClick="0" advTm="20"/>
    </mc:Choice>
    <mc:Fallback>
      <p:transition spd="slow" advClick="0" advTm="2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7648"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2BF0E03-3963-244D-8B6C-2FFA14E0EB22}"/>
              </a:ext>
            </a:extLst>
          </p:cNvPr>
          <p:cNvSpPr/>
          <p:nvPr/>
        </p:nvSpPr>
        <p:spPr>
          <a:xfrm>
            <a:off x="115910" y="128789"/>
            <a:ext cx="11970582" cy="585988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CB5859CE-EA3A-F546-AC54-68F400E44C16}"/>
              </a:ext>
            </a:extLst>
          </p:cNvPr>
          <p:cNvSpPr>
            <a:spLocks noGrp="1"/>
          </p:cNvSpPr>
          <p:nvPr>
            <p:ph type="title"/>
          </p:nvPr>
        </p:nvSpPr>
        <p:spPr>
          <a:xfrm>
            <a:off x="546952" y="232499"/>
            <a:ext cx="4166510" cy="1622321"/>
          </a:xfrm>
        </p:spPr>
        <p:txBody>
          <a:bodyPr vert="horz" lIns="91440" tIns="45720" rIns="91440" bIns="45720" rtlCol="0" anchor="t">
            <a:normAutofit/>
          </a:bodyPr>
          <a:lstStyle/>
          <a:p>
            <a:r>
              <a:rPr lang="en-US" b="0" i="0" kern="1200" dirty="0">
                <a:latin typeface="Times" pitchFamily="2" charset="0"/>
              </a:rPr>
              <a:t>UK Newspaper Print Circulation</a:t>
            </a:r>
          </a:p>
        </p:txBody>
      </p:sp>
      <p:sp>
        <p:nvSpPr>
          <p:cNvPr id="6" name="TextBox 5">
            <a:extLst>
              <a:ext uri="{FF2B5EF4-FFF2-40B4-BE49-F238E27FC236}">
                <a16:creationId xmlns:a16="http://schemas.microsoft.com/office/drawing/2014/main" id="{BC1C7CCF-B8D3-FC45-9556-B3AABFC7B378}"/>
              </a:ext>
            </a:extLst>
          </p:cNvPr>
          <p:cNvSpPr txBox="1"/>
          <p:nvPr/>
        </p:nvSpPr>
        <p:spPr>
          <a:xfrm>
            <a:off x="485764" y="1454723"/>
            <a:ext cx="5175447" cy="4998309"/>
          </a:xfrm>
          <a:prstGeom prst="rect">
            <a:avLst/>
          </a:prstGeom>
        </p:spPr>
        <p:txBody>
          <a:bodyPr vert="horz" lIns="91440" tIns="45720" rIns="91440" bIns="45720" rtlCol="0">
            <a:normAutofit fontScale="25000" lnSpcReduction="20000"/>
          </a:bodyPr>
          <a:lstStyle/>
          <a:p>
            <a:pPr marL="457200" indent="-457200">
              <a:lnSpc>
                <a:spcPct val="220000"/>
              </a:lnSpc>
              <a:spcBef>
                <a:spcPts val="1000"/>
              </a:spcBef>
              <a:buClr>
                <a:schemeClr val="tx1"/>
              </a:buClr>
              <a:buSzPct val="80000"/>
              <a:buFont typeface="Courier New" panose="02070309020205020404" pitchFamily="49" charset="0"/>
              <a:buChar char="o"/>
            </a:pPr>
            <a:r>
              <a:rPr lang="en-GB" sz="5600" dirty="0">
                <a:latin typeface="Times" pitchFamily="2" charset="0"/>
              </a:rPr>
              <a:t>Circulation of national newspaper titles has decreased 52.5% over the past eight years.</a:t>
            </a:r>
          </a:p>
          <a:p>
            <a:pPr marL="457200" indent="-457200">
              <a:lnSpc>
                <a:spcPct val="220000"/>
              </a:lnSpc>
              <a:spcBef>
                <a:spcPts val="1000"/>
              </a:spcBef>
              <a:buClr>
                <a:schemeClr val="tx1"/>
              </a:buClr>
              <a:buSzPct val="80000"/>
              <a:buFont typeface="Courier New" panose="02070309020205020404" pitchFamily="49" charset="0"/>
              <a:buChar char="o"/>
            </a:pPr>
            <a:r>
              <a:rPr lang="en-US" sz="5600" dirty="0">
                <a:latin typeface="Times" pitchFamily="2" charset="0"/>
                <a:ea typeface="+mj-ea"/>
                <a:cs typeface="+mj-cs"/>
              </a:rPr>
              <a:t>Many UK newspapers are operating a multiplatform approach to mitigate against decline in print media (Doyle, 2015).</a:t>
            </a:r>
          </a:p>
          <a:p>
            <a:pPr marL="457200" indent="-457200">
              <a:lnSpc>
                <a:spcPct val="220000"/>
              </a:lnSpc>
              <a:spcBef>
                <a:spcPts val="1000"/>
              </a:spcBef>
              <a:buClr>
                <a:schemeClr val="tx1"/>
              </a:buClr>
              <a:buSzPct val="80000"/>
              <a:buFont typeface="Courier New" panose="02070309020205020404" pitchFamily="49" charset="0"/>
              <a:buChar char="o"/>
            </a:pPr>
            <a:r>
              <a:rPr lang="en-US" sz="5600" dirty="0">
                <a:latin typeface="Times" pitchFamily="2" charset="0"/>
                <a:ea typeface="+mj-ea"/>
                <a:cs typeface="+mj-cs"/>
              </a:rPr>
              <a:t>Digital Disruption has led to revenue issues for News organisation’s as monetisation of digital offering is challenging (O’Sullivan et al, 2017) (Phalen &amp; Ducey, 2012)</a:t>
            </a:r>
          </a:p>
          <a:p>
            <a:pPr marL="285750" indent="-285750">
              <a:spcBef>
                <a:spcPts val="1000"/>
              </a:spcBef>
              <a:buClr>
                <a:schemeClr val="bg2">
                  <a:lumMod val="40000"/>
                  <a:lumOff val="60000"/>
                </a:schemeClr>
              </a:buClr>
              <a:buSzPct val="80000"/>
              <a:buFont typeface="Wingdings 3" charset="2"/>
              <a:buChar char=""/>
            </a:pPr>
            <a:endParaRPr lang="en-US" dirty="0">
              <a:solidFill>
                <a:srgbClr val="EBEBEB"/>
              </a:solidFill>
              <a:latin typeface="Times" pitchFamily="2" charset="0"/>
              <a:ea typeface="+mj-ea"/>
              <a:cs typeface="+mj-cs"/>
            </a:endParaRPr>
          </a:p>
          <a:p>
            <a:pPr marL="285750" indent="-285750">
              <a:spcBef>
                <a:spcPts val="1000"/>
              </a:spcBef>
              <a:buClr>
                <a:schemeClr val="bg2">
                  <a:lumMod val="40000"/>
                  <a:lumOff val="60000"/>
                </a:schemeClr>
              </a:buClr>
              <a:buSzPct val="80000"/>
              <a:buFont typeface="Wingdings 3" charset="2"/>
              <a:buChar char=""/>
            </a:pPr>
            <a:endParaRPr lang="en-US" dirty="0">
              <a:solidFill>
                <a:srgbClr val="EBEBEB"/>
              </a:solidFill>
              <a:latin typeface="+mj-lt"/>
              <a:ea typeface="+mj-ea"/>
              <a:cs typeface="+mj-cs"/>
            </a:endParaRPr>
          </a:p>
        </p:txBody>
      </p:sp>
      <p:pic>
        <p:nvPicPr>
          <p:cNvPr id="10" name="Picture 9" descr="A screenshot of a map&#10;&#10;Description automatically generated">
            <a:extLst>
              <a:ext uri="{FF2B5EF4-FFF2-40B4-BE49-F238E27FC236}">
                <a16:creationId xmlns:a16="http://schemas.microsoft.com/office/drawing/2014/main" id="{96DABB20-EBBF-8342-B649-50F61ED4F0AE}"/>
              </a:ext>
            </a:extLst>
          </p:cNvPr>
          <p:cNvPicPr>
            <a:picLocks noChangeAspect="1"/>
          </p:cNvPicPr>
          <p:nvPr/>
        </p:nvPicPr>
        <p:blipFill>
          <a:blip r:embed="rId5"/>
          <a:stretch>
            <a:fillRect/>
          </a:stretch>
        </p:blipFill>
        <p:spPr>
          <a:xfrm>
            <a:off x="6043246" y="1854819"/>
            <a:ext cx="5386465" cy="3083943"/>
          </a:xfrm>
          <a:prstGeom prst="rect">
            <a:avLst/>
          </a:prstGeom>
        </p:spPr>
      </p:pic>
      <p:sp>
        <p:nvSpPr>
          <p:cNvPr id="7" name="TextBox 6">
            <a:extLst>
              <a:ext uri="{FF2B5EF4-FFF2-40B4-BE49-F238E27FC236}">
                <a16:creationId xmlns:a16="http://schemas.microsoft.com/office/drawing/2014/main" id="{8D6FF26A-92FB-BB4E-BD68-51AF6EA0AED0}"/>
              </a:ext>
            </a:extLst>
          </p:cNvPr>
          <p:cNvSpPr txBox="1"/>
          <p:nvPr/>
        </p:nvSpPr>
        <p:spPr>
          <a:xfrm>
            <a:off x="10367332" y="4661763"/>
            <a:ext cx="1062379" cy="276999"/>
          </a:xfrm>
          <a:prstGeom prst="rect">
            <a:avLst/>
          </a:prstGeom>
          <a:noFill/>
        </p:spPr>
        <p:txBody>
          <a:bodyPr wrap="square" rtlCol="0">
            <a:spAutoFit/>
          </a:bodyPr>
          <a:lstStyle/>
          <a:p>
            <a:r>
              <a:rPr lang="en-GB" sz="1200" dirty="0"/>
              <a:t>WNIP, (2020)</a:t>
            </a:r>
          </a:p>
        </p:txBody>
      </p:sp>
      <p:pic>
        <p:nvPicPr>
          <p:cNvPr id="11" name="Audio_04_24_2020_18_08_27" descr="Audio_04_24_2020_18_08_27">
            <a:hlinkClick r:id="" action="ppaction://media"/>
            <a:extLst>
              <a:ext uri="{FF2B5EF4-FFF2-40B4-BE49-F238E27FC236}">
                <a16:creationId xmlns:a16="http://schemas.microsoft.com/office/drawing/2014/main" id="{F5D482BF-4B72-B747-B5C5-092248AB19A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50" y="1588"/>
            <a:ext cx="812800" cy="812800"/>
          </a:xfrm>
          <a:prstGeom prst="rect">
            <a:avLst/>
          </a:prstGeom>
        </p:spPr>
      </p:pic>
    </p:spTree>
    <p:extLst>
      <p:ext uri="{BB962C8B-B14F-4D97-AF65-F5344CB8AC3E}">
        <p14:creationId xmlns:p14="http://schemas.microsoft.com/office/powerpoint/2010/main" val="680613129"/>
      </p:ext>
    </p:extLst>
  </p:cSld>
  <p:clrMapOvr>
    <a:masterClrMapping/>
  </p:clrMapOvr>
  <mc:AlternateContent xmlns:mc="http://schemas.openxmlformats.org/markup-compatibility/2006">
    <mc:Choice xmlns:p14="http://schemas.microsoft.com/office/powerpoint/2010/main" Requires="p14">
      <p:transition spd="slow" p14:dur="1530" advTm="20"/>
    </mc:Choice>
    <mc:Fallback>
      <p:transition spd="slow" advTm="2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268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B9B25184-F5D5-CA42-9EFA-B9950585C735}"/>
              </a:ext>
            </a:extLst>
          </p:cNvPr>
          <p:cNvSpPr/>
          <p:nvPr/>
        </p:nvSpPr>
        <p:spPr>
          <a:xfrm>
            <a:off x="90152" y="-1"/>
            <a:ext cx="11996340" cy="608427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F6422AD9-D7B3-6542-B7BA-A15D24D9083F}"/>
              </a:ext>
            </a:extLst>
          </p:cNvPr>
          <p:cNvSpPr>
            <a:spLocks noGrp="1"/>
          </p:cNvSpPr>
          <p:nvPr>
            <p:ph type="title"/>
          </p:nvPr>
        </p:nvSpPr>
        <p:spPr>
          <a:xfrm>
            <a:off x="646111" y="452718"/>
            <a:ext cx="9404723" cy="1180711"/>
          </a:xfrm>
        </p:spPr>
        <p:txBody>
          <a:bodyPr>
            <a:normAutofit/>
          </a:bodyPr>
          <a:lstStyle/>
          <a:p>
            <a:r>
              <a:rPr lang="en-GB" dirty="0"/>
              <a:t>Impact of Digital Disruption </a:t>
            </a:r>
          </a:p>
        </p:txBody>
      </p:sp>
      <p:sp>
        <p:nvSpPr>
          <p:cNvPr id="5" name="Content Placeholder 2">
            <a:extLst>
              <a:ext uri="{FF2B5EF4-FFF2-40B4-BE49-F238E27FC236}">
                <a16:creationId xmlns:a16="http://schemas.microsoft.com/office/drawing/2014/main" id="{867F78CF-E034-BF46-8A17-811E2716EF31}"/>
              </a:ext>
            </a:extLst>
          </p:cNvPr>
          <p:cNvSpPr>
            <a:spLocks noGrp="1"/>
          </p:cNvSpPr>
          <p:nvPr>
            <p:ph idx="1"/>
          </p:nvPr>
        </p:nvSpPr>
        <p:spPr>
          <a:xfrm>
            <a:off x="0" y="1239866"/>
            <a:ext cx="6254486" cy="4212505"/>
          </a:xfrm>
        </p:spPr>
        <p:txBody>
          <a:bodyPr>
            <a:normAutofit fontScale="92500" lnSpcReduction="20000"/>
          </a:bodyPr>
          <a:lstStyle/>
          <a:p>
            <a:pPr>
              <a:lnSpc>
                <a:spcPct val="200000"/>
              </a:lnSpc>
              <a:buClr>
                <a:schemeClr val="tx1"/>
              </a:buClr>
              <a:buFont typeface="Courier New" panose="02070309020205020404" pitchFamily="49" charset="0"/>
              <a:buChar char="o"/>
            </a:pPr>
            <a:r>
              <a:rPr lang="en-GB" sz="1600" dirty="0">
                <a:latin typeface="Times" pitchFamily="2" charset="0"/>
              </a:rPr>
              <a:t>UK Newspaper Industry dominated by “crisis narrative” for decades due to impact of digital disruption (Fortunati &amp; O’Sullivan, 2019).</a:t>
            </a:r>
          </a:p>
          <a:p>
            <a:pPr>
              <a:lnSpc>
                <a:spcPct val="200000"/>
              </a:lnSpc>
              <a:buClr>
                <a:schemeClr val="tx1"/>
              </a:buClr>
              <a:buFont typeface="Courier New" panose="02070309020205020404" pitchFamily="49" charset="0"/>
              <a:buChar char="o"/>
            </a:pPr>
            <a:r>
              <a:rPr lang="en-GB" sz="1600" dirty="0">
                <a:latin typeface="Times" pitchFamily="2" charset="0"/>
              </a:rPr>
              <a:t>Mediums of consumption (Smartphones, Tablets etc) have created issues for monetising as digital advertising often impacts user experience (Phalen &amp; Ducey, 2012). </a:t>
            </a:r>
          </a:p>
          <a:p>
            <a:pPr>
              <a:lnSpc>
                <a:spcPct val="200000"/>
              </a:lnSpc>
              <a:buClr>
                <a:schemeClr val="tx1"/>
              </a:buClr>
              <a:buFont typeface="Courier New" panose="02070309020205020404" pitchFamily="49" charset="0"/>
              <a:buChar char="o"/>
            </a:pPr>
            <a:r>
              <a:rPr lang="en-GB" sz="1600" dirty="0">
                <a:latin typeface="Times" pitchFamily="2" charset="0"/>
              </a:rPr>
              <a:t>Social Media has facilitated widespread information sharing but has resulted in plagiarism and abundance of alternative sources (Faklaris &amp; Hook, 2017). </a:t>
            </a:r>
          </a:p>
          <a:p>
            <a:pPr>
              <a:lnSpc>
                <a:spcPct val="200000"/>
              </a:lnSpc>
              <a:buClr>
                <a:schemeClr val="tx1"/>
              </a:buClr>
              <a:buFont typeface="Courier New" panose="02070309020205020404" pitchFamily="49" charset="0"/>
              <a:buChar char="o"/>
            </a:pPr>
            <a:r>
              <a:rPr lang="en-GB" sz="1600" dirty="0">
                <a:latin typeface="Times" pitchFamily="2" charset="0"/>
              </a:rPr>
              <a:t>“Fake News” proliferation on Social Media sites has impacted integrity of the industry (Sphor, 2017) .</a:t>
            </a:r>
          </a:p>
        </p:txBody>
      </p:sp>
      <p:pic>
        <p:nvPicPr>
          <p:cNvPr id="6" name="Picture 5">
            <a:extLst>
              <a:ext uri="{FF2B5EF4-FFF2-40B4-BE49-F238E27FC236}">
                <a16:creationId xmlns:a16="http://schemas.microsoft.com/office/drawing/2014/main" id="{A5043334-64AB-F54B-BFCA-09A620DDACF3}"/>
              </a:ext>
            </a:extLst>
          </p:cNvPr>
          <p:cNvPicPr>
            <a:picLocks noChangeAspect="1"/>
          </p:cNvPicPr>
          <p:nvPr/>
        </p:nvPicPr>
        <p:blipFill rotWithShape="1">
          <a:blip r:embed="rId5"/>
          <a:srcRect l="1935" r="8400" b="5"/>
          <a:stretch/>
        </p:blipFill>
        <p:spPr>
          <a:xfrm>
            <a:off x="6989278" y="1239866"/>
            <a:ext cx="2168434" cy="1759278"/>
          </a:xfrm>
          <a:prstGeom prst="rect">
            <a:avLst/>
          </a:prstGeom>
          <a:effectLst/>
        </p:spPr>
      </p:pic>
      <p:pic>
        <p:nvPicPr>
          <p:cNvPr id="7" name="Picture 6">
            <a:extLst>
              <a:ext uri="{FF2B5EF4-FFF2-40B4-BE49-F238E27FC236}">
                <a16:creationId xmlns:a16="http://schemas.microsoft.com/office/drawing/2014/main" id="{774FF383-DAF2-644D-A48E-3A37483F580F}"/>
              </a:ext>
            </a:extLst>
          </p:cNvPr>
          <p:cNvPicPr>
            <a:picLocks noChangeAspect="1"/>
          </p:cNvPicPr>
          <p:nvPr/>
        </p:nvPicPr>
        <p:blipFill rotWithShape="1">
          <a:blip r:embed="rId6"/>
          <a:srcRect t="8840" r="-2" b="10026"/>
          <a:stretch/>
        </p:blipFill>
        <p:spPr>
          <a:xfrm>
            <a:off x="9796549" y="1239866"/>
            <a:ext cx="2163680" cy="1755446"/>
          </a:xfrm>
          <a:prstGeom prst="rect">
            <a:avLst/>
          </a:prstGeom>
          <a:effectLst/>
        </p:spPr>
      </p:pic>
      <p:pic>
        <p:nvPicPr>
          <p:cNvPr id="8" name="Picture 7">
            <a:extLst>
              <a:ext uri="{FF2B5EF4-FFF2-40B4-BE49-F238E27FC236}">
                <a16:creationId xmlns:a16="http://schemas.microsoft.com/office/drawing/2014/main" id="{6D48BB18-34ED-9F40-B295-FE7E4549894A}"/>
              </a:ext>
            </a:extLst>
          </p:cNvPr>
          <p:cNvPicPr>
            <a:picLocks noChangeAspect="1"/>
          </p:cNvPicPr>
          <p:nvPr/>
        </p:nvPicPr>
        <p:blipFill>
          <a:blip r:embed="rId7"/>
          <a:stretch>
            <a:fillRect/>
          </a:stretch>
        </p:blipFill>
        <p:spPr>
          <a:xfrm>
            <a:off x="6799987" y="3307976"/>
            <a:ext cx="2605740" cy="1465729"/>
          </a:xfrm>
          <a:prstGeom prst="rect">
            <a:avLst/>
          </a:prstGeom>
          <a:effectLst/>
        </p:spPr>
      </p:pic>
      <p:pic>
        <p:nvPicPr>
          <p:cNvPr id="9" name="Picture 8">
            <a:extLst>
              <a:ext uri="{FF2B5EF4-FFF2-40B4-BE49-F238E27FC236}">
                <a16:creationId xmlns:a16="http://schemas.microsoft.com/office/drawing/2014/main" id="{CDD7A2BC-045E-C440-A2D2-4D1524402C9B}"/>
              </a:ext>
            </a:extLst>
          </p:cNvPr>
          <p:cNvPicPr>
            <a:picLocks noChangeAspect="1"/>
          </p:cNvPicPr>
          <p:nvPr/>
        </p:nvPicPr>
        <p:blipFill rotWithShape="1">
          <a:blip r:embed="rId8"/>
          <a:srcRect t="511" r="-3" b="18347"/>
          <a:stretch/>
        </p:blipFill>
        <p:spPr>
          <a:xfrm>
            <a:off x="9796643" y="3146546"/>
            <a:ext cx="2163490" cy="1755447"/>
          </a:xfrm>
          <a:prstGeom prst="rect">
            <a:avLst/>
          </a:prstGeom>
          <a:effectLst/>
        </p:spPr>
      </p:pic>
      <p:pic>
        <p:nvPicPr>
          <p:cNvPr id="12" name="Audio_04_24_2020_18_13_11" descr="Audio_04_24_2020_18_13_11">
            <a:hlinkClick r:id="" action="ppaction://media"/>
            <a:extLst>
              <a:ext uri="{FF2B5EF4-FFF2-40B4-BE49-F238E27FC236}">
                <a16:creationId xmlns:a16="http://schemas.microsoft.com/office/drawing/2014/main" id="{4AA01EC3-58E6-3648-B831-5C3E628D3D8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6350" y="1588"/>
            <a:ext cx="812800" cy="812800"/>
          </a:xfrm>
          <a:prstGeom prst="rect">
            <a:avLst/>
          </a:prstGeom>
        </p:spPr>
      </p:pic>
    </p:spTree>
    <p:extLst>
      <p:ext uri="{BB962C8B-B14F-4D97-AF65-F5344CB8AC3E}">
        <p14:creationId xmlns:p14="http://schemas.microsoft.com/office/powerpoint/2010/main" val="1717109023"/>
      </p:ext>
    </p:extLst>
  </p:cSld>
  <p:clrMapOvr>
    <a:masterClrMapping/>
  </p:clrMapOvr>
  <mc:AlternateContent xmlns:mc="http://schemas.openxmlformats.org/markup-compatibility/2006">
    <mc:Choice xmlns:p14="http://schemas.microsoft.com/office/powerpoint/2010/main" Requires="p14">
      <p:transition spd="slow" p14:dur="2040" advClick="0" advTm="20"/>
    </mc:Choice>
    <mc:Fallback>
      <p:transition spd="slow" advClick="0" advTm="2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344"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1D36E14F-C15A-7342-8A79-87FA40D53D39}"/>
              </a:ext>
            </a:extLst>
          </p:cNvPr>
          <p:cNvSpPr/>
          <p:nvPr/>
        </p:nvSpPr>
        <p:spPr>
          <a:xfrm>
            <a:off x="128788" y="180304"/>
            <a:ext cx="11957703" cy="59039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A74B7091-E807-BC4E-8316-6FA378A04D7A}"/>
              </a:ext>
            </a:extLst>
          </p:cNvPr>
          <p:cNvSpPr txBox="1">
            <a:spLocks/>
          </p:cNvSpPr>
          <p:nvPr/>
        </p:nvSpPr>
        <p:spPr>
          <a:xfrm>
            <a:off x="648930" y="629267"/>
            <a:ext cx="9252154" cy="1016654"/>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dirty="0"/>
              <a:t>Digital Offerings </a:t>
            </a:r>
          </a:p>
        </p:txBody>
      </p:sp>
      <p:graphicFrame>
        <p:nvGraphicFramePr>
          <p:cNvPr id="5" name="Content Placeholder 6">
            <a:extLst>
              <a:ext uri="{FF2B5EF4-FFF2-40B4-BE49-F238E27FC236}">
                <a16:creationId xmlns:a16="http://schemas.microsoft.com/office/drawing/2014/main" id="{F195FC7E-CD6C-9B4C-8E27-C2E5D75231FD}"/>
              </a:ext>
            </a:extLst>
          </p:cNvPr>
          <p:cNvGraphicFramePr>
            <a:graphicFrameLocks/>
          </p:cNvGraphicFramePr>
          <p:nvPr>
            <p:extLst>
              <p:ext uri="{D42A27DB-BD31-4B8C-83A1-F6EECF244321}">
                <p14:modId xmlns:p14="http://schemas.microsoft.com/office/powerpoint/2010/main" val="2112293389"/>
              </p:ext>
            </p:extLst>
          </p:nvPr>
        </p:nvGraphicFramePr>
        <p:xfrm>
          <a:off x="447224" y="1645921"/>
          <a:ext cx="10895370" cy="340427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_04_24_2020_18_19_18" descr="Audio_04_24_2020_18_19_18">
            <a:hlinkClick r:id="" action="ppaction://media"/>
            <a:extLst>
              <a:ext uri="{FF2B5EF4-FFF2-40B4-BE49-F238E27FC236}">
                <a16:creationId xmlns:a16="http://schemas.microsoft.com/office/drawing/2014/main" id="{BCA95AED-9F34-044A-BD4F-BC8FFAEEA00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763" y="1588"/>
            <a:ext cx="812800" cy="812800"/>
          </a:xfrm>
          <a:prstGeom prst="rect">
            <a:avLst/>
          </a:prstGeom>
        </p:spPr>
      </p:pic>
    </p:spTree>
    <p:extLst>
      <p:ext uri="{BB962C8B-B14F-4D97-AF65-F5344CB8AC3E}">
        <p14:creationId xmlns:p14="http://schemas.microsoft.com/office/powerpoint/2010/main" val="414356141"/>
      </p:ext>
    </p:extLst>
  </p:cSld>
  <p:clrMapOvr>
    <a:masterClrMapping/>
  </p:clrMapOvr>
  <mc:AlternateContent xmlns:mc="http://schemas.openxmlformats.org/markup-compatibility/2006">
    <mc:Choice xmlns:p14="http://schemas.microsoft.com/office/powerpoint/2010/main" Requires="p14">
      <p:transition spd="slow" p14:dur="1550" advClick="0" advTm="20"/>
    </mc:Choice>
    <mc:Fallback>
      <p:transition spd="slow" advClick="0" advTm="2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502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D51267A-0E23-1548-A74A-E8E7A42412F4}"/>
              </a:ext>
            </a:extLst>
          </p:cNvPr>
          <p:cNvSpPr/>
          <p:nvPr/>
        </p:nvSpPr>
        <p:spPr>
          <a:xfrm>
            <a:off x="154546" y="115910"/>
            <a:ext cx="11931946" cy="59683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1F842E6C-2E15-0E4C-9B03-DD716F254E98}"/>
              </a:ext>
            </a:extLst>
          </p:cNvPr>
          <p:cNvSpPr>
            <a:spLocks noGrp="1"/>
          </p:cNvSpPr>
          <p:nvPr>
            <p:ph type="title"/>
          </p:nvPr>
        </p:nvSpPr>
        <p:spPr>
          <a:xfrm>
            <a:off x="646111" y="452718"/>
            <a:ext cx="9654335" cy="1400530"/>
          </a:xfrm>
        </p:spPr>
        <p:txBody>
          <a:bodyPr>
            <a:normAutofit/>
          </a:bodyPr>
          <a:lstStyle/>
          <a:p>
            <a:r>
              <a:rPr lang="en-GB" sz="3900" dirty="0">
                <a:latin typeface="Times" pitchFamily="2" charset="0"/>
              </a:rPr>
              <a:t>Industry Opportunities and Threats</a:t>
            </a:r>
          </a:p>
        </p:txBody>
      </p:sp>
      <p:pic>
        <p:nvPicPr>
          <p:cNvPr id="5" name="Picture 4">
            <a:extLst>
              <a:ext uri="{FF2B5EF4-FFF2-40B4-BE49-F238E27FC236}">
                <a16:creationId xmlns:a16="http://schemas.microsoft.com/office/drawing/2014/main" id="{F2DE9B6B-4106-3648-BC6E-9B3BB5832957}"/>
              </a:ext>
            </a:extLst>
          </p:cNvPr>
          <p:cNvPicPr>
            <a:picLocks noChangeAspect="1"/>
          </p:cNvPicPr>
          <p:nvPr/>
        </p:nvPicPr>
        <p:blipFill>
          <a:blip r:embed="rId5"/>
          <a:stretch>
            <a:fillRect/>
          </a:stretch>
        </p:blipFill>
        <p:spPr>
          <a:xfrm>
            <a:off x="7197564" y="4206893"/>
            <a:ext cx="3980139" cy="1689245"/>
          </a:xfrm>
          <a:prstGeom prst="rect">
            <a:avLst/>
          </a:prstGeom>
          <a:effectLst/>
        </p:spPr>
      </p:pic>
      <p:sp>
        <p:nvSpPr>
          <p:cNvPr id="6" name="Content Placeholder 2">
            <a:extLst>
              <a:ext uri="{FF2B5EF4-FFF2-40B4-BE49-F238E27FC236}">
                <a16:creationId xmlns:a16="http://schemas.microsoft.com/office/drawing/2014/main" id="{9403DEF7-1F28-D44C-B37F-92271195A72D}"/>
              </a:ext>
            </a:extLst>
          </p:cNvPr>
          <p:cNvSpPr>
            <a:spLocks noGrp="1"/>
          </p:cNvSpPr>
          <p:nvPr>
            <p:ph idx="1"/>
          </p:nvPr>
        </p:nvSpPr>
        <p:spPr>
          <a:xfrm>
            <a:off x="646112" y="2052918"/>
            <a:ext cx="6572734" cy="4195481"/>
          </a:xfrm>
        </p:spPr>
        <p:txBody>
          <a:bodyPr>
            <a:normAutofit fontScale="85000" lnSpcReduction="10000"/>
          </a:bodyPr>
          <a:lstStyle/>
          <a:p>
            <a:pPr>
              <a:lnSpc>
                <a:spcPct val="200000"/>
              </a:lnSpc>
            </a:pPr>
            <a:r>
              <a:rPr lang="en-GB" dirty="0">
                <a:latin typeface="Times" pitchFamily="2" charset="0"/>
              </a:rPr>
              <a:t>Opportunities </a:t>
            </a:r>
          </a:p>
          <a:p>
            <a:pPr lvl="1">
              <a:lnSpc>
                <a:spcPct val="200000"/>
              </a:lnSpc>
            </a:pPr>
            <a:r>
              <a:rPr lang="en-GB" dirty="0">
                <a:latin typeface="Times" pitchFamily="2" charset="0"/>
              </a:rPr>
              <a:t>Digital only Business offering – similar to The Independent </a:t>
            </a:r>
          </a:p>
          <a:p>
            <a:pPr lvl="1">
              <a:lnSpc>
                <a:spcPct val="200000"/>
              </a:lnSpc>
            </a:pPr>
            <a:r>
              <a:rPr lang="en-GB" dirty="0">
                <a:latin typeface="Times" pitchFamily="2" charset="0"/>
              </a:rPr>
              <a:t>Use of Augmented Reality and Virtual Reality (O’Sullivan et al, 2017)</a:t>
            </a:r>
          </a:p>
          <a:p>
            <a:pPr lvl="1">
              <a:lnSpc>
                <a:spcPct val="200000"/>
              </a:lnSpc>
            </a:pPr>
            <a:r>
              <a:rPr lang="en-GB" dirty="0">
                <a:latin typeface="Times" pitchFamily="2" charset="0"/>
              </a:rPr>
              <a:t>Use of Big Data – Targeted Marketing (Casero-Ripolles &amp; Garcia, 2020) </a:t>
            </a:r>
          </a:p>
          <a:p>
            <a:pPr>
              <a:lnSpc>
                <a:spcPct val="200000"/>
              </a:lnSpc>
            </a:pPr>
            <a:r>
              <a:rPr lang="en-GB" dirty="0">
                <a:latin typeface="Times" pitchFamily="2" charset="0"/>
              </a:rPr>
              <a:t>Threats </a:t>
            </a:r>
          </a:p>
          <a:p>
            <a:pPr lvl="1">
              <a:lnSpc>
                <a:spcPct val="200000"/>
              </a:lnSpc>
            </a:pPr>
            <a:r>
              <a:rPr lang="en-GB" dirty="0">
                <a:latin typeface="Times" pitchFamily="2" charset="0"/>
              </a:rPr>
              <a:t>Specialist paid subscription services – The Athletic </a:t>
            </a:r>
          </a:p>
          <a:p>
            <a:pPr lvl="1"/>
            <a:endParaRPr lang="en-GB" dirty="0"/>
          </a:p>
          <a:p>
            <a:pPr lvl="1"/>
            <a:endParaRPr lang="en-GB" dirty="0"/>
          </a:p>
        </p:txBody>
      </p:sp>
      <p:pic>
        <p:nvPicPr>
          <p:cNvPr id="7" name="Picture 6">
            <a:extLst>
              <a:ext uri="{FF2B5EF4-FFF2-40B4-BE49-F238E27FC236}">
                <a16:creationId xmlns:a16="http://schemas.microsoft.com/office/drawing/2014/main" id="{4F3397BE-0C84-C445-96ED-3AB107772227}"/>
              </a:ext>
            </a:extLst>
          </p:cNvPr>
          <p:cNvPicPr>
            <a:picLocks noChangeAspect="1"/>
          </p:cNvPicPr>
          <p:nvPr/>
        </p:nvPicPr>
        <p:blipFill>
          <a:blip r:embed="rId6">
            <a:clrChange>
              <a:clrFrom>
                <a:srgbClr val="F2F2F2"/>
              </a:clrFrom>
              <a:clrTo>
                <a:srgbClr val="F2F2F2">
                  <a:alpha val="0"/>
                </a:srgbClr>
              </a:clrTo>
            </a:clrChange>
          </a:blip>
          <a:stretch>
            <a:fillRect/>
          </a:stretch>
        </p:blipFill>
        <p:spPr>
          <a:xfrm>
            <a:off x="6806611" y="1033990"/>
            <a:ext cx="4386858" cy="3290144"/>
          </a:xfrm>
          <a:prstGeom prst="rect">
            <a:avLst/>
          </a:prstGeom>
          <a:effectLst/>
        </p:spPr>
      </p:pic>
      <p:pic>
        <p:nvPicPr>
          <p:cNvPr id="9" name="Audio_04_24_2020_18_23_38" descr="Audio_04_24_2020_18_23_38">
            <a:hlinkClick r:id="" action="ppaction://media"/>
            <a:extLst>
              <a:ext uri="{FF2B5EF4-FFF2-40B4-BE49-F238E27FC236}">
                <a16:creationId xmlns:a16="http://schemas.microsoft.com/office/drawing/2014/main" id="{B82D1CAD-C141-6141-BC3E-9084BBE1167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763" y="1588"/>
            <a:ext cx="812800" cy="812800"/>
          </a:xfrm>
          <a:prstGeom prst="rect">
            <a:avLst/>
          </a:prstGeom>
        </p:spPr>
      </p:pic>
    </p:spTree>
    <p:extLst>
      <p:ext uri="{BB962C8B-B14F-4D97-AF65-F5344CB8AC3E}">
        <p14:creationId xmlns:p14="http://schemas.microsoft.com/office/powerpoint/2010/main" val="1630352878"/>
      </p:ext>
    </p:extLst>
  </p:cSld>
  <p:clrMapOvr>
    <a:masterClrMapping/>
  </p:clrMapOvr>
  <mc:AlternateContent xmlns:mc="http://schemas.openxmlformats.org/markup-compatibility/2006">
    <mc:Choice xmlns:p14="http://schemas.microsoft.com/office/powerpoint/2010/main" Requires="p14">
      <p:transition spd="slow" p14:dur="2140" advClick="0" advTm="20"/>
    </mc:Choice>
    <mc:Fallback>
      <p:transition spd="slow" advClick="0" advTm="2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392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96E9A3C0-3436-7144-8AF7-79687E0EFA51}"/>
              </a:ext>
            </a:extLst>
          </p:cNvPr>
          <p:cNvSpPr/>
          <p:nvPr/>
        </p:nvSpPr>
        <p:spPr>
          <a:xfrm>
            <a:off x="149986" y="128790"/>
            <a:ext cx="11936506" cy="58985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33F38517-4236-A244-9F42-A66E4C8D2105}"/>
              </a:ext>
            </a:extLst>
          </p:cNvPr>
          <p:cNvSpPr>
            <a:spLocks noGrp="1"/>
          </p:cNvSpPr>
          <p:nvPr>
            <p:ph idx="1"/>
          </p:nvPr>
        </p:nvSpPr>
        <p:spPr>
          <a:xfrm>
            <a:off x="255494" y="228601"/>
            <a:ext cx="11936506" cy="6404428"/>
          </a:xfrm>
        </p:spPr>
        <p:txBody>
          <a:bodyPr>
            <a:normAutofit/>
          </a:bodyPr>
          <a:lstStyle/>
          <a:p>
            <a:endParaRPr lang="en-GB" sz="1200" dirty="0"/>
          </a:p>
          <a:p>
            <a:pPr marL="0" indent="0">
              <a:buNone/>
            </a:pPr>
            <a:r>
              <a:rPr lang="en-GB" sz="1600" dirty="0">
                <a:latin typeface="Times" pitchFamily="2" charset="0"/>
              </a:rPr>
              <a:t>References </a:t>
            </a:r>
          </a:p>
          <a:p>
            <a:pPr>
              <a:buFont typeface="Courier New" panose="02070309020205020404" pitchFamily="49" charset="0"/>
              <a:buChar char="o"/>
            </a:pPr>
            <a:r>
              <a:rPr lang="en-GB" sz="1200" dirty="0">
                <a:latin typeface="Times" pitchFamily="2" charset="0"/>
              </a:rPr>
              <a:t>Cawley, A., 2019. Digital transitions: The evolving corporate frameworks of legacy newspaper publishers. Journalism Studies, 20(7), pp.1028-1049.</a:t>
            </a:r>
          </a:p>
          <a:p>
            <a:pPr>
              <a:buFont typeface="Courier New" panose="02070309020205020404" pitchFamily="49" charset="0"/>
              <a:buChar char="o"/>
            </a:pPr>
            <a:r>
              <a:rPr lang="en-GB" sz="1200" dirty="0">
                <a:latin typeface="Times" pitchFamily="2" charset="0"/>
              </a:rPr>
              <a:t>Casero-Ripollés, A., Marcos-García, S. and Alonso-Muñoz, L., 2020. New Formats for Local Journalism in the Era of Social Media and Big Data: From Transmedia to Storytelling. In Journalistic Metamorphosis (pp. 69-83). Springer, Cham.</a:t>
            </a:r>
          </a:p>
          <a:p>
            <a:pPr>
              <a:buFont typeface="Courier New" panose="02070309020205020404" pitchFamily="49" charset="0"/>
              <a:buChar char="o"/>
            </a:pPr>
            <a:r>
              <a:rPr lang="en-GB" sz="1200" dirty="0">
                <a:latin typeface="Times" pitchFamily="2" charset="0"/>
              </a:rPr>
              <a:t>Doyle, G., 2015. Multi-platform media and the miracle of the loaves and fishes. Journal of media business studies, 12(1), pp.49-65.</a:t>
            </a:r>
          </a:p>
          <a:p>
            <a:pPr>
              <a:buFont typeface="Courier New" panose="02070309020205020404" pitchFamily="49" charset="0"/>
              <a:buChar char="o"/>
            </a:pPr>
            <a:r>
              <a:rPr lang="en-GB" sz="1200" dirty="0">
                <a:latin typeface="Times" pitchFamily="2" charset="0"/>
              </a:rPr>
              <a:t>Edge, M., 2019. Are UK newspapers really dying? A financial analysis of newspaper publishing companies. Journal of Media Business Studies, 16(1), pp.19-39. </a:t>
            </a:r>
          </a:p>
          <a:p>
            <a:pPr>
              <a:buFont typeface="Courier New" panose="02070309020205020404" pitchFamily="49" charset="0"/>
              <a:buChar char="o"/>
            </a:pPr>
            <a:r>
              <a:rPr lang="en-GB" sz="1200" dirty="0">
                <a:latin typeface="Times" pitchFamily="2" charset="0"/>
              </a:rPr>
              <a:t>Faklaris, C. and Hook, S.A., 2017, February. Attitudes Abou t'Fair Use' and Content Sharing in Social Media Applications. In Companion of the 2017 ACM Conference on Computer Supported Cooperative Work and Social Computing (pp. 171-174).</a:t>
            </a:r>
          </a:p>
          <a:p>
            <a:pPr>
              <a:buFont typeface="Courier New" panose="02070309020205020404" pitchFamily="49" charset="0"/>
              <a:buChar char="o"/>
            </a:pPr>
            <a:r>
              <a:rPr lang="en-GB" sz="1200" dirty="0">
                <a:latin typeface="Times" pitchFamily="2" charset="0"/>
              </a:rPr>
              <a:t>Fortunati, L. and O'Sullivan, J., 2019. Situating the social sustainability of print media in a world of digital alternatives. Telematics and Informatics, 37, pp.137-145.</a:t>
            </a:r>
          </a:p>
          <a:p>
            <a:pPr>
              <a:buFont typeface="Courier New" panose="02070309020205020404" pitchFamily="49" charset="0"/>
              <a:buChar char="o"/>
            </a:pPr>
            <a:r>
              <a:rPr lang="en-GB" sz="1200" dirty="0">
                <a:latin typeface="Times" pitchFamily="2" charset="0"/>
              </a:rPr>
              <a:t>O'Sullivan, J., Fortunati, L., Taipale, S. and Barnhurst, K., 2017. Innovators and innovated: Newspapers and the postdigital future beyond the “death of print”. The Information Society, 33(2), pp.86-95.</a:t>
            </a:r>
          </a:p>
          <a:p>
            <a:pPr>
              <a:buFont typeface="Courier New" panose="02070309020205020404" pitchFamily="49" charset="0"/>
              <a:buChar char="o"/>
            </a:pPr>
            <a:r>
              <a:rPr lang="en-GB" sz="1200" dirty="0">
                <a:latin typeface="Times" pitchFamily="2" charset="0"/>
              </a:rPr>
              <a:t>Phalen, P.F. and Ducey, R.V., 2012. Audience behavior in the multi-screen “video-verse”. International Journal on Media Management, 14(2), pp.141-156.</a:t>
            </a:r>
          </a:p>
          <a:p>
            <a:pPr>
              <a:buFont typeface="Courier New" panose="02070309020205020404" pitchFamily="49" charset="0"/>
              <a:buChar char="o"/>
            </a:pPr>
            <a:r>
              <a:rPr lang="en-GB" sz="1200" dirty="0">
                <a:latin typeface="Times" pitchFamily="2" charset="0"/>
              </a:rPr>
              <a:t>Spohr, D., 2017. Fake news and ideological polarization: Filter bubbles and selective exposure on social media. Business Information Review, 34(3), pp.150-160.</a:t>
            </a:r>
          </a:p>
          <a:p>
            <a:pPr>
              <a:buFont typeface="Courier New" panose="02070309020205020404" pitchFamily="49" charset="0"/>
              <a:buChar char="o"/>
            </a:pPr>
            <a:r>
              <a:rPr lang="en-GB" sz="1200" dirty="0">
                <a:latin typeface="Times" pitchFamily="2" charset="0"/>
              </a:rPr>
              <a:t>Statista.com. 2019. Newspaper Industry UK 2019. [online] Available at: &lt;https://www.statista.com/statistics/246082/distribution-of-the-reach-of-selected-national-newspapers-in-the-uk-by-type/&gt; [Accessed 6 April 2020].</a:t>
            </a:r>
          </a:p>
          <a:p>
            <a:pPr>
              <a:buFont typeface="Courier New" panose="02070309020205020404" pitchFamily="49" charset="0"/>
              <a:buChar char="o"/>
            </a:pPr>
            <a:r>
              <a:rPr lang="en-GB" sz="1200" dirty="0">
                <a:latin typeface="Times" pitchFamily="2" charset="0"/>
              </a:rPr>
              <a:t>Telegraph.co.uk. 2019. TMG Financial Results 2019. [online] Available at: &lt;https://www.telegraph.co.uk/content/dam/pdfs/TMG-financial-results-2018.pdf&gt; [Accessed 6 April 2020].</a:t>
            </a:r>
          </a:p>
          <a:p>
            <a:endParaRPr lang="en-GB" sz="1200" dirty="0"/>
          </a:p>
        </p:txBody>
      </p:sp>
    </p:spTree>
    <p:extLst>
      <p:ext uri="{BB962C8B-B14F-4D97-AF65-F5344CB8AC3E}">
        <p14:creationId xmlns:p14="http://schemas.microsoft.com/office/powerpoint/2010/main" val="859973474"/>
      </p:ext>
    </p:extLst>
  </p:cSld>
  <p:clrMapOvr>
    <a:masterClrMapping/>
  </p:clrMapOvr>
  <mc:AlternateContent xmlns:mc="http://schemas.openxmlformats.org/markup-compatibility/2006">
    <mc:Choice xmlns:p14="http://schemas.microsoft.com/office/powerpoint/2010/main" Requires="p14">
      <p:transition spd="slow" p14:dur="10000" advClick="0" advTm="10000"/>
    </mc:Choice>
    <mc:Fallback>
      <p:transition spd="slow" advClick="0" advTm="10000"/>
    </mc:Fallback>
  </mc:AlternateContent>
</p:sld>
</file>

<file path=ppt/theme/theme1.xml><?xml version="1.0" encoding="utf-8"?>
<a:theme xmlns:a="http://schemas.openxmlformats.org/drawingml/2006/main" name="Gallery">
  <a:themeElements>
    <a:clrScheme name="Gre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{961B58FB-D9CC-8441-8AC8-66F0BA42FD59}tf10001119</Template>
  <TotalTime>181</TotalTime>
  <Words>907</Words>
  <Application>Microsoft Macintosh PowerPoint</Application>
  <PresentationFormat>Widescreen</PresentationFormat>
  <Paragraphs>75</Paragraphs>
  <Slides>8</Slides>
  <Notes>6</Notes>
  <HiddenSlides>0</HiddenSlides>
  <MMClips>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Courier New</vt:lpstr>
      <vt:lpstr>Gill Sans MT</vt:lpstr>
      <vt:lpstr>Times</vt:lpstr>
      <vt:lpstr>Wingdings 3</vt:lpstr>
      <vt:lpstr>Gallery</vt:lpstr>
      <vt:lpstr>PowerPoint Presentation</vt:lpstr>
      <vt:lpstr>PowerPoint Presentation</vt:lpstr>
      <vt:lpstr>UK Newspaper Industry </vt:lpstr>
      <vt:lpstr>UK Newspaper Print Circulation</vt:lpstr>
      <vt:lpstr>Impact of Digital Disruption </vt:lpstr>
      <vt:lpstr>PowerPoint Presentation</vt:lpstr>
      <vt:lpstr>Industry Opportunities and Threats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Lowe (1502921)</dc:creator>
  <cp:lastModifiedBy>Ruth Amery (1502935)</cp:lastModifiedBy>
  <cp:revision>13</cp:revision>
  <dcterms:created xsi:type="dcterms:W3CDTF">2020-04-24T15:07:16Z</dcterms:created>
  <dcterms:modified xsi:type="dcterms:W3CDTF">2020-04-24T19:08:15Z</dcterms:modified>
</cp:coreProperties>
</file>