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Lst>
  <p:sldSz cx="18288000" cy="10287000"/>
  <p:notesSz cx="6858000" cy="9144000"/>
  <p:embeddedFontLst>
    <p:embeddedFont>
      <p:font typeface="Arial MT Pro" panose="020B0502020202020204" pitchFamily="34" charset="77"/>
      <p:regular r:id="rId41"/>
    </p:embeddedFont>
    <p:embeddedFont>
      <p:font typeface="Trebuchet MS" panose="020B0703020202090204" pitchFamily="34" charset="0"/>
      <p:regular r:id="rId42"/>
      <p:bold r:id="rId43"/>
      <p:italic r:id="rId44"/>
    </p:embeddedFont>
    <p:embeddedFont>
      <p:font typeface="Trebuchet MS Bold" panose="020B0703020202090204" pitchFamily="34" charset="0"/>
      <p:regular r:id="rId45"/>
      <p:bold r:id="rId46"/>
      <p:italic r:id="rId47"/>
      <p:boldItalic r:id="rId48"/>
    </p:embeddedFont>
    <p:embeddedFont>
      <p:font typeface="Trebuchet MS Italics" panose="020B0703020202090204" pitchFamily="34" charset="0"/>
      <p:regular r:id="rId49"/>
      <p:bold r:id="rId50"/>
      <p:italic r:id="rId51"/>
      <p:boldItalic r:id="rId5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94618" autoAdjust="0"/>
  </p:normalViewPr>
  <p:slideViewPr>
    <p:cSldViewPr>
      <p:cViewPr varScale="1">
        <p:scale>
          <a:sx n="69" d="100"/>
          <a:sy n="69" d="100"/>
        </p:scale>
        <p:origin x="824" y="2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2.fntdata"/><Relationship Id="rId47" Type="http://schemas.openxmlformats.org/officeDocument/2006/relationships/font" Target="fonts/font7.fntdata"/><Relationship Id="rId50" Type="http://schemas.openxmlformats.org/officeDocument/2006/relationships/font" Target="fonts/font10.fntdata"/><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font" Target="fonts/font5.fntdata"/><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4.fntdata"/><Relationship Id="rId52" Type="http://schemas.openxmlformats.org/officeDocument/2006/relationships/font" Target="fonts/font1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3.fntdata"/><Relationship Id="rId48" Type="http://schemas.openxmlformats.org/officeDocument/2006/relationships/font" Target="fonts/font8.fntdata"/><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font" Target="fonts/font11.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6.fntdata"/><Relationship Id="rId20" Type="http://schemas.openxmlformats.org/officeDocument/2006/relationships/slide" Target="slides/slide19.xml"/><Relationship Id="rId41" Type="http://schemas.openxmlformats.org/officeDocument/2006/relationships/font" Target="fonts/font1.fntdata"/><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9.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03.12.2025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Watch YouTube: ‘What is Values Based Education? ’Dr Neil Hawkes (1min  40secs) https://www.youtube.com/watch?v=GAUOrG7CX6w</a:t>
            </a:r>
          </a:p>
          <a:p>
            <a:endParaRPr lang="en-US"/>
          </a:p>
          <a:p>
            <a:r>
              <a:rPr lang="en-US"/>
              <a:t>16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https://www.youtube.com/watch?v=YHB9K1pHZa0</a:t>
            </a:r>
          </a:p>
          <a:p>
            <a:r>
              <a:rPr lang="en-US"/>
              <a:t>17</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https://www.youtube.com/watch?v=_xFm6IrUbk8 </a:t>
            </a:r>
          </a:p>
          <a:p>
            <a:endParaRPr lang="en-US"/>
          </a:p>
          <a:p>
            <a:r>
              <a:rPr lang="en-US"/>
              <a:t>39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12/3/25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12/3/25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12/3/25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12/3/25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watch?v=LCMXKt5vRQk"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38.xml.rels><?xml version="1.0" encoding="UTF-8" standalone="yes"?>
<Relationships xmlns="http://schemas.openxmlformats.org/package/2006/relationships"><Relationship Id="rId3" Type="http://schemas.openxmlformats.org/officeDocument/2006/relationships/hyperlink" Target="http://www.education.com/reference/article/impact-culture-education/" TargetMode="External"/><Relationship Id="rId2" Type="http://schemas.openxmlformats.org/officeDocument/2006/relationships/hyperlink" Target="http://www.teachthought.com/pedagogy/what-are-the-habits-of-mind/" TargetMode="External"/><Relationship Id="rId1" Type="http://schemas.openxmlformats.org/officeDocument/2006/relationships/slideLayout" Target="../slideLayouts/slideLayout7.xml"/><Relationship Id="rId4" Type="http://schemas.openxmlformats.org/officeDocument/2006/relationships/hyperlink" Target="http://gov.wales/topics/people-and-communities/people/children-and-young-people/rights/?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AutoShape 2"/>
          <p:cNvSpPr/>
          <p:nvPr/>
        </p:nvSpPr>
        <p:spPr>
          <a:xfrm rot="4791364">
            <a:off x="9738483" y="5143500"/>
            <a:ext cx="10464870" cy="0"/>
          </a:xfrm>
          <a:prstGeom prst="line">
            <a:avLst/>
          </a:prstGeom>
          <a:ln w="9525" cap="rnd">
            <a:solidFill>
              <a:srgbClr val="FFF6D4"/>
            </a:solidFill>
            <a:prstDash val="solid"/>
            <a:headEnd type="none" w="sm" len="sm"/>
            <a:tailEnd type="none" w="sm" len="sm"/>
          </a:ln>
        </p:spPr>
        <p:txBody>
          <a:bodyPr/>
          <a:lstStyle/>
          <a:p>
            <a:endParaRPr lang="en-GB"/>
          </a:p>
        </p:txBody>
      </p:sp>
      <p:sp>
        <p:nvSpPr>
          <p:cNvPr id="3" name="AutoShape 3"/>
          <p:cNvSpPr/>
          <p:nvPr/>
        </p:nvSpPr>
        <p:spPr>
          <a:xfrm rot="4791364">
            <a:off x="9738483" y="5143500"/>
            <a:ext cx="10464870" cy="0"/>
          </a:xfrm>
          <a:prstGeom prst="line">
            <a:avLst/>
          </a:prstGeom>
          <a:ln w="9525" cap="rnd">
            <a:solidFill>
              <a:srgbClr val="FFF6D4"/>
            </a:solidFill>
            <a:prstDash val="solid"/>
            <a:headEnd type="none" w="sm" len="sm"/>
            <a:tailEnd type="none" w="sm" len="sm"/>
          </a:ln>
        </p:spPr>
        <p:txBody>
          <a:bodyPr/>
          <a:lstStyle/>
          <a:p>
            <a:endParaRPr lang="en-GB"/>
          </a:p>
        </p:txBody>
      </p:sp>
      <p:sp>
        <p:nvSpPr>
          <p:cNvPr id="4" name="AutoShape 4"/>
          <p:cNvSpPr/>
          <p:nvPr/>
        </p:nvSpPr>
        <p:spPr>
          <a:xfrm rot="-2023717">
            <a:off x="11503516" y="8277139"/>
            <a:ext cx="7272055" cy="0"/>
          </a:xfrm>
          <a:prstGeom prst="line">
            <a:avLst/>
          </a:prstGeom>
          <a:ln w="9525" cap="rnd">
            <a:solidFill>
              <a:srgbClr val="FFF6D4"/>
            </a:solidFill>
            <a:prstDash val="solid"/>
            <a:headEnd type="none" w="sm" len="sm"/>
            <a:tailEnd type="none" w="sm" len="sm"/>
          </a:ln>
        </p:spPr>
        <p:txBody>
          <a:bodyPr/>
          <a:lstStyle/>
          <a:p>
            <a:endParaRPr lang="en-GB"/>
          </a:p>
        </p:txBody>
      </p:sp>
      <p:sp>
        <p:nvSpPr>
          <p:cNvPr id="5" name="AutoShape 5"/>
          <p:cNvSpPr/>
          <p:nvPr/>
        </p:nvSpPr>
        <p:spPr>
          <a:xfrm rot="4791364">
            <a:off x="10672468" y="5145435"/>
            <a:ext cx="10464870" cy="0"/>
          </a:xfrm>
          <a:prstGeom prst="line">
            <a:avLst/>
          </a:prstGeom>
          <a:ln w="9525" cap="rnd">
            <a:solidFill>
              <a:srgbClr val="FFF6D4"/>
            </a:solidFill>
            <a:prstDash val="solid"/>
            <a:headEnd type="none" w="sm" len="sm"/>
            <a:tailEnd type="none" w="sm" len="sm"/>
          </a:ln>
        </p:spPr>
        <p:txBody>
          <a:bodyPr/>
          <a:lstStyle/>
          <a:p>
            <a:endParaRPr lang="en-GB"/>
          </a:p>
        </p:txBody>
      </p:sp>
      <p:sp>
        <p:nvSpPr>
          <p:cNvPr id="6" name="AutoShape 6"/>
          <p:cNvSpPr/>
          <p:nvPr/>
        </p:nvSpPr>
        <p:spPr>
          <a:xfrm rot="-2023717">
            <a:off x="11503516" y="8277139"/>
            <a:ext cx="7272055" cy="0"/>
          </a:xfrm>
          <a:prstGeom prst="line">
            <a:avLst/>
          </a:prstGeom>
          <a:ln w="9525" cap="rnd">
            <a:solidFill>
              <a:srgbClr val="FFF6D4"/>
            </a:solidFill>
            <a:prstDash val="solid"/>
            <a:headEnd type="none" w="sm" len="sm"/>
            <a:tailEnd type="none" w="sm" len="sm"/>
          </a:ln>
        </p:spPr>
        <p:txBody>
          <a:bodyPr/>
          <a:lstStyle/>
          <a:p>
            <a:endParaRPr lang="en-GB"/>
          </a:p>
        </p:txBody>
      </p:sp>
      <p:sp>
        <p:nvSpPr>
          <p:cNvPr id="7" name="AutoShape 7"/>
          <p:cNvSpPr/>
          <p:nvPr/>
        </p:nvSpPr>
        <p:spPr>
          <a:xfrm rot="4791364">
            <a:off x="10672468" y="5145435"/>
            <a:ext cx="10464870" cy="0"/>
          </a:xfrm>
          <a:prstGeom prst="line">
            <a:avLst/>
          </a:prstGeom>
          <a:ln w="9525" cap="rnd">
            <a:solidFill>
              <a:srgbClr val="FFF6D4"/>
            </a:solidFill>
            <a:prstDash val="solid"/>
            <a:headEnd type="none" w="sm" len="sm"/>
            <a:tailEnd type="none" w="sm" len="sm"/>
          </a:ln>
        </p:spPr>
        <p:txBody>
          <a:bodyPr/>
          <a:lstStyle/>
          <a:p>
            <a:endParaRPr lang="en-GB"/>
          </a:p>
        </p:txBody>
      </p:sp>
      <p:grpSp>
        <p:nvGrpSpPr>
          <p:cNvPr id="8" name="Group 8"/>
          <p:cNvGrpSpPr/>
          <p:nvPr/>
        </p:nvGrpSpPr>
        <p:grpSpPr>
          <a:xfrm>
            <a:off x="1439048" y="1426763"/>
            <a:ext cx="8740079" cy="7433475"/>
            <a:chOff x="0" y="0"/>
            <a:chExt cx="11653438" cy="9911300"/>
          </a:xfrm>
        </p:grpSpPr>
        <p:grpSp>
          <p:nvGrpSpPr>
            <p:cNvPr id="9" name="Group 9"/>
            <p:cNvGrpSpPr/>
            <p:nvPr/>
          </p:nvGrpSpPr>
          <p:grpSpPr>
            <a:xfrm>
              <a:off x="0" y="0"/>
              <a:ext cx="11653438" cy="8983626"/>
              <a:chOff x="0" y="0"/>
              <a:chExt cx="8286889" cy="6388356"/>
            </a:xfrm>
          </p:grpSpPr>
          <p:sp>
            <p:nvSpPr>
              <p:cNvPr id="10" name="Freeform 10"/>
              <p:cNvSpPr/>
              <p:nvPr/>
            </p:nvSpPr>
            <p:spPr>
              <a:xfrm>
                <a:off x="0" y="0"/>
                <a:ext cx="8286890" cy="6388356"/>
              </a:xfrm>
              <a:custGeom>
                <a:avLst/>
                <a:gdLst/>
                <a:ahLst/>
                <a:cxnLst/>
                <a:rect l="l" t="t" r="r" b="b"/>
                <a:pathLst>
                  <a:path w="8286890" h="6388356">
                    <a:moveTo>
                      <a:pt x="0" y="0"/>
                    </a:moveTo>
                    <a:lnTo>
                      <a:pt x="8286890" y="0"/>
                    </a:lnTo>
                    <a:lnTo>
                      <a:pt x="8286890" y="6388356"/>
                    </a:lnTo>
                    <a:lnTo>
                      <a:pt x="0" y="6388356"/>
                    </a:lnTo>
                    <a:close/>
                  </a:path>
                </a:pathLst>
              </a:custGeom>
              <a:solidFill>
                <a:srgbClr val="000000">
                  <a:alpha val="0"/>
                </a:srgbClr>
              </a:solidFill>
            </p:spPr>
            <p:txBody>
              <a:bodyPr/>
              <a:lstStyle/>
              <a:p>
                <a:endParaRPr lang="en-GB"/>
              </a:p>
            </p:txBody>
          </p:sp>
          <p:sp>
            <p:nvSpPr>
              <p:cNvPr id="11" name="TextBox 11"/>
              <p:cNvSpPr txBox="1"/>
              <p:nvPr/>
            </p:nvSpPr>
            <p:spPr>
              <a:xfrm>
                <a:off x="0" y="-123825"/>
                <a:ext cx="8286889" cy="6512181"/>
              </a:xfrm>
              <a:prstGeom prst="rect">
                <a:avLst/>
              </a:prstGeom>
            </p:spPr>
            <p:txBody>
              <a:bodyPr lIns="0" tIns="0" rIns="0" bIns="0" rtlCol="0" anchor="b"/>
              <a:lstStyle/>
              <a:p>
                <a:pPr algn="ctr">
                  <a:lnSpc>
                    <a:spcPts val="7398"/>
                  </a:lnSpc>
                </a:pPr>
                <a:r>
                  <a:rPr lang="en-US" sz="6165">
                    <a:solidFill>
                      <a:srgbClr val="000000"/>
                    </a:solidFill>
                    <a:latin typeface="Arial MT Pro"/>
                    <a:ea typeface="Arial MT Pro"/>
                    <a:cs typeface="Arial MT Pro"/>
                    <a:sym typeface="Arial MT Pro"/>
                  </a:rPr>
                  <a:t>ECES4001C </a:t>
                </a:r>
              </a:p>
              <a:p>
                <a:pPr algn="ctr">
                  <a:lnSpc>
                    <a:spcPts val="7398"/>
                  </a:lnSpc>
                </a:pPr>
                <a:endParaRPr lang="en-US" sz="6165">
                  <a:solidFill>
                    <a:srgbClr val="000000"/>
                  </a:solidFill>
                  <a:latin typeface="Arial MT Pro"/>
                  <a:ea typeface="Arial MT Pro"/>
                  <a:cs typeface="Arial MT Pro"/>
                  <a:sym typeface="Arial MT Pro"/>
                </a:endParaRPr>
              </a:p>
              <a:p>
                <a:pPr algn="ctr">
                  <a:lnSpc>
                    <a:spcPts val="7398"/>
                  </a:lnSpc>
                </a:pPr>
                <a:r>
                  <a:rPr lang="en-US" sz="6165">
                    <a:solidFill>
                      <a:srgbClr val="000000"/>
                    </a:solidFill>
                    <a:latin typeface="Arial MT Pro"/>
                    <a:ea typeface="Arial MT Pro"/>
                    <a:cs typeface="Arial MT Pro"/>
                    <a:sym typeface="Arial MT Pro"/>
                  </a:rPr>
                  <a:t>Addysg Ddoe, Heddiw, Y fory</a:t>
                </a:r>
              </a:p>
              <a:p>
                <a:pPr algn="ctr">
                  <a:lnSpc>
                    <a:spcPts val="7398"/>
                  </a:lnSpc>
                </a:pPr>
                <a:endParaRPr lang="en-US" sz="6165">
                  <a:solidFill>
                    <a:srgbClr val="000000"/>
                  </a:solidFill>
                  <a:latin typeface="Arial MT Pro"/>
                  <a:ea typeface="Arial MT Pro"/>
                  <a:cs typeface="Arial MT Pro"/>
                  <a:sym typeface="Arial MT Pro"/>
                </a:endParaRPr>
              </a:p>
              <a:p>
                <a:pPr algn="ctr">
                  <a:lnSpc>
                    <a:spcPts val="7398"/>
                  </a:lnSpc>
                </a:pPr>
                <a:r>
                  <a:rPr lang="en-US" sz="6165">
                    <a:solidFill>
                      <a:srgbClr val="000000"/>
                    </a:solidFill>
                    <a:latin typeface="Arial MT Pro"/>
                    <a:ea typeface="Arial MT Pro"/>
                    <a:cs typeface="Arial MT Pro"/>
                    <a:sym typeface="Arial MT Pro"/>
                  </a:rPr>
                  <a:t>Education Past, Present, Future</a:t>
                </a:r>
              </a:p>
            </p:txBody>
          </p:sp>
        </p:grpSp>
        <p:grpSp>
          <p:nvGrpSpPr>
            <p:cNvPr id="12" name="Group 12"/>
            <p:cNvGrpSpPr/>
            <p:nvPr/>
          </p:nvGrpSpPr>
          <p:grpSpPr>
            <a:xfrm>
              <a:off x="1097280" y="9246328"/>
              <a:ext cx="9458878" cy="664972"/>
              <a:chOff x="0" y="0"/>
              <a:chExt cx="6726313" cy="472869"/>
            </a:xfrm>
          </p:grpSpPr>
          <p:sp>
            <p:nvSpPr>
              <p:cNvPr id="13" name="Freeform 13"/>
              <p:cNvSpPr/>
              <p:nvPr/>
            </p:nvSpPr>
            <p:spPr>
              <a:xfrm>
                <a:off x="0" y="0"/>
                <a:ext cx="6726313" cy="472869"/>
              </a:xfrm>
              <a:custGeom>
                <a:avLst/>
                <a:gdLst/>
                <a:ahLst/>
                <a:cxnLst/>
                <a:rect l="l" t="t" r="r" b="b"/>
                <a:pathLst>
                  <a:path w="6726313" h="472869">
                    <a:moveTo>
                      <a:pt x="0" y="0"/>
                    </a:moveTo>
                    <a:lnTo>
                      <a:pt x="6726313" y="0"/>
                    </a:lnTo>
                    <a:lnTo>
                      <a:pt x="6726313" y="472869"/>
                    </a:lnTo>
                    <a:lnTo>
                      <a:pt x="0" y="472869"/>
                    </a:lnTo>
                    <a:close/>
                  </a:path>
                </a:pathLst>
              </a:custGeom>
              <a:solidFill>
                <a:srgbClr val="000000">
                  <a:alpha val="0"/>
                </a:srgbClr>
              </a:solidFill>
            </p:spPr>
            <p:txBody>
              <a:bodyPr/>
              <a:lstStyle/>
              <a:p>
                <a:endParaRPr lang="en-GB"/>
              </a:p>
            </p:txBody>
          </p:sp>
          <p:sp>
            <p:nvSpPr>
              <p:cNvPr id="14" name="TextBox 14"/>
              <p:cNvSpPr txBox="1"/>
              <p:nvPr/>
            </p:nvSpPr>
            <p:spPr>
              <a:xfrm>
                <a:off x="0" y="-57150"/>
                <a:ext cx="6726313" cy="530019"/>
              </a:xfrm>
              <a:prstGeom prst="rect">
                <a:avLst/>
              </a:prstGeom>
            </p:spPr>
            <p:txBody>
              <a:bodyPr lIns="0" tIns="0" rIns="0" bIns="0" rtlCol="0" anchor="t"/>
              <a:lstStyle/>
              <a:p>
                <a:pPr algn="ctr">
                  <a:lnSpc>
                    <a:spcPts val="3240"/>
                  </a:lnSpc>
                </a:pPr>
                <a:r>
                  <a:rPr lang="en-US" sz="2700">
                    <a:solidFill>
                      <a:srgbClr val="000000"/>
                    </a:solidFill>
                    <a:latin typeface="Arial MT Pro"/>
                    <a:ea typeface="Arial MT Pro"/>
                    <a:cs typeface="Arial MT Pro"/>
                    <a:sym typeface="Arial MT Pro"/>
                  </a:rPr>
                  <a:t>Sesiwn 3 / Session 3</a:t>
                </a:r>
              </a:p>
            </p:txBody>
          </p:sp>
        </p:grpSp>
      </p:grpSp>
      <p:grpSp>
        <p:nvGrpSpPr>
          <p:cNvPr id="15" name="Group 15"/>
          <p:cNvGrpSpPr/>
          <p:nvPr/>
        </p:nvGrpSpPr>
        <p:grpSpPr>
          <a:xfrm>
            <a:off x="11664859" y="-248206"/>
            <a:ext cx="10783412" cy="10783412"/>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49953"/>
              </a:stretch>
            </a:blipFill>
          </p:spPr>
          <p:txBody>
            <a:bodyPr/>
            <a:lstStyle/>
            <a:p>
              <a:endParaRPr lang="en-GB"/>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2632091" y="1019175"/>
            <a:ext cx="12712122" cy="1647825"/>
          </a:xfrm>
          <a:prstGeom prst="rect">
            <a:avLst/>
          </a:prstGeom>
        </p:spPr>
        <p:txBody>
          <a:bodyPr lIns="0" tIns="0" rIns="0" bIns="0" rtlCol="0" anchor="t">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id="3" name="TextBox 3"/>
          <p:cNvSpPr txBox="1"/>
          <p:nvPr/>
        </p:nvSpPr>
        <p:spPr>
          <a:xfrm>
            <a:off x="2787937" y="3277079"/>
            <a:ext cx="6093172" cy="5739243"/>
          </a:xfrm>
          <a:prstGeom prst="rect">
            <a:avLst/>
          </a:prstGeom>
        </p:spPr>
        <p:txBody>
          <a:bodyPr lIns="0" tIns="0" rIns="0" bIns="0" rtlCol="0" anchor="t">
            <a:spAutoFit/>
          </a:bodyPr>
          <a:lstStyle/>
          <a:p>
            <a:pPr marL="868680" lvl="1" indent="-434340" algn="l">
              <a:lnSpc>
                <a:spcPts val="5759"/>
              </a:lnSpc>
              <a:buFont typeface="Arial"/>
              <a:buChar char="•"/>
            </a:pPr>
            <a:r>
              <a:rPr lang="en-US" sz="4800">
                <a:solidFill>
                  <a:srgbClr val="404040"/>
                </a:solidFill>
                <a:latin typeface="Trebuchet MS"/>
                <a:ea typeface="Trebuchet MS"/>
                <a:cs typeface="Trebuchet MS"/>
                <a:sym typeface="Trebuchet MS"/>
              </a:rPr>
              <a:t>Deall cyfnodau allweddol a diwygiadau allweddol yn hanes addysg yng Nghymru a’r Deyrnas Unedig. </a:t>
            </a:r>
          </a:p>
          <a:p>
            <a:pPr marL="868680" lvl="1" indent="-434340" algn="l">
              <a:lnSpc>
                <a:spcPts val="5759"/>
              </a:lnSpc>
            </a:pPr>
            <a:endParaRPr lang="en-US" sz="4800">
              <a:solidFill>
                <a:srgbClr val="404040"/>
              </a:solidFill>
              <a:latin typeface="Trebuchet MS"/>
              <a:ea typeface="Trebuchet MS"/>
              <a:cs typeface="Trebuchet MS"/>
              <a:sym typeface="Trebuchet MS"/>
            </a:endParaRPr>
          </a:p>
        </p:txBody>
      </p:sp>
      <p:sp>
        <p:nvSpPr>
          <p:cNvPr id="4" name="TextBox 4"/>
          <p:cNvSpPr txBox="1"/>
          <p:nvPr/>
        </p:nvSpPr>
        <p:spPr>
          <a:xfrm>
            <a:off x="9406891" y="3277079"/>
            <a:ext cx="6093171" cy="5739245"/>
          </a:xfrm>
          <a:prstGeom prst="rect">
            <a:avLst/>
          </a:prstGeom>
        </p:spPr>
        <p:txBody>
          <a:bodyPr lIns="0" tIns="0" rIns="0" bIns="0" rtlCol="0" anchor="t">
            <a:spAutoFit/>
          </a:bodyPr>
          <a:lstStyle/>
          <a:p>
            <a:pPr marL="868680" lvl="1" indent="-434340" algn="l">
              <a:lnSpc>
                <a:spcPts val="5759"/>
              </a:lnSpc>
              <a:buFont typeface="Arial"/>
              <a:buChar char="•"/>
            </a:pPr>
            <a:r>
              <a:rPr lang="en-US" sz="4800">
                <a:solidFill>
                  <a:srgbClr val="404040"/>
                </a:solidFill>
                <a:latin typeface="Trebuchet MS"/>
                <a:ea typeface="Trebuchet MS"/>
                <a:cs typeface="Trebuchet MS"/>
                <a:sym typeface="Trebuchet MS"/>
              </a:rPr>
              <a:t>Understand key periods and reforms in the history of education in Wales and the UK. </a:t>
            </a:r>
          </a:p>
          <a:p>
            <a:pPr marL="868680" lvl="1" indent="-434340" algn="l">
              <a:lnSpc>
                <a:spcPts val="5759"/>
              </a:lnSpc>
            </a:pPr>
            <a:endParaRPr lang="en-US" sz="4800">
              <a:solidFill>
                <a:srgbClr val="404040"/>
              </a:solidFill>
              <a:latin typeface="Trebuchet MS"/>
              <a:ea typeface="Trebuchet MS"/>
              <a:cs typeface="Trebuchet MS"/>
              <a:sym typeface="Trebuchet M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2525049" y="1019175"/>
            <a:ext cx="12712122" cy="1647825"/>
          </a:xfrm>
          <a:prstGeom prst="rect">
            <a:avLst/>
          </a:prstGeom>
        </p:spPr>
        <p:txBody>
          <a:bodyPr lIns="0" tIns="0" rIns="0" bIns="0" rtlCol="0" anchor="t">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id="3" name="TextBox 3"/>
          <p:cNvSpPr txBox="1"/>
          <p:nvPr/>
        </p:nvSpPr>
        <p:spPr>
          <a:xfrm>
            <a:off x="2787937" y="3519055"/>
            <a:ext cx="6093172" cy="5739243"/>
          </a:xfrm>
          <a:prstGeom prst="rect">
            <a:avLst/>
          </a:prstGeom>
        </p:spPr>
        <p:txBody>
          <a:bodyPr lIns="0" tIns="0" rIns="0" bIns="0" rtlCol="0" anchor="t">
            <a:spAutoFit/>
          </a:bodyPr>
          <a:lstStyle/>
          <a:p>
            <a:pPr marL="868680" lvl="1" indent="-434340" algn="l">
              <a:lnSpc>
                <a:spcPts val="5759"/>
              </a:lnSpc>
              <a:buFont typeface="Arial"/>
              <a:buChar char="•"/>
            </a:pPr>
            <a:r>
              <a:rPr lang="en-US" sz="4800">
                <a:solidFill>
                  <a:srgbClr val="404040"/>
                </a:solidFill>
                <a:latin typeface="Trebuchet MS"/>
                <a:ea typeface="Trebuchet MS"/>
                <a:cs typeface="Trebuchet MS"/>
                <a:sym typeface="Trebuchet MS"/>
              </a:rPr>
              <a:t>Dadansoddi natur ddadleuol safbwyntiau addysgol.  </a:t>
            </a:r>
          </a:p>
          <a:p>
            <a:pPr marL="868680" lvl="1" indent="-434340" algn="l">
              <a:lnSpc>
                <a:spcPts val="5759"/>
              </a:lnSpc>
            </a:pPr>
            <a:endParaRPr lang="en-US" sz="4800">
              <a:solidFill>
                <a:srgbClr val="404040"/>
              </a:solidFill>
              <a:latin typeface="Trebuchet MS"/>
              <a:ea typeface="Trebuchet MS"/>
              <a:cs typeface="Trebuchet MS"/>
              <a:sym typeface="Trebuchet MS"/>
            </a:endParaRPr>
          </a:p>
        </p:txBody>
      </p:sp>
      <p:sp>
        <p:nvSpPr>
          <p:cNvPr id="4" name="TextBox 4"/>
          <p:cNvSpPr txBox="1"/>
          <p:nvPr/>
        </p:nvSpPr>
        <p:spPr>
          <a:xfrm>
            <a:off x="9406892" y="3519055"/>
            <a:ext cx="6093171" cy="5739245"/>
          </a:xfrm>
          <a:prstGeom prst="rect">
            <a:avLst/>
          </a:prstGeom>
        </p:spPr>
        <p:txBody>
          <a:bodyPr lIns="0" tIns="0" rIns="0" bIns="0" rtlCol="0" anchor="t">
            <a:spAutoFit/>
          </a:bodyPr>
          <a:lstStyle/>
          <a:p>
            <a:pPr marL="868680" lvl="1" indent="-434340" algn="l">
              <a:lnSpc>
                <a:spcPts val="5759"/>
              </a:lnSpc>
              <a:buFont typeface="Arial"/>
              <a:buChar char="•"/>
            </a:pPr>
            <a:r>
              <a:rPr lang="en-US" sz="4800">
                <a:solidFill>
                  <a:srgbClr val="404040"/>
                </a:solidFill>
                <a:latin typeface="Trebuchet MS"/>
                <a:ea typeface="Trebuchet MS"/>
                <a:cs typeface="Trebuchet MS"/>
                <a:sym typeface="Trebuchet MS"/>
              </a:rPr>
              <a:t>Analyse the contested nature of educational perspectives.  </a:t>
            </a:r>
          </a:p>
          <a:p>
            <a:pPr marL="868680" lvl="1" indent="-434340" algn="l">
              <a:lnSpc>
                <a:spcPts val="5759"/>
              </a:lnSpc>
            </a:pPr>
            <a:endParaRPr lang="en-US" sz="4800">
              <a:solidFill>
                <a:srgbClr val="404040"/>
              </a:solidFill>
              <a:latin typeface="Trebuchet MS"/>
              <a:ea typeface="Trebuchet MS"/>
              <a:cs typeface="Trebuchet MS"/>
              <a:sym typeface="Trebuchet M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2787937" y="1019175"/>
            <a:ext cx="12712122" cy="1647825"/>
          </a:xfrm>
          <a:prstGeom prst="rect">
            <a:avLst/>
          </a:prstGeom>
        </p:spPr>
        <p:txBody>
          <a:bodyPr lIns="0" tIns="0" rIns="0" bIns="0" rtlCol="0" anchor="t">
            <a:spAutoFit/>
          </a:bodyPr>
          <a:lstStyle/>
          <a:p>
            <a:pPr algn="ctr">
              <a:lnSpc>
                <a:spcPts val="6480"/>
              </a:lnSpc>
            </a:pPr>
            <a:r>
              <a:rPr lang="en-US" sz="5400">
                <a:solidFill>
                  <a:srgbClr val="000000"/>
                </a:solidFill>
                <a:latin typeface="Trebuchet MS"/>
                <a:ea typeface="Trebuchet MS"/>
                <a:cs typeface="Trebuchet MS"/>
                <a:sym typeface="Trebuchet MS"/>
              </a:rPr>
              <a:t>Deilliannau Dysgu</a:t>
            </a:r>
          </a:p>
          <a:p>
            <a:pPr algn="ctr">
              <a:lnSpc>
                <a:spcPts val="6480"/>
              </a:lnSpc>
            </a:pPr>
            <a:r>
              <a:rPr lang="en-US" sz="5400">
                <a:solidFill>
                  <a:srgbClr val="000000"/>
                </a:solidFill>
                <a:latin typeface="Trebuchet MS"/>
                <a:ea typeface="Trebuchet MS"/>
                <a:cs typeface="Trebuchet MS"/>
                <a:sym typeface="Trebuchet MS"/>
              </a:rPr>
              <a:t>Learning Outcomes</a:t>
            </a:r>
          </a:p>
        </p:txBody>
      </p:sp>
      <p:sp>
        <p:nvSpPr>
          <p:cNvPr id="3" name="TextBox 3"/>
          <p:cNvSpPr txBox="1"/>
          <p:nvPr/>
        </p:nvSpPr>
        <p:spPr>
          <a:xfrm>
            <a:off x="2787937" y="3382227"/>
            <a:ext cx="6093172" cy="5739243"/>
          </a:xfrm>
          <a:prstGeom prst="rect">
            <a:avLst/>
          </a:prstGeom>
        </p:spPr>
        <p:txBody>
          <a:bodyPr lIns="0" tIns="0" rIns="0" bIns="0" rtlCol="0" anchor="t">
            <a:spAutoFit/>
          </a:bodyPr>
          <a:lstStyle/>
          <a:p>
            <a:pPr marL="868680" lvl="1" indent="-434340" algn="l">
              <a:lnSpc>
                <a:spcPts val="5759"/>
              </a:lnSpc>
              <a:buFont typeface="Arial"/>
              <a:buChar char="•"/>
            </a:pPr>
            <a:r>
              <a:rPr lang="en-US" sz="4800">
                <a:solidFill>
                  <a:srgbClr val="404040"/>
                </a:solidFill>
                <a:latin typeface="Trebuchet MS"/>
                <a:ea typeface="Trebuchet MS"/>
                <a:cs typeface="Trebuchet MS"/>
                <a:sym typeface="Trebuchet MS"/>
              </a:rPr>
              <a:t>Adnabod gwerthoedd sydd wrth wraidd addysg, addysgu a dysgu yng Nghymru, y Deyrnas Unedig a’r byd.</a:t>
            </a:r>
          </a:p>
          <a:p>
            <a:pPr marL="868680" lvl="1" indent="-434340" algn="l">
              <a:lnSpc>
                <a:spcPts val="5759"/>
              </a:lnSpc>
            </a:pPr>
            <a:endParaRPr lang="en-US" sz="4800">
              <a:solidFill>
                <a:srgbClr val="404040"/>
              </a:solidFill>
              <a:latin typeface="Trebuchet MS"/>
              <a:ea typeface="Trebuchet MS"/>
              <a:cs typeface="Trebuchet MS"/>
              <a:sym typeface="Trebuchet MS"/>
            </a:endParaRPr>
          </a:p>
        </p:txBody>
      </p:sp>
      <p:sp>
        <p:nvSpPr>
          <p:cNvPr id="4" name="TextBox 4"/>
          <p:cNvSpPr txBox="1"/>
          <p:nvPr/>
        </p:nvSpPr>
        <p:spPr>
          <a:xfrm>
            <a:off x="9406891" y="3382227"/>
            <a:ext cx="6093171" cy="5739245"/>
          </a:xfrm>
          <a:prstGeom prst="rect">
            <a:avLst/>
          </a:prstGeom>
        </p:spPr>
        <p:txBody>
          <a:bodyPr lIns="0" tIns="0" rIns="0" bIns="0" rtlCol="0" anchor="t">
            <a:spAutoFit/>
          </a:bodyPr>
          <a:lstStyle/>
          <a:p>
            <a:pPr marL="868680" lvl="1" indent="-434340" algn="l">
              <a:lnSpc>
                <a:spcPts val="5759"/>
              </a:lnSpc>
              <a:buFont typeface="Arial"/>
              <a:buChar char="•"/>
            </a:pPr>
            <a:r>
              <a:rPr lang="en-US" sz="4800">
                <a:solidFill>
                  <a:srgbClr val="404040"/>
                </a:solidFill>
                <a:latin typeface="Trebuchet MS"/>
                <a:ea typeface="Trebuchet MS"/>
                <a:cs typeface="Trebuchet MS"/>
                <a:sym typeface="Trebuchet MS"/>
              </a:rPr>
              <a:t>Identify values which underpin education, teaching and learning in Wales, UK and the world.  </a:t>
            </a:r>
          </a:p>
          <a:p>
            <a:pPr marL="868680" lvl="1" indent="-434340" algn="l">
              <a:lnSpc>
                <a:spcPts val="5759"/>
              </a:lnSpc>
            </a:pPr>
            <a:endParaRPr lang="en-US" sz="4800">
              <a:solidFill>
                <a:srgbClr val="404040"/>
              </a:solidFill>
              <a:latin typeface="Trebuchet MS"/>
              <a:ea typeface="Trebuchet MS"/>
              <a:cs typeface="Trebuchet MS"/>
              <a:sym typeface="Trebuchet M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2787939" y="1019175"/>
            <a:ext cx="12712122" cy="1647825"/>
          </a:xfrm>
          <a:prstGeom prst="rect">
            <a:avLst/>
          </a:prstGeom>
        </p:spPr>
        <p:txBody>
          <a:bodyPr lIns="0" tIns="0" rIns="0" bIns="0" rtlCol="0" anchor="t">
            <a:spAutoFit/>
          </a:bodyPr>
          <a:lstStyle/>
          <a:p>
            <a:pPr algn="ctr">
              <a:lnSpc>
                <a:spcPts val="6480"/>
              </a:lnSpc>
            </a:pPr>
            <a:r>
              <a:rPr lang="en-US" sz="5400">
                <a:solidFill>
                  <a:srgbClr val="000000"/>
                </a:solidFill>
                <a:latin typeface="Trebuchet MS"/>
                <a:ea typeface="Trebuchet MS"/>
                <a:cs typeface="Trebuchet MS"/>
                <a:sym typeface="Trebuchet MS"/>
              </a:rPr>
              <a:t>Testunau </a:t>
            </a:r>
          </a:p>
          <a:p>
            <a:pPr algn="ctr">
              <a:lnSpc>
                <a:spcPts val="6480"/>
              </a:lnSpc>
            </a:pPr>
            <a:r>
              <a:rPr lang="en-US" sz="5400">
                <a:solidFill>
                  <a:srgbClr val="000000"/>
                </a:solidFill>
                <a:latin typeface="Trebuchet MS"/>
                <a:ea typeface="Trebuchet MS"/>
                <a:cs typeface="Trebuchet MS"/>
                <a:sym typeface="Trebuchet MS"/>
              </a:rPr>
              <a:t>Topics</a:t>
            </a:r>
          </a:p>
        </p:txBody>
      </p:sp>
      <p:sp>
        <p:nvSpPr>
          <p:cNvPr id="3" name="TextBox 3"/>
          <p:cNvSpPr txBox="1"/>
          <p:nvPr/>
        </p:nvSpPr>
        <p:spPr>
          <a:xfrm>
            <a:off x="9230588" y="3382227"/>
            <a:ext cx="6093171" cy="5739245"/>
          </a:xfrm>
          <a:prstGeom prst="rect">
            <a:avLst/>
          </a:prstGeom>
        </p:spPr>
        <p:txBody>
          <a:bodyPr lIns="0" tIns="0" rIns="0" bIns="0" rtlCol="0" anchor="t">
            <a:spAutoFit/>
          </a:bodyPr>
          <a:lstStyle/>
          <a:p>
            <a:pPr marL="760095" lvl="1" indent="-380048" algn="l">
              <a:lnSpc>
                <a:spcPts val="5040"/>
              </a:lnSpc>
              <a:buFont typeface="Arial"/>
              <a:buChar char="•"/>
            </a:pPr>
            <a:r>
              <a:rPr lang="en-US" sz="4200">
                <a:solidFill>
                  <a:srgbClr val="404040"/>
                </a:solidFill>
                <a:latin typeface="Trebuchet MS"/>
                <a:ea typeface="Trebuchet MS"/>
                <a:cs typeface="Trebuchet MS"/>
                <a:sym typeface="Trebuchet MS"/>
              </a:rPr>
              <a:t>Aims of primary education</a:t>
            </a:r>
          </a:p>
          <a:p>
            <a:pPr marL="760095" lvl="1" indent="-380048" algn="l">
              <a:lnSpc>
                <a:spcPts val="5040"/>
              </a:lnSpc>
              <a:buFont typeface="Arial"/>
              <a:buChar char="•"/>
            </a:pPr>
            <a:r>
              <a:rPr lang="en-US" sz="4200">
                <a:solidFill>
                  <a:srgbClr val="404040"/>
                </a:solidFill>
                <a:latin typeface="Trebuchet MS"/>
                <a:ea typeface="Trebuchet MS"/>
                <a:cs typeface="Trebuchet MS"/>
                <a:sym typeface="Trebuchet MS"/>
              </a:rPr>
              <a:t>Values</a:t>
            </a:r>
          </a:p>
          <a:p>
            <a:pPr marL="760095" lvl="1" indent="-380048" algn="l">
              <a:lnSpc>
                <a:spcPts val="5040"/>
              </a:lnSpc>
              <a:buFont typeface="Arial"/>
              <a:buChar char="•"/>
            </a:pPr>
            <a:r>
              <a:rPr lang="en-US" sz="4200">
                <a:solidFill>
                  <a:srgbClr val="404040"/>
                </a:solidFill>
                <a:latin typeface="Trebuchet MS"/>
                <a:ea typeface="Trebuchet MS"/>
                <a:cs typeface="Trebuchet MS"/>
                <a:sym typeface="Trebuchet MS"/>
              </a:rPr>
              <a:t>Hidden curriculum</a:t>
            </a:r>
          </a:p>
          <a:p>
            <a:pPr marL="760095" lvl="1" indent="-380048" algn="l">
              <a:lnSpc>
                <a:spcPts val="5040"/>
              </a:lnSpc>
              <a:buFont typeface="Arial"/>
              <a:buChar char="•"/>
            </a:pPr>
            <a:r>
              <a:rPr lang="en-US" sz="4200">
                <a:solidFill>
                  <a:srgbClr val="404040"/>
                </a:solidFill>
                <a:latin typeface="Trebuchet MS"/>
                <a:ea typeface="Trebuchet MS"/>
                <a:cs typeface="Trebuchet MS"/>
                <a:sym typeface="Trebuchet MS"/>
              </a:rPr>
              <a:t>Cultural capital</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N.B. This is not a finite list</a:t>
            </a:r>
          </a:p>
          <a:p>
            <a:pPr marL="760095" lvl="1" indent="-380048" algn="l">
              <a:lnSpc>
                <a:spcPts val="5040"/>
              </a:lnSpc>
            </a:pPr>
            <a:endParaRPr lang="en-US" sz="2700">
              <a:solidFill>
                <a:srgbClr val="404040"/>
              </a:solidFill>
              <a:latin typeface="Trebuchet MS"/>
              <a:ea typeface="Trebuchet MS"/>
              <a:cs typeface="Trebuchet MS"/>
              <a:sym typeface="Trebuchet MS"/>
            </a:endParaRPr>
          </a:p>
          <a:p>
            <a:pPr marL="760095" lvl="1" indent="-380048" algn="l">
              <a:lnSpc>
                <a:spcPts val="5040"/>
              </a:lnSpc>
            </a:pPr>
            <a:endParaRPr lang="en-US" sz="2700">
              <a:solidFill>
                <a:srgbClr val="404040"/>
              </a:solidFill>
              <a:latin typeface="Trebuchet MS"/>
              <a:ea typeface="Trebuchet MS"/>
              <a:cs typeface="Trebuchet MS"/>
              <a:sym typeface="Trebuchet MS"/>
            </a:endParaRPr>
          </a:p>
          <a:p>
            <a:pPr marL="760095" lvl="1" indent="-380048" algn="l">
              <a:lnSpc>
                <a:spcPts val="5040"/>
              </a:lnSpc>
            </a:pPr>
            <a:endParaRPr lang="en-US" sz="2700">
              <a:solidFill>
                <a:srgbClr val="404040"/>
              </a:solidFill>
              <a:latin typeface="Trebuchet MS"/>
              <a:ea typeface="Trebuchet MS"/>
              <a:cs typeface="Trebuchet MS"/>
              <a:sym typeface="Trebuchet MS"/>
            </a:endParaRPr>
          </a:p>
          <a:p>
            <a:pPr marL="760095" lvl="1" indent="-380048" algn="l">
              <a:lnSpc>
                <a:spcPts val="5040"/>
              </a:lnSpc>
            </a:pPr>
            <a:endParaRPr lang="en-US" sz="2700">
              <a:solidFill>
                <a:srgbClr val="404040"/>
              </a:solidFill>
              <a:latin typeface="Trebuchet MS"/>
              <a:ea typeface="Trebuchet MS"/>
              <a:cs typeface="Trebuchet MS"/>
              <a:sym typeface="Trebuchet MS"/>
            </a:endParaRPr>
          </a:p>
          <a:p>
            <a:pPr marL="760095" lvl="1" indent="-380048" algn="l">
              <a:lnSpc>
                <a:spcPts val="5040"/>
              </a:lnSpc>
            </a:pPr>
            <a:endParaRPr lang="en-US" sz="2700">
              <a:solidFill>
                <a:srgbClr val="404040"/>
              </a:solidFill>
              <a:latin typeface="Trebuchet MS"/>
              <a:ea typeface="Trebuchet MS"/>
              <a:cs typeface="Trebuchet MS"/>
              <a:sym typeface="Trebuchet MS"/>
            </a:endParaRPr>
          </a:p>
          <a:p>
            <a:pPr marL="760095" lvl="1" indent="-380048" algn="l">
              <a:lnSpc>
                <a:spcPts val="5040"/>
              </a:lnSpc>
            </a:pPr>
            <a:endParaRPr lang="en-US" sz="2700">
              <a:solidFill>
                <a:srgbClr val="404040"/>
              </a:solidFill>
              <a:latin typeface="Trebuchet MS"/>
              <a:ea typeface="Trebuchet MS"/>
              <a:cs typeface="Trebuchet MS"/>
              <a:sym typeface="Trebuchet MS"/>
            </a:endParaRPr>
          </a:p>
          <a:p>
            <a:pPr marL="760095" lvl="1" indent="-380048" algn="l">
              <a:lnSpc>
                <a:spcPts val="5040"/>
              </a:lnSpc>
            </a:pPr>
            <a:endParaRPr lang="en-US" sz="2700">
              <a:solidFill>
                <a:srgbClr val="404040"/>
              </a:solidFill>
              <a:latin typeface="Trebuchet MS"/>
              <a:ea typeface="Trebuchet MS"/>
              <a:cs typeface="Trebuchet MS"/>
              <a:sym typeface="Trebuchet MS"/>
            </a:endParaRPr>
          </a:p>
        </p:txBody>
      </p:sp>
      <p:grpSp>
        <p:nvGrpSpPr>
          <p:cNvPr id="4" name="Group 4"/>
          <p:cNvGrpSpPr>
            <a:grpSpLocks noChangeAspect="1"/>
          </p:cNvGrpSpPr>
          <p:nvPr/>
        </p:nvGrpSpPr>
        <p:grpSpPr>
          <a:xfrm>
            <a:off x="13819563" y="571313"/>
            <a:ext cx="3700462" cy="1809750"/>
            <a:chOff x="0" y="0"/>
            <a:chExt cx="4933950" cy="2413000"/>
          </a:xfrm>
        </p:grpSpPr>
        <p:sp>
          <p:nvSpPr>
            <p:cNvPr id="5" name="Freeform 5"/>
            <p:cNvSpPr/>
            <p:nvPr/>
          </p:nvSpPr>
          <p:spPr>
            <a:xfrm>
              <a:off x="0" y="0"/>
              <a:ext cx="4933950" cy="2413000"/>
            </a:xfrm>
            <a:custGeom>
              <a:avLst/>
              <a:gdLst/>
              <a:ahLst/>
              <a:cxnLst/>
              <a:rect l="l" t="t" r="r" b="b"/>
              <a:pathLst>
                <a:path w="4933950" h="2413000">
                  <a:moveTo>
                    <a:pt x="0" y="0"/>
                  </a:moveTo>
                  <a:lnTo>
                    <a:pt x="4933950" y="0"/>
                  </a:lnTo>
                  <a:lnTo>
                    <a:pt x="4933950" y="2413000"/>
                  </a:lnTo>
                  <a:lnTo>
                    <a:pt x="0" y="2413000"/>
                  </a:lnTo>
                  <a:lnTo>
                    <a:pt x="0" y="0"/>
                  </a:lnTo>
                  <a:close/>
                </a:path>
              </a:pathLst>
            </a:custGeom>
            <a:blipFill>
              <a:blip r:embed="rId2"/>
              <a:stretch>
                <a:fillRect b="-53157"/>
              </a:stretch>
            </a:blipFill>
          </p:spPr>
          <p:txBody>
            <a:bodyPr/>
            <a:lstStyle/>
            <a:p>
              <a:endParaRPr lang="en-GB"/>
            </a:p>
          </p:txBody>
        </p:sp>
      </p:grpSp>
      <p:sp>
        <p:nvSpPr>
          <p:cNvPr id="6" name="TextBox 6"/>
          <p:cNvSpPr txBox="1"/>
          <p:nvPr/>
        </p:nvSpPr>
        <p:spPr>
          <a:xfrm>
            <a:off x="2944373" y="3166558"/>
            <a:ext cx="5648802" cy="6707028"/>
          </a:xfrm>
          <a:prstGeom prst="rect">
            <a:avLst/>
          </a:prstGeom>
        </p:spPr>
        <p:txBody>
          <a:bodyPr lIns="0" tIns="0" rIns="0" bIns="0" rtlCol="0" anchor="t">
            <a:spAutoFit/>
          </a:bodyPr>
          <a:lstStyle/>
          <a:p>
            <a:pPr marL="924400" lvl="1" indent="-462200" algn="l">
              <a:lnSpc>
                <a:spcPts val="5040"/>
              </a:lnSpc>
              <a:buFont typeface="Arial"/>
              <a:buChar char="•"/>
            </a:pPr>
            <a:r>
              <a:rPr lang="en-US" sz="4200">
                <a:solidFill>
                  <a:srgbClr val="000000"/>
                </a:solidFill>
                <a:latin typeface="Trebuchet MS"/>
                <a:ea typeface="Trebuchet MS"/>
                <a:cs typeface="Trebuchet MS"/>
                <a:sym typeface="Trebuchet MS"/>
              </a:rPr>
              <a:t>Nodau addysg gynradd</a:t>
            </a:r>
          </a:p>
          <a:p>
            <a:pPr marL="924400" lvl="1" indent="-462200" algn="l">
              <a:lnSpc>
                <a:spcPts val="5040"/>
              </a:lnSpc>
              <a:buFont typeface="Arial"/>
              <a:buChar char="•"/>
            </a:pPr>
            <a:r>
              <a:rPr lang="en-US" sz="4200">
                <a:solidFill>
                  <a:srgbClr val="000000"/>
                </a:solidFill>
                <a:latin typeface="Trebuchet MS"/>
                <a:ea typeface="Trebuchet MS"/>
                <a:cs typeface="Trebuchet MS"/>
                <a:sym typeface="Trebuchet MS"/>
              </a:rPr>
              <a:t>Gwerthoedd</a:t>
            </a:r>
          </a:p>
          <a:p>
            <a:pPr marL="924400" lvl="1" indent="-462200" algn="l">
              <a:lnSpc>
                <a:spcPts val="5040"/>
              </a:lnSpc>
              <a:buFont typeface="Arial"/>
              <a:buChar char="•"/>
            </a:pPr>
            <a:r>
              <a:rPr lang="en-US" sz="4200">
                <a:solidFill>
                  <a:srgbClr val="000000"/>
                </a:solidFill>
                <a:latin typeface="Trebuchet MS"/>
                <a:ea typeface="Trebuchet MS"/>
                <a:cs typeface="Trebuchet MS"/>
                <a:sym typeface="Trebuchet MS"/>
              </a:rPr>
              <a:t>Cwricwlwm cudd</a:t>
            </a:r>
          </a:p>
          <a:p>
            <a:pPr marL="924400" lvl="1" indent="-462200" algn="l">
              <a:lnSpc>
                <a:spcPts val="5040"/>
              </a:lnSpc>
              <a:buFont typeface="Arial"/>
              <a:buChar char="•"/>
            </a:pPr>
            <a:r>
              <a:rPr lang="en-US" sz="4200">
                <a:solidFill>
                  <a:srgbClr val="000000"/>
                </a:solidFill>
                <a:latin typeface="Trebuchet MS"/>
                <a:ea typeface="Trebuchet MS"/>
                <a:cs typeface="Trebuchet MS"/>
                <a:sym typeface="Trebuchet MS"/>
              </a:rPr>
              <a:t>Elw diwylliannol</a:t>
            </a:r>
          </a:p>
          <a:p>
            <a:pPr marL="462200" lvl="1" indent="-231100" algn="l">
              <a:lnSpc>
                <a:spcPts val="2520"/>
              </a:lnSpc>
            </a:pPr>
            <a:r>
              <a:rPr lang="en-US" sz="2100">
                <a:solidFill>
                  <a:srgbClr val="000000"/>
                </a:solidFill>
                <a:latin typeface="Trebuchet MS"/>
                <a:ea typeface="Trebuchet MS"/>
                <a:cs typeface="Trebuchet MS"/>
                <a:sym typeface="Trebuchet MS"/>
              </a:rPr>
              <a:t>O.N. Nid yw’r rhestr hon yn derfynol</a:t>
            </a:r>
          </a:p>
          <a:p>
            <a:pPr marL="924400" lvl="1" indent="-462200" algn="l">
              <a:lnSpc>
                <a:spcPts val="5040"/>
              </a:lnSpc>
            </a:pPr>
            <a:endParaRPr lang="en-US" sz="2100">
              <a:solidFill>
                <a:srgbClr val="000000"/>
              </a:solidFill>
              <a:latin typeface="Trebuchet MS"/>
              <a:ea typeface="Trebuchet MS"/>
              <a:cs typeface="Trebuchet MS"/>
              <a:sym typeface="Trebuchet MS"/>
            </a:endParaRPr>
          </a:p>
          <a:p>
            <a:pPr marL="924400" lvl="1" indent="-462200" algn="l">
              <a:lnSpc>
                <a:spcPts val="5040"/>
              </a:lnSpc>
            </a:pPr>
            <a:endParaRPr lang="en-US" sz="2100">
              <a:solidFill>
                <a:srgbClr val="000000"/>
              </a:solidFill>
              <a:latin typeface="Trebuchet MS"/>
              <a:ea typeface="Trebuchet MS"/>
              <a:cs typeface="Trebuchet MS"/>
              <a:sym typeface="Trebuchet MS"/>
            </a:endParaRPr>
          </a:p>
          <a:p>
            <a:pPr marL="924400" lvl="1" indent="-462200" algn="l">
              <a:lnSpc>
                <a:spcPts val="5040"/>
              </a:lnSpc>
            </a:pPr>
            <a:endParaRPr lang="en-US" sz="2100">
              <a:solidFill>
                <a:srgbClr val="000000"/>
              </a:solidFill>
              <a:latin typeface="Trebuchet MS"/>
              <a:ea typeface="Trebuchet MS"/>
              <a:cs typeface="Trebuchet MS"/>
              <a:sym typeface="Trebuchet MS"/>
            </a:endParaRPr>
          </a:p>
          <a:p>
            <a:pPr marL="924400" lvl="1" indent="-462200" algn="l">
              <a:lnSpc>
                <a:spcPts val="5040"/>
              </a:lnSpc>
            </a:pPr>
            <a:endParaRPr lang="en-US" sz="2100">
              <a:solidFill>
                <a:srgbClr val="000000"/>
              </a:solidFill>
              <a:latin typeface="Trebuchet MS"/>
              <a:ea typeface="Trebuchet MS"/>
              <a:cs typeface="Trebuchet MS"/>
              <a:sym typeface="Trebuchet MS"/>
            </a:endParaRPr>
          </a:p>
          <a:p>
            <a:pPr marL="924400" lvl="1" indent="-462200" algn="l">
              <a:lnSpc>
                <a:spcPts val="5040"/>
              </a:lnSpc>
            </a:pPr>
            <a:endParaRPr lang="en-US" sz="2100">
              <a:solidFill>
                <a:srgbClr val="000000"/>
              </a:solidFill>
              <a:latin typeface="Trebuchet MS"/>
              <a:ea typeface="Trebuchet MS"/>
              <a:cs typeface="Trebuchet MS"/>
              <a:sym typeface="Trebuchet MS"/>
            </a:endParaRPr>
          </a:p>
          <a:p>
            <a:pPr marL="924400" lvl="1" indent="-462200" algn="l">
              <a:lnSpc>
                <a:spcPts val="5040"/>
              </a:lnSpc>
            </a:pPr>
            <a:endParaRPr lang="en-US" sz="2100">
              <a:solidFill>
                <a:srgbClr val="000000"/>
              </a:solidFill>
              <a:latin typeface="Trebuchet MS"/>
              <a:ea typeface="Trebuchet MS"/>
              <a:cs typeface="Trebuchet MS"/>
              <a:sym typeface="Trebuchet MS"/>
            </a:endParaRPr>
          </a:p>
          <a:p>
            <a:pPr marL="924400" lvl="1" indent="-462200" algn="l">
              <a:lnSpc>
                <a:spcPts val="5040"/>
              </a:lnSpc>
            </a:pPr>
            <a:endParaRPr lang="en-US" sz="2100">
              <a:solidFill>
                <a:srgbClr val="000000"/>
              </a:solidFill>
              <a:latin typeface="Trebuchet MS"/>
              <a:ea typeface="Trebuchet MS"/>
              <a:cs typeface="Trebuchet MS"/>
              <a:sym typeface="Trebuchet M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2787939" y="4024312"/>
            <a:ext cx="12712122" cy="2219325"/>
          </a:xfrm>
          <a:prstGeom prst="rect">
            <a:avLst/>
          </a:prstGeom>
        </p:spPr>
        <p:txBody>
          <a:bodyPr lIns="0" tIns="0" rIns="0" bIns="0" rtlCol="0" anchor="t">
            <a:spAutoFit/>
          </a:bodyPr>
          <a:lstStyle/>
          <a:p>
            <a:pPr algn="ctr">
              <a:lnSpc>
                <a:spcPts val="5831"/>
              </a:lnSpc>
            </a:pPr>
            <a:r>
              <a:rPr lang="en-US" sz="4859">
                <a:solidFill>
                  <a:srgbClr val="000000"/>
                </a:solidFill>
                <a:latin typeface="Trebuchet MS"/>
                <a:ea typeface="Trebuchet MS"/>
                <a:cs typeface="Trebuchet MS"/>
                <a:sym typeface="Trebuchet MS"/>
              </a:rPr>
              <a:t>Beth yw nod/au addysg gynradd?</a:t>
            </a:r>
          </a:p>
          <a:p>
            <a:pPr algn="ctr">
              <a:lnSpc>
                <a:spcPts val="5831"/>
              </a:lnSpc>
            </a:pPr>
            <a:endParaRPr lang="en-US" sz="4859">
              <a:solidFill>
                <a:srgbClr val="000000"/>
              </a:solidFill>
              <a:latin typeface="Trebuchet MS"/>
              <a:ea typeface="Trebuchet MS"/>
              <a:cs typeface="Trebuchet MS"/>
              <a:sym typeface="Trebuchet MS"/>
            </a:endParaRPr>
          </a:p>
          <a:p>
            <a:pPr algn="ctr">
              <a:lnSpc>
                <a:spcPts val="5831"/>
              </a:lnSpc>
            </a:pPr>
            <a:r>
              <a:rPr lang="en-US" sz="4859">
                <a:solidFill>
                  <a:srgbClr val="000000"/>
                </a:solidFill>
                <a:latin typeface="Trebuchet MS"/>
                <a:ea typeface="Trebuchet MS"/>
                <a:cs typeface="Trebuchet MS"/>
                <a:sym typeface="Trebuchet MS"/>
              </a:rPr>
              <a:t>What are the aim/s of primary education?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7792210" y="7831962"/>
            <a:ext cx="2603463" cy="1950084"/>
            <a:chOff x="0" y="0"/>
            <a:chExt cx="3471284" cy="2600112"/>
          </a:xfrm>
        </p:grpSpPr>
        <p:sp>
          <p:nvSpPr>
            <p:cNvPr id="3" name="Freeform 3"/>
            <p:cNvSpPr/>
            <p:nvPr/>
          </p:nvSpPr>
          <p:spPr>
            <a:xfrm>
              <a:off x="0" y="0"/>
              <a:ext cx="3471291" cy="2600071"/>
            </a:xfrm>
            <a:custGeom>
              <a:avLst/>
              <a:gdLst/>
              <a:ahLst/>
              <a:cxnLst/>
              <a:rect l="l" t="t" r="r" b="b"/>
              <a:pathLst>
                <a:path w="3471291" h="2600071">
                  <a:moveTo>
                    <a:pt x="0" y="0"/>
                  </a:moveTo>
                  <a:lnTo>
                    <a:pt x="3471291" y="0"/>
                  </a:lnTo>
                  <a:lnTo>
                    <a:pt x="3471291" y="2600071"/>
                  </a:lnTo>
                  <a:lnTo>
                    <a:pt x="0" y="2600071"/>
                  </a:lnTo>
                  <a:lnTo>
                    <a:pt x="0" y="0"/>
                  </a:lnTo>
                  <a:close/>
                </a:path>
              </a:pathLst>
            </a:custGeom>
            <a:blipFill>
              <a:blip r:embed="rId2"/>
              <a:stretch>
                <a:fillRect b="-1"/>
              </a:stretch>
            </a:blipFill>
          </p:spPr>
          <p:txBody>
            <a:bodyPr/>
            <a:lstStyle/>
            <a:p>
              <a:endParaRPr lang="en-GB"/>
            </a:p>
          </p:txBody>
        </p:sp>
      </p:grpSp>
      <p:sp>
        <p:nvSpPr>
          <p:cNvPr id="4" name="TextBox 4"/>
          <p:cNvSpPr txBox="1"/>
          <p:nvPr/>
        </p:nvSpPr>
        <p:spPr>
          <a:xfrm>
            <a:off x="2787937" y="1019175"/>
            <a:ext cx="12712122" cy="1647825"/>
          </a:xfrm>
          <a:prstGeom prst="rect">
            <a:avLst/>
          </a:prstGeom>
        </p:spPr>
        <p:txBody>
          <a:bodyPr lIns="0" tIns="0" rIns="0" bIns="0" rtlCol="0" anchor="t">
            <a:spAutoFit/>
          </a:bodyPr>
          <a:lstStyle/>
          <a:p>
            <a:pPr algn="ctr">
              <a:lnSpc>
                <a:spcPts val="6480"/>
              </a:lnSpc>
            </a:pPr>
            <a:r>
              <a:rPr lang="en-US" sz="5400">
                <a:solidFill>
                  <a:srgbClr val="000000"/>
                </a:solidFill>
                <a:latin typeface="Trebuchet MS"/>
                <a:ea typeface="Trebuchet MS"/>
                <a:cs typeface="Trebuchet MS"/>
                <a:sym typeface="Trebuchet MS"/>
              </a:rPr>
              <a:t>Nodau addysg gynradd</a:t>
            </a:r>
          </a:p>
          <a:p>
            <a:pPr algn="ctr">
              <a:lnSpc>
                <a:spcPts val="6480"/>
              </a:lnSpc>
            </a:pPr>
            <a:r>
              <a:rPr lang="en-US" sz="5400">
                <a:solidFill>
                  <a:srgbClr val="000000"/>
                </a:solidFill>
                <a:latin typeface="Trebuchet MS"/>
                <a:ea typeface="Trebuchet MS"/>
                <a:cs typeface="Trebuchet MS"/>
                <a:sym typeface="Trebuchet MS"/>
              </a:rPr>
              <a:t>Aims of primary education</a:t>
            </a:r>
          </a:p>
        </p:txBody>
      </p:sp>
      <p:sp>
        <p:nvSpPr>
          <p:cNvPr id="5" name="TextBox 5"/>
          <p:cNvSpPr txBox="1"/>
          <p:nvPr/>
        </p:nvSpPr>
        <p:spPr>
          <a:xfrm>
            <a:off x="9406891" y="3345659"/>
            <a:ext cx="6093171" cy="5739245"/>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‘Aims define the point of an activity – what it seeks to achieve; where it should go.’ (Cremin &amp; Arthur (Ed.) 2014 p. 253)</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Not just one overriding aim of education</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Aims are linked to educational values and principles</a:t>
            </a:r>
          </a:p>
          <a:p>
            <a:pPr marL="488632" lvl="1" indent="-244316" algn="l">
              <a:lnSpc>
                <a:spcPts val="3240"/>
              </a:lnSpc>
            </a:pPr>
            <a:endParaRPr lang="en-US" sz="2700">
              <a:solidFill>
                <a:srgbClr val="404040"/>
              </a:solidFill>
              <a:latin typeface="Trebuchet MS"/>
              <a:ea typeface="Trebuchet MS"/>
              <a:cs typeface="Trebuchet MS"/>
              <a:sym typeface="Trebuchet MS"/>
            </a:endParaRPr>
          </a:p>
          <a:p>
            <a:pPr marL="488632" lvl="1" indent="-244316" algn="l">
              <a:lnSpc>
                <a:spcPts val="3240"/>
              </a:lnSpc>
            </a:pPr>
            <a:endParaRPr lang="en-US" sz="2700">
              <a:solidFill>
                <a:srgbClr val="404040"/>
              </a:solidFill>
              <a:latin typeface="Trebuchet MS"/>
              <a:ea typeface="Trebuchet MS"/>
              <a:cs typeface="Trebuchet MS"/>
              <a:sym typeface="Trebuchet MS"/>
            </a:endParaRPr>
          </a:p>
          <a:p>
            <a:pPr marL="488632" lvl="1" indent="-244316" algn="l">
              <a:lnSpc>
                <a:spcPts val="3240"/>
              </a:lnSpc>
            </a:pPr>
            <a:endParaRPr lang="en-US" sz="2700">
              <a:solidFill>
                <a:srgbClr val="404040"/>
              </a:solidFill>
              <a:latin typeface="Trebuchet MS"/>
              <a:ea typeface="Trebuchet MS"/>
              <a:cs typeface="Trebuchet MS"/>
              <a:sym typeface="Trebuchet MS"/>
            </a:endParaRPr>
          </a:p>
          <a:p>
            <a:pPr marL="488632" lvl="1" indent="-244316" algn="l">
              <a:lnSpc>
                <a:spcPts val="3240"/>
              </a:lnSpc>
            </a:pPr>
            <a:endParaRPr lang="en-US" sz="2700">
              <a:solidFill>
                <a:srgbClr val="404040"/>
              </a:solidFill>
              <a:latin typeface="Trebuchet MS"/>
              <a:ea typeface="Trebuchet MS"/>
              <a:cs typeface="Trebuchet MS"/>
              <a:sym typeface="Trebuchet MS"/>
            </a:endParaRPr>
          </a:p>
          <a:p>
            <a:pPr marL="488632" lvl="1" indent="-244316" algn="l">
              <a:lnSpc>
                <a:spcPts val="3240"/>
              </a:lnSpc>
            </a:pPr>
            <a:endParaRPr lang="en-US" sz="2700">
              <a:solidFill>
                <a:srgbClr val="404040"/>
              </a:solidFill>
              <a:latin typeface="Trebuchet MS"/>
              <a:ea typeface="Trebuchet MS"/>
              <a:cs typeface="Trebuchet MS"/>
              <a:sym typeface="Trebuchet MS"/>
            </a:endParaRPr>
          </a:p>
        </p:txBody>
      </p:sp>
      <p:sp>
        <p:nvSpPr>
          <p:cNvPr id="6" name="TextBox 6"/>
          <p:cNvSpPr txBox="1"/>
          <p:nvPr/>
        </p:nvSpPr>
        <p:spPr>
          <a:xfrm>
            <a:off x="2909329" y="3345659"/>
            <a:ext cx="5648802" cy="6707028"/>
          </a:xfrm>
          <a:prstGeom prst="rect">
            <a:avLst/>
          </a:prstGeom>
        </p:spPr>
        <p:txBody>
          <a:bodyPr lIns="0" tIns="0" rIns="0" bIns="0" rtlCol="0" anchor="t">
            <a:spAutoFit/>
          </a:bodyPr>
          <a:lstStyle/>
          <a:p>
            <a:pPr marL="652938" lvl="1" indent="-326469" algn="l">
              <a:lnSpc>
                <a:spcPts val="3240"/>
              </a:lnSpc>
              <a:buFont typeface="Arial"/>
              <a:buChar char="•"/>
            </a:pPr>
            <a:r>
              <a:rPr lang="en-US" sz="2700">
                <a:solidFill>
                  <a:srgbClr val="000000"/>
                </a:solidFill>
                <a:latin typeface="Trebuchet MS"/>
                <a:ea typeface="Trebuchet MS"/>
                <a:cs typeface="Trebuchet MS"/>
                <a:sym typeface="Trebuchet MS"/>
              </a:rPr>
              <a:t>‘Aims define the point of an activity – what it seeks to achieve; where it should go.’ (Cremin &amp; Arthur (Ed.) 2014 t. 253)</a:t>
            </a:r>
          </a:p>
          <a:p>
            <a:pPr marL="652938" lvl="1" indent="-326469" algn="l">
              <a:lnSpc>
                <a:spcPts val="3240"/>
              </a:lnSpc>
            </a:pPr>
            <a:endParaRPr lang="en-US" sz="2700">
              <a:solidFill>
                <a:srgbClr val="000000"/>
              </a:solidFill>
              <a:latin typeface="Trebuchet MS"/>
              <a:ea typeface="Trebuchet MS"/>
              <a:cs typeface="Trebuchet MS"/>
              <a:sym typeface="Trebuchet MS"/>
            </a:endParaRPr>
          </a:p>
          <a:p>
            <a:pPr marL="652938" lvl="1" indent="-326469" algn="l">
              <a:lnSpc>
                <a:spcPts val="3240"/>
              </a:lnSpc>
              <a:buFont typeface="Arial"/>
              <a:buChar char="•"/>
            </a:pPr>
            <a:r>
              <a:rPr lang="en-US" sz="2700">
                <a:solidFill>
                  <a:srgbClr val="000000"/>
                </a:solidFill>
                <a:latin typeface="Trebuchet MS"/>
                <a:ea typeface="Trebuchet MS"/>
                <a:cs typeface="Trebuchet MS"/>
                <a:sym typeface="Trebuchet MS"/>
              </a:rPr>
              <a:t>Dim un prif nôd yn unig o addysg</a:t>
            </a:r>
          </a:p>
          <a:p>
            <a:pPr marL="652938" lvl="1" indent="-326469" algn="l">
              <a:lnSpc>
                <a:spcPts val="3240"/>
              </a:lnSpc>
              <a:buFont typeface="Arial"/>
              <a:buChar char="•"/>
            </a:pPr>
            <a:r>
              <a:rPr lang="en-US" sz="2700">
                <a:solidFill>
                  <a:srgbClr val="000000"/>
                </a:solidFill>
                <a:latin typeface="Trebuchet MS"/>
                <a:ea typeface="Trebuchet MS"/>
                <a:cs typeface="Trebuchet MS"/>
                <a:sym typeface="Trebuchet MS"/>
              </a:rPr>
              <a:t>Nodau wedi cysylltu a gwerthoedd ac egwyddorion addysgol. </a:t>
            </a:r>
          </a:p>
          <a:p>
            <a:pPr marL="652938" lvl="1" indent="-326469" algn="l">
              <a:lnSpc>
                <a:spcPts val="3240"/>
              </a:lnSpc>
            </a:pPr>
            <a:endParaRPr lang="en-US" sz="2700">
              <a:solidFill>
                <a:srgbClr val="000000"/>
              </a:solidFill>
              <a:latin typeface="Trebuchet MS"/>
              <a:ea typeface="Trebuchet MS"/>
              <a:cs typeface="Trebuchet MS"/>
              <a:sym typeface="Trebuchet MS"/>
            </a:endParaRPr>
          </a:p>
          <a:p>
            <a:pPr marL="652938" lvl="1" indent="-326469" algn="l">
              <a:lnSpc>
                <a:spcPts val="3240"/>
              </a:lnSpc>
            </a:pPr>
            <a:endParaRPr lang="en-US" sz="2700">
              <a:solidFill>
                <a:srgbClr val="000000"/>
              </a:solidFill>
              <a:latin typeface="Trebuchet MS"/>
              <a:ea typeface="Trebuchet MS"/>
              <a:cs typeface="Trebuchet MS"/>
              <a:sym typeface="Trebuchet MS"/>
            </a:endParaRPr>
          </a:p>
          <a:p>
            <a:pPr marL="652938" lvl="1" indent="-326469" algn="l">
              <a:lnSpc>
                <a:spcPts val="3240"/>
              </a:lnSpc>
            </a:pPr>
            <a:endParaRPr lang="en-US" sz="2700">
              <a:solidFill>
                <a:srgbClr val="000000"/>
              </a:solidFill>
              <a:latin typeface="Trebuchet MS"/>
              <a:ea typeface="Trebuchet MS"/>
              <a:cs typeface="Trebuchet MS"/>
              <a:sym typeface="Trebuchet MS"/>
            </a:endParaRPr>
          </a:p>
          <a:p>
            <a:pPr marL="652938" lvl="1" indent="-326469" algn="l">
              <a:lnSpc>
                <a:spcPts val="3240"/>
              </a:lnSpc>
            </a:pPr>
            <a:endParaRPr lang="en-US" sz="2700">
              <a:solidFill>
                <a:srgbClr val="000000"/>
              </a:solidFill>
              <a:latin typeface="Trebuchet MS"/>
              <a:ea typeface="Trebuchet MS"/>
              <a:cs typeface="Trebuchet MS"/>
              <a:sym typeface="Trebuchet MS"/>
            </a:endParaRPr>
          </a:p>
          <a:p>
            <a:pPr marL="652938" lvl="1" indent="-326469" algn="l">
              <a:lnSpc>
                <a:spcPts val="3240"/>
              </a:lnSpc>
            </a:pPr>
            <a:endParaRPr lang="en-US" sz="2700">
              <a:solidFill>
                <a:srgbClr val="000000"/>
              </a:solidFill>
              <a:latin typeface="Trebuchet MS"/>
              <a:ea typeface="Trebuchet MS"/>
              <a:cs typeface="Trebuchet MS"/>
              <a:sym typeface="Trebuchet M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AutoShape 2"/>
          <p:cNvSpPr/>
          <p:nvPr/>
        </p:nvSpPr>
        <p:spPr>
          <a:xfrm rot="8776573">
            <a:off x="10406482" y="7904560"/>
            <a:ext cx="8608175" cy="0"/>
          </a:xfrm>
          <a:prstGeom prst="line">
            <a:avLst/>
          </a:prstGeom>
          <a:ln w="9525" cap="rnd">
            <a:solidFill>
              <a:srgbClr val="FFF6D4"/>
            </a:solidFill>
            <a:prstDash val="solid"/>
            <a:headEnd type="none" w="sm" len="sm"/>
            <a:tailEnd type="none" w="sm" len="sm"/>
          </a:ln>
        </p:spPr>
        <p:txBody>
          <a:bodyPr/>
          <a:lstStyle/>
          <a:p>
            <a:endParaRPr lang="en-GB"/>
          </a:p>
        </p:txBody>
      </p:sp>
      <p:sp>
        <p:nvSpPr>
          <p:cNvPr id="3" name="TextBox 3"/>
          <p:cNvSpPr txBox="1"/>
          <p:nvPr/>
        </p:nvSpPr>
        <p:spPr>
          <a:xfrm>
            <a:off x="2787939" y="1019175"/>
            <a:ext cx="12712122" cy="1647825"/>
          </a:xfrm>
          <a:prstGeom prst="rect">
            <a:avLst/>
          </a:prstGeom>
        </p:spPr>
        <p:txBody>
          <a:bodyPr lIns="0" tIns="0" rIns="0" bIns="0" rtlCol="0" anchor="t">
            <a:spAutoFit/>
          </a:bodyPr>
          <a:lstStyle/>
          <a:p>
            <a:pPr algn="ctr">
              <a:lnSpc>
                <a:spcPts val="6480"/>
              </a:lnSpc>
            </a:pPr>
            <a:r>
              <a:rPr lang="en-US" sz="5400">
                <a:solidFill>
                  <a:srgbClr val="000000"/>
                </a:solidFill>
                <a:latin typeface="Trebuchet MS"/>
                <a:ea typeface="Trebuchet MS"/>
                <a:cs typeface="Trebuchet MS"/>
                <a:sym typeface="Trebuchet MS"/>
              </a:rPr>
              <a:t>Nodau addysg gynradd</a:t>
            </a:r>
          </a:p>
          <a:p>
            <a:pPr algn="ctr">
              <a:lnSpc>
                <a:spcPts val="6480"/>
              </a:lnSpc>
            </a:pPr>
            <a:r>
              <a:rPr lang="en-US" sz="5400">
                <a:solidFill>
                  <a:srgbClr val="000000"/>
                </a:solidFill>
                <a:latin typeface="Trebuchet MS"/>
                <a:ea typeface="Trebuchet MS"/>
                <a:cs typeface="Trebuchet MS"/>
                <a:sym typeface="Trebuchet MS"/>
              </a:rPr>
              <a:t>Aims of primary education</a:t>
            </a:r>
          </a:p>
        </p:txBody>
      </p:sp>
      <p:sp>
        <p:nvSpPr>
          <p:cNvPr id="4" name="TextBox 4"/>
          <p:cNvSpPr txBox="1"/>
          <p:nvPr/>
        </p:nvSpPr>
        <p:spPr>
          <a:xfrm>
            <a:off x="9445103" y="3224504"/>
            <a:ext cx="6093171" cy="5739245"/>
          </a:xfrm>
          <a:prstGeom prst="rect">
            <a:avLst/>
          </a:prstGeom>
        </p:spPr>
        <p:txBody>
          <a:bodyPr lIns="0" tIns="0" rIns="0" bIns="0" rtlCol="0" anchor="t">
            <a:spAutoFit/>
          </a:bodyPr>
          <a:lstStyle/>
          <a:p>
            <a:pPr algn="l">
              <a:lnSpc>
                <a:spcPts val="3240"/>
              </a:lnSpc>
            </a:pPr>
            <a:r>
              <a:rPr lang="en-US" sz="2700">
                <a:solidFill>
                  <a:srgbClr val="404040"/>
                </a:solidFill>
                <a:latin typeface="Trebuchet MS"/>
                <a:ea typeface="Trebuchet MS"/>
                <a:cs typeface="Trebuchet MS"/>
                <a:sym typeface="Trebuchet MS"/>
              </a:rPr>
              <a:t>An international review (1997) of the stated aims of education systems came up with this list – next slide</a:t>
            </a:r>
          </a:p>
          <a:p>
            <a:pPr algn="l">
              <a:lnSpc>
                <a:spcPts val="3240"/>
              </a:lnSpc>
            </a:pPr>
            <a:endParaRPr lang="en-US" sz="2700">
              <a:solidFill>
                <a:srgbClr val="404040"/>
              </a:solidFill>
              <a:latin typeface="Trebuchet MS"/>
              <a:ea typeface="Trebuchet MS"/>
              <a:cs typeface="Trebuchet MS"/>
              <a:sym typeface="Trebuchet MS"/>
            </a:endParaRPr>
          </a:p>
          <a:p>
            <a:pPr algn="l">
              <a:lnSpc>
                <a:spcPts val="2879"/>
              </a:lnSpc>
            </a:pPr>
            <a:r>
              <a:rPr lang="en-US" sz="2400" u="sng">
                <a:solidFill>
                  <a:srgbClr val="404040"/>
                </a:solidFill>
                <a:latin typeface="Trebuchet MS"/>
                <a:ea typeface="Trebuchet MS"/>
                <a:cs typeface="Trebuchet MS"/>
                <a:sym typeface="Trebuchet MS"/>
              </a:rPr>
              <a:t>Task</a:t>
            </a:r>
          </a:p>
          <a:p>
            <a:pPr algn="l">
              <a:lnSpc>
                <a:spcPts val="3240"/>
              </a:lnSpc>
            </a:pPr>
            <a:r>
              <a:rPr lang="en-US" sz="2700">
                <a:solidFill>
                  <a:srgbClr val="404040"/>
                </a:solidFill>
                <a:latin typeface="Trebuchet MS"/>
                <a:ea typeface="Trebuchet MS"/>
                <a:cs typeface="Trebuchet MS"/>
                <a:sym typeface="Trebuchet MS"/>
              </a:rPr>
              <a:t>Select what you think most reflect the 5 main aims of education and give a reason to support your view. </a:t>
            </a:r>
          </a:p>
          <a:p>
            <a:pPr algn="l">
              <a:lnSpc>
                <a:spcPts val="3240"/>
              </a:lnSpc>
            </a:pPr>
            <a:endParaRPr lang="en-US" sz="2700">
              <a:solidFill>
                <a:srgbClr val="404040"/>
              </a:solidFill>
              <a:latin typeface="Trebuchet MS"/>
              <a:ea typeface="Trebuchet MS"/>
              <a:cs typeface="Trebuchet MS"/>
              <a:sym typeface="Trebuchet MS"/>
            </a:endParaRPr>
          </a:p>
          <a:p>
            <a:pPr algn="l">
              <a:lnSpc>
                <a:spcPts val="3240"/>
              </a:lnSpc>
            </a:pPr>
            <a:endParaRPr lang="en-US" sz="2700">
              <a:solidFill>
                <a:srgbClr val="404040"/>
              </a:solidFill>
              <a:latin typeface="Trebuchet MS"/>
              <a:ea typeface="Trebuchet MS"/>
              <a:cs typeface="Trebuchet MS"/>
              <a:sym typeface="Trebuchet MS"/>
            </a:endParaRPr>
          </a:p>
          <a:p>
            <a:pPr algn="l">
              <a:lnSpc>
                <a:spcPts val="3240"/>
              </a:lnSpc>
            </a:pPr>
            <a:endParaRPr lang="en-US" sz="2700">
              <a:solidFill>
                <a:srgbClr val="404040"/>
              </a:solidFill>
              <a:latin typeface="Trebuchet MS"/>
              <a:ea typeface="Trebuchet MS"/>
              <a:cs typeface="Trebuchet MS"/>
              <a:sym typeface="Trebuchet MS"/>
            </a:endParaRPr>
          </a:p>
          <a:p>
            <a:pPr algn="l">
              <a:lnSpc>
                <a:spcPts val="3240"/>
              </a:lnSpc>
            </a:pPr>
            <a:endParaRPr lang="en-US" sz="2700">
              <a:solidFill>
                <a:srgbClr val="404040"/>
              </a:solidFill>
              <a:latin typeface="Trebuchet MS"/>
              <a:ea typeface="Trebuchet MS"/>
              <a:cs typeface="Trebuchet MS"/>
              <a:sym typeface="Trebuchet MS"/>
            </a:endParaRPr>
          </a:p>
        </p:txBody>
      </p:sp>
      <p:grpSp>
        <p:nvGrpSpPr>
          <p:cNvPr id="5" name="Group 5"/>
          <p:cNvGrpSpPr>
            <a:grpSpLocks noChangeAspect="1"/>
          </p:cNvGrpSpPr>
          <p:nvPr/>
        </p:nvGrpSpPr>
        <p:grpSpPr>
          <a:xfrm>
            <a:off x="7693819" y="7785160"/>
            <a:ext cx="2900362" cy="1889280"/>
            <a:chOff x="0" y="0"/>
            <a:chExt cx="3867150" cy="2519040"/>
          </a:xfrm>
        </p:grpSpPr>
        <p:sp>
          <p:nvSpPr>
            <p:cNvPr id="6" name="Freeform 6"/>
            <p:cNvSpPr/>
            <p:nvPr/>
          </p:nvSpPr>
          <p:spPr>
            <a:xfrm>
              <a:off x="0" y="0"/>
              <a:ext cx="3867150" cy="2519045"/>
            </a:xfrm>
            <a:custGeom>
              <a:avLst/>
              <a:gdLst/>
              <a:ahLst/>
              <a:cxnLst/>
              <a:rect l="l" t="t" r="r" b="b"/>
              <a:pathLst>
                <a:path w="3867150" h="2519045">
                  <a:moveTo>
                    <a:pt x="0" y="0"/>
                  </a:moveTo>
                  <a:lnTo>
                    <a:pt x="3867150" y="0"/>
                  </a:lnTo>
                  <a:lnTo>
                    <a:pt x="3867150" y="2519045"/>
                  </a:lnTo>
                  <a:lnTo>
                    <a:pt x="0" y="2519045"/>
                  </a:lnTo>
                  <a:lnTo>
                    <a:pt x="0" y="0"/>
                  </a:lnTo>
                  <a:close/>
                </a:path>
              </a:pathLst>
            </a:custGeom>
            <a:blipFill>
              <a:blip r:embed="rId2"/>
              <a:stretch>
                <a:fillRect b="-22323"/>
              </a:stretch>
            </a:blipFill>
          </p:spPr>
          <p:txBody>
            <a:bodyPr/>
            <a:lstStyle/>
            <a:p>
              <a:endParaRPr lang="en-GB"/>
            </a:p>
          </p:txBody>
        </p:sp>
      </p:grpSp>
      <p:sp>
        <p:nvSpPr>
          <p:cNvPr id="7" name="TextBox 7"/>
          <p:cNvSpPr txBox="1"/>
          <p:nvPr/>
        </p:nvSpPr>
        <p:spPr>
          <a:xfrm>
            <a:off x="2749726" y="3224504"/>
            <a:ext cx="5648802" cy="6707028"/>
          </a:xfrm>
          <a:prstGeom prst="rect">
            <a:avLst/>
          </a:prstGeom>
        </p:spPr>
        <p:txBody>
          <a:bodyPr lIns="0" tIns="0" rIns="0" bIns="0" rtlCol="0" anchor="t">
            <a:spAutoFit/>
          </a:bodyPr>
          <a:lstStyle/>
          <a:p>
            <a:pPr algn="l">
              <a:lnSpc>
                <a:spcPts val="3240"/>
              </a:lnSpc>
            </a:pPr>
            <a:r>
              <a:rPr lang="en-US" sz="2700">
                <a:solidFill>
                  <a:srgbClr val="000000"/>
                </a:solidFill>
                <a:latin typeface="Trebuchet MS"/>
                <a:ea typeface="Trebuchet MS"/>
                <a:cs typeface="Trebuchet MS"/>
                <a:sym typeface="Trebuchet MS"/>
              </a:rPr>
              <a:t>Gwnaeth arolwg rhyngwladol (1997) o nodau systemau addysg greu rhestr – sleid nesaf</a:t>
            </a:r>
          </a:p>
          <a:p>
            <a:pPr algn="l">
              <a:lnSpc>
                <a:spcPts val="3240"/>
              </a:lnSpc>
            </a:pPr>
            <a:endParaRPr lang="en-US" sz="2700">
              <a:solidFill>
                <a:srgbClr val="000000"/>
              </a:solidFill>
              <a:latin typeface="Trebuchet MS"/>
              <a:ea typeface="Trebuchet MS"/>
              <a:cs typeface="Trebuchet MS"/>
              <a:sym typeface="Trebuchet MS"/>
            </a:endParaRPr>
          </a:p>
          <a:p>
            <a:pPr algn="l">
              <a:lnSpc>
                <a:spcPts val="3240"/>
              </a:lnSpc>
            </a:pPr>
            <a:r>
              <a:rPr lang="en-US" sz="2700" u="sng">
                <a:solidFill>
                  <a:srgbClr val="5A3471"/>
                </a:solidFill>
                <a:latin typeface="Trebuchet MS"/>
                <a:ea typeface="Trebuchet MS"/>
                <a:cs typeface="Trebuchet MS"/>
                <a:sym typeface="Trebuchet MS"/>
              </a:rPr>
              <a:t>Tasg</a:t>
            </a:r>
          </a:p>
          <a:p>
            <a:pPr algn="l">
              <a:lnSpc>
                <a:spcPts val="3240"/>
              </a:lnSpc>
            </a:pPr>
            <a:r>
              <a:rPr lang="en-US" sz="2700">
                <a:solidFill>
                  <a:srgbClr val="5A3471"/>
                </a:solidFill>
                <a:latin typeface="Trebuchet MS"/>
                <a:ea typeface="Trebuchet MS"/>
                <a:cs typeface="Trebuchet MS"/>
                <a:sym typeface="Trebuchet MS"/>
              </a:rPr>
              <a:t>Dewiswch yr hyn sydd yn eich barn chi yn adlewyrchu 5 prif nôd addysg a rhowch reswm i gefnogi eich safbwynt. </a:t>
            </a:r>
          </a:p>
          <a:p>
            <a:pPr algn="l">
              <a:lnSpc>
                <a:spcPts val="3240"/>
              </a:lnSpc>
            </a:pPr>
            <a:endParaRPr lang="en-US" sz="2700">
              <a:solidFill>
                <a:srgbClr val="5A3471"/>
              </a:solidFill>
              <a:latin typeface="Trebuchet MS"/>
              <a:ea typeface="Trebuchet MS"/>
              <a:cs typeface="Trebuchet MS"/>
              <a:sym typeface="Trebuchet MS"/>
            </a:endParaRPr>
          </a:p>
          <a:p>
            <a:pPr algn="l">
              <a:lnSpc>
                <a:spcPts val="3240"/>
              </a:lnSpc>
            </a:pPr>
            <a:endParaRPr lang="en-US" sz="2700">
              <a:solidFill>
                <a:srgbClr val="5A3471"/>
              </a:solidFill>
              <a:latin typeface="Trebuchet MS"/>
              <a:ea typeface="Trebuchet MS"/>
              <a:cs typeface="Trebuchet MS"/>
              <a:sym typeface="Trebuchet MS"/>
            </a:endParaRPr>
          </a:p>
          <a:p>
            <a:pPr algn="l">
              <a:lnSpc>
                <a:spcPts val="3240"/>
              </a:lnSpc>
            </a:pPr>
            <a:endParaRPr lang="en-US" sz="2700">
              <a:solidFill>
                <a:srgbClr val="5A3471"/>
              </a:solidFill>
              <a:latin typeface="Trebuchet MS"/>
              <a:ea typeface="Trebuchet MS"/>
              <a:cs typeface="Trebuchet MS"/>
              <a:sym typeface="Trebuchet MS"/>
            </a:endParaRPr>
          </a:p>
          <a:p>
            <a:pPr algn="l">
              <a:lnSpc>
                <a:spcPts val="3240"/>
              </a:lnSpc>
            </a:pPr>
            <a:endParaRPr lang="en-US" sz="2700">
              <a:solidFill>
                <a:srgbClr val="5A3471"/>
              </a:solidFill>
              <a:latin typeface="Trebuchet MS"/>
              <a:ea typeface="Trebuchet MS"/>
              <a:cs typeface="Trebuchet MS"/>
              <a:sym typeface="Trebuchet M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2787937" y="3519055"/>
            <a:ext cx="6093172" cy="5739243"/>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Excellence</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Social development</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Equal opportunity</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Preparation for work</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Foundation for further education</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Citizenship/community/democracy</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Creativity</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Health/physical/leisure</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Parental participation</a:t>
            </a:r>
          </a:p>
        </p:txBody>
      </p:sp>
      <p:sp>
        <p:nvSpPr>
          <p:cNvPr id="3" name="TextBox 3"/>
          <p:cNvSpPr txBox="1"/>
          <p:nvPr/>
        </p:nvSpPr>
        <p:spPr>
          <a:xfrm>
            <a:off x="9406891" y="3519055"/>
            <a:ext cx="6093171" cy="5739245"/>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Individual development</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Personal qualities</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National economy</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Basic skills</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Knowledge/skills/understanding</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Cultural heritage/literacy</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Environment</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Lifelong education</a:t>
            </a:r>
          </a:p>
          <a:p>
            <a:pPr marL="488632" lvl="1" indent="-244316" algn="l">
              <a:lnSpc>
                <a:spcPts val="3240"/>
              </a:lnSpc>
            </a:pPr>
            <a:r>
              <a:rPr lang="en-US" sz="2700">
                <a:solidFill>
                  <a:srgbClr val="404040"/>
                </a:solidFill>
                <a:latin typeface="Trebuchet MS"/>
                <a:ea typeface="Trebuchet MS"/>
                <a:cs typeface="Trebuchet MS"/>
                <a:sym typeface="Trebuchet MS"/>
              </a:rPr>
              <a:t>(Arthur and Cremin, 2010)</a:t>
            </a:r>
          </a:p>
        </p:txBody>
      </p:sp>
      <p:sp>
        <p:nvSpPr>
          <p:cNvPr id="4" name="TextBox 4"/>
          <p:cNvSpPr txBox="1"/>
          <p:nvPr/>
        </p:nvSpPr>
        <p:spPr>
          <a:xfrm>
            <a:off x="2525049" y="1019175"/>
            <a:ext cx="12712122" cy="1647825"/>
          </a:xfrm>
          <a:prstGeom prst="rect">
            <a:avLst/>
          </a:prstGeom>
        </p:spPr>
        <p:txBody>
          <a:bodyPr lIns="0" tIns="0" rIns="0" bIns="0" rtlCol="0" anchor="t">
            <a:spAutoFit/>
          </a:bodyPr>
          <a:lstStyle/>
          <a:p>
            <a:pPr algn="ctr">
              <a:lnSpc>
                <a:spcPts val="6480"/>
              </a:lnSpc>
            </a:pPr>
            <a:r>
              <a:rPr lang="en-US" sz="5400">
                <a:solidFill>
                  <a:srgbClr val="000000"/>
                </a:solidFill>
                <a:latin typeface="Trebuchet MS"/>
                <a:ea typeface="Trebuchet MS"/>
                <a:cs typeface="Trebuchet MS"/>
                <a:sym typeface="Trebuchet MS"/>
              </a:rPr>
              <a:t>Nodau addysg gynradd</a:t>
            </a:r>
          </a:p>
          <a:p>
            <a:pPr algn="ctr">
              <a:lnSpc>
                <a:spcPts val="6480"/>
              </a:lnSpc>
            </a:pPr>
            <a:r>
              <a:rPr lang="en-US" sz="5400">
                <a:solidFill>
                  <a:srgbClr val="000000"/>
                </a:solidFill>
                <a:latin typeface="Trebuchet MS"/>
                <a:ea typeface="Trebuchet MS"/>
                <a:cs typeface="Trebuchet MS"/>
                <a:sym typeface="Trebuchet MS"/>
              </a:rPr>
              <a:t>Aims of primary education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2787937" y="3519055"/>
            <a:ext cx="6093172" cy="5739243"/>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Rhagoriaeth</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Datblygiad cymdeithasol</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Cyfle cyfartal</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Paratoi ar gyfer gwaith</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Sylfaen ar gyfer addysg pellach</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Dinasyddiaeth/cymuned/ democratiaeth</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Creadigrwydd</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Iechyd/corfforol/hamdden</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Cyfranogiad rhieni</a:t>
            </a:r>
          </a:p>
          <a:p>
            <a:pPr marL="488632" lvl="1" indent="-244316" algn="l">
              <a:lnSpc>
                <a:spcPts val="3240"/>
              </a:lnSpc>
            </a:pPr>
            <a:endParaRPr lang="en-US" sz="2700">
              <a:solidFill>
                <a:srgbClr val="404040"/>
              </a:solidFill>
              <a:latin typeface="Trebuchet MS"/>
              <a:ea typeface="Trebuchet MS"/>
              <a:cs typeface="Trebuchet MS"/>
              <a:sym typeface="Trebuchet MS"/>
            </a:endParaRPr>
          </a:p>
        </p:txBody>
      </p:sp>
      <p:sp>
        <p:nvSpPr>
          <p:cNvPr id="3" name="TextBox 3"/>
          <p:cNvSpPr txBox="1"/>
          <p:nvPr/>
        </p:nvSpPr>
        <p:spPr>
          <a:xfrm>
            <a:off x="9406892" y="3519055"/>
            <a:ext cx="6093171" cy="5739245"/>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Datblygiad unigol</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Rhinweddau personol</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Economy cenedlaethol</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Sgiliau sylfaenol</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Gwybodaeth/sgiliau/dealltwriaeth</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Treftadaeth diwylliannol/llythrennedd</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Yr amgylchedd</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Dysgu gydol oes</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(Arthur a Cremin, 2010)</a:t>
            </a:r>
          </a:p>
          <a:p>
            <a:pPr marL="488632" lvl="1" indent="-244316" algn="l">
              <a:lnSpc>
                <a:spcPts val="3240"/>
              </a:lnSpc>
            </a:pPr>
            <a:endParaRPr lang="en-US" sz="2700">
              <a:solidFill>
                <a:srgbClr val="404040"/>
              </a:solidFill>
              <a:latin typeface="Trebuchet MS"/>
              <a:ea typeface="Trebuchet MS"/>
              <a:cs typeface="Trebuchet MS"/>
              <a:sym typeface="Trebuchet MS"/>
            </a:endParaRPr>
          </a:p>
        </p:txBody>
      </p:sp>
      <p:sp>
        <p:nvSpPr>
          <p:cNvPr id="4" name="TextBox 4"/>
          <p:cNvSpPr txBox="1"/>
          <p:nvPr/>
        </p:nvSpPr>
        <p:spPr>
          <a:xfrm>
            <a:off x="2525049" y="1019175"/>
            <a:ext cx="12712122" cy="1647825"/>
          </a:xfrm>
          <a:prstGeom prst="rect">
            <a:avLst/>
          </a:prstGeom>
        </p:spPr>
        <p:txBody>
          <a:bodyPr lIns="0" tIns="0" rIns="0" bIns="0" rtlCol="0" anchor="t">
            <a:spAutoFit/>
          </a:bodyPr>
          <a:lstStyle/>
          <a:p>
            <a:pPr algn="ctr">
              <a:lnSpc>
                <a:spcPts val="6480"/>
              </a:lnSpc>
            </a:pPr>
            <a:r>
              <a:rPr lang="en-US" sz="5400">
                <a:solidFill>
                  <a:srgbClr val="000000"/>
                </a:solidFill>
                <a:latin typeface="Trebuchet MS"/>
                <a:ea typeface="Trebuchet MS"/>
                <a:cs typeface="Trebuchet MS"/>
                <a:sym typeface="Trebuchet MS"/>
              </a:rPr>
              <a:t>Nodau addysg gynradd</a:t>
            </a:r>
          </a:p>
          <a:p>
            <a:pPr algn="ctr">
              <a:lnSpc>
                <a:spcPts val="6480"/>
              </a:lnSpc>
            </a:pPr>
            <a:r>
              <a:rPr lang="en-US" sz="5400">
                <a:solidFill>
                  <a:srgbClr val="000000"/>
                </a:solidFill>
                <a:latin typeface="Trebuchet MS"/>
                <a:ea typeface="Trebuchet MS"/>
                <a:cs typeface="Trebuchet MS"/>
                <a:sym typeface="Trebuchet MS"/>
              </a:rPr>
              <a:t>Aims of primary education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1028700" y="198037"/>
            <a:ext cx="14555583" cy="2762250"/>
          </a:xfrm>
          <a:prstGeom prst="rect">
            <a:avLst/>
          </a:prstGeom>
        </p:spPr>
        <p:txBody>
          <a:bodyPr lIns="0" tIns="0" rIns="0" bIns="0" rtlCol="0" anchor="t">
            <a:spAutoFit/>
          </a:bodyPr>
          <a:lstStyle/>
          <a:p>
            <a:pPr algn="ctr">
              <a:lnSpc>
                <a:spcPts val="4374"/>
              </a:lnSpc>
            </a:pPr>
            <a:r>
              <a:rPr lang="en-US" sz="3645">
                <a:solidFill>
                  <a:srgbClr val="000000"/>
                </a:solidFill>
                <a:latin typeface="Trebuchet MS"/>
                <a:ea typeface="Trebuchet MS"/>
                <a:cs typeface="Trebuchet MS"/>
                <a:sym typeface="Trebuchet MS"/>
              </a:rPr>
              <a:t>Mae gan Lywodraeth Cynulliad Cymru saith Nôd Craidd ar </a:t>
            </a:r>
          </a:p>
          <a:p>
            <a:pPr algn="ctr">
              <a:lnSpc>
                <a:spcPts val="4374"/>
              </a:lnSpc>
            </a:pPr>
            <a:r>
              <a:rPr lang="en-US" sz="3645">
                <a:solidFill>
                  <a:srgbClr val="000000"/>
                </a:solidFill>
                <a:latin typeface="Trebuchet MS"/>
                <a:ea typeface="Trebuchet MS"/>
                <a:cs typeface="Trebuchet MS"/>
                <a:sym typeface="Trebuchet MS"/>
              </a:rPr>
              <a:t>gyfer plant a phobl ifanc</a:t>
            </a:r>
            <a:r>
              <a:rPr lang="en-US" sz="3645" i="1">
                <a:solidFill>
                  <a:srgbClr val="000000"/>
                </a:solidFill>
                <a:latin typeface="Trebuchet MS Italics"/>
                <a:ea typeface="Trebuchet MS Italics"/>
                <a:cs typeface="Trebuchet MS Italics"/>
                <a:sym typeface="Trebuchet MS Italics"/>
              </a:rPr>
              <a:t>.</a:t>
            </a:r>
          </a:p>
          <a:p>
            <a:pPr algn="ctr">
              <a:lnSpc>
                <a:spcPts val="4374"/>
              </a:lnSpc>
            </a:pPr>
            <a:r>
              <a:rPr lang="en-US" sz="3645" i="1">
                <a:solidFill>
                  <a:srgbClr val="000000"/>
                </a:solidFill>
                <a:latin typeface="Trebuchet MS Italics"/>
                <a:ea typeface="Trebuchet MS Italics"/>
                <a:cs typeface="Trebuchet MS Italics"/>
                <a:sym typeface="Trebuchet MS Italics"/>
              </a:rPr>
              <a:t>The </a:t>
            </a:r>
            <a:r>
              <a:rPr lang="en-US" sz="3645">
                <a:solidFill>
                  <a:srgbClr val="000000"/>
                </a:solidFill>
                <a:latin typeface="Trebuchet MS"/>
                <a:ea typeface="Trebuchet MS"/>
                <a:cs typeface="Trebuchet MS"/>
                <a:sym typeface="Trebuchet MS"/>
              </a:rPr>
              <a:t>Welsh Assembly Government has seven Core Aims for </a:t>
            </a:r>
          </a:p>
          <a:p>
            <a:pPr algn="ctr">
              <a:lnSpc>
                <a:spcPts val="4374"/>
              </a:lnSpc>
            </a:pPr>
            <a:r>
              <a:rPr lang="en-US" sz="3645">
                <a:solidFill>
                  <a:srgbClr val="000000"/>
                </a:solidFill>
                <a:latin typeface="Trebuchet MS"/>
                <a:ea typeface="Trebuchet MS"/>
                <a:cs typeface="Trebuchet MS"/>
                <a:sym typeface="Trebuchet MS"/>
              </a:rPr>
              <a:t>children and young people</a:t>
            </a:r>
          </a:p>
          <a:p>
            <a:pPr algn="ctr">
              <a:lnSpc>
                <a:spcPts val="4374"/>
              </a:lnSpc>
            </a:pPr>
            <a:endParaRPr lang="en-US" sz="3645">
              <a:solidFill>
                <a:srgbClr val="000000"/>
              </a:solidFill>
              <a:latin typeface="Trebuchet MS"/>
              <a:ea typeface="Trebuchet MS"/>
              <a:cs typeface="Trebuchet MS"/>
              <a:sym typeface="Trebuchet MS"/>
            </a:endParaRPr>
          </a:p>
        </p:txBody>
      </p:sp>
      <p:sp>
        <p:nvSpPr>
          <p:cNvPr id="3" name="TextBox 3"/>
          <p:cNvSpPr txBox="1"/>
          <p:nvPr/>
        </p:nvSpPr>
        <p:spPr>
          <a:xfrm>
            <a:off x="9264120" y="3384258"/>
            <a:ext cx="6093171" cy="5495925"/>
          </a:xfrm>
          <a:prstGeom prst="rect">
            <a:avLst/>
          </a:prstGeom>
        </p:spPr>
        <p:txBody>
          <a:bodyPr lIns="0" tIns="0" rIns="0" bIns="0" rtlCol="0" anchor="t">
            <a:spAutoFit/>
          </a:bodyPr>
          <a:lstStyle/>
          <a:p>
            <a:pPr marL="542925" lvl="1" indent="-271462" algn="l">
              <a:lnSpc>
                <a:spcPts val="3600"/>
              </a:lnSpc>
              <a:buFont typeface="Arial"/>
              <a:buChar char="•"/>
            </a:pPr>
            <a:r>
              <a:rPr lang="en-US" sz="3000">
                <a:solidFill>
                  <a:srgbClr val="404040"/>
                </a:solidFill>
                <a:latin typeface="Trebuchet MS"/>
                <a:ea typeface="Trebuchet MS"/>
                <a:cs typeface="Trebuchet MS"/>
                <a:sym typeface="Trebuchet MS"/>
              </a:rPr>
              <a:t>Based on the UN Convention on the Rights of the Child (UNCRC) </a:t>
            </a:r>
          </a:p>
          <a:p>
            <a:pPr marL="542925" lvl="1" indent="-271462" algn="l">
              <a:lnSpc>
                <a:spcPts val="3600"/>
              </a:lnSpc>
              <a:buFont typeface="Arial"/>
              <a:buChar char="•"/>
            </a:pPr>
            <a:r>
              <a:rPr lang="en-US" sz="3000">
                <a:solidFill>
                  <a:srgbClr val="404040"/>
                </a:solidFill>
                <a:latin typeface="Trebuchet MS"/>
                <a:ea typeface="Trebuchet MS"/>
                <a:cs typeface="Trebuchet MS"/>
                <a:sym typeface="Trebuchet MS"/>
              </a:rPr>
              <a:t>Forms the basis for decisions on priorities and objectives nationally. </a:t>
            </a:r>
          </a:p>
          <a:p>
            <a:pPr marL="542925" lvl="1" indent="-271462" algn="l">
              <a:lnSpc>
                <a:spcPts val="3600"/>
              </a:lnSpc>
              <a:buFont typeface="Arial"/>
              <a:buChar char="•"/>
            </a:pPr>
            <a:r>
              <a:rPr lang="en-US" sz="3000">
                <a:solidFill>
                  <a:srgbClr val="404040"/>
                </a:solidFill>
                <a:latin typeface="Trebuchet MS"/>
                <a:ea typeface="Trebuchet MS"/>
                <a:cs typeface="Trebuchet MS"/>
                <a:sym typeface="Trebuchet MS"/>
              </a:rPr>
              <a:t>Forms the basis for all decisions on strategy and service provision locally. </a:t>
            </a:r>
          </a:p>
          <a:p>
            <a:pPr marL="542925" lvl="1" indent="-271462" algn="l">
              <a:lnSpc>
                <a:spcPts val="3600"/>
              </a:lnSpc>
              <a:buFont typeface="Arial"/>
              <a:buChar char="•"/>
            </a:pPr>
            <a:r>
              <a:rPr lang="en-US" sz="3000">
                <a:solidFill>
                  <a:srgbClr val="404040"/>
                </a:solidFill>
                <a:latin typeface="Trebuchet MS"/>
                <a:ea typeface="Trebuchet MS"/>
                <a:cs typeface="Trebuchet MS"/>
                <a:sym typeface="Trebuchet MS"/>
              </a:rPr>
              <a:t>Forms the basis of all Welsh Government work for children and young people.</a:t>
            </a:r>
          </a:p>
          <a:p>
            <a:pPr algn="l">
              <a:lnSpc>
                <a:spcPts val="3600"/>
              </a:lnSpc>
            </a:pPr>
            <a:endParaRPr lang="en-US" sz="3000">
              <a:solidFill>
                <a:srgbClr val="404040"/>
              </a:solidFill>
              <a:latin typeface="Trebuchet MS"/>
              <a:ea typeface="Trebuchet MS"/>
              <a:cs typeface="Trebuchet MS"/>
              <a:sym typeface="Trebuchet MS"/>
            </a:endParaRPr>
          </a:p>
        </p:txBody>
      </p:sp>
      <p:sp>
        <p:nvSpPr>
          <p:cNvPr id="4" name="TextBox 4"/>
          <p:cNvSpPr txBox="1"/>
          <p:nvPr/>
        </p:nvSpPr>
        <p:spPr>
          <a:xfrm>
            <a:off x="1658760" y="3155658"/>
            <a:ext cx="6406040" cy="5953125"/>
          </a:xfrm>
          <a:prstGeom prst="rect">
            <a:avLst/>
          </a:prstGeom>
        </p:spPr>
        <p:txBody>
          <a:bodyPr lIns="0" tIns="0" rIns="0" bIns="0" rtlCol="0" anchor="t">
            <a:spAutoFit/>
          </a:bodyPr>
          <a:lstStyle/>
          <a:p>
            <a:pPr marL="707230" lvl="1" indent="-353615" algn="l">
              <a:lnSpc>
                <a:spcPts val="3600"/>
              </a:lnSpc>
              <a:buFont typeface="Arial"/>
              <a:buChar char="•"/>
            </a:pPr>
            <a:r>
              <a:rPr lang="en-US" sz="3000">
                <a:solidFill>
                  <a:srgbClr val="000000"/>
                </a:solidFill>
                <a:latin typeface="Trebuchet MS"/>
                <a:ea typeface="Trebuchet MS"/>
                <a:cs typeface="Trebuchet MS"/>
                <a:sym typeface="Trebuchet MS"/>
              </a:rPr>
              <a:t>Yn seiliedig ar Gonfensiwn y Cenhedloedd Unedig ar Hawliau’r Plentyn (CCUHP)</a:t>
            </a:r>
          </a:p>
          <a:p>
            <a:pPr marL="707230" lvl="1" indent="-353615" algn="l">
              <a:lnSpc>
                <a:spcPts val="3600"/>
              </a:lnSpc>
              <a:buFont typeface="Arial"/>
              <a:buChar char="•"/>
            </a:pPr>
            <a:r>
              <a:rPr lang="en-US" sz="3000">
                <a:solidFill>
                  <a:srgbClr val="000000"/>
                </a:solidFill>
                <a:latin typeface="Trebuchet MS"/>
                <a:ea typeface="Trebuchet MS"/>
                <a:cs typeface="Trebuchet MS"/>
                <a:sym typeface="Trebuchet MS"/>
              </a:rPr>
              <a:t>Yn ffurfio sail ar gyfer  penderfyniadau am flaenoriaethau a nodau cenedlaethol. </a:t>
            </a:r>
          </a:p>
          <a:p>
            <a:pPr marL="707230" lvl="1" indent="-353615" algn="l">
              <a:lnSpc>
                <a:spcPts val="3600"/>
              </a:lnSpc>
              <a:buFont typeface="Arial"/>
              <a:buChar char="•"/>
            </a:pPr>
            <a:r>
              <a:rPr lang="en-US" sz="3000">
                <a:solidFill>
                  <a:srgbClr val="000000"/>
                </a:solidFill>
                <a:latin typeface="Trebuchet MS"/>
                <a:ea typeface="Trebuchet MS"/>
                <a:cs typeface="Trebuchet MS"/>
                <a:sym typeface="Trebuchet MS"/>
              </a:rPr>
              <a:t>Yn ffurfio sail ar gyfer pob penderfyniad am strategaeth a gwasanaeth a ddarperir yn lleol. </a:t>
            </a:r>
          </a:p>
          <a:p>
            <a:pPr marL="707136" lvl="1" indent="-353568" algn="l">
              <a:lnSpc>
                <a:spcPts val="3600"/>
              </a:lnSpc>
              <a:buFont typeface="Arial"/>
              <a:buChar char="•"/>
            </a:pPr>
            <a:r>
              <a:rPr lang="en-US" sz="3000">
                <a:solidFill>
                  <a:srgbClr val="000000"/>
                </a:solidFill>
                <a:latin typeface="Trebuchet MS"/>
                <a:ea typeface="Trebuchet MS"/>
                <a:cs typeface="Trebuchet MS"/>
                <a:sym typeface="Trebuchet MS"/>
              </a:rPr>
              <a:t>Sylfaen holl waith Llywodraeth Cymru ar gyfer plant a phobl ifanc.</a:t>
            </a:r>
          </a:p>
        </p:txBody>
      </p:sp>
      <p:grpSp>
        <p:nvGrpSpPr>
          <p:cNvPr id="5" name="Group 5"/>
          <p:cNvGrpSpPr>
            <a:grpSpLocks noChangeAspect="1"/>
          </p:cNvGrpSpPr>
          <p:nvPr/>
        </p:nvGrpSpPr>
        <p:grpSpPr>
          <a:xfrm>
            <a:off x="14424238" y="124768"/>
            <a:ext cx="3700462" cy="2771775"/>
            <a:chOff x="0" y="0"/>
            <a:chExt cx="4933950" cy="3695700"/>
          </a:xfrm>
        </p:grpSpPr>
        <p:sp>
          <p:nvSpPr>
            <p:cNvPr id="6" name="Freeform 6"/>
            <p:cNvSpPr/>
            <p:nvPr/>
          </p:nvSpPr>
          <p:spPr>
            <a:xfrm>
              <a:off x="0" y="0"/>
              <a:ext cx="4933950" cy="3695700"/>
            </a:xfrm>
            <a:custGeom>
              <a:avLst/>
              <a:gdLst/>
              <a:ahLst/>
              <a:cxnLst/>
              <a:rect l="l" t="t" r="r" b="b"/>
              <a:pathLst>
                <a:path w="4933950" h="3695700">
                  <a:moveTo>
                    <a:pt x="0" y="0"/>
                  </a:moveTo>
                  <a:lnTo>
                    <a:pt x="4933950" y="0"/>
                  </a:lnTo>
                  <a:lnTo>
                    <a:pt x="4933950" y="3695700"/>
                  </a:lnTo>
                  <a:lnTo>
                    <a:pt x="0" y="3695700"/>
                  </a:lnTo>
                  <a:lnTo>
                    <a:pt x="0" y="0"/>
                  </a:lnTo>
                  <a:close/>
                </a:path>
              </a:pathLst>
            </a:custGeom>
            <a:blipFill>
              <a:blip r:embed="rId2"/>
              <a:stretch>
                <a:fillRect/>
              </a:stretch>
            </a:blipFill>
          </p:spPr>
          <p:txBody>
            <a:bodyPr/>
            <a:lstStyle/>
            <a:p>
              <a:endParaRPr lang="en-GB"/>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2787939" y="-19050"/>
            <a:ext cx="12712122" cy="2952750"/>
          </a:xfrm>
          <a:prstGeom prst="rect">
            <a:avLst/>
          </a:prstGeom>
        </p:spPr>
        <p:txBody>
          <a:bodyPr lIns="0" tIns="0" rIns="0" bIns="0" rtlCol="0" anchor="t">
            <a:spAutoFit/>
          </a:bodyPr>
          <a:lstStyle/>
          <a:p>
            <a:pPr algn="ctr">
              <a:lnSpc>
                <a:spcPts val="5831"/>
              </a:lnSpc>
            </a:pPr>
            <a:r>
              <a:rPr lang="en-US" sz="4859">
                <a:solidFill>
                  <a:srgbClr val="000000"/>
                </a:solidFill>
                <a:latin typeface="Trebuchet MS"/>
                <a:ea typeface="Trebuchet MS"/>
                <a:cs typeface="Trebuchet MS"/>
                <a:sym typeface="Trebuchet MS"/>
              </a:rPr>
              <a:t>                               </a:t>
            </a:r>
          </a:p>
          <a:p>
            <a:pPr algn="ctr">
              <a:lnSpc>
                <a:spcPts val="5831"/>
              </a:lnSpc>
            </a:pPr>
            <a:r>
              <a:rPr lang="en-US" sz="4859">
                <a:solidFill>
                  <a:srgbClr val="000000"/>
                </a:solidFill>
                <a:latin typeface="Trebuchet MS"/>
                <a:ea typeface="Trebuchet MS"/>
                <a:cs typeface="Trebuchet MS"/>
                <a:sym typeface="Trebuchet MS"/>
              </a:rPr>
              <a:t>Saith Nôd Craidd Cynulliad Cymru: </a:t>
            </a:r>
          </a:p>
          <a:p>
            <a:pPr algn="ctr">
              <a:lnSpc>
                <a:spcPts val="5831"/>
              </a:lnSpc>
            </a:pPr>
            <a:r>
              <a:rPr lang="en-US" sz="4859">
                <a:solidFill>
                  <a:srgbClr val="000000"/>
                </a:solidFill>
                <a:latin typeface="Trebuchet MS"/>
                <a:ea typeface="Trebuchet MS"/>
                <a:cs typeface="Trebuchet MS"/>
                <a:sym typeface="Trebuchet MS"/>
              </a:rPr>
              <a:t>Welsh Assembly Seven Core Aims:</a:t>
            </a:r>
          </a:p>
          <a:p>
            <a:pPr algn="ctr">
              <a:lnSpc>
                <a:spcPts val="5831"/>
              </a:lnSpc>
            </a:pPr>
            <a:endParaRPr lang="en-US" sz="4859">
              <a:solidFill>
                <a:srgbClr val="000000"/>
              </a:solidFill>
              <a:latin typeface="Trebuchet MS"/>
              <a:ea typeface="Trebuchet MS"/>
              <a:cs typeface="Trebuchet MS"/>
              <a:sym typeface="Trebuchet MS"/>
            </a:endParaRPr>
          </a:p>
        </p:txBody>
      </p:sp>
      <p:sp>
        <p:nvSpPr>
          <p:cNvPr id="3" name="TextBox 3"/>
          <p:cNvSpPr txBox="1"/>
          <p:nvPr/>
        </p:nvSpPr>
        <p:spPr>
          <a:xfrm>
            <a:off x="9770477" y="3242606"/>
            <a:ext cx="7488823" cy="6010275"/>
          </a:xfrm>
          <a:prstGeom prst="rect">
            <a:avLst/>
          </a:prstGeom>
        </p:spPr>
        <p:txBody>
          <a:bodyPr lIns="0" tIns="0" rIns="0" bIns="0" rtlCol="0" anchor="t">
            <a:spAutoFit/>
          </a:bodyPr>
          <a:lstStyle/>
          <a:p>
            <a:pPr marL="477095" lvl="1" indent="-238548" algn="l">
              <a:lnSpc>
                <a:spcPts val="3163"/>
              </a:lnSpc>
              <a:buFont typeface="Arial"/>
              <a:buChar char="•"/>
            </a:pPr>
            <a:r>
              <a:rPr lang="en-US" sz="2636">
                <a:solidFill>
                  <a:srgbClr val="404040"/>
                </a:solidFill>
                <a:latin typeface="Trebuchet MS"/>
                <a:ea typeface="Trebuchet MS"/>
                <a:cs typeface="Trebuchet MS"/>
                <a:sym typeface="Trebuchet MS"/>
              </a:rPr>
              <a:t>to ensure a flying start in life</a:t>
            </a:r>
          </a:p>
          <a:p>
            <a:pPr marL="477095" lvl="1" indent="-238548" algn="l">
              <a:lnSpc>
                <a:spcPts val="3163"/>
              </a:lnSpc>
              <a:buFont typeface="Arial"/>
              <a:buChar char="•"/>
            </a:pPr>
            <a:r>
              <a:rPr lang="en-US" sz="2636" b="1">
                <a:solidFill>
                  <a:srgbClr val="404040"/>
                </a:solidFill>
                <a:latin typeface="Trebuchet MS Bold"/>
                <a:ea typeface="Trebuchet MS Bold"/>
                <a:cs typeface="Trebuchet MS Bold"/>
                <a:sym typeface="Trebuchet MS Bold"/>
              </a:rPr>
              <a:t>to provide a comprehensive range of education and learning opportunities</a:t>
            </a:r>
          </a:p>
          <a:p>
            <a:pPr marL="477095" lvl="1" indent="-238548" algn="l">
              <a:lnSpc>
                <a:spcPts val="3163"/>
              </a:lnSpc>
              <a:buFont typeface="Arial"/>
              <a:buChar char="•"/>
            </a:pPr>
            <a:r>
              <a:rPr lang="en-US" sz="2636">
                <a:solidFill>
                  <a:srgbClr val="404040"/>
                </a:solidFill>
                <a:latin typeface="Trebuchet MS"/>
                <a:ea typeface="Trebuchet MS"/>
                <a:cs typeface="Trebuchet MS"/>
                <a:sym typeface="Trebuchet MS"/>
              </a:rPr>
              <a:t>ensure children enjoy the best possible health and are free from abuse, victimisation and exploitation</a:t>
            </a:r>
          </a:p>
          <a:p>
            <a:pPr marL="477095" lvl="1" indent="-238548" algn="l">
              <a:lnSpc>
                <a:spcPts val="3163"/>
              </a:lnSpc>
              <a:buFont typeface="Arial"/>
              <a:buChar char="•"/>
            </a:pPr>
            <a:r>
              <a:rPr lang="en-US" sz="2636" b="1">
                <a:solidFill>
                  <a:srgbClr val="404040"/>
                </a:solidFill>
                <a:latin typeface="Trebuchet MS Bold"/>
                <a:ea typeface="Trebuchet MS Bold"/>
                <a:cs typeface="Trebuchet MS Bold"/>
                <a:sym typeface="Trebuchet MS Bold"/>
              </a:rPr>
              <a:t>ensure access to play, leisure, sporting and cultural activities</a:t>
            </a:r>
          </a:p>
          <a:p>
            <a:pPr marL="477095" lvl="1" indent="-238548" algn="l">
              <a:lnSpc>
                <a:spcPts val="3163"/>
              </a:lnSpc>
              <a:buFont typeface="Arial"/>
              <a:buChar char="•"/>
            </a:pPr>
            <a:r>
              <a:rPr lang="en-US" sz="2636">
                <a:solidFill>
                  <a:srgbClr val="404040"/>
                </a:solidFill>
                <a:latin typeface="Trebuchet MS"/>
                <a:ea typeface="Trebuchet MS"/>
                <a:cs typeface="Trebuchet MS"/>
                <a:sym typeface="Trebuchet MS"/>
              </a:rPr>
              <a:t>ensure children are listened to, treated with respect, and have their race and cultural identity recognised</a:t>
            </a:r>
          </a:p>
          <a:p>
            <a:pPr marL="477095" lvl="1" indent="-238548" algn="l">
              <a:lnSpc>
                <a:spcPts val="3163"/>
              </a:lnSpc>
              <a:buFont typeface="Arial"/>
              <a:buChar char="•"/>
            </a:pPr>
            <a:r>
              <a:rPr lang="en-US" sz="2636" b="1">
                <a:solidFill>
                  <a:srgbClr val="404040"/>
                </a:solidFill>
                <a:latin typeface="Trebuchet MS Bold"/>
                <a:ea typeface="Trebuchet MS Bold"/>
                <a:cs typeface="Trebuchet MS Bold"/>
                <a:sym typeface="Trebuchet MS Bold"/>
              </a:rPr>
              <a:t>ensure a safe home and a community which supports physical and emotional well-being</a:t>
            </a:r>
          </a:p>
          <a:p>
            <a:pPr marL="477095" lvl="1" indent="-238548" algn="l">
              <a:lnSpc>
                <a:spcPts val="3163"/>
              </a:lnSpc>
              <a:buFont typeface="Arial"/>
              <a:buChar char="•"/>
            </a:pPr>
            <a:r>
              <a:rPr lang="en-US" sz="2636">
                <a:solidFill>
                  <a:srgbClr val="404040"/>
                </a:solidFill>
                <a:latin typeface="Trebuchet MS"/>
                <a:ea typeface="Trebuchet MS"/>
                <a:cs typeface="Trebuchet MS"/>
                <a:sym typeface="Trebuchet MS"/>
              </a:rPr>
              <a:t>Ensure children and young people are not disadvantaged by poverty.</a:t>
            </a:r>
          </a:p>
        </p:txBody>
      </p:sp>
      <p:sp>
        <p:nvSpPr>
          <p:cNvPr id="4" name="TextBox 4"/>
          <p:cNvSpPr txBox="1"/>
          <p:nvPr/>
        </p:nvSpPr>
        <p:spPr>
          <a:xfrm>
            <a:off x="1028700" y="3242606"/>
            <a:ext cx="8215460" cy="6153150"/>
          </a:xfrm>
          <a:prstGeom prst="rect">
            <a:avLst/>
          </a:prstGeom>
        </p:spPr>
        <p:txBody>
          <a:bodyPr lIns="0" tIns="0" rIns="0" bIns="0" rtlCol="0" anchor="t">
            <a:spAutoFit/>
          </a:bodyPr>
          <a:lstStyle/>
          <a:p>
            <a:pPr marL="652938" lvl="1" indent="-326469" algn="l">
              <a:lnSpc>
                <a:spcPts val="3240"/>
              </a:lnSpc>
              <a:buFont typeface="Arial"/>
              <a:buChar char="•"/>
            </a:pPr>
            <a:r>
              <a:rPr lang="en-US" sz="2700">
                <a:solidFill>
                  <a:srgbClr val="000000"/>
                </a:solidFill>
                <a:latin typeface="Trebuchet MS"/>
                <a:ea typeface="Trebuchet MS"/>
                <a:cs typeface="Trebuchet MS"/>
                <a:sym typeface="Trebuchet MS"/>
              </a:rPr>
              <a:t>sicrhau dechrau teg i fywyd</a:t>
            </a:r>
          </a:p>
          <a:p>
            <a:pPr marL="652938" lvl="1" indent="-326469" algn="l">
              <a:lnSpc>
                <a:spcPts val="3240"/>
              </a:lnSpc>
              <a:buFont typeface="Arial"/>
              <a:buChar char="•"/>
            </a:pPr>
            <a:r>
              <a:rPr lang="en-US" sz="2700" b="1">
                <a:solidFill>
                  <a:srgbClr val="000000"/>
                </a:solidFill>
                <a:latin typeface="Trebuchet MS Bold"/>
                <a:ea typeface="Trebuchet MS Bold"/>
                <a:cs typeface="Trebuchet MS Bold"/>
                <a:sym typeface="Trebuchet MS Bold"/>
              </a:rPr>
              <a:t>darparu ystod gynhwysfawr o addysg a chyfloedd dysgu</a:t>
            </a:r>
          </a:p>
          <a:p>
            <a:pPr marL="652938" lvl="1" indent="-326469" algn="l">
              <a:lnSpc>
                <a:spcPts val="3240"/>
              </a:lnSpc>
              <a:buFont typeface="Arial"/>
              <a:buChar char="•"/>
            </a:pPr>
            <a:r>
              <a:rPr lang="en-US" sz="2700">
                <a:solidFill>
                  <a:srgbClr val="000000"/>
                </a:solidFill>
                <a:latin typeface="Trebuchet MS"/>
                <a:ea typeface="Trebuchet MS"/>
                <a:cs typeface="Trebuchet MS"/>
                <a:sym typeface="Trebuchet MS"/>
              </a:rPr>
              <a:t>sicrhau bod plant yn gallu mwynhau’r iechyd gorau posibl, a’u bod yn rhydd rhag cam-driniaeth, erledigaeth a chamfanteisio</a:t>
            </a:r>
          </a:p>
          <a:p>
            <a:pPr marL="652938" lvl="1" indent="-326469" algn="l">
              <a:lnSpc>
                <a:spcPts val="3240"/>
              </a:lnSpc>
              <a:buFont typeface="Arial"/>
              <a:buChar char="•"/>
            </a:pPr>
            <a:r>
              <a:rPr lang="en-US" sz="2700" b="1">
                <a:solidFill>
                  <a:srgbClr val="000000"/>
                </a:solidFill>
                <a:latin typeface="Trebuchet MS Bold"/>
                <a:ea typeface="Trebuchet MS Bold"/>
                <a:cs typeface="Trebuchet MS Bold"/>
                <a:sym typeface="Trebuchet MS Bold"/>
              </a:rPr>
              <a:t>sicrhau mynediad at gyfleoedd chwarae, hamdden, chwaraeon a diwylliannol</a:t>
            </a:r>
          </a:p>
          <a:p>
            <a:pPr marL="652938" lvl="1" indent="-326469" algn="l">
              <a:lnSpc>
                <a:spcPts val="3240"/>
              </a:lnSpc>
              <a:buFont typeface="Arial"/>
              <a:buChar char="•"/>
            </a:pPr>
            <a:r>
              <a:rPr lang="en-US" sz="2700">
                <a:solidFill>
                  <a:srgbClr val="000000"/>
                </a:solidFill>
                <a:latin typeface="Trebuchet MS"/>
                <a:ea typeface="Trebuchet MS"/>
                <a:cs typeface="Trebuchet MS"/>
                <a:sym typeface="Trebuchet MS"/>
              </a:rPr>
              <a:t>sicrhau bod barn plant yn cael ei ystyried, eu bod yn cael eu trin â pharch a bod eu hil a’u hunaniaeth ddiwylliannol yn cael eu gydnabod. </a:t>
            </a:r>
          </a:p>
          <a:p>
            <a:pPr marL="652938" lvl="1" indent="-326469" algn="l">
              <a:lnSpc>
                <a:spcPts val="3240"/>
              </a:lnSpc>
              <a:buFont typeface="Arial"/>
              <a:buChar char="•"/>
            </a:pPr>
            <a:r>
              <a:rPr lang="en-US" sz="2700" b="1">
                <a:solidFill>
                  <a:srgbClr val="000000"/>
                </a:solidFill>
                <a:latin typeface="Trebuchet MS Bold"/>
                <a:ea typeface="Trebuchet MS Bold"/>
                <a:cs typeface="Trebuchet MS Bold"/>
                <a:sym typeface="Trebuchet MS Bold"/>
              </a:rPr>
              <a:t>sicrhau cartref a chymuned ddiogel i gynnal llesiant corfforol ac emosiynol</a:t>
            </a:r>
          </a:p>
          <a:p>
            <a:pPr marL="652882" lvl="1" indent="-326441" algn="l">
              <a:lnSpc>
                <a:spcPts val="3240"/>
              </a:lnSpc>
              <a:buFont typeface="Arial"/>
              <a:buChar char="•"/>
            </a:pPr>
            <a:r>
              <a:rPr lang="en-US" sz="2700">
                <a:solidFill>
                  <a:srgbClr val="000000"/>
                </a:solidFill>
                <a:latin typeface="Trebuchet MS"/>
                <a:ea typeface="Trebuchet MS"/>
                <a:cs typeface="Trebuchet MS"/>
                <a:sym typeface="Trebuchet MS"/>
              </a:rPr>
              <a:t>sicrhau nad yw plant a phobl ifanc dan anfantais oherwydd tlodi.</a:t>
            </a:r>
          </a:p>
        </p:txBody>
      </p:sp>
      <p:grpSp>
        <p:nvGrpSpPr>
          <p:cNvPr id="5" name="Group 5"/>
          <p:cNvGrpSpPr>
            <a:grpSpLocks noChangeAspect="1"/>
          </p:cNvGrpSpPr>
          <p:nvPr/>
        </p:nvGrpSpPr>
        <p:grpSpPr>
          <a:xfrm>
            <a:off x="14560550" y="35725"/>
            <a:ext cx="3703641" cy="2780018"/>
            <a:chOff x="0" y="0"/>
            <a:chExt cx="4938188" cy="3706690"/>
          </a:xfrm>
        </p:grpSpPr>
        <p:sp>
          <p:nvSpPr>
            <p:cNvPr id="6" name="Freeform 6"/>
            <p:cNvSpPr/>
            <p:nvPr/>
          </p:nvSpPr>
          <p:spPr>
            <a:xfrm>
              <a:off x="0" y="0"/>
              <a:ext cx="4938141" cy="3706749"/>
            </a:xfrm>
            <a:custGeom>
              <a:avLst/>
              <a:gdLst/>
              <a:ahLst/>
              <a:cxnLst/>
              <a:rect l="l" t="t" r="r" b="b"/>
              <a:pathLst>
                <a:path w="4938141" h="3706749">
                  <a:moveTo>
                    <a:pt x="0" y="0"/>
                  </a:moveTo>
                  <a:lnTo>
                    <a:pt x="4938141" y="0"/>
                  </a:lnTo>
                  <a:lnTo>
                    <a:pt x="4938141" y="3706749"/>
                  </a:lnTo>
                  <a:lnTo>
                    <a:pt x="0" y="3706749"/>
                  </a:lnTo>
                  <a:lnTo>
                    <a:pt x="0" y="0"/>
                  </a:lnTo>
                  <a:close/>
                </a:path>
              </a:pathLst>
            </a:custGeom>
            <a:blipFill>
              <a:blip r:embed="rId2"/>
              <a:stretch>
                <a:fillRect b="1"/>
              </a:stretch>
            </a:blipFill>
          </p:spPr>
          <p:txBody>
            <a:bodyPr/>
            <a:lstStyle/>
            <a:p>
              <a:endParaRPr lang="en-GB"/>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2787939" y="695667"/>
            <a:ext cx="12712122" cy="1647825"/>
          </a:xfrm>
          <a:prstGeom prst="rect">
            <a:avLst/>
          </a:prstGeom>
        </p:spPr>
        <p:txBody>
          <a:bodyPr lIns="0" tIns="0" rIns="0" bIns="0" rtlCol="0" anchor="t">
            <a:spAutoFit/>
          </a:bodyPr>
          <a:lstStyle/>
          <a:p>
            <a:pPr algn="ctr">
              <a:lnSpc>
                <a:spcPts val="6480"/>
              </a:lnSpc>
            </a:pPr>
            <a:r>
              <a:rPr lang="en-US" sz="5400">
                <a:solidFill>
                  <a:srgbClr val="000000"/>
                </a:solidFill>
                <a:latin typeface="Trebuchet MS"/>
                <a:ea typeface="Trebuchet MS"/>
                <a:cs typeface="Trebuchet MS"/>
                <a:sym typeface="Trebuchet MS"/>
              </a:rPr>
              <a:t>Gwerthoedd</a:t>
            </a:r>
          </a:p>
          <a:p>
            <a:pPr algn="ctr">
              <a:lnSpc>
                <a:spcPts val="6480"/>
              </a:lnSpc>
            </a:pPr>
            <a:r>
              <a:rPr lang="en-US" sz="5400">
                <a:solidFill>
                  <a:srgbClr val="000000"/>
                </a:solidFill>
                <a:latin typeface="Trebuchet MS"/>
                <a:ea typeface="Trebuchet MS"/>
                <a:cs typeface="Trebuchet MS"/>
                <a:sym typeface="Trebuchet MS"/>
              </a:rPr>
              <a:t>Values</a:t>
            </a:r>
          </a:p>
        </p:txBody>
      </p:sp>
      <p:sp>
        <p:nvSpPr>
          <p:cNvPr id="3" name="TextBox 3"/>
          <p:cNvSpPr txBox="1"/>
          <p:nvPr/>
        </p:nvSpPr>
        <p:spPr>
          <a:xfrm>
            <a:off x="2608020" y="3084203"/>
            <a:ext cx="6563360" cy="5739245"/>
          </a:xfrm>
          <a:prstGeom prst="rect">
            <a:avLst/>
          </a:prstGeom>
        </p:spPr>
        <p:txBody>
          <a:bodyPr lIns="0" tIns="0" rIns="0" bIns="0" rtlCol="0" anchor="t">
            <a:spAutoFit/>
          </a:bodyPr>
          <a:lstStyle/>
          <a:p>
            <a:pPr marL="542925" lvl="1" indent="-271462" algn="l">
              <a:lnSpc>
                <a:spcPts val="3600"/>
              </a:lnSpc>
              <a:buFont typeface="Arial"/>
              <a:buChar char="•"/>
            </a:pPr>
            <a:r>
              <a:rPr lang="en-US" sz="3000">
                <a:solidFill>
                  <a:srgbClr val="404040"/>
                </a:solidFill>
                <a:latin typeface="Trebuchet MS"/>
                <a:ea typeface="Trebuchet MS"/>
                <a:cs typeface="Trebuchet MS"/>
                <a:sym typeface="Trebuchet MS"/>
              </a:rPr>
              <a:t>Diffinio ein moesoldeb a’n  dyheuadau</a:t>
            </a:r>
          </a:p>
          <a:p>
            <a:pPr marL="542925" lvl="1" indent="-271462" algn="l">
              <a:lnSpc>
                <a:spcPts val="3600"/>
              </a:lnSpc>
              <a:buFont typeface="Arial"/>
              <a:buChar char="•"/>
            </a:pPr>
            <a:r>
              <a:rPr lang="en-US" sz="3000">
                <a:solidFill>
                  <a:srgbClr val="404040"/>
                </a:solidFill>
                <a:latin typeface="Trebuchet MS"/>
                <a:ea typeface="Trebuchet MS"/>
                <a:cs typeface="Trebuchet MS"/>
                <a:sym typeface="Trebuchet MS"/>
              </a:rPr>
              <a:t>Cynrychioli ein gweledigaeth o’r person bydden ni’n hoffi bod – yn gyrru ein hymddygiad</a:t>
            </a:r>
          </a:p>
          <a:p>
            <a:pPr marL="542925" lvl="1" indent="-271462" algn="l">
              <a:lnSpc>
                <a:spcPts val="3600"/>
              </a:lnSpc>
              <a:buFont typeface="Arial"/>
              <a:buChar char="•"/>
            </a:pPr>
            <a:r>
              <a:rPr lang="en-US" sz="3000">
                <a:solidFill>
                  <a:srgbClr val="404040"/>
                </a:solidFill>
                <a:latin typeface="Trebuchet MS"/>
                <a:ea typeface="Trebuchet MS"/>
                <a:cs typeface="Trebuchet MS"/>
                <a:sym typeface="Trebuchet MS"/>
              </a:rPr>
              <a:t>Angen i’r cartref a’r ysgol ddod o gyfeiriad tebyg</a:t>
            </a:r>
          </a:p>
          <a:p>
            <a:pPr marL="542925" lvl="1" indent="-271462" algn="l">
              <a:lnSpc>
                <a:spcPts val="3600"/>
              </a:lnSpc>
              <a:buFont typeface="Arial"/>
              <a:buChar char="•"/>
            </a:pPr>
            <a:r>
              <a:rPr lang="en-US" sz="3000">
                <a:solidFill>
                  <a:srgbClr val="404040"/>
                </a:solidFill>
                <a:latin typeface="Trebuchet MS"/>
                <a:ea typeface="Trebuchet MS"/>
                <a:cs typeface="Trebuchet MS"/>
                <a:sym typeface="Trebuchet MS"/>
              </a:rPr>
              <a:t>Enghreifftiau yn cynnwys: </a:t>
            </a:r>
          </a:p>
          <a:p>
            <a:pPr marL="1174432" lvl="2" indent="-391478" algn="l">
              <a:lnSpc>
                <a:spcPts val="3240"/>
              </a:lnSpc>
              <a:buFont typeface="Arial"/>
              <a:buChar char="⚬"/>
            </a:pPr>
            <a:r>
              <a:rPr lang="en-US" sz="2700">
                <a:solidFill>
                  <a:srgbClr val="404040"/>
                </a:solidFill>
                <a:latin typeface="Trebuchet MS"/>
                <a:ea typeface="Trebuchet MS"/>
                <a:cs typeface="Trebuchet MS"/>
                <a:sym typeface="Trebuchet MS"/>
              </a:rPr>
              <a:t>Addysg Seiliedig ar Werthoedd</a:t>
            </a:r>
          </a:p>
          <a:p>
            <a:pPr marL="1174432" lvl="2" indent="-391478" algn="l">
              <a:lnSpc>
                <a:spcPts val="3240"/>
              </a:lnSpc>
              <a:buFont typeface="Arial"/>
              <a:buChar char="⚬"/>
            </a:pPr>
            <a:r>
              <a:rPr lang="en-US" sz="2700">
                <a:solidFill>
                  <a:srgbClr val="404040"/>
                </a:solidFill>
                <a:latin typeface="Trebuchet MS"/>
                <a:ea typeface="Trebuchet MS"/>
                <a:cs typeface="Trebuchet MS"/>
                <a:sym typeface="Trebuchet MS"/>
              </a:rPr>
              <a:t>Arferion Meddwl</a:t>
            </a:r>
          </a:p>
        </p:txBody>
      </p:sp>
      <p:grpSp>
        <p:nvGrpSpPr>
          <p:cNvPr id="4" name="Group 4"/>
          <p:cNvGrpSpPr>
            <a:grpSpLocks noChangeAspect="1"/>
          </p:cNvGrpSpPr>
          <p:nvPr/>
        </p:nvGrpSpPr>
        <p:grpSpPr>
          <a:xfrm>
            <a:off x="14635852" y="395299"/>
            <a:ext cx="3014662" cy="2258086"/>
            <a:chOff x="0" y="0"/>
            <a:chExt cx="4019550" cy="3010782"/>
          </a:xfrm>
        </p:grpSpPr>
        <p:sp>
          <p:nvSpPr>
            <p:cNvPr id="5" name="Freeform 5"/>
            <p:cNvSpPr/>
            <p:nvPr/>
          </p:nvSpPr>
          <p:spPr>
            <a:xfrm>
              <a:off x="0" y="0"/>
              <a:ext cx="4019550" cy="3010789"/>
            </a:xfrm>
            <a:custGeom>
              <a:avLst/>
              <a:gdLst/>
              <a:ahLst/>
              <a:cxnLst/>
              <a:rect l="l" t="t" r="r" b="b"/>
              <a:pathLst>
                <a:path w="4019550" h="3010789">
                  <a:moveTo>
                    <a:pt x="0" y="0"/>
                  </a:moveTo>
                  <a:lnTo>
                    <a:pt x="4019550" y="0"/>
                  </a:lnTo>
                  <a:lnTo>
                    <a:pt x="4019550" y="3010789"/>
                  </a:lnTo>
                  <a:lnTo>
                    <a:pt x="0" y="3010789"/>
                  </a:lnTo>
                  <a:lnTo>
                    <a:pt x="0" y="0"/>
                  </a:lnTo>
                  <a:close/>
                </a:path>
              </a:pathLst>
            </a:custGeom>
            <a:blipFill>
              <a:blip r:embed="rId2"/>
              <a:stretch>
                <a:fillRect/>
              </a:stretch>
            </a:blipFill>
          </p:spPr>
          <p:txBody>
            <a:bodyPr/>
            <a:lstStyle/>
            <a:p>
              <a:endParaRPr lang="en-GB"/>
            </a:p>
          </p:txBody>
        </p:sp>
      </p:grpSp>
      <p:sp>
        <p:nvSpPr>
          <p:cNvPr id="6" name="TextBox 6"/>
          <p:cNvSpPr txBox="1"/>
          <p:nvPr/>
        </p:nvSpPr>
        <p:spPr>
          <a:xfrm>
            <a:off x="10031178" y="3084203"/>
            <a:ext cx="5648802" cy="6707028"/>
          </a:xfrm>
          <a:prstGeom prst="rect">
            <a:avLst/>
          </a:prstGeom>
        </p:spPr>
        <p:txBody>
          <a:bodyPr lIns="0" tIns="0" rIns="0" bIns="0" rtlCol="0" anchor="t">
            <a:spAutoFit/>
          </a:bodyPr>
          <a:lstStyle/>
          <a:p>
            <a:pPr marL="707230" lvl="1" indent="-353615" algn="l">
              <a:lnSpc>
                <a:spcPts val="3600"/>
              </a:lnSpc>
              <a:buFont typeface="Arial"/>
              <a:buChar char="•"/>
            </a:pPr>
            <a:r>
              <a:rPr lang="en-US" sz="3000">
                <a:solidFill>
                  <a:srgbClr val="000000"/>
                </a:solidFill>
                <a:latin typeface="Trebuchet MS"/>
                <a:ea typeface="Trebuchet MS"/>
                <a:cs typeface="Trebuchet MS"/>
                <a:sym typeface="Trebuchet MS"/>
              </a:rPr>
              <a:t>Define our morality and aspirations</a:t>
            </a:r>
          </a:p>
          <a:p>
            <a:pPr marL="707230" lvl="1" indent="-353615" algn="l">
              <a:lnSpc>
                <a:spcPts val="3600"/>
              </a:lnSpc>
              <a:buFont typeface="Arial"/>
              <a:buChar char="•"/>
            </a:pPr>
            <a:r>
              <a:rPr lang="en-US" sz="3000">
                <a:solidFill>
                  <a:srgbClr val="000000"/>
                </a:solidFill>
                <a:latin typeface="Trebuchet MS"/>
                <a:ea typeface="Trebuchet MS"/>
                <a:cs typeface="Trebuchet MS"/>
                <a:sym typeface="Trebuchet MS"/>
              </a:rPr>
              <a:t>Represent our vision of the person we would like to be – they drive our behaviour</a:t>
            </a:r>
          </a:p>
          <a:p>
            <a:pPr marL="707230" lvl="1" indent="-353615" algn="l">
              <a:lnSpc>
                <a:spcPts val="3600"/>
              </a:lnSpc>
              <a:buFont typeface="Arial"/>
              <a:buChar char="•"/>
            </a:pPr>
            <a:r>
              <a:rPr lang="en-US" sz="3000">
                <a:solidFill>
                  <a:srgbClr val="000000"/>
                </a:solidFill>
                <a:latin typeface="Trebuchet MS"/>
                <a:ea typeface="Trebuchet MS"/>
                <a:cs typeface="Trebuchet MS"/>
                <a:sym typeface="Trebuchet MS"/>
              </a:rPr>
              <a:t>Common approach needed between home and school</a:t>
            </a:r>
          </a:p>
          <a:p>
            <a:pPr marL="707230" lvl="1" indent="-353615" algn="l">
              <a:lnSpc>
                <a:spcPts val="3600"/>
              </a:lnSpc>
              <a:buFont typeface="Arial"/>
              <a:buChar char="•"/>
            </a:pPr>
            <a:r>
              <a:rPr lang="en-US" sz="3000">
                <a:solidFill>
                  <a:srgbClr val="000000"/>
                </a:solidFill>
                <a:latin typeface="Trebuchet MS"/>
                <a:ea typeface="Trebuchet MS"/>
                <a:cs typeface="Trebuchet MS"/>
                <a:sym typeface="Trebuchet MS"/>
              </a:rPr>
              <a:t>Examples include: </a:t>
            </a:r>
          </a:p>
          <a:p>
            <a:pPr marL="1338738" lvl="2" indent="-446246" algn="l">
              <a:lnSpc>
                <a:spcPts val="3240"/>
              </a:lnSpc>
              <a:buFont typeface="Arial"/>
              <a:buChar char="⚬"/>
            </a:pPr>
            <a:r>
              <a:rPr lang="en-US" sz="2700">
                <a:solidFill>
                  <a:srgbClr val="000000"/>
                </a:solidFill>
                <a:latin typeface="Trebuchet MS"/>
                <a:ea typeface="Trebuchet MS"/>
                <a:cs typeface="Trebuchet MS"/>
                <a:sym typeface="Trebuchet MS"/>
              </a:rPr>
              <a:t> Values-Based Education</a:t>
            </a:r>
          </a:p>
          <a:p>
            <a:pPr marL="1338738" lvl="2" indent="-446246" algn="l">
              <a:lnSpc>
                <a:spcPts val="3240"/>
              </a:lnSpc>
              <a:buFont typeface="Arial"/>
              <a:buChar char="⚬"/>
            </a:pPr>
            <a:r>
              <a:rPr lang="en-US" sz="2700">
                <a:solidFill>
                  <a:srgbClr val="000000"/>
                </a:solidFill>
                <a:latin typeface="Trebuchet MS"/>
                <a:ea typeface="Trebuchet MS"/>
                <a:cs typeface="Trebuchet MS"/>
                <a:sym typeface="Trebuchet MS"/>
              </a:rPr>
              <a:t>  Habits of Mind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2787939" y="592396"/>
            <a:ext cx="12712122" cy="1647825"/>
          </a:xfrm>
          <a:prstGeom prst="rect">
            <a:avLst/>
          </a:prstGeom>
        </p:spPr>
        <p:txBody>
          <a:bodyPr lIns="0" tIns="0" rIns="0" bIns="0" rtlCol="0" anchor="t">
            <a:spAutoFit/>
          </a:bodyPr>
          <a:lstStyle/>
          <a:p>
            <a:pPr algn="ctr">
              <a:lnSpc>
                <a:spcPts val="6480"/>
              </a:lnSpc>
            </a:pPr>
            <a:r>
              <a:rPr lang="en-US" sz="5400">
                <a:solidFill>
                  <a:srgbClr val="000000"/>
                </a:solidFill>
                <a:latin typeface="Trebuchet MS"/>
                <a:ea typeface="Trebuchet MS"/>
                <a:cs typeface="Trebuchet MS"/>
                <a:sym typeface="Trebuchet MS"/>
              </a:rPr>
              <a:t>Gwerthoedd</a:t>
            </a:r>
          </a:p>
          <a:p>
            <a:pPr algn="ctr">
              <a:lnSpc>
                <a:spcPts val="6480"/>
              </a:lnSpc>
            </a:pPr>
            <a:r>
              <a:rPr lang="en-US" sz="5400">
                <a:solidFill>
                  <a:srgbClr val="000000"/>
                </a:solidFill>
                <a:latin typeface="Trebuchet MS"/>
                <a:ea typeface="Trebuchet MS"/>
                <a:cs typeface="Trebuchet MS"/>
                <a:sym typeface="Trebuchet MS"/>
              </a:rPr>
              <a:t>Values</a:t>
            </a:r>
          </a:p>
        </p:txBody>
      </p:sp>
      <p:sp>
        <p:nvSpPr>
          <p:cNvPr id="3" name="TextBox 3"/>
          <p:cNvSpPr txBox="1"/>
          <p:nvPr/>
        </p:nvSpPr>
        <p:spPr>
          <a:xfrm>
            <a:off x="9688655" y="3751713"/>
            <a:ext cx="6093171" cy="4155712"/>
          </a:xfrm>
          <a:prstGeom prst="rect">
            <a:avLst/>
          </a:prstGeom>
        </p:spPr>
        <p:txBody>
          <a:bodyPr lIns="0" tIns="0" rIns="0" bIns="0" rtlCol="0" anchor="t">
            <a:spAutoFit/>
          </a:bodyPr>
          <a:lstStyle/>
          <a:p>
            <a:pPr marL="434340" lvl="1" indent="-217170" algn="l">
              <a:lnSpc>
                <a:spcPts val="2879"/>
              </a:lnSpc>
              <a:buFont typeface="Arial"/>
              <a:buChar char="•"/>
            </a:pPr>
            <a:r>
              <a:rPr lang="en-US" sz="2400">
                <a:solidFill>
                  <a:srgbClr val="404040"/>
                </a:solidFill>
                <a:latin typeface="Trebuchet MS"/>
                <a:ea typeface="Trebuchet MS"/>
                <a:cs typeface="Trebuchet MS"/>
                <a:sym typeface="Trebuchet MS"/>
              </a:rPr>
              <a:t>E.g. </a:t>
            </a:r>
            <a:r>
              <a:rPr lang="en-US" sz="2400" b="1">
                <a:solidFill>
                  <a:srgbClr val="404040"/>
                </a:solidFill>
                <a:latin typeface="Trebuchet MS Bold"/>
                <a:ea typeface="Trebuchet MS Bold"/>
                <a:cs typeface="Trebuchet MS Bold"/>
                <a:sym typeface="Trebuchet MS Bold"/>
              </a:rPr>
              <a:t>Values-Based Education</a:t>
            </a:r>
          </a:p>
          <a:p>
            <a:pPr marL="434340" lvl="1" indent="-217170" algn="l">
              <a:lnSpc>
                <a:spcPts val="2879"/>
              </a:lnSpc>
              <a:buFont typeface="Arial"/>
              <a:buChar char="•"/>
            </a:pPr>
            <a:r>
              <a:rPr lang="en-US" sz="2400">
                <a:solidFill>
                  <a:srgbClr val="404040"/>
                </a:solidFill>
                <a:latin typeface="Trebuchet MS"/>
                <a:ea typeface="Trebuchet MS"/>
                <a:cs typeface="Trebuchet MS"/>
                <a:sym typeface="Trebuchet MS"/>
              </a:rPr>
              <a:t>School as a microcosm of the world</a:t>
            </a:r>
          </a:p>
          <a:p>
            <a:pPr marL="434340" lvl="1" indent="-217170" algn="l">
              <a:lnSpc>
                <a:spcPts val="2879"/>
              </a:lnSpc>
              <a:buFont typeface="Arial"/>
              <a:buChar char="•"/>
            </a:pPr>
            <a:r>
              <a:rPr lang="en-US" sz="2400">
                <a:solidFill>
                  <a:srgbClr val="404040"/>
                </a:solidFill>
                <a:latin typeface="Trebuchet MS"/>
                <a:ea typeface="Trebuchet MS"/>
                <a:cs typeface="Trebuchet MS"/>
                <a:sym typeface="Trebuchet MS"/>
              </a:rPr>
              <a:t>Values-based schools promote an educational philosophy based on valuing self, others and the environment through the consideration of ethical values and principles that guide behaviour). Adults model values and give time for reflective practices that aim to empower individuals to be effective learners and good citizens.</a:t>
            </a:r>
          </a:p>
        </p:txBody>
      </p:sp>
      <p:grpSp>
        <p:nvGrpSpPr>
          <p:cNvPr id="4" name="Group 4"/>
          <p:cNvGrpSpPr>
            <a:grpSpLocks noChangeAspect="1"/>
          </p:cNvGrpSpPr>
          <p:nvPr/>
        </p:nvGrpSpPr>
        <p:grpSpPr>
          <a:xfrm>
            <a:off x="13928898" y="366368"/>
            <a:ext cx="3802265" cy="1873854"/>
            <a:chOff x="0" y="0"/>
            <a:chExt cx="5069686" cy="2498472"/>
          </a:xfrm>
        </p:grpSpPr>
        <p:sp>
          <p:nvSpPr>
            <p:cNvPr id="5" name="Freeform 5"/>
            <p:cNvSpPr/>
            <p:nvPr/>
          </p:nvSpPr>
          <p:spPr>
            <a:xfrm>
              <a:off x="0" y="0"/>
              <a:ext cx="5069713" cy="2498471"/>
            </a:xfrm>
            <a:custGeom>
              <a:avLst/>
              <a:gdLst/>
              <a:ahLst/>
              <a:cxnLst/>
              <a:rect l="l" t="t" r="r" b="b"/>
              <a:pathLst>
                <a:path w="5069713" h="2498471">
                  <a:moveTo>
                    <a:pt x="0" y="0"/>
                  </a:moveTo>
                  <a:lnTo>
                    <a:pt x="5069713" y="0"/>
                  </a:lnTo>
                  <a:lnTo>
                    <a:pt x="5069713" y="2498471"/>
                  </a:lnTo>
                  <a:lnTo>
                    <a:pt x="0" y="2498471"/>
                  </a:lnTo>
                  <a:lnTo>
                    <a:pt x="0" y="0"/>
                  </a:lnTo>
                  <a:close/>
                </a:path>
              </a:pathLst>
            </a:custGeom>
            <a:blipFill>
              <a:blip r:embed="rId3"/>
              <a:stretch>
                <a:fillRect b="-12206"/>
              </a:stretch>
            </a:blipFill>
          </p:spPr>
          <p:txBody>
            <a:bodyPr/>
            <a:lstStyle/>
            <a:p>
              <a:endParaRPr lang="en-GB"/>
            </a:p>
          </p:txBody>
        </p:sp>
      </p:grpSp>
      <p:sp>
        <p:nvSpPr>
          <p:cNvPr id="6" name="TextBox 6"/>
          <p:cNvSpPr txBox="1"/>
          <p:nvPr/>
        </p:nvSpPr>
        <p:spPr>
          <a:xfrm>
            <a:off x="2506174" y="3637848"/>
            <a:ext cx="5915136" cy="4256405"/>
          </a:xfrm>
          <a:prstGeom prst="rect">
            <a:avLst/>
          </a:prstGeom>
        </p:spPr>
        <p:txBody>
          <a:bodyPr lIns="0" tIns="0" rIns="0" bIns="0" rtlCol="0" anchor="t">
            <a:spAutoFit/>
          </a:bodyPr>
          <a:lstStyle/>
          <a:p>
            <a:pPr marL="598646" lvl="1" indent="-299323" algn="l">
              <a:lnSpc>
                <a:spcPts val="2879"/>
              </a:lnSpc>
              <a:buFont typeface="Arial"/>
              <a:buChar char="•"/>
            </a:pPr>
            <a:r>
              <a:rPr lang="en-US" sz="2400">
                <a:solidFill>
                  <a:srgbClr val="000000"/>
                </a:solidFill>
                <a:latin typeface="Trebuchet MS"/>
                <a:ea typeface="Trebuchet MS"/>
                <a:cs typeface="Trebuchet MS"/>
                <a:sym typeface="Trebuchet MS"/>
              </a:rPr>
              <a:t>E.g. </a:t>
            </a:r>
            <a:r>
              <a:rPr lang="en-US" sz="2400" b="1">
                <a:solidFill>
                  <a:srgbClr val="000000"/>
                </a:solidFill>
                <a:latin typeface="Trebuchet MS Bold"/>
                <a:ea typeface="Trebuchet MS Bold"/>
                <a:cs typeface="Trebuchet MS Bold"/>
                <a:sym typeface="Trebuchet MS Bold"/>
              </a:rPr>
              <a:t>Addysg Seiliedig ar Werthoedd</a:t>
            </a:r>
          </a:p>
          <a:p>
            <a:pPr marL="598646" lvl="1" indent="-299323" algn="l">
              <a:lnSpc>
                <a:spcPts val="2879"/>
              </a:lnSpc>
              <a:buFont typeface="Arial"/>
              <a:buChar char="•"/>
            </a:pPr>
            <a:r>
              <a:rPr lang="en-US" sz="2400" i="1">
                <a:solidFill>
                  <a:srgbClr val="000000"/>
                </a:solidFill>
                <a:latin typeface="Trebuchet MS Italics"/>
                <a:ea typeface="Trebuchet MS Italics"/>
                <a:cs typeface="Trebuchet MS Italics"/>
                <a:sym typeface="Trebuchet MS Italics"/>
              </a:rPr>
              <a:t>Yr ysgol fel microcosm o’r byd</a:t>
            </a:r>
          </a:p>
          <a:p>
            <a:pPr marL="598646" lvl="1" indent="-299323" algn="l">
              <a:lnSpc>
                <a:spcPts val="2879"/>
              </a:lnSpc>
              <a:buFont typeface="Arial"/>
              <a:buChar char="•"/>
            </a:pPr>
            <a:r>
              <a:rPr lang="en-US" sz="2400">
                <a:solidFill>
                  <a:srgbClr val="000000"/>
                </a:solidFill>
                <a:latin typeface="Trebuchet MS"/>
                <a:ea typeface="Trebuchet MS"/>
                <a:cs typeface="Trebuchet MS"/>
                <a:sym typeface="Trebuchet MS"/>
              </a:rPr>
              <a:t>Ysgolion wedi sefydlu ar sail gwerthoedd yn hyrwyddo athroniaeth addysgol gyda gwerth yr unigolyn, eraill a’r amgylchedd yn sail iddynt. Maent yn gwneud hyn trwy ystyried gwerthoedd moesol a nodweddion sy’n llywio ymddygiad. Oedolion yn modelu gwerthoedd a rhoi amser i weithgareddau adlewyrchol sy’n anelu at alluogi unigolion i fod yn ddysgwyr effeithiol a dinasyddion da.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8201505" y="3208628"/>
            <a:ext cx="7726965" cy="5076825"/>
          </a:xfrm>
          <a:prstGeom prst="rect">
            <a:avLst/>
          </a:prstGeom>
        </p:spPr>
        <p:txBody>
          <a:bodyPr lIns="0" tIns="0" rIns="0" bIns="0" rtlCol="0" anchor="t">
            <a:spAutoFit/>
          </a:bodyPr>
          <a:lstStyle/>
          <a:p>
            <a:pPr marL="434340" lvl="1" indent="-217170" algn="l">
              <a:lnSpc>
                <a:spcPts val="2879"/>
              </a:lnSpc>
              <a:buFont typeface="Arial"/>
              <a:buChar char="•"/>
            </a:pPr>
            <a:r>
              <a:rPr lang="en-US" sz="2400">
                <a:solidFill>
                  <a:srgbClr val="404040"/>
                </a:solidFill>
                <a:latin typeface="Trebuchet MS"/>
                <a:ea typeface="Trebuchet MS"/>
                <a:cs typeface="Trebuchet MS"/>
                <a:sym typeface="Trebuchet MS"/>
              </a:rPr>
              <a:t>E.g. Habits of Mind  </a:t>
            </a:r>
          </a:p>
          <a:p>
            <a:pPr marL="434340" lvl="1" indent="-217170" algn="l">
              <a:lnSpc>
                <a:spcPts val="2879"/>
              </a:lnSpc>
              <a:buFont typeface="Arial"/>
              <a:buChar char="•"/>
            </a:pPr>
            <a:r>
              <a:rPr lang="en-US" sz="2400" b="1">
                <a:solidFill>
                  <a:srgbClr val="404040"/>
                </a:solidFill>
                <a:latin typeface="Trebuchet MS Bold"/>
                <a:ea typeface="Trebuchet MS Bold"/>
                <a:cs typeface="Trebuchet MS Bold"/>
                <a:sym typeface="Trebuchet MS Bold"/>
              </a:rPr>
              <a:t>16 Habits of Mind </a:t>
            </a:r>
            <a:r>
              <a:rPr lang="en-US" sz="2400">
                <a:solidFill>
                  <a:srgbClr val="404040"/>
                </a:solidFill>
                <a:latin typeface="Trebuchet MS"/>
                <a:ea typeface="Trebuchet MS"/>
                <a:cs typeface="Trebuchet MS"/>
                <a:sym typeface="Trebuchet MS"/>
              </a:rPr>
              <a:t>including:</a:t>
            </a:r>
          </a:p>
          <a:p>
            <a:pPr marL="434340" lvl="1" indent="-217170" algn="l">
              <a:lnSpc>
                <a:spcPts val="2879"/>
              </a:lnSpc>
              <a:buFont typeface="Arial"/>
              <a:buChar char="•"/>
            </a:pPr>
            <a:r>
              <a:rPr lang="en-US" sz="2400">
                <a:solidFill>
                  <a:srgbClr val="404040"/>
                </a:solidFill>
                <a:latin typeface="Trebuchet MS"/>
                <a:ea typeface="Trebuchet MS"/>
                <a:cs typeface="Trebuchet MS"/>
                <a:sym typeface="Trebuchet MS"/>
              </a:rPr>
              <a:t>Finding humour in situations</a:t>
            </a:r>
          </a:p>
          <a:p>
            <a:pPr marL="434340" lvl="1" indent="-217170" algn="l">
              <a:lnSpc>
                <a:spcPts val="2879"/>
              </a:lnSpc>
              <a:buFont typeface="Arial"/>
              <a:buChar char="•"/>
            </a:pPr>
            <a:r>
              <a:rPr lang="en-US" sz="2400">
                <a:solidFill>
                  <a:srgbClr val="404040"/>
                </a:solidFill>
                <a:latin typeface="Trebuchet MS"/>
                <a:ea typeface="Trebuchet MS"/>
                <a:cs typeface="Trebuchet MS"/>
                <a:sym typeface="Trebuchet MS"/>
              </a:rPr>
              <a:t>Persisting</a:t>
            </a:r>
          </a:p>
          <a:p>
            <a:pPr marL="434340" lvl="1" indent="-217170" algn="l">
              <a:lnSpc>
                <a:spcPts val="2879"/>
              </a:lnSpc>
              <a:buFont typeface="Arial"/>
              <a:buChar char="•"/>
            </a:pPr>
            <a:r>
              <a:rPr lang="en-US" sz="2400">
                <a:solidFill>
                  <a:srgbClr val="404040"/>
                </a:solidFill>
                <a:latin typeface="Trebuchet MS"/>
                <a:ea typeface="Trebuchet MS"/>
                <a:cs typeface="Trebuchet MS"/>
                <a:sym typeface="Trebuchet MS"/>
              </a:rPr>
              <a:t>Thinking and communicating with clarity and precision</a:t>
            </a:r>
          </a:p>
          <a:p>
            <a:pPr marL="434340" lvl="1" indent="-217170" algn="l">
              <a:lnSpc>
                <a:spcPts val="2879"/>
              </a:lnSpc>
              <a:buFont typeface="Arial"/>
              <a:buChar char="•"/>
            </a:pPr>
            <a:r>
              <a:rPr lang="en-US" sz="2400">
                <a:solidFill>
                  <a:srgbClr val="404040"/>
                </a:solidFill>
                <a:latin typeface="Trebuchet MS"/>
                <a:ea typeface="Trebuchet MS"/>
                <a:cs typeface="Trebuchet MS"/>
                <a:sym typeface="Trebuchet MS"/>
              </a:rPr>
              <a:t>Managing impulsivity</a:t>
            </a:r>
          </a:p>
          <a:p>
            <a:pPr marL="434340" lvl="1" indent="-217170" algn="l">
              <a:lnSpc>
                <a:spcPts val="2879"/>
              </a:lnSpc>
              <a:buFont typeface="Arial"/>
              <a:buChar char="•"/>
            </a:pPr>
            <a:r>
              <a:rPr lang="en-US" sz="2400">
                <a:solidFill>
                  <a:srgbClr val="404040"/>
                </a:solidFill>
                <a:latin typeface="Trebuchet MS"/>
                <a:ea typeface="Trebuchet MS"/>
                <a:cs typeface="Trebuchet MS"/>
                <a:sym typeface="Trebuchet MS"/>
              </a:rPr>
              <a:t>"Habits of Mind are the characteristics of what intelligent people do when they are confronted with problems, the resolutions of which are not immediately apparent." (Professor Art Costa)</a:t>
            </a:r>
          </a:p>
          <a:p>
            <a:pPr marL="434340" lvl="1" indent="-217170" algn="l">
              <a:lnSpc>
                <a:spcPts val="2879"/>
              </a:lnSpc>
              <a:buFont typeface="Arial"/>
              <a:buChar char="•"/>
            </a:pPr>
            <a:r>
              <a:rPr lang="en-US" sz="2400">
                <a:solidFill>
                  <a:srgbClr val="404040"/>
                </a:solidFill>
                <a:latin typeface="Trebuchet MS"/>
                <a:ea typeface="Trebuchet MS"/>
                <a:cs typeface="Trebuchet MS"/>
                <a:sym typeface="Trebuchet MS"/>
              </a:rPr>
              <a:t>Watch video below:</a:t>
            </a:r>
          </a:p>
          <a:p>
            <a:pPr marL="434340" lvl="1" indent="-217170" algn="l">
              <a:lnSpc>
                <a:spcPts val="2879"/>
              </a:lnSpc>
              <a:buFont typeface="Arial"/>
              <a:buChar char="•"/>
            </a:pPr>
            <a:r>
              <a:rPr lang="en-US" sz="2400">
                <a:solidFill>
                  <a:srgbClr val="404040"/>
                </a:solidFill>
                <a:latin typeface="Trebuchet MS"/>
                <a:ea typeface="Trebuchet MS"/>
                <a:cs typeface="Trebuchet MS"/>
                <a:sym typeface="Trebuchet MS"/>
              </a:rPr>
              <a:t>Why is it important to introduce children to these values?     </a:t>
            </a:r>
          </a:p>
        </p:txBody>
      </p:sp>
      <p:sp>
        <p:nvSpPr>
          <p:cNvPr id="3" name="TextBox 3"/>
          <p:cNvSpPr txBox="1"/>
          <p:nvPr/>
        </p:nvSpPr>
        <p:spPr>
          <a:xfrm>
            <a:off x="1028700" y="3208628"/>
            <a:ext cx="6282804" cy="4714875"/>
          </a:xfrm>
          <a:prstGeom prst="rect">
            <a:avLst/>
          </a:prstGeom>
        </p:spPr>
        <p:txBody>
          <a:bodyPr lIns="0" tIns="0" rIns="0" bIns="0" rtlCol="0" anchor="t">
            <a:spAutoFit/>
          </a:bodyPr>
          <a:lstStyle/>
          <a:p>
            <a:pPr algn="l">
              <a:lnSpc>
                <a:spcPts val="2879"/>
              </a:lnSpc>
            </a:pPr>
            <a:r>
              <a:rPr lang="en-US" sz="2400">
                <a:solidFill>
                  <a:srgbClr val="000000"/>
                </a:solidFill>
                <a:latin typeface="Trebuchet MS"/>
                <a:ea typeface="Trebuchet MS"/>
                <a:cs typeface="Trebuchet MS"/>
                <a:sym typeface="Trebuchet MS"/>
              </a:rPr>
              <a:t>E.e. Arferion Meddwl</a:t>
            </a:r>
          </a:p>
          <a:p>
            <a:pPr marL="598646" lvl="1" indent="-299323" algn="l">
              <a:lnSpc>
                <a:spcPts val="2879"/>
              </a:lnSpc>
              <a:buFont typeface="Arial"/>
              <a:buChar char="•"/>
            </a:pPr>
            <a:r>
              <a:rPr lang="en-US" sz="2400" b="1">
                <a:solidFill>
                  <a:srgbClr val="000000"/>
                </a:solidFill>
                <a:latin typeface="Trebuchet MS Bold"/>
                <a:ea typeface="Trebuchet MS Bold"/>
                <a:cs typeface="Trebuchet MS Bold"/>
                <a:sym typeface="Trebuchet MS Bold"/>
              </a:rPr>
              <a:t>16 Arfer Meddwl </a:t>
            </a:r>
            <a:r>
              <a:rPr lang="en-US" sz="2400">
                <a:solidFill>
                  <a:srgbClr val="000000"/>
                </a:solidFill>
                <a:latin typeface="Trebuchet MS"/>
                <a:ea typeface="Trebuchet MS"/>
                <a:cs typeface="Trebuchet MS"/>
                <a:sym typeface="Trebuchet MS"/>
              </a:rPr>
              <a:t>yn cynnwys:</a:t>
            </a:r>
          </a:p>
          <a:p>
            <a:pPr marL="598646" lvl="1" indent="-299323" algn="l">
              <a:lnSpc>
                <a:spcPts val="2879"/>
              </a:lnSpc>
              <a:buFont typeface="Arial"/>
              <a:buChar char="•"/>
            </a:pPr>
            <a:r>
              <a:rPr lang="en-US" sz="2400">
                <a:solidFill>
                  <a:srgbClr val="000000"/>
                </a:solidFill>
                <a:latin typeface="Trebuchet MS"/>
                <a:ea typeface="Trebuchet MS"/>
                <a:cs typeface="Trebuchet MS"/>
                <a:sym typeface="Trebuchet MS"/>
              </a:rPr>
              <a:t>Darganfod hiwmor mewn sefyllfaoedd</a:t>
            </a:r>
          </a:p>
          <a:p>
            <a:pPr marL="598646" lvl="1" indent="-299323" algn="l">
              <a:lnSpc>
                <a:spcPts val="2879"/>
              </a:lnSpc>
              <a:buFont typeface="Arial"/>
              <a:buChar char="•"/>
            </a:pPr>
            <a:r>
              <a:rPr lang="en-US" sz="2400">
                <a:solidFill>
                  <a:srgbClr val="000000"/>
                </a:solidFill>
                <a:latin typeface="Trebuchet MS"/>
                <a:ea typeface="Trebuchet MS"/>
                <a:cs typeface="Trebuchet MS"/>
                <a:sym typeface="Trebuchet MS"/>
              </a:rPr>
              <a:t>Dyfalbarhau</a:t>
            </a:r>
          </a:p>
          <a:p>
            <a:pPr marL="598646" lvl="1" indent="-299323" algn="l">
              <a:lnSpc>
                <a:spcPts val="2879"/>
              </a:lnSpc>
              <a:buFont typeface="Arial"/>
              <a:buChar char="•"/>
            </a:pPr>
            <a:r>
              <a:rPr lang="en-US" sz="2400">
                <a:solidFill>
                  <a:srgbClr val="000000"/>
                </a:solidFill>
                <a:latin typeface="Trebuchet MS"/>
                <a:ea typeface="Trebuchet MS"/>
                <a:cs typeface="Trebuchet MS"/>
                <a:sym typeface="Trebuchet MS"/>
              </a:rPr>
              <a:t>Meddwl a chyfathrebu’n glir</a:t>
            </a:r>
          </a:p>
          <a:p>
            <a:pPr marL="598646" lvl="1" indent="-299323" algn="l">
              <a:lnSpc>
                <a:spcPts val="2879"/>
              </a:lnSpc>
              <a:buFont typeface="Arial"/>
              <a:buChar char="•"/>
            </a:pPr>
            <a:r>
              <a:rPr lang="en-US" sz="2400">
                <a:solidFill>
                  <a:srgbClr val="000000"/>
                </a:solidFill>
                <a:latin typeface="Trebuchet MS"/>
                <a:ea typeface="Trebuchet MS"/>
                <a:cs typeface="Trebuchet MS"/>
                <a:sym typeface="Trebuchet MS"/>
              </a:rPr>
              <a:t>Rheoli ymddygiad greddfol</a:t>
            </a:r>
          </a:p>
          <a:p>
            <a:pPr marL="598646" lvl="1" indent="-299323" algn="l">
              <a:lnSpc>
                <a:spcPts val="2879"/>
              </a:lnSpc>
              <a:buFont typeface="Arial"/>
              <a:buChar char="•"/>
            </a:pPr>
            <a:r>
              <a:rPr lang="en-US" sz="2400">
                <a:solidFill>
                  <a:srgbClr val="000000"/>
                </a:solidFill>
                <a:latin typeface="Trebuchet MS"/>
                <a:ea typeface="Trebuchet MS"/>
                <a:cs typeface="Trebuchet MS"/>
                <a:sym typeface="Trebuchet MS"/>
              </a:rPr>
              <a:t>"Habits of Mind are the characteristics of what intelligent people do when they are confronted with problems, the resolutions of which are not immediately apparent." (Yr Athro Art Costa)</a:t>
            </a:r>
          </a:p>
          <a:p>
            <a:pPr marL="598646" lvl="1" indent="-299323" algn="l">
              <a:lnSpc>
                <a:spcPts val="2879"/>
              </a:lnSpc>
            </a:pPr>
            <a:r>
              <a:rPr lang="en-US" sz="2400">
                <a:solidFill>
                  <a:srgbClr val="000000"/>
                </a:solidFill>
                <a:latin typeface="Trebuchet MS"/>
                <a:ea typeface="Trebuchet MS"/>
                <a:cs typeface="Trebuchet MS"/>
                <a:sym typeface="Trebuchet MS"/>
              </a:rPr>
              <a:t>Pam mae’n bwysig cyflwyno’r gwerthoedd hyn i blant?       </a:t>
            </a:r>
          </a:p>
        </p:txBody>
      </p:sp>
      <p:sp>
        <p:nvSpPr>
          <p:cNvPr id="4" name="TextBox 4"/>
          <p:cNvSpPr txBox="1"/>
          <p:nvPr/>
        </p:nvSpPr>
        <p:spPr>
          <a:xfrm>
            <a:off x="2225892" y="915051"/>
            <a:ext cx="12712122" cy="828675"/>
          </a:xfrm>
          <a:prstGeom prst="rect">
            <a:avLst/>
          </a:prstGeom>
        </p:spPr>
        <p:txBody>
          <a:bodyPr lIns="0" tIns="0" rIns="0" bIns="0" rtlCol="0" anchor="t">
            <a:spAutoFit/>
          </a:bodyPr>
          <a:lstStyle/>
          <a:p>
            <a:pPr algn="ctr">
              <a:lnSpc>
                <a:spcPts val="6480"/>
              </a:lnSpc>
            </a:pPr>
            <a:r>
              <a:rPr lang="en-US" sz="5400">
                <a:solidFill>
                  <a:srgbClr val="000000"/>
                </a:solidFill>
                <a:latin typeface="Trebuchet MS"/>
                <a:ea typeface="Trebuchet MS"/>
                <a:cs typeface="Trebuchet MS"/>
                <a:sym typeface="Trebuchet MS"/>
              </a:rPr>
              <a:t>Gwerthoedd / Values</a:t>
            </a:r>
          </a:p>
        </p:txBody>
      </p:sp>
      <p:sp>
        <p:nvSpPr>
          <p:cNvPr id="5" name="Freeform 5"/>
          <p:cNvSpPr/>
          <p:nvPr/>
        </p:nvSpPr>
        <p:spPr>
          <a:xfrm>
            <a:off x="14938014" y="173398"/>
            <a:ext cx="3193212" cy="4494150"/>
          </a:xfrm>
          <a:custGeom>
            <a:avLst/>
            <a:gdLst/>
            <a:ahLst/>
            <a:cxnLst/>
            <a:rect l="l" t="t" r="r" b="b"/>
            <a:pathLst>
              <a:path w="3193212" h="4494150">
                <a:moveTo>
                  <a:pt x="0" y="0"/>
                </a:moveTo>
                <a:lnTo>
                  <a:pt x="3193212" y="0"/>
                </a:lnTo>
                <a:lnTo>
                  <a:pt x="3193212" y="4494150"/>
                </a:lnTo>
                <a:lnTo>
                  <a:pt x="0" y="4494150"/>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2787939" y="1019175"/>
            <a:ext cx="12712122" cy="1647825"/>
          </a:xfrm>
          <a:prstGeom prst="rect">
            <a:avLst/>
          </a:prstGeom>
        </p:spPr>
        <p:txBody>
          <a:bodyPr lIns="0" tIns="0" rIns="0" bIns="0" rtlCol="0" anchor="t">
            <a:spAutoFit/>
          </a:bodyPr>
          <a:lstStyle/>
          <a:p>
            <a:pPr algn="ctr">
              <a:lnSpc>
                <a:spcPts val="6480"/>
              </a:lnSpc>
            </a:pPr>
            <a:r>
              <a:rPr lang="en-US" sz="5400">
                <a:solidFill>
                  <a:srgbClr val="000000"/>
                </a:solidFill>
                <a:latin typeface="Trebuchet MS"/>
                <a:ea typeface="Trebuchet MS"/>
                <a:cs typeface="Trebuchet MS"/>
                <a:sym typeface="Trebuchet MS"/>
              </a:rPr>
              <a:t>Beth yw’r Cwricwlwm Cudd?</a:t>
            </a:r>
          </a:p>
          <a:p>
            <a:pPr algn="ctr">
              <a:lnSpc>
                <a:spcPts val="6480"/>
              </a:lnSpc>
            </a:pPr>
            <a:r>
              <a:rPr lang="en-US" sz="5400">
                <a:solidFill>
                  <a:srgbClr val="000000"/>
                </a:solidFill>
                <a:latin typeface="Trebuchet MS"/>
                <a:ea typeface="Trebuchet MS"/>
                <a:cs typeface="Trebuchet MS"/>
                <a:sym typeface="Trebuchet MS"/>
              </a:rPr>
              <a:t>What is the Hidden Curriculum?</a:t>
            </a:r>
          </a:p>
        </p:txBody>
      </p:sp>
      <p:sp>
        <p:nvSpPr>
          <p:cNvPr id="3" name="TextBox 3"/>
          <p:cNvSpPr txBox="1"/>
          <p:nvPr/>
        </p:nvSpPr>
        <p:spPr>
          <a:xfrm>
            <a:off x="2787936" y="3519055"/>
            <a:ext cx="6093172" cy="5739243"/>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Y ‘Cwricwlwm Swyddogol’</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Yr hyn a gaiff ei addysgu’n ffurfiol yn yr ysgol drwy’r pynciau ar yr amserlen</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Y ‘Cwricwlwm Cudd’</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Y cyfan sy’n cael ei addysgu a’i ddysgu yn answyddogol drwy’r broses addysgu</a:t>
            </a:r>
          </a:p>
        </p:txBody>
      </p:sp>
      <p:sp>
        <p:nvSpPr>
          <p:cNvPr id="4" name="TextBox 4"/>
          <p:cNvSpPr txBox="1"/>
          <p:nvPr/>
        </p:nvSpPr>
        <p:spPr>
          <a:xfrm>
            <a:off x="9406890" y="3519055"/>
            <a:ext cx="6093171" cy="5739245"/>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The ‘Official Curriculum’</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What is formally taught in school through subjects on the time tables</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The ‘Hidden Curriculum’</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Is all that is taught and learned unofficially through the process of schooling</a:t>
            </a:r>
          </a:p>
          <a:p>
            <a:pPr marL="1120140" lvl="2" indent="-373380" algn="l">
              <a:lnSpc>
                <a:spcPts val="2879"/>
              </a:lnSpc>
            </a:pPr>
            <a:endParaRPr lang="en-US" sz="2400">
              <a:solidFill>
                <a:srgbClr val="404040"/>
              </a:solidFill>
              <a:latin typeface="Trebuchet MS"/>
              <a:ea typeface="Trebuchet MS"/>
              <a:cs typeface="Trebuchet MS"/>
              <a:sym typeface="Trebuchet MS"/>
            </a:endParaRPr>
          </a:p>
        </p:txBody>
      </p:sp>
    </p:spTree>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AutoShape 2"/>
          <p:cNvSpPr/>
          <p:nvPr/>
        </p:nvSpPr>
        <p:spPr>
          <a:xfrm rot="4791364">
            <a:off x="9738483" y="5143500"/>
            <a:ext cx="10464870" cy="0"/>
          </a:xfrm>
          <a:prstGeom prst="line">
            <a:avLst/>
          </a:prstGeom>
          <a:ln w="9525" cap="rnd">
            <a:solidFill>
              <a:srgbClr val="FFF6D4"/>
            </a:solidFill>
            <a:prstDash val="solid"/>
            <a:headEnd type="none" w="sm" len="sm"/>
            <a:tailEnd type="none" w="sm" len="sm"/>
          </a:ln>
        </p:spPr>
        <p:txBody>
          <a:bodyPr/>
          <a:lstStyle/>
          <a:p>
            <a:endParaRPr lang="en-GB"/>
          </a:p>
        </p:txBody>
      </p:sp>
      <p:sp>
        <p:nvSpPr>
          <p:cNvPr id="3" name="TextBox 3"/>
          <p:cNvSpPr txBox="1"/>
          <p:nvPr/>
        </p:nvSpPr>
        <p:spPr>
          <a:xfrm>
            <a:off x="2354753" y="1019175"/>
            <a:ext cx="13578494" cy="1647825"/>
          </a:xfrm>
          <a:prstGeom prst="rect">
            <a:avLst/>
          </a:prstGeom>
        </p:spPr>
        <p:txBody>
          <a:bodyPr lIns="0" tIns="0" rIns="0" bIns="0" rtlCol="0" anchor="t">
            <a:spAutoFit/>
          </a:bodyPr>
          <a:lstStyle/>
          <a:p>
            <a:pPr algn="ctr">
              <a:lnSpc>
                <a:spcPts val="6480"/>
              </a:lnSpc>
            </a:pPr>
            <a:r>
              <a:rPr lang="en-US" sz="5400">
                <a:solidFill>
                  <a:srgbClr val="000000"/>
                </a:solidFill>
                <a:latin typeface="Trebuchet MS"/>
                <a:ea typeface="Trebuchet MS"/>
                <a:cs typeface="Trebuchet MS"/>
                <a:sym typeface="Trebuchet MS"/>
              </a:rPr>
              <a:t>Y Cwricwlwm Cudd</a:t>
            </a:r>
          </a:p>
          <a:p>
            <a:pPr algn="ctr">
              <a:lnSpc>
                <a:spcPts val="6480"/>
              </a:lnSpc>
            </a:pPr>
            <a:r>
              <a:rPr lang="en-US" sz="5400">
                <a:solidFill>
                  <a:srgbClr val="000000"/>
                </a:solidFill>
                <a:latin typeface="Trebuchet MS"/>
                <a:ea typeface="Trebuchet MS"/>
                <a:cs typeface="Trebuchet MS"/>
                <a:sym typeface="Trebuchet MS"/>
              </a:rPr>
              <a:t>The Hidden Curriculum</a:t>
            </a:r>
          </a:p>
        </p:txBody>
      </p:sp>
      <p:sp>
        <p:nvSpPr>
          <p:cNvPr id="4" name="TextBox 4"/>
          <p:cNvSpPr txBox="1"/>
          <p:nvPr/>
        </p:nvSpPr>
        <p:spPr>
          <a:xfrm>
            <a:off x="2952919" y="4204166"/>
            <a:ext cx="6093172" cy="5739243"/>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Bowles &amp; Gintis (1976)</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Wedi sylwi yn eu hastudiaeth bod arferion cyffredin mewn ysgolion yn cynnwys: </a:t>
            </a:r>
          </a:p>
          <a:p>
            <a:pPr marL="1751648" lvl="3" indent="-437912" algn="l">
              <a:lnSpc>
                <a:spcPts val="2520"/>
              </a:lnSpc>
              <a:buFont typeface="Arial"/>
              <a:buChar char="￭"/>
            </a:pPr>
            <a:r>
              <a:rPr lang="en-US" sz="2100">
                <a:solidFill>
                  <a:srgbClr val="404040"/>
                </a:solidFill>
                <a:latin typeface="Trebuchet MS"/>
                <a:ea typeface="Trebuchet MS"/>
                <a:cs typeface="Trebuchet MS"/>
                <a:sym typeface="Trebuchet MS"/>
              </a:rPr>
              <a:t>Gwisg ysgol</a:t>
            </a:r>
          </a:p>
          <a:p>
            <a:pPr marL="1751648" lvl="3" indent="-437912" algn="l">
              <a:lnSpc>
                <a:spcPts val="2520"/>
              </a:lnSpc>
              <a:buFont typeface="Arial"/>
              <a:buChar char="￭"/>
            </a:pPr>
            <a:r>
              <a:rPr lang="en-US" sz="2100">
                <a:solidFill>
                  <a:srgbClr val="404040"/>
                </a:solidFill>
                <a:latin typeface="Trebuchet MS"/>
                <a:ea typeface="Trebuchet MS"/>
                <a:cs typeface="Trebuchet MS"/>
                <a:sym typeface="Trebuchet MS"/>
              </a:rPr>
              <a:t>Cadw amser</a:t>
            </a:r>
          </a:p>
          <a:p>
            <a:pPr marL="1751648" lvl="3" indent="-437912" algn="l">
              <a:lnSpc>
                <a:spcPts val="2520"/>
              </a:lnSpc>
              <a:buFont typeface="Arial"/>
              <a:buChar char="￭"/>
            </a:pPr>
            <a:r>
              <a:rPr lang="en-US" sz="2100">
                <a:solidFill>
                  <a:srgbClr val="404040"/>
                </a:solidFill>
                <a:latin typeface="Trebuchet MS"/>
                <a:ea typeface="Trebuchet MS"/>
                <a:cs typeface="Trebuchet MS"/>
                <a:sym typeface="Trebuchet MS"/>
              </a:rPr>
              <a:t>Rhesi o seddi mewn dosbarthiadau</a:t>
            </a:r>
          </a:p>
          <a:p>
            <a:pPr marL="1751648" lvl="3" indent="-437912" algn="l">
              <a:lnSpc>
                <a:spcPts val="2520"/>
              </a:lnSpc>
              <a:buFont typeface="Arial"/>
              <a:buChar char="￭"/>
            </a:pPr>
            <a:r>
              <a:rPr lang="en-US" sz="2100">
                <a:solidFill>
                  <a:srgbClr val="404040"/>
                </a:solidFill>
                <a:latin typeface="Trebuchet MS"/>
                <a:ea typeface="Trebuchet MS"/>
                <a:cs typeface="Trebuchet MS"/>
                <a:sym typeface="Trebuchet MS"/>
              </a:rPr>
              <a:t>Rheolau symud o gwmpas yr ysgol</a:t>
            </a:r>
          </a:p>
        </p:txBody>
      </p:sp>
      <p:sp>
        <p:nvSpPr>
          <p:cNvPr id="5" name="TextBox 5"/>
          <p:cNvSpPr txBox="1"/>
          <p:nvPr/>
        </p:nvSpPr>
        <p:spPr>
          <a:xfrm>
            <a:off x="10087613" y="4204165"/>
            <a:ext cx="6093171" cy="5739245"/>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Bowles &amp; Gintis (1976)</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Noticed in their study that the prevalent practices in school includes:</a:t>
            </a:r>
          </a:p>
          <a:p>
            <a:pPr marL="1751648" lvl="3" indent="-437912" algn="l">
              <a:lnSpc>
                <a:spcPts val="2520"/>
              </a:lnSpc>
              <a:buFont typeface="Arial"/>
              <a:buChar char="￭"/>
            </a:pPr>
            <a:r>
              <a:rPr lang="en-US" sz="2100">
                <a:solidFill>
                  <a:srgbClr val="404040"/>
                </a:solidFill>
                <a:latin typeface="Trebuchet MS"/>
                <a:ea typeface="Trebuchet MS"/>
                <a:cs typeface="Trebuchet MS"/>
                <a:sym typeface="Trebuchet MS"/>
              </a:rPr>
              <a:t>Uniform</a:t>
            </a:r>
          </a:p>
          <a:p>
            <a:pPr marL="1751648" lvl="3" indent="-437912" algn="l">
              <a:lnSpc>
                <a:spcPts val="2520"/>
              </a:lnSpc>
              <a:buFont typeface="Arial"/>
              <a:buChar char="￭"/>
            </a:pPr>
            <a:r>
              <a:rPr lang="en-US" sz="2100">
                <a:solidFill>
                  <a:srgbClr val="404040"/>
                </a:solidFill>
                <a:latin typeface="Trebuchet MS"/>
                <a:ea typeface="Trebuchet MS"/>
                <a:cs typeface="Trebuchet MS"/>
                <a:sym typeface="Trebuchet MS"/>
              </a:rPr>
              <a:t>Time keeping</a:t>
            </a:r>
          </a:p>
          <a:p>
            <a:pPr marL="1751648" lvl="3" indent="-437912" algn="l">
              <a:lnSpc>
                <a:spcPts val="2520"/>
              </a:lnSpc>
              <a:buFont typeface="Arial"/>
              <a:buChar char="￭"/>
            </a:pPr>
            <a:r>
              <a:rPr lang="en-US" sz="2100">
                <a:solidFill>
                  <a:srgbClr val="404040"/>
                </a:solidFill>
                <a:latin typeface="Trebuchet MS"/>
                <a:ea typeface="Trebuchet MS"/>
                <a:cs typeface="Trebuchet MS"/>
                <a:sym typeface="Trebuchet MS"/>
              </a:rPr>
              <a:t>Seating in classrooms</a:t>
            </a:r>
          </a:p>
          <a:p>
            <a:pPr marL="1751648" lvl="3" indent="-437912" algn="l">
              <a:lnSpc>
                <a:spcPts val="2520"/>
              </a:lnSpc>
              <a:buFont typeface="Arial"/>
              <a:buChar char="￭"/>
            </a:pPr>
            <a:r>
              <a:rPr lang="en-US" sz="2100">
                <a:solidFill>
                  <a:srgbClr val="404040"/>
                </a:solidFill>
                <a:latin typeface="Trebuchet MS"/>
                <a:ea typeface="Trebuchet MS"/>
                <a:cs typeface="Trebuchet MS"/>
                <a:sym typeface="Trebuchet MS"/>
              </a:rPr>
              <a:t>Rules for corridor movement</a:t>
            </a:r>
          </a:p>
        </p:txBody>
      </p:sp>
      <p:grpSp>
        <p:nvGrpSpPr>
          <p:cNvPr id="6" name="Group 6"/>
          <p:cNvGrpSpPr>
            <a:grpSpLocks noChangeAspect="1"/>
          </p:cNvGrpSpPr>
          <p:nvPr/>
        </p:nvGrpSpPr>
        <p:grpSpPr>
          <a:xfrm>
            <a:off x="15089552" y="439679"/>
            <a:ext cx="2870455" cy="2649651"/>
            <a:chOff x="0" y="0"/>
            <a:chExt cx="3827274" cy="3532868"/>
          </a:xfrm>
        </p:grpSpPr>
        <p:sp>
          <p:nvSpPr>
            <p:cNvPr id="7" name="Freeform 7"/>
            <p:cNvSpPr/>
            <p:nvPr/>
          </p:nvSpPr>
          <p:spPr>
            <a:xfrm>
              <a:off x="0" y="0"/>
              <a:ext cx="3827272" cy="3532886"/>
            </a:xfrm>
            <a:custGeom>
              <a:avLst/>
              <a:gdLst/>
              <a:ahLst/>
              <a:cxnLst/>
              <a:rect l="l" t="t" r="r" b="b"/>
              <a:pathLst>
                <a:path w="3827272" h="3532886">
                  <a:moveTo>
                    <a:pt x="0" y="0"/>
                  </a:moveTo>
                  <a:lnTo>
                    <a:pt x="3827272" y="0"/>
                  </a:lnTo>
                  <a:lnTo>
                    <a:pt x="3827272" y="3532886"/>
                  </a:lnTo>
                  <a:lnTo>
                    <a:pt x="0" y="3532886"/>
                  </a:lnTo>
                  <a:lnTo>
                    <a:pt x="0" y="0"/>
                  </a:lnTo>
                  <a:close/>
                </a:path>
              </a:pathLst>
            </a:custGeom>
            <a:blipFill>
              <a:blip r:embed="rId2"/>
              <a:stretch>
                <a:fillRect/>
              </a:stretch>
            </a:blipFill>
          </p:spPr>
          <p:txBody>
            <a:bodyPr/>
            <a:lstStyle/>
            <a:p>
              <a:endParaRPr lang="en-GB"/>
            </a:p>
          </p:txBody>
        </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AutoShape 2"/>
          <p:cNvSpPr/>
          <p:nvPr/>
        </p:nvSpPr>
        <p:spPr>
          <a:xfrm rot="8776573">
            <a:off x="10406482" y="7904560"/>
            <a:ext cx="8608175" cy="0"/>
          </a:xfrm>
          <a:prstGeom prst="line">
            <a:avLst/>
          </a:prstGeom>
          <a:ln w="9525" cap="rnd">
            <a:solidFill>
              <a:srgbClr val="FFF6D4"/>
            </a:solidFill>
            <a:prstDash val="solid"/>
            <a:headEnd type="none" w="sm" len="sm"/>
            <a:tailEnd type="none" w="sm" len="sm"/>
          </a:ln>
        </p:spPr>
        <p:txBody>
          <a:bodyPr/>
          <a:lstStyle/>
          <a:p>
            <a:endParaRPr lang="en-GB"/>
          </a:p>
        </p:txBody>
      </p:sp>
      <p:sp>
        <p:nvSpPr>
          <p:cNvPr id="3" name="TextBox 3"/>
          <p:cNvSpPr txBox="1"/>
          <p:nvPr/>
        </p:nvSpPr>
        <p:spPr>
          <a:xfrm>
            <a:off x="3050830" y="1019175"/>
            <a:ext cx="12712122" cy="828675"/>
          </a:xfrm>
          <a:prstGeom prst="rect">
            <a:avLst/>
          </a:prstGeom>
        </p:spPr>
        <p:txBody>
          <a:bodyPr lIns="0" tIns="0" rIns="0" bIns="0" rtlCol="0" anchor="t">
            <a:spAutoFit/>
          </a:bodyPr>
          <a:lstStyle/>
          <a:p>
            <a:pPr algn="ctr">
              <a:lnSpc>
                <a:spcPts val="6480"/>
              </a:lnSpc>
            </a:pPr>
            <a:r>
              <a:rPr lang="en-US" sz="5400">
                <a:solidFill>
                  <a:srgbClr val="000000"/>
                </a:solidFill>
                <a:latin typeface="Trebuchet MS"/>
                <a:ea typeface="Trebuchet MS"/>
                <a:cs typeface="Trebuchet MS"/>
                <a:sym typeface="Trebuchet MS"/>
              </a:rPr>
              <a:t>Bowles &amp; Gintis (1976)</a:t>
            </a:r>
          </a:p>
        </p:txBody>
      </p:sp>
      <p:sp>
        <p:nvSpPr>
          <p:cNvPr id="4" name="TextBox 4"/>
          <p:cNvSpPr txBox="1"/>
          <p:nvPr/>
        </p:nvSpPr>
        <p:spPr>
          <a:xfrm>
            <a:off x="2787937" y="4065691"/>
            <a:ext cx="6093172" cy="5739243"/>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Awgrymir, mewn rhai ffyrdd bod hyn yn: </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Hyfforddiant mewn diflastod</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Mwyafrif o amser mewn ysgol yn cael ei dreulio yn derbyn cyfarwyddiad yn oddefol</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Perfformio tasgau heb ystyr amlwg na defnydd clir</a:t>
            </a:r>
          </a:p>
        </p:txBody>
      </p:sp>
      <p:sp>
        <p:nvSpPr>
          <p:cNvPr id="5" name="TextBox 5"/>
          <p:cNvSpPr txBox="1"/>
          <p:nvPr/>
        </p:nvSpPr>
        <p:spPr>
          <a:xfrm>
            <a:off x="9406891" y="4065691"/>
            <a:ext cx="6093171" cy="5739245"/>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Suggested that in some ways this was:  </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Training in boredom</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Majority of school time spent on passively being instructed</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Performing tasks that have no obvious meaning or visible use</a:t>
            </a:r>
          </a:p>
          <a:p>
            <a:pPr marL="1120140" lvl="2" indent="-373380" algn="l">
              <a:lnSpc>
                <a:spcPts val="2879"/>
              </a:lnSpc>
            </a:pPr>
            <a:endParaRPr lang="en-US" sz="2400">
              <a:solidFill>
                <a:srgbClr val="404040"/>
              </a:solidFill>
              <a:latin typeface="Trebuchet MS"/>
              <a:ea typeface="Trebuchet MS"/>
              <a:cs typeface="Trebuchet MS"/>
              <a:sym typeface="Trebuchet MS"/>
            </a:endParaRPr>
          </a:p>
        </p:txBody>
      </p:sp>
      <p:grpSp>
        <p:nvGrpSpPr>
          <p:cNvPr id="6" name="Group 6"/>
          <p:cNvGrpSpPr>
            <a:grpSpLocks noChangeAspect="1"/>
          </p:cNvGrpSpPr>
          <p:nvPr/>
        </p:nvGrpSpPr>
        <p:grpSpPr>
          <a:xfrm>
            <a:off x="14770894" y="604166"/>
            <a:ext cx="2488405" cy="1988344"/>
            <a:chOff x="0" y="0"/>
            <a:chExt cx="3317874" cy="2651126"/>
          </a:xfrm>
        </p:grpSpPr>
        <p:sp>
          <p:nvSpPr>
            <p:cNvPr id="7" name="Freeform 7"/>
            <p:cNvSpPr/>
            <p:nvPr/>
          </p:nvSpPr>
          <p:spPr>
            <a:xfrm>
              <a:off x="0" y="0"/>
              <a:ext cx="3317875" cy="2651125"/>
            </a:xfrm>
            <a:custGeom>
              <a:avLst/>
              <a:gdLst/>
              <a:ahLst/>
              <a:cxnLst/>
              <a:rect l="l" t="t" r="r" b="b"/>
              <a:pathLst>
                <a:path w="3317875" h="2651125">
                  <a:moveTo>
                    <a:pt x="0" y="0"/>
                  </a:moveTo>
                  <a:lnTo>
                    <a:pt x="3317875" y="0"/>
                  </a:lnTo>
                  <a:lnTo>
                    <a:pt x="3317875" y="2651125"/>
                  </a:lnTo>
                  <a:lnTo>
                    <a:pt x="0" y="2651125"/>
                  </a:lnTo>
                  <a:lnTo>
                    <a:pt x="0" y="0"/>
                  </a:lnTo>
                  <a:close/>
                </a:path>
              </a:pathLst>
            </a:custGeom>
            <a:blipFill>
              <a:blip r:embed="rId2"/>
              <a:stretch>
                <a:fillRect r="-25966"/>
              </a:stretch>
            </a:blipFill>
          </p:spPr>
          <p:txBody>
            <a:bodyPr/>
            <a:lstStyle/>
            <a:p>
              <a:endParaRPr lang="en-GB"/>
            </a:p>
          </p:txBody>
        </p:sp>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AutoShape 2"/>
          <p:cNvSpPr/>
          <p:nvPr/>
        </p:nvSpPr>
        <p:spPr>
          <a:xfrm rot="8776573">
            <a:off x="10406482" y="7904560"/>
            <a:ext cx="8608175" cy="0"/>
          </a:xfrm>
          <a:prstGeom prst="line">
            <a:avLst/>
          </a:prstGeom>
          <a:ln w="9525" cap="rnd">
            <a:solidFill>
              <a:srgbClr val="FFF6D4"/>
            </a:solidFill>
            <a:prstDash val="solid"/>
            <a:headEnd type="none" w="sm" len="sm"/>
            <a:tailEnd type="none" w="sm" len="sm"/>
          </a:ln>
        </p:spPr>
        <p:txBody>
          <a:bodyPr/>
          <a:lstStyle/>
          <a:p>
            <a:endParaRPr lang="en-GB"/>
          </a:p>
        </p:txBody>
      </p:sp>
      <p:sp>
        <p:nvSpPr>
          <p:cNvPr id="3" name="TextBox 3"/>
          <p:cNvSpPr txBox="1"/>
          <p:nvPr/>
        </p:nvSpPr>
        <p:spPr>
          <a:xfrm>
            <a:off x="2787937" y="264797"/>
            <a:ext cx="12712122" cy="2952750"/>
          </a:xfrm>
          <a:prstGeom prst="rect">
            <a:avLst/>
          </a:prstGeom>
        </p:spPr>
        <p:txBody>
          <a:bodyPr lIns="0" tIns="0" rIns="0" bIns="0" rtlCol="0" anchor="t">
            <a:spAutoFit/>
          </a:bodyPr>
          <a:lstStyle/>
          <a:p>
            <a:pPr algn="ctr">
              <a:lnSpc>
                <a:spcPts val="5831"/>
              </a:lnSpc>
            </a:pPr>
            <a:endParaRPr/>
          </a:p>
          <a:p>
            <a:pPr algn="ctr">
              <a:lnSpc>
                <a:spcPts val="5831"/>
              </a:lnSpc>
            </a:pPr>
            <a:r>
              <a:rPr lang="en-US" sz="4859">
                <a:solidFill>
                  <a:srgbClr val="000000"/>
                </a:solidFill>
                <a:latin typeface="Trebuchet MS"/>
                <a:ea typeface="Trebuchet MS"/>
                <a:cs typeface="Trebuchet MS"/>
                <a:sym typeface="Trebuchet MS"/>
              </a:rPr>
              <a:t>Oes rhywbeth wedi newid?</a:t>
            </a:r>
          </a:p>
          <a:p>
            <a:pPr algn="ctr">
              <a:lnSpc>
                <a:spcPts val="5831"/>
              </a:lnSpc>
            </a:pPr>
            <a:r>
              <a:rPr lang="en-US" sz="4859">
                <a:solidFill>
                  <a:srgbClr val="000000"/>
                </a:solidFill>
                <a:latin typeface="Trebuchet MS"/>
                <a:ea typeface="Trebuchet MS"/>
                <a:cs typeface="Trebuchet MS"/>
                <a:sym typeface="Trebuchet MS"/>
              </a:rPr>
              <a:t>Has anything changed?</a:t>
            </a:r>
          </a:p>
          <a:p>
            <a:pPr algn="ctr">
              <a:lnSpc>
                <a:spcPts val="5831"/>
              </a:lnSpc>
            </a:pPr>
            <a:endParaRPr lang="en-US" sz="4859">
              <a:solidFill>
                <a:srgbClr val="000000"/>
              </a:solidFill>
              <a:latin typeface="Trebuchet MS"/>
              <a:ea typeface="Trebuchet MS"/>
              <a:cs typeface="Trebuchet MS"/>
              <a:sym typeface="Trebuchet MS"/>
            </a:endParaRPr>
          </a:p>
        </p:txBody>
      </p:sp>
      <p:sp>
        <p:nvSpPr>
          <p:cNvPr id="4" name="TextBox 4"/>
          <p:cNvSpPr txBox="1"/>
          <p:nvPr/>
        </p:nvSpPr>
        <p:spPr>
          <a:xfrm>
            <a:off x="2787937" y="3635573"/>
            <a:ext cx="6093172" cy="5748768"/>
          </a:xfrm>
          <a:prstGeom prst="rect">
            <a:avLst/>
          </a:prstGeom>
        </p:spPr>
        <p:txBody>
          <a:bodyPr lIns="0" tIns="0" rIns="0" bIns="0" rtlCol="0" anchor="t">
            <a:spAutoFit/>
          </a:bodyPr>
          <a:lstStyle/>
          <a:p>
            <a:pPr marL="651510" lvl="1" indent="-325755" algn="l">
              <a:lnSpc>
                <a:spcPts val="4320"/>
              </a:lnSpc>
              <a:buFont typeface="Arial"/>
              <a:buChar char="•"/>
            </a:pPr>
            <a:r>
              <a:rPr lang="en-US" sz="3600">
                <a:solidFill>
                  <a:srgbClr val="404040"/>
                </a:solidFill>
                <a:latin typeface="Trebuchet MS"/>
                <a:ea typeface="Trebuchet MS"/>
                <a:cs typeface="Trebuchet MS"/>
                <a:sym typeface="Trebuchet MS"/>
              </a:rPr>
              <a:t>40+ mlynedd ers astudiaeth Bowles a Gintis (1976)</a:t>
            </a:r>
          </a:p>
          <a:p>
            <a:pPr marL="1228725" lvl="2" indent="-409575" algn="l">
              <a:lnSpc>
                <a:spcPts val="3600"/>
              </a:lnSpc>
              <a:buFont typeface="Arial"/>
              <a:buChar char="⚬"/>
            </a:pPr>
            <a:r>
              <a:rPr lang="en-US" sz="3000">
                <a:solidFill>
                  <a:srgbClr val="404040"/>
                </a:solidFill>
                <a:latin typeface="Trebuchet MS"/>
                <a:ea typeface="Trebuchet MS"/>
                <a:cs typeface="Trebuchet MS"/>
                <a:sym typeface="Trebuchet MS"/>
              </a:rPr>
              <a:t>Defodau ac arferion dal yn digwydd mewn ysgolion heddiw</a:t>
            </a:r>
          </a:p>
          <a:p>
            <a:pPr marL="1860233" lvl="3" indent="-465058" algn="l">
              <a:lnSpc>
                <a:spcPts val="3240"/>
              </a:lnSpc>
              <a:buFont typeface="Arial"/>
              <a:buChar char="￭"/>
            </a:pPr>
            <a:r>
              <a:rPr lang="en-US" sz="2700">
                <a:solidFill>
                  <a:srgbClr val="404040"/>
                </a:solidFill>
                <a:latin typeface="Trebuchet MS"/>
                <a:ea typeface="Trebuchet MS"/>
                <a:cs typeface="Trebuchet MS"/>
                <a:sym typeface="Trebuchet MS"/>
              </a:rPr>
              <a:t>Yn ychwanegol, mae mathau eraill o reolaeth yn cael eu gweithredu drwy drefnu disgyblion i grwpiau</a:t>
            </a:r>
          </a:p>
          <a:p>
            <a:pPr marL="1860233" lvl="3" indent="-465058" algn="l">
              <a:lnSpc>
                <a:spcPts val="3240"/>
              </a:lnSpc>
            </a:pPr>
            <a:endParaRPr lang="en-US" sz="2700">
              <a:solidFill>
                <a:srgbClr val="404040"/>
              </a:solidFill>
              <a:latin typeface="Trebuchet MS"/>
              <a:ea typeface="Trebuchet MS"/>
              <a:cs typeface="Trebuchet MS"/>
              <a:sym typeface="Trebuchet MS"/>
            </a:endParaRPr>
          </a:p>
        </p:txBody>
      </p:sp>
      <p:sp>
        <p:nvSpPr>
          <p:cNvPr id="5" name="TextBox 5"/>
          <p:cNvSpPr txBox="1"/>
          <p:nvPr/>
        </p:nvSpPr>
        <p:spPr>
          <a:xfrm>
            <a:off x="9406891" y="3635573"/>
            <a:ext cx="6093171" cy="5748770"/>
          </a:xfrm>
          <a:prstGeom prst="rect">
            <a:avLst/>
          </a:prstGeom>
        </p:spPr>
        <p:txBody>
          <a:bodyPr lIns="0" tIns="0" rIns="0" bIns="0" rtlCol="0" anchor="t">
            <a:spAutoFit/>
          </a:bodyPr>
          <a:lstStyle/>
          <a:p>
            <a:pPr marL="651510" lvl="1" indent="-325755" algn="l">
              <a:lnSpc>
                <a:spcPts val="4320"/>
              </a:lnSpc>
              <a:buFont typeface="Arial"/>
              <a:buChar char="•"/>
            </a:pPr>
            <a:r>
              <a:rPr lang="en-US" sz="3600">
                <a:solidFill>
                  <a:srgbClr val="404040"/>
                </a:solidFill>
                <a:latin typeface="Trebuchet MS"/>
                <a:ea typeface="Trebuchet MS"/>
                <a:cs typeface="Trebuchet MS"/>
                <a:sym typeface="Trebuchet MS"/>
              </a:rPr>
              <a:t>40+ years since Bowles and Gintis’ 1976 study</a:t>
            </a:r>
          </a:p>
          <a:p>
            <a:pPr marL="1228725" lvl="2" indent="-409575" algn="l">
              <a:lnSpc>
                <a:spcPts val="3600"/>
              </a:lnSpc>
              <a:buFont typeface="Arial"/>
              <a:buChar char="⚬"/>
            </a:pPr>
            <a:r>
              <a:rPr lang="en-US" sz="3000">
                <a:solidFill>
                  <a:srgbClr val="404040"/>
                </a:solidFill>
                <a:latin typeface="Trebuchet MS"/>
                <a:ea typeface="Trebuchet MS"/>
                <a:cs typeface="Trebuchet MS"/>
                <a:sym typeface="Trebuchet MS"/>
              </a:rPr>
              <a:t>Rituals and routines still prevail in schools today</a:t>
            </a:r>
          </a:p>
          <a:p>
            <a:pPr marL="1860233" lvl="3" indent="-465058" algn="l">
              <a:lnSpc>
                <a:spcPts val="3240"/>
              </a:lnSpc>
              <a:buFont typeface="Arial"/>
              <a:buChar char="￭"/>
            </a:pPr>
            <a:r>
              <a:rPr lang="en-US" sz="2700">
                <a:solidFill>
                  <a:srgbClr val="404040"/>
                </a:solidFill>
                <a:latin typeface="Trebuchet MS"/>
                <a:ea typeface="Trebuchet MS"/>
                <a:cs typeface="Trebuchet MS"/>
                <a:sym typeface="Trebuchet MS"/>
              </a:rPr>
              <a:t>In addition further forms of control are now exercised through the organisation of pupils into groups</a:t>
            </a:r>
          </a:p>
          <a:p>
            <a:pPr marL="1860233" lvl="3" indent="-465058" algn="l">
              <a:lnSpc>
                <a:spcPts val="3240"/>
              </a:lnSpc>
            </a:pPr>
            <a:endParaRPr lang="en-US" sz="2700">
              <a:solidFill>
                <a:srgbClr val="404040"/>
              </a:solidFill>
              <a:latin typeface="Trebuchet MS"/>
              <a:ea typeface="Trebuchet MS"/>
              <a:cs typeface="Trebuchet MS"/>
              <a:sym typeface="Trebuchet MS"/>
            </a:endParaRPr>
          </a:p>
          <a:p>
            <a:pPr marL="1860233" lvl="3" indent="-465058" algn="l">
              <a:lnSpc>
                <a:spcPts val="3240"/>
              </a:lnSpc>
            </a:pPr>
            <a:endParaRPr lang="en-US" sz="2700">
              <a:solidFill>
                <a:srgbClr val="404040"/>
              </a:solidFill>
              <a:latin typeface="Trebuchet MS"/>
              <a:ea typeface="Trebuchet MS"/>
              <a:cs typeface="Trebuchet MS"/>
              <a:sym typeface="Trebuchet MS"/>
            </a:endParaRPr>
          </a:p>
        </p:txBody>
      </p:sp>
      <p:sp>
        <p:nvSpPr>
          <p:cNvPr id="6" name="Freeform 6"/>
          <p:cNvSpPr/>
          <p:nvPr/>
        </p:nvSpPr>
        <p:spPr>
          <a:xfrm>
            <a:off x="14374252" y="283847"/>
            <a:ext cx="3916129" cy="4784237"/>
          </a:xfrm>
          <a:custGeom>
            <a:avLst/>
            <a:gdLst/>
            <a:ahLst/>
            <a:cxnLst/>
            <a:rect l="l" t="t" r="r" b="b"/>
            <a:pathLst>
              <a:path w="3916129" h="4784237">
                <a:moveTo>
                  <a:pt x="0" y="0"/>
                </a:moveTo>
                <a:lnTo>
                  <a:pt x="3916129" y="0"/>
                </a:lnTo>
                <a:lnTo>
                  <a:pt x="3916129" y="4784236"/>
                </a:lnTo>
                <a:lnTo>
                  <a:pt x="0" y="4784236"/>
                </a:lnTo>
                <a:lnTo>
                  <a:pt x="0" y="0"/>
                </a:lnTo>
                <a:close/>
              </a:path>
            </a:pathLst>
          </a:custGeom>
          <a:blipFill>
            <a:blip r:embed="rId2"/>
            <a:stretch>
              <a:fillRect/>
            </a:stretch>
          </a:blipFill>
        </p:spPr>
        <p:txBody>
          <a:bodyPr/>
          <a:lstStyle/>
          <a:p>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AutoShape 2"/>
          <p:cNvSpPr/>
          <p:nvPr/>
        </p:nvSpPr>
        <p:spPr>
          <a:xfrm rot="8776573">
            <a:off x="10406482" y="7904560"/>
            <a:ext cx="8608175" cy="0"/>
          </a:xfrm>
          <a:prstGeom prst="line">
            <a:avLst/>
          </a:prstGeom>
          <a:ln w="9525" cap="rnd">
            <a:solidFill>
              <a:srgbClr val="FFF6D4"/>
            </a:solidFill>
            <a:prstDash val="solid"/>
            <a:headEnd type="none" w="sm" len="sm"/>
            <a:tailEnd type="none" w="sm" len="sm"/>
          </a:ln>
        </p:spPr>
        <p:txBody>
          <a:bodyPr/>
          <a:lstStyle/>
          <a:p>
            <a:endParaRPr lang="en-GB"/>
          </a:p>
        </p:txBody>
      </p:sp>
      <p:sp>
        <p:nvSpPr>
          <p:cNvPr id="3" name="TextBox 3"/>
          <p:cNvSpPr txBox="1"/>
          <p:nvPr/>
        </p:nvSpPr>
        <p:spPr>
          <a:xfrm>
            <a:off x="2787939" y="268944"/>
            <a:ext cx="12712122" cy="3686175"/>
          </a:xfrm>
          <a:prstGeom prst="rect">
            <a:avLst/>
          </a:prstGeom>
        </p:spPr>
        <p:txBody>
          <a:bodyPr lIns="0" tIns="0" rIns="0" bIns="0" rtlCol="0" anchor="t">
            <a:spAutoFit/>
          </a:bodyPr>
          <a:lstStyle/>
          <a:p>
            <a:pPr algn="ctr">
              <a:lnSpc>
                <a:spcPts val="5831"/>
              </a:lnSpc>
            </a:pPr>
            <a:endParaRPr/>
          </a:p>
          <a:p>
            <a:pPr algn="ctr">
              <a:lnSpc>
                <a:spcPts val="5831"/>
              </a:lnSpc>
            </a:pPr>
            <a:r>
              <a:rPr lang="en-US" sz="4859">
                <a:solidFill>
                  <a:srgbClr val="000000"/>
                </a:solidFill>
                <a:latin typeface="Trebuchet MS"/>
                <a:ea typeface="Trebuchet MS"/>
                <a:cs typeface="Trebuchet MS"/>
                <a:sym typeface="Trebuchet MS"/>
              </a:rPr>
              <a:t>Canlyniad grwpio</a:t>
            </a:r>
          </a:p>
          <a:p>
            <a:pPr algn="ctr">
              <a:lnSpc>
                <a:spcPts val="5831"/>
              </a:lnSpc>
            </a:pPr>
            <a:r>
              <a:rPr lang="en-US" sz="4859">
                <a:solidFill>
                  <a:srgbClr val="000000"/>
                </a:solidFill>
                <a:latin typeface="Trebuchet MS"/>
                <a:ea typeface="Trebuchet MS"/>
                <a:cs typeface="Trebuchet MS"/>
                <a:sym typeface="Trebuchet MS"/>
              </a:rPr>
              <a:t>Outcome of grouping</a:t>
            </a:r>
          </a:p>
          <a:p>
            <a:pPr algn="ctr">
              <a:lnSpc>
                <a:spcPts val="5831"/>
              </a:lnSpc>
            </a:pPr>
            <a:endParaRPr lang="en-US" sz="4859">
              <a:solidFill>
                <a:srgbClr val="000000"/>
              </a:solidFill>
              <a:latin typeface="Trebuchet MS"/>
              <a:ea typeface="Trebuchet MS"/>
              <a:cs typeface="Trebuchet MS"/>
              <a:sym typeface="Trebuchet MS"/>
            </a:endParaRPr>
          </a:p>
          <a:p>
            <a:pPr algn="ctr">
              <a:lnSpc>
                <a:spcPts val="5831"/>
              </a:lnSpc>
            </a:pPr>
            <a:endParaRPr lang="en-US" sz="4859">
              <a:solidFill>
                <a:srgbClr val="000000"/>
              </a:solidFill>
              <a:latin typeface="Trebuchet MS"/>
              <a:ea typeface="Trebuchet MS"/>
              <a:cs typeface="Trebuchet MS"/>
              <a:sym typeface="Trebuchet MS"/>
            </a:endParaRPr>
          </a:p>
        </p:txBody>
      </p:sp>
      <p:sp>
        <p:nvSpPr>
          <p:cNvPr id="4" name="TextBox 4"/>
          <p:cNvSpPr txBox="1"/>
          <p:nvPr/>
        </p:nvSpPr>
        <p:spPr>
          <a:xfrm>
            <a:off x="2347741" y="3075652"/>
            <a:ext cx="6093172" cy="5739243"/>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Disgyblion yn derbyn ‘gwerthoedd’ gwahanol</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Gwahanol ‘brofiadau’ i ddisgyblion unigol yn nhermau ‘brwdfrydedd’ ac ‘ymddygiad’ eu cyfoedion yn y grwp</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‘Agwedd’ athrawon</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Y ‘math o waith’ a roir</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‘Disgwyliadau’ am y  ‘swm’ o waith a ‘lefel y gwaith’ mae angen cynhyrchu</a:t>
            </a:r>
          </a:p>
        </p:txBody>
      </p:sp>
      <p:sp>
        <p:nvSpPr>
          <p:cNvPr id="5" name="TextBox 5"/>
          <p:cNvSpPr txBox="1"/>
          <p:nvPr/>
        </p:nvSpPr>
        <p:spPr>
          <a:xfrm>
            <a:off x="9847088" y="2984369"/>
            <a:ext cx="6093171" cy="5739245"/>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Pupils are being given different ‘values’</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Different ‘experiences’ for the individual pupil in terms of the ‘enthusiasm’ and ‘behaviour’ of their peers in the group</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The ‘attitude’ of the teachers</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The ‘type of work’ given</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‘Expectations’ of the ‘amount’ and ‘level of work’ they need to produce</a:t>
            </a:r>
          </a:p>
          <a:p>
            <a:pPr marL="1120140" lvl="2" indent="-373380" algn="l">
              <a:lnSpc>
                <a:spcPts val="2879"/>
              </a:lnSpc>
            </a:pPr>
            <a:endParaRPr lang="en-US" sz="2400">
              <a:solidFill>
                <a:srgbClr val="404040"/>
              </a:solidFill>
              <a:latin typeface="Trebuchet MS"/>
              <a:ea typeface="Trebuchet MS"/>
              <a:cs typeface="Trebuchet MS"/>
              <a:sym typeface="Trebuchet MS"/>
            </a:endParaRPr>
          </a:p>
          <a:p>
            <a:pPr marL="1120140" lvl="2" indent="-373380" algn="l">
              <a:lnSpc>
                <a:spcPts val="2879"/>
              </a:lnSpc>
            </a:pPr>
            <a:endParaRPr lang="en-US" sz="2400">
              <a:solidFill>
                <a:srgbClr val="404040"/>
              </a:solidFill>
              <a:latin typeface="Trebuchet MS"/>
              <a:ea typeface="Trebuchet MS"/>
              <a:cs typeface="Trebuchet MS"/>
              <a:sym typeface="Trebuchet MS"/>
            </a:endParaRPr>
          </a:p>
        </p:txBody>
      </p:sp>
      <p:grpSp>
        <p:nvGrpSpPr>
          <p:cNvPr id="6" name="Group 6"/>
          <p:cNvGrpSpPr>
            <a:grpSpLocks noChangeAspect="1"/>
          </p:cNvGrpSpPr>
          <p:nvPr/>
        </p:nvGrpSpPr>
        <p:grpSpPr>
          <a:xfrm>
            <a:off x="7741214" y="7970107"/>
            <a:ext cx="2805573" cy="2091819"/>
            <a:chOff x="0" y="0"/>
            <a:chExt cx="3740764" cy="2789092"/>
          </a:xfrm>
        </p:grpSpPr>
        <p:sp>
          <p:nvSpPr>
            <p:cNvPr id="7" name="Freeform 7" descr="C:\Users\Alison\AppData\Local\Microsoft\Windows\INetCache\IE\RCJWKXVE\students_group_work[1].png"/>
            <p:cNvSpPr/>
            <p:nvPr/>
          </p:nvSpPr>
          <p:spPr>
            <a:xfrm>
              <a:off x="0" y="0"/>
              <a:ext cx="3740785" cy="2789047"/>
            </a:xfrm>
            <a:custGeom>
              <a:avLst/>
              <a:gdLst/>
              <a:ahLst/>
              <a:cxnLst/>
              <a:rect l="l" t="t" r="r" b="b"/>
              <a:pathLst>
                <a:path w="3740785" h="2789047">
                  <a:moveTo>
                    <a:pt x="0" y="0"/>
                  </a:moveTo>
                  <a:lnTo>
                    <a:pt x="3740785" y="0"/>
                  </a:lnTo>
                  <a:lnTo>
                    <a:pt x="3740785" y="2789047"/>
                  </a:lnTo>
                  <a:lnTo>
                    <a:pt x="0" y="2789047"/>
                  </a:lnTo>
                  <a:lnTo>
                    <a:pt x="0" y="0"/>
                  </a:lnTo>
                  <a:close/>
                </a:path>
              </a:pathLst>
            </a:custGeom>
            <a:blipFill>
              <a:blip r:embed="rId2"/>
              <a:stretch>
                <a:fillRect b="-47"/>
              </a:stretch>
            </a:blipFill>
          </p:spPr>
          <p:txBody>
            <a:bodyPr/>
            <a:lstStyle/>
            <a:p>
              <a:endParaRPr lang="en-GB"/>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2849276" y="1009650"/>
            <a:ext cx="12712122" cy="2219325"/>
          </a:xfrm>
          <a:prstGeom prst="rect">
            <a:avLst/>
          </a:prstGeom>
        </p:spPr>
        <p:txBody>
          <a:bodyPr lIns="0" tIns="0" rIns="0" bIns="0" rtlCol="0" anchor="t">
            <a:spAutoFit/>
          </a:bodyPr>
          <a:lstStyle/>
          <a:p>
            <a:pPr algn="ctr">
              <a:lnSpc>
                <a:spcPts val="5831"/>
              </a:lnSpc>
            </a:pPr>
            <a:r>
              <a:rPr lang="en-US" sz="4859">
                <a:solidFill>
                  <a:srgbClr val="000000"/>
                </a:solidFill>
                <a:latin typeface="Trebuchet MS"/>
                <a:ea typeface="Trebuchet MS"/>
                <a:cs typeface="Trebuchet MS"/>
                <a:sym typeface="Trebuchet MS"/>
              </a:rPr>
              <a:t>Hyfforddiant ar gyfer gweithio i eraill</a:t>
            </a:r>
          </a:p>
          <a:p>
            <a:pPr algn="ctr">
              <a:lnSpc>
                <a:spcPts val="5831"/>
              </a:lnSpc>
            </a:pPr>
            <a:r>
              <a:rPr lang="en-US" sz="4859">
                <a:solidFill>
                  <a:srgbClr val="000000"/>
                </a:solidFill>
                <a:latin typeface="Trebuchet MS"/>
                <a:ea typeface="Trebuchet MS"/>
                <a:cs typeface="Trebuchet MS"/>
                <a:sym typeface="Trebuchet MS"/>
              </a:rPr>
              <a:t>Training for Subordination</a:t>
            </a:r>
          </a:p>
          <a:p>
            <a:pPr algn="ctr">
              <a:lnSpc>
                <a:spcPts val="5831"/>
              </a:lnSpc>
            </a:pPr>
            <a:endParaRPr lang="en-US" sz="4859">
              <a:solidFill>
                <a:srgbClr val="000000"/>
              </a:solidFill>
              <a:latin typeface="Trebuchet MS"/>
              <a:ea typeface="Trebuchet MS"/>
              <a:cs typeface="Trebuchet MS"/>
              <a:sym typeface="Trebuchet MS"/>
            </a:endParaRPr>
          </a:p>
        </p:txBody>
      </p:sp>
      <p:sp>
        <p:nvSpPr>
          <p:cNvPr id="3" name="TextBox 3"/>
          <p:cNvSpPr txBox="1"/>
          <p:nvPr/>
        </p:nvSpPr>
        <p:spPr>
          <a:xfrm>
            <a:off x="2726602" y="3277079"/>
            <a:ext cx="6093172" cy="5739243"/>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Paratoi y mwyafrif o ddisgyblion am fywyd cyflogedig</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Gweithio i gorfforaeth neu sefydliad</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Mewn mannau tebyg byddai tactegau ac arferion tebyg</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Am elw economaidd</a:t>
            </a:r>
          </a:p>
        </p:txBody>
      </p:sp>
      <p:sp>
        <p:nvSpPr>
          <p:cNvPr id="4" name="TextBox 4"/>
          <p:cNvSpPr txBox="1"/>
          <p:nvPr/>
        </p:nvSpPr>
        <p:spPr>
          <a:xfrm>
            <a:off x="9345556" y="3277079"/>
            <a:ext cx="6093171" cy="5739245"/>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Preparing the majority of pupils for a waged life</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Working for a corporation or institute</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In such places there would be similar tactics and practices</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For economic gain</a:t>
            </a:r>
          </a:p>
          <a:p>
            <a:pPr marL="1260158" lvl="2" indent="-420052" algn="l">
              <a:lnSpc>
                <a:spcPts val="3240"/>
              </a:lnSpc>
            </a:pPr>
            <a:endParaRPr lang="en-US" sz="2400">
              <a:solidFill>
                <a:srgbClr val="404040"/>
              </a:solidFill>
              <a:latin typeface="Trebuchet MS"/>
              <a:ea typeface="Trebuchet MS"/>
              <a:cs typeface="Trebuchet MS"/>
              <a:sym typeface="Trebuchet MS"/>
            </a:endParaRPr>
          </a:p>
        </p:txBody>
      </p:sp>
      <p:grpSp>
        <p:nvGrpSpPr>
          <p:cNvPr id="5" name="Group 5"/>
          <p:cNvGrpSpPr>
            <a:grpSpLocks noChangeAspect="1"/>
          </p:cNvGrpSpPr>
          <p:nvPr/>
        </p:nvGrpSpPr>
        <p:grpSpPr>
          <a:xfrm>
            <a:off x="7378453" y="7433858"/>
            <a:ext cx="3934206" cy="2624246"/>
            <a:chOff x="0" y="0"/>
            <a:chExt cx="5245608" cy="3498994"/>
          </a:xfrm>
        </p:grpSpPr>
        <p:sp>
          <p:nvSpPr>
            <p:cNvPr id="6" name="Freeform 6" descr="C:\Users\Alison\AppData\Local\Microsoft\Windows\INetCache\IE\RCJWKXVE\20070612-burtynsky-mw13-009-910[1].jpg"/>
            <p:cNvSpPr/>
            <p:nvPr/>
          </p:nvSpPr>
          <p:spPr>
            <a:xfrm>
              <a:off x="0" y="0"/>
              <a:ext cx="5245608" cy="3498977"/>
            </a:xfrm>
            <a:custGeom>
              <a:avLst/>
              <a:gdLst/>
              <a:ahLst/>
              <a:cxnLst/>
              <a:rect l="l" t="t" r="r" b="b"/>
              <a:pathLst>
                <a:path w="5245608" h="3498977">
                  <a:moveTo>
                    <a:pt x="0" y="0"/>
                  </a:moveTo>
                  <a:lnTo>
                    <a:pt x="5245608" y="0"/>
                  </a:lnTo>
                  <a:lnTo>
                    <a:pt x="5245608" y="3498977"/>
                  </a:lnTo>
                  <a:lnTo>
                    <a:pt x="0" y="3498977"/>
                  </a:lnTo>
                  <a:lnTo>
                    <a:pt x="0" y="0"/>
                  </a:lnTo>
                  <a:close/>
                </a:path>
              </a:pathLst>
            </a:custGeom>
            <a:blipFill>
              <a:blip r:embed="rId2"/>
              <a:stretch>
                <a:fillRect r="-372"/>
              </a:stretch>
            </a:blipFill>
          </p:spPr>
          <p:txBody>
            <a:bodyPr/>
            <a:lstStyle/>
            <a:p>
              <a:endParaRPr lang="en-GB"/>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6863080" y="7282902"/>
            <a:ext cx="3700463" cy="2550318"/>
            <a:chOff x="0" y="0"/>
            <a:chExt cx="4933950" cy="3400424"/>
          </a:xfrm>
        </p:grpSpPr>
        <p:sp>
          <p:nvSpPr>
            <p:cNvPr id="3" name="Freeform 3"/>
            <p:cNvSpPr/>
            <p:nvPr/>
          </p:nvSpPr>
          <p:spPr>
            <a:xfrm>
              <a:off x="0" y="0"/>
              <a:ext cx="4933950" cy="3400425"/>
            </a:xfrm>
            <a:custGeom>
              <a:avLst/>
              <a:gdLst/>
              <a:ahLst/>
              <a:cxnLst/>
              <a:rect l="l" t="t" r="r" b="b"/>
              <a:pathLst>
                <a:path w="4933950" h="3400425">
                  <a:moveTo>
                    <a:pt x="0" y="0"/>
                  </a:moveTo>
                  <a:lnTo>
                    <a:pt x="4933950" y="0"/>
                  </a:lnTo>
                  <a:lnTo>
                    <a:pt x="4933950" y="3400425"/>
                  </a:lnTo>
                  <a:lnTo>
                    <a:pt x="0" y="3400425"/>
                  </a:lnTo>
                  <a:lnTo>
                    <a:pt x="0" y="0"/>
                  </a:lnTo>
                  <a:close/>
                </a:path>
              </a:pathLst>
            </a:custGeom>
            <a:blipFill>
              <a:blip r:embed="rId2"/>
              <a:stretch>
                <a:fillRect b="-8683"/>
              </a:stretch>
            </a:blipFill>
          </p:spPr>
          <p:txBody>
            <a:bodyPr/>
            <a:lstStyle/>
            <a:p>
              <a:endParaRPr lang="en-GB"/>
            </a:p>
          </p:txBody>
        </p:sp>
      </p:grpSp>
      <p:sp>
        <p:nvSpPr>
          <p:cNvPr id="4" name="TextBox 4"/>
          <p:cNvSpPr txBox="1"/>
          <p:nvPr/>
        </p:nvSpPr>
        <p:spPr>
          <a:xfrm>
            <a:off x="2787939" y="1009650"/>
            <a:ext cx="12712122" cy="2219325"/>
          </a:xfrm>
          <a:prstGeom prst="rect">
            <a:avLst/>
          </a:prstGeom>
        </p:spPr>
        <p:txBody>
          <a:bodyPr lIns="0" tIns="0" rIns="0" bIns="0" rtlCol="0" anchor="t">
            <a:spAutoFit/>
          </a:bodyPr>
          <a:lstStyle/>
          <a:p>
            <a:pPr algn="ctr">
              <a:lnSpc>
                <a:spcPts val="5831"/>
              </a:lnSpc>
            </a:pPr>
            <a:r>
              <a:rPr lang="en-US" sz="4859">
                <a:solidFill>
                  <a:srgbClr val="000000"/>
                </a:solidFill>
                <a:latin typeface="Trebuchet MS"/>
                <a:ea typeface="Trebuchet MS"/>
                <a:cs typeface="Trebuchet MS"/>
                <a:sym typeface="Trebuchet MS"/>
              </a:rPr>
              <a:t>Ysgol a Bywyd yn y Dyfodol . . . </a:t>
            </a:r>
          </a:p>
          <a:p>
            <a:pPr algn="ctr">
              <a:lnSpc>
                <a:spcPts val="5831"/>
              </a:lnSpc>
            </a:pPr>
            <a:r>
              <a:rPr lang="en-US" sz="4859">
                <a:solidFill>
                  <a:srgbClr val="000000"/>
                </a:solidFill>
                <a:latin typeface="Trebuchet MS"/>
                <a:ea typeface="Trebuchet MS"/>
                <a:cs typeface="Trebuchet MS"/>
                <a:sym typeface="Trebuchet MS"/>
              </a:rPr>
              <a:t>School and Future Life . . .</a:t>
            </a:r>
          </a:p>
          <a:p>
            <a:pPr algn="ctr">
              <a:lnSpc>
                <a:spcPts val="5831"/>
              </a:lnSpc>
            </a:pPr>
            <a:endParaRPr lang="en-US" sz="4859">
              <a:solidFill>
                <a:srgbClr val="000000"/>
              </a:solidFill>
              <a:latin typeface="Trebuchet MS"/>
              <a:ea typeface="Trebuchet MS"/>
              <a:cs typeface="Trebuchet MS"/>
              <a:sym typeface="Trebuchet MS"/>
            </a:endParaRPr>
          </a:p>
        </p:txBody>
      </p:sp>
      <p:sp>
        <p:nvSpPr>
          <p:cNvPr id="5" name="TextBox 5"/>
          <p:cNvSpPr txBox="1"/>
          <p:nvPr/>
        </p:nvSpPr>
        <p:spPr>
          <a:xfrm>
            <a:off x="1352805" y="3252787"/>
            <a:ext cx="7074557" cy="3771900"/>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Dysga ddisgyblion sut i oroesi ar y coridorau ac mewn llefydd heb oruchwyliaeth er enghraifft yn y toiledau</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Maent yn ymwybodol o’r ‘pecking order’ sydd yn gudd i’r system ysgol swyddogol</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Proses answyddogol o ddysgu yw’r broses y mae’r disgyblion hyn yn mynd trwyddo</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Mae’r ysgol yn baratoad da ar gyfer, ac yn adlewyrchu, y cymunedau y byddant yn byw ynddynt</a:t>
            </a:r>
          </a:p>
        </p:txBody>
      </p:sp>
      <p:sp>
        <p:nvSpPr>
          <p:cNvPr id="6" name="TextBox 6"/>
          <p:cNvSpPr txBox="1"/>
          <p:nvPr/>
        </p:nvSpPr>
        <p:spPr>
          <a:xfrm>
            <a:off x="9879217" y="2890837"/>
            <a:ext cx="6986932" cy="4495800"/>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Pupils learn how to survive on the corridors and in unsupervised areas such as the toilets</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They are aware of the pecking order that goes unnoticed by the official school system</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An unofficial process of learning that these pupils go through</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The school is a good preparation for, and reflects, the communities that they will live in</a:t>
            </a:r>
          </a:p>
          <a:p>
            <a:pPr marL="1120140" lvl="2" indent="-373380" algn="l">
              <a:lnSpc>
                <a:spcPts val="2879"/>
              </a:lnSpc>
            </a:pPr>
            <a:endParaRPr lang="en-US" sz="2400">
              <a:solidFill>
                <a:srgbClr val="404040"/>
              </a:solidFill>
              <a:latin typeface="Trebuchet MS"/>
              <a:ea typeface="Trebuchet MS"/>
              <a:cs typeface="Trebuchet MS"/>
              <a:sym typeface="Trebuchet MS"/>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2787937" y="1019175"/>
            <a:ext cx="12712122" cy="1647825"/>
          </a:xfrm>
          <a:prstGeom prst="rect">
            <a:avLst/>
          </a:prstGeom>
        </p:spPr>
        <p:txBody>
          <a:bodyPr lIns="0" tIns="0" rIns="0" bIns="0" rtlCol="0" anchor="t">
            <a:spAutoFit/>
          </a:bodyPr>
          <a:lstStyle/>
          <a:p>
            <a:pPr algn="ctr">
              <a:lnSpc>
                <a:spcPts val="6480"/>
              </a:lnSpc>
            </a:pPr>
            <a:r>
              <a:rPr lang="en-US" sz="5400">
                <a:solidFill>
                  <a:srgbClr val="000000"/>
                </a:solidFill>
                <a:latin typeface="Trebuchet MS"/>
                <a:ea typeface="Trebuchet MS"/>
                <a:cs typeface="Trebuchet MS"/>
                <a:sym typeface="Trebuchet MS"/>
              </a:rPr>
              <a:t>Damcaniaeth Atgynhyrchu Cymdeithasol</a:t>
            </a:r>
          </a:p>
          <a:p>
            <a:pPr algn="ctr">
              <a:lnSpc>
                <a:spcPts val="6480"/>
              </a:lnSpc>
            </a:pPr>
            <a:r>
              <a:rPr lang="en-US" sz="5400">
                <a:solidFill>
                  <a:srgbClr val="000000"/>
                </a:solidFill>
                <a:latin typeface="Trebuchet MS"/>
                <a:ea typeface="Trebuchet MS"/>
                <a:cs typeface="Trebuchet MS"/>
                <a:sym typeface="Trebuchet MS"/>
              </a:rPr>
              <a:t>Social Reproduction Theory</a:t>
            </a:r>
          </a:p>
        </p:txBody>
      </p:sp>
      <p:sp>
        <p:nvSpPr>
          <p:cNvPr id="3" name="TextBox 3"/>
          <p:cNvSpPr txBox="1"/>
          <p:nvPr/>
        </p:nvSpPr>
        <p:spPr>
          <a:xfrm>
            <a:off x="2787937" y="3680147"/>
            <a:ext cx="6093172" cy="5739243"/>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Bowles &amp; Gintis (1976) </a:t>
            </a:r>
          </a:p>
          <a:p>
            <a:pPr marL="1174432" lvl="2" indent="-391478" algn="l">
              <a:lnSpc>
                <a:spcPts val="3240"/>
              </a:lnSpc>
              <a:buFont typeface="Arial"/>
              <a:buChar char="⚬"/>
            </a:pPr>
            <a:r>
              <a:rPr lang="en-US" sz="2700">
                <a:solidFill>
                  <a:srgbClr val="404040"/>
                </a:solidFill>
                <a:latin typeface="Trebuchet MS"/>
                <a:ea typeface="Trebuchet MS"/>
                <a:cs typeface="Trebuchet MS"/>
                <a:sym typeface="Trebuchet MS"/>
              </a:rPr>
              <a:t>Wedi gweld y system addysg fel mecanwaith o atgynhyrchiad cymdeithasol</a:t>
            </a:r>
          </a:p>
          <a:p>
            <a:pPr marL="1805940" lvl="3" indent="-451485" algn="l">
              <a:lnSpc>
                <a:spcPts val="2879"/>
              </a:lnSpc>
              <a:buFont typeface="Arial"/>
              <a:buChar char="￭"/>
            </a:pPr>
            <a:r>
              <a:rPr lang="en-US" sz="2400">
                <a:solidFill>
                  <a:srgbClr val="404040"/>
                </a:solidFill>
                <a:latin typeface="Trebuchet MS"/>
                <a:ea typeface="Trebuchet MS"/>
                <a:cs typeface="Trebuchet MS"/>
                <a:sym typeface="Trebuchet MS"/>
              </a:rPr>
              <a:t>Y grwpiau hynny yn y safleoedd cymdeithasol mwyaf breintiedig a phwerus yn cynnal eu lle o genhedlaeth i genhedlaeth</a:t>
            </a:r>
          </a:p>
          <a:p>
            <a:pPr marL="1805940" lvl="3" indent="-451485" algn="l">
              <a:lnSpc>
                <a:spcPts val="2879"/>
              </a:lnSpc>
              <a:buFont typeface="Arial"/>
              <a:buChar char="￭"/>
            </a:pPr>
            <a:r>
              <a:rPr lang="en-US" sz="2400">
                <a:solidFill>
                  <a:srgbClr val="404040"/>
                </a:solidFill>
                <a:latin typeface="Trebuchet MS"/>
                <a:ea typeface="Trebuchet MS"/>
                <a:cs typeface="Trebuchet MS"/>
                <a:sym typeface="Trebuchet MS"/>
              </a:rPr>
              <a:t>Fel hyn mae anghyfartaledd cymdeithasol mewn cymdeithas yn cael eu hatgynhyrchu’n gyson dros amser</a:t>
            </a:r>
          </a:p>
        </p:txBody>
      </p:sp>
      <p:sp>
        <p:nvSpPr>
          <p:cNvPr id="4" name="TextBox 4"/>
          <p:cNvSpPr txBox="1"/>
          <p:nvPr/>
        </p:nvSpPr>
        <p:spPr>
          <a:xfrm>
            <a:off x="9406891" y="3680147"/>
            <a:ext cx="6093171" cy="5739245"/>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Bowles &amp; Gintis (1976) </a:t>
            </a:r>
          </a:p>
          <a:p>
            <a:pPr marL="1174432" lvl="2" indent="-391478" algn="l">
              <a:lnSpc>
                <a:spcPts val="3240"/>
              </a:lnSpc>
              <a:buFont typeface="Arial"/>
              <a:buChar char="⚬"/>
            </a:pPr>
            <a:r>
              <a:rPr lang="en-US" sz="2700">
                <a:solidFill>
                  <a:srgbClr val="404040"/>
                </a:solidFill>
                <a:latin typeface="Trebuchet MS"/>
                <a:ea typeface="Trebuchet MS"/>
                <a:cs typeface="Trebuchet MS"/>
                <a:sym typeface="Trebuchet MS"/>
              </a:rPr>
              <a:t>Saw the education system as a mechanism of social reproduction</a:t>
            </a:r>
          </a:p>
          <a:p>
            <a:pPr marL="1805940" lvl="3" indent="-451485" algn="l">
              <a:lnSpc>
                <a:spcPts val="2879"/>
              </a:lnSpc>
              <a:buFont typeface="Arial"/>
              <a:buChar char="￭"/>
            </a:pPr>
            <a:r>
              <a:rPr lang="en-US" sz="2400">
                <a:solidFill>
                  <a:srgbClr val="404040"/>
                </a:solidFill>
                <a:latin typeface="Trebuchet MS"/>
                <a:ea typeface="Trebuchet MS"/>
                <a:cs typeface="Trebuchet MS"/>
                <a:sym typeface="Trebuchet MS"/>
              </a:rPr>
              <a:t>Those groups in the more privileged and powerful social positions maintain their place from generation to generation</a:t>
            </a:r>
          </a:p>
          <a:p>
            <a:pPr marL="1805940" lvl="3" indent="-451485" algn="l">
              <a:lnSpc>
                <a:spcPts val="2879"/>
              </a:lnSpc>
              <a:buFont typeface="Arial"/>
              <a:buChar char="￭"/>
            </a:pPr>
            <a:r>
              <a:rPr lang="en-US" sz="2400">
                <a:solidFill>
                  <a:srgbClr val="404040"/>
                </a:solidFill>
                <a:latin typeface="Trebuchet MS"/>
                <a:ea typeface="Trebuchet MS"/>
                <a:cs typeface="Trebuchet MS"/>
                <a:sym typeface="Trebuchet MS"/>
              </a:rPr>
              <a:t>In this way social inequalities in society are constantly being reproduced over time</a:t>
            </a:r>
          </a:p>
          <a:p>
            <a:pPr marL="1805940" lvl="3" indent="-451485" algn="l">
              <a:lnSpc>
                <a:spcPts val="2879"/>
              </a:lnSpc>
            </a:pPr>
            <a:endParaRPr lang="en-US" sz="2400">
              <a:solidFill>
                <a:srgbClr val="404040"/>
              </a:solidFill>
              <a:latin typeface="Trebuchet MS"/>
              <a:ea typeface="Trebuchet MS"/>
              <a:cs typeface="Trebuchet MS"/>
              <a:sym typeface="Trebuchet M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AutoShape 2"/>
          <p:cNvSpPr/>
          <p:nvPr/>
        </p:nvSpPr>
        <p:spPr>
          <a:xfrm rot="4791364">
            <a:off x="9738483" y="5143500"/>
            <a:ext cx="10464870" cy="0"/>
          </a:xfrm>
          <a:prstGeom prst="line">
            <a:avLst/>
          </a:prstGeom>
          <a:ln w="9525" cap="rnd">
            <a:solidFill>
              <a:srgbClr val="FFF6D4"/>
            </a:solidFill>
            <a:prstDash val="solid"/>
            <a:headEnd type="none" w="sm" len="sm"/>
            <a:tailEnd type="none" w="sm" len="sm"/>
          </a:ln>
        </p:spPr>
        <p:txBody>
          <a:bodyPr/>
          <a:lstStyle/>
          <a:p>
            <a:endParaRPr lang="en-GB"/>
          </a:p>
        </p:txBody>
      </p:sp>
      <p:sp>
        <p:nvSpPr>
          <p:cNvPr id="3" name="TextBox 3"/>
          <p:cNvSpPr txBox="1"/>
          <p:nvPr/>
        </p:nvSpPr>
        <p:spPr>
          <a:xfrm>
            <a:off x="3050830" y="263755"/>
            <a:ext cx="12712122" cy="2952750"/>
          </a:xfrm>
          <a:prstGeom prst="rect">
            <a:avLst/>
          </a:prstGeom>
        </p:spPr>
        <p:txBody>
          <a:bodyPr lIns="0" tIns="0" rIns="0" bIns="0" rtlCol="0" anchor="t">
            <a:spAutoFit/>
          </a:bodyPr>
          <a:lstStyle/>
          <a:p>
            <a:pPr algn="ctr">
              <a:lnSpc>
                <a:spcPts val="5831"/>
              </a:lnSpc>
            </a:pPr>
            <a:endParaRPr/>
          </a:p>
          <a:p>
            <a:pPr algn="ctr">
              <a:lnSpc>
                <a:spcPts val="5831"/>
              </a:lnSpc>
            </a:pPr>
            <a:r>
              <a:rPr lang="en-US" sz="4859">
                <a:solidFill>
                  <a:srgbClr val="000000"/>
                </a:solidFill>
                <a:latin typeface="Trebuchet MS"/>
                <a:ea typeface="Trebuchet MS"/>
                <a:cs typeface="Trebuchet MS"/>
                <a:sym typeface="Trebuchet MS"/>
              </a:rPr>
              <a:t>Addysg ac Atgynhyrchiad Cymdeithasol</a:t>
            </a:r>
          </a:p>
          <a:p>
            <a:pPr algn="ctr">
              <a:lnSpc>
                <a:spcPts val="5831"/>
              </a:lnSpc>
            </a:pPr>
            <a:r>
              <a:rPr lang="en-US" sz="4859">
                <a:solidFill>
                  <a:srgbClr val="000000"/>
                </a:solidFill>
                <a:latin typeface="Trebuchet MS"/>
                <a:ea typeface="Trebuchet MS"/>
                <a:cs typeface="Trebuchet MS"/>
                <a:sym typeface="Trebuchet MS"/>
              </a:rPr>
              <a:t>Education &amp; Social Reproduction</a:t>
            </a:r>
          </a:p>
          <a:p>
            <a:pPr algn="ctr">
              <a:lnSpc>
                <a:spcPts val="5831"/>
              </a:lnSpc>
            </a:pPr>
            <a:endParaRPr lang="en-US" sz="4859">
              <a:solidFill>
                <a:srgbClr val="000000"/>
              </a:solidFill>
              <a:latin typeface="Trebuchet MS"/>
              <a:ea typeface="Trebuchet MS"/>
              <a:cs typeface="Trebuchet MS"/>
              <a:sym typeface="Trebuchet MS"/>
            </a:endParaRPr>
          </a:p>
        </p:txBody>
      </p:sp>
      <p:sp>
        <p:nvSpPr>
          <p:cNvPr id="4" name="TextBox 4"/>
          <p:cNvSpPr txBox="1"/>
          <p:nvPr/>
        </p:nvSpPr>
        <p:spPr>
          <a:xfrm>
            <a:off x="2787937" y="3206980"/>
            <a:ext cx="6093172" cy="5739243"/>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Gwelwyd addysg fel dull o ‘atgynhyrchu’ ac ‘atgyfnerthu’ yr  anghyfartaledd yma yn gynnar ym mywyd person.</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Plato: roedd y Groegiaid cynnar yn ystyried bod pobl yn ddefnyddiol mewn rôl ‘benodol’ mewn cymdeithas</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Felly mae addysg yn paratoi plant i gymryd lle ‘addas’ o fewn cymdeithas</a:t>
            </a:r>
          </a:p>
        </p:txBody>
      </p:sp>
      <p:sp>
        <p:nvSpPr>
          <p:cNvPr id="5" name="TextBox 5"/>
          <p:cNvSpPr txBox="1"/>
          <p:nvPr/>
        </p:nvSpPr>
        <p:spPr>
          <a:xfrm>
            <a:off x="9406892" y="3206980"/>
            <a:ext cx="6093171" cy="5739245"/>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Education was seen as a way to ‘reproduce’ and ‘reinforce’ these inequalities early on in a person’s life.</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Plato: the early Greeks saw people as being useful in a ‘certain’ role in society</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Thus education prepares children to take the ‘appropriate’ place in society </a:t>
            </a:r>
          </a:p>
          <a:p>
            <a:pPr marL="1120140" lvl="2" indent="-373380" algn="l">
              <a:lnSpc>
                <a:spcPts val="2879"/>
              </a:lnSpc>
            </a:pPr>
            <a:endParaRPr lang="en-US" sz="2400">
              <a:solidFill>
                <a:srgbClr val="404040"/>
              </a:solidFill>
              <a:latin typeface="Trebuchet MS"/>
              <a:ea typeface="Trebuchet MS"/>
              <a:cs typeface="Trebuchet MS"/>
              <a:sym typeface="Trebuchet MS"/>
            </a:endParaRPr>
          </a:p>
        </p:txBody>
      </p:sp>
      <p:grpSp>
        <p:nvGrpSpPr>
          <p:cNvPr id="6" name="Group 6"/>
          <p:cNvGrpSpPr>
            <a:grpSpLocks noChangeAspect="1"/>
          </p:cNvGrpSpPr>
          <p:nvPr/>
        </p:nvGrpSpPr>
        <p:grpSpPr>
          <a:xfrm>
            <a:off x="8278723" y="7689971"/>
            <a:ext cx="2434380" cy="2149399"/>
            <a:chOff x="0" y="0"/>
            <a:chExt cx="3245840" cy="2865866"/>
          </a:xfrm>
        </p:grpSpPr>
        <p:sp>
          <p:nvSpPr>
            <p:cNvPr id="7" name="Freeform 7"/>
            <p:cNvSpPr/>
            <p:nvPr/>
          </p:nvSpPr>
          <p:spPr>
            <a:xfrm>
              <a:off x="0" y="0"/>
              <a:ext cx="3245866" cy="2865882"/>
            </a:xfrm>
            <a:custGeom>
              <a:avLst/>
              <a:gdLst/>
              <a:ahLst/>
              <a:cxnLst/>
              <a:rect l="l" t="t" r="r" b="b"/>
              <a:pathLst>
                <a:path w="3245866" h="2865882">
                  <a:moveTo>
                    <a:pt x="0" y="0"/>
                  </a:moveTo>
                  <a:lnTo>
                    <a:pt x="3245866" y="0"/>
                  </a:lnTo>
                  <a:lnTo>
                    <a:pt x="3245866" y="2865882"/>
                  </a:lnTo>
                  <a:lnTo>
                    <a:pt x="0" y="2865882"/>
                  </a:lnTo>
                  <a:lnTo>
                    <a:pt x="0" y="0"/>
                  </a:lnTo>
                  <a:close/>
                </a:path>
              </a:pathLst>
            </a:custGeom>
            <a:blipFill>
              <a:blip r:embed="rId2"/>
              <a:stretch>
                <a:fillRect r="-9"/>
              </a:stretch>
            </a:blipFill>
          </p:spPr>
          <p:txBody>
            <a:bodyPr/>
            <a:lstStyle/>
            <a:p>
              <a:endParaRPr lang="en-GB"/>
            </a:p>
          </p:txBody>
        </p:sp>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2787939" y="292594"/>
            <a:ext cx="12712122" cy="2952750"/>
          </a:xfrm>
          <a:prstGeom prst="rect">
            <a:avLst/>
          </a:prstGeom>
        </p:spPr>
        <p:txBody>
          <a:bodyPr lIns="0" tIns="0" rIns="0" bIns="0" rtlCol="0" anchor="t">
            <a:spAutoFit/>
          </a:bodyPr>
          <a:lstStyle/>
          <a:p>
            <a:pPr algn="ctr">
              <a:lnSpc>
                <a:spcPts val="5831"/>
              </a:lnSpc>
            </a:pPr>
            <a:endParaRPr/>
          </a:p>
          <a:p>
            <a:pPr algn="ctr">
              <a:lnSpc>
                <a:spcPts val="5831"/>
              </a:lnSpc>
            </a:pPr>
            <a:r>
              <a:rPr lang="en-US" sz="4859">
                <a:solidFill>
                  <a:srgbClr val="000000"/>
                </a:solidFill>
                <a:latin typeface="Trebuchet MS"/>
                <a:ea typeface="Trebuchet MS"/>
                <a:cs typeface="Trebuchet MS"/>
                <a:sym typeface="Trebuchet MS"/>
              </a:rPr>
              <a:t>Cyfoeth v Tlodi</a:t>
            </a:r>
          </a:p>
          <a:p>
            <a:pPr algn="ctr">
              <a:lnSpc>
                <a:spcPts val="5831"/>
              </a:lnSpc>
            </a:pPr>
            <a:r>
              <a:rPr lang="en-US" sz="4859">
                <a:solidFill>
                  <a:srgbClr val="000000"/>
                </a:solidFill>
                <a:latin typeface="Trebuchet MS"/>
                <a:ea typeface="Trebuchet MS"/>
                <a:cs typeface="Trebuchet MS"/>
                <a:sym typeface="Trebuchet MS"/>
              </a:rPr>
              <a:t>Wealth v Poverty</a:t>
            </a:r>
          </a:p>
          <a:p>
            <a:pPr algn="ctr">
              <a:lnSpc>
                <a:spcPts val="5831"/>
              </a:lnSpc>
            </a:pPr>
            <a:endParaRPr lang="en-US" sz="4859">
              <a:solidFill>
                <a:srgbClr val="000000"/>
              </a:solidFill>
              <a:latin typeface="Trebuchet MS"/>
              <a:ea typeface="Trebuchet MS"/>
              <a:cs typeface="Trebuchet MS"/>
              <a:sym typeface="Trebuchet MS"/>
            </a:endParaRPr>
          </a:p>
        </p:txBody>
      </p:sp>
      <p:sp>
        <p:nvSpPr>
          <p:cNvPr id="3" name="TextBox 3"/>
          <p:cNvSpPr txBox="1"/>
          <p:nvPr/>
        </p:nvSpPr>
        <p:spPr>
          <a:xfrm>
            <a:off x="1765678" y="3380668"/>
            <a:ext cx="6947244" cy="4086225"/>
          </a:xfrm>
          <a:prstGeom prst="rect">
            <a:avLst/>
          </a:prstGeom>
        </p:spPr>
        <p:txBody>
          <a:bodyPr lIns="0" tIns="0" rIns="0" bIns="0" rtlCol="0" anchor="t">
            <a:spAutoFit/>
          </a:bodyPr>
          <a:lstStyle/>
          <a:p>
            <a:pPr marL="451985" lvl="1" indent="-225993" algn="l">
              <a:lnSpc>
                <a:spcPts val="2997"/>
              </a:lnSpc>
              <a:buFont typeface="Arial"/>
              <a:buChar char="•"/>
            </a:pPr>
            <a:r>
              <a:rPr lang="en-US" sz="2497">
                <a:solidFill>
                  <a:srgbClr val="404040"/>
                </a:solidFill>
                <a:latin typeface="Trebuchet MS"/>
                <a:ea typeface="Trebuchet MS"/>
                <a:cs typeface="Trebuchet MS"/>
                <a:sym typeface="Trebuchet MS"/>
              </a:rPr>
              <a:t>Plant cyfoethog</a:t>
            </a:r>
          </a:p>
          <a:p>
            <a:pPr marL="1087565" lvl="2" indent="-362522" algn="l">
              <a:lnSpc>
                <a:spcPts val="2664"/>
              </a:lnSpc>
              <a:buFont typeface="Arial"/>
              <a:buChar char="⚬"/>
            </a:pPr>
            <a:r>
              <a:rPr lang="en-US" sz="2220">
                <a:solidFill>
                  <a:srgbClr val="404040"/>
                </a:solidFill>
                <a:latin typeface="Trebuchet MS"/>
                <a:ea typeface="Trebuchet MS"/>
                <a:cs typeface="Trebuchet MS"/>
                <a:sym typeface="Trebuchet MS"/>
              </a:rPr>
              <a:t>Ysgolion preifat</a:t>
            </a:r>
          </a:p>
          <a:p>
            <a:pPr marL="1087565" lvl="2" indent="-362522" algn="l">
              <a:lnSpc>
                <a:spcPts val="2664"/>
              </a:lnSpc>
              <a:buFont typeface="Arial"/>
              <a:buChar char="⚬"/>
            </a:pPr>
            <a:r>
              <a:rPr lang="en-US" sz="2220">
                <a:solidFill>
                  <a:srgbClr val="404040"/>
                </a:solidFill>
                <a:latin typeface="Trebuchet MS"/>
                <a:ea typeface="Trebuchet MS"/>
                <a:cs typeface="Trebuchet MS"/>
                <a:sym typeface="Trebuchet MS"/>
              </a:rPr>
              <a:t>‘dysgu’ sut mae llwyddo</a:t>
            </a:r>
          </a:p>
          <a:p>
            <a:pPr marL="451985" lvl="1" indent="-225993" algn="l">
              <a:lnSpc>
                <a:spcPts val="2997"/>
              </a:lnSpc>
              <a:buFont typeface="Arial"/>
              <a:buChar char="•"/>
            </a:pPr>
            <a:r>
              <a:rPr lang="en-US" sz="2497">
                <a:solidFill>
                  <a:srgbClr val="404040"/>
                </a:solidFill>
                <a:latin typeface="Trebuchet MS"/>
                <a:ea typeface="Trebuchet MS"/>
                <a:cs typeface="Trebuchet MS"/>
                <a:sym typeface="Trebuchet MS"/>
              </a:rPr>
              <a:t>Plant dosbarth gweithiol</a:t>
            </a:r>
          </a:p>
          <a:p>
            <a:pPr marL="1087565" lvl="2" indent="-362522" algn="l">
              <a:lnSpc>
                <a:spcPts val="2664"/>
              </a:lnSpc>
              <a:buFont typeface="Arial"/>
              <a:buChar char="⚬"/>
            </a:pPr>
            <a:r>
              <a:rPr lang="en-US" sz="2220">
                <a:solidFill>
                  <a:srgbClr val="404040"/>
                </a:solidFill>
                <a:latin typeface="Trebuchet MS"/>
                <a:ea typeface="Trebuchet MS"/>
                <a:cs typeface="Trebuchet MS"/>
                <a:sym typeface="Trebuchet MS"/>
              </a:rPr>
              <a:t>Ysgolion mewn ardaloedd tlawd</a:t>
            </a:r>
          </a:p>
          <a:p>
            <a:pPr marL="1087565" lvl="2" indent="-362522" algn="l">
              <a:lnSpc>
                <a:spcPts val="2664"/>
              </a:lnSpc>
              <a:buFont typeface="Arial"/>
              <a:buChar char="⚬"/>
            </a:pPr>
            <a:r>
              <a:rPr lang="en-US" sz="2220">
                <a:solidFill>
                  <a:srgbClr val="404040"/>
                </a:solidFill>
                <a:latin typeface="Trebuchet MS"/>
                <a:ea typeface="Trebuchet MS"/>
                <a:cs typeface="Trebuchet MS"/>
                <a:sym typeface="Trebuchet MS"/>
              </a:rPr>
              <a:t>Teuluoedd dosbarth gweithiol neu’n ddiwaith</a:t>
            </a:r>
          </a:p>
          <a:p>
            <a:pPr marL="1087565" lvl="2" indent="-362522" algn="l">
              <a:lnSpc>
                <a:spcPts val="2664"/>
              </a:lnSpc>
              <a:buFont typeface="Arial"/>
              <a:buChar char="⚬"/>
            </a:pPr>
            <a:r>
              <a:rPr lang="en-US" sz="2220">
                <a:solidFill>
                  <a:srgbClr val="404040"/>
                </a:solidFill>
                <a:latin typeface="Trebuchet MS"/>
                <a:ea typeface="Trebuchet MS"/>
                <a:cs typeface="Trebuchet MS"/>
                <a:sym typeface="Trebuchet MS"/>
              </a:rPr>
              <a:t>Prinder athrawon</a:t>
            </a:r>
          </a:p>
          <a:p>
            <a:pPr marL="1087565" lvl="2" indent="-362522" algn="l">
              <a:lnSpc>
                <a:spcPts val="2664"/>
              </a:lnSpc>
              <a:buFont typeface="Arial"/>
              <a:buChar char="⚬"/>
            </a:pPr>
            <a:r>
              <a:rPr lang="en-US" sz="2220">
                <a:solidFill>
                  <a:srgbClr val="404040"/>
                </a:solidFill>
                <a:latin typeface="Trebuchet MS"/>
                <a:ea typeface="Trebuchet MS"/>
                <a:cs typeface="Trebuchet MS"/>
                <a:sym typeface="Trebuchet MS"/>
              </a:rPr>
              <a:t>Byw mewn adeiladau tlotach</a:t>
            </a:r>
          </a:p>
          <a:p>
            <a:pPr marL="1087565" lvl="2" indent="-362522" algn="l">
              <a:lnSpc>
                <a:spcPts val="2664"/>
              </a:lnSpc>
              <a:buFont typeface="Arial"/>
              <a:buChar char="⚬"/>
            </a:pPr>
            <a:r>
              <a:rPr lang="en-US" sz="2220">
                <a:solidFill>
                  <a:srgbClr val="404040"/>
                </a:solidFill>
                <a:latin typeface="Trebuchet MS"/>
                <a:ea typeface="Trebuchet MS"/>
                <a:cs typeface="Trebuchet MS"/>
                <a:sym typeface="Trebuchet MS"/>
              </a:rPr>
              <a:t>Ysgolion yn dueddol o fod â chyraeddiadau is</a:t>
            </a:r>
          </a:p>
          <a:p>
            <a:pPr marL="1087565" lvl="2" indent="-362522" algn="l">
              <a:lnSpc>
                <a:spcPts val="2664"/>
              </a:lnSpc>
              <a:buFont typeface="Arial"/>
              <a:buChar char="⚬"/>
            </a:pPr>
            <a:r>
              <a:rPr lang="en-US" sz="2220">
                <a:solidFill>
                  <a:srgbClr val="404040"/>
                </a:solidFill>
                <a:latin typeface="Trebuchet MS"/>
                <a:ea typeface="Trebuchet MS"/>
                <a:cs typeface="Trebuchet MS"/>
                <a:sym typeface="Trebuchet MS"/>
              </a:rPr>
              <a:t>Cyraeddiadau disgyblion isel</a:t>
            </a:r>
          </a:p>
          <a:p>
            <a:pPr marL="1087565" lvl="2" indent="-362522" algn="l">
              <a:lnSpc>
                <a:spcPts val="2664"/>
              </a:lnSpc>
              <a:buFont typeface="Arial"/>
              <a:buChar char="⚬"/>
            </a:pPr>
            <a:r>
              <a:rPr lang="en-US" sz="2220">
                <a:solidFill>
                  <a:srgbClr val="404040"/>
                </a:solidFill>
                <a:latin typeface="Trebuchet MS"/>
                <a:ea typeface="Trebuchet MS"/>
                <a:cs typeface="Trebuchet MS"/>
                <a:sym typeface="Trebuchet MS"/>
              </a:rPr>
              <a:t>Mwy tebygol o ‘fethu’ neu ‘mewn perygl o fethu’ gan Estyn/Ofsted</a:t>
            </a:r>
          </a:p>
        </p:txBody>
      </p:sp>
      <p:sp>
        <p:nvSpPr>
          <p:cNvPr id="4" name="TextBox 4"/>
          <p:cNvSpPr txBox="1"/>
          <p:nvPr/>
        </p:nvSpPr>
        <p:spPr>
          <a:xfrm>
            <a:off x="9140377" y="3380668"/>
            <a:ext cx="7381944" cy="4686300"/>
          </a:xfrm>
          <a:prstGeom prst="rect">
            <a:avLst/>
          </a:prstGeom>
        </p:spPr>
        <p:txBody>
          <a:bodyPr lIns="0" tIns="0" rIns="0" bIns="0" rtlCol="0" anchor="t">
            <a:spAutoFit/>
          </a:bodyPr>
          <a:lstStyle/>
          <a:p>
            <a:pPr marL="477095" lvl="1" indent="-238548" algn="l">
              <a:lnSpc>
                <a:spcPts val="3163"/>
              </a:lnSpc>
              <a:buFont typeface="Arial"/>
              <a:buChar char="•"/>
            </a:pPr>
            <a:r>
              <a:rPr lang="en-US" sz="2636">
                <a:solidFill>
                  <a:srgbClr val="404040"/>
                </a:solidFill>
                <a:latin typeface="Trebuchet MS"/>
                <a:ea typeface="Trebuchet MS"/>
                <a:cs typeface="Trebuchet MS"/>
                <a:sym typeface="Trebuchet MS"/>
              </a:rPr>
              <a:t>Wealthy children</a:t>
            </a:r>
          </a:p>
          <a:p>
            <a:pPr marL="1112675" lvl="2" indent="-370892" algn="l">
              <a:lnSpc>
                <a:spcPts val="2830"/>
              </a:lnSpc>
              <a:buFont typeface="Arial"/>
              <a:buChar char="⚬"/>
            </a:pPr>
            <a:r>
              <a:rPr lang="en-US" sz="2358">
                <a:solidFill>
                  <a:srgbClr val="404040"/>
                </a:solidFill>
                <a:latin typeface="Trebuchet MS"/>
                <a:ea typeface="Trebuchet MS"/>
                <a:cs typeface="Trebuchet MS"/>
                <a:sym typeface="Trebuchet MS"/>
              </a:rPr>
              <a:t>Private schools</a:t>
            </a:r>
          </a:p>
          <a:p>
            <a:pPr marL="1112675" lvl="2" indent="-370892" algn="l">
              <a:lnSpc>
                <a:spcPts val="2830"/>
              </a:lnSpc>
              <a:buFont typeface="Arial"/>
              <a:buChar char="⚬"/>
            </a:pPr>
            <a:r>
              <a:rPr lang="en-US" sz="2358">
                <a:solidFill>
                  <a:srgbClr val="404040"/>
                </a:solidFill>
                <a:latin typeface="Trebuchet MS"/>
                <a:ea typeface="Trebuchet MS"/>
                <a:cs typeface="Trebuchet MS"/>
                <a:sym typeface="Trebuchet MS"/>
              </a:rPr>
              <a:t>‘learn’ how to be successful</a:t>
            </a:r>
          </a:p>
          <a:p>
            <a:pPr marL="477095" lvl="1" indent="-238548" algn="l">
              <a:lnSpc>
                <a:spcPts val="3163"/>
              </a:lnSpc>
              <a:buFont typeface="Arial"/>
              <a:buChar char="•"/>
            </a:pPr>
            <a:r>
              <a:rPr lang="en-US" sz="2636">
                <a:solidFill>
                  <a:srgbClr val="404040"/>
                </a:solidFill>
                <a:latin typeface="Trebuchet MS"/>
                <a:ea typeface="Trebuchet MS"/>
                <a:cs typeface="Trebuchet MS"/>
                <a:sym typeface="Trebuchet MS"/>
              </a:rPr>
              <a:t>Working class children</a:t>
            </a:r>
          </a:p>
          <a:p>
            <a:pPr marL="1112675" lvl="2" indent="-370892" algn="l">
              <a:lnSpc>
                <a:spcPts val="2830"/>
              </a:lnSpc>
              <a:buFont typeface="Arial"/>
              <a:buChar char="⚬"/>
            </a:pPr>
            <a:r>
              <a:rPr lang="en-US" sz="2358">
                <a:solidFill>
                  <a:srgbClr val="404040"/>
                </a:solidFill>
                <a:latin typeface="Trebuchet MS"/>
                <a:ea typeface="Trebuchet MS"/>
                <a:cs typeface="Trebuchet MS"/>
                <a:sym typeface="Trebuchet MS"/>
              </a:rPr>
              <a:t>Schools in poor areas</a:t>
            </a:r>
          </a:p>
          <a:p>
            <a:pPr marL="1112675" lvl="2" indent="-370892" algn="l">
              <a:lnSpc>
                <a:spcPts val="2830"/>
              </a:lnSpc>
              <a:buFont typeface="Arial"/>
              <a:buChar char="⚬"/>
            </a:pPr>
            <a:r>
              <a:rPr lang="en-US" sz="2358">
                <a:solidFill>
                  <a:srgbClr val="404040"/>
                </a:solidFill>
                <a:latin typeface="Trebuchet MS"/>
                <a:ea typeface="Trebuchet MS"/>
                <a:cs typeface="Trebuchet MS"/>
                <a:sym typeface="Trebuchet MS"/>
              </a:rPr>
              <a:t>Working class or unemployed families</a:t>
            </a:r>
          </a:p>
          <a:p>
            <a:pPr marL="1112675" lvl="2" indent="-370892" algn="l">
              <a:lnSpc>
                <a:spcPts val="2830"/>
              </a:lnSpc>
              <a:buFont typeface="Arial"/>
              <a:buChar char="⚬"/>
            </a:pPr>
            <a:r>
              <a:rPr lang="en-US" sz="2358">
                <a:solidFill>
                  <a:srgbClr val="404040"/>
                </a:solidFill>
                <a:latin typeface="Trebuchet MS"/>
                <a:ea typeface="Trebuchet MS"/>
                <a:cs typeface="Trebuchet MS"/>
                <a:sym typeface="Trebuchet MS"/>
              </a:rPr>
              <a:t>Teacher shortages</a:t>
            </a:r>
          </a:p>
          <a:p>
            <a:pPr marL="1112675" lvl="2" indent="-370892" algn="l">
              <a:lnSpc>
                <a:spcPts val="2830"/>
              </a:lnSpc>
              <a:buFont typeface="Arial"/>
              <a:buChar char="⚬"/>
            </a:pPr>
            <a:r>
              <a:rPr lang="en-US" sz="2358">
                <a:solidFill>
                  <a:srgbClr val="404040"/>
                </a:solidFill>
                <a:latin typeface="Trebuchet MS"/>
                <a:ea typeface="Trebuchet MS"/>
                <a:cs typeface="Trebuchet MS"/>
                <a:sym typeface="Trebuchet MS"/>
              </a:rPr>
              <a:t>Housed in poorer buildings</a:t>
            </a:r>
          </a:p>
          <a:p>
            <a:pPr marL="1112675" lvl="2" indent="-370892" algn="l">
              <a:lnSpc>
                <a:spcPts val="2830"/>
              </a:lnSpc>
              <a:buFont typeface="Arial"/>
              <a:buChar char="⚬"/>
            </a:pPr>
            <a:r>
              <a:rPr lang="en-US" sz="2358">
                <a:solidFill>
                  <a:srgbClr val="404040"/>
                </a:solidFill>
                <a:latin typeface="Trebuchet MS"/>
                <a:ea typeface="Trebuchet MS"/>
                <a:cs typeface="Trebuchet MS"/>
                <a:sym typeface="Trebuchet MS"/>
              </a:rPr>
              <a:t>Tend to be low-attaining schools</a:t>
            </a:r>
          </a:p>
          <a:p>
            <a:pPr marL="1112675" lvl="2" indent="-370892" algn="l">
              <a:lnSpc>
                <a:spcPts val="2830"/>
              </a:lnSpc>
              <a:buFont typeface="Arial"/>
              <a:buChar char="⚬"/>
            </a:pPr>
            <a:r>
              <a:rPr lang="en-US" sz="2358">
                <a:solidFill>
                  <a:srgbClr val="404040"/>
                </a:solidFill>
                <a:latin typeface="Trebuchet MS"/>
                <a:ea typeface="Trebuchet MS"/>
                <a:cs typeface="Trebuchet MS"/>
                <a:sym typeface="Trebuchet MS"/>
              </a:rPr>
              <a:t>Low pupil attainment</a:t>
            </a:r>
          </a:p>
          <a:p>
            <a:pPr marL="1112675" lvl="2" indent="-370892" algn="l">
              <a:lnSpc>
                <a:spcPts val="2830"/>
              </a:lnSpc>
              <a:buFont typeface="Arial"/>
              <a:buChar char="⚬"/>
            </a:pPr>
            <a:r>
              <a:rPr lang="en-US" sz="2358">
                <a:solidFill>
                  <a:srgbClr val="404040"/>
                </a:solidFill>
                <a:latin typeface="Trebuchet MS"/>
                <a:ea typeface="Trebuchet MS"/>
                <a:cs typeface="Trebuchet MS"/>
                <a:sym typeface="Trebuchet MS"/>
              </a:rPr>
              <a:t>More likely to be ‘failing’ or put on ‘at risk’ by Ofsted/Estyn</a:t>
            </a:r>
          </a:p>
          <a:p>
            <a:pPr marL="1112675" lvl="2" indent="-370892" algn="l">
              <a:lnSpc>
                <a:spcPts val="2830"/>
              </a:lnSpc>
            </a:pPr>
            <a:endParaRPr lang="en-US" sz="2358">
              <a:solidFill>
                <a:srgbClr val="404040"/>
              </a:solidFill>
              <a:latin typeface="Trebuchet MS"/>
              <a:ea typeface="Trebuchet MS"/>
              <a:cs typeface="Trebuchet MS"/>
              <a:sym typeface="Trebuchet MS"/>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2700093" y="1009650"/>
            <a:ext cx="12712122" cy="2219325"/>
          </a:xfrm>
          <a:prstGeom prst="rect">
            <a:avLst/>
          </a:prstGeom>
        </p:spPr>
        <p:txBody>
          <a:bodyPr lIns="0" tIns="0" rIns="0" bIns="0" rtlCol="0" anchor="t">
            <a:spAutoFit/>
          </a:bodyPr>
          <a:lstStyle/>
          <a:p>
            <a:pPr algn="ctr">
              <a:lnSpc>
                <a:spcPts val="5831"/>
              </a:lnSpc>
            </a:pPr>
            <a:r>
              <a:rPr lang="en-US" sz="4859">
                <a:solidFill>
                  <a:srgbClr val="000000"/>
                </a:solidFill>
                <a:latin typeface="Trebuchet MS"/>
                <a:ea typeface="Trebuchet MS"/>
                <a:cs typeface="Trebuchet MS"/>
                <a:sym typeface="Trebuchet MS"/>
              </a:rPr>
              <a:t>Beth am Ysgolion Gwladol ‘da’?</a:t>
            </a:r>
          </a:p>
          <a:p>
            <a:pPr algn="ctr">
              <a:lnSpc>
                <a:spcPts val="5831"/>
              </a:lnSpc>
            </a:pPr>
            <a:r>
              <a:rPr lang="en-US" sz="4859">
                <a:solidFill>
                  <a:srgbClr val="000000"/>
                </a:solidFill>
                <a:latin typeface="Trebuchet MS"/>
                <a:ea typeface="Trebuchet MS"/>
                <a:cs typeface="Trebuchet MS"/>
                <a:sym typeface="Trebuchet MS"/>
              </a:rPr>
              <a:t>What about ‘Good’ State Schools?</a:t>
            </a:r>
          </a:p>
          <a:p>
            <a:pPr algn="ctr">
              <a:lnSpc>
                <a:spcPts val="5831"/>
              </a:lnSpc>
            </a:pPr>
            <a:endParaRPr lang="en-US" sz="4859">
              <a:solidFill>
                <a:srgbClr val="000000"/>
              </a:solidFill>
              <a:latin typeface="Trebuchet MS"/>
              <a:ea typeface="Trebuchet MS"/>
              <a:cs typeface="Trebuchet MS"/>
              <a:sym typeface="Trebuchet MS"/>
            </a:endParaRPr>
          </a:p>
        </p:txBody>
      </p:sp>
      <p:sp>
        <p:nvSpPr>
          <p:cNvPr id="3" name="TextBox 3"/>
          <p:cNvSpPr txBox="1"/>
          <p:nvPr/>
        </p:nvSpPr>
        <p:spPr>
          <a:xfrm>
            <a:off x="2787937" y="3259554"/>
            <a:ext cx="6093172" cy="5739243"/>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Ysgolion gwladol gyda chymysgedd cymdeithasol?</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Disgyblion dosbarth canol yn dueddol o fod yn y grwpiau academaidd uwch</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Disgyblion dosbarth gweithiol yn dueddol o fod yn y grwpiau addysgu is (Arnot &amp; Reay, 2006)</a:t>
            </a:r>
          </a:p>
          <a:p>
            <a:pPr marL="1120140" lvl="2" indent="-373380" algn="l">
              <a:lnSpc>
                <a:spcPts val="2879"/>
              </a:lnSpc>
            </a:pPr>
            <a:endParaRPr lang="en-US" sz="2400">
              <a:solidFill>
                <a:srgbClr val="404040"/>
              </a:solidFill>
              <a:latin typeface="Trebuchet MS"/>
              <a:ea typeface="Trebuchet MS"/>
              <a:cs typeface="Trebuchet MS"/>
              <a:sym typeface="Trebuchet MS"/>
            </a:endParaRPr>
          </a:p>
        </p:txBody>
      </p:sp>
      <p:sp>
        <p:nvSpPr>
          <p:cNvPr id="4" name="TextBox 4"/>
          <p:cNvSpPr txBox="1"/>
          <p:nvPr/>
        </p:nvSpPr>
        <p:spPr>
          <a:xfrm>
            <a:off x="9406891" y="3259554"/>
            <a:ext cx="6093171" cy="5739245"/>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State schools with a social mix?</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Middle-class pupils tend to be concentrated in the higher academic groups</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Working-class pupils tend to be more likely to be placed in the lower teaching sets (Arnot &amp; Reay, 2006)</a:t>
            </a:r>
          </a:p>
          <a:p>
            <a:pPr marL="1120140" lvl="2" indent="-373380" algn="l">
              <a:lnSpc>
                <a:spcPts val="2879"/>
              </a:lnSpc>
            </a:pPr>
            <a:endParaRPr lang="en-US" sz="2400">
              <a:solidFill>
                <a:srgbClr val="404040"/>
              </a:solidFill>
              <a:latin typeface="Trebuchet MS"/>
              <a:ea typeface="Trebuchet MS"/>
              <a:cs typeface="Trebuchet MS"/>
              <a:sym typeface="Trebuchet MS"/>
            </a:endParaRPr>
          </a:p>
          <a:p>
            <a:pPr marL="1120140" lvl="2" indent="-373380" algn="l">
              <a:lnSpc>
                <a:spcPts val="2879"/>
              </a:lnSpc>
            </a:pPr>
            <a:endParaRPr lang="en-US" sz="2400">
              <a:solidFill>
                <a:srgbClr val="404040"/>
              </a:solidFill>
              <a:latin typeface="Trebuchet MS"/>
              <a:ea typeface="Trebuchet MS"/>
              <a:cs typeface="Trebuchet MS"/>
              <a:sym typeface="Trebuchet MS"/>
            </a:endParaRPr>
          </a:p>
        </p:txBody>
      </p:sp>
      <p:grpSp>
        <p:nvGrpSpPr>
          <p:cNvPr id="5" name="Group 5"/>
          <p:cNvGrpSpPr>
            <a:grpSpLocks noChangeAspect="1"/>
          </p:cNvGrpSpPr>
          <p:nvPr/>
        </p:nvGrpSpPr>
        <p:grpSpPr>
          <a:xfrm>
            <a:off x="7463502" y="7634677"/>
            <a:ext cx="3185304" cy="1964238"/>
            <a:chOff x="0" y="0"/>
            <a:chExt cx="4247072" cy="2618984"/>
          </a:xfrm>
        </p:grpSpPr>
        <p:sp>
          <p:nvSpPr>
            <p:cNvPr id="6" name="Freeform 6"/>
            <p:cNvSpPr/>
            <p:nvPr/>
          </p:nvSpPr>
          <p:spPr>
            <a:xfrm>
              <a:off x="0" y="0"/>
              <a:ext cx="4247134" cy="2618994"/>
            </a:xfrm>
            <a:custGeom>
              <a:avLst/>
              <a:gdLst/>
              <a:ahLst/>
              <a:cxnLst/>
              <a:rect l="l" t="t" r="r" b="b"/>
              <a:pathLst>
                <a:path w="4247134" h="2618994">
                  <a:moveTo>
                    <a:pt x="0" y="0"/>
                  </a:moveTo>
                  <a:lnTo>
                    <a:pt x="4247134" y="0"/>
                  </a:lnTo>
                  <a:lnTo>
                    <a:pt x="4247134" y="2618994"/>
                  </a:lnTo>
                  <a:lnTo>
                    <a:pt x="0" y="2618994"/>
                  </a:lnTo>
                  <a:lnTo>
                    <a:pt x="0" y="0"/>
                  </a:lnTo>
                  <a:close/>
                </a:path>
              </a:pathLst>
            </a:custGeom>
            <a:blipFill>
              <a:blip r:embed="rId2"/>
              <a:stretch>
                <a:fillRect r="1" b="-4248"/>
              </a:stretch>
            </a:blipFill>
          </p:spPr>
          <p:txBody>
            <a:bodyPr/>
            <a:lstStyle/>
            <a:p>
              <a:endParaRPr lang="en-GB"/>
            </a:p>
          </p:txBody>
        </p:sp>
      </p:gr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2787939" y="1019175"/>
            <a:ext cx="12712122" cy="1647825"/>
          </a:xfrm>
          <a:prstGeom prst="rect">
            <a:avLst/>
          </a:prstGeom>
        </p:spPr>
        <p:txBody>
          <a:bodyPr lIns="0" tIns="0" rIns="0" bIns="0" rtlCol="0" anchor="t">
            <a:spAutoFit/>
          </a:bodyPr>
          <a:lstStyle/>
          <a:p>
            <a:pPr algn="ctr">
              <a:lnSpc>
                <a:spcPts val="6480"/>
              </a:lnSpc>
            </a:pPr>
            <a:r>
              <a:rPr lang="en-US" sz="5400">
                <a:solidFill>
                  <a:srgbClr val="000000"/>
                </a:solidFill>
                <a:latin typeface="Trebuchet MS"/>
                <a:ea typeface="Trebuchet MS"/>
                <a:cs typeface="Trebuchet MS"/>
                <a:sym typeface="Trebuchet MS"/>
              </a:rPr>
              <a:t>A yw popeth i wneud â dosbarth?</a:t>
            </a:r>
          </a:p>
          <a:p>
            <a:pPr algn="ctr">
              <a:lnSpc>
                <a:spcPts val="6480"/>
              </a:lnSpc>
            </a:pPr>
            <a:r>
              <a:rPr lang="en-US" sz="5400">
                <a:solidFill>
                  <a:srgbClr val="000000"/>
                </a:solidFill>
                <a:latin typeface="Trebuchet MS"/>
                <a:ea typeface="Trebuchet MS"/>
                <a:cs typeface="Trebuchet MS"/>
                <a:sym typeface="Trebuchet MS"/>
              </a:rPr>
              <a:t>Is it all about class?</a:t>
            </a:r>
          </a:p>
        </p:txBody>
      </p:sp>
      <p:sp>
        <p:nvSpPr>
          <p:cNvPr id="3" name="TextBox 3"/>
          <p:cNvSpPr txBox="1"/>
          <p:nvPr/>
        </p:nvSpPr>
        <p:spPr>
          <a:xfrm>
            <a:off x="2469591" y="3280299"/>
            <a:ext cx="6093172" cy="5739243"/>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Awgryma Bowles &amp; Gintis (1976)</a:t>
            </a:r>
          </a:p>
          <a:p>
            <a:pPr marL="1174432" lvl="2" indent="-391478" algn="l">
              <a:lnSpc>
                <a:spcPts val="3240"/>
              </a:lnSpc>
              <a:buFont typeface="Arial"/>
              <a:buChar char="⚬"/>
            </a:pPr>
            <a:r>
              <a:rPr lang="en-US" sz="2700">
                <a:solidFill>
                  <a:srgbClr val="404040"/>
                </a:solidFill>
                <a:latin typeface="Trebuchet MS"/>
                <a:ea typeface="Trebuchet MS"/>
                <a:cs typeface="Trebuchet MS"/>
                <a:sym typeface="Trebuchet MS"/>
              </a:rPr>
              <a:t>Ychydig iawn o dystiolaeth sydd am wahaniaeth mesuradwy rhwng disgyblion i ddechrau.</a:t>
            </a:r>
          </a:p>
          <a:p>
            <a:pPr marL="1174432" lvl="2" indent="-391478" algn="l">
              <a:lnSpc>
                <a:spcPts val="3240"/>
              </a:lnSpc>
              <a:buFont typeface="Arial"/>
              <a:buChar char="⚬"/>
            </a:pPr>
            <a:r>
              <a:rPr lang="en-US" sz="2700">
                <a:solidFill>
                  <a:srgbClr val="404040"/>
                </a:solidFill>
                <a:latin typeface="Trebuchet MS"/>
                <a:ea typeface="Trebuchet MS"/>
                <a:cs typeface="Trebuchet MS"/>
                <a:sym typeface="Trebuchet MS"/>
              </a:rPr>
              <a:t>Mae grwpio disgyblion yn medru bod cymaint ynglyn â ‘chanfyddiad yr athro’ a ‘gwahaniaeth academaidd gwirioneddol’</a:t>
            </a:r>
          </a:p>
          <a:p>
            <a:pPr marL="1174432" lvl="2" indent="-391478" algn="l">
              <a:lnSpc>
                <a:spcPts val="3240"/>
              </a:lnSpc>
            </a:pPr>
            <a:endParaRPr lang="en-US" sz="2700">
              <a:solidFill>
                <a:srgbClr val="404040"/>
              </a:solidFill>
              <a:latin typeface="Trebuchet MS"/>
              <a:ea typeface="Trebuchet MS"/>
              <a:cs typeface="Trebuchet MS"/>
              <a:sym typeface="Trebuchet MS"/>
            </a:endParaRPr>
          </a:p>
        </p:txBody>
      </p:sp>
      <p:sp>
        <p:nvSpPr>
          <p:cNvPr id="4" name="TextBox 4"/>
          <p:cNvSpPr txBox="1"/>
          <p:nvPr/>
        </p:nvSpPr>
        <p:spPr>
          <a:xfrm>
            <a:off x="9088545" y="3280299"/>
            <a:ext cx="6093171" cy="5739245"/>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Bowles &amp; Gintis (1976) suggest that </a:t>
            </a:r>
          </a:p>
          <a:p>
            <a:pPr marL="1174432" lvl="2" indent="-391478" algn="l">
              <a:lnSpc>
                <a:spcPts val="3240"/>
              </a:lnSpc>
              <a:buFont typeface="Arial"/>
              <a:buChar char="⚬"/>
            </a:pPr>
            <a:r>
              <a:rPr lang="en-US" sz="2700">
                <a:solidFill>
                  <a:srgbClr val="404040"/>
                </a:solidFill>
                <a:latin typeface="Trebuchet MS"/>
                <a:ea typeface="Trebuchet MS"/>
                <a:cs typeface="Trebuchet MS"/>
                <a:sym typeface="Trebuchet MS"/>
              </a:rPr>
              <a:t>There is little evidence that there is a measurable difference between pupils initially </a:t>
            </a:r>
          </a:p>
          <a:p>
            <a:pPr marL="1174432" lvl="2" indent="-391478" algn="l">
              <a:lnSpc>
                <a:spcPts val="3240"/>
              </a:lnSpc>
              <a:buFont typeface="Arial"/>
              <a:buChar char="⚬"/>
            </a:pPr>
            <a:r>
              <a:rPr lang="en-US" sz="2700">
                <a:solidFill>
                  <a:srgbClr val="404040"/>
                </a:solidFill>
                <a:latin typeface="Trebuchet MS"/>
                <a:ea typeface="Trebuchet MS"/>
                <a:cs typeface="Trebuchet MS"/>
                <a:sym typeface="Trebuchet MS"/>
              </a:rPr>
              <a:t>Pupil grouping can be as much about ‘teacher perception’ as ‘actual academic difference’</a:t>
            </a:r>
          </a:p>
          <a:p>
            <a:pPr marL="1174432" lvl="2" indent="-391478" algn="l">
              <a:lnSpc>
                <a:spcPts val="3240"/>
              </a:lnSpc>
            </a:pPr>
            <a:endParaRPr lang="en-US" sz="2700">
              <a:solidFill>
                <a:srgbClr val="404040"/>
              </a:solidFill>
              <a:latin typeface="Trebuchet MS"/>
              <a:ea typeface="Trebuchet MS"/>
              <a:cs typeface="Trebuchet MS"/>
              <a:sym typeface="Trebuchet MS"/>
            </a:endParaRPr>
          </a:p>
        </p:txBody>
      </p:sp>
      <p:grpSp>
        <p:nvGrpSpPr>
          <p:cNvPr id="5" name="Group 5"/>
          <p:cNvGrpSpPr>
            <a:grpSpLocks noChangeAspect="1"/>
          </p:cNvGrpSpPr>
          <p:nvPr/>
        </p:nvGrpSpPr>
        <p:grpSpPr>
          <a:xfrm>
            <a:off x="7422048" y="7498918"/>
            <a:ext cx="4481512" cy="2516982"/>
            <a:chOff x="0" y="0"/>
            <a:chExt cx="5975350" cy="3355976"/>
          </a:xfrm>
        </p:grpSpPr>
        <p:sp>
          <p:nvSpPr>
            <p:cNvPr id="6" name="Freeform 6"/>
            <p:cNvSpPr/>
            <p:nvPr/>
          </p:nvSpPr>
          <p:spPr>
            <a:xfrm>
              <a:off x="0" y="0"/>
              <a:ext cx="5975350" cy="3355975"/>
            </a:xfrm>
            <a:custGeom>
              <a:avLst/>
              <a:gdLst/>
              <a:ahLst/>
              <a:cxnLst/>
              <a:rect l="l" t="t" r="r" b="b"/>
              <a:pathLst>
                <a:path w="5975350" h="3355975">
                  <a:moveTo>
                    <a:pt x="0" y="0"/>
                  </a:moveTo>
                  <a:lnTo>
                    <a:pt x="5975350" y="0"/>
                  </a:lnTo>
                  <a:lnTo>
                    <a:pt x="5975350" y="3355975"/>
                  </a:lnTo>
                  <a:lnTo>
                    <a:pt x="0" y="3355975"/>
                  </a:lnTo>
                  <a:lnTo>
                    <a:pt x="0" y="0"/>
                  </a:lnTo>
                  <a:close/>
                </a:path>
              </a:pathLst>
            </a:custGeom>
            <a:blipFill>
              <a:blip r:embed="rId2"/>
              <a:stretch>
                <a:fillRect b="-33366"/>
              </a:stretch>
            </a:blipFill>
          </p:spPr>
          <p:txBody>
            <a:bodyPr/>
            <a:lstStyle/>
            <a:p>
              <a:endParaRPr lang="en-GB"/>
            </a:p>
          </p:txBody>
        </p:sp>
      </p:gr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2915572" y="1009650"/>
            <a:ext cx="12712122" cy="2219325"/>
          </a:xfrm>
          <a:prstGeom prst="rect">
            <a:avLst/>
          </a:prstGeom>
        </p:spPr>
        <p:txBody>
          <a:bodyPr lIns="0" tIns="0" rIns="0" bIns="0" rtlCol="0" anchor="t">
            <a:spAutoFit/>
          </a:bodyPr>
          <a:lstStyle/>
          <a:p>
            <a:pPr algn="ctr">
              <a:lnSpc>
                <a:spcPts val="5831"/>
              </a:lnSpc>
            </a:pPr>
            <a:r>
              <a:rPr lang="en-US" sz="4859">
                <a:solidFill>
                  <a:srgbClr val="000000"/>
                </a:solidFill>
                <a:latin typeface="Trebuchet MS"/>
                <a:ea typeface="Trebuchet MS"/>
                <a:cs typeface="Trebuchet MS"/>
                <a:sym typeface="Trebuchet MS"/>
              </a:rPr>
              <a:t>Canfyddiadau Athrawon</a:t>
            </a:r>
          </a:p>
          <a:p>
            <a:pPr algn="ctr">
              <a:lnSpc>
                <a:spcPts val="5831"/>
              </a:lnSpc>
            </a:pPr>
            <a:r>
              <a:rPr lang="en-US" sz="4859">
                <a:solidFill>
                  <a:srgbClr val="000000"/>
                </a:solidFill>
                <a:latin typeface="Trebuchet MS"/>
                <a:ea typeface="Trebuchet MS"/>
                <a:cs typeface="Trebuchet MS"/>
                <a:sym typeface="Trebuchet MS"/>
              </a:rPr>
              <a:t>Teacher Perceptions</a:t>
            </a:r>
          </a:p>
          <a:p>
            <a:pPr algn="ctr">
              <a:lnSpc>
                <a:spcPts val="5831"/>
              </a:lnSpc>
            </a:pPr>
            <a:endParaRPr lang="en-US" sz="4859">
              <a:solidFill>
                <a:srgbClr val="000000"/>
              </a:solidFill>
              <a:latin typeface="Trebuchet MS"/>
              <a:ea typeface="Trebuchet MS"/>
              <a:cs typeface="Trebuchet MS"/>
              <a:sym typeface="Trebuchet MS"/>
            </a:endParaRPr>
          </a:p>
        </p:txBody>
      </p:sp>
      <p:sp>
        <p:nvSpPr>
          <p:cNvPr id="3" name="TextBox 3"/>
          <p:cNvSpPr txBox="1"/>
          <p:nvPr/>
        </p:nvSpPr>
        <p:spPr>
          <a:xfrm>
            <a:off x="2610768" y="4094331"/>
            <a:ext cx="6093172" cy="5739243"/>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Mae’r disgyblion y canfydda athrawon eu bônt yn fwy academaidd yn fwy tebygol o wneud yn dda yn y dyfodol</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yn aml yn rheiny sy’n arddangos ‘priodoleddau dosbarth canol’ (cwricwlwm cudd)</a:t>
            </a:r>
          </a:p>
          <a:p>
            <a:pPr marL="1260158" lvl="2" indent="-420052" algn="l">
              <a:lnSpc>
                <a:spcPts val="3240"/>
              </a:lnSpc>
            </a:pPr>
            <a:endParaRPr lang="en-US" sz="2400">
              <a:solidFill>
                <a:srgbClr val="404040"/>
              </a:solidFill>
              <a:latin typeface="Trebuchet MS"/>
              <a:ea typeface="Trebuchet MS"/>
              <a:cs typeface="Trebuchet MS"/>
              <a:sym typeface="Trebuchet MS"/>
            </a:endParaRPr>
          </a:p>
        </p:txBody>
      </p:sp>
      <p:sp>
        <p:nvSpPr>
          <p:cNvPr id="4" name="TextBox 4"/>
          <p:cNvSpPr txBox="1"/>
          <p:nvPr/>
        </p:nvSpPr>
        <p:spPr>
          <a:xfrm>
            <a:off x="9271633" y="4094329"/>
            <a:ext cx="6093171" cy="5739245"/>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Pupils which teachers ‘perceive’ to be more academic or more likely to do well in the future </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are often those who display ‘middle-class characteristics’ (hidden curriculum)</a:t>
            </a:r>
          </a:p>
          <a:p>
            <a:pPr marL="1260158" lvl="2" indent="-420052" algn="l">
              <a:lnSpc>
                <a:spcPts val="3240"/>
              </a:lnSpc>
            </a:pPr>
            <a:endParaRPr lang="en-US" sz="2400">
              <a:solidFill>
                <a:srgbClr val="404040"/>
              </a:solidFill>
              <a:latin typeface="Trebuchet MS"/>
              <a:ea typeface="Trebuchet MS"/>
              <a:cs typeface="Trebuchet MS"/>
              <a:sym typeface="Trebuchet MS"/>
            </a:endParaRPr>
          </a:p>
        </p:txBody>
      </p:sp>
      <p:grpSp>
        <p:nvGrpSpPr>
          <p:cNvPr id="5" name="Group 5"/>
          <p:cNvGrpSpPr>
            <a:grpSpLocks noChangeAspect="1"/>
          </p:cNvGrpSpPr>
          <p:nvPr/>
        </p:nvGrpSpPr>
        <p:grpSpPr>
          <a:xfrm>
            <a:off x="13977722" y="791766"/>
            <a:ext cx="3929062" cy="2226468"/>
            <a:chOff x="0" y="0"/>
            <a:chExt cx="5238750" cy="2968624"/>
          </a:xfrm>
        </p:grpSpPr>
        <p:sp>
          <p:nvSpPr>
            <p:cNvPr id="6" name="Freeform 6"/>
            <p:cNvSpPr/>
            <p:nvPr/>
          </p:nvSpPr>
          <p:spPr>
            <a:xfrm>
              <a:off x="0" y="0"/>
              <a:ext cx="5238750" cy="2968625"/>
            </a:xfrm>
            <a:custGeom>
              <a:avLst/>
              <a:gdLst/>
              <a:ahLst/>
              <a:cxnLst/>
              <a:rect l="l" t="t" r="r" b="b"/>
              <a:pathLst>
                <a:path w="5238750" h="2968625">
                  <a:moveTo>
                    <a:pt x="0" y="0"/>
                  </a:moveTo>
                  <a:lnTo>
                    <a:pt x="5238750" y="0"/>
                  </a:lnTo>
                  <a:lnTo>
                    <a:pt x="5238750" y="2968625"/>
                  </a:lnTo>
                  <a:lnTo>
                    <a:pt x="0" y="2968625"/>
                  </a:lnTo>
                  <a:lnTo>
                    <a:pt x="0" y="0"/>
                  </a:lnTo>
                  <a:close/>
                </a:path>
              </a:pathLst>
            </a:custGeom>
            <a:blipFill>
              <a:blip r:embed="rId2"/>
              <a:stretch>
                <a:fillRect b="-17433"/>
              </a:stretch>
            </a:blipFill>
          </p:spPr>
          <p:txBody>
            <a:bodyPr/>
            <a:lstStyle/>
            <a:p>
              <a:endParaRPr lang="en-GB"/>
            </a:p>
          </p:txBody>
        </p:sp>
      </p:gr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2787939" y="1019175"/>
            <a:ext cx="12712122" cy="1647825"/>
          </a:xfrm>
          <a:prstGeom prst="rect">
            <a:avLst/>
          </a:prstGeom>
        </p:spPr>
        <p:txBody>
          <a:bodyPr lIns="0" tIns="0" rIns="0" bIns="0" rtlCol="0" anchor="t">
            <a:spAutoFit/>
          </a:bodyPr>
          <a:lstStyle/>
          <a:p>
            <a:pPr algn="ctr">
              <a:lnSpc>
                <a:spcPts val="6480"/>
              </a:lnSpc>
            </a:pPr>
            <a:r>
              <a:rPr lang="en-US" sz="5400">
                <a:solidFill>
                  <a:srgbClr val="000000"/>
                </a:solidFill>
                <a:latin typeface="Trebuchet MS"/>
                <a:ea typeface="Trebuchet MS"/>
                <a:cs typeface="Trebuchet MS"/>
                <a:sym typeface="Trebuchet MS"/>
              </a:rPr>
              <a:t>Tasg: Canfyddiadau Athrawon </a:t>
            </a:r>
          </a:p>
          <a:p>
            <a:pPr algn="ctr">
              <a:lnSpc>
                <a:spcPts val="6480"/>
              </a:lnSpc>
            </a:pPr>
            <a:r>
              <a:rPr lang="en-US" sz="5400">
                <a:solidFill>
                  <a:srgbClr val="000000"/>
                </a:solidFill>
                <a:latin typeface="Trebuchet MS"/>
                <a:ea typeface="Trebuchet MS"/>
                <a:cs typeface="Trebuchet MS"/>
                <a:sym typeface="Trebuchet MS"/>
              </a:rPr>
              <a:t>Task: Teacher Perceptions</a:t>
            </a:r>
          </a:p>
        </p:txBody>
      </p:sp>
      <p:sp>
        <p:nvSpPr>
          <p:cNvPr id="3" name="TextBox 3"/>
          <p:cNvSpPr txBox="1"/>
          <p:nvPr/>
        </p:nvSpPr>
        <p:spPr>
          <a:xfrm>
            <a:off x="2341533" y="3209619"/>
            <a:ext cx="7071358" cy="5739243"/>
          </a:xfrm>
          <a:prstGeom prst="rect">
            <a:avLst/>
          </a:prstGeom>
        </p:spPr>
        <p:txBody>
          <a:bodyPr lIns="0" tIns="0" rIns="0" bIns="0" rtlCol="0" anchor="t">
            <a:spAutoFit/>
          </a:bodyPr>
          <a:lstStyle/>
          <a:p>
            <a:pPr marL="1228725" lvl="2" indent="-409575" algn="l">
              <a:lnSpc>
                <a:spcPts val="3600"/>
              </a:lnSpc>
              <a:buFont typeface="Arial"/>
              <a:buChar char="⚬"/>
            </a:pPr>
            <a:r>
              <a:rPr lang="en-US" sz="3000">
                <a:solidFill>
                  <a:srgbClr val="404040"/>
                </a:solidFill>
                <a:latin typeface="Trebuchet MS"/>
                <a:ea typeface="Trebuchet MS"/>
                <a:cs typeface="Trebuchet MS"/>
                <a:sym typeface="Trebuchet MS"/>
              </a:rPr>
              <a:t>Dros amser gellir gweld y gwahaniaeth yn cynyddu, ond gall hyn fod mwy i ymwneud â:</a:t>
            </a:r>
          </a:p>
          <a:p>
            <a:pPr marL="1860233" lvl="3" indent="-465058" algn="l">
              <a:lnSpc>
                <a:spcPts val="3240"/>
              </a:lnSpc>
              <a:buFont typeface="Arial"/>
              <a:buChar char="￭"/>
            </a:pPr>
            <a:r>
              <a:rPr lang="en-US" sz="2700">
                <a:solidFill>
                  <a:srgbClr val="404040"/>
                </a:solidFill>
                <a:latin typeface="Trebuchet MS"/>
                <a:ea typeface="Trebuchet MS"/>
                <a:cs typeface="Trebuchet MS"/>
                <a:sym typeface="Trebuchet MS"/>
              </a:rPr>
              <a:t>cael eu haddysgu’n wahanol</a:t>
            </a:r>
          </a:p>
          <a:p>
            <a:pPr marL="1860233" lvl="3" indent="-465058" algn="l">
              <a:lnSpc>
                <a:spcPts val="3240"/>
              </a:lnSpc>
              <a:buFont typeface="Arial"/>
              <a:buChar char="￭"/>
            </a:pPr>
            <a:r>
              <a:rPr lang="en-US" sz="2700">
                <a:solidFill>
                  <a:srgbClr val="404040"/>
                </a:solidFill>
                <a:latin typeface="Trebuchet MS"/>
                <a:ea typeface="Trebuchet MS"/>
                <a:cs typeface="Trebuchet MS"/>
                <a:sym typeface="Trebuchet MS"/>
              </a:rPr>
              <a:t>profi disgwyliadau gwahanol athrawon</a:t>
            </a:r>
          </a:p>
          <a:p>
            <a:pPr marL="1860233" lvl="3" indent="-465058" algn="l">
              <a:lnSpc>
                <a:spcPts val="3240"/>
              </a:lnSpc>
              <a:buFont typeface="Arial"/>
              <a:buChar char="￭"/>
            </a:pPr>
            <a:r>
              <a:rPr lang="en-US" sz="2700">
                <a:solidFill>
                  <a:srgbClr val="404040"/>
                </a:solidFill>
                <a:latin typeface="Trebuchet MS"/>
                <a:ea typeface="Trebuchet MS"/>
                <a:cs typeface="Trebuchet MS"/>
                <a:sym typeface="Trebuchet MS"/>
              </a:rPr>
              <a:t>cael cynnig cyfleoedd gwahanol drwy’r cwricwlwm</a:t>
            </a:r>
          </a:p>
          <a:p>
            <a:pPr marL="1860233" lvl="3" indent="-465058" algn="l">
              <a:lnSpc>
                <a:spcPts val="3240"/>
              </a:lnSpc>
              <a:buFont typeface="Arial"/>
              <a:buChar char="￭"/>
            </a:pPr>
            <a:r>
              <a:rPr lang="en-US" sz="2700">
                <a:solidFill>
                  <a:srgbClr val="404040"/>
                </a:solidFill>
                <a:latin typeface="Trebuchet MS"/>
                <a:ea typeface="Trebuchet MS"/>
                <a:cs typeface="Trebuchet MS"/>
                <a:sym typeface="Trebuchet MS"/>
              </a:rPr>
              <a:t>Allwch chi feddwl am enghreifftiau o hyn?</a:t>
            </a:r>
          </a:p>
          <a:p>
            <a:pPr marL="1860233" lvl="3" indent="-465058" algn="l">
              <a:lnSpc>
                <a:spcPts val="3240"/>
              </a:lnSpc>
            </a:pPr>
            <a:endParaRPr lang="en-US" sz="2700">
              <a:solidFill>
                <a:srgbClr val="404040"/>
              </a:solidFill>
              <a:latin typeface="Trebuchet MS"/>
              <a:ea typeface="Trebuchet MS"/>
              <a:cs typeface="Trebuchet MS"/>
              <a:sym typeface="Trebuchet MS"/>
            </a:endParaRPr>
          </a:p>
        </p:txBody>
      </p:sp>
      <p:sp>
        <p:nvSpPr>
          <p:cNvPr id="4" name="TextBox 4"/>
          <p:cNvSpPr txBox="1"/>
          <p:nvPr/>
        </p:nvSpPr>
        <p:spPr>
          <a:xfrm>
            <a:off x="9361456" y="3189455"/>
            <a:ext cx="6575486" cy="5739245"/>
          </a:xfrm>
          <a:prstGeom prst="rect">
            <a:avLst/>
          </a:prstGeom>
        </p:spPr>
        <p:txBody>
          <a:bodyPr lIns="0" tIns="0" rIns="0" bIns="0" rtlCol="0" anchor="t">
            <a:spAutoFit/>
          </a:bodyPr>
          <a:lstStyle/>
          <a:p>
            <a:pPr marL="1228725" lvl="2" indent="-409575" algn="l">
              <a:lnSpc>
                <a:spcPts val="3600"/>
              </a:lnSpc>
              <a:buFont typeface="Arial"/>
              <a:buChar char="⚬"/>
            </a:pPr>
            <a:r>
              <a:rPr lang="en-US" sz="3000">
                <a:solidFill>
                  <a:srgbClr val="404040"/>
                </a:solidFill>
                <a:latin typeface="Trebuchet MS"/>
                <a:ea typeface="Trebuchet MS"/>
                <a:cs typeface="Trebuchet MS"/>
                <a:sym typeface="Trebuchet MS"/>
              </a:rPr>
              <a:t>As time goes by this difference may be seen to widen but may be more to do with: </a:t>
            </a:r>
          </a:p>
          <a:p>
            <a:pPr marL="1860233" lvl="3" indent="-465058" algn="l">
              <a:lnSpc>
                <a:spcPts val="3240"/>
              </a:lnSpc>
              <a:buFont typeface="Arial"/>
              <a:buChar char="￭"/>
            </a:pPr>
            <a:r>
              <a:rPr lang="en-US" sz="2700">
                <a:solidFill>
                  <a:srgbClr val="404040"/>
                </a:solidFill>
                <a:latin typeface="Trebuchet MS"/>
                <a:ea typeface="Trebuchet MS"/>
                <a:cs typeface="Trebuchet MS"/>
                <a:sym typeface="Trebuchet MS"/>
              </a:rPr>
              <a:t>being taught differently</a:t>
            </a:r>
          </a:p>
          <a:p>
            <a:pPr marL="1860233" lvl="3" indent="-465058" algn="l">
              <a:lnSpc>
                <a:spcPts val="3240"/>
              </a:lnSpc>
              <a:buFont typeface="Arial"/>
              <a:buChar char="￭"/>
            </a:pPr>
            <a:r>
              <a:rPr lang="en-US" sz="2700">
                <a:solidFill>
                  <a:srgbClr val="404040"/>
                </a:solidFill>
                <a:latin typeface="Trebuchet MS"/>
                <a:ea typeface="Trebuchet MS"/>
                <a:cs typeface="Trebuchet MS"/>
                <a:sym typeface="Trebuchet MS"/>
              </a:rPr>
              <a:t>experiencing different teacher expectations </a:t>
            </a:r>
          </a:p>
          <a:p>
            <a:pPr marL="1860233" lvl="3" indent="-465058" algn="l">
              <a:lnSpc>
                <a:spcPts val="3240"/>
              </a:lnSpc>
              <a:buFont typeface="Arial"/>
              <a:buChar char="￭"/>
            </a:pPr>
            <a:r>
              <a:rPr lang="en-US" sz="2700">
                <a:solidFill>
                  <a:srgbClr val="404040"/>
                </a:solidFill>
                <a:latin typeface="Trebuchet MS"/>
                <a:ea typeface="Trebuchet MS"/>
                <a:cs typeface="Trebuchet MS"/>
                <a:sym typeface="Trebuchet MS"/>
              </a:rPr>
              <a:t>being offered different opportunities through the curriculum</a:t>
            </a:r>
          </a:p>
          <a:p>
            <a:pPr marL="1860233" lvl="3" indent="-465058" algn="l">
              <a:lnSpc>
                <a:spcPts val="3240"/>
              </a:lnSpc>
              <a:buFont typeface="Arial"/>
              <a:buChar char="￭"/>
            </a:pPr>
            <a:r>
              <a:rPr lang="en-US" sz="2700">
                <a:solidFill>
                  <a:srgbClr val="404040"/>
                </a:solidFill>
                <a:latin typeface="Trebuchet MS"/>
                <a:ea typeface="Trebuchet MS"/>
                <a:cs typeface="Trebuchet MS"/>
                <a:sym typeface="Trebuchet MS"/>
              </a:rPr>
              <a:t>Can you think of examples of this?</a:t>
            </a:r>
          </a:p>
          <a:p>
            <a:pPr marL="1860233" lvl="3" indent="-465058" algn="l">
              <a:lnSpc>
                <a:spcPts val="3240"/>
              </a:lnSpc>
            </a:pPr>
            <a:endParaRPr lang="en-US" sz="2700">
              <a:solidFill>
                <a:srgbClr val="404040"/>
              </a:solidFill>
              <a:latin typeface="Trebuchet MS"/>
              <a:ea typeface="Trebuchet MS"/>
              <a:cs typeface="Trebuchet MS"/>
              <a:sym typeface="Trebuchet MS"/>
            </a:endParaRPr>
          </a:p>
        </p:txBody>
      </p:sp>
      <p:grpSp>
        <p:nvGrpSpPr>
          <p:cNvPr id="5" name="Group 5"/>
          <p:cNvGrpSpPr>
            <a:grpSpLocks noChangeAspect="1"/>
          </p:cNvGrpSpPr>
          <p:nvPr/>
        </p:nvGrpSpPr>
        <p:grpSpPr>
          <a:xfrm>
            <a:off x="15360960" y="727386"/>
            <a:ext cx="2121609" cy="2122494"/>
            <a:chOff x="0" y="0"/>
            <a:chExt cx="2828812" cy="2829992"/>
          </a:xfrm>
        </p:grpSpPr>
        <p:sp>
          <p:nvSpPr>
            <p:cNvPr id="6" name="Freeform 6" descr="Big Pencil Vector Art image - Free stock photo - Public ..."/>
            <p:cNvSpPr/>
            <p:nvPr/>
          </p:nvSpPr>
          <p:spPr>
            <a:xfrm>
              <a:off x="0" y="0"/>
              <a:ext cx="2828798" cy="2829941"/>
            </a:xfrm>
            <a:custGeom>
              <a:avLst/>
              <a:gdLst/>
              <a:ahLst/>
              <a:cxnLst/>
              <a:rect l="l" t="t" r="r" b="b"/>
              <a:pathLst>
                <a:path w="2828798" h="2829941">
                  <a:moveTo>
                    <a:pt x="0" y="0"/>
                  </a:moveTo>
                  <a:lnTo>
                    <a:pt x="2828798" y="0"/>
                  </a:lnTo>
                  <a:lnTo>
                    <a:pt x="2828798" y="2829941"/>
                  </a:lnTo>
                  <a:lnTo>
                    <a:pt x="0" y="2829941"/>
                  </a:lnTo>
                  <a:lnTo>
                    <a:pt x="0" y="0"/>
                  </a:lnTo>
                  <a:close/>
                </a:path>
              </a:pathLst>
            </a:custGeom>
            <a:blipFill>
              <a:blip r:embed="rId2"/>
              <a:stretch>
                <a:fillRect l="-20" r="-21" b="-1"/>
              </a:stretch>
            </a:blipFill>
          </p:spPr>
          <p:txBody>
            <a:bodyPr/>
            <a:lstStyle/>
            <a:p>
              <a:endParaRPr lang="en-GB"/>
            </a:p>
          </p:txBody>
        </p:sp>
      </p:grpSp>
      <p:grpSp>
        <p:nvGrpSpPr>
          <p:cNvPr id="7" name="Group 7"/>
          <p:cNvGrpSpPr>
            <a:grpSpLocks noChangeAspect="1"/>
          </p:cNvGrpSpPr>
          <p:nvPr/>
        </p:nvGrpSpPr>
        <p:grpSpPr>
          <a:xfrm>
            <a:off x="7685055" y="7937928"/>
            <a:ext cx="2824480" cy="1882988"/>
            <a:chOff x="0" y="0"/>
            <a:chExt cx="3765974" cy="2510650"/>
          </a:xfrm>
        </p:grpSpPr>
        <p:sp>
          <p:nvSpPr>
            <p:cNvPr id="8" name="Freeform 8" descr="Asking Defining Questions - Excelsior College OWL"/>
            <p:cNvSpPr/>
            <p:nvPr/>
          </p:nvSpPr>
          <p:spPr>
            <a:xfrm>
              <a:off x="0" y="0"/>
              <a:ext cx="3765931" cy="2510663"/>
            </a:xfrm>
            <a:custGeom>
              <a:avLst/>
              <a:gdLst/>
              <a:ahLst/>
              <a:cxnLst/>
              <a:rect l="l" t="t" r="r" b="b"/>
              <a:pathLst>
                <a:path w="3765931" h="2510663">
                  <a:moveTo>
                    <a:pt x="0" y="0"/>
                  </a:moveTo>
                  <a:lnTo>
                    <a:pt x="3765931" y="0"/>
                  </a:lnTo>
                  <a:lnTo>
                    <a:pt x="3765931" y="2510663"/>
                  </a:lnTo>
                  <a:lnTo>
                    <a:pt x="0" y="2510663"/>
                  </a:lnTo>
                  <a:lnTo>
                    <a:pt x="0" y="0"/>
                  </a:lnTo>
                  <a:close/>
                </a:path>
              </a:pathLst>
            </a:custGeom>
            <a:blipFill>
              <a:blip r:embed="rId3"/>
              <a:stretch>
                <a:fillRect r="-1"/>
              </a:stretch>
            </a:blipFill>
          </p:spPr>
          <p:txBody>
            <a:bodyPr/>
            <a:lstStyle/>
            <a:p>
              <a:endParaRPr lang="en-GB"/>
            </a:p>
          </p:txBody>
        </p:sp>
      </p:gr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3204475" y="1009650"/>
            <a:ext cx="12712122" cy="2219325"/>
          </a:xfrm>
          <a:prstGeom prst="rect">
            <a:avLst/>
          </a:prstGeom>
        </p:spPr>
        <p:txBody>
          <a:bodyPr lIns="0" tIns="0" rIns="0" bIns="0" rtlCol="0" anchor="t">
            <a:spAutoFit/>
          </a:bodyPr>
          <a:lstStyle/>
          <a:p>
            <a:pPr algn="ctr">
              <a:lnSpc>
                <a:spcPts val="5831"/>
              </a:lnSpc>
            </a:pPr>
            <a:r>
              <a:rPr lang="en-US" sz="4859">
                <a:solidFill>
                  <a:srgbClr val="000000"/>
                </a:solidFill>
                <a:latin typeface="Trebuchet MS"/>
                <a:ea typeface="Trebuchet MS"/>
                <a:cs typeface="Trebuchet MS"/>
                <a:sym typeface="Trebuchet MS"/>
              </a:rPr>
              <a:t>Cyfalaf Diwylliannol</a:t>
            </a:r>
          </a:p>
          <a:p>
            <a:pPr algn="ctr">
              <a:lnSpc>
                <a:spcPts val="5831"/>
              </a:lnSpc>
            </a:pPr>
            <a:r>
              <a:rPr lang="en-US" sz="4859">
                <a:solidFill>
                  <a:srgbClr val="000000"/>
                </a:solidFill>
                <a:latin typeface="Trebuchet MS"/>
                <a:ea typeface="Trebuchet MS"/>
                <a:cs typeface="Trebuchet MS"/>
                <a:sym typeface="Trebuchet MS"/>
              </a:rPr>
              <a:t>Cultural Capital</a:t>
            </a:r>
          </a:p>
          <a:p>
            <a:pPr algn="ctr">
              <a:lnSpc>
                <a:spcPts val="5831"/>
              </a:lnSpc>
            </a:pPr>
            <a:endParaRPr lang="en-US" sz="4859">
              <a:solidFill>
                <a:srgbClr val="000000"/>
              </a:solidFill>
              <a:latin typeface="Trebuchet MS"/>
              <a:ea typeface="Trebuchet MS"/>
              <a:cs typeface="Trebuchet MS"/>
              <a:sym typeface="Trebuchet MS"/>
            </a:endParaRPr>
          </a:p>
        </p:txBody>
      </p:sp>
      <p:sp>
        <p:nvSpPr>
          <p:cNvPr id="3" name="TextBox 3"/>
          <p:cNvSpPr txBox="1"/>
          <p:nvPr/>
        </p:nvSpPr>
        <p:spPr>
          <a:xfrm>
            <a:off x="2721898" y="3277079"/>
            <a:ext cx="6093172" cy="5739243"/>
          </a:xfrm>
          <a:prstGeom prst="rect">
            <a:avLst/>
          </a:prstGeom>
        </p:spPr>
        <p:txBody>
          <a:bodyPr lIns="0" tIns="0" rIns="0" bIns="0" rtlCol="0" anchor="t">
            <a:spAutoFit/>
          </a:bodyPr>
          <a:lstStyle/>
          <a:p>
            <a:pPr marL="760095" lvl="1" indent="-380048" algn="l">
              <a:lnSpc>
                <a:spcPts val="5040"/>
              </a:lnSpc>
              <a:buFont typeface="Arial"/>
              <a:buChar char="•"/>
            </a:pPr>
            <a:r>
              <a:rPr lang="en-US" sz="4200">
                <a:solidFill>
                  <a:srgbClr val="404040"/>
                </a:solidFill>
                <a:latin typeface="Trebuchet MS"/>
                <a:ea typeface="Trebuchet MS"/>
                <a:cs typeface="Trebuchet MS"/>
                <a:sym typeface="Trebuchet MS"/>
              </a:rPr>
              <a:t>Bourdieu a Passeron (1977)</a:t>
            </a:r>
          </a:p>
          <a:p>
            <a:pPr marL="1337310" lvl="2" indent="-445770" algn="l">
              <a:lnSpc>
                <a:spcPts val="4320"/>
              </a:lnSpc>
              <a:buFont typeface="Arial"/>
              <a:buChar char="⚬"/>
            </a:pPr>
            <a:r>
              <a:rPr lang="en-US" sz="3600">
                <a:solidFill>
                  <a:srgbClr val="404040"/>
                </a:solidFill>
                <a:latin typeface="Trebuchet MS"/>
                <a:ea typeface="Trebuchet MS"/>
                <a:cs typeface="Trebuchet MS"/>
                <a:sym typeface="Trebuchet MS"/>
              </a:rPr>
              <a:t>Un brif ffordd y gwnaeth addysg sicrhau atgynhyrchiad cymdeithas</a:t>
            </a:r>
          </a:p>
          <a:p>
            <a:pPr marL="1914525" lvl="3" indent="-478631" algn="l">
              <a:lnSpc>
                <a:spcPts val="3600"/>
              </a:lnSpc>
              <a:buFont typeface="Arial"/>
              <a:buChar char="￭"/>
            </a:pPr>
            <a:r>
              <a:rPr lang="en-US" sz="3000">
                <a:solidFill>
                  <a:srgbClr val="404040"/>
                </a:solidFill>
                <a:latin typeface="Trebuchet MS"/>
                <a:ea typeface="Trebuchet MS"/>
                <a:cs typeface="Trebuchet MS"/>
                <a:sym typeface="Trebuchet MS"/>
              </a:rPr>
              <a:t>Oedd wrth drosglwyddo gwerthoedd diwylliannol ymlaen</a:t>
            </a:r>
          </a:p>
          <a:p>
            <a:pPr marL="2546033" lvl="4" indent="-509207" algn="l">
              <a:lnSpc>
                <a:spcPts val="3240"/>
              </a:lnSpc>
              <a:buFont typeface="Arial"/>
              <a:buChar char="•"/>
            </a:pPr>
            <a:r>
              <a:rPr lang="en-US" sz="2700">
                <a:solidFill>
                  <a:srgbClr val="404040"/>
                </a:solidFill>
                <a:latin typeface="Trebuchet MS"/>
                <a:ea typeface="Trebuchet MS"/>
                <a:cs typeface="Trebuchet MS"/>
                <a:sym typeface="Trebuchet MS"/>
              </a:rPr>
              <a:t>O genhedlaeth i’r genhedlaeth nesaf</a:t>
            </a:r>
          </a:p>
        </p:txBody>
      </p:sp>
      <p:sp>
        <p:nvSpPr>
          <p:cNvPr id="4" name="TextBox 4"/>
          <p:cNvSpPr txBox="1"/>
          <p:nvPr/>
        </p:nvSpPr>
        <p:spPr>
          <a:xfrm>
            <a:off x="9823426" y="3277079"/>
            <a:ext cx="6093171" cy="6623841"/>
          </a:xfrm>
          <a:prstGeom prst="rect">
            <a:avLst/>
          </a:prstGeom>
        </p:spPr>
        <p:txBody>
          <a:bodyPr lIns="0" tIns="0" rIns="0" bIns="0" rtlCol="0" anchor="t">
            <a:spAutoFit/>
          </a:bodyPr>
          <a:lstStyle/>
          <a:p>
            <a:pPr marL="760095" lvl="1" indent="-380048" algn="l">
              <a:lnSpc>
                <a:spcPts val="5040"/>
              </a:lnSpc>
              <a:buFont typeface="Arial"/>
              <a:buChar char="•"/>
            </a:pPr>
            <a:r>
              <a:rPr lang="en-US" sz="4200">
                <a:solidFill>
                  <a:srgbClr val="404040"/>
                </a:solidFill>
                <a:latin typeface="Trebuchet MS"/>
                <a:ea typeface="Trebuchet MS"/>
                <a:cs typeface="Trebuchet MS"/>
                <a:sym typeface="Trebuchet MS"/>
              </a:rPr>
              <a:t>Bourdieu and Passeron (1977)</a:t>
            </a:r>
          </a:p>
          <a:p>
            <a:pPr marL="1337310" lvl="2" indent="-445770" algn="l">
              <a:lnSpc>
                <a:spcPts val="4320"/>
              </a:lnSpc>
              <a:buFont typeface="Arial"/>
              <a:buChar char="⚬"/>
            </a:pPr>
            <a:r>
              <a:rPr lang="en-US" sz="3600">
                <a:solidFill>
                  <a:srgbClr val="404040"/>
                </a:solidFill>
                <a:latin typeface="Trebuchet MS"/>
                <a:ea typeface="Trebuchet MS"/>
                <a:cs typeface="Trebuchet MS"/>
                <a:sym typeface="Trebuchet MS"/>
              </a:rPr>
              <a:t>One main way that education ensured the reproduction of society </a:t>
            </a:r>
          </a:p>
          <a:p>
            <a:pPr marL="1914525" lvl="3" indent="-478631" algn="l">
              <a:lnSpc>
                <a:spcPts val="3600"/>
              </a:lnSpc>
              <a:buFont typeface="Arial"/>
              <a:buChar char="￭"/>
            </a:pPr>
            <a:r>
              <a:rPr lang="en-US" sz="3000">
                <a:solidFill>
                  <a:srgbClr val="404040"/>
                </a:solidFill>
                <a:latin typeface="Trebuchet MS"/>
                <a:ea typeface="Trebuchet MS"/>
                <a:cs typeface="Trebuchet MS"/>
                <a:sym typeface="Trebuchet MS"/>
              </a:rPr>
              <a:t>Was by the passing on of cultural values</a:t>
            </a:r>
          </a:p>
          <a:p>
            <a:pPr marL="2546033" lvl="4" indent="-509207" algn="l">
              <a:lnSpc>
                <a:spcPts val="3240"/>
              </a:lnSpc>
              <a:buFont typeface="Arial"/>
              <a:buChar char="•"/>
            </a:pPr>
            <a:r>
              <a:rPr lang="en-US" sz="2700">
                <a:solidFill>
                  <a:srgbClr val="404040"/>
                </a:solidFill>
                <a:latin typeface="Trebuchet MS"/>
                <a:ea typeface="Trebuchet MS"/>
                <a:cs typeface="Trebuchet MS"/>
                <a:sym typeface="Trebuchet MS"/>
              </a:rPr>
              <a:t>From one generation to another</a:t>
            </a:r>
          </a:p>
          <a:p>
            <a:pPr marL="3394710" lvl="4" indent="-678942" algn="l">
              <a:lnSpc>
                <a:spcPts val="4320"/>
              </a:lnSpc>
            </a:pPr>
            <a:endParaRPr lang="en-US" sz="2700">
              <a:solidFill>
                <a:srgbClr val="404040"/>
              </a:solidFill>
              <a:latin typeface="Trebuchet MS"/>
              <a:ea typeface="Trebuchet MS"/>
              <a:cs typeface="Trebuchet MS"/>
              <a:sym typeface="Trebuchet MS"/>
            </a:endParaRPr>
          </a:p>
        </p:txBody>
      </p:sp>
      <p:grpSp>
        <p:nvGrpSpPr>
          <p:cNvPr id="5" name="Group 5"/>
          <p:cNvGrpSpPr>
            <a:grpSpLocks noChangeAspect="1"/>
          </p:cNvGrpSpPr>
          <p:nvPr/>
        </p:nvGrpSpPr>
        <p:grpSpPr>
          <a:xfrm>
            <a:off x="14687391" y="540068"/>
            <a:ext cx="3083720" cy="2309812"/>
            <a:chOff x="0" y="0"/>
            <a:chExt cx="4111626" cy="3079750"/>
          </a:xfrm>
        </p:grpSpPr>
        <p:sp>
          <p:nvSpPr>
            <p:cNvPr id="6" name="Freeform 6"/>
            <p:cNvSpPr/>
            <p:nvPr/>
          </p:nvSpPr>
          <p:spPr>
            <a:xfrm>
              <a:off x="0" y="0"/>
              <a:ext cx="4111625" cy="3079750"/>
            </a:xfrm>
            <a:custGeom>
              <a:avLst/>
              <a:gdLst/>
              <a:ahLst/>
              <a:cxnLst/>
              <a:rect l="l" t="t" r="r" b="b"/>
              <a:pathLst>
                <a:path w="4111625" h="3079750">
                  <a:moveTo>
                    <a:pt x="0" y="0"/>
                  </a:moveTo>
                  <a:lnTo>
                    <a:pt x="4111625" y="0"/>
                  </a:lnTo>
                  <a:lnTo>
                    <a:pt x="4111625" y="3079750"/>
                  </a:lnTo>
                  <a:lnTo>
                    <a:pt x="0" y="3079750"/>
                  </a:lnTo>
                  <a:lnTo>
                    <a:pt x="0" y="0"/>
                  </a:lnTo>
                  <a:close/>
                </a:path>
              </a:pathLst>
            </a:custGeom>
            <a:blipFill>
              <a:blip r:embed="rId2"/>
              <a:stretch>
                <a:fillRect/>
              </a:stretch>
            </a:blipFill>
          </p:spPr>
          <p:txBody>
            <a:bodyPr/>
            <a:lstStyle/>
            <a:p>
              <a:endParaRPr lang="en-GB"/>
            </a:p>
          </p:txBody>
        </p:sp>
      </p:gr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AutoShape 2"/>
          <p:cNvSpPr/>
          <p:nvPr/>
        </p:nvSpPr>
        <p:spPr>
          <a:xfrm rot="4791364">
            <a:off x="9738483" y="5143500"/>
            <a:ext cx="10464870" cy="0"/>
          </a:xfrm>
          <a:prstGeom prst="line">
            <a:avLst/>
          </a:prstGeom>
          <a:ln w="9525" cap="rnd">
            <a:solidFill>
              <a:srgbClr val="FFF6D4"/>
            </a:solidFill>
            <a:prstDash val="solid"/>
            <a:headEnd type="none" w="sm" len="sm"/>
            <a:tailEnd type="none" w="sm" len="sm"/>
          </a:ln>
        </p:spPr>
        <p:txBody>
          <a:bodyPr/>
          <a:lstStyle/>
          <a:p>
            <a:endParaRPr lang="en-GB"/>
          </a:p>
        </p:txBody>
      </p:sp>
      <p:sp>
        <p:nvSpPr>
          <p:cNvPr id="3" name="TextBox 3"/>
          <p:cNvSpPr txBox="1"/>
          <p:nvPr/>
        </p:nvSpPr>
        <p:spPr>
          <a:xfrm>
            <a:off x="2965915" y="903604"/>
            <a:ext cx="12712122" cy="1647825"/>
          </a:xfrm>
          <a:prstGeom prst="rect">
            <a:avLst/>
          </a:prstGeom>
        </p:spPr>
        <p:txBody>
          <a:bodyPr lIns="0" tIns="0" rIns="0" bIns="0" rtlCol="0" anchor="t">
            <a:spAutoFit/>
          </a:bodyPr>
          <a:lstStyle/>
          <a:p>
            <a:pPr algn="ctr">
              <a:lnSpc>
                <a:spcPts val="6480"/>
              </a:lnSpc>
            </a:pPr>
            <a:r>
              <a:rPr lang="en-US" sz="5400">
                <a:solidFill>
                  <a:srgbClr val="000000"/>
                </a:solidFill>
                <a:latin typeface="Trebuchet MS"/>
                <a:ea typeface="Trebuchet MS"/>
                <a:cs typeface="Trebuchet MS"/>
                <a:sym typeface="Trebuchet MS"/>
              </a:rPr>
              <a:t>Cyfalaf Diwylliannol</a:t>
            </a:r>
          </a:p>
          <a:p>
            <a:pPr algn="ctr">
              <a:lnSpc>
                <a:spcPts val="6480"/>
              </a:lnSpc>
            </a:pPr>
            <a:r>
              <a:rPr lang="en-US" sz="5400">
                <a:solidFill>
                  <a:srgbClr val="000000"/>
                </a:solidFill>
                <a:latin typeface="Trebuchet MS"/>
                <a:ea typeface="Trebuchet MS"/>
                <a:cs typeface="Trebuchet MS"/>
                <a:sym typeface="Trebuchet MS"/>
              </a:rPr>
              <a:t>Cultural Capital</a:t>
            </a:r>
          </a:p>
        </p:txBody>
      </p:sp>
      <p:sp>
        <p:nvSpPr>
          <p:cNvPr id="4" name="TextBox 4"/>
          <p:cNvSpPr txBox="1"/>
          <p:nvPr/>
        </p:nvSpPr>
        <p:spPr>
          <a:xfrm>
            <a:off x="1870826" y="3206980"/>
            <a:ext cx="6976170" cy="6162113"/>
          </a:xfrm>
          <a:prstGeom prst="rect">
            <a:avLst/>
          </a:prstGeom>
        </p:spPr>
        <p:txBody>
          <a:bodyPr lIns="0" tIns="0" rIns="0" bIns="0" rtlCol="0" anchor="t">
            <a:spAutoFit/>
          </a:bodyPr>
          <a:lstStyle/>
          <a:p>
            <a:pPr marL="1238226" lvl="2" indent="-412742" algn="l">
              <a:lnSpc>
                <a:spcPts val="3663"/>
              </a:lnSpc>
              <a:buFont typeface="Arial"/>
              <a:buChar char="⚬"/>
            </a:pPr>
            <a:r>
              <a:rPr lang="en-US" sz="3052">
                <a:solidFill>
                  <a:srgbClr val="404040"/>
                </a:solidFill>
                <a:latin typeface="Trebuchet MS"/>
                <a:ea typeface="Trebuchet MS"/>
                <a:cs typeface="Trebuchet MS"/>
                <a:sym typeface="Trebuchet MS"/>
              </a:rPr>
              <a:t>Mae diwylliant sy’n dominyddu yn set o</a:t>
            </a:r>
          </a:p>
          <a:p>
            <a:pPr marL="1848695" lvl="3" indent="-462174" algn="l">
              <a:lnSpc>
                <a:spcPts val="3163"/>
              </a:lnSpc>
              <a:buFont typeface="Arial"/>
              <a:buChar char="￭"/>
            </a:pPr>
            <a:r>
              <a:rPr lang="en-US" sz="2636">
                <a:solidFill>
                  <a:srgbClr val="404040"/>
                </a:solidFill>
                <a:latin typeface="Trebuchet MS"/>
                <a:ea typeface="Trebuchet MS"/>
                <a:cs typeface="Trebuchet MS"/>
                <a:sym typeface="Trebuchet MS"/>
              </a:rPr>
              <a:t>Briodweddau</a:t>
            </a:r>
          </a:p>
          <a:p>
            <a:pPr marL="1848695" lvl="3" indent="-462174" algn="l">
              <a:lnSpc>
                <a:spcPts val="3163"/>
              </a:lnSpc>
              <a:buFont typeface="Arial"/>
              <a:buChar char="￭"/>
            </a:pPr>
            <a:r>
              <a:rPr lang="en-US" sz="2636">
                <a:solidFill>
                  <a:srgbClr val="404040"/>
                </a:solidFill>
                <a:latin typeface="Trebuchet MS"/>
                <a:ea typeface="Trebuchet MS"/>
                <a:cs typeface="Trebuchet MS"/>
                <a:sym typeface="Trebuchet MS"/>
              </a:rPr>
              <a:t>Nodweddion</a:t>
            </a:r>
          </a:p>
          <a:p>
            <a:pPr marL="1848695" lvl="3" indent="-462174" algn="l">
              <a:lnSpc>
                <a:spcPts val="3163"/>
              </a:lnSpc>
              <a:buFont typeface="Arial"/>
              <a:buChar char="￭"/>
            </a:pPr>
            <a:r>
              <a:rPr lang="en-US" sz="2636">
                <a:solidFill>
                  <a:srgbClr val="404040"/>
                </a:solidFill>
                <a:latin typeface="Trebuchet MS"/>
                <a:ea typeface="Trebuchet MS"/>
                <a:cs typeface="Trebuchet MS"/>
                <a:sym typeface="Trebuchet MS"/>
              </a:rPr>
              <a:t>Ymddygiadau</a:t>
            </a:r>
          </a:p>
          <a:p>
            <a:pPr marL="1238226" lvl="2" indent="-412742" algn="l">
              <a:lnSpc>
                <a:spcPts val="3663"/>
              </a:lnSpc>
              <a:buFont typeface="Arial"/>
              <a:buChar char="⚬"/>
            </a:pPr>
            <a:r>
              <a:rPr lang="en-US" sz="3052">
                <a:solidFill>
                  <a:srgbClr val="404040"/>
                </a:solidFill>
                <a:latin typeface="Trebuchet MS"/>
                <a:ea typeface="Trebuchet MS"/>
                <a:cs typeface="Trebuchet MS"/>
                <a:sym typeface="Trebuchet MS"/>
              </a:rPr>
              <a:t>sydd eisoes gan y dosbarthiau dominyddol</a:t>
            </a:r>
          </a:p>
          <a:p>
            <a:pPr marL="1848695" lvl="3" indent="-462174" algn="l">
              <a:lnSpc>
                <a:spcPts val="3163"/>
              </a:lnSpc>
              <a:buFont typeface="Arial"/>
              <a:buChar char="￭"/>
            </a:pPr>
            <a:r>
              <a:rPr lang="en-US" sz="2636">
                <a:solidFill>
                  <a:srgbClr val="404040"/>
                </a:solidFill>
                <a:latin typeface="Trebuchet MS"/>
                <a:ea typeface="Trebuchet MS"/>
                <a:cs typeface="Trebuchet MS"/>
                <a:sym typeface="Trebuchet MS"/>
              </a:rPr>
              <a:t>ac mae’n rhaid i’r grwp ‘israddol’ hwnnw geisio eu caffael os ydynt am gystadlu am lwyddiant addysgol</a:t>
            </a:r>
          </a:p>
          <a:p>
            <a:pPr marL="1848695" lvl="3" indent="-462174" algn="l">
              <a:lnSpc>
                <a:spcPts val="3163"/>
              </a:lnSpc>
            </a:pPr>
            <a:endParaRPr lang="en-US" sz="2636">
              <a:solidFill>
                <a:srgbClr val="404040"/>
              </a:solidFill>
              <a:latin typeface="Trebuchet MS"/>
              <a:ea typeface="Trebuchet MS"/>
              <a:cs typeface="Trebuchet MS"/>
              <a:sym typeface="Trebuchet MS"/>
            </a:endParaRPr>
          </a:p>
          <a:p>
            <a:pPr marL="1137785" lvl="2" indent="-379262" algn="l">
              <a:lnSpc>
                <a:spcPts val="2997"/>
              </a:lnSpc>
              <a:buFont typeface="Arial"/>
              <a:buChar char="⚬"/>
            </a:pPr>
            <a:r>
              <a:rPr lang="en-US" sz="2497">
                <a:solidFill>
                  <a:srgbClr val="404040"/>
                </a:solidFill>
                <a:latin typeface="Trebuchet MS"/>
                <a:ea typeface="Trebuchet MS"/>
                <a:cs typeface="Trebuchet MS"/>
                <a:sym typeface="Trebuchet MS"/>
              </a:rPr>
              <a:t>Allwch chi feddwl am enghreifftiau?</a:t>
            </a:r>
          </a:p>
          <a:p>
            <a:pPr marL="1200995" lvl="2" indent="-400332" algn="l">
              <a:lnSpc>
                <a:spcPts val="3163"/>
              </a:lnSpc>
            </a:pPr>
            <a:endParaRPr lang="en-US" sz="2497">
              <a:solidFill>
                <a:srgbClr val="404040"/>
              </a:solidFill>
              <a:latin typeface="Trebuchet MS"/>
              <a:ea typeface="Trebuchet MS"/>
              <a:cs typeface="Trebuchet MS"/>
              <a:sym typeface="Trebuchet MS"/>
            </a:endParaRPr>
          </a:p>
        </p:txBody>
      </p:sp>
      <p:sp>
        <p:nvSpPr>
          <p:cNvPr id="5" name="TextBox 5"/>
          <p:cNvSpPr txBox="1"/>
          <p:nvPr/>
        </p:nvSpPr>
        <p:spPr>
          <a:xfrm>
            <a:off x="9321976" y="3206980"/>
            <a:ext cx="7095198" cy="6964202"/>
          </a:xfrm>
          <a:prstGeom prst="rect">
            <a:avLst/>
          </a:prstGeom>
        </p:spPr>
        <p:txBody>
          <a:bodyPr lIns="0" tIns="0" rIns="0" bIns="0" rtlCol="0" anchor="t">
            <a:spAutoFit/>
          </a:bodyPr>
          <a:lstStyle/>
          <a:p>
            <a:pPr marL="1238226" lvl="2" indent="-412742" algn="l">
              <a:lnSpc>
                <a:spcPts val="3663"/>
              </a:lnSpc>
              <a:buFont typeface="Arial"/>
              <a:buChar char="⚬"/>
            </a:pPr>
            <a:r>
              <a:rPr lang="en-US" sz="3052">
                <a:solidFill>
                  <a:srgbClr val="404040"/>
                </a:solidFill>
                <a:latin typeface="Trebuchet MS"/>
                <a:ea typeface="Trebuchet MS"/>
                <a:cs typeface="Trebuchet MS"/>
                <a:sym typeface="Trebuchet MS"/>
              </a:rPr>
              <a:t>Dominant culture is a set of </a:t>
            </a:r>
          </a:p>
          <a:p>
            <a:pPr marL="1848695" lvl="3" indent="-462174" algn="l">
              <a:lnSpc>
                <a:spcPts val="3163"/>
              </a:lnSpc>
              <a:buFont typeface="Arial"/>
              <a:buChar char="￭"/>
            </a:pPr>
            <a:r>
              <a:rPr lang="en-US" sz="2636">
                <a:solidFill>
                  <a:srgbClr val="404040"/>
                </a:solidFill>
                <a:latin typeface="Trebuchet MS"/>
                <a:ea typeface="Trebuchet MS"/>
                <a:cs typeface="Trebuchet MS"/>
                <a:sym typeface="Trebuchet MS"/>
              </a:rPr>
              <a:t>Properties</a:t>
            </a:r>
          </a:p>
          <a:p>
            <a:pPr marL="1848695" lvl="3" indent="-462174" algn="l">
              <a:lnSpc>
                <a:spcPts val="3163"/>
              </a:lnSpc>
              <a:buFont typeface="Arial"/>
              <a:buChar char="￭"/>
            </a:pPr>
            <a:r>
              <a:rPr lang="en-US" sz="2636">
                <a:solidFill>
                  <a:srgbClr val="404040"/>
                </a:solidFill>
                <a:latin typeface="Trebuchet MS"/>
                <a:ea typeface="Trebuchet MS"/>
                <a:cs typeface="Trebuchet MS"/>
                <a:sym typeface="Trebuchet MS"/>
              </a:rPr>
              <a:t>Characteristics</a:t>
            </a:r>
          </a:p>
          <a:p>
            <a:pPr marL="1848695" lvl="3" indent="-462174" algn="l">
              <a:lnSpc>
                <a:spcPts val="3163"/>
              </a:lnSpc>
              <a:buFont typeface="Arial"/>
              <a:buChar char="￭"/>
            </a:pPr>
            <a:r>
              <a:rPr lang="en-US" sz="2636">
                <a:solidFill>
                  <a:srgbClr val="404040"/>
                </a:solidFill>
                <a:latin typeface="Trebuchet MS"/>
                <a:ea typeface="Trebuchet MS"/>
                <a:cs typeface="Trebuchet MS"/>
                <a:sym typeface="Trebuchet MS"/>
              </a:rPr>
              <a:t>Behaviours</a:t>
            </a:r>
          </a:p>
          <a:p>
            <a:pPr marL="1238226" lvl="2" indent="-412742" algn="l">
              <a:lnSpc>
                <a:spcPts val="3663"/>
              </a:lnSpc>
              <a:buFont typeface="Arial"/>
              <a:buChar char="⚬"/>
            </a:pPr>
            <a:r>
              <a:rPr lang="en-US" sz="3052">
                <a:solidFill>
                  <a:srgbClr val="404040"/>
                </a:solidFill>
                <a:latin typeface="Trebuchet MS"/>
                <a:ea typeface="Trebuchet MS"/>
                <a:cs typeface="Trebuchet MS"/>
                <a:sym typeface="Trebuchet MS"/>
              </a:rPr>
              <a:t>that the dominant class groups already have</a:t>
            </a:r>
          </a:p>
          <a:p>
            <a:pPr marL="1848695" lvl="3" indent="-462174" algn="l">
              <a:lnSpc>
                <a:spcPts val="3163"/>
              </a:lnSpc>
              <a:buFont typeface="Arial"/>
              <a:buChar char="￭"/>
            </a:pPr>
            <a:r>
              <a:rPr lang="en-US" sz="2636">
                <a:solidFill>
                  <a:srgbClr val="404040"/>
                </a:solidFill>
                <a:latin typeface="Trebuchet MS"/>
                <a:ea typeface="Trebuchet MS"/>
                <a:cs typeface="Trebuchet MS"/>
                <a:sym typeface="Trebuchet MS"/>
              </a:rPr>
              <a:t>and that ‘subordinate’ class groups must strive to acquire if they want to compete for educational success</a:t>
            </a:r>
          </a:p>
          <a:p>
            <a:pPr marL="451985" lvl="1" indent="-225993" algn="l">
              <a:lnSpc>
                <a:spcPts val="2997"/>
              </a:lnSpc>
              <a:buFont typeface="Arial"/>
              <a:buChar char="•"/>
            </a:pPr>
            <a:r>
              <a:rPr lang="en-US" sz="2497">
                <a:solidFill>
                  <a:srgbClr val="404040"/>
                </a:solidFill>
                <a:latin typeface="Trebuchet MS"/>
                <a:ea typeface="Trebuchet MS"/>
                <a:cs typeface="Trebuchet MS"/>
                <a:sym typeface="Trebuchet MS"/>
              </a:rPr>
              <a:t>Can you suggest examples?</a:t>
            </a:r>
          </a:p>
        </p:txBody>
      </p:sp>
      <p:grpSp>
        <p:nvGrpSpPr>
          <p:cNvPr id="6" name="Group 6"/>
          <p:cNvGrpSpPr>
            <a:grpSpLocks noChangeAspect="1"/>
          </p:cNvGrpSpPr>
          <p:nvPr/>
        </p:nvGrpSpPr>
        <p:grpSpPr>
          <a:xfrm>
            <a:off x="14216061" y="614679"/>
            <a:ext cx="3352801" cy="2235201"/>
            <a:chOff x="0" y="0"/>
            <a:chExt cx="4470402" cy="2980268"/>
          </a:xfrm>
        </p:grpSpPr>
        <p:sp>
          <p:nvSpPr>
            <p:cNvPr id="7" name="Freeform 7" descr="Asking Defining Questions - Excelsior College OWL"/>
            <p:cNvSpPr/>
            <p:nvPr/>
          </p:nvSpPr>
          <p:spPr>
            <a:xfrm>
              <a:off x="0" y="0"/>
              <a:ext cx="4470400" cy="2980309"/>
            </a:xfrm>
            <a:custGeom>
              <a:avLst/>
              <a:gdLst/>
              <a:ahLst/>
              <a:cxnLst/>
              <a:rect l="l" t="t" r="r" b="b"/>
              <a:pathLst>
                <a:path w="4470400" h="2980309">
                  <a:moveTo>
                    <a:pt x="0" y="0"/>
                  </a:moveTo>
                  <a:lnTo>
                    <a:pt x="4470400" y="0"/>
                  </a:lnTo>
                  <a:lnTo>
                    <a:pt x="4470400" y="2980309"/>
                  </a:lnTo>
                  <a:lnTo>
                    <a:pt x="0" y="2980309"/>
                  </a:lnTo>
                  <a:lnTo>
                    <a:pt x="0" y="0"/>
                  </a:lnTo>
                  <a:close/>
                </a:path>
              </a:pathLst>
            </a:custGeom>
            <a:blipFill>
              <a:blip r:embed="rId2"/>
              <a:stretch>
                <a:fillRect t="-46" b="-45"/>
              </a:stretch>
            </a:blipFill>
          </p:spPr>
          <p:txBody>
            <a:bodyPr/>
            <a:lstStyle/>
            <a:p>
              <a:endParaRPr lang="en-GB"/>
            </a:p>
          </p:txBody>
        </p:sp>
      </p:gr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AutoShape 2"/>
          <p:cNvSpPr/>
          <p:nvPr/>
        </p:nvSpPr>
        <p:spPr>
          <a:xfrm rot="8776573">
            <a:off x="10406482" y="7904560"/>
            <a:ext cx="8608175" cy="0"/>
          </a:xfrm>
          <a:prstGeom prst="line">
            <a:avLst/>
          </a:prstGeom>
          <a:ln w="9525" cap="rnd">
            <a:solidFill>
              <a:srgbClr val="FFF6D4"/>
            </a:solidFill>
            <a:prstDash val="solid"/>
            <a:headEnd type="none" w="sm" len="sm"/>
            <a:tailEnd type="none" w="sm" len="sm"/>
          </a:ln>
        </p:spPr>
        <p:txBody>
          <a:bodyPr/>
          <a:lstStyle/>
          <a:p>
            <a:endParaRPr lang="en-GB"/>
          </a:p>
        </p:txBody>
      </p:sp>
      <p:sp>
        <p:nvSpPr>
          <p:cNvPr id="3" name="TextBox 3"/>
          <p:cNvSpPr txBox="1"/>
          <p:nvPr/>
        </p:nvSpPr>
        <p:spPr>
          <a:xfrm>
            <a:off x="2787939" y="1009650"/>
            <a:ext cx="12712122" cy="2219325"/>
          </a:xfrm>
          <a:prstGeom prst="rect">
            <a:avLst/>
          </a:prstGeom>
        </p:spPr>
        <p:txBody>
          <a:bodyPr lIns="0" tIns="0" rIns="0" bIns="0" rtlCol="0" anchor="t">
            <a:spAutoFit/>
          </a:bodyPr>
          <a:lstStyle/>
          <a:p>
            <a:pPr algn="ctr">
              <a:lnSpc>
                <a:spcPts val="5831"/>
              </a:lnSpc>
            </a:pPr>
            <a:r>
              <a:rPr lang="en-US" sz="4859">
                <a:solidFill>
                  <a:srgbClr val="000000"/>
                </a:solidFill>
                <a:latin typeface="Trebuchet MS"/>
                <a:ea typeface="Trebuchet MS"/>
                <a:cs typeface="Trebuchet MS"/>
                <a:sym typeface="Trebuchet MS"/>
              </a:rPr>
              <a:t>Gwerthoedd Dosbarth Canol yn Dominyddu</a:t>
            </a:r>
          </a:p>
          <a:p>
            <a:pPr algn="ctr">
              <a:lnSpc>
                <a:spcPts val="5831"/>
              </a:lnSpc>
            </a:pPr>
            <a:r>
              <a:rPr lang="en-US" sz="4859">
                <a:solidFill>
                  <a:srgbClr val="000000"/>
                </a:solidFill>
                <a:latin typeface="Trebuchet MS"/>
                <a:ea typeface="Trebuchet MS"/>
                <a:cs typeface="Trebuchet MS"/>
                <a:sym typeface="Trebuchet MS"/>
              </a:rPr>
              <a:t>Dominant Middle Class Values</a:t>
            </a:r>
          </a:p>
          <a:p>
            <a:pPr algn="ctr">
              <a:lnSpc>
                <a:spcPts val="5831"/>
              </a:lnSpc>
            </a:pPr>
            <a:endParaRPr lang="en-US" sz="4859">
              <a:solidFill>
                <a:srgbClr val="000000"/>
              </a:solidFill>
              <a:latin typeface="Trebuchet MS"/>
              <a:ea typeface="Trebuchet MS"/>
              <a:cs typeface="Trebuchet MS"/>
              <a:sym typeface="Trebuchet MS"/>
            </a:endParaRPr>
          </a:p>
        </p:txBody>
      </p:sp>
      <p:sp>
        <p:nvSpPr>
          <p:cNvPr id="4" name="TextBox 4"/>
          <p:cNvSpPr txBox="1"/>
          <p:nvPr/>
        </p:nvSpPr>
        <p:spPr>
          <a:xfrm>
            <a:off x="2251943" y="3111394"/>
            <a:ext cx="6093172" cy="5739243"/>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Mae rhai ysgolion yn cefnogi gwerthoedd dosbarth canol ac yn sicrhau bod y gwerthoedd hyn â safle uwch yn yr ysgol.</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Er enghraifft:</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Mae plant dosbarth canol eisoes yn  deall côdau ac ystyron addysg,</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Ar gyfer plant dosbarth gweithiol mae rhain yn ‘di-draidd’</a:t>
            </a:r>
          </a:p>
          <a:p>
            <a:pPr marL="1751648" lvl="3" indent="-437912" algn="l">
              <a:lnSpc>
                <a:spcPts val="2520"/>
              </a:lnSpc>
              <a:buFont typeface="Arial"/>
              <a:buChar char="￭"/>
            </a:pPr>
            <a:r>
              <a:rPr lang="en-US" sz="2100">
                <a:solidFill>
                  <a:srgbClr val="404040"/>
                </a:solidFill>
                <a:latin typeface="Trebuchet MS"/>
                <a:ea typeface="Trebuchet MS"/>
                <a:cs typeface="Trebuchet MS"/>
                <a:sym typeface="Trebuchet MS"/>
              </a:rPr>
              <a:t>Heb eu deall</a:t>
            </a:r>
          </a:p>
          <a:p>
            <a:pPr marL="1751648" lvl="3" indent="-437912" algn="l">
              <a:lnSpc>
                <a:spcPts val="2520"/>
              </a:lnSpc>
              <a:buFont typeface="Arial"/>
              <a:buChar char="￭"/>
            </a:pPr>
            <a:r>
              <a:rPr lang="en-US" sz="2100">
                <a:solidFill>
                  <a:srgbClr val="404040"/>
                </a:solidFill>
                <a:latin typeface="Trebuchet MS"/>
                <a:ea typeface="Trebuchet MS"/>
                <a:cs typeface="Trebuchet MS"/>
                <a:sym typeface="Trebuchet MS"/>
              </a:rPr>
              <a:t>Heb eu profi</a:t>
            </a:r>
          </a:p>
        </p:txBody>
      </p:sp>
      <p:sp>
        <p:nvSpPr>
          <p:cNvPr id="5" name="TextBox 5"/>
          <p:cNvSpPr txBox="1"/>
          <p:nvPr/>
        </p:nvSpPr>
        <p:spPr>
          <a:xfrm>
            <a:off x="9682568" y="3032728"/>
            <a:ext cx="6093171" cy="5739245"/>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Some schools can endorse Dominant Middle Class Values and ensure that these values have a superior position in schools.</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     For example:</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Middle class children are already attuned to the codes and meanings of schooling,</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For working class children these are ‘opaque’</a:t>
            </a:r>
          </a:p>
          <a:p>
            <a:pPr marL="1751648" lvl="3" indent="-437912" algn="l">
              <a:lnSpc>
                <a:spcPts val="2520"/>
              </a:lnSpc>
              <a:buFont typeface="Arial"/>
              <a:buChar char="￭"/>
            </a:pPr>
            <a:r>
              <a:rPr lang="en-US" sz="2100">
                <a:solidFill>
                  <a:srgbClr val="404040"/>
                </a:solidFill>
                <a:latin typeface="Trebuchet MS"/>
                <a:ea typeface="Trebuchet MS"/>
                <a:cs typeface="Trebuchet MS"/>
                <a:sym typeface="Trebuchet MS"/>
              </a:rPr>
              <a:t>Not understood</a:t>
            </a:r>
          </a:p>
          <a:p>
            <a:pPr marL="1751648" lvl="3" indent="-437912" algn="l">
              <a:lnSpc>
                <a:spcPts val="2520"/>
              </a:lnSpc>
              <a:buFont typeface="Arial"/>
              <a:buChar char="￭"/>
            </a:pPr>
            <a:r>
              <a:rPr lang="en-US" sz="2100">
                <a:solidFill>
                  <a:srgbClr val="404040"/>
                </a:solidFill>
                <a:latin typeface="Trebuchet MS"/>
                <a:ea typeface="Trebuchet MS"/>
                <a:cs typeface="Trebuchet MS"/>
                <a:sym typeface="Trebuchet MS"/>
              </a:rPr>
              <a:t>Nor experienced</a:t>
            </a:r>
          </a:p>
          <a:p>
            <a:pPr marL="2252118" lvl="3" indent="-563030" algn="l">
              <a:lnSpc>
                <a:spcPts val="3240"/>
              </a:lnSpc>
            </a:pPr>
            <a:endParaRPr lang="en-US" sz="2100">
              <a:solidFill>
                <a:srgbClr val="404040"/>
              </a:solidFill>
              <a:latin typeface="Trebuchet MS"/>
              <a:ea typeface="Trebuchet MS"/>
              <a:cs typeface="Trebuchet MS"/>
              <a:sym typeface="Trebuchet MS"/>
            </a:endParaRPr>
          </a:p>
        </p:txBody>
      </p:sp>
      <p:grpSp>
        <p:nvGrpSpPr>
          <p:cNvPr id="6" name="Group 6"/>
          <p:cNvGrpSpPr>
            <a:grpSpLocks noChangeAspect="1"/>
          </p:cNvGrpSpPr>
          <p:nvPr/>
        </p:nvGrpSpPr>
        <p:grpSpPr>
          <a:xfrm>
            <a:off x="7492709" y="7918457"/>
            <a:ext cx="3302581" cy="1864361"/>
            <a:chOff x="0" y="0"/>
            <a:chExt cx="4403442" cy="2485814"/>
          </a:xfrm>
        </p:grpSpPr>
        <p:sp>
          <p:nvSpPr>
            <p:cNvPr id="7" name="Freeform 7" descr="C:\Users\Alison\AppData\Local\Microsoft\Windows\INetCache\IE\TKOVGAX5\children-were-classed-as-being-in-poverty-if-their-family-s-income-fell-below-60-of-the-median-average-income-143067855[1].jpg"/>
            <p:cNvSpPr/>
            <p:nvPr/>
          </p:nvSpPr>
          <p:spPr>
            <a:xfrm>
              <a:off x="0" y="0"/>
              <a:ext cx="4403471" cy="2485771"/>
            </a:xfrm>
            <a:custGeom>
              <a:avLst/>
              <a:gdLst/>
              <a:ahLst/>
              <a:cxnLst/>
              <a:rect l="l" t="t" r="r" b="b"/>
              <a:pathLst>
                <a:path w="4403471" h="2485771">
                  <a:moveTo>
                    <a:pt x="0" y="0"/>
                  </a:moveTo>
                  <a:lnTo>
                    <a:pt x="4403471" y="0"/>
                  </a:lnTo>
                  <a:lnTo>
                    <a:pt x="4403471" y="2485771"/>
                  </a:lnTo>
                  <a:lnTo>
                    <a:pt x="0" y="2485771"/>
                  </a:lnTo>
                  <a:lnTo>
                    <a:pt x="0" y="0"/>
                  </a:lnTo>
                  <a:close/>
                </a:path>
              </a:pathLst>
            </a:custGeom>
            <a:blipFill>
              <a:blip r:embed="rId2"/>
              <a:stretch>
                <a:fillRect b="-1"/>
              </a:stretch>
            </a:blipFill>
          </p:spPr>
          <p:txBody>
            <a:bodyPr/>
            <a:lstStyle/>
            <a:p>
              <a:endParaRPr lang="en-GB"/>
            </a:p>
          </p:txBody>
        </p:sp>
      </p:gr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1813216" y="1019175"/>
            <a:ext cx="15187352" cy="1895475"/>
          </a:xfrm>
          <a:prstGeom prst="rect">
            <a:avLst/>
          </a:prstGeom>
        </p:spPr>
        <p:txBody>
          <a:bodyPr lIns="0" tIns="0" rIns="0" bIns="0" rtlCol="0" anchor="t">
            <a:spAutoFit/>
          </a:bodyPr>
          <a:lstStyle/>
          <a:p>
            <a:pPr algn="ctr">
              <a:lnSpc>
                <a:spcPts val="5022"/>
              </a:lnSpc>
            </a:pPr>
            <a:r>
              <a:rPr lang="en-US" sz="4185">
                <a:solidFill>
                  <a:srgbClr val="000000"/>
                </a:solidFill>
                <a:latin typeface="Trebuchet MS"/>
                <a:ea typeface="Trebuchet MS"/>
                <a:cs typeface="Trebuchet MS"/>
                <a:sym typeface="Trebuchet MS"/>
              </a:rPr>
              <a:t>Sut mae’r côdau dosbarth canol yn elwa disgyblion?</a:t>
            </a:r>
          </a:p>
          <a:p>
            <a:pPr algn="ctr">
              <a:lnSpc>
                <a:spcPts val="5022"/>
              </a:lnSpc>
            </a:pPr>
            <a:r>
              <a:rPr lang="en-US" sz="4185">
                <a:solidFill>
                  <a:srgbClr val="000000"/>
                </a:solidFill>
                <a:latin typeface="Trebuchet MS"/>
                <a:ea typeface="Trebuchet MS"/>
                <a:cs typeface="Trebuchet MS"/>
                <a:sym typeface="Trebuchet MS"/>
              </a:rPr>
              <a:t>How do the middle class codes benefit pupils?</a:t>
            </a:r>
          </a:p>
          <a:p>
            <a:pPr algn="ctr">
              <a:lnSpc>
                <a:spcPts val="5022"/>
              </a:lnSpc>
            </a:pPr>
            <a:endParaRPr lang="en-US" sz="4185">
              <a:solidFill>
                <a:srgbClr val="000000"/>
              </a:solidFill>
              <a:latin typeface="Trebuchet MS"/>
              <a:ea typeface="Trebuchet MS"/>
              <a:cs typeface="Trebuchet MS"/>
              <a:sym typeface="Trebuchet MS"/>
            </a:endParaRPr>
          </a:p>
        </p:txBody>
      </p:sp>
      <p:sp>
        <p:nvSpPr>
          <p:cNvPr id="3" name="TextBox 3"/>
          <p:cNvSpPr txBox="1"/>
          <p:nvPr/>
        </p:nvSpPr>
        <p:spPr>
          <a:xfrm>
            <a:off x="2787937" y="3294603"/>
            <a:ext cx="6093172" cy="5739243"/>
          </a:xfrm>
          <a:prstGeom prst="rect">
            <a:avLst/>
          </a:prstGeom>
        </p:spPr>
        <p:txBody>
          <a:bodyPr lIns="0" tIns="0" rIns="0" bIns="0" rtlCol="0" anchor="t">
            <a:spAutoFit/>
          </a:bodyPr>
          <a:lstStyle/>
          <a:p>
            <a:pPr marL="542925" lvl="1" indent="-271462" algn="l">
              <a:lnSpc>
                <a:spcPts val="3600"/>
              </a:lnSpc>
              <a:buFont typeface="Arial"/>
              <a:buChar char="•"/>
            </a:pPr>
            <a:r>
              <a:rPr lang="en-US" sz="3000">
                <a:solidFill>
                  <a:srgbClr val="404040"/>
                </a:solidFill>
                <a:latin typeface="Trebuchet MS"/>
                <a:ea typeface="Trebuchet MS"/>
                <a:cs typeface="Trebuchet MS"/>
                <a:sym typeface="Trebuchet MS"/>
              </a:rPr>
              <a:t>Wedi datblygu</a:t>
            </a:r>
          </a:p>
          <a:p>
            <a:pPr marL="1174432" lvl="2" indent="-391478" algn="l">
              <a:lnSpc>
                <a:spcPts val="3240"/>
              </a:lnSpc>
              <a:buFont typeface="Arial"/>
              <a:buChar char="⚬"/>
            </a:pPr>
            <a:r>
              <a:rPr lang="en-US" sz="2700">
                <a:solidFill>
                  <a:srgbClr val="404040"/>
                </a:solidFill>
                <a:latin typeface="Trebuchet MS"/>
                <a:ea typeface="Trebuchet MS"/>
                <a:cs typeface="Trebuchet MS"/>
                <a:sym typeface="Trebuchet MS"/>
              </a:rPr>
              <a:t>Geirfa ehangach a chyfoethocach</a:t>
            </a:r>
          </a:p>
          <a:p>
            <a:pPr marL="1174432" lvl="2" indent="-391478" algn="l">
              <a:lnSpc>
                <a:spcPts val="3240"/>
              </a:lnSpc>
              <a:buFont typeface="Arial"/>
              <a:buChar char="⚬"/>
            </a:pPr>
            <a:r>
              <a:rPr lang="en-US" sz="2700">
                <a:solidFill>
                  <a:srgbClr val="404040"/>
                </a:solidFill>
                <a:latin typeface="Trebuchet MS"/>
                <a:ea typeface="Trebuchet MS"/>
                <a:cs typeface="Trebuchet MS"/>
                <a:sym typeface="Trebuchet MS"/>
              </a:rPr>
              <a:t>Ymwybyddiaeth gymdeithasol</a:t>
            </a:r>
          </a:p>
          <a:p>
            <a:pPr marL="1174432" lvl="2" indent="-391478" algn="l">
              <a:lnSpc>
                <a:spcPts val="3240"/>
              </a:lnSpc>
              <a:buFont typeface="Arial"/>
              <a:buChar char="⚬"/>
            </a:pPr>
            <a:r>
              <a:rPr lang="en-US" sz="2700">
                <a:solidFill>
                  <a:srgbClr val="404040"/>
                </a:solidFill>
                <a:latin typeface="Trebuchet MS"/>
                <a:ea typeface="Trebuchet MS"/>
                <a:cs typeface="Trebuchet MS"/>
                <a:sym typeface="Trebuchet MS"/>
              </a:rPr>
              <a:t>Gwybodaeth addas i raddau pellach na disgyblion dosbarth gweithiol, sydd HEB brofi’r UN  cyfleoedd</a:t>
            </a:r>
          </a:p>
        </p:txBody>
      </p:sp>
      <p:sp>
        <p:nvSpPr>
          <p:cNvPr id="4" name="TextBox 4"/>
          <p:cNvSpPr txBox="1"/>
          <p:nvPr/>
        </p:nvSpPr>
        <p:spPr>
          <a:xfrm>
            <a:off x="9406891" y="3294603"/>
            <a:ext cx="6093171" cy="5739245"/>
          </a:xfrm>
          <a:prstGeom prst="rect">
            <a:avLst/>
          </a:prstGeom>
        </p:spPr>
        <p:txBody>
          <a:bodyPr lIns="0" tIns="0" rIns="0" bIns="0" rtlCol="0" anchor="t">
            <a:spAutoFit/>
          </a:bodyPr>
          <a:lstStyle/>
          <a:p>
            <a:pPr marL="542925" lvl="1" indent="-271462" algn="l">
              <a:lnSpc>
                <a:spcPts val="3600"/>
              </a:lnSpc>
              <a:buFont typeface="Arial"/>
              <a:buChar char="•"/>
            </a:pPr>
            <a:r>
              <a:rPr lang="en-US" sz="3000">
                <a:solidFill>
                  <a:srgbClr val="404040"/>
                </a:solidFill>
                <a:latin typeface="Trebuchet MS"/>
                <a:ea typeface="Trebuchet MS"/>
                <a:cs typeface="Trebuchet MS"/>
                <a:sym typeface="Trebuchet MS"/>
              </a:rPr>
              <a:t>Have developed a </a:t>
            </a:r>
          </a:p>
          <a:p>
            <a:pPr marL="1174432" lvl="2" indent="-391478" algn="l">
              <a:lnSpc>
                <a:spcPts val="3240"/>
              </a:lnSpc>
              <a:buFont typeface="Arial"/>
              <a:buChar char="⚬"/>
            </a:pPr>
            <a:r>
              <a:rPr lang="en-US" sz="2700">
                <a:solidFill>
                  <a:srgbClr val="404040"/>
                </a:solidFill>
                <a:latin typeface="Trebuchet MS"/>
                <a:ea typeface="Trebuchet MS"/>
                <a:cs typeface="Trebuchet MS"/>
                <a:sym typeface="Trebuchet MS"/>
              </a:rPr>
              <a:t>Wider and richer vocabulary</a:t>
            </a:r>
          </a:p>
          <a:p>
            <a:pPr marL="1174432" lvl="2" indent="-391478" algn="l">
              <a:lnSpc>
                <a:spcPts val="3240"/>
              </a:lnSpc>
              <a:buFont typeface="Arial"/>
              <a:buChar char="⚬"/>
            </a:pPr>
            <a:r>
              <a:rPr lang="en-US" sz="2700">
                <a:solidFill>
                  <a:srgbClr val="404040"/>
                </a:solidFill>
                <a:latin typeface="Trebuchet MS"/>
                <a:ea typeface="Trebuchet MS"/>
                <a:cs typeface="Trebuchet MS"/>
                <a:sym typeface="Trebuchet MS"/>
              </a:rPr>
              <a:t>Social awareness</a:t>
            </a:r>
          </a:p>
          <a:p>
            <a:pPr marL="1174432" lvl="2" indent="-391478" algn="l">
              <a:lnSpc>
                <a:spcPts val="3240"/>
              </a:lnSpc>
              <a:buFont typeface="Arial"/>
              <a:buChar char="⚬"/>
            </a:pPr>
            <a:r>
              <a:rPr lang="en-US" sz="2700">
                <a:solidFill>
                  <a:srgbClr val="404040"/>
                </a:solidFill>
                <a:latin typeface="Trebuchet MS"/>
                <a:ea typeface="Trebuchet MS"/>
                <a:cs typeface="Trebuchet MS"/>
                <a:sym typeface="Trebuchet MS"/>
              </a:rPr>
              <a:t>Appropriate knowledge to a far greater degree than working class pupils who have NOT had the SAME opportunities</a:t>
            </a:r>
          </a:p>
          <a:p>
            <a:pPr marL="1174432" lvl="2" indent="-391478" algn="l">
              <a:lnSpc>
                <a:spcPts val="3240"/>
              </a:lnSpc>
            </a:pPr>
            <a:endParaRPr lang="en-US" sz="2700">
              <a:solidFill>
                <a:srgbClr val="404040"/>
              </a:solidFill>
              <a:latin typeface="Trebuchet MS"/>
              <a:ea typeface="Trebuchet MS"/>
              <a:cs typeface="Trebuchet MS"/>
              <a:sym typeface="Trebuchet MS"/>
            </a:endParaRPr>
          </a:p>
        </p:txBody>
      </p:sp>
      <p:grpSp>
        <p:nvGrpSpPr>
          <p:cNvPr id="5" name="Group 5"/>
          <p:cNvGrpSpPr>
            <a:grpSpLocks noChangeAspect="1"/>
          </p:cNvGrpSpPr>
          <p:nvPr/>
        </p:nvGrpSpPr>
        <p:grpSpPr>
          <a:xfrm>
            <a:off x="7401328" y="7560560"/>
            <a:ext cx="3485343" cy="2319338"/>
            <a:chOff x="0" y="0"/>
            <a:chExt cx="4647124" cy="3092450"/>
          </a:xfrm>
        </p:grpSpPr>
        <p:sp>
          <p:nvSpPr>
            <p:cNvPr id="6" name="Freeform 6"/>
            <p:cNvSpPr/>
            <p:nvPr/>
          </p:nvSpPr>
          <p:spPr>
            <a:xfrm>
              <a:off x="0" y="0"/>
              <a:ext cx="4647184" cy="3092450"/>
            </a:xfrm>
            <a:custGeom>
              <a:avLst/>
              <a:gdLst/>
              <a:ahLst/>
              <a:cxnLst/>
              <a:rect l="l" t="t" r="r" b="b"/>
              <a:pathLst>
                <a:path w="4647184" h="3092450">
                  <a:moveTo>
                    <a:pt x="0" y="0"/>
                  </a:moveTo>
                  <a:lnTo>
                    <a:pt x="4647184" y="0"/>
                  </a:lnTo>
                  <a:lnTo>
                    <a:pt x="4647184" y="3092450"/>
                  </a:lnTo>
                  <a:lnTo>
                    <a:pt x="0" y="3092450"/>
                  </a:lnTo>
                  <a:lnTo>
                    <a:pt x="0" y="0"/>
                  </a:lnTo>
                  <a:close/>
                </a:path>
              </a:pathLst>
            </a:custGeom>
            <a:blipFill>
              <a:blip r:embed="rId2"/>
              <a:stretch>
                <a:fillRect r="1"/>
              </a:stretch>
            </a:blipFill>
          </p:spPr>
          <p:txBody>
            <a:bodyPr/>
            <a:lstStyle/>
            <a:p>
              <a:endParaRPr lang="en-GB"/>
            </a:p>
          </p:txBody>
        </p:sp>
      </p:gr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3050831" y="1009650"/>
            <a:ext cx="12712122" cy="2219325"/>
          </a:xfrm>
          <a:prstGeom prst="rect">
            <a:avLst/>
          </a:prstGeom>
        </p:spPr>
        <p:txBody>
          <a:bodyPr lIns="0" tIns="0" rIns="0" bIns="0" rtlCol="0" anchor="t">
            <a:spAutoFit/>
          </a:bodyPr>
          <a:lstStyle/>
          <a:p>
            <a:pPr algn="ctr">
              <a:lnSpc>
                <a:spcPts val="5831"/>
              </a:lnSpc>
            </a:pPr>
            <a:r>
              <a:rPr lang="en-US" sz="4859">
                <a:solidFill>
                  <a:srgbClr val="000000"/>
                </a:solidFill>
                <a:latin typeface="Trebuchet MS"/>
                <a:ea typeface="Trebuchet MS"/>
                <a:cs typeface="Trebuchet MS"/>
                <a:sym typeface="Trebuchet MS"/>
              </a:rPr>
              <a:t>Llwyddiant</a:t>
            </a:r>
          </a:p>
          <a:p>
            <a:pPr algn="ctr">
              <a:lnSpc>
                <a:spcPts val="5831"/>
              </a:lnSpc>
            </a:pPr>
            <a:r>
              <a:rPr lang="en-US" sz="4859">
                <a:solidFill>
                  <a:srgbClr val="000000"/>
                </a:solidFill>
                <a:latin typeface="Trebuchet MS"/>
                <a:ea typeface="Trebuchet MS"/>
                <a:cs typeface="Trebuchet MS"/>
                <a:sym typeface="Trebuchet MS"/>
              </a:rPr>
              <a:t>Success</a:t>
            </a:r>
          </a:p>
          <a:p>
            <a:pPr algn="ctr">
              <a:lnSpc>
                <a:spcPts val="5831"/>
              </a:lnSpc>
            </a:pPr>
            <a:endParaRPr lang="en-US" sz="4859">
              <a:solidFill>
                <a:srgbClr val="000000"/>
              </a:solidFill>
              <a:latin typeface="Trebuchet MS"/>
              <a:ea typeface="Trebuchet MS"/>
              <a:cs typeface="Trebuchet MS"/>
              <a:sym typeface="Trebuchet MS"/>
            </a:endParaRPr>
          </a:p>
        </p:txBody>
      </p:sp>
      <p:sp>
        <p:nvSpPr>
          <p:cNvPr id="3" name="TextBox 3"/>
          <p:cNvSpPr txBox="1"/>
          <p:nvPr/>
        </p:nvSpPr>
        <p:spPr>
          <a:xfrm>
            <a:off x="2787937" y="3519055"/>
            <a:ext cx="6093172" cy="5739243"/>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Ystyrir bod plant dosbarth canol wedi eu dysgu am bwysigrwydd llwyddiant yn y cartref</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Cred fod gwaith caled yn arwain at wobr yn hwyrach mewn bywyd</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Hyn mor bwysig i greu llwyddiant</a:t>
            </a:r>
          </a:p>
        </p:txBody>
      </p:sp>
      <p:sp>
        <p:nvSpPr>
          <p:cNvPr id="4" name="TextBox 4"/>
          <p:cNvSpPr txBox="1"/>
          <p:nvPr/>
        </p:nvSpPr>
        <p:spPr>
          <a:xfrm>
            <a:off x="9406892" y="3519055"/>
            <a:ext cx="6093171" cy="5739245"/>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Middle class children are considered to have been taught the importance of success at home</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A belief that hard work now will lead to reward later in life</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This is so important in creating this success.</a:t>
            </a:r>
          </a:p>
          <a:p>
            <a:pPr marL="488632" lvl="1" indent="-244316" algn="l">
              <a:lnSpc>
                <a:spcPts val="3240"/>
              </a:lnSpc>
            </a:pPr>
            <a:endParaRPr lang="en-US" sz="2700">
              <a:solidFill>
                <a:srgbClr val="404040"/>
              </a:solidFill>
              <a:latin typeface="Trebuchet MS"/>
              <a:ea typeface="Trebuchet MS"/>
              <a:cs typeface="Trebuchet MS"/>
              <a:sym typeface="Trebuchet MS"/>
            </a:endParaRPr>
          </a:p>
        </p:txBody>
      </p:sp>
      <p:grpSp>
        <p:nvGrpSpPr>
          <p:cNvPr id="5" name="Group 5"/>
          <p:cNvGrpSpPr>
            <a:grpSpLocks noChangeAspect="1"/>
          </p:cNvGrpSpPr>
          <p:nvPr/>
        </p:nvGrpSpPr>
        <p:grpSpPr>
          <a:xfrm>
            <a:off x="7211907" y="6933942"/>
            <a:ext cx="3864186" cy="2898140"/>
            <a:chOff x="0" y="0"/>
            <a:chExt cx="5152248" cy="3864186"/>
          </a:xfrm>
        </p:grpSpPr>
        <p:sp>
          <p:nvSpPr>
            <p:cNvPr id="6" name="Freeform 6" descr="New Hire | Leadership Freak"/>
            <p:cNvSpPr/>
            <p:nvPr/>
          </p:nvSpPr>
          <p:spPr>
            <a:xfrm>
              <a:off x="0" y="0"/>
              <a:ext cx="5152263" cy="3864229"/>
            </a:xfrm>
            <a:custGeom>
              <a:avLst/>
              <a:gdLst/>
              <a:ahLst/>
              <a:cxnLst/>
              <a:rect l="l" t="t" r="r" b="b"/>
              <a:pathLst>
                <a:path w="5152263" h="3864229">
                  <a:moveTo>
                    <a:pt x="0" y="0"/>
                  </a:moveTo>
                  <a:lnTo>
                    <a:pt x="5152263" y="0"/>
                  </a:lnTo>
                  <a:lnTo>
                    <a:pt x="5152263" y="3864229"/>
                  </a:lnTo>
                  <a:lnTo>
                    <a:pt x="0" y="3864229"/>
                  </a:lnTo>
                  <a:lnTo>
                    <a:pt x="0" y="0"/>
                  </a:lnTo>
                  <a:close/>
                </a:path>
              </a:pathLst>
            </a:custGeom>
            <a:blipFill>
              <a:blip r:embed="rId2"/>
              <a:stretch>
                <a:fillRect t="-56" b="-55"/>
              </a:stretch>
            </a:blipFill>
          </p:spPr>
          <p:txBody>
            <a:bodyPr/>
            <a:lstStyle/>
            <a:p>
              <a:endParaRPr lang="en-GB"/>
            </a:p>
          </p:txBody>
        </p:sp>
      </p:gr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2787939" y="1009650"/>
            <a:ext cx="12712122" cy="2219325"/>
          </a:xfrm>
          <a:prstGeom prst="rect">
            <a:avLst/>
          </a:prstGeom>
        </p:spPr>
        <p:txBody>
          <a:bodyPr lIns="0" tIns="0" rIns="0" bIns="0" rtlCol="0" anchor="t">
            <a:spAutoFit/>
          </a:bodyPr>
          <a:lstStyle/>
          <a:p>
            <a:pPr algn="ctr">
              <a:lnSpc>
                <a:spcPts val="5831"/>
              </a:lnSpc>
            </a:pPr>
            <a:r>
              <a:rPr lang="en-US" sz="4859">
                <a:solidFill>
                  <a:srgbClr val="000000"/>
                </a:solidFill>
                <a:latin typeface="Trebuchet MS"/>
                <a:ea typeface="Trebuchet MS"/>
                <a:cs typeface="Trebuchet MS"/>
                <a:sym typeface="Trebuchet MS"/>
              </a:rPr>
              <a:t>Llwyddiant</a:t>
            </a:r>
          </a:p>
          <a:p>
            <a:pPr algn="ctr">
              <a:lnSpc>
                <a:spcPts val="5831"/>
              </a:lnSpc>
            </a:pPr>
            <a:r>
              <a:rPr lang="en-US" sz="4859">
                <a:solidFill>
                  <a:srgbClr val="000000"/>
                </a:solidFill>
                <a:latin typeface="Trebuchet MS"/>
                <a:ea typeface="Trebuchet MS"/>
                <a:cs typeface="Trebuchet MS"/>
                <a:sym typeface="Trebuchet MS"/>
              </a:rPr>
              <a:t>Success</a:t>
            </a:r>
          </a:p>
          <a:p>
            <a:pPr algn="ctr">
              <a:lnSpc>
                <a:spcPts val="5831"/>
              </a:lnSpc>
            </a:pPr>
            <a:endParaRPr lang="en-US" sz="4859">
              <a:solidFill>
                <a:srgbClr val="000000"/>
              </a:solidFill>
              <a:latin typeface="Trebuchet MS"/>
              <a:ea typeface="Trebuchet MS"/>
              <a:cs typeface="Trebuchet MS"/>
              <a:sym typeface="Trebuchet MS"/>
            </a:endParaRPr>
          </a:p>
        </p:txBody>
      </p:sp>
      <p:sp>
        <p:nvSpPr>
          <p:cNvPr id="3" name="TextBox 3"/>
          <p:cNvSpPr txBox="1"/>
          <p:nvPr/>
        </p:nvSpPr>
        <p:spPr>
          <a:xfrm>
            <a:off x="2787939" y="3519055"/>
            <a:ext cx="6093172" cy="5739243"/>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Mae addysg, arferion a gofynion sefydliadol:</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Yn debygol o fod yn llawer llai agored i ddiwylliant plant dosbarth gweithiol nag i ddiwylliant plant dosbarth canol</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Efallai na fydd plant dosbarth gweithiol wedi cael profiadau i wybod sut mae llwyddiant yn gweithio</a:t>
            </a:r>
          </a:p>
          <a:p>
            <a:pPr marL="1120140" lvl="2" indent="-373380" algn="l">
              <a:lnSpc>
                <a:spcPts val="2879"/>
              </a:lnSpc>
            </a:pPr>
            <a:endParaRPr lang="en-US" sz="2400">
              <a:solidFill>
                <a:srgbClr val="404040"/>
              </a:solidFill>
              <a:latin typeface="Trebuchet MS"/>
              <a:ea typeface="Trebuchet MS"/>
              <a:cs typeface="Trebuchet MS"/>
              <a:sym typeface="Trebuchet MS"/>
            </a:endParaRPr>
          </a:p>
        </p:txBody>
      </p:sp>
      <p:sp>
        <p:nvSpPr>
          <p:cNvPr id="4" name="TextBox 4"/>
          <p:cNvSpPr txBox="1"/>
          <p:nvPr/>
        </p:nvSpPr>
        <p:spPr>
          <a:xfrm>
            <a:off x="9406893" y="3519055"/>
            <a:ext cx="6093171" cy="5739245"/>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Schooling, institutional habits and demands:</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Are likely to be much less amenable to working-class children's culture than to middle-class children's culture</a:t>
            </a:r>
          </a:p>
          <a:p>
            <a:pPr marL="1120140" lvl="2" indent="-373380" algn="l">
              <a:lnSpc>
                <a:spcPts val="2879"/>
              </a:lnSpc>
              <a:buFont typeface="Arial"/>
              <a:buChar char="⚬"/>
            </a:pPr>
            <a:r>
              <a:rPr lang="en-US" sz="2400">
                <a:solidFill>
                  <a:srgbClr val="404040"/>
                </a:solidFill>
                <a:latin typeface="Trebuchet MS"/>
                <a:ea typeface="Trebuchet MS"/>
                <a:cs typeface="Trebuchet MS"/>
                <a:sym typeface="Trebuchet MS"/>
              </a:rPr>
              <a:t>Working class children may not have had experiences to know how success works</a:t>
            </a:r>
          </a:p>
          <a:p>
            <a:pPr marL="1120140" lvl="2" indent="-373380" algn="l">
              <a:lnSpc>
                <a:spcPts val="2879"/>
              </a:lnSpc>
            </a:pPr>
            <a:endParaRPr lang="en-US" sz="2400">
              <a:solidFill>
                <a:srgbClr val="404040"/>
              </a:solidFill>
              <a:latin typeface="Trebuchet MS"/>
              <a:ea typeface="Trebuchet MS"/>
              <a:cs typeface="Trebuchet MS"/>
              <a:sym typeface="Trebuchet MS"/>
            </a:endParaRPr>
          </a:p>
        </p:txBody>
      </p:sp>
      <p:grpSp>
        <p:nvGrpSpPr>
          <p:cNvPr id="5" name="Group 5"/>
          <p:cNvGrpSpPr>
            <a:grpSpLocks noChangeAspect="1"/>
          </p:cNvGrpSpPr>
          <p:nvPr/>
        </p:nvGrpSpPr>
        <p:grpSpPr>
          <a:xfrm>
            <a:off x="13819566" y="281023"/>
            <a:ext cx="3929062" cy="2378868"/>
            <a:chOff x="0" y="0"/>
            <a:chExt cx="5238750" cy="3171824"/>
          </a:xfrm>
        </p:grpSpPr>
        <p:sp>
          <p:nvSpPr>
            <p:cNvPr id="6" name="Freeform 6"/>
            <p:cNvSpPr/>
            <p:nvPr/>
          </p:nvSpPr>
          <p:spPr>
            <a:xfrm>
              <a:off x="0" y="0"/>
              <a:ext cx="5238750" cy="3171825"/>
            </a:xfrm>
            <a:custGeom>
              <a:avLst/>
              <a:gdLst/>
              <a:ahLst/>
              <a:cxnLst/>
              <a:rect l="l" t="t" r="r" b="b"/>
              <a:pathLst>
                <a:path w="5238750" h="3171825">
                  <a:moveTo>
                    <a:pt x="0" y="0"/>
                  </a:moveTo>
                  <a:lnTo>
                    <a:pt x="5238750" y="0"/>
                  </a:lnTo>
                  <a:lnTo>
                    <a:pt x="5238750" y="3171825"/>
                  </a:lnTo>
                  <a:lnTo>
                    <a:pt x="0" y="3171825"/>
                  </a:lnTo>
                  <a:lnTo>
                    <a:pt x="0" y="0"/>
                  </a:lnTo>
                  <a:close/>
                </a:path>
              </a:pathLst>
            </a:custGeom>
            <a:blipFill>
              <a:blip r:embed="rId2"/>
              <a:stretch>
                <a:fillRect b="-9909"/>
              </a:stretch>
            </a:blipFill>
          </p:spPr>
          <p:txBody>
            <a:bodyPr/>
            <a:lstStyle/>
            <a:p>
              <a:endParaRPr lang="en-GB"/>
            </a:p>
          </p:txBody>
        </p:sp>
      </p:gr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TextBox 2"/>
          <p:cNvSpPr txBox="1"/>
          <p:nvPr/>
        </p:nvSpPr>
        <p:spPr>
          <a:xfrm>
            <a:off x="2787939" y="1009650"/>
            <a:ext cx="12712122" cy="2219325"/>
          </a:xfrm>
          <a:prstGeom prst="rect">
            <a:avLst/>
          </a:prstGeom>
        </p:spPr>
        <p:txBody>
          <a:bodyPr lIns="0" tIns="0" rIns="0" bIns="0" rtlCol="0" anchor="t">
            <a:spAutoFit/>
          </a:bodyPr>
          <a:lstStyle/>
          <a:p>
            <a:pPr algn="ctr">
              <a:lnSpc>
                <a:spcPts val="5831"/>
              </a:lnSpc>
            </a:pPr>
            <a:r>
              <a:rPr lang="en-US" sz="4859">
                <a:solidFill>
                  <a:srgbClr val="000000"/>
                </a:solidFill>
                <a:latin typeface="Trebuchet MS"/>
                <a:ea typeface="Trebuchet MS"/>
                <a:cs typeface="Trebuchet MS"/>
                <a:sym typeface="Trebuchet MS"/>
              </a:rPr>
              <a:t>Y Gwirionedd </a:t>
            </a:r>
          </a:p>
          <a:p>
            <a:pPr algn="ctr">
              <a:lnSpc>
                <a:spcPts val="5831"/>
              </a:lnSpc>
            </a:pPr>
            <a:r>
              <a:rPr lang="en-US" sz="4859">
                <a:solidFill>
                  <a:srgbClr val="000000"/>
                </a:solidFill>
                <a:latin typeface="Trebuchet MS"/>
                <a:ea typeface="Trebuchet MS"/>
                <a:cs typeface="Trebuchet MS"/>
                <a:sym typeface="Trebuchet MS"/>
              </a:rPr>
              <a:t>The Reality . . .</a:t>
            </a:r>
          </a:p>
          <a:p>
            <a:pPr algn="ctr">
              <a:lnSpc>
                <a:spcPts val="5831"/>
              </a:lnSpc>
            </a:pPr>
            <a:endParaRPr lang="en-US" sz="4859">
              <a:solidFill>
                <a:srgbClr val="000000"/>
              </a:solidFill>
              <a:latin typeface="Trebuchet MS"/>
              <a:ea typeface="Trebuchet MS"/>
              <a:cs typeface="Trebuchet MS"/>
              <a:sym typeface="Trebuchet MS"/>
            </a:endParaRPr>
          </a:p>
        </p:txBody>
      </p:sp>
      <p:sp>
        <p:nvSpPr>
          <p:cNvPr id="3" name="TextBox 3"/>
          <p:cNvSpPr txBox="1"/>
          <p:nvPr/>
        </p:nvSpPr>
        <p:spPr>
          <a:xfrm>
            <a:off x="2496992" y="3509530"/>
            <a:ext cx="6093172" cy="5748768"/>
          </a:xfrm>
          <a:prstGeom prst="rect">
            <a:avLst/>
          </a:prstGeom>
        </p:spPr>
        <p:txBody>
          <a:bodyPr lIns="0" tIns="0" rIns="0" bIns="0" rtlCol="0" anchor="t">
            <a:spAutoFit/>
          </a:bodyPr>
          <a:lstStyle/>
          <a:p>
            <a:pPr marL="651510" lvl="1" indent="-325755" algn="l">
              <a:lnSpc>
                <a:spcPts val="4320"/>
              </a:lnSpc>
              <a:buFont typeface="Arial"/>
              <a:buChar char="•"/>
            </a:pPr>
            <a:r>
              <a:rPr lang="en-US" sz="3600">
                <a:solidFill>
                  <a:srgbClr val="404040"/>
                </a:solidFill>
                <a:latin typeface="Trebuchet MS"/>
                <a:ea typeface="Trebuchet MS"/>
                <a:cs typeface="Trebuchet MS"/>
                <a:sym typeface="Trebuchet MS"/>
              </a:rPr>
              <a:t>Mae’n haws i’r dosbarth canol ‘ddod ymlaen’ mewn bywyd</a:t>
            </a:r>
          </a:p>
          <a:p>
            <a:pPr marL="651510" lvl="1" indent="-325755" algn="l">
              <a:lnSpc>
                <a:spcPts val="4320"/>
              </a:lnSpc>
              <a:buFont typeface="Arial"/>
              <a:buChar char="•"/>
            </a:pPr>
            <a:r>
              <a:rPr lang="en-US" sz="3600">
                <a:solidFill>
                  <a:srgbClr val="404040"/>
                </a:solidFill>
                <a:latin typeface="Trebuchet MS"/>
                <a:ea typeface="Trebuchet MS"/>
                <a:cs typeface="Trebuchet MS"/>
                <a:sym typeface="Trebuchet MS"/>
              </a:rPr>
              <a:t>Dydi hi ddim yn hawdd i’r dosbarth gweithiol neu’r di-waith ‘ddod ymlaen’ a chânt eu gwrthod a’u israddo mewn cymdeithas</a:t>
            </a:r>
          </a:p>
        </p:txBody>
      </p:sp>
      <p:sp>
        <p:nvSpPr>
          <p:cNvPr id="4" name="TextBox 4"/>
          <p:cNvSpPr txBox="1"/>
          <p:nvPr/>
        </p:nvSpPr>
        <p:spPr>
          <a:xfrm>
            <a:off x="9697838" y="3509530"/>
            <a:ext cx="6093171" cy="5748770"/>
          </a:xfrm>
          <a:prstGeom prst="rect">
            <a:avLst/>
          </a:prstGeom>
        </p:spPr>
        <p:txBody>
          <a:bodyPr lIns="0" tIns="0" rIns="0" bIns="0" rtlCol="0" anchor="t">
            <a:spAutoFit/>
          </a:bodyPr>
          <a:lstStyle/>
          <a:p>
            <a:pPr marL="651510" lvl="1" indent="-325755" algn="l">
              <a:lnSpc>
                <a:spcPts val="4320"/>
              </a:lnSpc>
              <a:buFont typeface="Arial"/>
              <a:buChar char="•"/>
            </a:pPr>
            <a:r>
              <a:rPr lang="en-US" sz="3600">
                <a:solidFill>
                  <a:srgbClr val="404040"/>
                </a:solidFill>
                <a:latin typeface="Trebuchet MS"/>
                <a:ea typeface="Trebuchet MS"/>
                <a:cs typeface="Trebuchet MS"/>
                <a:sym typeface="Trebuchet MS"/>
              </a:rPr>
              <a:t>The dice is loaded in favour of the middle classes to ‘get on’</a:t>
            </a:r>
          </a:p>
          <a:p>
            <a:pPr marL="651510" lvl="1" indent="-325755" algn="l">
              <a:lnSpc>
                <a:spcPts val="4320"/>
              </a:lnSpc>
              <a:buFont typeface="Arial"/>
              <a:buChar char="•"/>
            </a:pPr>
            <a:r>
              <a:rPr lang="en-US" sz="3600">
                <a:solidFill>
                  <a:srgbClr val="404040"/>
                </a:solidFill>
                <a:latin typeface="Trebuchet MS"/>
                <a:ea typeface="Trebuchet MS"/>
                <a:cs typeface="Trebuchet MS"/>
                <a:sym typeface="Trebuchet MS"/>
              </a:rPr>
              <a:t>The dice is also loaded ‘against’ the working classes or unemployed to be ‘dismissed’ and ‘subordinated’ in society.</a:t>
            </a:r>
          </a:p>
          <a:p>
            <a:pPr marL="651510" lvl="1" indent="-325755" algn="l">
              <a:lnSpc>
                <a:spcPts val="4320"/>
              </a:lnSpc>
            </a:pPr>
            <a:endParaRPr lang="en-US" sz="3600">
              <a:solidFill>
                <a:srgbClr val="404040"/>
              </a:solidFill>
              <a:latin typeface="Trebuchet MS"/>
              <a:ea typeface="Trebuchet MS"/>
              <a:cs typeface="Trebuchet MS"/>
              <a:sym typeface="Trebuchet MS"/>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AutoShape 2"/>
          <p:cNvSpPr/>
          <p:nvPr/>
        </p:nvSpPr>
        <p:spPr>
          <a:xfrm rot="8776573">
            <a:off x="10406482" y="7904560"/>
            <a:ext cx="8608175" cy="0"/>
          </a:xfrm>
          <a:prstGeom prst="line">
            <a:avLst/>
          </a:prstGeom>
          <a:ln w="9525" cap="rnd">
            <a:solidFill>
              <a:srgbClr val="FFF6D4"/>
            </a:solidFill>
            <a:prstDash val="solid"/>
            <a:headEnd type="none" w="sm" len="sm"/>
            <a:tailEnd type="none" w="sm" len="sm"/>
          </a:ln>
        </p:spPr>
        <p:txBody>
          <a:bodyPr/>
          <a:lstStyle/>
          <a:p>
            <a:endParaRPr lang="en-GB"/>
          </a:p>
        </p:txBody>
      </p:sp>
      <p:sp>
        <p:nvSpPr>
          <p:cNvPr id="3" name="TextBox 3"/>
          <p:cNvSpPr txBox="1"/>
          <p:nvPr/>
        </p:nvSpPr>
        <p:spPr>
          <a:xfrm>
            <a:off x="2787939" y="779696"/>
            <a:ext cx="12712122" cy="1647825"/>
          </a:xfrm>
          <a:prstGeom prst="rect">
            <a:avLst/>
          </a:prstGeom>
        </p:spPr>
        <p:txBody>
          <a:bodyPr lIns="0" tIns="0" rIns="0" bIns="0" rtlCol="0" anchor="t">
            <a:spAutoFit/>
          </a:bodyPr>
          <a:lstStyle/>
          <a:p>
            <a:pPr algn="ctr">
              <a:lnSpc>
                <a:spcPts val="6480"/>
              </a:lnSpc>
            </a:pPr>
            <a:r>
              <a:rPr lang="en-US" sz="5400">
                <a:solidFill>
                  <a:srgbClr val="000000"/>
                </a:solidFill>
                <a:latin typeface="Trebuchet MS"/>
                <a:ea typeface="Trebuchet MS"/>
                <a:cs typeface="Trebuchet MS"/>
                <a:sym typeface="Trebuchet MS"/>
              </a:rPr>
              <a:t>The contested nature of education</a:t>
            </a:r>
          </a:p>
          <a:p>
            <a:pPr algn="ctr">
              <a:lnSpc>
                <a:spcPts val="6480"/>
              </a:lnSpc>
            </a:pPr>
            <a:r>
              <a:rPr lang="en-US" sz="5400">
                <a:solidFill>
                  <a:srgbClr val="000000"/>
                </a:solidFill>
                <a:latin typeface="Trebuchet MS"/>
                <a:ea typeface="Trebuchet MS"/>
                <a:cs typeface="Trebuchet MS"/>
                <a:sym typeface="Trebuchet MS"/>
              </a:rPr>
              <a:t>Natur dadleuol addysg</a:t>
            </a:r>
          </a:p>
        </p:txBody>
      </p:sp>
      <p:sp>
        <p:nvSpPr>
          <p:cNvPr id="4" name="TextBox 4"/>
          <p:cNvSpPr txBox="1"/>
          <p:nvPr/>
        </p:nvSpPr>
        <p:spPr>
          <a:xfrm>
            <a:off x="2607825" y="3387915"/>
            <a:ext cx="6093172" cy="5739243"/>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Gwyliwch y clip canlynol ac ystyriwch:</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Pam fod cymaint o ddadlau ynglyn a’r system addysg?</a:t>
            </a:r>
          </a:p>
          <a:p>
            <a:pPr marL="488632" lvl="1" indent="-244316" algn="l">
              <a:lnSpc>
                <a:spcPts val="3240"/>
              </a:lnSpc>
            </a:pPr>
            <a:r>
              <a:rPr lang="en-US" sz="2700" u="sng">
                <a:solidFill>
                  <a:srgbClr val="69A020"/>
                </a:solidFill>
                <a:latin typeface="Trebuchet MS"/>
                <a:ea typeface="Trebuchet MS"/>
                <a:cs typeface="Trebuchet MS"/>
                <a:sym typeface="Trebuchet MS"/>
                <a:hlinkClick r:id="rId3" tooltip="https://www.youtube.com/watch?v=LCMXKt5vRQk"/>
              </a:rPr>
              <a:t>Henry Giroux: “All education is a struggle over what kind of future you want for young people" - YouTube</a:t>
            </a:r>
          </a:p>
        </p:txBody>
      </p:sp>
      <p:sp>
        <p:nvSpPr>
          <p:cNvPr id="5" name="TextBox 5"/>
          <p:cNvSpPr txBox="1"/>
          <p:nvPr/>
        </p:nvSpPr>
        <p:spPr>
          <a:xfrm>
            <a:off x="9406890" y="3277079"/>
            <a:ext cx="6093171" cy="5739245"/>
          </a:xfrm>
          <a:prstGeom prst="rect">
            <a:avLst/>
          </a:prstGeom>
        </p:spPr>
        <p:txBody>
          <a:bodyPr lIns="0" tIns="0" rIns="0" bIns="0" rtlCol="0" anchor="t">
            <a:spAutoFit/>
          </a:bodyPr>
          <a:lstStyle/>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Watch the following clip and consider:</a:t>
            </a:r>
          </a:p>
          <a:p>
            <a:pPr marL="488632" lvl="1" indent="-244316" algn="l">
              <a:lnSpc>
                <a:spcPts val="3240"/>
              </a:lnSpc>
              <a:buFont typeface="Arial"/>
              <a:buChar char="•"/>
            </a:pPr>
            <a:r>
              <a:rPr lang="en-US" sz="2700">
                <a:solidFill>
                  <a:srgbClr val="404040"/>
                </a:solidFill>
                <a:latin typeface="Trebuchet MS"/>
                <a:ea typeface="Trebuchet MS"/>
                <a:cs typeface="Trebuchet MS"/>
                <a:sym typeface="Trebuchet MS"/>
              </a:rPr>
              <a:t>Why is the education system such a contested issue?</a:t>
            </a:r>
          </a:p>
          <a:p>
            <a:pPr marL="488632" lvl="1" indent="-244316" algn="l">
              <a:lnSpc>
                <a:spcPts val="3240"/>
              </a:lnSpc>
            </a:pPr>
            <a:r>
              <a:rPr lang="en-US" sz="2700" u="sng">
                <a:solidFill>
                  <a:srgbClr val="69A020"/>
                </a:solidFill>
                <a:latin typeface="Trebuchet MS"/>
                <a:ea typeface="Trebuchet MS"/>
                <a:cs typeface="Trebuchet MS"/>
                <a:sym typeface="Trebuchet MS"/>
                <a:hlinkClick r:id="rId3" tooltip="https://www.youtube.com/watch?v=LCMXKt5vRQk"/>
              </a:rPr>
              <a:t>Henry Giroux: “All education is a struggle over what kind of future you want for young people" - YouTube</a:t>
            </a:r>
          </a:p>
        </p:txBody>
      </p:sp>
      <p:grpSp>
        <p:nvGrpSpPr>
          <p:cNvPr id="6" name="Group 6"/>
          <p:cNvGrpSpPr>
            <a:grpSpLocks noChangeAspect="1"/>
          </p:cNvGrpSpPr>
          <p:nvPr/>
        </p:nvGrpSpPr>
        <p:grpSpPr>
          <a:xfrm>
            <a:off x="14521738" y="534066"/>
            <a:ext cx="3222915" cy="2148610"/>
            <a:chOff x="0" y="0"/>
            <a:chExt cx="4297220" cy="2864814"/>
          </a:xfrm>
        </p:grpSpPr>
        <p:sp>
          <p:nvSpPr>
            <p:cNvPr id="7" name="Freeform 7" descr="Asking Defining Questions - Excelsior College OWL"/>
            <p:cNvSpPr/>
            <p:nvPr/>
          </p:nvSpPr>
          <p:spPr>
            <a:xfrm>
              <a:off x="0" y="0"/>
              <a:ext cx="4297172" cy="2864866"/>
            </a:xfrm>
            <a:custGeom>
              <a:avLst/>
              <a:gdLst/>
              <a:ahLst/>
              <a:cxnLst/>
              <a:rect l="l" t="t" r="r" b="b"/>
              <a:pathLst>
                <a:path w="4297172" h="2864866">
                  <a:moveTo>
                    <a:pt x="0" y="0"/>
                  </a:moveTo>
                  <a:lnTo>
                    <a:pt x="4297172" y="0"/>
                  </a:lnTo>
                  <a:lnTo>
                    <a:pt x="4297172" y="2864866"/>
                  </a:lnTo>
                  <a:lnTo>
                    <a:pt x="0" y="2864866"/>
                  </a:lnTo>
                  <a:lnTo>
                    <a:pt x="0" y="0"/>
                  </a:lnTo>
                  <a:close/>
                </a:path>
              </a:pathLst>
            </a:custGeom>
            <a:blipFill>
              <a:blip r:embed="rId4"/>
              <a:stretch>
                <a:fillRect t="-48" r="-1" b="-46"/>
              </a:stretch>
            </a:blipFill>
          </p:spPr>
          <p:txBody>
            <a:bodyPr/>
            <a:lstStyle/>
            <a:p>
              <a:endParaRPr lang="en-GB"/>
            </a:p>
          </p:txBody>
        </p:sp>
      </p:gr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6D4"/>
        </a:solidFill>
        <a:effectLst/>
      </p:bgPr>
    </p:bg>
    <p:spTree>
      <p:nvGrpSpPr>
        <p:cNvPr id="1" name=""/>
        <p:cNvGrpSpPr/>
        <p:nvPr/>
      </p:nvGrpSpPr>
      <p:grpSpPr>
        <a:xfrm>
          <a:off x="0" y="0"/>
          <a:ext cx="0" cy="0"/>
          <a:chOff x="0" y="0"/>
          <a:chExt cx="0" cy="0"/>
        </a:xfrm>
      </p:grpSpPr>
      <p:sp>
        <p:nvSpPr>
          <p:cNvPr id="2" name="AutoShape 2"/>
          <p:cNvSpPr/>
          <p:nvPr/>
        </p:nvSpPr>
        <p:spPr>
          <a:xfrm rot="4791364">
            <a:off x="9738483" y="5143500"/>
            <a:ext cx="10464870" cy="0"/>
          </a:xfrm>
          <a:prstGeom prst="line">
            <a:avLst/>
          </a:prstGeom>
          <a:ln w="9525" cap="rnd">
            <a:solidFill>
              <a:srgbClr val="FFF6D4"/>
            </a:solidFill>
            <a:prstDash val="solid"/>
            <a:headEnd type="none" w="sm" len="sm"/>
            <a:tailEnd type="none" w="sm" len="sm"/>
          </a:ln>
        </p:spPr>
        <p:txBody>
          <a:bodyPr/>
          <a:lstStyle/>
          <a:p>
            <a:endParaRPr lang="en-GB"/>
          </a:p>
        </p:txBody>
      </p:sp>
      <p:sp>
        <p:nvSpPr>
          <p:cNvPr id="3" name="AutoShape 3"/>
          <p:cNvSpPr/>
          <p:nvPr/>
        </p:nvSpPr>
        <p:spPr>
          <a:xfrm rot="8776573">
            <a:off x="10406482" y="7904560"/>
            <a:ext cx="8608175" cy="0"/>
          </a:xfrm>
          <a:prstGeom prst="line">
            <a:avLst/>
          </a:prstGeom>
          <a:ln w="9525" cap="rnd">
            <a:solidFill>
              <a:srgbClr val="FFF6D4"/>
            </a:solidFill>
            <a:prstDash val="solid"/>
            <a:headEnd type="none" w="sm" len="sm"/>
            <a:tailEnd type="none" w="sm" len="sm"/>
          </a:ln>
        </p:spPr>
        <p:txBody>
          <a:bodyPr/>
          <a:lstStyle/>
          <a:p>
            <a:endParaRPr lang="en-GB"/>
          </a:p>
        </p:txBody>
      </p:sp>
      <p:sp>
        <p:nvSpPr>
          <p:cNvPr id="4" name="TextBox 4"/>
          <p:cNvSpPr txBox="1"/>
          <p:nvPr/>
        </p:nvSpPr>
        <p:spPr>
          <a:xfrm>
            <a:off x="2787939" y="757823"/>
            <a:ext cx="12712122" cy="1647825"/>
          </a:xfrm>
          <a:prstGeom prst="rect">
            <a:avLst/>
          </a:prstGeom>
        </p:spPr>
        <p:txBody>
          <a:bodyPr lIns="0" tIns="0" rIns="0" bIns="0" rtlCol="0" anchor="t">
            <a:spAutoFit/>
          </a:bodyPr>
          <a:lstStyle/>
          <a:p>
            <a:pPr algn="ctr">
              <a:lnSpc>
                <a:spcPts val="6480"/>
              </a:lnSpc>
            </a:pPr>
            <a:r>
              <a:rPr lang="en-US" sz="5400">
                <a:solidFill>
                  <a:srgbClr val="000000"/>
                </a:solidFill>
                <a:latin typeface="Trebuchet MS"/>
                <a:ea typeface="Trebuchet MS"/>
                <a:cs typeface="Trebuchet MS"/>
                <a:sym typeface="Trebuchet MS"/>
              </a:rPr>
              <a:t>Rhestr Gyfeirnodi</a:t>
            </a:r>
          </a:p>
          <a:p>
            <a:pPr algn="ctr">
              <a:lnSpc>
                <a:spcPts val="6480"/>
              </a:lnSpc>
            </a:pPr>
            <a:r>
              <a:rPr lang="en-US" sz="5400">
                <a:solidFill>
                  <a:srgbClr val="000000"/>
                </a:solidFill>
                <a:latin typeface="Trebuchet MS"/>
                <a:ea typeface="Trebuchet MS"/>
                <a:cs typeface="Trebuchet MS"/>
                <a:sym typeface="Trebuchet MS"/>
              </a:rPr>
              <a:t>Reference List </a:t>
            </a:r>
          </a:p>
        </p:txBody>
      </p:sp>
      <p:sp>
        <p:nvSpPr>
          <p:cNvPr id="5" name="TextBox 5"/>
          <p:cNvSpPr txBox="1"/>
          <p:nvPr/>
        </p:nvSpPr>
        <p:spPr>
          <a:xfrm>
            <a:off x="2066637" y="3217677"/>
            <a:ext cx="14154726" cy="7069323"/>
          </a:xfrm>
          <a:prstGeom prst="rect">
            <a:avLst/>
          </a:prstGeom>
        </p:spPr>
        <p:txBody>
          <a:bodyPr lIns="0" tIns="0" rIns="0" bIns="0" rtlCol="0" anchor="t">
            <a:spAutoFit/>
          </a:bodyPr>
          <a:lstStyle/>
          <a:p>
            <a:pPr marL="378690" lvl="1" indent="-189345" algn="l">
              <a:lnSpc>
                <a:spcPts val="2511"/>
              </a:lnSpc>
              <a:buFont typeface="Arial"/>
              <a:buChar char="•"/>
            </a:pPr>
            <a:r>
              <a:rPr lang="en-US" sz="2092">
                <a:solidFill>
                  <a:srgbClr val="404040"/>
                </a:solidFill>
                <a:latin typeface="Trebuchet MS"/>
                <a:ea typeface="Trebuchet MS"/>
                <a:cs typeface="Trebuchet MS"/>
                <a:sym typeface="Trebuchet MS"/>
              </a:rPr>
              <a:t>Arnot M &amp; Reay D (2006) ‘The Framing of Performance Pedagogies: Pupil Perspectives on the Control of School Knowledge and its Acquisition’, in H. Lauder, P. Brown, J. Dillabough and A.H. Halsey (eds), Education, Globalisation and Social Change, Oxford: Oxford University Press.</a:t>
            </a:r>
          </a:p>
          <a:p>
            <a:pPr marL="378690" lvl="1" indent="-189345" algn="l">
              <a:lnSpc>
                <a:spcPts val="2511"/>
              </a:lnSpc>
              <a:buFont typeface="Arial"/>
              <a:buChar char="•"/>
            </a:pPr>
            <a:r>
              <a:rPr lang="en-US" sz="2092">
                <a:solidFill>
                  <a:srgbClr val="404040"/>
                </a:solidFill>
                <a:latin typeface="Trebuchet MS"/>
                <a:ea typeface="Trebuchet MS"/>
                <a:cs typeface="Trebuchet MS"/>
                <a:sym typeface="Trebuchet MS"/>
              </a:rPr>
              <a:t>Bartlett S &amp; Burton D (2012) Introduction to Education Studies, London: Sage.</a:t>
            </a:r>
          </a:p>
          <a:p>
            <a:pPr marL="378690" lvl="1" indent="-189345" algn="l">
              <a:lnSpc>
                <a:spcPts val="2511"/>
              </a:lnSpc>
              <a:buFont typeface="Arial"/>
              <a:buChar char="•"/>
            </a:pPr>
            <a:r>
              <a:rPr lang="en-US" sz="2092">
                <a:solidFill>
                  <a:srgbClr val="404040"/>
                </a:solidFill>
                <a:latin typeface="Trebuchet MS"/>
                <a:ea typeface="Trebuchet MS"/>
                <a:cs typeface="Trebuchet MS"/>
                <a:sym typeface="Trebuchet MS"/>
              </a:rPr>
              <a:t>Bourdieu P (1991) Language and Symbolic Power, Cambridge: Polity Press</a:t>
            </a:r>
          </a:p>
          <a:p>
            <a:pPr marL="378690" lvl="1" indent="-189345" algn="l">
              <a:lnSpc>
                <a:spcPts val="2511"/>
              </a:lnSpc>
              <a:buFont typeface="Arial"/>
              <a:buChar char="•"/>
            </a:pPr>
            <a:r>
              <a:rPr lang="en-US" sz="2092">
                <a:solidFill>
                  <a:srgbClr val="404040"/>
                </a:solidFill>
                <a:latin typeface="Trebuchet MS"/>
                <a:ea typeface="Trebuchet MS"/>
                <a:cs typeface="Trebuchet MS"/>
                <a:sym typeface="Trebuchet MS"/>
              </a:rPr>
              <a:t>Bourdieu P &amp; Passeron J (1977)  Reproduction in Education, Society and Culture, London: Sage.</a:t>
            </a:r>
          </a:p>
          <a:p>
            <a:pPr marL="378690" lvl="1" indent="-189345" algn="l">
              <a:lnSpc>
                <a:spcPts val="2511"/>
              </a:lnSpc>
              <a:buFont typeface="Arial"/>
              <a:buChar char="•"/>
            </a:pPr>
            <a:r>
              <a:rPr lang="en-US" sz="2092">
                <a:solidFill>
                  <a:srgbClr val="404040"/>
                </a:solidFill>
                <a:latin typeface="Trebuchet MS"/>
                <a:ea typeface="Trebuchet MS"/>
                <a:cs typeface="Trebuchet MS"/>
                <a:sym typeface="Trebuchet MS"/>
              </a:rPr>
              <a:t>Bowles S &amp; Gintis H (1976) Schooling in Capitalist America: Educational Reform and the Contradictions of Economic Life,  London: Routledge &amp; Kegan Paul.</a:t>
            </a:r>
          </a:p>
          <a:p>
            <a:pPr marL="378690" lvl="1" indent="-189345" algn="l">
              <a:lnSpc>
                <a:spcPts val="2511"/>
              </a:lnSpc>
              <a:buFont typeface="Arial"/>
              <a:buChar char="•"/>
            </a:pPr>
            <a:r>
              <a:rPr lang="en-US" sz="2092">
                <a:solidFill>
                  <a:srgbClr val="404040"/>
                </a:solidFill>
                <a:latin typeface="Trebuchet MS"/>
                <a:ea typeface="Trebuchet MS"/>
                <a:cs typeface="Trebuchet MS"/>
                <a:sym typeface="Trebuchet MS"/>
              </a:rPr>
              <a:t>Cremin,T.&amp; Arthur, J. (Eds) (201) Learning to Teach in the Primary School  London: Routledge.</a:t>
            </a:r>
          </a:p>
          <a:p>
            <a:pPr marL="378690" lvl="1" indent="-189345" algn="l">
              <a:lnSpc>
                <a:spcPts val="2511"/>
              </a:lnSpc>
              <a:buFont typeface="Arial"/>
              <a:buChar char="•"/>
            </a:pPr>
            <a:r>
              <a:rPr lang="en-US" sz="2092">
                <a:solidFill>
                  <a:srgbClr val="404040"/>
                </a:solidFill>
                <a:latin typeface="Trebuchet MS"/>
                <a:ea typeface="Trebuchet MS"/>
                <a:cs typeface="Trebuchet MS"/>
                <a:sym typeface="Trebuchet MS"/>
              </a:rPr>
              <a:t>Habits of Mind. Available at </a:t>
            </a:r>
            <a:r>
              <a:rPr lang="en-US" sz="2092" u="sng">
                <a:solidFill>
                  <a:srgbClr val="69A020"/>
                </a:solidFill>
                <a:latin typeface="Trebuchet MS"/>
                <a:ea typeface="Trebuchet MS"/>
                <a:cs typeface="Trebuchet MS"/>
                <a:sym typeface="Trebuchet MS"/>
                <a:hlinkClick r:id="rId2" tooltip="http://www.teachthought.com/pedagogy/what-are-the-habits-of-mind/"/>
              </a:rPr>
              <a:t>http://www.teachthought.com/pedagogy/what-are-the-habits-of-mind/</a:t>
            </a:r>
            <a:r>
              <a:rPr lang="en-US" sz="2092">
                <a:solidFill>
                  <a:srgbClr val="404040"/>
                </a:solidFill>
                <a:latin typeface="Trebuchet MS"/>
                <a:ea typeface="Trebuchet MS"/>
                <a:cs typeface="Trebuchet MS"/>
                <a:sym typeface="Trebuchet MS"/>
              </a:rPr>
              <a:t> [Accessed 30.06.17]</a:t>
            </a:r>
          </a:p>
          <a:p>
            <a:pPr marL="378690" lvl="1" indent="-189345" algn="l">
              <a:lnSpc>
                <a:spcPts val="2511"/>
              </a:lnSpc>
              <a:buFont typeface="Arial"/>
              <a:buChar char="•"/>
            </a:pPr>
            <a:r>
              <a:rPr lang="en-US" sz="2092">
                <a:solidFill>
                  <a:srgbClr val="404040"/>
                </a:solidFill>
                <a:latin typeface="Trebuchet MS"/>
                <a:ea typeface="Trebuchet MS"/>
                <a:cs typeface="Trebuchet MS"/>
                <a:sym typeface="Trebuchet MS"/>
              </a:rPr>
              <a:t>Layard, R.&amp; Dunn, J. (2009) A Good Childhood – Searching for values in a competitive age  London: Penguin Group.</a:t>
            </a:r>
          </a:p>
          <a:p>
            <a:pPr marL="378690" lvl="1" indent="-189345" algn="l">
              <a:lnSpc>
                <a:spcPts val="2511"/>
              </a:lnSpc>
              <a:buFont typeface="Arial"/>
              <a:buChar char="•"/>
            </a:pPr>
            <a:r>
              <a:rPr lang="en-US" sz="2092">
                <a:solidFill>
                  <a:srgbClr val="404040"/>
                </a:solidFill>
                <a:latin typeface="Trebuchet MS"/>
                <a:ea typeface="Trebuchet MS"/>
                <a:cs typeface="Trebuchet MS"/>
                <a:sym typeface="Trebuchet MS"/>
              </a:rPr>
              <a:t>Rosenberg, M.S. (2010) The Impact of Culture on Education.  Available at </a:t>
            </a:r>
            <a:r>
              <a:rPr lang="en-US" sz="2092" u="sng">
                <a:solidFill>
                  <a:srgbClr val="69A020"/>
                </a:solidFill>
                <a:latin typeface="Trebuchet MS"/>
                <a:ea typeface="Trebuchet MS"/>
                <a:cs typeface="Trebuchet MS"/>
                <a:sym typeface="Trebuchet MS"/>
                <a:hlinkClick r:id="rId3" tooltip="http://www.education.com/reference/article/impact-culture-education/"/>
              </a:rPr>
              <a:t>http://www.education.com/reference/article/impact-culture-education/</a:t>
            </a:r>
            <a:r>
              <a:rPr lang="en-US" sz="2092">
                <a:solidFill>
                  <a:srgbClr val="404040"/>
                </a:solidFill>
                <a:latin typeface="Trebuchet MS"/>
                <a:ea typeface="Trebuchet MS"/>
                <a:cs typeface="Trebuchet MS"/>
                <a:sym typeface="Trebuchet MS"/>
              </a:rPr>
              <a:t>  [Accessed 30.06.17]</a:t>
            </a:r>
          </a:p>
          <a:p>
            <a:pPr marL="378690" lvl="1" indent="-189345" algn="l">
              <a:lnSpc>
                <a:spcPts val="2511"/>
              </a:lnSpc>
              <a:buFont typeface="Arial"/>
              <a:buChar char="•"/>
            </a:pPr>
            <a:r>
              <a:rPr lang="en-US" sz="2092">
                <a:solidFill>
                  <a:srgbClr val="404040"/>
                </a:solidFill>
                <a:latin typeface="Trebuchet MS"/>
                <a:ea typeface="Trebuchet MS"/>
                <a:cs typeface="Trebuchet MS"/>
                <a:sym typeface="Trebuchet MS"/>
              </a:rPr>
              <a:t>Welsh Government Core Aims. Available at </a:t>
            </a:r>
            <a:r>
              <a:rPr lang="en-US" sz="2092" u="sng">
                <a:solidFill>
                  <a:srgbClr val="69A020"/>
                </a:solidFill>
                <a:latin typeface="Trebuchet MS"/>
                <a:ea typeface="Trebuchet MS"/>
                <a:cs typeface="Trebuchet MS"/>
                <a:sym typeface="Trebuchet MS"/>
                <a:hlinkClick r:id="rId4" tooltip="http://gov.wales/topics/people-and-communities/people/children-and-young-people/rights/?lang=en"/>
              </a:rPr>
              <a:t>http://gov.wales/topics/people-and-communities/people/children-and-young-people/rights/?lang=en</a:t>
            </a:r>
            <a:r>
              <a:rPr lang="en-US" sz="2092">
                <a:solidFill>
                  <a:srgbClr val="404040"/>
                </a:solidFill>
                <a:latin typeface="Trebuchet MS"/>
                <a:ea typeface="Trebuchet MS"/>
                <a:cs typeface="Trebuchet MS"/>
                <a:sym typeface="Trebuchet MS"/>
              </a:rPr>
              <a:t>  [Accessed 30.06.17]</a:t>
            </a:r>
          </a:p>
          <a:p>
            <a:pPr marL="378690" lvl="1" indent="-189345" algn="l">
              <a:lnSpc>
                <a:spcPts val="2511"/>
              </a:lnSpc>
              <a:buFont typeface="Arial"/>
              <a:buChar char="•"/>
            </a:pPr>
            <a:r>
              <a:rPr lang="en-US" sz="2092">
                <a:solidFill>
                  <a:srgbClr val="404040"/>
                </a:solidFill>
                <a:latin typeface="Trebuchet MS"/>
                <a:ea typeface="Trebuchet MS"/>
                <a:cs typeface="Trebuchet MS"/>
                <a:sym typeface="Trebuchet MS"/>
              </a:rPr>
              <a:t>Values Based Education. Available at http://www.valuesbasededucation.com/vbe-guide/what-is-vbe  [Accessed 05.07.17]</a:t>
            </a:r>
          </a:p>
          <a:p>
            <a:pPr marL="378690" lvl="1" indent="-189345" algn="l">
              <a:lnSpc>
                <a:spcPts val="2511"/>
              </a:lnSpc>
            </a:pPr>
            <a:endParaRPr lang="en-US" sz="2092">
              <a:solidFill>
                <a:srgbClr val="404040"/>
              </a:solidFill>
              <a:latin typeface="Trebuchet MS"/>
              <a:ea typeface="Trebuchet MS"/>
              <a:cs typeface="Trebuchet MS"/>
              <a:sym typeface="Trebuchet MS"/>
            </a:endParaRPr>
          </a:p>
          <a:p>
            <a:pPr marL="378690" lvl="1" indent="-189345" algn="l">
              <a:lnSpc>
                <a:spcPts val="2511"/>
              </a:lnSpc>
            </a:pPr>
            <a:endParaRPr lang="en-US" sz="2092">
              <a:solidFill>
                <a:srgbClr val="404040"/>
              </a:solidFill>
              <a:latin typeface="Trebuchet MS"/>
              <a:ea typeface="Trebuchet MS"/>
              <a:cs typeface="Trebuchet MS"/>
              <a:sym typeface="Trebuchet MS"/>
            </a:endParaRPr>
          </a:p>
          <a:p>
            <a:pPr marL="378690" lvl="1" indent="-189345" algn="l">
              <a:lnSpc>
                <a:spcPts val="2511"/>
              </a:lnSpc>
            </a:pPr>
            <a:endParaRPr lang="en-US" sz="2092">
              <a:solidFill>
                <a:srgbClr val="404040"/>
              </a:solidFill>
              <a:latin typeface="Trebuchet MS"/>
              <a:ea typeface="Trebuchet MS"/>
              <a:cs typeface="Trebuchet MS"/>
              <a:sym typeface="Trebuchet MS"/>
            </a:endParaRPr>
          </a:p>
          <a:p>
            <a:pPr marL="378690" lvl="1" indent="-189345" algn="l">
              <a:lnSpc>
                <a:spcPts val="2511"/>
              </a:lnSpc>
            </a:pPr>
            <a:endParaRPr lang="en-US" sz="2092">
              <a:solidFill>
                <a:srgbClr val="404040"/>
              </a:solidFill>
              <a:latin typeface="Trebuchet MS"/>
              <a:ea typeface="Trebuchet MS"/>
              <a:cs typeface="Trebuchet MS"/>
              <a:sym typeface="Trebuchet MS"/>
            </a:endParaRPr>
          </a:p>
          <a:p>
            <a:pPr marL="378690" lvl="1" indent="-189345" algn="l">
              <a:lnSpc>
                <a:spcPts val="2511"/>
              </a:lnSpc>
            </a:pPr>
            <a:endParaRPr lang="en-US" sz="2092">
              <a:solidFill>
                <a:srgbClr val="404040"/>
              </a:solidFill>
              <a:latin typeface="Trebuchet MS"/>
              <a:ea typeface="Trebuchet MS"/>
              <a:cs typeface="Trebuchet MS"/>
              <a:sym typeface="Trebuchet MS"/>
            </a:endParaRPr>
          </a:p>
          <a:p>
            <a:pPr marL="378690" lvl="1" indent="-189345" algn="l">
              <a:lnSpc>
                <a:spcPts val="2511"/>
              </a:lnSpc>
            </a:pPr>
            <a:endParaRPr lang="en-US" sz="2092">
              <a:solidFill>
                <a:srgbClr val="404040"/>
              </a:solidFill>
              <a:latin typeface="Trebuchet MS"/>
              <a:ea typeface="Trebuchet MS"/>
              <a:cs typeface="Trebuchet MS"/>
              <a:sym typeface="Trebuchet M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3497</Words>
  <Application>Microsoft Macintosh PowerPoint</Application>
  <PresentationFormat>Custom</PresentationFormat>
  <Paragraphs>446</Paragraphs>
  <Slides>38</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Arial</vt:lpstr>
      <vt:lpstr>Trebuchet MS Bold</vt:lpstr>
      <vt:lpstr>Trebuchet MS Italics</vt:lpstr>
      <vt:lpstr>Calibri</vt:lpstr>
      <vt:lpstr>Trebuchet MS</vt:lpstr>
      <vt:lpstr>Arial MT Pro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Addysg Sesiwn 3</dc:title>
  <cp:lastModifiedBy>Saskia H</cp:lastModifiedBy>
  <cp:revision>1</cp:revision>
  <dcterms:created xsi:type="dcterms:W3CDTF">2006-08-16T00:00:00Z</dcterms:created>
  <dcterms:modified xsi:type="dcterms:W3CDTF">2025-12-03T08:55:09Z</dcterms:modified>
  <dc:identifier>DAG5UAPj2rg</dc:identifier>
</cp:coreProperties>
</file>