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4.xml" ContentType="application/vnd.openxmlformats-officedocument.presentationml.tags+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tags/tag7.xml" ContentType="application/vnd.openxmlformats-officedocument.presentationml.tags+xml"/>
  <Override PartName="/ppt/notesSlides/notesSlide13.xml" ContentType="application/vnd.openxmlformats-officedocument.presentationml.notesSlide+xml"/>
  <Override PartName="/ppt/tags/tag8.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0"/>
  </p:notesMasterIdLst>
  <p:sldIdLst>
    <p:sldId id="398" r:id="rId2"/>
    <p:sldId id="451" r:id="rId3"/>
    <p:sldId id="392" r:id="rId4"/>
    <p:sldId id="430" r:id="rId5"/>
    <p:sldId id="455" r:id="rId6"/>
    <p:sldId id="456" r:id="rId7"/>
    <p:sldId id="599" r:id="rId8"/>
    <p:sldId id="457" r:id="rId9"/>
    <p:sldId id="458" r:id="rId10"/>
    <p:sldId id="459" r:id="rId11"/>
    <p:sldId id="608" r:id="rId12"/>
    <p:sldId id="461" r:id="rId13"/>
    <p:sldId id="574" r:id="rId14"/>
    <p:sldId id="611" r:id="rId15"/>
    <p:sldId id="575" r:id="rId16"/>
    <p:sldId id="576" r:id="rId17"/>
    <p:sldId id="606" r:id="rId18"/>
    <p:sldId id="403" r:id="rId19"/>
    <p:sldId id="416" r:id="rId20"/>
    <p:sldId id="288" r:id="rId21"/>
    <p:sldId id="272" r:id="rId22"/>
    <p:sldId id="404" r:id="rId23"/>
    <p:sldId id="259" r:id="rId24"/>
    <p:sldId id="265" r:id="rId25"/>
    <p:sldId id="260" r:id="rId26"/>
    <p:sldId id="406" r:id="rId27"/>
    <p:sldId id="261" r:id="rId28"/>
    <p:sldId id="407" r:id="rId29"/>
    <p:sldId id="609" r:id="rId30"/>
    <p:sldId id="610" r:id="rId31"/>
    <p:sldId id="408" r:id="rId32"/>
    <p:sldId id="273" r:id="rId33"/>
    <p:sldId id="414" r:id="rId34"/>
    <p:sldId id="297" r:id="rId35"/>
    <p:sldId id="417" r:id="rId36"/>
    <p:sldId id="291" r:id="rId37"/>
    <p:sldId id="418" r:id="rId38"/>
    <p:sldId id="281" r:id="rId39"/>
    <p:sldId id="256" r:id="rId40"/>
    <p:sldId id="257" r:id="rId41"/>
    <p:sldId id="271" r:id="rId42"/>
    <p:sldId id="258" r:id="rId43"/>
    <p:sldId id="429" r:id="rId44"/>
    <p:sldId id="452" r:id="rId45"/>
    <p:sldId id="453" r:id="rId46"/>
    <p:sldId id="454" r:id="rId47"/>
    <p:sldId id="605" r:id="rId48"/>
    <p:sldId id="607" r:id="rId49"/>
    <p:sldId id="581" r:id="rId50"/>
    <p:sldId id="580" r:id="rId51"/>
    <p:sldId id="578" r:id="rId52"/>
    <p:sldId id="582" r:id="rId53"/>
    <p:sldId id="583" r:id="rId54"/>
    <p:sldId id="592" r:id="rId55"/>
    <p:sldId id="594" r:id="rId56"/>
    <p:sldId id="595" r:id="rId57"/>
    <p:sldId id="596" r:id="rId58"/>
    <p:sldId id="597" r:id="rId59"/>
    <p:sldId id="598" r:id="rId60"/>
    <p:sldId id="600" r:id="rId61"/>
    <p:sldId id="601" r:id="rId62"/>
    <p:sldId id="602" r:id="rId63"/>
    <p:sldId id="603" r:id="rId64"/>
    <p:sldId id="604" r:id="rId65"/>
    <p:sldId id="593" r:id="rId66"/>
    <p:sldId id="591" r:id="rId67"/>
    <p:sldId id="432" r:id="rId68"/>
    <p:sldId id="612" r:id="rId69"/>
    <p:sldId id="613" r:id="rId70"/>
    <p:sldId id="420" r:id="rId71"/>
    <p:sldId id="421" r:id="rId72"/>
    <p:sldId id="422" r:id="rId73"/>
    <p:sldId id="423" r:id="rId74"/>
    <p:sldId id="424" r:id="rId75"/>
    <p:sldId id="425" r:id="rId76"/>
    <p:sldId id="426" r:id="rId77"/>
    <p:sldId id="427" r:id="rId78"/>
    <p:sldId id="428"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834D5F-734E-4569-8E61-5AB488CEB4DC}" v="1191" dt="2023-11-28T14:34:28.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3" autoAdjust="0"/>
    <p:restoredTop sz="66426" autoAdjust="0"/>
  </p:normalViewPr>
  <p:slideViewPr>
    <p:cSldViewPr snapToGrid="0">
      <p:cViewPr>
        <p:scale>
          <a:sx n="49" d="100"/>
          <a:sy n="49" d="100"/>
        </p:scale>
        <p:origin x="1876" y="3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06275A-E27C-5E45-91F7-3627516B6AC5}" type="doc">
      <dgm:prSet loTypeId="urn:microsoft.com/office/officeart/2005/8/layout/radial4" loCatId="" qsTypeId="urn:microsoft.com/office/officeart/2005/8/quickstyle/simple4#1" qsCatId="simple" csTypeId="urn:microsoft.com/office/officeart/2005/8/colors/accent6_5" csCatId="accent6" phldr="1"/>
      <dgm:spPr/>
      <dgm:t>
        <a:bodyPr/>
        <a:lstStyle/>
        <a:p>
          <a:endParaRPr lang="en-US"/>
        </a:p>
      </dgm:t>
    </dgm:pt>
    <dgm:pt modelId="{8A9E49C5-9836-214B-9223-A921F9FE79C4}">
      <dgm:prSet phldrT="[Text]"/>
      <dgm:spPr/>
      <dgm:t>
        <a:bodyPr/>
        <a:lstStyle/>
        <a:p>
          <a:r>
            <a:rPr lang="en-US" dirty="0"/>
            <a:t>Analysis Skills</a:t>
          </a:r>
        </a:p>
      </dgm:t>
    </dgm:pt>
    <dgm:pt modelId="{9E3F573E-09E7-5F46-9781-527E5CE11AB4}" type="parTrans" cxnId="{71F4F9D1-0E51-064D-BAB3-D968775D6ADC}">
      <dgm:prSet/>
      <dgm:spPr/>
      <dgm:t>
        <a:bodyPr/>
        <a:lstStyle/>
        <a:p>
          <a:endParaRPr lang="en-US"/>
        </a:p>
      </dgm:t>
    </dgm:pt>
    <dgm:pt modelId="{3FE50387-EB7E-2C4A-BF8F-F91C60005719}" type="sibTrans" cxnId="{71F4F9D1-0E51-064D-BAB3-D968775D6ADC}">
      <dgm:prSet/>
      <dgm:spPr/>
      <dgm:t>
        <a:bodyPr/>
        <a:lstStyle/>
        <a:p>
          <a:endParaRPr lang="en-US"/>
        </a:p>
      </dgm:t>
    </dgm:pt>
    <dgm:pt modelId="{EAA334E8-6135-AC44-8B39-2BAF180068F5}">
      <dgm:prSet phldrT="[Text]"/>
      <dgm:spPr/>
      <dgm:t>
        <a:bodyPr/>
        <a:lstStyle/>
        <a:p>
          <a:r>
            <a:rPr lang="en-US" dirty="0"/>
            <a:t>Literary Texts</a:t>
          </a:r>
        </a:p>
      </dgm:t>
    </dgm:pt>
    <dgm:pt modelId="{EF1F7753-EAFA-8C40-AAAA-38729A32D940}" type="parTrans" cxnId="{88D0F134-B3E5-7541-9976-1694240E9A6C}">
      <dgm:prSet/>
      <dgm:spPr/>
      <dgm:t>
        <a:bodyPr/>
        <a:lstStyle/>
        <a:p>
          <a:endParaRPr lang="en-US"/>
        </a:p>
      </dgm:t>
    </dgm:pt>
    <dgm:pt modelId="{CE8707F8-77EA-F943-BD00-A59E959DEE2B}" type="sibTrans" cxnId="{88D0F134-B3E5-7541-9976-1694240E9A6C}">
      <dgm:prSet/>
      <dgm:spPr/>
      <dgm:t>
        <a:bodyPr/>
        <a:lstStyle/>
        <a:p>
          <a:endParaRPr lang="en-US"/>
        </a:p>
      </dgm:t>
    </dgm:pt>
    <dgm:pt modelId="{1434D9FC-3138-6A4D-97D0-6514B0CBD498}">
      <dgm:prSet phldrT="[Text]"/>
      <dgm:spPr/>
      <dgm:t>
        <a:bodyPr/>
        <a:lstStyle/>
        <a:p>
          <a:r>
            <a:rPr lang="en-US" dirty="0"/>
            <a:t>Visual Texts</a:t>
          </a:r>
        </a:p>
      </dgm:t>
    </dgm:pt>
    <dgm:pt modelId="{78B64E87-D8D0-8E4F-80E9-E2DBC007A300}" type="parTrans" cxnId="{B2E6B5DD-5924-0B48-B035-52AB67F90C13}">
      <dgm:prSet/>
      <dgm:spPr/>
      <dgm:t>
        <a:bodyPr/>
        <a:lstStyle/>
        <a:p>
          <a:endParaRPr lang="en-US"/>
        </a:p>
      </dgm:t>
    </dgm:pt>
    <dgm:pt modelId="{42642CE4-B441-3E4E-B376-4C9715CD1671}" type="sibTrans" cxnId="{B2E6B5DD-5924-0B48-B035-52AB67F90C13}">
      <dgm:prSet/>
      <dgm:spPr/>
      <dgm:t>
        <a:bodyPr/>
        <a:lstStyle/>
        <a:p>
          <a:endParaRPr lang="en-US"/>
        </a:p>
      </dgm:t>
    </dgm:pt>
    <dgm:pt modelId="{8D4165AF-2548-2747-8941-1A2AFD231D27}">
      <dgm:prSet phldrT="[Text]"/>
      <dgm:spPr/>
      <dgm:t>
        <a:bodyPr/>
        <a:lstStyle/>
        <a:p>
          <a:r>
            <a:rPr lang="en-US" dirty="0"/>
            <a:t>Social Phenomenon</a:t>
          </a:r>
        </a:p>
      </dgm:t>
    </dgm:pt>
    <dgm:pt modelId="{0E97DDD6-767F-3743-8B0C-7624C80E67D9}" type="parTrans" cxnId="{1AA3BA28-FD27-444D-9C0E-803249E67838}">
      <dgm:prSet/>
      <dgm:spPr/>
      <dgm:t>
        <a:bodyPr/>
        <a:lstStyle/>
        <a:p>
          <a:endParaRPr lang="en-US"/>
        </a:p>
      </dgm:t>
    </dgm:pt>
    <dgm:pt modelId="{D682B6CE-AE9C-FB43-9BB2-B38A108263EB}" type="sibTrans" cxnId="{1AA3BA28-FD27-444D-9C0E-803249E67838}">
      <dgm:prSet/>
      <dgm:spPr/>
      <dgm:t>
        <a:bodyPr/>
        <a:lstStyle/>
        <a:p>
          <a:endParaRPr lang="en-US"/>
        </a:p>
      </dgm:t>
    </dgm:pt>
    <dgm:pt modelId="{7EC99ED3-8A15-1B4A-9ED8-C7BC6496667E}">
      <dgm:prSet/>
      <dgm:spPr/>
      <dgm:t>
        <a:bodyPr/>
        <a:lstStyle/>
        <a:p>
          <a:r>
            <a:rPr lang="en-US" dirty="0"/>
            <a:t>Historical Experiences</a:t>
          </a:r>
        </a:p>
      </dgm:t>
    </dgm:pt>
    <dgm:pt modelId="{91387A47-A800-FE42-942B-CC7D49C3B700}" type="parTrans" cxnId="{938C2259-7BD2-D14F-AD73-C18220B78696}">
      <dgm:prSet/>
      <dgm:spPr/>
      <dgm:t>
        <a:bodyPr/>
        <a:lstStyle/>
        <a:p>
          <a:endParaRPr lang="en-US"/>
        </a:p>
      </dgm:t>
    </dgm:pt>
    <dgm:pt modelId="{9AB22FD3-308F-F548-99B6-091C9766A221}" type="sibTrans" cxnId="{938C2259-7BD2-D14F-AD73-C18220B78696}">
      <dgm:prSet/>
      <dgm:spPr/>
      <dgm:t>
        <a:bodyPr/>
        <a:lstStyle/>
        <a:p>
          <a:endParaRPr lang="en-US"/>
        </a:p>
      </dgm:t>
    </dgm:pt>
    <dgm:pt modelId="{9E1EE351-F288-AD44-A46D-7D902C13CB5A}">
      <dgm:prSet/>
      <dgm:spPr/>
      <dgm:t>
        <a:bodyPr/>
        <a:lstStyle/>
        <a:p>
          <a:r>
            <a:rPr lang="en-US" dirty="0"/>
            <a:t>Data &amp; Statistics</a:t>
          </a:r>
        </a:p>
      </dgm:t>
    </dgm:pt>
    <dgm:pt modelId="{9F2698E8-4A52-7F42-9E64-2D2E80B2D033}" type="parTrans" cxnId="{793B616C-9BE9-8B46-A73B-661E0ACF4A0A}">
      <dgm:prSet/>
      <dgm:spPr/>
      <dgm:t>
        <a:bodyPr/>
        <a:lstStyle/>
        <a:p>
          <a:endParaRPr lang="en-US"/>
        </a:p>
      </dgm:t>
    </dgm:pt>
    <dgm:pt modelId="{07FCAA53-16F8-C24E-BAEF-D0320A1B8C5E}" type="sibTrans" cxnId="{793B616C-9BE9-8B46-A73B-661E0ACF4A0A}">
      <dgm:prSet/>
      <dgm:spPr/>
      <dgm:t>
        <a:bodyPr/>
        <a:lstStyle/>
        <a:p>
          <a:endParaRPr lang="en-US"/>
        </a:p>
      </dgm:t>
    </dgm:pt>
    <dgm:pt modelId="{879E6078-A230-3240-9352-D3F444BDCD61}" type="pres">
      <dgm:prSet presAssocID="{F306275A-E27C-5E45-91F7-3627516B6AC5}" presName="cycle" presStyleCnt="0">
        <dgm:presLayoutVars>
          <dgm:chMax val="1"/>
          <dgm:dir/>
          <dgm:animLvl val="ctr"/>
          <dgm:resizeHandles val="exact"/>
        </dgm:presLayoutVars>
      </dgm:prSet>
      <dgm:spPr/>
    </dgm:pt>
    <dgm:pt modelId="{395941E3-5A57-6145-8F5A-A78FAA441413}" type="pres">
      <dgm:prSet presAssocID="{8A9E49C5-9836-214B-9223-A921F9FE79C4}" presName="centerShape" presStyleLbl="node0" presStyleIdx="0" presStyleCnt="1"/>
      <dgm:spPr/>
    </dgm:pt>
    <dgm:pt modelId="{80509E16-6F5C-874E-ADF6-5FD1C37375CE}" type="pres">
      <dgm:prSet presAssocID="{EF1F7753-EAFA-8C40-AAAA-38729A32D940}" presName="parTrans" presStyleLbl="bgSibTrans2D1" presStyleIdx="0" presStyleCnt="5"/>
      <dgm:spPr/>
    </dgm:pt>
    <dgm:pt modelId="{4FECCB95-CD7A-0247-9CB8-A86C1F265B0E}" type="pres">
      <dgm:prSet presAssocID="{EAA334E8-6135-AC44-8B39-2BAF180068F5}" presName="node" presStyleLbl="node1" presStyleIdx="0" presStyleCnt="5">
        <dgm:presLayoutVars>
          <dgm:bulletEnabled val="1"/>
        </dgm:presLayoutVars>
      </dgm:prSet>
      <dgm:spPr/>
    </dgm:pt>
    <dgm:pt modelId="{07D5FB3B-B032-EA47-8BD5-091099E92351}" type="pres">
      <dgm:prSet presAssocID="{78B64E87-D8D0-8E4F-80E9-E2DBC007A300}" presName="parTrans" presStyleLbl="bgSibTrans2D1" presStyleIdx="1" presStyleCnt="5"/>
      <dgm:spPr/>
    </dgm:pt>
    <dgm:pt modelId="{437A1416-F1DE-8B4E-BA68-F7E8696A4849}" type="pres">
      <dgm:prSet presAssocID="{1434D9FC-3138-6A4D-97D0-6514B0CBD498}" presName="node" presStyleLbl="node1" presStyleIdx="1" presStyleCnt="5">
        <dgm:presLayoutVars>
          <dgm:bulletEnabled val="1"/>
        </dgm:presLayoutVars>
      </dgm:prSet>
      <dgm:spPr/>
    </dgm:pt>
    <dgm:pt modelId="{6E294DEF-881E-0E49-A234-2E0AA82F1D76}" type="pres">
      <dgm:prSet presAssocID="{91387A47-A800-FE42-942B-CC7D49C3B700}" presName="parTrans" presStyleLbl="bgSibTrans2D1" presStyleIdx="2" presStyleCnt="5"/>
      <dgm:spPr/>
    </dgm:pt>
    <dgm:pt modelId="{EF7B4F5D-48CE-1B41-819C-97497A52093D}" type="pres">
      <dgm:prSet presAssocID="{7EC99ED3-8A15-1B4A-9ED8-C7BC6496667E}" presName="node" presStyleLbl="node1" presStyleIdx="2" presStyleCnt="5">
        <dgm:presLayoutVars>
          <dgm:bulletEnabled val="1"/>
        </dgm:presLayoutVars>
      </dgm:prSet>
      <dgm:spPr/>
    </dgm:pt>
    <dgm:pt modelId="{FA9421E1-7011-3548-B7C8-0F72F87829CA}" type="pres">
      <dgm:prSet presAssocID="{0E97DDD6-767F-3743-8B0C-7624C80E67D9}" presName="parTrans" presStyleLbl="bgSibTrans2D1" presStyleIdx="3" presStyleCnt="5"/>
      <dgm:spPr/>
    </dgm:pt>
    <dgm:pt modelId="{3268D688-3C1D-0A4D-AAC6-1891970671DC}" type="pres">
      <dgm:prSet presAssocID="{8D4165AF-2548-2747-8941-1A2AFD231D27}" presName="node" presStyleLbl="node1" presStyleIdx="3" presStyleCnt="5">
        <dgm:presLayoutVars>
          <dgm:bulletEnabled val="1"/>
        </dgm:presLayoutVars>
      </dgm:prSet>
      <dgm:spPr/>
    </dgm:pt>
    <dgm:pt modelId="{17C97E42-0FB4-054D-9E38-3982AC8BAEDE}" type="pres">
      <dgm:prSet presAssocID="{9F2698E8-4A52-7F42-9E64-2D2E80B2D033}" presName="parTrans" presStyleLbl="bgSibTrans2D1" presStyleIdx="4" presStyleCnt="5"/>
      <dgm:spPr/>
    </dgm:pt>
    <dgm:pt modelId="{5D6B8CBE-2EB7-0D4E-AD61-B99BFE96CD10}" type="pres">
      <dgm:prSet presAssocID="{9E1EE351-F288-AD44-A46D-7D902C13CB5A}" presName="node" presStyleLbl="node1" presStyleIdx="4" presStyleCnt="5" custRadScaleRad="108878" custRadScaleInc="-4073">
        <dgm:presLayoutVars>
          <dgm:bulletEnabled val="1"/>
        </dgm:presLayoutVars>
      </dgm:prSet>
      <dgm:spPr/>
    </dgm:pt>
  </dgm:ptLst>
  <dgm:cxnLst>
    <dgm:cxn modelId="{DFF13004-7B3E-8B44-8EDC-F7FEF4AF16DB}" type="presOf" srcId="{8D4165AF-2548-2747-8941-1A2AFD231D27}" destId="{3268D688-3C1D-0A4D-AAC6-1891970671DC}" srcOrd="0" destOrd="0" presId="urn:microsoft.com/office/officeart/2005/8/layout/radial4"/>
    <dgm:cxn modelId="{DEFF3311-D9EC-BE46-9209-2855FF165BC3}" type="presOf" srcId="{0E97DDD6-767F-3743-8B0C-7624C80E67D9}" destId="{FA9421E1-7011-3548-B7C8-0F72F87829CA}" srcOrd="0" destOrd="0" presId="urn:microsoft.com/office/officeart/2005/8/layout/radial4"/>
    <dgm:cxn modelId="{E9A84113-6C91-0646-A254-E91F051D038C}" type="presOf" srcId="{EF1F7753-EAFA-8C40-AAAA-38729A32D940}" destId="{80509E16-6F5C-874E-ADF6-5FD1C37375CE}" srcOrd="0" destOrd="0" presId="urn:microsoft.com/office/officeart/2005/8/layout/radial4"/>
    <dgm:cxn modelId="{1AA3BA28-FD27-444D-9C0E-803249E67838}" srcId="{8A9E49C5-9836-214B-9223-A921F9FE79C4}" destId="{8D4165AF-2548-2747-8941-1A2AFD231D27}" srcOrd="3" destOrd="0" parTransId="{0E97DDD6-767F-3743-8B0C-7624C80E67D9}" sibTransId="{D682B6CE-AE9C-FB43-9BB2-B38A108263EB}"/>
    <dgm:cxn modelId="{527ABC34-A58F-E143-9FB1-660A31625B43}" type="presOf" srcId="{9F2698E8-4A52-7F42-9E64-2D2E80B2D033}" destId="{17C97E42-0FB4-054D-9E38-3982AC8BAEDE}" srcOrd="0" destOrd="0" presId="urn:microsoft.com/office/officeart/2005/8/layout/radial4"/>
    <dgm:cxn modelId="{88D0F134-B3E5-7541-9976-1694240E9A6C}" srcId="{8A9E49C5-9836-214B-9223-A921F9FE79C4}" destId="{EAA334E8-6135-AC44-8B39-2BAF180068F5}" srcOrd="0" destOrd="0" parTransId="{EF1F7753-EAFA-8C40-AAAA-38729A32D940}" sibTransId="{CE8707F8-77EA-F943-BD00-A59E959DEE2B}"/>
    <dgm:cxn modelId="{793B616C-9BE9-8B46-A73B-661E0ACF4A0A}" srcId="{8A9E49C5-9836-214B-9223-A921F9FE79C4}" destId="{9E1EE351-F288-AD44-A46D-7D902C13CB5A}" srcOrd="4" destOrd="0" parTransId="{9F2698E8-4A52-7F42-9E64-2D2E80B2D033}" sibTransId="{07FCAA53-16F8-C24E-BAEF-D0320A1B8C5E}"/>
    <dgm:cxn modelId="{A3A2FF4E-E19F-2D4E-907A-8517A6C32F0D}" type="presOf" srcId="{78B64E87-D8D0-8E4F-80E9-E2DBC007A300}" destId="{07D5FB3B-B032-EA47-8BD5-091099E92351}" srcOrd="0" destOrd="0" presId="urn:microsoft.com/office/officeart/2005/8/layout/radial4"/>
    <dgm:cxn modelId="{938C2259-7BD2-D14F-AD73-C18220B78696}" srcId="{8A9E49C5-9836-214B-9223-A921F9FE79C4}" destId="{7EC99ED3-8A15-1B4A-9ED8-C7BC6496667E}" srcOrd="2" destOrd="0" parTransId="{91387A47-A800-FE42-942B-CC7D49C3B700}" sibTransId="{9AB22FD3-308F-F548-99B6-091C9766A221}"/>
    <dgm:cxn modelId="{538C125A-42ED-8A4A-81D6-14D7727E3894}" type="presOf" srcId="{91387A47-A800-FE42-942B-CC7D49C3B700}" destId="{6E294DEF-881E-0E49-A234-2E0AA82F1D76}" srcOrd="0" destOrd="0" presId="urn:microsoft.com/office/officeart/2005/8/layout/radial4"/>
    <dgm:cxn modelId="{A7B16782-A0AA-3C40-BB4D-7A830C620B54}" type="presOf" srcId="{F306275A-E27C-5E45-91F7-3627516B6AC5}" destId="{879E6078-A230-3240-9352-D3F444BDCD61}" srcOrd="0" destOrd="0" presId="urn:microsoft.com/office/officeart/2005/8/layout/radial4"/>
    <dgm:cxn modelId="{5B62BB99-342C-574D-A50E-B5E98F92BA79}" type="presOf" srcId="{7EC99ED3-8A15-1B4A-9ED8-C7BC6496667E}" destId="{EF7B4F5D-48CE-1B41-819C-97497A52093D}" srcOrd="0" destOrd="0" presId="urn:microsoft.com/office/officeart/2005/8/layout/radial4"/>
    <dgm:cxn modelId="{88A2BCAA-0CA8-2641-A2A0-30CFA354C324}" type="presOf" srcId="{1434D9FC-3138-6A4D-97D0-6514B0CBD498}" destId="{437A1416-F1DE-8B4E-BA68-F7E8696A4849}" srcOrd="0" destOrd="0" presId="urn:microsoft.com/office/officeart/2005/8/layout/radial4"/>
    <dgm:cxn modelId="{3A8598BC-8D94-2A41-894C-F42E9E0404F6}" type="presOf" srcId="{EAA334E8-6135-AC44-8B39-2BAF180068F5}" destId="{4FECCB95-CD7A-0247-9CB8-A86C1F265B0E}" srcOrd="0" destOrd="0" presId="urn:microsoft.com/office/officeart/2005/8/layout/radial4"/>
    <dgm:cxn modelId="{F5F0F7CA-4E1B-0D41-A8CD-0BA6AE55BDD6}" type="presOf" srcId="{9E1EE351-F288-AD44-A46D-7D902C13CB5A}" destId="{5D6B8CBE-2EB7-0D4E-AD61-B99BFE96CD10}" srcOrd="0" destOrd="0" presId="urn:microsoft.com/office/officeart/2005/8/layout/radial4"/>
    <dgm:cxn modelId="{71F4F9D1-0E51-064D-BAB3-D968775D6ADC}" srcId="{F306275A-E27C-5E45-91F7-3627516B6AC5}" destId="{8A9E49C5-9836-214B-9223-A921F9FE79C4}" srcOrd="0" destOrd="0" parTransId="{9E3F573E-09E7-5F46-9781-527E5CE11AB4}" sibTransId="{3FE50387-EB7E-2C4A-BF8F-F91C60005719}"/>
    <dgm:cxn modelId="{B2E6B5DD-5924-0B48-B035-52AB67F90C13}" srcId="{8A9E49C5-9836-214B-9223-A921F9FE79C4}" destId="{1434D9FC-3138-6A4D-97D0-6514B0CBD498}" srcOrd="1" destOrd="0" parTransId="{78B64E87-D8D0-8E4F-80E9-E2DBC007A300}" sibTransId="{42642CE4-B441-3E4E-B376-4C9715CD1671}"/>
    <dgm:cxn modelId="{B73B6CF9-30C0-9149-B4DB-2CFEFFA4A8C8}" type="presOf" srcId="{8A9E49C5-9836-214B-9223-A921F9FE79C4}" destId="{395941E3-5A57-6145-8F5A-A78FAA441413}" srcOrd="0" destOrd="0" presId="urn:microsoft.com/office/officeart/2005/8/layout/radial4"/>
    <dgm:cxn modelId="{D672C57F-C724-584B-AD3E-B0CFC1F3A276}" type="presParOf" srcId="{879E6078-A230-3240-9352-D3F444BDCD61}" destId="{395941E3-5A57-6145-8F5A-A78FAA441413}" srcOrd="0" destOrd="0" presId="urn:microsoft.com/office/officeart/2005/8/layout/radial4"/>
    <dgm:cxn modelId="{269C4129-68E8-C94D-888A-2E3ABAA2688B}" type="presParOf" srcId="{879E6078-A230-3240-9352-D3F444BDCD61}" destId="{80509E16-6F5C-874E-ADF6-5FD1C37375CE}" srcOrd="1" destOrd="0" presId="urn:microsoft.com/office/officeart/2005/8/layout/radial4"/>
    <dgm:cxn modelId="{A477BA52-E310-8343-820E-E4BBAC49806C}" type="presParOf" srcId="{879E6078-A230-3240-9352-D3F444BDCD61}" destId="{4FECCB95-CD7A-0247-9CB8-A86C1F265B0E}" srcOrd="2" destOrd="0" presId="urn:microsoft.com/office/officeart/2005/8/layout/radial4"/>
    <dgm:cxn modelId="{92455CFD-F400-4946-9C41-131AFF82B7B5}" type="presParOf" srcId="{879E6078-A230-3240-9352-D3F444BDCD61}" destId="{07D5FB3B-B032-EA47-8BD5-091099E92351}" srcOrd="3" destOrd="0" presId="urn:microsoft.com/office/officeart/2005/8/layout/radial4"/>
    <dgm:cxn modelId="{DDEA4EB5-BE7A-EF49-80A3-D5C0EF7F6F1B}" type="presParOf" srcId="{879E6078-A230-3240-9352-D3F444BDCD61}" destId="{437A1416-F1DE-8B4E-BA68-F7E8696A4849}" srcOrd="4" destOrd="0" presId="urn:microsoft.com/office/officeart/2005/8/layout/radial4"/>
    <dgm:cxn modelId="{4B621EBB-04BD-2F41-9152-DA4B448DC451}" type="presParOf" srcId="{879E6078-A230-3240-9352-D3F444BDCD61}" destId="{6E294DEF-881E-0E49-A234-2E0AA82F1D76}" srcOrd="5" destOrd="0" presId="urn:microsoft.com/office/officeart/2005/8/layout/radial4"/>
    <dgm:cxn modelId="{F7CD9BC3-559D-1341-B8A4-CFA3136BF67A}" type="presParOf" srcId="{879E6078-A230-3240-9352-D3F444BDCD61}" destId="{EF7B4F5D-48CE-1B41-819C-97497A52093D}" srcOrd="6" destOrd="0" presId="urn:microsoft.com/office/officeart/2005/8/layout/radial4"/>
    <dgm:cxn modelId="{C5FB2C4E-B790-B543-855D-49342C989E6C}" type="presParOf" srcId="{879E6078-A230-3240-9352-D3F444BDCD61}" destId="{FA9421E1-7011-3548-B7C8-0F72F87829CA}" srcOrd="7" destOrd="0" presId="urn:microsoft.com/office/officeart/2005/8/layout/radial4"/>
    <dgm:cxn modelId="{D8B84033-43D7-3945-971D-93890FE064A3}" type="presParOf" srcId="{879E6078-A230-3240-9352-D3F444BDCD61}" destId="{3268D688-3C1D-0A4D-AAC6-1891970671DC}" srcOrd="8" destOrd="0" presId="urn:microsoft.com/office/officeart/2005/8/layout/radial4"/>
    <dgm:cxn modelId="{B9309841-9BC1-6B4C-87A8-277CDDFC9163}" type="presParOf" srcId="{879E6078-A230-3240-9352-D3F444BDCD61}" destId="{17C97E42-0FB4-054D-9E38-3982AC8BAEDE}" srcOrd="9" destOrd="0" presId="urn:microsoft.com/office/officeart/2005/8/layout/radial4"/>
    <dgm:cxn modelId="{8397D9D5-6069-C14B-B871-4C02FF1F23E9}" type="presParOf" srcId="{879E6078-A230-3240-9352-D3F444BDCD61}" destId="{5D6B8CBE-2EB7-0D4E-AD61-B99BFE96CD10}"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E03069-DF5B-A64B-93E9-78497620A978}" type="doc">
      <dgm:prSet loTypeId="urn:microsoft.com/office/officeart/2005/8/layout/venn1" loCatId="" qsTypeId="urn:microsoft.com/office/officeart/2005/8/quickstyle/simple4#2" qsCatId="simple" csTypeId="urn:microsoft.com/office/officeart/2005/8/colors/accent6_5" csCatId="accent6" phldr="1"/>
      <dgm:spPr/>
    </dgm:pt>
    <dgm:pt modelId="{7DDDEE73-F837-1749-BB36-4E546AA66ADB}">
      <dgm:prSet phldrT="[Text]"/>
      <dgm:spPr/>
      <dgm:t>
        <a:bodyPr/>
        <a:lstStyle/>
        <a:p>
          <a:r>
            <a:rPr lang="en-US" dirty="0"/>
            <a:t>Ideological Messages</a:t>
          </a:r>
        </a:p>
      </dgm:t>
    </dgm:pt>
    <dgm:pt modelId="{C641DD2B-5E7E-2B47-99E8-F16F81E68A92}" type="parTrans" cxnId="{722AB3A2-4B35-E541-B99B-A9D4FAC2A521}">
      <dgm:prSet/>
      <dgm:spPr/>
      <dgm:t>
        <a:bodyPr/>
        <a:lstStyle/>
        <a:p>
          <a:endParaRPr lang="en-US"/>
        </a:p>
      </dgm:t>
    </dgm:pt>
    <dgm:pt modelId="{2ADF43D5-28AC-BB47-B081-2D3B54D02DCC}" type="sibTrans" cxnId="{722AB3A2-4B35-E541-B99B-A9D4FAC2A521}">
      <dgm:prSet/>
      <dgm:spPr/>
      <dgm:t>
        <a:bodyPr/>
        <a:lstStyle/>
        <a:p>
          <a:endParaRPr lang="en-US"/>
        </a:p>
      </dgm:t>
    </dgm:pt>
    <dgm:pt modelId="{C3254748-FC54-874C-81FD-DEE8B48B9BB9}">
      <dgm:prSet phldrT="[Text]"/>
      <dgm:spPr/>
      <dgm:t>
        <a:bodyPr/>
        <a:lstStyle/>
        <a:p>
          <a:r>
            <a:rPr lang="en-US" dirty="0"/>
            <a:t>Society</a:t>
          </a:r>
        </a:p>
      </dgm:t>
    </dgm:pt>
    <dgm:pt modelId="{5DAE47F0-9F0E-6145-B4E0-3A7AA3573A7C}" type="parTrans" cxnId="{C7A5F78D-8511-6748-A8D9-DCBF7F20ACED}">
      <dgm:prSet/>
      <dgm:spPr/>
      <dgm:t>
        <a:bodyPr/>
        <a:lstStyle/>
        <a:p>
          <a:endParaRPr lang="en-US"/>
        </a:p>
      </dgm:t>
    </dgm:pt>
    <dgm:pt modelId="{E9CD5C6B-AEF8-0941-98F4-DAEAE34D3A9C}" type="sibTrans" cxnId="{C7A5F78D-8511-6748-A8D9-DCBF7F20ACED}">
      <dgm:prSet/>
      <dgm:spPr/>
      <dgm:t>
        <a:bodyPr/>
        <a:lstStyle/>
        <a:p>
          <a:endParaRPr lang="en-US"/>
        </a:p>
      </dgm:t>
    </dgm:pt>
    <dgm:pt modelId="{72394C95-44D4-2942-8CCA-0E7E7F237DB8}">
      <dgm:prSet phldrT="[Text]"/>
      <dgm:spPr/>
      <dgm:t>
        <a:bodyPr/>
        <a:lstStyle/>
        <a:p>
          <a:r>
            <a:rPr lang="en-US" dirty="0"/>
            <a:t>Power Relations</a:t>
          </a:r>
        </a:p>
      </dgm:t>
    </dgm:pt>
    <dgm:pt modelId="{C70C5751-7EA8-7A43-94C9-90AB16122FF2}" type="parTrans" cxnId="{67978A73-420C-3D42-A563-0CEF6595D4FD}">
      <dgm:prSet/>
      <dgm:spPr/>
      <dgm:t>
        <a:bodyPr/>
        <a:lstStyle/>
        <a:p>
          <a:endParaRPr lang="en-US"/>
        </a:p>
      </dgm:t>
    </dgm:pt>
    <dgm:pt modelId="{83DDA146-E044-2E44-8618-381FAAB7D356}" type="sibTrans" cxnId="{67978A73-420C-3D42-A563-0CEF6595D4FD}">
      <dgm:prSet/>
      <dgm:spPr/>
      <dgm:t>
        <a:bodyPr/>
        <a:lstStyle/>
        <a:p>
          <a:endParaRPr lang="en-US"/>
        </a:p>
      </dgm:t>
    </dgm:pt>
    <dgm:pt modelId="{528C08E6-9D46-FE4D-9D69-FD85C4C88B50}" type="pres">
      <dgm:prSet presAssocID="{ADE03069-DF5B-A64B-93E9-78497620A978}" presName="compositeShape" presStyleCnt="0">
        <dgm:presLayoutVars>
          <dgm:chMax val="7"/>
          <dgm:dir/>
          <dgm:resizeHandles val="exact"/>
        </dgm:presLayoutVars>
      </dgm:prSet>
      <dgm:spPr/>
    </dgm:pt>
    <dgm:pt modelId="{BCF497DF-021E-7F4F-9042-7DAF1E1120B3}" type="pres">
      <dgm:prSet presAssocID="{7DDDEE73-F837-1749-BB36-4E546AA66ADB}" presName="circ1" presStyleLbl="vennNode1" presStyleIdx="0" presStyleCnt="3"/>
      <dgm:spPr/>
    </dgm:pt>
    <dgm:pt modelId="{6991FF2D-73F0-804B-950E-B937AA651768}" type="pres">
      <dgm:prSet presAssocID="{7DDDEE73-F837-1749-BB36-4E546AA66ADB}" presName="circ1Tx" presStyleLbl="revTx" presStyleIdx="0" presStyleCnt="0">
        <dgm:presLayoutVars>
          <dgm:chMax val="0"/>
          <dgm:chPref val="0"/>
          <dgm:bulletEnabled val="1"/>
        </dgm:presLayoutVars>
      </dgm:prSet>
      <dgm:spPr/>
    </dgm:pt>
    <dgm:pt modelId="{C3FBFCB8-D6E2-6A44-AC67-24ECB002CEFF}" type="pres">
      <dgm:prSet presAssocID="{C3254748-FC54-874C-81FD-DEE8B48B9BB9}" presName="circ2" presStyleLbl="vennNode1" presStyleIdx="1" presStyleCnt="3"/>
      <dgm:spPr/>
    </dgm:pt>
    <dgm:pt modelId="{9993631A-C360-EE4D-A18D-1B369181F5C8}" type="pres">
      <dgm:prSet presAssocID="{C3254748-FC54-874C-81FD-DEE8B48B9BB9}" presName="circ2Tx" presStyleLbl="revTx" presStyleIdx="0" presStyleCnt="0">
        <dgm:presLayoutVars>
          <dgm:chMax val="0"/>
          <dgm:chPref val="0"/>
          <dgm:bulletEnabled val="1"/>
        </dgm:presLayoutVars>
      </dgm:prSet>
      <dgm:spPr/>
    </dgm:pt>
    <dgm:pt modelId="{D4798F08-CCA4-034B-BEB9-9D6570E53C2F}" type="pres">
      <dgm:prSet presAssocID="{72394C95-44D4-2942-8CCA-0E7E7F237DB8}" presName="circ3" presStyleLbl="vennNode1" presStyleIdx="2" presStyleCnt="3"/>
      <dgm:spPr/>
    </dgm:pt>
    <dgm:pt modelId="{86B15E3C-AA84-CF4C-8AEA-D07C7F13A906}" type="pres">
      <dgm:prSet presAssocID="{72394C95-44D4-2942-8CCA-0E7E7F237DB8}" presName="circ3Tx" presStyleLbl="revTx" presStyleIdx="0" presStyleCnt="0">
        <dgm:presLayoutVars>
          <dgm:chMax val="0"/>
          <dgm:chPref val="0"/>
          <dgm:bulletEnabled val="1"/>
        </dgm:presLayoutVars>
      </dgm:prSet>
      <dgm:spPr/>
    </dgm:pt>
  </dgm:ptLst>
  <dgm:cxnLst>
    <dgm:cxn modelId="{E5532613-3C58-1D49-ADDC-70A21B28C642}" type="presOf" srcId="{72394C95-44D4-2942-8CCA-0E7E7F237DB8}" destId="{86B15E3C-AA84-CF4C-8AEA-D07C7F13A906}" srcOrd="1" destOrd="0" presId="urn:microsoft.com/office/officeart/2005/8/layout/venn1"/>
    <dgm:cxn modelId="{0B2F985D-CEB5-F444-83E3-21E86E78C1A5}" type="presOf" srcId="{C3254748-FC54-874C-81FD-DEE8B48B9BB9}" destId="{9993631A-C360-EE4D-A18D-1B369181F5C8}" srcOrd="1" destOrd="0" presId="urn:microsoft.com/office/officeart/2005/8/layout/venn1"/>
    <dgm:cxn modelId="{0E2CAB70-3FA5-E545-8C32-C7C39CEC69E6}" type="presOf" srcId="{72394C95-44D4-2942-8CCA-0E7E7F237DB8}" destId="{D4798F08-CCA4-034B-BEB9-9D6570E53C2F}" srcOrd="0" destOrd="0" presId="urn:microsoft.com/office/officeart/2005/8/layout/venn1"/>
    <dgm:cxn modelId="{67978A73-420C-3D42-A563-0CEF6595D4FD}" srcId="{ADE03069-DF5B-A64B-93E9-78497620A978}" destId="{72394C95-44D4-2942-8CCA-0E7E7F237DB8}" srcOrd="2" destOrd="0" parTransId="{C70C5751-7EA8-7A43-94C9-90AB16122FF2}" sibTransId="{83DDA146-E044-2E44-8618-381FAAB7D356}"/>
    <dgm:cxn modelId="{F8A7497E-103A-8441-9C50-4AD271B91CF2}" type="presOf" srcId="{7DDDEE73-F837-1749-BB36-4E546AA66ADB}" destId="{BCF497DF-021E-7F4F-9042-7DAF1E1120B3}" srcOrd="0" destOrd="0" presId="urn:microsoft.com/office/officeart/2005/8/layout/venn1"/>
    <dgm:cxn modelId="{C7A5F78D-8511-6748-A8D9-DCBF7F20ACED}" srcId="{ADE03069-DF5B-A64B-93E9-78497620A978}" destId="{C3254748-FC54-874C-81FD-DEE8B48B9BB9}" srcOrd="1" destOrd="0" parTransId="{5DAE47F0-9F0E-6145-B4E0-3A7AA3573A7C}" sibTransId="{E9CD5C6B-AEF8-0941-98F4-DAEAE34D3A9C}"/>
    <dgm:cxn modelId="{722AB3A2-4B35-E541-B99B-A9D4FAC2A521}" srcId="{ADE03069-DF5B-A64B-93E9-78497620A978}" destId="{7DDDEE73-F837-1749-BB36-4E546AA66ADB}" srcOrd="0" destOrd="0" parTransId="{C641DD2B-5E7E-2B47-99E8-F16F81E68A92}" sibTransId="{2ADF43D5-28AC-BB47-B081-2D3B54D02DCC}"/>
    <dgm:cxn modelId="{C2B177A5-46F2-AC49-B221-07D5F9256568}" type="presOf" srcId="{C3254748-FC54-874C-81FD-DEE8B48B9BB9}" destId="{C3FBFCB8-D6E2-6A44-AC67-24ECB002CEFF}" srcOrd="0" destOrd="0" presId="urn:microsoft.com/office/officeart/2005/8/layout/venn1"/>
    <dgm:cxn modelId="{5843E2AE-FE72-FE45-AF79-7732A5547EFA}" type="presOf" srcId="{7DDDEE73-F837-1749-BB36-4E546AA66ADB}" destId="{6991FF2D-73F0-804B-950E-B937AA651768}" srcOrd="1" destOrd="0" presId="urn:microsoft.com/office/officeart/2005/8/layout/venn1"/>
    <dgm:cxn modelId="{932257D5-E7C0-474A-AA86-0C7997684D5E}" type="presOf" srcId="{ADE03069-DF5B-A64B-93E9-78497620A978}" destId="{528C08E6-9D46-FE4D-9D69-FD85C4C88B50}" srcOrd="0" destOrd="0" presId="urn:microsoft.com/office/officeart/2005/8/layout/venn1"/>
    <dgm:cxn modelId="{E02528D0-45D5-AF4B-BB52-03FAC6D45A1A}" type="presParOf" srcId="{528C08E6-9D46-FE4D-9D69-FD85C4C88B50}" destId="{BCF497DF-021E-7F4F-9042-7DAF1E1120B3}" srcOrd="0" destOrd="0" presId="urn:microsoft.com/office/officeart/2005/8/layout/venn1"/>
    <dgm:cxn modelId="{4EEA8E24-A51F-7E45-B8C5-4E010199EECA}" type="presParOf" srcId="{528C08E6-9D46-FE4D-9D69-FD85C4C88B50}" destId="{6991FF2D-73F0-804B-950E-B937AA651768}" srcOrd="1" destOrd="0" presId="urn:microsoft.com/office/officeart/2005/8/layout/venn1"/>
    <dgm:cxn modelId="{8A86B724-47B7-7144-83BA-3079B1F7F265}" type="presParOf" srcId="{528C08E6-9D46-FE4D-9D69-FD85C4C88B50}" destId="{C3FBFCB8-D6E2-6A44-AC67-24ECB002CEFF}" srcOrd="2" destOrd="0" presId="urn:microsoft.com/office/officeart/2005/8/layout/venn1"/>
    <dgm:cxn modelId="{0831ACAB-6DE1-FD42-8FF3-9B1092E76B95}" type="presParOf" srcId="{528C08E6-9D46-FE4D-9D69-FD85C4C88B50}" destId="{9993631A-C360-EE4D-A18D-1B369181F5C8}" srcOrd="3" destOrd="0" presId="urn:microsoft.com/office/officeart/2005/8/layout/venn1"/>
    <dgm:cxn modelId="{46320A92-7E79-4D4F-900A-59E04ECF376B}" type="presParOf" srcId="{528C08E6-9D46-FE4D-9D69-FD85C4C88B50}" destId="{D4798F08-CCA4-034B-BEB9-9D6570E53C2F}" srcOrd="4" destOrd="0" presId="urn:microsoft.com/office/officeart/2005/8/layout/venn1"/>
    <dgm:cxn modelId="{7F6A09F7-94BA-714E-9D9A-DBE79A43D40A}" type="presParOf" srcId="{528C08E6-9D46-FE4D-9D69-FD85C4C88B50}" destId="{86B15E3C-AA84-CF4C-8AEA-D07C7F13A906}"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5B3DF8-A866-8E4F-98F9-A55DECD5B490}" type="doc">
      <dgm:prSet loTypeId="urn:microsoft.com/office/officeart/2009/layout/ReverseList" loCatId="" qsTypeId="urn:microsoft.com/office/officeart/2005/8/quickstyle/simple4#3" qsCatId="simple" csTypeId="urn:microsoft.com/office/officeart/2005/8/colors/accent1_2#1" csCatId="accent1" phldr="1"/>
      <dgm:spPr/>
      <dgm:t>
        <a:bodyPr/>
        <a:lstStyle/>
        <a:p>
          <a:endParaRPr lang="en-US"/>
        </a:p>
      </dgm:t>
    </dgm:pt>
    <dgm:pt modelId="{CDA956BB-BEBC-904A-8DDC-22C96F5F5A71}">
      <dgm:prSet phldrT="[Text]"/>
      <dgm:spPr/>
      <dgm:t>
        <a:bodyPr/>
        <a:lstStyle/>
        <a:p>
          <a:pPr algn="ctr"/>
          <a:endParaRPr lang="en-US" dirty="0"/>
        </a:p>
        <a:p>
          <a:pPr algn="ctr"/>
          <a:r>
            <a:rPr lang="en-US" dirty="0"/>
            <a:t>Literal</a:t>
          </a:r>
        </a:p>
      </dgm:t>
    </dgm:pt>
    <dgm:pt modelId="{D5931A8A-416C-0B45-AA04-28C5618253FF}" type="parTrans" cxnId="{B4148B29-F9FA-A04E-81FC-2AFB9FEB0EBD}">
      <dgm:prSet/>
      <dgm:spPr/>
      <dgm:t>
        <a:bodyPr/>
        <a:lstStyle/>
        <a:p>
          <a:endParaRPr lang="en-US"/>
        </a:p>
      </dgm:t>
    </dgm:pt>
    <dgm:pt modelId="{CDEF542D-6CE6-F149-BA07-B42740AC0C74}" type="sibTrans" cxnId="{B4148B29-F9FA-A04E-81FC-2AFB9FEB0EBD}">
      <dgm:prSet/>
      <dgm:spPr/>
      <dgm:t>
        <a:bodyPr/>
        <a:lstStyle/>
        <a:p>
          <a:endParaRPr lang="en-US"/>
        </a:p>
      </dgm:t>
    </dgm:pt>
    <dgm:pt modelId="{D5B6855D-C9E9-204F-A5F5-6FEF26AA3DD8}">
      <dgm:prSet phldrT="[Text]"/>
      <dgm:spPr/>
      <dgm:t>
        <a:bodyPr/>
        <a:lstStyle/>
        <a:p>
          <a:pPr algn="ctr"/>
          <a:endParaRPr lang="en-US" dirty="0"/>
        </a:p>
        <a:p>
          <a:pPr algn="ctr"/>
          <a:r>
            <a:rPr lang="en-US" dirty="0"/>
            <a:t>Figurative</a:t>
          </a:r>
        </a:p>
      </dgm:t>
    </dgm:pt>
    <dgm:pt modelId="{6A4A450C-872A-1849-8ADC-8D34B1E205B7}" type="parTrans" cxnId="{F2A70F99-F4A0-D24E-8A3F-7BC0D7AE7EEC}">
      <dgm:prSet/>
      <dgm:spPr/>
      <dgm:t>
        <a:bodyPr/>
        <a:lstStyle/>
        <a:p>
          <a:endParaRPr lang="en-US"/>
        </a:p>
      </dgm:t>
    </dgm:pt>
    <dgm:pt modelId="{BBCCE479-D6E6-BD4C-AE8B-94834FC30F59}" type="sibTrans" cxnId="{F2A70F99-F4A0-D24E-8A3F-7BC0D7AE7EEC}">
      <dgm:prSet/>
      <dgm:spPr/>
      <dgm:t>
        <a:bodyPr/>
        <a:lstStyle/>
        <a:p>
          <a:endParaRPr lang="en-US"/>
        </a:p>
      </dgm:t>
    </dgm:pt>
    <dgm:pt modelId="{B14954A2-BE39-5748-AFAC-D2F2AF5D5CB0}" type="pres">
      <dgm:prSet presAssocID="{075B3DF8-A866-8E4F-98F9-A55DECD5B490}" presName="Name0" presStyleCnt="0">
        <dgm:presLayoutVars>
          <dgm:chMax val="2"/>
          <dgm:chPref val="2"/>
          <dgm:animLvl val="lvl"/>
        </dgm:presLayoutVars>
      </dgm:prSet>
      <dgm:spPr/>
    </dgm:pt>
    <dgm:pt modelId="{7E30904B-A227-F34E-ABAE-52E389EBE940}" type="pres">
      <dgm:prSet presAssocID="{075B3DF8-A866-8E4F-98F9-A55DECD5B490}" presName="LeftText" presStyleLbl="revTx" presStyleIdx="0" presStyleCnt="0">
        <dgm:presLayoutVars>
          <dgm:bulletEnabled val="1"/>
        </dgm:presLayoutVars>
      </dgm:prSet>
      <dgm:spPr/>
    </dgm:pt>
    <dgm:pt modelId="{C732DF85-95FC-5344-A00A-59A267530731}" type="pres">
      <dgm:prSet presAssocID="{075B3DF8-A866-8E4F-98F9-A55DECD5B490}" presName="LeftNode" presStyleLbl="bgImgPlace1" presStyleIdx="0" presStyleCnt="2">
        <dgm:presLayoutVars>
          <dgm:chMax val="2"/>
          <dgm:chPref val="2"/>
        </dgm:presLayoutVars>
      </dgm:prSet>
      <dgm:spPr/>
    </dgm:pt>
    <dgm:pt modelId="{41C0A3D9-DAE9-D84F-89B6-1AA25C0FE688}" type="pres">
      <dgm:prSet presAssocID="{075B3DF8-A866-8E4F-98F9-A55DECD5B490}" presName="RightText" presStyleLbl="revTx" presStyleIdx="0" presStyleCnt="0">
        <dgm:presLayoutVars>
          <dgm:bulletEnabled val="1"/>
        </dgm:presLayoutVars>
      </dgm:prSet>
      <dgm:spPr/>
    </dgm:pt>
    <dgm:pt modelId="{02AF0F15-E3E0-4341-B739-76B104D5B6EB}" type="pres">
      <dgm:prSet presAssocID="{075B3DF8-A866-8E4F-98F9-A55DECD5B490}" presName="RightNode" presStyleLbl="bgImgPlace1" presStyleIdx="1" presStyleCnt="2">
        <dgm:presLayoutVars>
          <dgm:chMax val="0"/>
          <dgm:chPref val="0"/>
        </dgm:presLayoutVars>
      </dgm:prSet>
      <dgm:spPr/>
    </dgm:pt>
    <dgm:pt modelId="{0408E7E8-2B9F-A749-B5B3-055EA3CB0429}" type="pres">
      <dgm:prSet presAssocID="{075B3DF8-A866-8E4F-98F9-A55DECD5B490}" presName="TopArrow" presStyleLbl="node1" presStyleIdx="0" presStyleCnt="2"/>
      <dgm:spPr/>
    </dgm:pt>
    <dgm:pt modelId="{5A87D748-8C93-764E-8626-077849857CD9}" type="pres">
      <dgm:prSet presAssocID="{075B3DF8-A866-8E4F-98F9-A55DECD5B490}" presName="BottomArrow" presStyleLbl="node1" presStyleIdx="1" presStyleCnt="2"/>
      <dgm:spPr/>
    </dgm:pt>
  </dgm:ptLst>
  <dgm:cxnLst>
    <dgm:cxn modelId="{026F1925-0916-7F4B-ADD7-681378278A67}" type="presOf" srcId="{D5B6855D-C9E9-204F-A5F5-6FEF26AA3DD8}" destId="{41C0A3D9-DAE9-D84F-89B6-1AA25C0FE688}" srcOrd="0" destOrd="0" presId="urn:microsoft.com/office/officeart/2009/layout/ReverseList"/>
    <dgm:cxn modelId="{B4148B29-F9FA-A04E-81FC-2AFB9FEB0EBD}" srcId="{075B3DF8-A866-8E4F-98F9-A55DECD5B490}" destId="{CDA956BB-BEBC-904A-8DDC-22C96F5F5A71}" srcOrd="0" destOrd="0" parTransId="{D5931A8A-416C-0B45-AA04-28C5618253FF}" sibTransId="{CDEF542D-6CE6-F149-BA07-B42740AC0C74}"/>
    <dgm:cxn modelId="{85774432-0679-514F-9F0A-279293E3120C}" type="presOf" srcId="{CDA956BB-BEBC-904A-8DDC-22C96F5F5A71}" destId="{C732DF85-95FC-5344-A00A-59A267530731}" srcOrd="1" destOrd="0" presId="urn:microsoft.com/office/officeart/2009/layout/ReverseList"/>
    <dgm:cxn modelId="{E4F38339-868D-4147-AC36-0A2AA7935ED1}" type="presOf" srcId="{CDA956BB-BEBC-904A-8DDC-22C96F5F5A71}" destId="{7E30904B-A227-F34E-ABAE-52E389EBE940}" srcOrd="0" destOrd="0" presId="urn:microsoft.com/office/officeart/2009/layout/ReverseList"/>
    <dgm:cxn modelId="{5027CF3C-C873-6049-B3E6-CA5D5937D007}" type="presOf" srcId="{075B3DF8-A866-8E4F-98F9-A55DECD5B490}" destId="{B14954A2-BE39-5748-AFAC-D2F2AF5D5CB0}" srcOrd="0" destOrd="0" presId="urn:microsoft.com/office/officeart/2009/layout/ReverseList"/>
    <dgm:cxn modelId="{F2A70F99-F4A0-D24E-8A3F-7BC0D7AE7EEC}" srcId="{075B3DF8-A866-8E4F-98F9-A55DECD5B490}" destId="{D5B6855D-C9E9-204F-A5F5-6FEF26AA3DD8}" srcOrd="1" destOrd="0" parTransId="{6A4A450C-872A-1849-8ADC-8D34B1E205B7}" sibTransId="{BBCCE479-D6E6-BD4C-AE8B-94834FC30F59}"/>
    <dgm:cxn modelId="{7F2DB4A7-290E-FE4A-9EFB-53112BE91474}" type="presOf" srcId="{D5B6855D-C9E9-204F-A5F5-6FEF26AA3DD8}" destId="{02AF0F15-E3E0-4341-B739-76B104D5B6EB}" srcOrd="1" destOrd="0" presId="urn:microsoft.com/office/officeart/2009/layout/ReverseList"/>
    <dgm:cxn modelId="{73A37064-BBCF-8146-B9E5-C833564A8029}" type="presParOf" srcId="{B14954A2-BE39-5748-AFAC-D2F2AF5D5CB0}" destId="{7E30904B-A227-F34E-ABAE-52E389EBE940}" srcOrd="0" destOrd="0" presId="urn:microsoft.com/office/officeart/2009/layout/ReverseList"/>
    <dgm:cxn modelId="{9835BBC4-44F4-B64E-9B28-3AF7CFC584A1}" type="presParOf" srcId="{B14954A2-BE39-5748-AFAC-D2F2AF5D5CB0}" destId="{C732DF85-95FC-5344-A00A-59A267530731}" srcOrd="1" destOrd="0" presId="urn:microsoft.com/office/officeart/2009/layout/ReverseList"/>
    <dgm:cxn modelId="{C59E17CE-3E2E-0E40-80B1-A61A68BF1CA5}" type="presParOf" srcId="{B14954A2-BE39-5748-AFAC-D2F2AF5D5CB0}" destId="{41C0A3D9-DAE9-D84F-89B6-1AA25C0FE688}" srcOrd="2" destOrd="0" presId="urn:microsoft.com/office/officeart/2009/layout/ReverseList"/>
    <dgm:cxn modelId="{99322E1A-6973-694C-901F-083B8BE30304}" type="presParOf" srcId="{B14954A2-BE39-5748-AFAC-D2F2AF5D5CB0}" destId="{02AF0F15-E3E0-4341-B739-76B104D5B6EB}" srcOrd="3" destOrd="0" presId="urn:microsoft.com/office/officeart/2009/layout/ReverseList"/>
    <dgm:cxn modelId="{3967CC38-A3FC-C84F-9CF9-6DB7CE5AA6DA}" type="presParOf" srcId="{B14954A2-BE39-5748-AFAC-D2F2AF5D5CB0}" destId="{0408E7E8-2B9F-A749-B5B3-055EA3CB0429}" srcOrd="4" destOrd="0" presId="urn:microsoft.com/office/officeart/2009/layout/ReverseList"/>
    <dgm:cxn modelId="{FB7CF915-7A4C-EB4D-9A6D-725A542BDA54}" type="presParOf" srcId="{B14954A2-BE39-5748-AFAC-D2F2AF5D5CB0}" destId="{5A87D748-8C93-764E-8626-077849857CD9}"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5B3DF8-A866-8E4F-98F9-A55DECD5B490}" type="doc">
      <dgm:prSet loTypeId="urn:microsoft.com/office/officeart/2009/layout/ReverseList" loCatId="" qsTypeId="urn:microsoft.com/office/officeart/2005/8/quickstyle/simple4#3" qsCatId="simple" csTypeId="urn:microsoft.com/office/officeart/2005/8/colors/accent1_2#1" csCatId="accent1" phldr="1"/>
      <dgm:spPr/>
      <dgm:t>
        <a:bodyPr/>
        <a:lstStyle/>
        <a:p>
          <a:endParaRPr lang="en-US"/>
        </a:p>
      </dgm:t>
    </dgm:pt>
    <dgm:pt modelId="{CDA956BB-BEBC-904A-8DDC-22C96F5F5A71}">
      <dgm:prSet phldrT="[Text]"/>
      <dgm:spPr/>
      <dgm:t>
        <a:bodyPr/>
        <a:lstStyle/>
        <a:p>
          <a:pPr algn="ctr"/>
          <a:endParaRPr lang="en-US" dirty="0"/>
        </a:p>
        <a:p>
          <a:pPr algn="ctr"/>
          <a:r>
            <a:rPr lang="en-US" dirty="0"/>
            <a:t>Literal</a:t>
          </a:r>
        </a:p>
      </dgm:t>
    </dgm:pt>
    <dgm:pt modelId="{D5931A8A-416C-0B45-AA04-28C5618253FF}" type="parTrans" cxnId="{B4148B29-F9FA-A04E-81FC-2AFB9FEB0EBD}">
      <dgm:prSet/>
      <dgm:spPr/>
      <dgm:t>
        <a:bodyPr/>
        <a:lstStyle/>
        <a:p>
          <a:endParaRPr lang="en-US"/>
        </a:p>
      </dgm:t>
    </dgm:pt>
    <dgm:pt modelId="{CDEF542D-6CE6-F149-BA07-B42740AC0C74}" type="sibTrans" cxnId="{B4148B29-F9FA-A04E-81FC-2AFB9FEB0EBD}">
      <dgm:prSet/>
      <dgm:spPr/>
      <dgm:t>
        <a:bodyPr/>
        <a:lstStyle/>
        <a:p>
          <a:endParaRPr lang="en-US"/>
        </a:p>
      </dgm:t>
    </dgm:pt>
    <dgm:pt modelId="{D5B6855D-C9E9-204F-A5F5-6FEF26AA3DD8}">
      <dgm:prSet phldrT="[Text]"/>
      <dgm:spPr/>
      <dgm:t>
        <a:bodyPr/>
        <a:lstStyle/>
        <a:p>
          <a:pPr algn="ctr"/>
          <a:endParaRPr lang="en-US" dirty="0"/>
        </a:p>
        <a:p>
          <a:pPr algn="ctr"/>
          <a:r>
            <a:rPr lang="en-US" dirty="0"/>
            <a:t>Figurative</a:t>
          </a:r>
        </a:p>
      </dgm:t>
    </dgm:pt>
    <dgm:pt modelId="{6A4A450C-872A-1849-8ADC-8D34B1E205B7}" type="parTrans" cxnId="{F2A70F99-F4A0-D24E-8A3F-7BC0D7AE7EEC}">
      <dgm:prSet/>
      <dgm:spPr/>
      <dgm:t>
        <a:bodyPr/>
        <a:lstStyle/>
        <a:p>
          <a:endParaRPr lang="en-US"/>
        </a:p>
      </dgm:t>
    </dgm:pt>
    <dgm:pt modelId="{BBCCE479-D6E6-BD4C-AE8B-94834FC30F59}" type="sibTrans" cxnId="{F2A70F99-F4A0-D24E-8A3F-7BC0D7AE7EEC}">
      <dgm:prSet/>
      <dgm:spPr/>
      <dgm:t>
        <a:bodyPr/>
        <a:lstStyle/>
        <a:p>
          <a:endParaRPr lang="en-US"/>
        </a:p>
      </dgm:t>
    </dgm:pt>
    <dgm:pt modelId="{B14954A2-BE39-5748-AFAC-D2F2AF5D5CB0}" type="pres">
      <dgm:prSet presAssocID="{075B3DF8-A866-8E4F-98F9-A55DECD5B490}" presName="Name0" presStyleCnt="0">
        <dgm:presLayoutVars>
          <dgm:chMax val="2"/>
          <dgm:chPref val="2"/>
          <dgm:animLvl val="lvl"/>
        </dgm:presLayoutVars>
      </dgm:prSet>
      <dgm:spPr/>
    </dgm:pt>
    <dgm:pt modelId="{7E30904B-A227-F34E-ABAE-52E389EBE940}" type="pres">
      <dgm:prSet presAssocID="{075B3DF8-A866-8E4F-98F9-A55DECD5B490}" presName="LeftText" presStyleLbl="revTx" presStyleIdx="0" presStyleCnt="0">
        <dgm:presLayoutVars>
          <dgm:bulletEnabled val="1"/>
        </dgm:presLayoutVars>
      </dgm:prSet>
      <dgm:spPr/>
    </dgm:pt>
    <dgm:pt modelId="{C732DF85-95FC-5344-A00A-59A267530731}" type="pres">
      <dgm:prSet presAssocID="{075B3DF8-A866-8E4F-98F9-A55DECD5B490}" presName="LeftNode" presStyleLbl="bgImgPlace1" presStyleIdx="0" presStyleCnt="2">
        <dgm:presLayoutVars>
          <dgm:chMax val="2"/>
          <dgm:chPref val="2"/>
        </dgm:presLayoutVars>
      </dgm:prSet>
      <dgm:spPr/>
    </dgm:pt>
    <dgm:pt modelId="{41C0A3D9-DAE9-D84F-89B6-1AA25C0FE688}" type="pres">
      <dgm:prSet presAssocID="{075B3DF8-A866-8E4F-98F9-A55DECD5B490}" presName="RightText" presStyleLbl="revTx" presStyleIdx="0" presStyleCnt="0">
        <dgm:presLayoutVars>
          <dgm:bulletEnabled val="1"/>
        </dgm:presLayoutVars>
      </dgm:prSet>
      <dgm:spPr/>
    </dgm:pt>
    <dgm:pt modelId="{02AF0F15-E3E0-4341-B739-76B104D5B6EB}" type="pres">
      <dgm:prSet presAssocID="{075B3DF8-A866-8E4F-98F9-A55DECD5B490}" presName="RightNode" presStyleLbl="bgImgPlace1" presStyleIdx="1" presStyleCnt="2">
        <dgm:presLayoutVars>
          <dgm:chMax val="0"/>
          <dgm:chPref val="0"/>
        </dgm:presLayoutVars>
      </dgm:prSet>
      <dgm:spPr/>
    </dgm:pt>
    <dgm:pt modelId="{0408E7E8-2B9F-A749-B5B3-055EA3CB0429}" type="pres">
      <dgm:prSet presAssocID="{075B3DF8-A866-8E4F-98F9-A55DECD5B490}" presName="TopArrow" presStyleLbl="node1" presStyleIdx="0" presStyleCnt="2"/>
      <dgm:spPr/>
    </dgm:pt>
    <dgm:pt modelId="{5A87D748-8C93-764E-8626-077849857CD9}" type="pres">
      <dgm:prSet presAssocID="{075B3DF8-A866-8E4F-98F9-A55DECD5B490}" presName="BottomArrow" presStyleLbl="node1" presStyleIdx="1" presStyleCnt="2"/>
      <dgm:spPr/>
    </dgm:pt>
  </dgm:ptLst>
  <dgm:cxnLst>
    <dgm:cxn modelId="{026F1925-0916-7F4B-ADD7-681378278A67}" type="presOf" srcId="{D5B6855D-C9E9-204F-A5F5-6FEF26AA3DD8}" destId="{41C0A3D9-DAE9-D84F-89B6-1AA25C0FE688}" srcOrd="0" destOrd="0" presId="urn:microsoft.com/office/officeart/2009/layout/ReverseList"/>
    <dgm:cxn modelId="{B4148B29-F9FA-A04E-81FC-2AFB9FEB0EBD}" srcId="{075B3DF8-A866-8E4F-98F9-A55DECD5B490}" destId="{CDA956BB-BEBC-904A-8DDC-22C96F5F5A71}" srcOrd="0" destOrd="0" parTransId="{D5931A8A-416C-0B45-AA04-28C5618253FF}" sibTransId="{CDEF542D-6CE6-F149-BA07-B42740AC0C74}"/>
    <dgm:cxn modelId="{85774432-0679-514F-9F0A-279293E3120C}" type="presOf" srcId="{CDA956BB-BEBC-904A-8DDC-22C96F5F5A71}" destId="{C732DF85-95FC-5344-A00A-59A267530731}" srcOrd="1" destOrd="0" presId="urn:microsoft.com/office/officeart/2009/layout/ReverseList"/>
    <dgm:cxn modelId="{E4F38339-868D-4147-AC36-0A2AA7935ED1}" type="presOf" srcId="{CDA956BB-BEBC-904A-8DDC-22C96F5F5A71}" destId="{7E30904B-A227-F34E-ABAE-52E389EBE940}" srcOrd="0" destOrd="0" presId="urn:microsoft.com/office/officeart/2009/layout/ReverseList"/>
    <dgm:cxn modelId="{5027CF3C-C873-6049-B3E6-CA5D5937D007}" type="presOf" srcId="{075B3DF8-A866-8E4F-98F9-A55DECD5B490}" destId="{B14954A2-BE39-5748-AFAC-D2F2AF5D5CB0}" srcOrd="0" destOrd="0" presId="urn:microsoft.com/office/officeart/2009/layout/ReverseList"/>
    <dgm:cxn modelId="{F2A70F99-F4A0-D24E-8A3F-7BC0D7AE7EEC}" srcId="{075B3DF8-A866-8E4F-98F9-A55DECD5B490}" destId="{D5B6855D-C9E9-204F-A5F5-6FEF26AA3DD8}" srcOrd="1" destOrd="0" parTransId="{6A4A450C-872A-1849-8ADC-8D34B1E205B7}" sibTransId="{BBCCE479-D6E6-BD4C-AE8B-94834FC30F59}"/>
    <dgm:cxn modelId="{7F2DB4A7-290E-FE4A-9EFB-53112BE91474}" type="presOf" srcId="{D5B6855D-C9E9-204F-A5F5-6FEF26AA3DD8}" destId="{02AF0F15-E3E0-4341-B739-76B104D5B6EB}" srcOrd="1" destOrd="0" presId="urn:microsoft.com/office/officeart/2009/layout/ReverseList"/>
    <dgm:cxn modelId="{73A37064-BBCF-8146-B9E5-C833564A8029}" type="presParOf" srcId="{B14954A2-BE39-5748-AFAC-D2F2AF5D5CB0}" destId="{7E30904B-A227-F34E-ABAE-52E389EBE940}" srcOrd="0" destOrd="0" presId="urn:microsoft.com/office/officeart/2009/layout/ReverseList"/>
    <dgm:cxn modelId="{9835BBC4-44F4-B64E-9B28-3AF7CFC584A1}" type="presParOf" srcId="{B14954A2-BE39-5748-AFAC-D2F2AF5D5CB0}" destId="{C732DF85-95FC-5344-A00A-59A267530731}" srcOrd="1" destOrd="0" presId="urn:microsoft.com/office/officeart/2009/layout/ReverseList"/>
    <dgm:cxn modelId="{C59E17CE-3E2E-0E40-80B1-A61A68BF1CA5}" type="presParOf" srcId="{B14954A2-BE39-5748-AFAC-D2F2AF5D5CB0}" destId="{41C0A3D9-DAE9-D84F-89B6-1AA25C0FE688}" srcOrd="2" destOrd="0" presId="urn:microsoft.com/office/officeart/2009/layout/ReverseList"/>
    <dgm:cxn modelId="{99322E1A-6973-694C-901F-083B8BE30304}" type="presParOf" srcId="{B14954A2-BE39-5748-AFAC-D2F2AF5D5CB0}" destId="{02AF0F15-E3E0-4341-B739-76B104D5B6EB}" srcOrd="3" destOrd="0" presId="urn:microsoft.com/office/officeart/2009/layout/ReverseList"/>
    <dgm:cxn modelId="{3967CC38-A3FC-C84F-9CF9-6DB7CE5AA6DA}" type="presParOf" srcId="{B14954A2-BE39-5748-AFAC-D2F2AF5D5CB0}" destId="{0408E7E8-2B9F-A749-B5B3-055EA3CB0429}" srcOrd="4" destOrd="0" presId="urn:microsoft.com/office/officeart/2009/layout/ReverseList"/>
    <dgm:cxn modelId="{FB7CF915-7A4C-EB4D-9A6D-725A542BDA54}" type="presParOf" srcId="{B14954A2-BE39-5748-AFAC-D2F2AF5D5CB0}" destId="{5A87D748-8C93-764E-8626-077849857CD9}"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941E3-5A57-6145-8F5A-A78FAA441413}">
      <dsp:nvSpPr>
        <dsp:cNvPr id="0" name=""/>
        <dsp:cNvSpPr/>
      </dsp:nvSpPr>
      <dsp:spPr>
        <a:xfrm>
          <a:off x="3178680" y="2836425"/>
          <a:ext cx="2100838" cy="2100838"/>
        </a:xfrm>
        <a:prstGeom prst="ellipse">
          <a:avLst/>
        </a:prstGeom>
        <a:gradFill rotWithShape="0">
          <a:gsLst>
            <a:gs pos="0">
              <a:schemeClr val="accent6">
                <a:alpha val="80000"/>
                <a:hueOff val="0"/>
                <a:satOff val="0"/>
                <a:lumOff val="0"/>
                <a:alphaOff val="0"/>
                <a:satMod val="103000"/>
                <a:lumMod val="102000"/>
                <a:tint val="94000"/>
              </a:schemeClr>
            </a:gs>
            <a:gs pos="50000">
              <a:schemeClr val="accent6">
                <a:alpha val="80000"/>
                <a:hueOff val="0"/>
                <a:satOff val="0"/>
                <a:lumOff val="0"/>
                <a:alphaOff val="0"/>
                <a:satMod val="110000"/>
                <a:lumMod val="100000"/>
                <a:shade val="100000"/>
              </a:schemeClr>
            </a:gs>
            <a:gs pos="100000">
              <a:schemeClr val="accent6">
                <a:alpha val="8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US" sz="2900" kern="1200" dirty="0"/>
            <a:t>Analysis Skills</a:t>
          </a:r>
        </a:p>
      </dsp:txBody>
      <dsp:txXfrm>
        <a:off x="3486341" y="3144086"/>
        <a:ext cx="1485516" cy="1485516"/>
      </dsp:txXfrm>
    </dsp:sp>
    <dsp:sp modelId="{80509E16-6F5C-874E-ADF6-5FD1C37375CE}">
      <dsp:nvSpPr>
        <dsp:cNvPr id="0" name=""/>
        <dsp:cNvSpPr/>
      </dsp:nvSpPr>
      <dsp:spPr>
        <a:xfrm rot="10800000">
          <a:off x="1141069" y="3587475"/>
          <a:ext cx="1925541" cy="598738"/>
        </a:xfrm>
        <a:prstGeom prst="leftArrow">
          <a:avLst>
            <a:gd name="adj1" fmla="val 60000"/>
            <a:gd name="adj2" fmla="val 50000"/>
          </a:avLst>
        </a:prstGeom>
        <a:gradFill rotWithShape="0">
          <a:gsLst>
            <a:gs pos="0">
              <a:schemeClr val="accent6">
                <a:shade val="90000"/>
                <a:hueOff val="0"/>
                <a:satOff val="0"/>
                <a:lumOff val="0"/>
                <a:alphaOff val="0"/>
                <a:satMod val="103000"/>
                <a:lumMod val="102000"/>
                <a:tint val="94000"/>
              </a:schemeClr>
            </a:gs>
            <a:gs pos="50000">
              <a:schemeClr val="accent6">
                <a:shade val="90000"/>
                <a:hueOff val="0"/>
                <a:satOff val="0"/>
                <a:lumOff val="0"/>
                <a:alphaOff val="0"/>
                <a:satMod val="110000"/>
                <a:lumMod val="100000"/>
                <a:shade val="100000"/>
              </a:schemeClr>
            </a:gs>
            <a:gs pos="100000">
              <a:schemeClr val="accent6">
                <a:shade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FECCB95-CD7A-0247-9CB8-A86C1F265B0E}">
      <dsp:nvSpPr>
        <dsp:cNvPr id="0" name=""/>
        <dsp:cNvSpPr/>
      </dsp:nvSpPr>
      <dsp:spPr>
        <a:xfrm>
          <a:off x="143171" y="3088525"/>
          <a:ext cx="1995796" cy="1596637"/>
        </a:xfrm>
        <a:prstGeom prst="roundRect">
          <a:avLst>
            <a:gd name="adj" fmla="val 10000"/>
          </a:avLst>
        </a:prstGeom>
        <a:gradFill rotWithShape="0">
          <a:gsLst>
            <a:gs pos="0">
              <a:schemeClr val="accent6">
                <a:alpha val="90000"/>
                <a:hueOff val="0"/>
                <a:satOff val="0"/>
                <a:lumOff val="0"/>
                <a:alphaOff val="0"/>
                <a:satMod val="103000"/>
                <a:lumMod val="102000"/>
                <a:tint val="94000"/>
              </a:schemeClr>
            </a:gs>
            <a:gs pos="50000">
              <a:schemeClr val="accent6">
                <a:alpha val="90000"/>
                <a:hueOff val="0"/>
                <a:satOff val="0"/>
                <a:lumOff val="0"/>
                <a:alphaOff val="0"/>
                <a:satMod val="110000"/>
                <a:lumMod val="100000"/>
                <a:shade val="100000"/>
              </a:schemeClr>
            </a:gs>
            <a:gs pos="100000">
              <a:schemeClr val="accent6">
                <a:alpha val="9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US" sz="2300" kern="1200" dirty="0"/>
            <a:t>Literary Texts</a:t>
          </a:r>
        </a:p>
      </dsp:txBody>
      <dsp:txXfrm>
        <a:off x="189935" y="3135289"/>
        <a:ext cx="1902268" cy="1503109"/>
      </dsp:txXfrm>
    </dsp:sp>
    <dsp:sp modelId="{07D5FB3B-B032-EA47-8BD5-091099E92351}">
      <dsp:nvSpPr>
        <dsp:cNvPr id="0" name=""/>
        <dsp:cNvSpPr/>
      </dsp:nvSpPr>
      <dsp:spPr>
        <a:xfrm rot="13500000">
          <a:off x="1763543" y="2084690"/>
          <a:ext cx="1925541" cy="598738"/>
        </a:xfrm>
        <a:prstGeom prst="leftArrow">
          <a:avLst>
            <a:gd name="adj1" fmla="val 60000"/>
            <a:gd name="adj2" fmla="val 50000"/>
          </a:avLst>
        </a:prstGeom>
        <a:gradFill rotWithShape="0">
          <a:gsLst>
            <a:gs pos="0">
              <a:schemeClr val="accent6">
                <a:shade val="90000"/>
                <a:hueOff val="-90387"/>
                <a:satOff val="-6095"/>
                <a:lumOff val="10081"/>
                <a:alphaOff val="0"/>
                <a:satMod val="103000"/>
                <a:lumMod val="102000"/>
                <a:tint val="94000"/>
              </a:schemeClr>
            </a:gs>
            <a:gs pos="50000">
              <a:schemeClr val="accent6">
                <a:shade val="90000"/>
                <a:hueOff val="-90387"/>
                <a:satOff val="-6095"/>
                <a:lumOff val="10081"/>
                <a:alphaOff val="0"/>
                <a:satMod val="110000"/>
                <a:lumMod val="100000"/>
                <a:shade val="100000"/>
              </a:schemeClr>
            </a:gs>
            <a:gs pos="100000">
              <a:schemeClr val="accent6">
                <a:shade val="90000"/>
                <a:hueOff val="-90387"/>
                <a:satOff val="-6095"/>
                <a:lumOff val="100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37A1416-F1DE-8B4E-BA68-F7E8696A4849}">
      <dsp:nvSpPr>
        <dsp:cNvPr id="0" name=""/>
        <dsp:cNvSpPr/>
      </dsp:nvSpPr>
      <dsp:spPr>
        <a:xfrm>
          <a:off x="1047634" y="904959"/>
          <a:ext cx="1995796" cy="1596637"/>
        </a:xfrm>
        <a:prstGeom prst="roundRect">
          <a:avLst>
            <a:gd name="adj" fmla="val 10000"/>
          </a:avLst>
        </a:prstGeom>
        <a:gradFill rotWithShape="0">
          <a:gsLst>
            <a:gs pos="0">
              <a:schemeClr val="accent6">
                <a:alpha val="90000"/>
                <a:hueOff val="0"/>
                <a:satOff val="0"/>
                <a:lumOff val="0"/>
                <a:alphaOff val="-10000"/>
                <a:satMod val="103000"/>
                <a:lumMod val="102000"/>
                <a:tint val="94000"/>
              </a:schemeClr>
            </a:gs>
            <a:gs pos="50000">
              <a:schemeClr val="accent6">
                <a:alpha val="90000"/>
                <a:hueOff val="0"/>
                <a:satOff val="0"/>
                <a:lumOff val="0"/>
                <a:alphaOff val="-10000"/>
                <a:satMod val="110000"/>
                <a:lumMod val="100000"/>
                <a:shade val="100000"/>
              </a:schemeClr>
            </a:gs>
            <a:gs pos="100000">
              <a:schemeClr val="accent6">
                <a:alpha val="90000"/>
                <a:hueOff val="0"/>
                <a:satOff val="0"/>
                <a:lumOff val="0"/>
                <a:alphaOff val="-1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US" sz="2300" kern="1200" dirty="0"/>
            <a:t>Visual Texts</a:t>
          </a:r>
        </a:p>
      </dsp:txBody>
      <dsp:txXfrm>
        <a:off x="1094398" y="951723"/>
        <a:ext cx="1902268" cy="1503109"/>
      </dsp:txXfrm>
    </dsp:sp>
    <dsp:sp modelId="{6E294DEF-881E-0E49-A234-2E0AA82F1D76}">
      <dsp:nvSpPr>
        <dsp:cNvPr id="0" name=""/>
        <dsp:cNvSpPr/>
      </dsp:nvSpPr>
      <dsp:spPr>
        <a:xfrm rot="16200000">
          <a:off x="3266328" y="1462216"/>
          <a:ext cx="1925541" cy="598738"/>
        </a:xfrm>
        <a:prstGeom prst="leftArrow">
          <a:avLst>
            <a:gd name="adj1" fmla="val 60000"/>
            <a:gd name="adj2" fmla="val 50000"/>
          </a:avLst>
        </a:prstGeom>
        <a:gradFill rotWithShape="0">
          <a:gsLst>
            <a:gs pos="0">
              <a:schemeClr val="accent6">
                <a:shade val="90000"/>
                <a:hueOff val="-180775"/>
                <a:satOff val="-12190"/>
                <a:lumOff val="20163"/>
                <a:alphaOff val="0"/>
                <a:satMod val="103000"/>
                <a:lumMod val="102000"/>
                <a:tint val="94000"/>
              </a:schemeClr>
            </a:gs>
            <a:gs pos="50000">
              <a:schemeClr val="accent6">
                <a:shade val="90000"/>
                <a:hueOff val="-180775"/>
                <a:satOff val="-12190"/>
                <a:lumOff val="20163"/>
                <a:alphaOff val="0"/>
                <a:satMod val="110000"/>
                <a:lumMod val="100000"/>
                <a:shade val="100000"/>
              </a:schemeClr>
            </a:gs>
            <a:gs pos="100000">
              <a:schemeClr val="accent6">
                <a:shade val="90000"/>
                <a:hueOff val="-180775"/>
                <a:satOff val="-12190"/>
                <a:lumOff val="201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F7B4F5D-48CE-1B41-819C-97497A52093D}">
      <dsp:nvSpPr>
        <dsp:cNvPr id="0" name=""/>
        <dsp:cNvSpPr/>
      </dsp:nvSpPr>
      <dsp:spPr>
        <a:xfrm>
          <a:off x="3231201" y="496"/>
          <a:ext cx="1995796" cy="1596637"/>
        </a:xfrm>
        <a:prstGeom prst="roundRect">
          <a:avLst>
            <a:gd name="adj" fmla="val 10000"/>
          </a:avLst>
        </a:prstGeom>
        <a:gradFill rotWithShape="0">
          <a:gsLst>
            <a:gs pos="0">
              <a:schemeClr val="accent6">
                <a:alpha val="90000"/>
                <a:hueOff val="0"/>
                <a:satOff val="0"/>
                <a:lumOff val="0"/>
                <a:alphaOff val="-20000"/>
                <a:satMod val="103000"/>
                <a:lumMod val="102000"/>
                <a:tint val="94000"/>
              </a:schemeClr>
            </a:gs>
            <a:gs pos="50000">
              <a:schemeClr val="accent6">
                <a:alpha val="90000"/>
                <a:hueOff val="0"/>
                <a:satOff val="0"/>
                <a:lumOff val="0"/>
                <a:alphaOff val="-20000"/>
                <a:satMod val="110000"/>
                <a:lumMod val="100000"/>
                <a:shade val="100000"/>
              </a:schemeClr>
            </a:gs>
            <a:gs pos="100000">
              <a:schemeClr val="accent6">
                <a:alpha val="90000"/>
                <a:hueOff val="0"/>
                <a:satOff val="0"/>
                <a:lumOff val="0"/>
                <a:alphaOff val="-2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US" sz="2300" kern="1200" dirty="0"/>
            <a:t>Historical Experiences</a:t>
          </a:r>
        </a:p>
      </dsp:txBody>
      <dsp:txXfrm>
        <a:off x="3277965" y="47260"/>
        <a:ext cx="1902268" cy="1503109"/>
      </dsp:txXfrm>
    </dsp:sp>
    <dsp:sp modelId="{FA9421E1-7011-3548-B7C8-0F72F87829CA}">
      <dsp:nvSpPr>
        <dsp:cNvPr id="0" name=""/>
        <dsp:cNvSpPr/>
      </dsp:nvSpPr>
      <dsp:spPr>
        <a:xfrm rot="18900000">
          <a:off x="4769113" y="2084690"/>
          <a:ext cx="1925541" cy="598738"/>
        </a:xfrm>
        <a:prstGeom prst="leftArrow">
          <a:avLst>
            <a:gd name="adj1" fmla="val 60000"/>
            <a:gd name="adj2" fmla="val 50000"/>
          </a:avLst>
        </a:prstGeom>
        <a:gradFill rotWithShape="0">
          <a:gsLst>
            <a:gs pos="0">
              <a:schemeClr val="accent6">
                <a:shade val="90000"/>
                <a:hueOff val="-271162"/>
                <a:satOff val="-18284"/>
                <a:lumOff val="30244"/>
                <a:alphaOff val="0"/>
                <a:satMod val="103000"/>
                <a:lumMod val="102000"/>
                <a:tint val="94000"/>
              </a:schemeClr>
            </a:gs>
            <a:gs pos="50000">
              <a:schemeClr val="accent6">
                <a:shade val="90000"/>
                <a:hueOff val="-271162"/>
                <a:satOff val="-18284"/>
                <a:lumOff val="30244"/>
                <a:alphaOff val="0"/>
                <a:satMod val="110000"/>
                <a:lumMod val="100000"/>
                <a:shade val="100000"/>
              </a:schemeClr>
            </a:gs>
            <a:gs pos="100000">
              <a:schemeClr val="accent6">
                <a:shade val="90000"/>
                <a:hueOff val="-271162"/>
                <a:satOff val="-18284"/>
                <a:lumOff val="302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268D688-3C1D-0A4D-AAC6-1891970671DC}">
      <dsp:nvSpPr>
        <dsp:cNvPr id="0" name=""/>
        <dsp:cNvSpPr/>
      </dsp:nvSpPr>
      <dsp:spPr>
        <a:xfrm>
          <a:off x="5414767" y="904959"/>
          <a:ext cx="1995796" cy="1596637"/>
        </a:xfrm>
        <a:prstGeom prst="roundRect">
          <a:avLst>
            <a:gd name="adj" fmla="val 10000"/>
          </a:avLst>
        </a:prstGeom>
        <a:gradFill rotWithShape="0">
          <a:gsLst>
            <a:gs pos="0">
              <a:schemeClr val="accent6">
                <a:alpha val="90000"/>
                <a:hueOff val="0"/>
                <a:satOff val="0"/>
                <a:lumOff val="0"/>
                <a:alphaOff val="-30000"/>
                <a:satMod val="103000"/>
                <a:lumMod val="102000"/>
                <a:tint val="94000"/>
              </a:schemeClr>
            </a:gs>
            <a:gs pos="50000">
              <a:schemeClr val="accent6">
                <a:alpha val="90000"/>
                <a:hueOff val="0"/>
                <a:satOff val="0"/>
                <a:lumOff val="0"/>
                <a:alphaOff val="-30000"/>
                <a:satMod val="110000"/>
                <a:lumMod val="100000"/>
                <a:shade val="100000"/>
              </a:schemeClr>
            </a:gs>
            <a:gs pos="100000">
              <a:schemeClr val="accent6">
                <a:alpha val="90000"/>
                <a:hueOff val="0"/>
                <a:satOff val="0"/>
                <a:lumOff val="0"/>
                <a:alphaOff val="-3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US" sz="2300" kern="1200" dirty="0"/>
            <a:t>Social Phenomenon</a:t>
          </a:r>
        </a:p>
      </dsp:txBody>
      <dsp:txXfrm>
        <a:off x="5461531" y="951723"/>
        <a:ext cx="1902268" cy="1503109"/>
      </dsp:txXfrm>
    </dsp:sp>
    <dsp:sp modelId="{17C97E42-0FB4-054D-9E38-3982AC8BAEDE}">
      <dsp:nvSpPr>
        <dsp:cNvPr id="0" name=""/>
        <dsp:cNvSpPr/>
      </dsp:nvSpPr>
      <dsp:spPr>
        <a:xfrm rot="21508488">
          <a:off x="5398744" y="3528881"/>
          <a:ext cx="2061921" cy="598738"/>
        </a:xfrm>
        <a:prstGeom prst="leftArrow">
          <a:avLst>
            <a:gd name="adj1" fmla="val 60000"/>
            <a:gd name="adj2" fmla="val 50000"/>
          </a:avLst>
        </a:prstGeom>
        <a:gradFill rotWithShape="0">
          <a:gsLst>
            <a:gs pos="0">
              <a:schemeClr val="accent6">
                <a:shade val="90000"/>
                <a:hueOff val="-361550"/>
                <a:satOff val="-24379"/>
                <a:lumOff val="40326"/>
                <a:alphaOff val="0"/>
                <a:satMod val="103000"/>
                <a:lumMod val="102000"/>
                <a:tint val="94000"/>
              </a:schemeClr>
            </a:gs>
            <a:gs pos="50000">
              <a:schemeClr val="accent6">
                <a:shade val="90000"/>
                <a:hueOff val="-361550"/>
                <a:satOff val="-24379"/>
                <a:lumOff val="40326"/>
                <a:alphaOff val="0"/>
                <a:satMod val="110000"/>
                <a:lumMod val="100000"/>
                <a:shade val="100000"/>
              </a:schemeClr>
            </a:gs>
            <a:gs pos="100000">
              <a:schemeClr val="accent6">
                <a:shade val="90000"/>
                <a:hueOff val="-361550"/>
                <a:satOff val="-24379"/>
                <a:lumOff val="403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D6B8CBE-2EB7-0D4E-AD61-B99BFE96CD10}">
      <dsp:nvSpPr>
        <dsp:cNvPr id="0" name=""/>
        <dsp:cNvSpPr/>
      </dsp:nvSpPr>
      <dsp:spPr>
        <a:xfrm>
          <a:off x="6462402" y="3002492"/>
          <a:ext cx="1995796" cy="1596637"/>
        </a:xfrm>
        <a:prstGeom prst="roundRect">
          <a:avLst>
            <a:gd name="adj" fmla="val 10000"/>
          </a:avLst>
        </a:prstGeom>
        <a:gradFill rotWithShape="0">
          <a:gsLst>
            <a:gs pos="0">
              <a:schemeClr val="accent6">
                <a:alpha val="90000"/>
                <a:hueOff val="0"/>
                <a:satOff val="0"/>
                <a:lumOff val="0"/>
                <a:alphaOff val="-40000"/>
                <a:satMod val="103000"/>
                <a:lumMod val="102000"/>
                <a:tint val="94000"/>
              </a:schemeClr>
            </a:gs>
            <a:gs pos="50000">
              <a:schemeClr val="accent6">
                <a:alpha val="90000"/>
                <a:hueOff val="0"/>
                <a:satOff val="0"/>
                <a:lumOff val="0"/>
                <a:alphaOff val="-40000"/>
                <a:satMod val="110000"/>
                <a:lumMod val="100000"/>
                <a:shade val="100000"/>
              </a:schemeClr>
            </a:gs>
            <a:gs pos="100000">
              <a:schemeClr val="accent6">
                <a:alpha val="90000"/>
                <a:hueOff val="0"/>
                <a:satOff val="0"/>
                <a:lumOff val="0"/>
                <a:alphaOff val="-4000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3815" tIns="43815" rIns="43815" bIns="43815" numCol="1" spcCol="1270" anchor="ctr" anchorCtr="0">
          <a:noAutofit/>
        </a:bodyPr>
        <a:lstStyle/>
        <a:p>
          <a:pPr marL="0" lvl="0" indent="0" algn="ctr" defTabSz="1022350">
            <a:lnSpc>
              <a:spcPct val="90000"/>
            </a:lnSpc>
            <a:spcBef>
              <a:spcPct val="0"/>
            </a:spcBef>
            <a:spcAft>
              <a:spcPct val="35000"/>
            </a:spcAft>
            <a:buNone/>
          </a:pPr>
          <a:r>
            <a:rPr lang="en-US" sz="2300" kern="1200" dirty="0"/>
            <a:t>Data &amp; Statistics</a:t>
          </a:r>
        </a:p>
      </dsp:txBody>
      <dsp:txXfrm>
        <a:off x="6509166" y="3049256"/>
        <a:ext cx="1902268" cy="15031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497DF-021E-7F4F-9042-7DAF1E1120B3}">
      <dsp:nvSpPr>
        <dsp:cNvPr id="0" name=""/>
        <dsp:cNvSpPr/>
      </dsp:nvSpPr>
      <dsp:spPr>
        <a:xfrm>
          <a:off x="2766059" y="46672"/>
          <a:ext cx="2240280" cy="2240280"/>
        </a:xfrm>
        <a:prstGeom prst="ellipse">
          <a:avLst/>
        </a:prstGeom>
        <a:gradFill rotWithShape="0">
          <a:gsLst>
            <a:gs pos="0">
              <a:schemeClr val="accent6">
                <a:shade val="80000"/>
                <a:alpha val="50000"/>
                <a:hueOff val="0"/>
                <a:satOff val="0"/>
                <a:lumOff val="0"/>
                <a:alphaOff val="0"/>
                <a:satMod val="103000"/>
                <a:lumMod val="102000"/>
                <a:tint val="94000"/>
              </a:schemeClr>
            </a:gs>
            <a:gs pos="50000">
              <a:schemeClr val="accent6">
                <a:shade val="80000"/>
                <a:alpha val="50000"/>
                <a:hueOff val="0"/>
                <a:satOff val="0"/>
                <a:lumOff val="0"/>
                <a:alphaOff val="0"/>
                <a:satMod val="110000"/>
                <a:lumMod val="100000"/>
                <a:shade val="100000"/>
              </a:schemeClr>
            </a:gs>
            <a:gs pos="100000">
              <a:schemeClr val="accent6">
                <a:shade val="80000"/>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Ideological Messages</a:t>
          </a:r>
        </a:p>
      </dsp:txBody>
      <dsp:txXfrm>
        <a:off x="3064764" y="438721"/>
        <a:ext cx="1642872" cy="1008126"/>
      </dsp:txXfrm>
    </dsp:sp>
    <dsp:sp modelId="{C3FBFCB8-D6E2-6A44-AC67-24ECB002CEFF}">
      <dsp:nvSpPr>
        <dsp:cNvPr id="0" name=""/>
        <dsp:cNvSpPr/>
      </dsp:nvSpPr>
      <dsp:spPr>
        <a:xfrm>
          <a:off x="3574427" y="1446847"/>
          <a:ext cx="2240280" cy="2240280"/>
        </a:xfrm>
        <a:prstGeom prst="ellipse">
          <a:avLst/>
        </a:prstGeom>
        <a:gradFill rotWithShape="0">
          <a:gsLst>
            <a:gs pos="0">
              <a:schemeClr val="accent6">
                <a:shade val="80000"/>
                <a:alpha val="50000"/>
                <a:hueOff val="-16"/>
                <a:satOff val="-272"/>
                <a:lumOff val="2028"/>
                <a:alphaOff val="15000"/>
                <a:satMod val="103000"/>
                <a:lumMod val="102000"/>
                <a:tint val="94000"/>
              </a:schemeClr>
            </a:gs>
            <a:gs pos="50000">
              <a:schemeClr val="accent6">
                <a:shade val="80000"/>
                <a:alpha val="50000"/>
                <a:hueOff val="-16"/>
                <a:satOff val="-272"/>
                <a:lumOff val="2028"/>
                <a:alphaOff val="15000"/>
                <a:satMod val="110000"/>
                <a:lumMod val="100000"/>
                <a:shade val="100000"/>
              </a:schemeClr>
            </a:gs>
            <a:gs pos="100000">
              <a:schemeClr val="accent6">
                <a:shade val="80000"/>
                <a:alpha val="50000"/>
                <a:hueOff val="-16"/>
                <a:satOff val="-272"/>
                <a:lumOff val="2028"/>
                <a:alphaOff val="1500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Society</a:t>
          </a:r>
        </a:p>
      </dsp:txBody>
      <dsp:txXfrm>
        <a:off x="4259580" y="2025586"/>
        <a:ext cx="1344168" cy="1232154"/>
      </dsp:txXfrm>
    </dsp:sp>
    <dsp:sp modelId="{D4798F08-CCA4-034B-BEB9-9D6570E53C2F}">
      <dsp:nvSpPr>
        <dsp:cNvPr id="0" name=""/>
        <dsp:cNvSpPr/>
      </dsp:nvSpPr>
      <dsp:spPr>
        <a:xfrm>
          <a:off x="1957692" y="1446847"/>
          <a:ext cx="2240280" cy="2240280"/>
        </a:xfrm>
        <a:prstGeom prst="ellipse">
          <a:avLst/>
        </a:prstGeom>
        <a:gradFill rotWithShape="0">
          <a:gsLst>
            <a:gs pos="0">
              <a:schemeClr val="accent6">
                <a:shade val="80000"/>
                <a:alpha val="50000"/>
                <a:hueOff val="-32"/>
                <a:satOff val="-545"/>
                <a:lumOff val="4057"/>
                <a:alphaOff val="30000"/>
                <a:satMod val="103000"/>
                <a:lumMod val="102000"/>
                <a:tint val="94000"/>
              </a:schemeClr>
            </a:gs>
            <a:gs pos="50000">
              <a:schemeClr val="accent6">
                <a:shade val="80000"/>
                <a:alpha val="50000"/>
                <a:hueOff val="-32"/>
                <a:satOff val="-545"/>
                <a:lumOff val="4057"/>
                <a:alphaOff val="30000"/>
                <a:satMod val="110000"/>
                <a:lumMod val="100000"/>
                <a:shade val="100000"/>
              </a:schemeClr>
            </a:gs>
            <a:gs pos="100000">
              <a:schemeClr val="accent6">
                <a:shade val="80000"/>
                <a:alpha val="50000"/>
                <a:hueOff val="-32"/>
                <a:satOff val="-545"/>
                <a:lumOff val="4057"/>
                <a:alphaOff val="3000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Power Relations</a:t>
          </a:r>
        </a:p>
      </dsp:txBody>
      <dsp:txXfrm>
        <a:off x="2168652" y="2025586"/>
        <a:ext cx="1344168" cy="1232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2DF85-95FC-5344-A00A-59A267530731}">
      <dsp:nvSpPr>
        <dsp:cNvPr id="0" name=""/>
        <dsp:cNvSpPr/>
      </dsp:nvSpPr>
      <dsp:spPr>
        <a:xfrm rot="16200000">
          <a:off x="-213671" y="1177112"/>
          <a:ext cx="2492559" cy="1523217"/>
        </a:xfrm>
        <a:prstGeom prst="round2SameRect">
          <a:avLst>
            <a:gd name="adj1" fmla="val 16670"/>
            <a:gd name="adj2" fmla="val 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80010" tIns="133350" rIns="120015" bIns="133350" numCol="1" spcCol="1270" anchor="t" anchorCtr="0">
          <a:noAutofit/>
        </a:bodyPr>
        <a:lstStyle/>
        <a:p>
          <a:pPr marL="0" lvl="0" indent="0" algn="ctr" defTabSz="933450">
            <a:lnSpc>
              <a:spcPct val="90000"/>
            </a:lnSpc>
            <a:spcBef>
              <a:spcPct val="0"/>
            </a:spcBef>
            <a:spcAft>
              <a:spcPct val="35000"/>
            </a:spcAft>
            <a:buNone/>
          </a:pPr>
          <a:endParaRPr lang="en-US" sz="2100" kern="1200" dirty="0"/>
        </a:p>
        <a:p>
          <a:pPr marL="0" lvl="0" indent="0" algn="ctr" defTabSz="933450">
            <a:lnSpc>
              <a:spcPct val="90000"/>
            </a:lnSpc>
            <a:spcBef>
              <a:spcPct val="0"/>
            </a:spcBef>
            <a:spcAft>
              <a:spcPct val="35000"/>
            </a:spcAft>
            <a:buNone/>
          </a:pPr>
          <a:r>
            <a:rPr lang="en-US" sz="2100" kern="1200" dirty="0"/>
            <a:t>Literal</a:t>
          </a:r>
        </a:p>
      </dsp:txBody>
      <dsp:txXfrm rot="5400000">
        <a:off x="345370" y="766813"/>
        <a:ext cx="1448846" cy="2343817"/>
      </dsp:txXfrm>
    </dsp:sp>
    <dsp:sp modelId="{02AF0F15-E3E0-4341-B739-76B104D5B6EB}">
      <dsp:nvSpPr>
        <dsp:cNvPr id="0" name=""/>
        <dsp:cNvSpPr/>
      </dsp:nvSpPr>
      <dsp:spPr>
        <a:xfrm rot="5400000">
          <a:off x="1378712" y="1177112"/>
          <a:ext cx="2492559" cy="1523217"/>
        </a:xfrm>
        <a:prstGeom prst="round2SameRect">
          <a:avLst>
            <a:gd name="adj1" fmla="val 16670"/>
            <a:gd name="adj2" fmla="val 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20015" tIns="133350" rIns="80010" bIns="133350" numCol="1" spcCol="1270" anchor="t" anchorCtr="0">
          <a:noAutofit/>
        </a:bodyPr>
        <a:lstStyle/>
        <a:p>
          <a:pPr marL="0" lvl="0" indent="0" algn="ctr" defTabSz="933450">
            <a:lnSpc>
              <a:spcPct val="90000"/>
            </a:lnSpc>
            <a:spcBef>
              <a:spcPct val="0"/>
            </a:spcBef>
            <a:spcAft>
              <a:spcPct val="35000"/>
            </a:spcAft>
            <a:buNone/>
          </a:pPr>
          <a:endParaRPr lang="en-US" sz="2100" kern="1200" dirty="0"/>
        </a:p>
        <a:p>
          <a:pPr marL="0" lvl="0" indent="0" algn="ctr" defTabSz="933450">
            <a:lnSpc>
              <a:spcPct val="90000"/>
            </a:lnSpc>
            <a:spcBef>
              <a:spcPct val="0"/>
            </a:spcBef>
            <a:spcAft>
              <a:spcPct val="35000"/>
            </a:spcAft>
            <a:buNone/>
          </a:pPr>
          <a:r>
            <a:rPr lang="en-US" sz="2100" kern="1200" dirty="0"/>
            <a:t>Figurative</a:t>
          </a:r>
        </a:p>
      </dsp:txBody>
      <dsp:txXfrm rot="-5400000">
        <a:off x="1863383" y="766813"/>
        <a:ext cx="1448846" cy="2343817"/>
      </dsp:txXfrm>
    </dsp:sp>
    <dsp:sp modelId="{0408E7E8-2B9F-A749-B5B3-055EA3CB0429}">
      <dsp:nvSpPr>
        <dsp:cNvPr id="0" name=""/>
        <dsp:cNvSpPr/>
      </dsp:nvSpPr>
      <dsp:spPr>
        <a:xfrm>
          <a:off x="1032452" y="0"/>
          <a:ext cx="1592384" cy="1592306"/>
        </a:xfrm>
        <a:prstGeom prst="circularArrow">
          <a:avLst>
            <a:gd name="adj1" fmla="val 12500"/>
            <a:gd name="adj2" fmla="val 1142322"/>
            <a:gd name="adj3" fmla="val 20457678"/>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A87D748-8C93-764E-8626-077849857CD9}">
      <dsp:nvSpPr>
        <dsp:cNvPr id="0" name=""/>
        <dsp:cNvSpPr/>
      </dsp:nvSpPr>
      <dsp:spPr>
        <a:xfrm rot="10800000">
          <a:off x="1032452" y="2284749"/>
          <a:ext cx="1592384" cy="1592306"/>
        </a:xfrm>
        <a:prstGeom prst="circularArrow">
          <a:avLst>
            <a:gd name="adj1" fmla="val 12500"/>
            <a:gd name="adj2" fmla="val 1142322"/>
            <a:gd name="adj3" fmla="val 20457678"/>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2DF85-95FC-5344-A00A-59A267530731}">
      <dsp:nvSpPr>
        <dsp:cNvPr id="0" name=""/>
        <dsp:cNvSpPr/>
      </dsp:nvSpPr>
      <dsp:spPr>
        <a:xfrm rot="16200000">
          <a:off x="-213671" y="1177112"/>
          <a:ext cx="2492559" cy="1523217"/>
        </a:xfrm>
        <a:prstGeom prst="round2SameRect">
          <a:avLst>
            <a:gd name="adj1" fmla="val 16670"/>
            <a:gd name="adj2" fmla="val 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80010" tIns="133350" rIns="120015" bIns="133350" numCol="1" spcCol="1270" anchor="t" anchorCtr="0">
          <a:noAutofit/>
        </a:bodyPr>
        <a:lstStyle/>
        <a:p>
          <a:pPr marL="0" lvl="0" indent="0" algn="ctr" defTabSz="933450">
            <a:lnSpc>
              <a:spcPct val="90000"/>
            </a:lnSpc>
            <a:spcBef>
              <a:spcPct val="0"/>
            </a:spcBef>
            <a:spcAft>
              <a:spcPct val="35000"/>
            </a:spcAft>
            <a:buNone/>
          </a:pPr>
          <a:endParaRPr lang="en-US" sz="2100" kern="1200" dirty="0"/>
        </a:p>
        <a:p>
          <a:pPr marL="0" lvl="0" indent="0" algn="ctr" defTabSz="933450">
            <a:lnSpc>
              <a:spcPct val="90000"/>
            </a:lnSpc>
            <a:spcBef>
              <a:spcPct val="0"/>
            </a:spcBef>
            <a:spcAft>
              <a:spcPct val="35000"/>
            </a:spcAft>
            <a:buNone/>
          </a:pPr>
          <a:r>
            <a:rPr lang="en-US" sz="2100" kern="1200" dirty="0"/>
            <a:t>Literal</a:t>
          </a:r>
        </a:p>
      </dsp:txBody>
      <dsp:txXfrm rot="5400000">
        <a:off x="345370" y="766813"/>
        <a:ext cx="1448846" cy="2343817"/>
      </dsp:txXfrm>
    </dsp:sp>
    <dsp:sp modelId="{02AF0F15-E3E0-4341-B739-76B104D5B6EB}">
      <dsp:nvSpPr>
        <dsp:cNvPr id="0" name=""/>
        <dsp:cNvSpPr/>
      </dsp:nvSpPr>
      <dsp:spPr>
        <a:xfrm rot="5400000">
          <a:off x="1378712" y="1177112"/>
          <a:ext cx="2492559" cy="1523217"/>
        </a:xfrm>
        <a:prstGeom prst="round2SameRect">
          <a:avLst>
            <a:gd name="adj1" fmla="val 16670"/>
            <a:gd name="adj2" fmla="val 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20015" tIns="133350" rIns="80010" bIns="133350" numCol="1" spcCol="1270" anchor="t" anchorCtr="0">
          <a:noAutofit/>
        </a:bodyPr>
        <a:lstStyle/>
        <a:p>
          <a:pPr marL="0" lvl="0" indent="0" algn="ctr" defTabSz="933450">
            <a:lnSpc>
              <a:spcPct val="90000"/>
            </a:lnSpc>
            <a:spcBef>
              <a:spcPct val="0"/>
            </a:spcBef>
            <a:spcAft>
              <a:spcPct val="35000"/>
            </a:spcAft>
            <a:buNone/>
          </a:pPr>
          <a:endParaRPr lang="en-US" sz="2100" kern="1200" dirty="0"/>
        </a:p>
        <a:p>
          <a:pPr marL="0" lvl="0" indent="0" algn="ctr" defTabSz="933450">
            <a:lnSpc>
              <a:spcPct val="90000"/>
            </a:lnSpc>
            <a:spcBef>
              <a:spcPct val="0"/>
            </a:spcBef>
            <a:spcAft>
              <a:spcPct val="35000"/>
            </a:spcAft>
            <a:buNone/>
          </a:pPr>
          <a:r>
            <a:rPr lang="en-US" sz="2100" kern="1200" dirty="0"/>
            <a:t>Figurative</a:t>
          </a:r>
        </a:p>
      </dsp:txBody>
      <dsp:txXfrm rot="-5400000">
        <a:off x="1863383" y="766813"/>
        <a:ext cx="1448846" cy="2343817"/>
      </dsp:txXfrm>
    </dsp:sp>
    <dsp:sp modelId="{0408E7E8-2B9F-A749-B5B3-055EA3CB0429}">
      <dsp:nvSpPr>
        <dsp:cNvPr id="0" name=""/>
        <dsp:cNvSpPr/>
      </dsp:nvSpPr>
      <dsp:spPr>
        <a:xfrm>
          <a:off x="1032452" y="0"/>
          <a:ext cx="1592384" cy="1592306"/>
        </a:xfrm>
        <a:prstGeom prst="circularArrow">
          <a:avLst>
            <a:gd name="adj1" fmla="val 12500"/>
            <a:gd name="adj2" fmla="val 1142322"/>
            <a:gd name="adj3" fmla="val 20457678"/>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A87D748-8C93-764E-8626-077849857CD9}">
      <dsp:nvSpPr>
        <dsp:cNvPr id="0" name=""/>
        <dsp:cNvSpPr/>
      </dsp:nvSpPr>
      <dsp:spPr>
        <a:xfrm rot="10800000">
          <a:off x="1032452" y="2284749"/>
          <a:ext cx="1592384" cy="1592306"/>
        </a:xfrm>
        <a:prstGeom prst="circularArrow">
          <a:avLst>
            <a:gd name="adj1" fmla="val 12500"/>
            <a:gd name="adj2" fmla="val 1142322"/>
            <a:gd name="adj3" fmla="val 20457678"/>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4.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EB9B5-C78A-4289-A20A-5CD5902DB6A1}" type="datetimeFigureOut">
              <a:rPr lang="en-GB" smtClean="0"/>
              <a:t>27/11/2023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BD73FA-CBC3-4E8E-AB7E-D17E626C479F}" type="slidenum">
              <a:rPr lang="en-GB" smtClean="0"/>
              <a:t>19</a:t>
            </a:fld>
            <a:endParaRPr lang="en-GB"/>
          </a:p>
        </p:txBody>
      </p:sp>
    </p:spTree>
    <p:extLst>
      <p:ext uri="{BB962C8B-B14F-4D97-AF65-F5344CB8AC3E}">
        <p14:creationId xmlns:p14="http://schemas.microsoft.com/office/powerpoint/2010/main" val="1373467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BD73FA-CBC3-4E8E-AB7E-D17E626C479F}" type="slidenum">
              <a:rPr lang="en-GB" smtClean="0"/>
              <a:t>20</a:t>
            </a:fld>
            <a:endParaRPr lang="en-GB"/>
          </a:p>
        </p:txBody>
      </p:sp>
    </p:spTree>
    <p:extLst>
      <p:ext uri="{BB962C8B-B14F-4D97-AF65-F5344CB8AC3E}">
        <p14:creationId xmlns:p14="http://schemas.microsoft.com/office/powerpoint/2010/main" val="2647924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BD73FA-CBC3-4E8E-AB7E-D17E626C479F}" type="slidenum">
              <a:rPr lang="en-GB" smtClean="0"/>
              <a:t>21</a:t>
            </a:fld>
            <a:endParaRPr lang="en-GB"/>
          </a:p>
        </p:txBody>
      </p:sp>
    </p:spTree>
    <p:extLst>
      <p:ext uri="{BB962C8B-B14F-4D97-AF65-F5344CB8AC3E}">
        <p14:creationId xmlns:p14="http://schemas.microsoft.com/office/powerpoint/2010/main" val="1014794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ea typeface="ＭＳ Ｐゴシック" charset="-128"/>
              <a:cs typeface="ＭＳ Ｐゴシック" charset="-128"/>
            </a:endParaRPr>
          </a:p>
        </p:txBody>
      </p:sp>
      <p:sp>
        <p:nvSpPr>
          <p:cNvPr id="194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633D138-B42A-4D18-A604-0062B53952E8}" type="slidenum">
              <a:rPr lang="en-US">
                <a:ea typeface="ＭＳ Ｐゴシック" charset="-128"/>
                <a:cs typeface="ＭＳ Ｐゴシック" charset="-128"/>
              </a:rPr>
              <a:pPr fontAlgn="base">
                <a:spcBef>
                  <a:spcPct val="0"/>
                </a:spcBef>
                <a:spcAft>
                  <a:spcPct val="0"/>
                </a:spcAft>
                <a:defRPr/>
              </a:pPr>
              <a:t>25</a:t>
            </a:fld>
            <a:endParaRPr lang="en-US">
              <a:ea typeface="ＭＳ Ｐゴシック" charset="-128"/>
              <a:cs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ea typeface="ＭＳ Ｐゴシック" charset="-128"/>
              <a:cs typeface="ＭＳ Ｐゴシック" charset="-128"/>
            </a:endParaRPr>
          </a:p>
        </p:txBody>
      </p:sp>
      <p:sp>
        <p:nvSpPr>
          <p:cNvPr id="2150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531D86B-24DA-40E8-BC0A-4ED482814213}" type="slidenum">
              <a:rPr lang="en-US">
                <a:ea typeface="ＭＳ Ｐゴシック" charset="-128"/>
                <a:cs typeface="ＭＳ Ｐゴシック" charset="-128"/>
              </a:rPr>
              <a:pPr fontAlgn="base">
                <a:spcBef>
                  <a:spcPct val="0"/>
                </a:spcBef>
                <a:spcAft>
                  <a:spcPct val="0"/>
                </a:spcAft>
                <a:defRPr/>
              </a:pPr>
              <a:t>27</a:t>
            </a:fld>
            <a:endParaRPr lang="en-US">
              <a:ea typeface="ＭＳ Ｐゴシック" charset="-128"/>
              <a:cs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35FCF46A-672E-47E9-9637-60CBF62D8D08}" type="slidenum">
              <a:rPr lang="en-US" smtClean="0"/>
              <a:pPr>
                <a:defRPr/>
              </a:pPr>
              <a:t>28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35FCF46A-672E-47E9-9637-60CBF62D8D08}" type="slidenum">
              <a:rPr lang="en-US" smtClean="0"/>
              <a:pPr>
                <a:defRPr/>
              </a:pPr>
              <a:t>29</a:t>
            </a:fld>
            <a:endParaRPr lang="en-US"/>
          </a:p>
        </p:txBody>
      </p:sp>
    </p:spTree>
    <p:extLst>
      <p:ext uri="{BB962C8B-B14F-4D97-AF65-F5344CB8AC3E}">
        <p14:creationId xmlns:p14="http://schemas.microsoft.com/office/powerpoint/2010/main" val="3276448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35FCF46A-672E-47E9-9637-60CBF62D8D08}" type="slidenum">
              <a:rPr lang="en-US" smtClean="0"/>
              <a:pPr>
                <a:defRPr/>
              </a:pPr>
              <a:t>31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3D3EE59D-3C74-4749-ADA9-53246094CC85}" type="slidenum">
              <a:rPr lang="en-US" smtClean="0"/>
              <a:pPr>
                <a:defRPr/>
              </a:pPr>
              <a:t>32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BD73FA-CBC3-4E8E-AB7E-D17E626C479F}" type="slidenum">
              <a:rPr lang="en-GB" smtClean="0"/>
              <a:t>34</a:t>
            </a:fld>
            <a:endParaRPr lang="en-GB"/>
          </a:p>
        </p:txBody>
      </p:sp>
    </p:spTree>
    <p:extLst>
      <p:ext uri="{BB962C8B-B14F-4D97-AF65-F5344CB8AC3E}">
        <p14:creationId xmlns:p14="http://schemas.microsoft.com/office/powerpoint/2010/main" val="979605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BD73FA-CBC3-4E8E-AB7E-D17E626C479F}" type="slidenum">
              <a:rPr lang="en-GB" smtClean="0"/>
              <a:t>35</a:t>
            </a:fld>
            <a:endParaRPr lang="en-GB"/>
          </a:p>
        </p:txBody>
      </p:sp>
    </p:spTree>
    <p:extLst>
      <p:ext uri="{BB962C8B-B14F-4D97-AF65-F5344CB8AC3E}">
        <p14:creationId xmlns:p14="http://schemas.microsoft.com/office/powerpoint/2010/main" val="3427220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BD73FA-CBC3-4E8E-AB7E-D17E626C479F}" type="slidenum">
              <a:rPr lang="en-GB" smtClean="0"/>
              <a:t>36</a:t>
            </a:fld>
            <a:endParaRPr lang="en-GB"/>
          </a:p>
        </p:txBody>
      </p:sp>
    </p:spTree>
    <p:extLst>
      <p:ext uri="{BB962C8B-B14F-4D97-AF65-F5344CB8AC3E}">
        <p14:creationId xmlns:p14="http://schemas.microsoft.com/office/powerpoint/2010/main" val="3989245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Raising questions about your source materials is central to critical analysis</a:t>
            </a:r>
          </a:p>
          <a:p>
            <a:endParaRPr lang="en-GB" dirty="0"/>
          </a:p>
        </p:txBody>
      </p:sp>
      <p:sp>
        <p:nvSpPr>
          <p:cNvPr id="4" name="Slide Number Placeholder 3"/>
          <p:cNvSpPr>
            <a:spLocks noGrp="1"/>
          </p:cNvSpPr>
          <p:nvPr>
            <p:ph type="sldNum" sz="quarter" idx="5"/>
          </p:nvPr>
        </p:nvSpPr>
        <p:spPr/>
        <p:txBody>
          <a:bodyPr/>
          <a:lstStyle/>
          <a:p>
            <a:fld id="{D2BD73FA-CBC3-4E8E-AB7E-D17E626C479F}" type="slidenum">
              <a:rPr lang="en-GB" smtClean="0"/>
              <a:t>37</a:t>
            </a:fld>
            <a:endParaRPr lang="en-GB"/>
          </a:p>
        </p:txBody>
      </p:sp>
    </p:spTree>
    <p:extLst>
      <p:ext uri="{BB962C8B-B14F-4D97-AF65-F5344CB8AC3E}">
        <p14:creationId xmlns:p14="http://schemas.microsoft.com/office/powerpoint/2010/main" val="36735365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BD73FA-CBC3-4E8E-AB7E-D17E626C479F}" type="slidenum">
              <a:rPr lang="en-GB" smtClean="0"/>
              <a:t>38</a:t>
            </a:fld>
            <a:endParaRPr lang="en-GB"/>
          </a:p>
        </p:txBody>
      </p:sp>
    </p:spTree>
    <p:extLst>
      <p:ext uri="{BB962C8B-B14F-4D97-AF65-F5344CB8AC3E}">
        <p14:creationId xmlns:p14="http://schemas.microsoft.com/office/powerpoint/2010/main" val="2763943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Looked at strategically, futures and foresight can be divided into four stages: • Gathering intelligence about the future • Exploring the dynamics of change • Describing what the future might be like • Developing and testing policy and strategy responses</a:t>
            </a:r>
          </a:p>
        </p:txBody>
      </p:sp>
      <p:sp>
        <p:nvSpPr>
          <p:cNvPr id="4" name="Slide Number Placeholder 3"/>
          <p:cNvSpPr>
            <a:spLocks noGrp="1"/>
          </p:cNvSpPr>
          <p:nvPr>
            <p:ph type="sldNum" sz="quarter" idx="5"/>
          </p:nvPr>
        </p:nvSpPr>
        <p:spPr/>
        <p:txBody>
          <a:bodyPr/>
          <a:lstStyle/>
          <a:p>
            <a:fld id="{FB144C3E-F0D9-414C-AC59-E5CEAB7A397F}" type="slidenum">
              <a:rPr lang="en-GB" smtClean="0"/>
              <a:t>52</a:t>
            </a:fld>
            <a:endParaRPr lang="en-GB"/>
          </a:p>
        </p:txBody>
      </p:sp>
    </p:spTree>
    <p:extLst>
      <p:ext uri="{BB962C8B-B14F-4D97-AF65-F5344CB8AC3E}">
        <p14:creationId xmlns:p14="http://schemas.microsoft.com/office/powerpoint/2010/main" val="805123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Looked at strategically, futures and foresight can be divided into four stages: • Gathering intelligence about the future • Exploring the dynamics of change • Describing what the future might be like • Developing and testing policy and strategy responses</a:t>
            </a:r>
          </a:p>
        </p:txBody>
      </p:sp>
      <p:sp>
        <p:nvSpPr>
          <p:cNvPr id="4" name="Slide Number Placeholder 3"/>
          <p:cNvSpPr>
            <a:spLocks noGrp="1"/>
          </p:cNvSpPr>
          <p:nvPr>
            <p:ph type="sldNum" sz="quarter" idx="5"/>
          </p:nvPr>
        </p:nvSpPr>
        <p:spPr/>
        <p:txBody>
          <a:bodyPr/>
          <a:lstStyle/>
          <a:p>
            <a:fld id="{FB144C3E-F0D9-414C-AC59-E5CEAB7A397F}" type="slidenum">
              <a:rPr lang="en-GB" smtClean="0"/>
              <a:t>53</a:t>
            </a:fld>
            <a:endParaRPr lang="en-GB"/>
          </a:p>
        </p:txBody>
      </p:sp>
    </p:spTree>
    <p:extLst>
      <p:ext uri="{BB962C8B-B14F-4D97-AF65-F5344CB8AC3E}">
        <p14:creationId xmlns:p14="http://schemas.microsoft.com/office/powerpoint/2010/main" val="79893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62</a:t>
            </a:fld>
            <a:endParaRPr lang="en-GB"/>
          </a:p>
        </p:txBody>
      </p:sp>
    </p:spTree>
    <p:extLst>
      <p:ext uri="{BB962C8B-B14F-4D97-AF65-F5344CB8AC3E}">
        <p14:creationId xmlns:p14="http://schemas.microsoft.com/office/powerpoint/2010/main" val="36933028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144C3E-F0D9-414C-AC59-E5CEAB7A397F}" type="slidenum">
              <a:rPr lang="en-GB" smtClean="0"/>
              <a:t>65</a:t>
            </a:fld>
            <a:endParaRPr lang="en-GB"/>
          </a:p>
        </p:txBody>
      </p:sp>
    </p:spTree>
    <p:extLst>
      <p:ext uri="{BB962C8B-B14F-4D97-AF65-F5344CB8AC3E}">
        <p14:creationId xmlns:p14="http://schemas.microsoft.com/office/powerpoint/2010/main" val="1536726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11/27/2023</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Two Content">
    <p:spTree>
      <p:nvGrpSpPr>
        <p:cNvPr id="1" name=""/>
        <p:cNvGrpSpPr/>
        <p:nvPr/>
      </p:nvGrpSpPr>
      <p:grpSpPr>
        <a:xfrm>
          <a:off x="0" y="0"/>
          <a:ext cx="0" cy="0"/>
          <a:chOff x="0" y="0"/>
          <a:chExt cx="0" cy="0"/>
        </a:xfrm>
      </p:grpSpPr>
      <p:sp>
        <p:nvSpPr>
          <p:cNvPr id="5" name="Freeform 4"/>
          <p:cNvSpPr/>
          <p:nvPr/>
        </p:nvSpPr>
        <p:spPr>
          <a:xfrm>
            <a:off x="2410885" y="6148388"/>
            <a:ext cx="9783233" cy="711200"/>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6" name="Freeform 5"/>
          <p:cNvSpPr/>
          <p:nvPr/>
        </p:nvSpPr>
        <p:spPr>
          <a:xfrm>
            <a:off x="0" y="5457826"/>
            <a:ext cx="9652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7" name="Freeform 6"/>
          <p:cNvSpPr/>
          <p:nvPr/>
        </p:nvSpPr>
        <p:spPr>
          <a:xfrm>
            <a:off x="1" y="5411789"/>
            <a:ext cx="10140951" cy="928687"/>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8" name="Freeform 7"/>
          <p:cNvSpPr/>
          <p:nvPr/>
        </p:nvSpPr>
        <p:spPr>
          <a:xfrm>
            <a:off x="2241551" y="6116638"/>
            <a:ext cx="9952567" cy="741362"/>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2" name="Title 1"/>
          <p:cNvSpPr>
            <a:spLocks noGrp="1"/>
          </p:cNvSpPr>
          <p:nvPr>
            <p:ph type="title"/>
          </p:nvPr>
        </p:nvSpPr>
        <p:spPr/>
        <p:txBody>
          <a:bodyPr/>
          <a:lstStyle/>
          <a:p>
            <a:r>
              <a:rPr lang="en-US"/>
              <a:t>Click to edit Master title style</a:t>
            </a:r>
          </a:p>
        </p:txBody>
      </p:sp>
      <p:sp>
        <p:nvSpPr>
          <p:cNvPr id="13" name="Content Placeholder 12"/>
          <p:cNvSpPr>
            <a:spLocks noGrp="1"/>
          </p:cNvSpPr>
          <p:nvPr>
            <p:ph sz="quarter" idx="13"/>
          </p:nvPr>
        </p:nvSpPr>
        <p:spPr>
          <a:xfrm>
            <a:off x="914400" y="1536192"/>
            <a:ext cx="48768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14"/>
          <p:cNvSpPr>
            <a:spLocks noGrp="1"/>
          </p:cNvSpPr>
          <p:nvPr>
            <p:ph sz="quarter" idx="14"/>
          </p:nvPr>
        </p:nvSpPr>
        <p:spPr>
          <a:xfrm>
            <a:off x="6400800" y="1536192"/>
            <a:ext cx="48768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4"/>
          <p:cNvSpPr>
            <a:spLocks noGrp="1"/>
          </p:cNvSpPr>
          <p:nvPr>
            <p:ph type="dt" sz="half" idx="15"/>
          </p:nvPr>
        </p:nvSpPr>
        <p:spPr/>
        <p:txBody>
          <a:bodyPr/>
          <a:lstStyle>
            <a:lvl1pPr>
              <a:defRPr/>
            </a:lvl1pPr>
          </a:lstStyle>
          <a:p>
            <a:pPr>
              <a:defRPr/>
            </a:pPr>
            <a:fld id="{DC57F0E6-6DF0-41F4-834E-39ABED79495F}" type="datetime4">
              <a:rPr lang="en-US"/>
              <a:pPr>
                <a:defRPr/>
              </a:pPr>
              <a:t>November 27, 2023</a:t>
            </a:fld>
            <a:endParaRPr/>
          </a:p>
        </p:txBody>
      </p:sp>
      <p:sp>
        <p:nvSpPr>
          <p:cNvPr id="10" name="Footer Placeholder 5"/>
          <p:cNvSpPr>
            <a:spLocks noGrp="1"/>
          </p:cNvSpPr>
          <p:nvPr>
            <p:ph type="ftr" sz="quarter" idx="16"/>
          </p:nvPr>
        </p:nvSpPr>
        <p:spPr/>
        <p:txBody>
          <a:bodyPr/>
          <a:lstStyle>
            <a:lvl1pPr>
              <a:defRPr/>
            </a:lvl1pPr>
          </a:lstStyle>
          <a:p>
            <a:pPr>
              <a:defRPr/>
            </a:pPr>
            <a:endParaRPr lang="en-US"/>
          </a:p>
        </p:txBody>
      </p:sp>
      <p:sp>
        <p:nvSpPr>
          <p:cNvPr id="11" name="Slide Number Placeholder 6"/>
          <p:cNvSpPr>
            <a:spLocks noGrp="1"/>
          </p:cNvSpPr>
          <p:nvPr>
            <p:ph type="sldNum" sz="quarter" idx="17"/>
          </p:nvPr>
        </p:nvSpPr>
        <p:spPr/>
        <p:txBody>
          <a:bodyPr/>
          <a:lstStyle>
            <a:lvl1pPr>
              <a:defRPr/>
            </a:lvl1pPr>
          </a:lstStyle>
          <a:p>
            <a:pPr>
              <a:defRPr/>
            </a:pPr>
            <a:fld id="{1D7B4F48-F578-482D-991D-ED2163009E23}" type="slidenum">
              <a:rPr lang="en-US"/>
              <a:pPr>
                <a:defRPr/>
              </a:pPr>
              <a:t>‹#›</a:t>
            </a:fld>
            <a:endParaRPr lang="en-US"/>
          </a:p>
        </p:txBody>
      </p:sp>
    </p:spTree>
    <p:extLst>
      <p:ext uri="{BB962C8B-B14F-4D97-AF65-F5344CB8AC3E}">
        <p14:creationId xmlns:p14="http://schemas.microsoft.com/office/powerpoint/2010/main" val="2009376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11/27/2023</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8" r:id="rId12"/>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library.parliament.uk/research-briefings/cbp-8981/"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physicsworld.com/a/epoch-or-event-defining-the-anthropocen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physicsworld.com/a/epoch-or-event-defining-the-anthropocen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moodle.uwtsd.ac.uk/pluginfile.php/872209/mod_resource/content/1/Biermann%20%28Future%20of%20Environmental%20Policy%20in%20the%20Anthropocene%29.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limatechange.chicago.gov/climate-change-science/future-climate-change"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www.ipcc.ch/report/ar5/wg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2.xml.rels><?xml version="1.0" encoding="UTF-8" standalone="yes"?>
<Relationships xmlns="http://schemas.openxmlformats.org/package/2006/relationships"><Relationship Id="rId3" Type="http://schemas.openxmlformats.org/officeDocument/2006/relationships/hyperlink" Target="https://moodle.uwtsd.ac.uk/mod/resource/view.php?id=544235&amp;forceview=1"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3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hyperlink" Target="https://www.bbc.co.uk/news/science-environment-67508331"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5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6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hyperlink" Target="https://english.unl.edu/sbehrendt/StudyQuestions/ContextualAnalysi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rble with brown and aqua colors">
            <a:extLst>
              <a:ext uri="{FF2B5EF4-FFF2-40B4-BE49-F238E27FC236}">
                <a16:creationId xmlns:a16="http://schemas.microsoft.com/office/drawing/2014/main" id="{B8870C4C-779C-DCD3-E2B5-1F90536A38C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0" y="10"/>
            <a:ext cx="12191980" cy="6857990"/>
          </a:xfrm>
          <a:prstGeom prst="rect">
            <a:avLst/>
          </a:prstGeom>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297189"/>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Future Planning Strategies</a:t>
            </a:r>
          </a:p>
          <a:p>
            <a:pPr marL="0" marR="0" lvl="0" indent="0" algn="r" defTabSz="914400" rtl="0" eaLnBrk="1" fontAlgn="auto" latinLnBrk="0" hangingPunct="1">
              <a:lnSpc>
                <a:spcPct val="90000"/>
              </a:lnSpc>
              <a:spcBef>
                <a:spcPct val="0"/>
              </a:spcBef>
              <a:spcAft>
                <a:spcPts val="0"/>
              </a:spcAft>
              <a:buClrTx/>
              <a:buSzTx/>
              <a:buFontTx/>
              <a:buNone/>
              <a:tabLst/>
              <a:defRPr/>
            </a:pPr>
            <a:r>
              <a:rPr lang="en-GB" sz="2400" dirty="0">
                <a:solidFill>
                  <a:srgbClr val="FFFFFF"/>
                </a:solidFill>
                <a:latin typeface="Neue Haas Grotesk Text Pro"/>
              </a:rPr>
              <a:t>&amp; Contextual Analysis</a:t>
            </a: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endParaRPr lang="en-GB" sz="2400" dirty="0">
              <a:solidFill>
                <a:srgbClr val="FFFFFF"/>
              </a:solidFill>
              <a:latin typeface="Neue Haas Grotesk Text Pro"/>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2626424"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Alissa Flatley</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a.flatley@uwtsd.ac.uk</a:t>
            </a:r>
            <a:endPar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endParaRP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ctrTitle"/>
          </p:nvPr>
        </p:nvSpPr>
        <p:spPr>
          <a:xfrm>
            <a:off x="602429" y="5293849"/>
            <a:ext cx="3759940" cy="1178688"/>
          </a:xfrm>
        </p:spPr>
        <p:txBody>
          <a:bodyPr anchor="ctr">
            <a:normAutofit fontScale="90000"/>
          </a:bodyPr>
          <a:lstStyle/>
          <a:p>
            <a:pPr algn="l"/>
            <a:r>
              <a:rPr lang="en-GB" dirty="0"/>
              <a:t>Course Schedule</a:t>
            </a:r>
          </a:p>
        </p:txBody>
      </p:sp>
      <p:pic>
        <p:nvPicPr>
          <p:cNvPr id="6" name="Picture 5">
            <a:extLst>
              <a:ext uri="{FF2B5EF4-FFF2-40B4-BE49-F238E27FC236}">
                <a16:creationId xmlns:a16="http://schemas.microsoft.com/office/drawing/2014/main" id="{BB1CD20C-EACC-84C6-C05D-A68737318B9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41812" y="385463"/>
            <a:ext cx="7319557" cy="6087074"/>
          </a:xfrm>
          <a:prstGeom prst="rect">
            <a:avLst/>
          </a:prstGeom>
          <a:noFill/>
        </p:spPr>
      </p:pic>
      <p:sp>
        <p:nvSpPr>
          <p:cNvPr id="13"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11/28/2023</a:t>
            </a:fld>
            <a:endParaRPr lang="en-US"/>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2</a:t>
            </a:fld>
            <a:endParaRPr lang="en-US"/>
          </a:p>
        </p:txBody>
      </p:sp>
      <p:sp>
        <p:nvSpPr>
          <p:cNvPr id="5" name="Arrow: Right 4">
            <a:extLst>
              <a:ext uri="{FF2B5EF4-FFF2-40B4-BE49-F238E27FC236}">
                <a16:creationId xmlns:a16="http://schemas.microsoft.com/office/drawing/2014/main" id="{C6580E71-CEE0-4E90-A7BA-1348BB69C9EE}"/>
              </a:ext>
            </a:extLst>
          </p:cNvPr>
          <p:cNvSpPr/>
          <p:nvPr/>
        </p:nvSpPr>
        <p:spPr>
          <a:xfrm>
            <a:off x="1580606" y="2867010"/>
            <a:ext cx="3161206" cy="4898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3021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1" y="548640"/>
            <a:ext cx="3553412" cy="1648943"/>
          </a:xfrm>
        </p:spPr>
        <p:txBody>
          <a:bodyPr anchor="t">
            <a:normAutofit/>
          </a:bodyPr>
          <a:lstStyle/>
          <a:p>
            <a:r>
              <a:rPr lang="en-GB"/>
              <a:t>Learning Outcomes</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4680" y="2316480"/>
            <a:ext cx="3553413" cy="4122420"/>
          </a:xfrm>
        </p:spPr>
        <p:txBody>
          <a:bodyPr>
            <a:normAutofit/>
          </a:bodyPr>
          <a:lstStyle/>
          <a:p>
            <a:pPr marL="40640" indent="0">
              <a:lnSpc>
                <a:spcPct val="110000"/>
              </a:lnSpc>
              <a:spcAft>
                <a:spcPts val="50"/>
              </a:spcAft>
              <a:buNone/>
            </a:pPr>
            <a:r>
              <a:rPr lang="en-GB" sz="1400" dirty="0">
                <a:effectLst/>
              </a:rPr>
              <a:t>Upon the successful completion of this module, the student should be able to demonstrate the ability to: </a:t>
            </a:r>
          </a:p>
          <a:p>
            <a:pPr marL="342900" lvl="0" indent="-342900" fontAlgn="base">
              <a:lnSpc>
                <a:spcPct val="110000"/>
              </a:lnSpc>
              <a:spcAft>
                <a:spcPts val="50"/>
              </a:spcAft>
              <a:buClr>
                <a:srgbClr val="000000"/>
              </a:buClr>
              <a:buSzPts val="1100"/>
              <a:buFont typeface="Arial" panose="020B0604020202020204" pitchFamily="34" charset="0"/>
              <a:buChar char="•"/>
            </a:pPr>
            <a:r>
              <a:rPr lang="en-GB" sz="1400" u="none" strike="noStrike" dirty="0">
                <a:effectLst/>
                <a:uFill>
                  <a:solidFill>
                    <a:srgbClr val="000000"/>
                  </a:solidFill>
                </a:uFill>
              </a:rPr>
              <a:t>Demonstrate an in depth understanding of the environmental implications of developing strategic policies and plans. </a:t>
            </a:r>
          </a:p>
          <a:p>
            <a:pPr marL="342900" lvl="0" indent="-342900" fontAlgn="base">
              <a:lnSpc>
                <a:spcPct val="110000"/>
              </a:lnSpc>
              <a:spcAft>
                <a:spcPts val="50"/>
              </a:spcAft>
              <a:buClr>
                <a:srgbClr val="000000"/>
              </a:buClr>
              <a:buSzPts val="1100"/>
              <a:buFont typeface="Arial" panose="020B0604020202020204" pitchFamily="34" charset="0"/>
              <a:buChar char="•"/>
            </a:pPr>
            <a:r>
              <a:rPr lang="en-GB" sz="1400" u="none" strike="noStrike" dirty="0">
                <a:effectLst/>
                <a:uFill>
                  <a:solidFill>
                    <a:srgbClr val="000000"/>
                  </a:solidFill>
                </a:uFill>
              </a:rPr>
              <a:t>Analyse environmental policies based on </a:t>
            </a:r>
            <a:r>
              <a:rPr lang="en-GB" sz="1400" u="sng" strike="noStrike" dirty="0">
                <a:effectLst/>
                <a:uFill>
                  <a:solidFill>
                    <a:srgbClr val="000000"/>
                  </a:solidFill>
                </a:uFill>
              </a:rPr>
              <a:t>contextual analysis</a:t>
            </a:r>
            <a:r>
              <a:rPr lang="en-GB" sz="1400" u="none" strike="noStrike" dirty="0">
                <a:effectLst/>
                <a:uFill>
                  <a:solidFill>
                    <a:srgbClr val="000000"/>
                  </a:solidFill>
                </a:uFill>
              </a:rPr>
              <a:t>.  </a:t>
            </a:r>
          </a:p>
          <a:p>
            <a:pPr marL="342900" lvl="0" indent="-342900" fontAlgn="base">
              <a:lnSpc>
                <a:spcPct val="110000"/>
              </a:lnSpc>
              <a:spcAft>
                <a:spcPts val="50"/>
              </a:spcAft>
              <a:buClr>
                <a:srgbClr val="000000"/>
              </a:buClr>
              <a:buSzPts val="1100"/>
              <a:buFont typeface="Arial" panose="020B0604020202020204" pitchFamily="34" charset="0"/>
              <a:buChar char="•"/>
            </a:pPr>
            <a:r>
              <a:rPr lang="en-GB" sz="1400" u="none" strike="noStrike" dirty="0">
                <a:effectLst/>
                <a:uFill>
                  <a:solidFill>
                    <a:srgbClr val="000000"/>
                  </a:solidFill>
                </a:uFill>
              </a:rPr>
              <a:t>Critically assess policy formulation and implementation. </a:t>
            </a:r>
          </a:p>
          <a:p>
            <a:pPr marL="342900" lvl="0" indent="-342900" fontAlgn="base">
              <a:lnSpc>
                <a:spcPct val="110000"/>
              </a:lnSpc>
              <a:spcAft>
                <a:spcPts val="50"/>
              </a:spcAft>
              <a:buClr>
                <a:srgbClr val="000000"/>
              </a:buClr>
              <a:buSzPts val="1100"/>
              <a:buFont typeface="Arial" panose="020B0604020202020204" pitchFamily="34" charset="0"/>
              <a:buChar char="•"/>
            </a:pPr>
            <a:r>
              <a:rPr lang="en-GB" sz="1400" u="none" strike="noStrike" dirty="0">
                <a:effectLst/>
                <a:uFill>
                  <a:solidFill>
                    <a:srgbClr val="000000"/>
                  </a:solidFill>
                </a:uFill>
              </a:rPr>
              <a:t>Consider the ramifications of policy on the environment and associated economy. </a:t>
            </a:r>
          </a:p>
          <a:p>
            <a:pPr>
              <a:lnSpc>
                <a:spcPct val="110000"/>
              </a:lnSpc>
            </a:pPr>
            <a:endParaRPr lang="en-GB" sz="1400" dirty="0"/>
          </a:p>
        </p:txBody>
      </p:sp>
      <p:sp>
        <p:nvSpPr>
          <p:cNvPr id="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normAutofit/>
          </a:bodyPr>
          <a:lstStyle/>
          <a:p>
            <a:pPr>
              <a:spcAft>
                <a:spcPts val="600"/>
              </a:spcAft>
            </a:pPr>
            <a:fld id="{D5981148-ABBC-43A9-930F-1694C7402323}" type="datetime1">
              <a:rPr lang="en-US" smtClean="0"/>
              <a:pPr>
                <a:spcAft>
                  <a:spcPts val="600"/>
                </a:spcAft>
              </a:pPr>
              <a:t>11/27/2023</a:t>
            </a:fld>
            <a:endParaRPr lang="en-US"/>
          </a:p>
        </p:txBody>
      </p:sp>
      <p:pic>
        <p:nvPicPr>
          <p:cNvPr id="14" name="Picture 13" descr="Different science and technology icons on a green background">
            <a:extLst>
              <a:ext uri="{FF2B5EF4-FFF2-40B4-BE49-F238E27FC236}">
                <a16:creationId xmlns:a16="http://schemas.microsoft.com/office/drawing/2014/main" id="{6480E7B3-6C57-B6CE-604A-CDF867514C2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0" name="Footer Placeholder 4">
            <a:extLst>
              <a:ext uri="{FF2B5EF4-FFF2-40B4-BE49-F238E27FC236}">
                <a16:creationId xmlns:a16="http://schemas.microsoft.com/office/drawing/2014/main" id="{D5CE22E6-7DE4-64A4-9D12-81387AD7512F}"/>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solidFill>
                  <a:srgbClr val="FFFFFF"/>
                </a:solidFill>
              </a:rPr>
              <a:t>ACBA7004</a:t>
            </a:r>
          </a:p>
        </p:txBody>
      </p:sp>
      <p:sp>
        <p:nvSpPr>
          <p:cNvPr id="12"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3768866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09602" y="1396999"/>
            <a:ext cx="2786388" cy="2032001"/>
          </a:xfrm>
        </p:spPr>
        <p:txBody>
          <a:bodyPr anchor="t">
            <a:normAutofit/>
          </a:bodyPr>
          <a:lstStyle/>
          <a:p>
            <a:r>
              <a:rPr lang="en-GB" sz="2800"/>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3980408" y="1483360"/>
            <a:ext cx="7013171" cy="4430096"/>
          </a:xfrm>
        </p:spPr>
        <p:txBody>
          <a:bodyPr>
            <a:normAutofit/>
          </a:bodyPr>
          <a:lstStyle/>
          <a:p>
            <a:endParaRPr lang="en-GB" sz="2400" dirty="0"/>
          </a:p>
          <a:p>
            <a:r>
              <a:rPr lang="en-GB" sz="2400" b="1" dirty="0"/>
              <a:t>The Future is….</a:t>
            </a:r>
          </a:p>
          <a:p>
            <a:r>
              <a:rPr lang="en-GB" sz="2400" b="1" dirty="0"/>
              <a:t>What is analysis?</a:t>
            </a:r>
          </a:p>
          <a:p>
            <a:r>
              <a:rPr lang="en-GB" sz="2400" b="1" dirty="0"/>
              <a:t>Contextual analysis</a:t>
            </a:r>
          </a:p>
          <a:p>
            <a:r>
              <a:rPr lang="en-GB" sz="2400" b="1" dirty="0"/>
              <a:t>Conceptual lenses</a:t>
            </a:r>
          </a:p>
          <a:p>
            <a:r>
              <a:rPr lang="en-GB" sz="2400" dirty="0"/>
              <a:t>Future planning (seminar)</a:t>
            </a:r>
          </a:p>
          <a:p>
            <a:pPr marL="0" indent="0">
              <a:buNone/>
            </a:pPr>
            <a:endParaRPr lang="en-GB" sz="2400" dirty="0"/>
          </a:p>
        </p:txBody>
      </p:sp>
      <p:sp>
        <p:nvSpPr>
          <p:cNvPr id="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11/27/2023</a:t>
            </a:fld>
            <a:endParaRPr lang="en-US"/>
          </a:p>
        </p:txBody>
      </p:sp>
      <p:sp>
        <p:nvSpPr>
          <p:cNvPr id="12"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a:t>
            </a:fld>
            <a:endParaRPr lang="en-US"/>
          </a:p>
        </p:txBody>
      </p:sp>
      <p:sp>
        <p:nvSpPr>
          <p:cNvPr id="4" name="Footer Placeholder 4">
            <a:extLst>
              <a:ext uri="{FF2B5EF4-FFF2-40B4-BE49-F238E27FC236}">
                <a16:creationId xmlns:a16="http://schemas.microsoft.com/office/drawing/2014/main" id="{3D9080FC-628D-D4E5-E318-77ACF78D0CCB}"/>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722695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DD706F-4123-671D-CC42-089B82C7268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0" y="1"/>
            <a:ext cx="12192000" cy="6858000"/>
          </a:xfrm>
          <a:prstGeom prst="rect">
            <a:avLst/>
          </a:prstGeom>
        </p:spPr>
      </p:pic>
      <p:sp>
        <p:nvSpPr>
          <p:cNvPr id="2" name="Title 1">
            <a:extLst>
              <a:ext uri="{FF2B5EF4-FFF2-40B4-BE49-F238E27FC236}">
                <a16:creationId xmlns:a16="http://schemas.microsoft.com/office/drawing/2014/main" id="{9FD4F10C-4631-D864-8873-B8EE45B6095B}"/>
              </a:ext>
            </a:extLst>
          </p:cNvPr>
          <p:cNvSpPr>
            <a:spLocks noGrp="1"/>
          </p:cNvSpPr>
          <p:nvPr>
            <p:ph type="title"/>
          </p:nvPr>
        </p:nvSpPr>
        <p:spPr>
          <a:xfrm>
            <a:off x="2006019" y="418011"/>
            <a:ext cx="10653578" cy="1132258"/>
          </a:xfrm>
        </p:spPr>
        <p:txBody>
          <a:bodyPr/>
          <a:lstStyle/>
          <a:p>
            <a:r>
              <a:rPr lang="en-GB" dirty="0"/>
              <a:t>White Paper</a:t>
            </a:r>
          </a:p>
        </p:txBody>
      </p:sp>
      <p:sp>
        <p:nvSpPr>
          <p:cNvPr id="3" name="Content Placeholder 2">
            <a:extLst>
              <a:ext uri="{FF2B5EF4-FFF2-40B4-BE49-F238E27FC236}">
                <a16:creationId xmlns:a16="http://schemas.microsoft.com/office/drawing/2014/main" id="{812C625B-1226-040D-8031-C26FD6FFB466}"/>
              </a:ext>
            </a:extLst>
          </p:cNvPr>
          <p:cNvSpPr>
            <a:spLocks noGrp="1"/>
          </p:cNvSpPr>
          <p:nvPr>
            <p:ph idx="1"/>
          </p:nvPr>
        </p:nvSpPr>
        <p:spPr>
          <a:xfrm>
            <a:off x="612647" y="5421086"/>
            <a:ext cx="10653579" cy="888274"/>
          </a:xfrm>
        </p:spPr>
        <p:txBody>
          <a:bodyPr/>
          <a:lstStyle/>
          <a:p>
            <a:r>
              <a:rPr lang="en-GB" dirty="0">
                <a:solidFill>
                  <a:schemeClr val="bg1"/>
                </a:solidFill>
                <a:highlight>
                  <a:srgbClr val="C0C0C0"/>
                </a:highlight>
                <a:hlinkClick r:id="rId3">
                  <a:extLst>
                    <a:ext uri="{A12FA001-AC4F-418D-AE19-62706E023703}">
                      <ahyp:hlinkClr xmlns:ahyp="http://schemas.microsoft.com/office/drawing/2018/hyperlinkcolor" val="tx"/>
                    </a:ext>
                  </a:extLst>
                </a:hlinkClick>
              </a:rPr>
              <a:t>Planning for the Future: planning policy changes in England in 2020 and future reforms - House of Commons Library (parliament.uk)</a:t>
            </a:r>
            <a:endParaRPr lang="en-GB" dirty="0">
              <a:solidFill>
                <a:schemeClr val="bg1"/>
              </a:solidFill>
              <a:highlight>
                <a:srgbClr val="C0C0C0"/>
              </a:highlight>
            </a:endParaRPr>
          </a:p>
        </p:txBody>
      </p:sp>
    </p:spTree>
    <p:extLst>
      <p:ext uri="{BB962C8B-B14F-4D97-AF65-F5344CB8AC3E}">
        <p14:creationId xmlns:p14="http://schemas.microsoft.com/office/powerpoint/2010/main" val="2122419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CD2-D7B0-295E-7C2A-BB2324B06465}"/>
              </a:ext>
            </a:extLst>
          </p:cNvPr>
          <p:cNvSpPr>
            <a:spLocks noGrp="1"/>
          </p:cNvSpPr>
          <p:nvPr>
            <p:ph type="title"/>
          </p:nvPr>
        </p:nvSpPr>
        <p:spPr>
          <a:xfrm>
            <a:off x="6796844" y="474333"/>
            <a:ext cx="4563883" cy="2146300"/>
          </a:xfrm>
        </p:spPr>
        <p:txBody>
          <a:bodyPr anchor="b">
            <a:normAutofit/>
          </a:bodyPr>
          <a:lstStyle/>
          <a:p>
            <a:r>
              <a:rPr lang="en-GB" dirty="0"/>
              <a:t>The future is….</a:t>
            </a:r>
          </a:p>
        </p:txBody>
      </p:sp>
      <p:pic>
        <p:nvPicPr>
          <p:cNvPr id="5" name="Picture 4" descr="Solo journey">
            <a:extLst>
              <a:ext uri="{FF2B5EF4-FFF2-40B4-BE49-F238E27FC236}">
                <a16:creationId xmlns:a16="http://schemas.microsoft.com/office/drawing/2014/main" id="{00CABC56-14C9-614B-D18D-1F922CD922D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6095979" cy="6857990"/>
          </a:xfrm>
          <a:prstGeom prst="rect">
            <a:avLst/>
          </a:prstGeom>
          <a:noFill/>
        </p:spPr>
      </p:pic>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a:t>
            </a:fld>
            <a:endParaRPr lang="en-US"/>
          </a:p>
        </p:txBody>
      </p:sp>
      <p:sp>
        <p:nvSpPr>
          <p:cNvPr id="6" name="TextBox 5">
            <a:extLst>
              <a:ext uri="{FF2B5EF4-FFF2-40B4-BE49-F238E27FC236}">
                <a16:creationId xmlns:a16="http://schemas.microsoft.com/office/drawing/2014/main" id="{A9C5D630-7437-E0CF-434A-01920A6E0F45}"/>
              </a:ext>
            </a:extLst>
          </p:cNvPr>
          <p:cNvSpPr txBox="1"/>
          <p:nvPr/>
        </p:nvSpPr>
        <p:spPr>
          <a:xfrm>
            <a:off x="6841359" y="3063803"/>
            <a:ext cx="4790803" cy="2585323"/>
          </a:xfrm>
          <a:prstGeom prst="rect">
            <a:avLst/>
          </a:prstGeom>
          <a:noFill/>
        </p:spPr>
        <p:txBody>
          <a:bodyPr wrap="square">
            <a:spAutoFit/>
          </a:bodyPr>
          <a:lstStyle/>
          <a:p>
            <a:r>
              <a:rPr lang="en-GB" dirty="0"/>
              <a:t>Envision your own future success. </a:t>
            </a:r>
          </a:p>
          <a:p>
            <a:r>
              <a:rPr lang="en-GB" dirty="0"/>
              <a:t>Think forward 10 years and to accept that they have achieved their personal and professional aspirations. </a:t>
            </a:r>
          </a:p>
          <a:p>
            <a:r>
              <a:rPr lang="en-GB" b="1" dirty="0"/>
              <a:t>Describe:</a:t>
            </a:r>
          </a:p>
          <a:p>
            <a:r>
              <a:rPr lang="en-GB" dirty="0"/>
              <a:t>• What they do • Where they live • What they are planning to do for their next holiday • What the next week at work holds for them </a:t>
            </a:r>
          </a:p>
        </p:txBody>
      </p:sp>
      <p:sp>
        <p:nvSpPr>
          <p:cNvPr id="7" name="Footer Placeholder 4">
            <a:extLst>
              <a:ext uri="{FF2B5EF4-FFF2-40B4-BE49-F238E27FC236}">
                <a16:creationId xmlns:a16="http://schemas.microsoft.com/office/drawing/2014/main" id="{81C3AD03-2BB0-3722-F563-AA02323C27C3}"/>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1686807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CD2-D7B0-295E-7C2A-BB2324B06465}"/>
              </a:ext>
            </a:extLst>
          </p:cNvPr>
          <p:cNvSpPr>
            <a:spLocks noGrp="1"/>
          </p:cNvSpPr>
          <p:nvPr>
            <p:ph type="title"/>
          </p:nvPr>
        </p:nvSpPr>
        <p:spPr>
          <a:xfrm>
            <a:off x="6796844" y="474333"/>
            <a:ext cx="4563883" cy="2146300"/>
          </a:xfrm>
        </p:spPr>
        <p:txBody>
          <a:bodyPr anchor="b">
            <a:normAutofit/>
          </a:bodyPr>
          <a:lstStyle/>
          <a:p>
            <a:r>
              <a:rPr lang="en-GB" dirty="0"/>
              <a:t>The future is….</a:t>
            </a:r>
          </a:p>
        </p:txBody>
      </p:sp>
      <p:pic>
        <p:nvPicPr>
          <p:cNvPr id="5" name="Picture 4" descr="Solo journey">
            <a:extLst>
              <a:ext uri="{FF2B5EF4-FFF2-40B4-BE49-F238E27FC236}">
                <a16:creationId xmlns:a16="http://schemas.microsoft.com/office/drawing/2014/main" id="{00CABC56-14C9-614B-D18D-1F922CD922D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6095979" cy="6857990"/>
          </a:xfrm>
          <a:prstGeom prst="rect">
            <a:avLst/>
          </a:prstGeom>
          <a:noFill/>
        </p:spPr>
      </p:pic>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a:t>
            </a:fld>
            <a:endParaRPr lang="en-US"/>
          </a:p>
        </p:txBody>
      </p:sp>
      <p:sp>
        <p:nvSpPr>
          <p:cNvPr id="3" name="Footer Placeholder 4">
            <a:extLst>
              <a:ext uri="{FF2B5EF4-FFF2-40B4-BE49-F238E27FC236}">
                <a16:creationId xmlns:a16="http://schemas.microsoft.com/office/drawing/2014/main" id="{6E9C34E1-A052-6CCE-B21F-9D5C203B7997}"/>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453505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CD2-D7B0-295E-7C2A-BB2324B06465}"/>
              </a:ext>
            </a:extLst>
          </p:cNvPr>
          <p:cNvSpPr>
            <a:spLocks noGrp="1"/>
          </p:cNvSpPr>
          <p:nvPr>
            <p:ph type="title"/>
          </p:nvPr>
        </p:nvSpPr>
        <p:spPr>
          <a:xfrm>
            <a:off x="6796844" y="474333"/>
            <a:ext cx="4563883" cy="2146300"/>
          </a:xfrm>
        </p:spPr>
        <p:txBody>
          <a:bodyPr anchor="b">
            <a:normAutofit/>
          </a:bodyPr>
          <a:lstStyle/>
          <a:p>
            <a:r>
              <a:rPr lang="en-GB" dirty="0"/>
              <a:t>The future is….</a:t>
            </a:r>
          </a:p>
        </p:txBody>
      </p:sp>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8</a:t>
            </a:fld>
            <a:endParaRPr lang="en-US"/>
          </a:p>
        </p:txBody>
      </p:sp>
      <p:pic>
        <p:nvPicPr>
          <p:cNvPr id="4" name="Picture 3">
            <a:extLst>
              <a:ext uri="{FF2B5EF4-FFF2-40B4-BE49-F238E27FC236}">
                <a16:creationId xmlns:a16="http://schemas.microsoft.com/office/drawing/2014/main" id="{888EEEA6-884A-C9DE-7584-1C43AF3B9A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02771" y="1012372"/>
            <a:ext cx="6150428" cy="5334000"/>
          </a:xfrm>
          <a:prstGeom prst="rect">
            <a:avLst/>
          </a:prstGeom>
        </p:spPr>
      </p:pic>
      <p:sp>
        <p:nvSpPr>
          <p:cNvPr id="6" name="Footer Placeholder 4">
            <a:extLst>
              <a:ext uri="{FF2B5EF4-FFF2-40B4-BE49-F238E27FC236}">
                <a16:creationId xmlns:a16="http://schemas.microsoft.com/office/drawing/2014/main" id="{7B01A824-A6BC-99D6-D27A-58253270EA8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521000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CD2-D7B0-295E-7C2A-BB2324B06465}"/>
              </a:ext>
            </a:extLst>
          </p:cNvPr>
          <p:cNvSpPr>
            <a:spLocks noGrp="1"/>
          </p:cNvSpPr>
          <p:nvPr>
            <p:ph type="title"/>
          </p:nvPr>
        </p:nvSpPr>
        <p:spPr>
          <a:xfrm>
            <a:off x="6796844" y="474333"/>
            <a:ext cx="4563883" cy="2146300"/>
          </a:xfrm>
        </p:spPr>
        <p:txBody>
          <a:bodyPr anchor="b">
            <a:normAutofit/>
          </a:bodyPr>
          <a:lstStyle/>
          <a:p>
            <a:r>
              <a:rPr lang="en-GB" dirty="0"/>
              <a:t>The future is….</a:t>
            </a:r>
          </a:p>
        </p:txBody>
      </p:sp>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3" name="Footer Placeholder 10">
            <a:extLst>
              <a:ext uri="{FF2B5EF4-FFF2-40B4-BE49-F238E27FC236}">
                <a16:creationId xmlns:a16="http://schemas.microsoft.com/office/drawing/2014/main" id="{0A167998-F9D1-DAB0-B1E8-27E22E99AC38}"/>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9</a:t>
            </a:fld>
            <a:endParaRPr lang="en-US"/>
          </a:p>
        </p:txBody>
      </p:sp>
      <p:sp>
        <p:nvSpPr>
          <p:cNvPr id="5" name="TextBox 4">
            <a:extLst>
              <a:ext uri="{FF2B5EF4-FFF2-40B4-BE49-F238E27FC236}">
                <a16:creationId xmlns:a16="http://schemas.microsoft.com/office/drawing/2014/main" id="{7CFAFDB6-C37E-4905-9875-CA9BBC5BCD34}"/>
              </a:ext>
            </a:extLst>
          </p:cNvPr>
          <p:cNvSpPr txBox="1"/>
          <p:nvPr/>
        </p:nvSpPr>
        <p:spPr>
          <a:xfrm>
            <a:off x="903514" y="5144478"/>
            <a:ext cx="6096000" cy="923330"/>
          </a:xfrm>
          <a:prstGeom prst="rect">
            <a:avLst/>
          </a:prstGeom>
          <a:noFill/>
        </p:spPr>
        <p:txBody>
          <a:bodyPr wrap="square">
            <a:spAutoFit/>
          </a:bodyPr>
          <a:lstStyle/>
          <a:p>
            <a:r>
              <a:rPr lang="en-GB" b="0" i="0" dirty="0">
                <a:solidFill>
                  <a:srgbClr val="333333"/>
                </a:solidFill>
                <a:effectLst/>
                <a:latin typeface="franklin-gothic-urw"/>
              </a:rPr>
              <a:t>Anthropocene – the current geological era, during which human activity is considered to be the dominant influence on the Earth’s climate, environment and ecology. </a:t>
            </a:r>
            <a:endParaRPr lang="en-GB" dirty="0"/>
          </a:p>
        </p:txBody>
      </p:sp>
      <p:sp>
        <p:nvSpPr>
          <p:cNvPr id="7" name="TextBox 6">
            <a:extLst>
              <a:ext uri="{FF2B5EF4-FFF2-40B4-BE49-F238E27FC236}">
                <a16:creationId xmlns:a16="http://schemas.microsoft.com/office/drawing/2014/main" id="{9A504225-F370-F337-0551-7BAB3167F84A}"/>
              </a:ext>
            </a:extLst>
          </p:cNvPr>
          <p:cNvSpPr txBox="1"/>
          <p:nvPr/>
        </p:nvSpPr>
        <p:spPr>
          <a:xfrm>
            <a:off x="381000" y="362635"/>
            <a:ext cx="6096000" cy="646331"/>
          </a:xfrm>
          <a:prstGeom prst="rect">
            <a:avLst/>
          </a:prstGeom>
          <a:noFill/>
        </p:spPr>
        <p:txBody>
          <a:bodyPr wrap="square">
            <a:spAutoFit/>
          </a:bodyPr>
          <a:lstStyle/>
          <a:p>
            <a:r>
              <a:rPr lang="en-GB" dirty="0">
                <a:hlinkClick r:id="rId2"/>
              </a:rPr>
              <a:t>Epoch or event? Defining the Anthropocene – Physics World</a:t>
            </a:r>
            <a:endParaRPr lang="en-GB" dirty="0"/>
          </a:p>
        </p:txBody>
      </p:sp>
    </p:spTree>
    <p:extLst>
      <p:ext uri="{BB962C8B-B14F-4D97-AF65-F5344CB8AC3E}">
        <p14:creationId xmlns:p14="http://schemas.microsoft.com/office/powerpoint/2010/main" val="31970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CD2-D7B0-295E-7C2A-BB2324B06465}"/>
              </a:ext>
            </a:extLst>
          </p:cNvPr>
          <p:cNvSpPr>
            <a:spLocks noGrp="1"/>
          </p:cNvSpPr>
          <p:nvPr>
            <p:ph type="title"/>
          </p:nvPr>
        </p:nvSpPr>
        <p:spPr>
          <a:xfrm>
            <a:off x="6796844" y="474333"/>
            <a:ext cx="4563883" cy="2146300"/>
          </a:xfrm>
        </p:spPr>
        <p:txBody>
          <a:bodyPr anchor="b">
            <a:normAutofit/>
          </a:bodyPr>
          <a:lstStyle/>
          <a:p>
            <a:r>
              <a:rPr lang="en-GB" dirty="0"/>
              <a:t>The future is….</a:t>
            </a:r>
          </a:p>
        </p:txBody>
      </p:sp>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3" name="Footer Placeholder 10">
            <a:extLst>
              <a:ext uri="{FF2B5EF4-FFF2-40B4-BE49-F238E27FC236}">
                <a16:creationId xmlns:a16="http://schemas.microsoft.com/office/drawing/2014/main" id="{0A167998-F9D1-DAB0-B1E8-27E22E99AC38}"/>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10</a:t>
            </a:fld>
            <a:endParaRPr lang="en-US"/>
          </a:p>
        </p:txBody>
      </p:sp>
      <p:sp>
        <p:nvSpPr>
          <p:cNvPr id="4" name="TextBox 3">
            <a:extLst>
              <a:ext uri="{FF2B5EF4-FFF2-40B4-BE49-F238E27FC236}">
                <a16:creationId xmlns:a16="http://schemas.microsoft.com/office/drawing/2014/main" id="{1E125579-21AF-04B0-DE21-93A289CB8C08}"/>
              </a:ext>
            </a:extLst>
          </p:cNvPr>
          <p:cNvSpPr txBox="1"/>
          <p:nvPr/>
        </p:nvSpPr>
        <p:spPr>
          <a:xfrm>
            <a:off x="1034143" y="4410279"/>
            <a:ext cx="6096000" cy="1754326"/>
          </a:xfrm>
          <a:prstGeom prst="rect">
            <a:avLst/>
          </a:prstGeom>
          <a:noFill/>
        </p:spPr>
        <p:txBody>
          <a:bodyPr wrap="square">
            <a:spAutoFit/>
          </a:bodyPr>
          <a:lstStyle/>
          <a:p>
            <a:pPr algn="l"/>
            <a:r>
              <a:rPr lang="en-GB" b="0" i="0" dirty="0">
                <a:solidFill>
                  <a:srgbClr val="333333"/>
                </a:solidFill>
                <a:effectLst/>
                <a:latin typeface="franklin-gothic-urw"/>
              </a:rPr>
              <a:t>Many of these changes will persist for millennia or longer, and are altering the trajectory of the Earth system, some with permanent effect</a:t>
            </a:r>
          </a:p>
          <a:p>
            <a:pPr algn="l"/>
            <a:endParaRPr lang="en-GB" b="0" i="0" dirty="0">
              <a:solidFill>
                <a:srgbClr val="333333"/>
              </a:solidFill>
              <a:effectLst/>
              <a:latin typeface="franklin-gothic-urw"/>
            </a:endParaRPr>
          </a:p>
          <a:p>
            <a:r>
              <a:rPr lang="en-GB" b="0" i="0" dirty="0">
                <a:solidFill>
                  <a:srgbClr val="666666"/>
                </a:solidFill>
                <a:effectLst/>
                <a:latin typeface="franklin-gothic-urw"/>
              </a:rPr>
              <a:t>International Commission on Stratigraphy's Anthropocene Working Group</a:t>
            </a:r>
            <a:endParaRPr lang="en-GB" dirty="0"/>
          </a:p>
        </p:txBody>
      </p:sp>
      <p:sp>
        <p:nvSpPr>
          <p:cNvPr id="7" name="TextBox 6">
            <a:extLst>
              <a:ext uri="{FF2B5EF4-FFF2-40B4-BE49-F238E27FC236}">
                <a16:creationId xmlns:a16="http://schemas.microsoft.com/office/drawing/2014/main" id="{65177365-A5A1-A809-E41F-E76DA326F153}"/>
              </a:ext>
            </a:extLst>
          </p:cNvPr>
          <p:cNvSpPr txBox="1"/>
          <p:nvPr/>
        </p:nvSpPr>
        <p:spPr>
          <a:xfrm>
            <a:off x="831273" y="370229"/>
            <a:ext cx="6096000" cy="646331"/>
          </a:xfrm>
          <a:prstGeom prst="rect">
            <a:avLst/>
          </a:prstGeom>
          <a:noFill/>
        </p:spPr>
        <p:txBody>
          <a:bodyPr wrap="square">
            <a:spAutoFit/>
          </a:bodyPr>
          <a:lstStyle/>
          <a:p>
            <a:r>
              <a:rPr lang="en-GB" dirty="0">
                <a:hlinkClick r:id="rId2"/>
              </a:rPr>
              <a:t>Epoch or event? Defining the Anthropocene – Physics World</a:t>
            </a:r>
            <a:endParaRPr lang="en-GB" dirty="0"/>
          </a:p>
        </p:txBody>
      </p:sp>
    </p:spTree>
    <p:extLst>
      <p:ext uri="{BB962C8B-B14F-4D97-AF65-F5344CB8AC3E}">
        <p14:creationId xmlns:p14="http://schemas.microsoft.com/office/powerpoint/2010/main" val="2783989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CD2-D7B0-295E-7C2A-BB2324B06465}"/>
              </a:ext>
            </a:extLst>
          </p:cNvPr>
          <p:cNvSpPr>
            <a:spLocks noGrp="1"/>
          </p:cNvSpPr>
          <p:nvPr>
            <p:ph type="title"/>
          </p:nvPr>
        </p:nvSpPr>
        <p:spPr>
          <a:xfrm>
            <a:off x="6796844" y="474333"/>
            <a:ext cx="4563883" cy="2146300"/>
          </a:xfrm>
        </p:spPr>
        <p:txBody>
          <a:bodyPr anchor="b">
            <a:normAutofit/>
          </a:bodyPr>
          <a:lstStyle/>
          <a:p>
            <a:r>
              <a:rPr lang="en-GB" dirty="0"/>
              <a:t>The future is….</a:t>
            </a:r>
          </a:p>
        </p:txBody>
      </p:sp>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3" name="Footer Placeholder 10">
            <a:extLst>
              <a:ext uri="{FF2B5EF4-FFF2-40B4-BE49-F238E27FC236}">
                <a16:creationId xmlns:a16="http://schemas.microsoft.com/office/drawing/2014/main" id="{0A167998-F9D1-DAB0-B1E8-27E22E99AC38}"/>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a:t>
            </a:fld>
            <a:endParaRPr lang="en-US"/>
          </a:p>
        </p:txBody>
      </p:sp>
      <p:sp>
        <p:nvSpPr>
          <p:cNvPr id="5" name="TextBox 4">
            <a:extLst>
              <a:ext uri="{FF2B5EF4-FFF2-40B4-BE49-F238E27FC236}">
                <a16:creationId xmlns:a16="http://schemas.microsoft.com/office/drawing/2014/main" id="{24F76136-1A43-383D-0247-CF361FC9C756}"/>
              </a:ext>
            </a:extLst>
          </p:cNvPr>
          <p:cNvSpPr txBox="1"/>
          <p:nvPr/>
        </p:nvSpPr>
        <p:spPr>
          <a:xfrm>
            <a:off x="703022" y="5561652"/>
            <a:ext cx="6093822" cy="646331"/>
          </a:xfrm>
          <a:prstGeom prst="rect">
            <a:avLst/>
          </a:prstGeom>
          <a:noFill/>
        </p:spPr>
        <p:txBody>
          <a:bodyPr wrap="square">
            <a:spAutoFit/>
          </a:bodyPr>
          <a:lstStyle/>
          <a:p>
            <a:r>
              <a:rPr lang="en-GB" dirty="0">
                <a:highlight>
                  <a:srgbClr val="FFFF00"/>
                </a:highlight>
                <a:hlinkClick r:id="rId2"/>
              </a:rPr>
              <a:t>The future of ‘environmental’ policy in the Anthropocene: time for a paradigm shift (uwtsd.ac.uk)</a:t>
            </a:r>
            <a:endParaRPr lang="en-GB" dirty="0">
              <a:highlight>
                <a:srgbClr val="FFFF00"/>
              </a:highlight>
            </a:endParaRPr>
          </a:p>
        </p:txBody>
      </p:sp>
      <p:sp>
        <p:nvSpPr>
          <p:cNvPr id="6" name="TextBox 5">
            <a:extLst>
              <a:ext uri="{FF2B5EF4-FFF2-40B4-BE49-F238E27FC236}">
                <a16:creationId xmlns:a16="http://schemas.microsoft.com/office/drawing/2014/main" id="{57C66720-419A-E67E-3B7B-9C563EBB8B0B}"/>
              </a:ext>
            </a:extLst>
          </p:cNvPr>
          <p:cNvSpPr txBox="1"/>
          <p:nvPr/>
        </p:nvSpPr>
        <p:spPr>
          <a:xfrm>
            <a:off x="700844" y="5115977"/>
            <a:ext cx="6096000" cy="646331"/>
          </a:xfrm>
          <a:prstGeom prst="rect">
            <a:avLst/>
          </a:prstGeom>
          <a:noFill/>
        </p:spPr>
        <p:txBody>
          <a:bodyPr wrap="square">
            <a:spAutoFit/>
          </a:bodyPr>
          <a:lstStyle/>
          <a:p>
            <a:pPr algn="l"/>
            <a:r>
              <a:rPr lang="en-GB" b="0" i="0" dirty="0">
                <a:solidFill>
                  <a:srgbClr val="333333"/>
                </a:solidFill>
                <a:effectLst/>
                <a:latin typeface="franklin-gothic-urw"/>
              </a:rPr>
              <a:t>Suggested Reading:</a:t>
            </a:r>
          </a:p>
          <a:p>
            <a:pPr algn="l"/>
            <a:endParaRPr lang="en-GB" b="0" i="0" dirty="0">
              <a:solidFill>
                <a:srgbClr val="333333"/>
              </a:solidFill>
              <a:effectLst/>
              <a:latin typeface="franklin-gothic-urw"/>
            </a:endParaRPr>
          </a:p>
        </p:txBody>
      </p:sp>
    </p:spTree>
    <p:extLst>
      <p:ext uri="{BB962C8B-B14F-4D97-AF65-F5344CB8AC3E}">
        <p14:creationId xmlns:p14="http://schemas.microsoft.com/office/powerpoint/2010/main" val="694177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CD2-D7B0-295E-7C2A-BB2324B06465}"/>
              </a:ext>
            </a:extLst>
          </p:cNvPr>
          <p:cNvSpPr>
            <a:spLocks noGrp="1"/>
          </p:cNvSpPr>
          <p:nvPr>
            <p:ph type="title"/>
          </p:nvPr>
        </p:nvSpPr>
        <p:spPr>
          <a:xfrm>
            <a:off x="624668" y="1008050"/>
            <a:ext cx="4681506" cy="559494"/>
          </a:xfrm>
        </p:spPr>
        <p:txBody>
          <a:bodyPr vert="horz" lIns="91440" tIns="45720" rIns="91440" bIns="45720" rtlCol="0" anchor="b">
            <a:normAutofit fontScale="90000"/>
          </a:bodyPr>
          <a:lstStyle/>
          <a:p>
            <a:r>
              <a:rPr lang="en-US" b="1" kern="1200" dirty="0">
                <a:solidFill>
                  <a:schemeClr val="tx1"/>
                </a:solidFill>
                <a:latin typeface="+mj-lt"/>
                <a:ea typeface="+mj-ea"/>
                <a:cs typeface="+mj-cs"/>
              </a:rPr>
              <a:t>The future is….</a:t>
            </a:r>
          </a:p>
        </p:txBody>
      </p:sp>
      <p:sp>
        <p:nvSpPr>
          <p:cNvPr id="7" name="TextBox 6">
            <a:extLst>
              <a:ext uri="{FF2B5EF4-FFF2-40B4-BE49-F238E27FC236}">
                <a16:creationId xmlns:a16="http://schemas.microsoft.com/office/drawing/2014/main" id="{65177365-A5A1-A809-E41F-E76DA326F153}"/>
              </a:ext>
            </a:extLst>
          </p:cNvPr>
          <p:cNvSpPr txBox="1"/>
          <p:nvPr/>
        </p:nvSpPr>
        <p:spPr>
          <a:xfrm>
            <a:off x="624668" y="2770887"/>
            <a:ext cx="4681506" cy="3187274"/>
          </a:xfrm>
        </p:spPr>
        <p:txBody>
          <a:bodyPr vert="horz" lIns="91440" tIns="45720" rIns="91440" bIns="45720" rtlCol="0">
            <a:normAutofit/>
          </a:bodyPr>
          <a:lstStyle/>
          <a:p>
            <a:pPr>
              <a:lnSpc>
                <a:spcPct val="120000"/>
              </a:lnSpc>
              <a:spcAft>
                <a:spcPts val="600"/>
              </a:spcAft>
            </a:pPr>
            <a:endParaRPr lang="en-US" dirty="0"/>
          </a:p>
        </p:txBody>
      </p:sp>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84DF6273-7D8C-4EFC-8D9D-F0D35E047D41}" type="datetime1">
              <a:rPr lang="en-US" smtClean="0">
                <a:effectLst>
                  <a:outerShdw blurRad="38100" dist="38100" dir="2700000" algn="tl">
                    <a:srgbClr val="000000">
                      <a:alpha val="43137"/>
                    </a:srgbClr>
                  </a:outerShdw>
                </a:effectLst>
              </a:rPr>
              <a:pPr>
                <a:spcAft>
                  <a:spcPts val="600"/>
                </a:spcAft>
              </a:pPr>
              <a:t>11/28/2023</a:t>
            </a:fld>
            <a:endParaRPr lang="en-US">
              <a:effectLst>
                <a:outerShdw blurRad="38100" dist="38100" dir="2700000" algn="tl">
                  <a:srgbClr val="000000">
                    <a:alpha val="43137"/>
                  </a:srgbClr>
                </a:outerShdw>
              </a:effectLst>
            </a:endParaRPr>
          </a:p>
        </p:txBody>
      </p:sp>
      <p:pic>
        <p:nvPicPr>
          <p:cNvPr id="8194" name="Picture 2" descr="A graph showing the temperature of a global climate change&#10;&#10;Description automatically generated with medium confidence">
            <a:extLst>
              <a:ext uri="{FF2B5EF4-FFF2-40B4-BE49-F238E27FC236}">
                <a16:creationId xmlns:a16="http://schemas.microsoft.com/office/drawing/2014/main" id="{DBD836F6-7030-B702-7686-2F9685252410}"/>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5630729" y="671863"/>
            <a:ext cx="6430640" cy="551427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3" name="Footer Placeholder 10">
            <a:extLst>
              <a:ext uri="{FF2B5EF4-FFF2-40B4-BE49-F238E27FC236}">
                <a16:creationId xmlns:a16="http://schemas.microsoft.com/office/drawing/2014/main" id="{0A167998-F9D1-DAB0-B1E8-27E22E99AC38}"/>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Sample Footer Text</a:t>
            </a: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12</a:t>
            </a:fld>
            <a:endParaRPr lang="en-US"/>
          </a:p>
        </p:txBody>
      </p:sp>
      <p:sp>
        <p:nvSpPr>
          <p:cNvPr id="5" name="TextBox 4">
            <a:extLst>
              <a:ext uri="{FF2B5EF4-FFF2-40B4-BE49-F238E27FC236}">
                <a16:creationId xmlns:a16="http://schemas.microsoft.com/office/drawing/2014/main" id="{751F1A51-557B-E269-2703-AA1076CD9200}"/>
              </a:ext>
            </a:extLst>
          </p:cNvPr>
          <p:cNvSpPr txBox="1"/>
          <p:nvPr/>
        </p:nvSpPr>
        <p:spPr>
          <a:xfrm>
            <a:off x="624668" y="5311830"/>
            <a:ext cx="5328556" cy="646331"/>
          </a:xfrm>
          <a:prstGeom prst="rect">
            <a:avLst/>
          </a:prstGeom>
          <a:noFill/>
        </p:spPr>
        <p:txBody>
          <a:bodyPr wrap="square">
            <a:spAutoFit/>
          </a:bodyPr>
          <a:lstStyle/>
          <a:p>
            <a:r>
              <a:rPr lang="en-GB" dirty="0">
                <a:hlinkClick r:id="rId3"/>
              </a:rPr>
              <a:t>Future of Climate Change | Climate Change Science | US EPA (chicago.gov)</a:t>
            </a:r>
            <a:endParaRPr lang="en-GB" dirty="0"/>
          </a:p>
        </p:txBody>
      </p:sp>
      <p:sp>
        <p:nvSpPr>
          <p:cNvPr id="8" name="TextBox 7">
            <a:extLst>
              <a:ext uri="{FF2B5EF4-FFF2-40B4-BE49-F238E27FC236}">
                <a16:creationId xmlns:a16="http://schemas.microsoft.com/office/drawing/2014/main" id="{2B4AA273-419B-8512-75BE-6834A4B15736}"/>
              </a:ext>
            </a:extLst>
          </p:cNvPr>
          <p:cNvSpPr txBox="1"/>
          <p:nvPr/>
        </p:nvSpPr>
        <p:spPr>
          <a:xfrm>
            <a:off x="729343" y="2422342"/>
            <a:ext cx="4256314" cy="2308324"/>
          </a:xfrm>
          <a:prstGeom prst="rect">
            <a:avLst/>
          </a:prstGeom>
          <a:noFill/>
        </p:spPr>
        <p:txBody>
          <a:bodyPr wrap="square">
            <a:spAutoFit/>
          </a:bodyPr>
          <a:lstStyle/>
          <a:p>
            <a:r>
              <a:rPr lang="en-GB" b="0" i="0" dirty="0">
                <a:solidFill>
                  <a:srgbClr val="212121"/>
                </a:solidFill>
                <a:effectLst/>
                <a:latin typeface="Source Sans Pro" panose="020B0503030403020204" pitchFamily="34" charset="0"/>
              </a:rPr>
              <a:t>Observed and projected changes in global average temperature under four emissions pathways. The vertical bars at right show likely ranges in temperature by the end of the century, while the lines show projections averaged across a range of climate models. Changes are relative to the 1986-2005 average. Source: </a:t>
            </a:r>
            <a:r>
              <a:rPr lang="en-GB" b="0" i="0" dirty="0">
                <a:solidFill>
                  <a:srgbClr val="205493"/>
                </a:solidFill>
                <a:effectLst/>
                <a:latin typeface="Source Sans Pro" panose="020B0503030403020204" pitchFamily="34" charset="0"/>
                <a:hlinkClick r:id="rId4"/>
              </a:rPr>
              <a:t>IPCC, 2013</a:t>
            </a:r>
            <a:endParaRPr lang="en-GB" dirty="0"/>
          </a:p>
        </p:txBody>
      </p:sp>
    </p:spTree>
    <p:extLst>
      <p:ext uri="{BB962C8B-B14F-4D97-AF65-F5344CB8AC3E}">
        <p14:creationId xmlns:p14="http://schemas.microsoft.com/office/powerpoint/2010/main" val="360410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dirty="0"/>
              <a:t>On the whiteboard, write a list of key concerns about the future (from an environmental planning and policy perspective)</a:t>
            </a:r>
          </a:p>
          <a:p>
            <a:pPr marL="0" indent="0">
              <a:buNone/>
              <a:defRPr/>
            </a:pPr>
            <a:endParaRPr lang="en-GB" sz="1900" b="1" i="1" dirty="0"/>
          </a:p>
          <a:p>
            <a:pPr marL="0" indent="0">
              <a:buNone/>
              <a:defRPr/>
            </a:pPr>
            <a:r>
              <a:rPr lang="en-GB" sz="1900" b="1" i="1" dirty="0"/>
              <a:t>(Order them in terms of agreed importance). 10 mins</a:t>
            </a:r>
            <a:endParaRPr lang="en-GB" sz="1800" b="1" i="1"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11/28/2023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13</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6302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dirty="0"/>
              <a:t>Write 1 paragraph to explain why you think the top item is the most important.</a:t>
            </a:r>
          </a:p>
          <a:p>
            <a:pPr marL="0" indent="0">
              <a:buNone/>
              <a:defRPr/>
            </a:pPr>
            <a:endParaRPr lang="en-GB" sz="1900" b="1" i="1" dirty="0"/>
          </a:p>
          <a:p>
            <a:pPr marL="0" indent="0">
              <a:buNone/>
              <a:defRPr/>
            </a:pPr>
            <a:r>
              <a:rPr lang="en-GB" sz="1900" b="1" i="1" dirty="0"/>
              <a:t>(Order them in terms of agreed importance). 10 mins</a:t>
            </a:r>
            <a:endParaRPr lang="en-GB" sz="1800" b="1" i="1"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11/28/2023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7363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BC50-1B67-12F0-D784-6C78F7ADCB50}"/>
              </a:ext>
            </a:extLst>
          </p:cNvPr>
          <p:cNvSpPr>
            <a:spLocks noGrp="1"/>
          </p:cNvSpPr>
          <p:nvPr>
            <p:ph type="title"/>
          </p:nvPr>
        </p:nvSpPr>
        <p:spPr/>
        <p:txBody>
          <a:bodyPr/>
          <a:lstStyle/>
          <a:p>
            <a:r>
              <a:rPr lang="en-GB" dirty="0"/>
              <a:t>Terms </a:t>
            </a:r>
          </a:p>
        </p:txBody>
      </p:sp>
      <p:sp>
        <p:nvSpPr>
          <p:cNvPr id="3" name="Content Placeholder 2">
            <a:extLst>
              <a:ext uri="{FF2B5EF4-FFF2-40B4-BE49-F238E27FC236}">
                <a16:creationId xmlns:a16="http://schemas.microsoft.com/office/drawing/2014/main" id="{03098EF6-4346-01DB-23D1-7F88D6D3FDC1}"/>
              </a:ext>
            </a:extLst>
          </p:cNvPr>
          <p:cNvSpPr>
            <a:spLocks noGrp="1"/>
          </p:cNvSpPr>
          <p:nvPr>
            <p:ph idx="1"/>
          </p:nvPr>
        </p:nvSpPr>
        <p:spPr/>
        <p:txBody>
          <a:bodyPr/>
          <a:lstStyle/>
          <a:p>
            <a:r>
              <a:rPr lang="en-GB" dirty="0"/>
              <a:t>Strategic foresight</a:t>
            </a:r>
          </a:p>
          <a:p>
            <a:r>
              <a:rPr lang="en-GB" dirty="0"/>
              <a:t>Systems thinking</a:t>
            </a:r>
          </a:p>
          <a:p>
            <a:r>
              <a:rPr lang="en-GB" dirty="0"/>
              <a:t>Evaluation</a:t>
            </a:r>
          </a:p>
          <a:p>
            <a:r>
              <a:rPr lang="en-GB" dirty="0"/>
              <a:t>Analysis</a:t>
            </a:r>
          </a:p>
          <a:p>
            <a:r>
              <a:rPr lang="en-GB" dirty="0"/>
              <a:t>Critical analysis</a:t>
            </a:r>
          </a:p>
          <a:p>
            <a:r>
              <a:rPr lang="en-GB" dirty="0"/>
              <a:t>Contextual analysis</a:t>
            </a:r>
          </a:p>
          <a:p>
            <a:r>
              <a:rPr lang="en-GB" dirty="0"/>
              <a:t>Discourse analysis</a:t>
            </a:r>
          </a:p>
          <a:p>
            <a:endParaRPr lang="en-GB" dirty="0"/>
          </a:p>
        </p:txBody>
      </p:sp>
    </p:spTree>
    <p:extLst>
      <p:ext uri="{BB962C8B-B14F-4D97-AF65-F5344CB8AC3E}">
        <p14:creationId xmlns:p14="http://schemas.microsoft.com/office/powerpoint/2010/main" val="943841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BC50-1B67-12F0-D784-6C78F7ADCB50}"/>
              </a:ext>
            </a:extLst>
          </p:cNvPr>
          <p:cNvSpPr>
            <a:spLocks noGrp="1"/>
          </p:cNvSpPr>
          <p:nvPr>
            <p:ph type="title"/>
          </p:nvPr>
        </p:nvSpPr>
        <p:spPr/>
        <p:txBody>
          <a:bodyPr/>
          <a:lstStyle/>
          <a:p>
            <a:r>
              <a:rPr lang="en-GB" dirty="0"/>
              <a:t>Terms </a:t>
            </a:r>
          </a:p>
        </p:txBody>
      </p:sp>
      <p:sp>
        <p:nvSpPr>
          <p:cNvPr id="3" name="Content Placeholder 2">
            <a:extLst>
              <a:ext uri="{FF2B5EF4-FFF2-40B4-BE49-F238E27FC236}">
                <a16:creationId xmlns:a16="http://schemas.microsoft.com/office/drawing/2014/main" id="{03098EF6-4346-01DB-23D1-7F88D6D3FDC1}"/>
              </a:ext>
            </a:extLst>
          </p:cNvPr>
          <p:cNvSpPr>
            <a:spLocks noGrp="1"/>
          </p:cNvSpPr>
          <p:nvPr>
            <p:ph idx="1"/>
          </p:nvPr>
        </p:nvSpPr>
        <p:spPr/>
        <p:txBody>
          <a:bodyPr>
            <a:normAutofit lnSpcReduction="10000"/>
          </a:bodyPr>
          <a:lstStyle/>
          <a:p>
            <a:r>
              <a:rPr lang="en-GB" dirty="0"/>
              <a:t>Strategic foresight - </a:t>
            </a:r>
            <a:r>
              <a:rPr lang="en-GB" i="0" dirty="0">
                <a:solidFill>
                  <a:srgbClr val="FF0000"/>
                </a:solidFill>
                <a:effectLst/>
                <a:latin typeface="arial" panose="020B0604020202020204" pitchFamily="34" charset="0"/>
              </a:rPr>
              <a:t>Strategic foresight is a structured and systematic way of using ideas about the future to anticipate and better prepare for change (OECD)</a:t>
            </a:r>
            <a:endParaRPr lang="en-GB" dirty="0">
              <a:solidFill>
                <a:srgbClr val="FF0000"/>
              </a:solidFill>
            </a:endParaRPr>
          </a:p>
          <a:p>
            <a:r>
              <a:rPr lang="en-GB" dirty="0"/>
              <a:t>Systems thinking - </a:t>
            </a:r>
            <a:r>
              <a:rPr lang="en-GB" dirty="0">
                <a:solidFill>
                  <a:srgbClr val="FF0000"/>
                </a:solidFill>
              </a:rPr>
              <a:t>an approach to problem solving which takes into account the overall system as well as its individual parts</a:t>
            </a:r>
          </a:p>
          <a:p>
            <a:r>
              <a:rPr lang="en-GB" dirty="0"/>
              <a:t>Evaluation - </a:t>
            </a:r>
            <a:r>
              <a:rPr lang="en-GB" dirty="0">
                <a:solidFill>
                  <a:srgbClr val="FF0000"/>
                </a:solidFill>
              </a:rPr>
              <a:t>the making of a judgement about the amount, number, or value of something; assessment</a:t>
            </a:r>
          </a:p>
          <a:p>
            <a:r>
              <a:rPr lang="en-GB" dirty="0"/>
              <a:t>Analysis - </a:t>
            </a:r>
            <a:r>
              <a:rPr lang="en-GB" b="0" i="0" dirty="0">
                <a:solidFill>
                  <a:srgbClr val="FF0000"/>
                </a:solidFill>
                <a:effectLst/>
                <a:latin typeface="arial" panose="020B0604020202020204" pitchFamily="34" charset="0"/>
              </a:rPr>
              <a:t>detailed examination of the elements or structure of something</a:t>
            </a:r>
            <a:endParaRPr lang="en-GB" dirty="0">
              <a:solidFill>
                <a:srgbClr val="FF0000"/>
              </a:solidFill>
            </a:endParaRPr>
          </a:p>
          <a:p>
            <a:r>
              <a:rPr lang="en-GB" dirty="0"/>
              <a:t>Contextual analysis - </a:t>
            </a:r>
            <a:r>
              <a:rPr lang="en-GB" dirty="0">
                <a:solidFill>
                  <a:srgbClr val="FF0000"/>
                </a:solidFill>
              </a:rPr>
              <a:t>Contextual analysis is the process of breaking down a complex issue or problem in order to better understand it</a:t>
            </a:r>
          </a:p>
          <a:p>
            <a:r>
              <a:rPr lang="en-GB" dirty="0"/>
              <a:t>Discourse analysis -</a:t>
            </a:r>
            <a:r>
              <a:rPr lang="en-GB" dirty="0">
                <a:solidFill>
                  <a:srgbClr val="FF0000"/>
                </a:solidFill>
              </a:rPr>
              <a:t> a research method for studying written or spoken language in relation to its social context </a:t>
            </a:r>
          </a:p>
          <a:p>
            <a:pPr marL="0" indent="0">
              <a:buNone/>
            </a:pPr>
            <a:endParaRPr lang="en-GB" dirty="0"/>
          </a:p>
        </p:txBody>
      </p:sp>
    </p:spTree>
    <p:extLst>
      <p:ext uri="{BB962C8B-B14F-4D97-AF65-F5344CB8AC3E}">
        <p14:creationId xmlns:p14="http://schemas.microsoft.com/office/powerpoint/2010/main" val="1210222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rking space background">
            <a:extLst>
              <a:ext uri="{FF2B5EF4-FFF2-40B4-BE49-F238E27FC236}">
                <a16:creationId xmlns:a16="http://schemas.microsoft.com/office/drawing/2014/main" id="{6644ABA2-E96D-6C5C-FF92-156285DFE91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A68EA76A-0D22-B90A-404A-6B459C2787AB}"/>
              </a:ext>
            </a:extLst>
          </p:cNvPr>
          <p:cNvSpPr>
            <a:spLocks noGrp="1"/>
          </p:cNvSpPr>
          <p:nvPr>
            <p:ph type="ctrTitle"/>
          </p:nvPr>
        </p:nvSpPr>
        <p:spPr>
          <a:xfrm>
            <a:off x="552552" y="3973128"/>
            <a:ext cx="4738347" cy="1986802"/>
          </a:xfrm>
        </p:spPr>
        <p:txBody>
          <a:bodyPr>
            <a:normAutofit/>
          </a:bodyPr>
          <a:lstStyle/>
          <a:p>
            <a:pPr algn="r"/>
            <a:r>
              <a:rPr lang="en-GB" dirty="0">
                <a:solidFill>
                  <a:srgbClr val="FFFFFF"/>
                </a:solidFill>
              </a:rPr>
              <a:t>Analysis in report writing</a:t>
            </a:r>
          </a:p>
        </p:txBody>
      </p:sp>
      <p:sp>
        <p:nvSpPr>
          <p:cNvPr id="1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3" name="Footer Placeholder 13">
            <a:extLst>
              <a:ext uri="{FF2B5EF4-FFF2-40B4-BE49-F238E27FC236}">
                <a16:creationId xmlns:a16="http://schemas.microsoft.com/office/drawing/2014/main" id="{DB5AEA4B-9F09-49BB-CE1D-CDE611C033ED}"/>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17</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305301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ctrTitle"/>
          </p:nvPr>
        </p:nvSpPr>
        <p:spPr bwMode="auto">
          <a:xfrm>
            <a:off x="618007" y="661594"/>
            <a:ext cx="6336976" cy="5392841"/>
          </a:xfrm>
        </p:spPr>
        <p:txBody>
          <a:bodyPr numCol="1" anchor="b" compatLnSpc="1">
            <a:prstTxWarp prst="textNoShape">
              <a:avLst/>
            </a:prstTxWarp>
            <a:normAutofit/>
          </a:bodyPr>
          <a:lstStyle/>
          <a:p>
            <a:pPr algn="l" eaLnBrk="1" hangingPunct="1"/>
            <a:r>
              <a:rPr lang="en-US" sz="4800" dirty="0"/>
              <a:t>Understanding Analysis</a:t>
            </a:r>
            <a:endParaRPr lang="en-US" sz="4800" cap="none" dirty="0"/>
          </a:p>
        </p:txBody>
      </p:sp>
      <p:sp>
        <p:nvSpPr>
          <p:cNvPr id="3" name="Subtitle 2"/>
          <p:cNvSpPr>
            <a:spLocks noGrp="1"/>
          </p:cNvSpPr>
          <p:nvPr>
            <p:ph type="subTitle" idx="1"/>
          </p:nvPr>
        </p:nvSpPr>
        <p:spPr>
          <a:xfrm>
            <a:off x="8412480" y="612648"/>
            <a:ext cx="3063855" cy="5350004"/>
          </a:xfrm>
        </p:spPr>
        <p:txBody>
          <a:bodyPr rtlCol="0">
            <a:normAutofit/>
          </a:bodyPr>
          <a:lstStyle/>
          <a:p>
            <a:pPr algn="l">
              <a:defRPr/>
            </a:pPr>
            <a:r>
              <a:rPr lang="en-US" dirty="0"/>
              <a:t>Interpretation Techniques for Looking Below the Surface</a:t>
            </a:r>
          </a:p>
        </p:txBody>
      </p:sp>
      <p:sp>
        <p:nvSpPr>
          <p:cNvPr id="14342" name="Date Placeholder 3">
            <a:extLst>
              <a:ext uri="{FF2B5EF4-FFF2-40B4-BE49-F238E27FC236}">
                <a16:creationId xmlns:a16="http://schemas.microsoft.com/office/drawing/2014/main" id="{D75022A2-EB44-F341-A065-97718AF220AB}"/>
              </a:ext>
            </a:extLst>
          </p:cNvPr>
          <p:cNvSpPr>
            <a:spLocks noGrp="1"/>
          </p:cNvSpPr>
          <p:nvPr>
            <p:ph type="dt" sz="half" idx="10"/>
          </p:nvPr>
        </p:nvSpPr>
        <p:spPr>
          <a:xfrm>
            <a:off x="137160" y="6453002"/>
            <a:ext cx="3494314" cy="365125"/>
          </a:xfrm>
        </p:spPr>
        <p:txBody>
          <a:bodyPr>
            <a:normAutofit/>
          </a:bodyPr>
          <a:lstStyle/>
          <a:p>
            <a:pPr>
              <a:spcAft>
                <a:spcPts val="600"/>
              </a:spcAft>
            </a:pPr>
            <a:fld id="{B0EB36D0-AF62-4AB8-9D80-3D4ECD7D04DB}" type="datetime1">
              <a:rPr lang="en-US" smtClean="0"/>
              <a:pPr>
                <a:spcAft>
                  <a:spcPts val="600"/>
                </a:spcAft>
              </a:pPr>
              <a:t>11/27/2023</a:t>
            </a:fld>
            <a:endParaRPr lang="en-US"/>
          </a:p>
        </p:txBody>
      </p:sp>
      <p:sp>
        <p:nvSpPr>
          <p:cNvPr id="14346" name="Slide Number Placeholder 5">
            <a:extLst>
              <a:ext uri="{FF2B5EF4-FFF2-40B4-BE49-F238E27FC236}">
                <a16:creationId xmlns:a16="http://schemas.microsoft.com/office/drawing/2014/main" id="{32F957AC-C56B-D0D8-54F3-3E40F2AC25E4}"/>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18</a:t>
            </a:fld>
            <a:endParaRPr lang="en-US"/>
          </a:p>
        </p:txBody>
      </p:sp>
      <p:sp>
        <p:nvSpPr>
          <p:cNvPr id="2" name="Footer Placeholder 4">
            <a:extLst>
              <a:ext uri="{FF2B5EF4-FFF2-40B4-BE49-F238E27FC236}">
                <a16:creationId xmlns:a16="http://schemas.microsoft.com/office/drawing/2014/main" id="{1201A7BD-9E97-0688-33A2-1903281B357E}"/>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TextBox 79">
            <a:extLst>
              <a:ext uri="{FF2B5EF4-FFF2-40B4-BE49-F238E27FC236}">
                <a16:creationId xmlns:a16="http://schemas.microsoft.com/office/drawing/2014/main" id="{23CC9316-F753-44C5-9CC7-A664C2FDC279}"/>
              </a:ext>
            </a:extLst>
          </p:cNvPr>
          <p:cNvSpPr txBox="1"/>
          <p:nvPr/>
        </p:nvSpPr>
        <p:spPr>
          <a:xfrm>
            <a:off x="609599" y="5293849"/>
            <a:ext cx="7202558" cy="1178688"/>
          </a:xfr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Critical analysis</a:t>
            </a:r>
          </a:p>
        </p:txBody>
      </p:sp>
      <p:pic>
        <p:nvPicPr>
          <p:cNvPr id="7" name="Picture 6" descr="A close up of a keyboard&#10;&#10;Description automatically generated">
            <a:extLst>
              <a:ext uri="{FF2B5EF4-FFF2-40B4-BE49-F238E27FC236}">
                <a16:creationId xmlns:a16="http://schemas.microsoft.com/office/drawing/2014/main" id="{81108153-77C8-489F-9451-EC6BA91B228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8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11/27/2023</a:t>
            </a:fld>
            <a:endParaRPr lang="en-US"/>
          </a:p>
        </p:txBody>
      </p:sp>
      <p:sp>
        <p:nvSpPr>
          <p:cNvPr id="91"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19</a:t>
            </a:fld>
            <a:endParaRPr lang="en-US"/>
          </a:p>
        </p:txBody>
      </p:sp>
      <p:sp>
        <p:nvSpPr>
          <p:cNvPr id="2" name="Footer Placeholder 4">
            <a:extLst>
              <a:ext uri="{FF2B5EF4-FFF2-40B4-BE49-F238E27FC236}">
                <a16:creationId xmlns:a16="http://schemas.microsoft.com/office/drawing/2014/main" id="{6ED3B209-8BF6-D2BC-8689-AA52BB86747C}"/>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ustDataLst>
      <p:tags r:id="rId1"/>
    </p:custDataLst>
    <p:extLst>
      <p:ext uri="{BB962C8B-B14F-4D97-AF65-F5344CB8AC3E}">
        <p14:creationId xmlns:p14="http://schemas.microsoft.com/office/powerpoint/2010/main" val="184762487"/>
      </p:ext>
    </p:extLst>
  </p:cSld>
  <p:clrMapOvr>
    <a:masterClrMapping/>
  </p:clrMapOvr>
  <mc:AlternateContent xmlns:mc="http://schemas.openxmlformats.org/markup-compatibility/2006" xmlns:p14="http://schemas.microsoft.com/office/powerpoint/2010/main">
    <mc:Choice Requires="p14">
      <p:transition spd="slow" p14:dur="2000" advTm="18128"/>
    </mc:Choice>
    <mc:Fallback xmlns="">
      <p:transition spd="slow" advTm="1812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DE65E-B3D3-430D-BC5C-8D6E89B1922C}"/>
              </a:ext>
            </a:extLst>
          </p:cNvPr>
          <p:cNvSpPr>
            <a:spLocks noGrp="1"/>
          </p:cNvSpPr>
          <p:nvPr>
            <p:ph type="title"/>
          </p:nvPr>
        </p:nvSpPr>
        <p:spPr>
          <a:xfrm>
            <a:off x="540513" y="303086"/>
            <a:ext cx="8640000" cy="864000"/>
          </a:xfrm>
        </p:spPr>
        <p:txBody>
          <a:bodyPr>
            <a:noAutofit/>
          </a:bodyPr>
          <a:lstStyle/>
          <a:p>
            <a:r>
              <a:rPr lang="en-GB" sz="4000" dirty="0"/>
              <a:t>Why be critical?</a:t>
            </a:r>
          </a:p>
        </p:txBody>
      </p:sp>
      <p:sp>
        <p:nvSpPr>
          <p:cNvPr id="3" name="Content Placeholder 2">
            <a:extLst>
              <a:ext uri="{FF2B5EF4-FFF2-40B4-BE49-F238E27FC236}">
                <a16:creationId xmlns:a16="http://schemas.microsoft.com/office/drawing/2014/main" id="{12823411-12EE-44B2-8140-A1D56D131F5B}"/>
              </a:ext>
            </a:extLst>
          </p:cNvPr>
          <p:cNvSpPr>
            <a:spLocks noGrp="1"/>
          </p:cNvSpPr>
          <p:nvPr>
            <p:ph idx="1"/>
          </p:nvPr>
        </p:nvSpPr>
        <p:spPr>
          <a:xfrm>
            <a:off x="1486381" y="1517168"/>
            <a:ext cx="9219238" cy="3823663"/>
          </a:xfrm>
        </p:spPr>
        <p:txBody>
          <a:bodyPr>
            <a:normAutofit/>
          </a:bodyPr>
          <a:lstStyle/>
          <a:p>
            <a:pPr marL="0" indent="0">
              <a:lnSpc>
                <a:spcPct val="100000"/>
              </a:lnSpc>
              <a:spcBef>
                <a:spcPts val="2400"/>
              </a:spcBef>
              <a:buNone/>
            </a:pPr>
            <a:r>
              <a:rPr lang="en-GB" dirty="0"/>
              <a:t>As a student in higher education, you are expected to develop a critical approach to your studies it helps:</a:t>
            </a:r>
          </a:p>
          <a:p>
            <a:pPr>
              <a:lnSpc>
                <a:spcPct val="100000"/>
              </a:lnSpc>
              <a:spcBef>
                <a:spcPts val="2400"/>
              </a:spcBef>
            </a:pPr>
            <a:r>
              <a:rPr lang="en-GB" sz="2400" dirty="0"/>
              <a:t>build your </a:t>
            </a:r>
            <a:r>
              <a:rPr lang="en-GB" sz="2400" b="1" dirty="0"/>
              <a:t>knowledge</a:t>
            </a:r>
            <a:r>
              <a:rPr lang="en-GB" sz="2400" dirty="0"/>
              <a:t> and </a:t>
            </a:r>
            <a:r>
              <a:rPr lang="en-GB" sz="2400" b="1" dirty="0"/>
              <a:t>understanding</a:t>
            </a:r>
            <a:r>
              <a:rPr lang="en-GB" sz="2400" dirty="0"/>
              <a:t> </a:t>
            </a:r>
          </a:p>
          <a:p>
            <a:pPr>
              <a:lnSpc>
                <a:spcPct val="100000"/>
              </a:lnSpc>
              <a:spcBef>
                <a:spcPts val="2400"/>
              </a:spcBef>
            </a:pPr>
            <a:r>
              <a:rPr lang="en-GB" sz="2400" dirty="0"/>
              <a:t>improve your idea development and problem-solving skills</a:t>
            </a:r>
          </a:p>
          <a:p>
            <a:pPr marL="0" indent="0">
              <a:lnSpc>
                <a:spcPct val="100000"/>
              </a:lnSpc>
              <a:spcBef>
                <a:spcPts val="2400"/>
              </a:spcBef>
              <a:buNone/>
            </a:pPr>
            <a:r>
              <a:rPr lang="en-GB" dirty="0"/>
              <a:t>Becoming skilled in critical analysis takes time, however it is a transferable skill for life</a:t>
            </a:r>
          </a:p>
        </p:txBody>
      </p:sp>
      <p:sp>
        <p:nvSpPr>
          <p:cNvPr id="4" name="TextBox 3"/>
          <p:cNvSpPr txBox="1"/>
          <p:nvPr/>
        </p:nvSpPr>
        <p:spPr>
          <a:xfrm rot="20801859">
            <a:off x="1701773" y="5231837"/>
            <a:ext cx="1865376" cy="707886"/>
          </a:xfrm>
          <a:prstGeom prst="rect">
            <a:avLst/>
          </a:prstGeom>
          <a:solidFill>
            <a:schemeClr val="accent2">
              <a:lumMod val="20000"/>
              <a:lumOff val="80000"/>
            </a:schemeClr>
          </a:solidFill>
        </p:spPr>
        <p:txBody>
          <a:bodyPr wrap="square" rtlCol="0">
            <a:spAutoFit/>
          </a:bodyPr>
          <a:lstStyle/>
          <a:p>
            <a:pPr algn="ctr"/>
            <a:r>
              <a:rPr lang="en-GB" sz="2000" dirty="0"/>
              <a:t>Across disciplines</a:t>
            </a:r>
          </a:p>
        </p:txBody>
      </p:sp>
      <p:sp>
        <p:nvSpPr>
          <p:cNvPr id="5" name="TextBox 4"/>
          <p:cNvSpPr txBox="1"/>
          <p:nvPr/>
        </p:nvSpPr>
        <p:spPr>
          <a:xfrm rot="630117">
            <a:off x="3479451" y="5417700"/>
            <a:ext cx="2218944" cy="707886"/>
          </a:xfrm>
          <a:prstGeom prst="rect">
            <a:avLst/>
          </a:prstGeom>
          <a:solidFill>
            <a:schemeClr val="accent1">
              <a:lumMod val="40000"/>
              <a:lumOff val="60000"/>
            </a:schemeClr>
          </a:solidFill>
        </p:spPr>
        <p:txBody>
          <a:bodyPr wrap="square" rtlCol="0">
            <a:spAutoFit/>
          </a:bodyPr>
          <a:lstStyle/>
          <a:p>
            <a:pPr algn="ctr"/>
            <a:r>
              <a:rPr lang="en-GB" sz="2000" dirty="0"/>
              <a:t>Interpret news reports</a:t>
            </a:r>
          </a:p>
        </p:txBody>
      </p:sp>
      <p:sp>
        <p:nvSpPr>
          <p:cNvPr id="6" name="TextBox 5"/>
          <p:cNvSpPr txBox="1"/>
          <p:nvPr/>
        </p:nvSpPr>
        <p:spPr>
          <a:xfrm rot="20691881">
            <a:off x="5521653" y="5122558"/>
            <a:ext cx="2816352" cy="707886"/>
          </a:xfrm>
          <a:prstGeom prst="rect">
            <a:avLst/>
          </a:prstGeom>
          <a:solidFill>
            <a:srgbClr val="7030A0"/>
          </a:solidFill>
        </p:spPr>
        <p:txBody>
          <a:bodyPr wrap="square" rtlCol="0">
            <a:spAutoFit/>
          </a:bodyPr>
          <a:lstStyle/>
          <a:p>
            <a:pPr algn="ctr"/>
            <a:r>
              <a:rPr lang="en-GB" sz="2000" dirty="0">
                <a:solidFill>
                  <a:schemeClr val="bg1"/>
                </a:solidFill>
              </a:rPr>
              <a:t>Identify political agendas</a:t>
            </a:r>
          </a:p>
        </p:txBody>
      </p:sp>
      <p:sp>
        <p:nvSpPr>
          <p:cNvPr id="7" name="TextBox 6"/>
          <p:cNvSpPr txBox="1"/>
          <p:nvPr/>
        </p:nvSpPr>
        <p:spPr>
          <a:xfrm rot="789328">
            <a:off x="8204375" y="5264331"/>
            <a:ext cx="2292096" cy="707886"/>
          </a:xfrm>
          <a:prstGeom prst="rect">
            <a:avLst/>
          </a:prstGeom>
          <a:solidFill>
            <a:schemeClr val="accent6">
              <a:lumMod val="40000"/>
              <a:lumOff val="60000"/>
            </a:schemeClr>
          </a:solidFill>
        </p:spPr>
        <p:txBody>
          <a:bodyPr wrap="square" rtlCol="0">
            <a:spAutoFit/>
          </a:bodyPr>
          <a:lstStyle/>
          <a:p>
            <a:pPr algn="ctr"/>
            <a:r>
              <a:rPr lang="en-GB" sz="2000" dirty="0"/>
              <a:t>Make career choices</a:t>
            </a:r>
          </a:p>
        </p:txBody>
      </p:sp>
      <p:sp>
        <p:nvSpPr>
          <p:cNvPr id="8" name="Footer Placeholder 4">
            <a:extLst>
              <a:ext uri="{FF2B5EF4-FFF2-40B4-BE49-F238E27FC236}">
                <a16:creationId xmlns:a16="http://schemas.microsoft.com/office/drawing/2014/main" id="{94347BCC-6AA7-1623-64B6-E8EEF0DDFDC8}"/>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ustDataLst>
      <p:tags r:id="rId1"/>
    </p:custDataLst>
    <p:extLst>
      <p:ext uri="{BB962C8B-B14F-4D97-AF65-F5344CB8AC3E}">
        <p14:creationId xmlns:p14="http://schemas.microsoft.com/office/powerpoint/2010/main" val="1964138634"/>
      </p:ext>
    </p:extLst>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DE65E-B3D3-430D-BC5C-8D6E89B1922C}"/>
              </a:ext>
            </a:extLst>
          </p:cNvPr>
          <p:cNvSpPr>
            <a:spLocks noGrp="1"/>
          </p:cNvSpPr>
          <p:nvPr>
            <p:ph type="title"/>
          </p:nvPr>
        </p:nvSpPr>
        <p:spPr>
          <a:xfrm>
            <a:off x="519573" y="314780"/>
            <a:ext cx="8640000" cy="864000"/>
          </a:xfrm>
        </p:spPr>
        <p:txBody>
          <a:bodyPr>
            <a:noAutofit/>
          </a:bodyPr>
          <a:lstStyle/>
          <a:p>
            <a:pPr algn="ctr"/>
            <a:r>
              <a:rPr lang="en-GB" sz="4000" dirty="0"/>
              <a:t>What does it mean to be critical?</a:t>
            </a:r>
          </a:p>
        </p:txBody>
      </p:sp>
      <p:sp>
        <p:nvSpPr>
          <p:cNvPr id="3" name="Content Placeholder 2">
            <a:extLst>
              <a:ext uri="{FF2B5EF4-FFF2-40B4-BE49-F238E27FC236}">
                <a16:creationId xmlns:a16="http://schemas.microsoft.com/office/drawing/2014/main" id="{12823411-12EE-44B2-8140-A1D56D131F5B}"/>
              </a:ext>
            </a:extLst>
          </p:cNvPr>
          <p:cNvSpPr>
            <a:spLocks noGrp="1"/>
          </p:cNvSpPr>
          <p:nvPr>
            <p:ph idx="1"/>
          </p:nvPr>
        </p:nvSpPr>
        <p:spPr>
          <a:xfrm>
            <a:off x="2136000" y="1382322"/>
            <a:ext cx="7920000" cy="4650179"/>
          </a:xfrm>
        </p:spPr>
        <p:txBody>
          <a:bodyPr>
            <a:normAutofit fontScale="92500" lnSpcReduction="20000"/>
          </a:bodyPr>
          <a:lstStyle/>
          <a:p>
            <a:pPr marL="0" indent="0">
              <a:lnSpc>
                <a:spcPct val="100000"/>
              </a:lnSpc>
              <a:spcBef>
                <a:spcPts val="2400"/>
              </a:spcBef>
              <a:buNone/>
            </a:pPr>
            <a:r>
              <a:rPr lang="en-GB" b="1" dirty="0"/>
              <a:t>Analysing</a:t>
            </a:r>
            <a:r>
              <a:rPr lang="en-GB" dirty="0"/>
              <a:t> and </a:t>
            </a:r>
            <a:r>
              <a:rPr lang="en-GB" b="1" dirty="0"/>
              <a:t>evaluating </a:t>
            </a:r>
            <a:r>
              <a:rPr lang="en-GB" dirty="0"/>
              <a:t>the credibility of: </a:t>
            </a:r>
          </a:p>
          <a:p>
            <a:pPr>
              <a:lnSpc>
                <a:spcPct val="100000"/>
              </a:lnSpc>
              <a:spcBef>
                <a:spcPts val="2400"/>
              </a:spcBef>
            </a:pPr>
            <a:r>
              <a:rPr lang="en-GB" dirty="0"/>
              <a:t>sources of information</a:t>
            </a:r>
          </a:p>
          <a:p>
            <a:pPr>
              <a:lnSpc>
                <a:spcPct val="100000"/>
              </a:lnSpc>
              <a:spcBef>
                <a:spcPts val="2400"/>
              </a:spcBef>
            </a:pPr>
            <a:r>
              <a:rPr lang="en-GB" dirty="0"/>
              <a:t>evidence</a:t>
            </a:r>
          </a:p>
          <a:p>
            <a:pPr>
              <a:lnSpc>
                <a:spcPct val="100000"/>
              </a:lnSpc>
              <a:spcBef>
                <a:spcPts val="2400"/>
              </a:spcBef>
            </a:pPr>
            <a:r>
              <a:rPr lang="en-GB" dirty="0"/>
              <a:t>ideas and viewpoints (including your own)</a:t>
            </a:r>
          </a:p>
          <a:p>
            <a:pPr>
              <a:lnSpc>
                <a:spcPct val="100000"/>
              </a:lnSpc>
              <a:spcBef>
                <a:spcPts val="2400"/>
              </a:spcBef>
            </a:pPr>
            <a:r>
              <a:rPr lang="en-GB" dirty="0"/>
              <a:t>practices/approaches (including your own)</a:t>
            </a:r>
          </a:p>
          <a:p>
            <a:pPr marL="0" indent="0">
              <a:lnSpc>
                <a:spcPct val="100000"/>
              </a:lnSpc>
              <a:spcBef>
                <a:spcPts val="2400"/>
              </a:spcBef>
              <a:buNone/>
            </a:pPr>
            <a:endParaRPr lang="en-GB" dirty="0"/>
          </a:p>
          <a:p>
            <a:pPr marL="0" indent="0">
              <a:lnSpc>
                <a:spcPct val="100000"/>
              </a:lnSpc>
              <a:spcBef>
                <a:spcPts val="2400"/>
              </a:spcBef>
              <a:buNone/>
            </a:pPr>
            <a:endParaRPr lang="en-GB" dirty="0"/>
          </a:p>
          <a:p>
            <a:pPr marL="0" indent="0">
              <a:lnSpc>
                <a:spcPct val="100000"/>
              </a:lnSpc>
              <a:spcBef>
                <a:spcPts val="2400"/>
              </a:spcBef>
              <a:buNone/>
            </a:pPr>
            <a:endParaRPr lang="en-GB" dirty="0"/>
          </a:p>
          <a:p>
            <a:pPr marL="0" indent="0">
              <a:lnSpc>
                <a:spcPct val="100000"/>
              </a:lnSpc>
              <a:spcBef>
                <a:spcPts val="2400"/>
              </a:spcBef>
              <a:buNone/>
            </a:pPr>
            <a:r>
              <a:rPr lang="en-GB" dirty="0"/>
              <a:t>to be critical can also mean identifying positive elements</a:t>
            </a:r>
          </a:p>
        </p:txBody>
      </p:sp>
      <p:sp>
        <p:nvSpPr>
          <p:cNvPr id="4" name="TextBox 3"/>
          <p:cNvSpPr txBox="1"/>
          <p:nvPr/>
        </p:nvSpPr>
        <p:spPr>
          <a:xfrm>
            <a:off x="2136000" y="4521571"/>
            <a:ext cx="2560320" cy="954107"/>
          </a:xfrm>
          <a:prstGeom prst="rect">
            <a:avLst/>
          </a:prstGeom>
          <a:noFill/>
        </p:spPr>
        <p:txBody>
          <a:bodyPr wrap="square" rtlCol="0">
            <a:spAutoFit/>
          </a:bodyPr>
          <a:lstStyle/>
          <a:p>
            <a:r>
              <a:rPr lang="en-GB" sz="2800" dirty="0">
                <a:solidFill>
                  <a:srgbClr val="FF0000"/>
                </a:solidFill>
              </a:rPr>
              <a:t>But remember…</a:t>
            </a:r>
          </a:p>
        </p:txBody>
      </p:sp>
      <p:sp>
        <p:nvSpPr>
          <p:cNvPr id="5" name="Footer Placeholder 4">
            <a:extLst>
              <a:ext uri="{FF2B5EF4-FFF2-40B4-BE49-F238E27FC236}">
                <a16:creationId xmlns:a16="http://schemas.microsoft.com/office/drawing/2014/main" id="{0BB3848C-1D04-663C-1638-E055D8A271CB}"/>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ustDataLst>
      <p:tags r:id="rId1"/>
    </p:custDataLst>
    <p:extLst>
      <p:ext uri="{BB962C8B-B14F-4D97-AF65-F5344CB8AC3E}">
        <p14:creationId xmlns:p14="http://schemas.microsoft.com/office/powerpoint/2010/main" val="2734461495"/>
      </p:ext>
    </p:extLst>
  </p:cSld>
  <p:clrMapOvr>
    <a:masterClrMapping/>
  </p:clrMapOvr>
  <mc:AlternateContent xmlns:mc="http://schemas.openxmlformats.org/markup-compatibility/2006" xmlns:p14="http://schemas.microsoft.com/office/powerpoint/2010/main">
    <mc:Choice Requires="p14">
      <p:transition spd="slow" p14:dur="2000" advTm="59070"/>
    </mc:Choice>
    <mc:Fallback xmlns="">
      <p:transition spd="slow" advTm="5907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96844" y="474333"/>
            <a:ext cx="4563883" cy="1052542"/>
          </a:xfrm>
        </p:spPr>
        <p:txBody>
          <a:bodyPr anchor="b">
            <a:normAutofit/>
          </a:bodyPr>
          <a:lstStyle/>
          <a:p>
            <a:pPr>
              <a:defRPr/>
            </a:pPr>
            <a:r>
              <a:rPr lang="en-US" dirty="0"/>
              <a:t>Analysis is…</a:t>
            </a:r>
          </a:p>
        </p:txBody>
      </p:sp>
      <p:pic>
        <p:nvPicPr>
          <p:cNvPr id="16" name="Picture 15" descr="Magnifying glass and question mark">
            <a:extLst>
              <a:ext uri="{FF2B5EF4-FFF2-40B4-BE49-F238E27FC236}">
                <a16:creationId xmlns:a16="http://schemas.microsoft.com/office/drawing/2014/main" id="{166DBFFB-74F6-0753-6446-639973898C5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6095979" cy="6857990"/>
          </a:xfrm>
          <a:prstGeom prst="rect">
            <a:avLst/>
          </a:prstGeom>
          <a:noFill/>
        </p:spPr>
      </p:pic>
      <p:sp>
        <p:nvSpPr>
          <p:cNvPr id="3" name="Content Placeholder 2"/>
          <p:cNvSpPr>
            <a:spLocks noGrp="1"/>
          </p:cNvSpPr>
          <p:nvPr>
            <p:ph idx="1"/>
          </p:nvPr>
        </p:nvSpPr>
        <p:spPr>
          <a:xfrm>
            <a:off x="6604419" y="1893796"/>
            <a:ext cx="4948731" cy="4741768"/>
          </a:xfrm>
        </p:spPr>
        <p:txBody>
          <a:bodyPr rtlCol="0">
            <a:normAutofit/>
          </a:bodyPr>
          <a:lstStyle/>
          <a:p>
            <a:pPr indent="-274320">
              <a:lnSpc>
                <a:spcPct val="110000"/>
              </a:lnSpc>
              <a:buNone/>
              <a:defRPr/>
            </a:pPr>
            <a:r>
              <a:rPr lang="en-US" sz="1800" dirty="0"/>
              <a:t>	“More than just a set of skills, analysis is a frame of mind, an attitude toward experience</a:t>
            </a:r>
            <a:r>
              <a:rPr lang="en-US" sz="1800" b="1" dirty="0"/>
              <a:t>. It is a form of detective work that typically pursues something puzzling, something you are seeking to understand rather than something you are already sure you have the answers to</a:t>
            </a:r>
            <a:r>
              <a:rPr lang="en-US" sz="1800" dirty="0"/>
              <a:t>. Analysis finds questions where there seemed not to be any, and it makes connections that might not have been evident at first.” </a:t>
            </a:r>
          </a:p>
          <a:p>
            <a:pPr indent="-274320">
              <a:lnSpc>
                <a:spcPct val="110000"/>
              </a:lnSpc>
              <a:buNone/>
              <a:defRPr/>
            </a:pPr>
            <a:r>
              <a:rPr lang="en-US" sz="1800" dirty="0"/>
              <a:t>(</a:t>
            </a:r>
            <a:r>
              <a:rPr lang="en-US" sz="1800" dirty="0" err="1"/>
              <a:t>Rosenwasser</a:t>
            </a:r>
            <a:r>
              <a:rPr lang="en-US" sz="1800" dirty="0"/>
              <a:t> and Stephen, 4) </a:t>
            </a:r>
          </a:p>
          <a:p>
            <a:pPr indent="-274320">
              <a:lnSpc>
                <a:spcPct val="110000"/>
              </a:lnSpc>
              <a:buNone/>
              <a:defRPr/>
            </a:pPr>
            <a:r>
              <a:rPr lang="en-GB" sz="1600" dirty="0">
                <a:hlinkClick r:id="rId3"/>
              </a:rPr>
              <a:t>ACBA7004: </a:t>
            </a:r>
            <a:r>
              <a:rPr lang="en-GB" sz="1600" dirty="0" err="1">
                <a:hlinkClick r:id="rId3"/>
              </a:rPr>
              <a:t>Rosenwassar</a:t>
            </a:r>
            <a:r>
              <a:rPr lang="en-GB" sz="1600" dirty="0">
                <a:hlinkClick r:id="rId3"/>
              </a:rPr>
              <a:t> and Stephen - Analyses handout (uwtsd.ac.uk)</a:t>
            </a:r>
            <a:endParaRPr lang="en-US" sz="1800" dirty="0"/>
          </a:p>
          <a:p>
            <a:pPr marL="68580" indent="0">
              <a:lnSpc>
                <a:spcPct val="110000"/>
              </a:lnSpc>
              <a:buNone/>
              <a:defRPr/>
            </a:pPr>
            <a:endParaRPr lang="en-US" sz="1500" dirty="0"/>
          </a:p>
        </p:txBody>
      </p:sp>
      <p:sp>
        <p:nvSpPr>
          <p:cNvPr id="15"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a:solidFill>
                  <a:srgbClr val="FFFFFF"/>
                </a:solidFill>
              </a:rPr>
              <a:pPr>
                <a:spcAft>
                  <a:spcPts val="600"/>
                </a:spcAft>
              </a:pPr>
              <a:t>11/27/2023</a:t>
            </a:fld>
            <a:endParaRPr lang="en-US">
              <a:solidFill>
                <a:srgbClr val="FFFFFF"/>
              </a:solidFill>
            </a:endParaRPr>
          </a:p>
        </p:txBody>
      </p:sp>
      <p:sp>
        <p:nvSpPr>
          <p:cNvPr id="18"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22</a:t>
            </a:fld>
            <a:endParaRPr lang="en-US">
              <a:effectLst>
                <a:outerShdw blurRad="38100" dist="38100" dir="2700000" algn="tl">
                  <a:srgbClr val="000000">
                    <a:alpha val="43137"/>
                  </a:srgbClr>
                </a:outerShdw>
              </a:effectLst>
            </a:endParaRPr>
          </a:p>
        </p:txBody>
      </p:sp>
      <p:sp>
        <p:nvSpPr>
          <p:cNvPr id="4" name="Footer Placeholder 4">
            <a:extLst>
              <a:ext uri="{FF2B5EF4-FFF2-40B4-BE49-F238E27FC236}">
                <a16:creationId xmlns:a16="http://schemas.microsoft.com/office/drawing/2014/main" id="{CAE548D6-D098-782E-593A-E57FEC48273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bwMode="auto">
          <a:xfrm>
            <a:off x="1952481" y="800783"/>
            <a:ext cx="8278891" cy="1323867"/>
          </a:xfrm>
        </p:spPr>
        <p:txBody>
          <a:bodyPr numCol="1" anchor="b" anchorCtr="0" compatLnSpc="1">
            <a:prstTxWarp prst="textNoShape">
              <a:avLst/>
            </a:prstTxWarp>
            <a:normAutofit fontScale="90000"/>
          </a:bodyPr>
          <a:lstStyle/>
          <a:p>
            <a:pPr eaLnBrk="1" hangingPunct="1"/>
            <a:r>
              <a:rPr lang="en-US" cap="none" dirty="0"/>
              <a:t>Rationale for understanding analysis:</a:t>
            </a:r>
            <a:br>
              <a:rPr lang="en-US" cap="none" dirty="0"/>
            </a:br>
            <a:r>
              <a:rPr lang="en-US" cap="none" dirty="0"/>
              <a:t>Composition and Communication</a:t>
            </a:r>
            <a:endParaRPr lang="en-US" dirty="0"/>
          </a:p>
        </p:txBody>
      </p:sp>
      <p:sp>
        <p:nvSpPr>
          <p:cNvPr id="3" name="Content Placeholder 2"/>
          <p:cNvSpPr>
            <a:spLocks noGrp="1"/>
          </p:cNvSpPr>
          <p:nvPr>
            <p:ph idx="1"/>
          </p:nvPr>
        </p:nvSpPr>
        <p:spPr>
          <a:xfrm>
            <a:off x="1952481" y="2495774"/>
            <a:ext cx="8278892" cy="3273426"/>
          </a:xfrm>
        </p:spPr>
        <p:txBody>
          <a:bodyPr rtlCol="0">
            <a:normAutofit lnSpcReduction="10000"/>
          </a:bodyPr>
          <a:lstStyle/>
          <a:p>
            <a:pPr>
              <a:defRPr/>
            </a:pPr>
            <a:r>
              <a:rPr lang="en-US" sz="1800" dirty="0"/>
              <a:t>Typical Learning Outcomes highlight the need to: </a:t>
            </a:r>
          </a:p>
          <a:p>
            <a:pPr>
              <a:defRPr/>
            </a:pPr>
            <a:r>
              <a:rPr lang="en-US" sz="1800" dirty="0"/>
              <a:t>Develop arguments</a:t>
            </a:r>
          </a:p>
          <a:p>
            <a:pPr>
              <a:defRPr/>
            </a:pPr>
            <a:r>
              <a:rPr lang="en-US" sz="1800" dirty="0" err="1"/>
              <a:t>Analyse</a:t>
            </a:r>
            <a:r>
              <a:rPr lang="en-US" sz="1800" dirty="0"/>
              <a:t> </a:t>
            </a:r>
          </a:p>
          <a:p>
            <a:pPr fontAlgn="base">
              <a:lnSpc>
                <a:spcPct val="110000"/>
              </a:lnSpc>
              <a:spcAft>
                <a:spcPts val="50"/>
              </a:spcAft>
              <a:buClr>
                <a:srgbClr val="000000"/>
              </a:buClr>
              <a:buSzPts val="1100"/>
            </a:pPr>
            <a:r>
              <a:rPr lang="en-GB" sz="1800" b="1" u="none" strike="noStrike" dirty="0">
                <a:effectLst/>
                <a:uFill>
                  <a:solidFill>
                    <a:srgbClr val="000000"/>
                  </a:solidFill>
                </a:uFill>
              </a:rPr>
              <a:t>Demonstrate an in depth understanding </a:t>
            </a:r>
          </a:p>
          <a:p>
            <a:pPr fontAlgn="base">
              <a:lnSpc>
                <a:spcPct val="110000"/>
              </a:lnSpc>
              <a:spcAft>
                <a:spcPts val="50"/>
              </a:spcAft>
              <a:buClr>
                <a:srgbClr val="000000"/>
              </a:buClr>
              <a:buSzPts val="1100"/>
            </a:pPr>
            <a:r>
              <a:rPr lang="en-GB" sz="1800" b="1" u="none" strike="noStrike" dirty="0">
                <a:effectLst/>
                <a:uFill>
                  <a:solidFill>
                    <a:srgbClr val="000000"/>
                  </a:solidFill>
                </a:uFill>
              </a:rPr>
              <a:t>Analyse environmental policies based on </a:t>
            </a:r>
            <a:r>
              <a:rPr lang="en-GB" sz="1800" b="1" u="sng" strike="noStrike" dirty="0">
                <a:effectLst/>
                <a:uFill>
                  <a:solidFill>
                    <a:srgbClr val="000000"/>
                  </a:solidFill>
                </a:uFill>
              </a:rPr>
              <a:t>contextual analysis</a:t>
            </a:r>
            <a:r>
              <a:rPr lang="en-GB" sz="1800" b="1" u="none" strike="noStrike" dirty="0">
                <a:effectLst/>
                <a:uFill>
                  <a:solidFill>
                    <a:srgbClr val="000000"/>
                  </a:solidFill>
                </a:uFill>
              </a:rPr>
              <a:t>.  </a:t>
            </a:r>
          </a:p>
          <a:p>
            <a:pPr fontAlgn="base">
              <a:lnSpc>
                <a:spcPct val="110000"/>
              </a:lnSpc>
              <a:spcAft>
                <a:spcPts val="50"/>
              </a:spcAft>
              <a:buClr>
                <a:srgbClr val="000000"/>
              </a:buClr>
              <a:buSzPts val="1100"/>
            </a:pPr>
            <a:r>
              <a:rPr lang="en-GB" sz="1800" b="1" u="none" strike="noStrike" dirty="0">
                <a:effectLst/>
                <a:uFill>
                  <a:solidFill>
                    <a:srgbClr val="000000"/>
                  </a:solidFill>
                </a:uFill>
              </a:rPr>
              <a:t>Critically assess policy formulation and implementation. </a:t>
            </a:r>
          </a:p>
          <a:p>
            <a:pPr fontAlgn="base">
              <a:lnSpc>
                <a:spcPct val="110000"/>
              </a:lnSpc>
              <a:spcAft>
                <a:spcPts val="50"/>
              </a:spcAft>
              <a:buClr>
                <a:srgbClr val="000000"/>
              </a:buClr>
              <a:buSzPts val="1100"/>
            </a:pPr>
            <a:r>
              <a:rPr lang="en-GB" sz="1800" b="1" u="none" strike="noStrike" dirty="0">
                <a:effectLst/>
                <a:uFill>
                  <a:solidFill>
                    <a:srgbClr val="000000"/>
                  </a:solidFill>
                </a:uFill>
              </a:rPr>
              <a:t>Consider the ramifications of policy on the environment and associated economy. </a:t>
            </a:r>
          </a:p>
          <a:p>
            <a:pPr indent="-342900">
              <a:buFont typeface="Wingdings 3" pitchFamily="18" charset="2"/>
              <a:buChar char=""/>
              <a:defRPr/>
            </a:pPr>
            <a:endParaRPr lang="en-US" sz="1800" dirty="0"/>
          </a:p>
          <a:p>
            <a:pPr marL="0" indent="0">
              <a:buNone/>
              <a:defRPr/>
            </a:pPr>
            <a:endParaRPr lang="en-US" sz="1800" dirty="0"/>
          </a:p>
        </p:txBody>
      </p:sp>
      <p:sp>
        <p:nvSpPr>
          <p:cNvPr id="17414"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11/27/2023</a:t>
            </a:fld>
            <a:endParaRPr lang="en-US"/>
          </a:p>
        </p:txBody>
      </p:sp>
      <p:sp>
        <p:nvSpPr>
          <p:cNvPr id="17418"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23</a:t>
            </a:fld>
            <a:endParaRPr lang="en-US"/>
          </a:p>
        </p:txBody>
      </p:sp>
      <p:sp>
        <p:nvSpPr>
          <p:cNvPr id="2" name="Footer Placeholder 4">
            <a:extLst>
              <a:ext uri="{FF2B5EF4-FFF2-40B4-BE49-F238E27FC236}">
                <a16:creationId xmlns:a16="http://schemas.microsoft.com/office/drawing/2014/main" id="{A971D6E8-AC79-8203-870F-1A8170716139}"/>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9576" y="861176"/>
            <a:ext cx="4916424" cy="1754660"/>
          </a:xfrm>
        </p:spPr>
        <p:txBody>
          <a:bodyPr anchor="b">
            <a:normAutofit/>
          </a:bodyPr>
          <a:lstStyle/>
          <a:p>
            <a:pPr>
              <a:defRPr/>
            </a:pPr>
            <a:r>
              <a:rPr lang="en-US"/>
              <a:t>Defining Analysis</a:t>
            </a:r>
          </a:p>
        </p:txBody>
      </p:sp>
      <p:sp>
        <p:nvSpPr>
          <p:cNvPr id="22530" name="Content Placeholder 4"/>
          <p:cNvSpPr>
            <a:spLocks noGrp="1"/>
          </p:cNvSpPr>
          <p:nvPr>
            <p:ph idx="1"/>
          </p:nvPr>
        </p:nvSpPr>
        <p:spPr>
          <a:xfrm>
            <a:off x="1172509" y="2767373"/>
            <a:ext cx="4916424" cy="3116076"/>
          </a:xfrm>
        </p:spPr>
        <p:txBody>
          <a:bodyPr>
            <a:normAutofit/>
          </a:bodyPr>
          <a:lstStyle/>
          <a:p>
            <a:pPr marL="68263" indent="0">
              <a:buNone/>
            </a:pPr>
            <a:r>
              <a:rPr lang="en-US" dirty="0"/>
              <a:t>Breaking a text down into its varied components to see how each piece works and contributes to the text’s meaning or purpose.</a:t>
            </a:r>
          </a:p>
        </p:txBody>
      </p:sp>
      <p:pic>
        <p:nvPicPr>
          <p:cNvPr id="22531" name="Picture 1" descr="hyundai_genesis_taken_apart_main.jp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bwMode="auto">
          <a:xfrm>
            <a:off x="6924262" y="882111"/>
            <a:ext cx="3455901" cy="2427771"/>
          </a:xfrm>
          <a:prstGeom prst="rect">
            <a:avLst/>
          </a:prstGeom>
          <a:noFill/>
          <a:ln w="9525">
            <a:noFill/>
            <a:miter lim="800000"/>
            <a:headEnd/>
            <a:tailEnd/>
          </a:ln>
        </p:spPr>
      </p:pic>
      <p:pic>
        <p:nvPicPr>
          <p:cNvPr id="22532" name="Picture 2" descr="hyundai-genesis-coupe22.jpg"/>
          <p:cNvPicPr>
            <a:picLocks noChangeAspect="1"/>
          </p:cNvPicPr>
          <p:nvPr/>
        </p:nvPicPr>
        <p:blipFill>
          <a:blip r:embed="rId3"/>
          <a:stretch>
            <a:fillRect/>
          </a:stretch>
        </p:blipFill>
        <p:spPr bwMode="auto">
          <a:xfrm>
            <a:off x="6924261" y="3539091"/>
            <a:ext cx="3639195" cy="2426130"/>
          </a:xfrm>
          <a:prstGeom prst="rect">
            <a:avLst/>
          </a:prstGeom>
          <a:noFill/>
          <a:ln w="9525">
            <a:noFill/>
            <a:miter lim="800000"/>
            <a:headEnd/>
            <a:tailEnd/>
          </a:ln>
        </p:spPr>
      </p:pic>
      <p:sp>
        <p:nvSpPr>
          <p:cNvPr id="22537"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lstStyle/>
          <a:p>
            <a:pPr>
              <a:spcAft>
                <a:spcPts val="600"/>
              </a:spcAft>
            </a:pPr>
            <a:fld id="{CC7EA171-352B-46D7-AB62-3DDD0FFFB09E}" type="datetime1">
              <a:rPr lang="en-US" smtClean="0"/>
              <a:pPr>
                <a:spcAft>
                  <a:spcPts val="600"/>
                </a:spcAft>
              </a:pPr>
              <a:t>11/27/2023</a:t>
            </a:fld>
            <a:endParaRPr lang="en-US"/>
          </a:p>
        </p:txBody>
      </p:sp>
      <p:sp>
        <p:nvSpPr>
          <p:cNvPr id="22541" name="Slide Number Placeholder 24">
            <a:extLst>
              <a:ext uri="{FF2B5EF4-FFF2-40B4-BE49-F238E27FC236}">
                <a16:creationId xmlns:a16="http://schemas.microsoft.com/office/drawing/2014/main" id="{98661D74-8517-A90A-7708-0D737F2B06A0}"/>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24</a:t>
            </a:fld>
            <a:endParaRPr lang="en-US"/>
          </a:p>
        </p:txBody>
      </p:sp>
      <p:sp>
        <p:nvSpPr>
          <p:cNvPr id="2" name="Footer Placeholder 4">
            <a:extLst>
              <a:ext uri="{FF2B5EF4-FFF2-40B4-BE49-F238E27FC236}">
                <a16:creationId xmlns:a16="http://schemas.microsoft.com/office/drawing/2014/main" id="{84CA6802-845E-A9E8-D013-84C68B4E84D9}"/>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sz="2400" dirty="0">
                <a:ea typeface="+mj-ea"/>
                <a:cs typeface="+mj-cs"/>
              </a:rPr>
              <a:t>Rationale: </a:t>
            </a:r>
            <a:r>
              <a:rPr lang="en-US" sz="2400" dirty="0"/>
              <a:t>Academic Situations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77245337"/>
              </p:ext>
            </p:extLst>
          </p:nvPr>
        </p:nvGraphicFramePr>
        <p:xfrm>
          <a:off x="2209801" y="1188720"/>
          <a:ext cx="8458199"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857053" y="1680898"/>
            <a:ext cx="2705495" cy="923330"/>
          </a:xfrm>
          <a:prstGeom prst="rect">
            <a:avLst/>
          </a:prstGeom>
          <a:noFill/>
        </p:spPr>
        <p:txBody>
          <a:bodyPr wrap="square" rtlCol="0">
            <a:spAutoFit/>
          </a:bodyPr>
          <a:lstStyle/>
          <a:p>
            <a:r>
              <a:rPr lang="en-US" dirty="0"/>
              <a:t>Other classwork will require you to use analysis</a:t>
            </a:r>
          </a:p>
        </p:txBody>
      </p:sp>
      <p:sp>
        <p:nvSpPr>
          <p:cNvPr id="5" name="Footer Placeholder 4">
            <a:extLst>
              <a:ext uri="{FF2B5EF4-FFF2-40B4-BE49-F238E27FC236}">
                <a16:creationId xmlns:a16="http://schemas.microsoft.com/office/drawing/2014/main" id="{40BD35AB-B284-2753-83F5-A0AC07AA83BD}"/>
              </a:ext>
            </a:extLst>
          </p:cNvPr>
          <p:cNvSpPr>
            <a:spLocks noGrp="1"/>
          </p:cNvSpPr>
          <p:nvPr>
            <p:ph type="ftr" sz="quarter" idx="11"/>
          </p:nvPr>
        </p:nvSpPr>
        <p:spPr>
          <a:xfrm>
            <a:off x="8876521" y="6459982"/>
            <a:ext cx="2805405" cy="365125"/>
          </a:xfrm>
        </p:spPr>
        <p:txBody>
          <a:bodyPr/>
          <a:lstStyle/>
          <a:p>
            <a:pPr>
              <a:spcAft>
                <a:spcPts val="600"/>
              </a:spcAft>
            </a:pPr>
            <a:r>
              <a:rPr lang="en-US" dirty="0"/>
              <a:t>ACBA7004</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668" y="1007309"/>
            <a:ext cx="4497094" cy="1037151"/>
          </a:xfrm>
        </p:spPr>
        <p:txBody>
          <a:bodyPr anchor="b">
            <a:normAutofit fontScale="90000"/>
          </a:bodyPr>
          <a:lstStyle/>
          <a:p>
            <a:r>
              <a:rPr lang="en-US" dirty="0"/>
              <a:t>Rationale: Beyond the Classroom</a:t>
            </a:r>
          </a:p>
        </p:txBody>
      </p:sp>
      <p:sp>
        <p:nvSpPr>
          <p:cNvPr id="3" name="Content Placeholder 2"/>
          <p:cNvSpPr>
            <a:spLocks noGrp="1"/>
          </p:cNvSpPr>
          <p:nvPr>
            <p:ph idx="1"/>
          </p:nvPr>
        </p:nvSpPr>
        <p:spPr>
          <a:xfrm>
            <a:off x="624669" y="2268748"/>
            <a:ext cx="4600474" cy="3748332"/>
          </a:xfrm>
        </p:spPr>
        <p:txBody>
          <a:bodyPr>
            <a:normAutofit fontScale="92500" lnSpcReduction="10000"/>
          </a:bodyPr>
          <a:lstStyle/>
          <a:p>
            <a:pPr marL="69850" indent="0">
              <a:lnSpc>
                <a:spcPct val="110000"/>
              </a:lnSpc>
              <a:spcBef>
                <a:spcPct val="0"/>
              </a:spcBef>
              <a:buNone/>
            </a:pPr>
            <a:r>
              <a:rPr lang="en-US" sz="1600" dirty="0"/>
              <a:t>We are surrounded by texts that send an ideological message. That message takes place within, is shaped by, and serves to shape social and political existence. </a:t>
            </a:r>
          </a:p>
          <a:p>
            <a:pPr marL="69850" indent="0">
              <a:lnSpc>
                <a:spcPct val="110000"/>
              </a:lnSpc>
              <a:spcBef>
                <a:spcPct val="0"/>
              </a:spcBef>
              <a:buNone/>
            </a:pPr>
            <a:endParaRPr lang="en-US" sz="1600" dirty="0"/>
          </a:p>
          <a:p>
            <a:pPr marL="69850" indent="0">
              <a:lnSpc>
                <a:spcPct val="110000"/>
              </a:lnSpc>
              <a:spcBef>
                <a:spcPct val="0"/>
              </a:spcBef>
              <a:buNone/>
            </a:pPr>
            <a:r>
              <a:rPr lang="en-US" sz="1600" dirty="0"/>
              <a:t>That existence is based on relations of power involving gender, race, sexuality, class, inequality, etc.</a:t>
            </a:r>
          </a:p>
          <a:p>
            <a:pPr marL="69850" indent="0">
              <a:lnSpc>
                <a:spcPct val="110000"/>
              </a:lnSpc>
              <a:spcBef>
                <a:spcPct val="0"/>
              </a:spcBef>
              <a:buNone/>
            </a:pPr>
            <a:endParaRPr lang="en-US" sz="1600" dirty="0"/>
          </a:p>
          <a:p>
            <a:pPr marL="69850" indent="0">
              <a:lnSpc>
                <a:spcPct val="110000"/>
              </a:lnSpc>
              <a:spcBef>
                <a:spcPct val="0"/>
              </a:spcBef>
              <a:buNone/>
            </a:pPr>
            <a:r>
              <a:rPr lang="en-US" sz="1600" dirty="0"/>
              <a:t>Critical literacy involves recognizing the variety of texts that require an exploration of power and ideology. Critical literacy requires analysis skills and means awareness and the ability to negotiate cultural circumstances that define our lives.</a:t>
            </a:r>
          </a:p>
          <a:p>
            <a:pPr eaLnBrk="1" hangingPunct="1">
              <a:lnSpc>
                <a:spcPct val="110000"/>
              </a:lnSpc>
              <a:spcBef>
                <a:spcPct val="0"/>
              </a:spcBef>
            </a:pPr>
            <a:endParaRPr lang="en-US" sz="1300" dirty="0"/>
          </a:p>
          <a:p>
            <a:pPr marL="69850" indent="0">
              <a:lnSpc>
                <a:spcPct val="110000"/>
              </a:lnSpc>
              <a:buNone/>
            </a:pPr>
            <a:endParaRPr lang="en-US" sz="1300" dirty="0"/>
          </a:p>
        </p:txBody>
      </p:sp>
      <p:pic>
        <p:nvPicPr>
          <p:cNvPr id="5" name="Picture 4" descr="Sticky notes on a wall">
            <a:extLst>
              <a:ext uri="{FF2B5EF4-FFF2-40B4-BE49-F238E27FC236}">
                <a16:creationId xmlns:a16="http://schemas.microsoft.com/office/drawing/2014/main" id="{B351436C-55C0-2E27-A05B-9AF7C79CD29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2"/>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11/27/2023</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26</a:t>
            </a:fld>
            <a:endParaRPr lang="en-US">
              <a:effectLst>
                <a:outerShdw blurRad="38100" dist="38100" dir="2700000" algn="tl">
                  <a:srgbClr val="000000">
                    <a:alpha val="43137"/>
                  </a:srgbClr>
                </a:outerShdw>
              </a:effectLst>
            </a:endParaRPr>
          </a:p>
        </p:txBody>
      </p:sp>
      <p:sp>
        <p:nvSpPr>
          <p:cNvPr id="4" name="Footer Placeholder 4">
            <a:extLst>
              <a:ext uri="{FF2B5EF4-FFF2-40B4-BE49-F238E27FC236}">
                <a16:creationId xmlns:a16="http://schemas.microsoft.com/office/drawing/2014/main" id="{695B68F0-FE72-B37A-D349-6AF8C466CFF9}"/>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2149902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ea typeface="+mj-ea"/>
                <a:cs typeface="+mj-cs"/>
              </a:rPr>
              <a:t>Rationale: </a:t>
            </a:r>
            <a:r>
              <a:rPr lang="en-US" sz="2400" dirty="0"/>
              <a:t>Beyond the Classroom</a:t>
            </a:r>
          </a:p>
        </p:txBody>
      </p:sp>
      <p:graphicFrame>
        <p:nvGraphicFramePr>
          <p:cNvPr id="4" name="Content Placeholder 3"/>
          <p:cNvGraphicFramePr>
            <a:graphicFrameLocks noGrp="1"/>
          </p:cNvGraphicFramePr>
          <p:nvPr>
            <p:ph idx="1"/>
          </p:nvPr>
        </p:nvGraphicFramePr>
        <p:xfrm>
          <a:off x="2209800" y="1600201"/>
          <a:ext cx="7772400" cy="3733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Oval 4"/>
          <p:cNvSpPr/>
          <p:nvPr/>
        </p:nvSpPr>
        <p:spPr>
          <a:xfrm>
            <a:off x="2747168" y="1523999"/>
            <a:ext cx="6697663" cy="4103687"/>
          </a:xfrm>
          <a:prstGeom prst="ellipse">
            <a:avLst/>
          </a:prstGeom>
          <a:gradFill flip="none" rotWithShape="1">
            <a:gsLst>
              <a:gs pos="0">
                <a:schemeClr val="accent2">
                  <a:shade val="63000"/>
                  <a:alpha val="21000"/>
                </a:schemeClr>
              </a:gs>
              <a:gs pos="30000">
                <a:schemeClr val="accent2">
                  <a:shade val="90000"/>
                  <a:satMod val="110000"/>
                  <a:alpha val="21000"/>
                </a:schemeClr>
              </a:gs>
              <a:gs pos="45000">
                <a:schemeClr val="accent2">
                  <a:shade val="100000"/>
                  <a:satMod val="118000"/>
                  <a:alpha val="21000"/>
                </a:schemeClr>
              </a:gs>
              <a:gs pos="55000">
                <a:schemeClr val="accent2">
                  <a:shade val="100000"/>
                  <a:satMod val="118000"/>
                  <a:alpha val="21000"/>
                </a:schemeClr>
              </a:gs>
              <a:gs pos="73000">
                <a:schemeClr val="accent2">
                  <a:shade val="90000"/>
                  <a:satMod val="110000"/>
                  <a:alpha val="21000"/>
                </a:schemeClr>
              </a:gs>
              <a:gs pos="100000">
                <a:schemeClr val="accent2">
                  <a:shade val="63000"/>
                  <a:alpha val="21000"/>
                </a:schemeClr>
              </a:gs>
            </a:gsLst>
            <a:lin ang="950000" scaled="1"/>
            <a:tileRect/>
          </a:gradFill>
        </p:spPr>
        <p:style>
          <a:lnRef idx="1">
            <a:schemeClr val="accent2"/>
          </a:lnRef>
          <a:fillRef idx="3">
            <a:schemeClr val="accent2"/>
          </a:fillRef>
          <a:effectRef idx="2">
            <a:schemeClr val="accent2"/>
          </a:effectRef>
          <a:fontRef idx="minor">
            <a:schemeClr val="lt1"/>
          </a:fontRef>
        </p:style>
        <p:txBody>
          <a:bodyPr anchor="ctr"/>
          <a:lstStyle/>
          <a:p>
            <a:pPr algn="ctr">
              <a:defRPr/>
            </a:pPr>
            <a:endParaRPr lang="en-US" dirty="0"/>
          </a:p>
        </p:txBody>
      </p:sp>
      <p:sp>
        <p:nvSpPr>
          <p:cNvPr id="20484" name="TextBox 5"/>
          <p:cNvSpPr txBox="1">
            <a:spLocks noChangeArrowheads="1"/>
          </p:cNvSpPr>
          <p:nvPr/>
        </p:nvSpPr>
        <p:spPr bwMode="auto">
          <a:xfrm>
            <a:off x="3368675" y="2273300"/>
            <a:ext cx="1368788" cy="707886"/>
          </a:xfrm>
          <a:prstGeom prst="rect">
            <a:avLst/>
          </a:prstGeom>
          <a:noFill/>
          <a:ln w="9525">
            <a:noFill/>
            <a:miter lim="800000"/>
            <a:headEnd/>
            <a:tailEnd/>
          </a:ln>
        </p:spPr>
        <p:txBody>
          <a:bodyPr wrap="square">
            <a:prstTxWarp prst="textNoShape">
              <a:avLst/>
            </a:prstTxWarp>
            <a:spAutoFit/>
          </a:bodyPr>
          <a:lstStyle/>
          <a:p>
            <a:pPr algn="ctr"/>
            <a:r>
              <a:rPr lang="en-US" sz="2000" b="1" dirty="0"/>
              <a:t>Critical Literacy</a:t>
            </a:r>
          </a:p>
        </p:txBody>
      </p:sp>
      <p:sp>
        <p:nvSpPr>
          <p:cNvPr id="3" name="Footer Placeholder 4">
            <a:extLst>
              <a:ext uri="{FF2B5EF4-FFF2-40B4-BE49-F238E27FC236}">
                <a16:creationId xmlns:a16="http://schemas.microsoft.com/office/drawing/2014/main" id="{AAB86F9F-95D6-3B61-4E9D-7936A140DB2C}"/>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bwMode="auto"/>
        <p:txBody>
          <a:bodyPr wrap="square" numCol="1" anchorCtr="0" compatLnSpc="1">
            <a:prstTxWarp prst="textNoShape">
              <a:avLst/>
            </a:prstTxWarp>
          </a:bodyPr>
          <a:lstStyle/>
          <a:p>
            <a:pPr eaLnBrk="1" hangingPunct="1"/>
            <a:r>
              <a:rPr lang="en-US" cap="none" dirty="0">
                <a:ea typeface="ＭＳ Ｐゴシック" charset="-128"/>
                <a:cs typeface="ＭＳ Ｐゴシック" charset="-128"/>
              </a:rPr>
              <a:t>Analysis thought process</a:t>
            </a:r>
          </a:p>
        </p:txBody>
      </p:sp>
      <p:sp>
        <p:nvSpPr>
          <p:cNvPr id="23554" name="Content Placeholder 2"/>
          <p:cNvSpPr>
            <a:spLocks noGrp="1"/>
          </p:cNvSpPr>
          <p:nvPr>
            <p:ph sz="quarter" idx="13"/>
          </p:nvPr>
        </p:nvSpPr>
        <p:spPr>
          <a:xfrm>
            <a:off x="2209800" y="1536701"/>
            <a:ext cx="3657600" cy="3876675"/>
          </a:xfrm>
        </p:spPr>
        <p:txBody>
          <a:bodyPr/>
          <a:lstStyle/>
          <a:p>
            <a:pPr marL="0" indent="0" algn="ctr">
              <a:buNone/>
            </a:pPr>
            <a:endParaRPr lang="en-US" sz="2200" dirty="0">
              <a:ea typeface="ＭＳ Ｐゴシック" charset="-128"/>
              <a:cs typeface="ＭＳ Ｐゴシック" charset="-128"/>
            </a:endParaRPr>
          </a:p>
          <a:p>
            <a:pPr marL="0" indent="0" algn="ctr">
              <a:buNone/>
            </a:pPr>
            <a:r>
              <a:rPr lang="en-US" sz="2200" dirty="0">
                <a:ea typeface="ＭＳ Ｐゴシック" charset="-128"/>
                <a:cs typeface="ＭＳ Ｐゴシック" charset="-128"/>
              </a:rPr>
              <a:t>Language comprehension occurs on two </a:t>
            </a:r>
          </a:p>
          <a:p>
            <a:pPr marL="0" indent="0" algn="ctr">
              <a:buNone/>
            </a:pPr>
            <a:r>
              <a:rPr lang="en-US" sz="2200" dirty="0">
                <a:ea typeface="ＭＳ Ｐゴシック" charset="-128"/>
                <a:cs typeface="ＭＳ Ｐゴシック" charset="-128"/>
              </a:rPr>
              <a:t>interconnected levels:</a:t>
            </a:r>
          </a:p>
        </p:txBody>
      </p:sp>
      <p:graphicFrame>
        <p:nvGraphicFramePr>
          <p:cNvPr id="6" name="Content Placeholder 5"/>
          <p:cNvGraphicFramePr>
            <a:graphicFrameLocks noGrp="1"/>
          </p:cNvGraphicFramePr>
          <p:nvPr>
            <p:ph sz="quarter" idx="14"/>
          </p:nvPr>
        </p:nvGraphicFramePr>
        <p:xfrm>
          <a:off x="6324600" y="1536192"/>
          <a:ext cx="3657600" cy="3877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4">
            <a:extLst>
              <a:ext uri="{FF2B5EF4-FFF2-40B4-BE49-F238E27FC236}">
                <a16:creationId xmlns:a16="http://schemas.microsoft.com/office/drawing/2014/main" id="{040B4250-F66E-F2D6-D47A-8EE8EF134880}"/>
              </a:ext>
            </a:extLst>
          </p:cNvPr>
          <p:cNvSpPr txBox="1">
            <a:spLocks/>
          </p:cNvSpPr>
          <p:nvPr/>
        </p:nvSpPr>
        <p:spPr>
          <a:xfrm>
            <a:off x="10584551" y="6427123"/>
            <a:ext cx="280540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600" dirty="0"/>
              <a:t>ACBA7004</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bwMode="auto"/>
        <p:txBody>
          <a:bodyPr wrap="square" numCol="1" anchorCtr="0" compatLnSpc="1">
            <a:prstTxWarp prst="textNoShape">
              <a:avLst/>
            </a:prstTxWarp>
          </a:bodyPr>
          <a:lstStyle/>
          <a:p>
            <a:pPr eaLnBrk="1" hangingPunct="1"/>
            <a:r>
              <a:rPr lang="en-US" cap="none" dirty="0">
                <a:ea typeface="ＭＳ Ｐゴシック" charset="-128"/>
                <a:cs typeface="ＭＳ Ｐゴシック" charset="-128"/>
              </a:rPr>
              <a:t>Analysis thought process</a:t>
            </a:r>
          </a:p>
        </p:txBody>
      </p:sp>
      <p:sp>
        <p:nvSpPr>
          <p:cNvPr id="23554" name="Content Placeholder 2"/>
          <p:cNvSpPr>
            <a:spLocks noGrp="1"/>
          </p:cNvSpPr>
          <p:nvPr>
            <p:ph sz="quarter" idx="13"/>
          </p:nvPr>
        </p:nvSpPr>
        <p:spPr>
          <a:xfrm>
            <a:off x="2209800" y="1536701"/>
            <a:ext cx="3657600" cy="3876675"/>
          </a:xfrm>
        </p:spPr>
        <p:txBody>
          <a:bodyPr/>
          <a:lstStyle/>
          <a:p>
            <a:pPr marL="0" indent="0" algn="ctr">
              <a:buNone/>
            </a:pPr>
            <a:endParaRPr lang="en-US" sz="2200" dirty="0">
              <a:ea typeface="ＭＳ Ｐゴシック" charset="-128"/>
              <a:cs typeface="ＭＳ Ｐゴシック" charset="-128"/>
            </a:endParaRPr>
          </a:p>
          <a:p>
            <a:pPr marL="0" indent="0" algn="ctr">
              <a:buNone/>
            </a:pPr>
            <a:r>
              <a:rPr lang="en-US" sz="2200" dirty="0">
                <a:ea typeface="ＭＳ Ｐゴシック" charset="-128"/>
                <a:cs typeface="ＭＳ Ｐゴシック" charset="-128"/>
              </a:rPr>
              <a:t>Language comprehension occurs on two </a:t>
            </a:r>
          </a:p>
          <a:p>
            <a:pPr marL="0" indent="0" algn="ctr">
              <a:buNone/>
            </a:pPr>
            <a:r>
              <a:rPr lang="en-US" sz="2200" dirty="0">
                <a:ea typeface="ＭＳ Ｐゴシック" charset="-128"/>
                <a:cs typeface="ＭＳ Ｐゴシック" charset="-128"/>
              </a:rPr>
              <a:t>interconnected levels:</a:t>
            </a:r>
          </a:p>
        </p:txBody>
      </p:sp>
      <p:graphicFrame>
        <p:nvGraphicFramePr>
          <p:cNvPr id="6" name="Content Placeholder 5"/>
          <p:cNvGraphicFramePr>
            <a:graphicFrameLocks noGrp="1"/>
          </p:cNvGraphicFramePr>
          <p:nvPr>
            <p:ph sz="quarter" idx="14"/>
          </p:nvPr>
        </p:nvGraphicFramePr>
        <p:xfrm>
          <a:off x="6324600" y="1536192"/>
          <a:ext cx="3657600" cy="3877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4">
            <a:extLst>
              <a:ext uri="{FF2B5EF4-FFF2-40B4-BE49-F238E27FC236}">
                <a16:creationId xmlns:a16="http://schemas.microsoft.com/office/drawing/2014/main" id="{040B4250-F66E-F2D6-D47A-8EE8EF134880}"/>
              </a:ext>
            </a:extLst>
          </p:cNvPr>
          <p:cNvSpPr txBox="1">
            <a:spLocks/>
          </p:cNvSpPr>
          <p:nvPr/>
        </p:nvSpPr>
        <p:spPr>
          <a:xfrm>
            <a:off x="10584551" y="6427123"/>
            <a:ext cx="280540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600" dirty="0"/>
              <a:t>ACBA7004</a:t>
            </a:r>
          </a:p>
        </p:txBody>
      </p:sp>
      <p:sp>
        <p:nvSpPr>
          <p:cNvPr id="4" name="TextBox 3">
            <a:extLst>
              <a:ext uri="{FF2B5EF4-FFF2-40B4-BE49-F238E27FC236}">
                <a16:creationId xmlns:a16="http://schemas.microsoft.com/office/drawing/2014/main" id="{7FB09FAB-2E8F-1D46-C5BC-BF3DB3FE3A94}"/>
              </a:ext>
            </a:extLst>
          </p:cNvPr>
          <p:cNvSpPr txBox="1"/>
          <p:nvPr/>
        </p:nvSpPr>
        <p:spPr>
          <a:xfrm>
            <a:off x="612648" y="3594353"/>
            <a:ext cx="6223607" cy="1938992"/>
          </a:xfrm>
          <a:prstGeom prst="rect">
            <a:avLst/>
          </a:prstGeom>
          <a:noFill/>
        </p:spPr>
        <p:txBody>
          <a:bodyPr wrap="square">
            <a:spAutoFit/>
          </a:bodyPr>
          <a:lstStyle/>
          <a:p>
            <a:r>
              <a:rPr lang="en-GB" sz="2400" b="0" i="0" dirty="0">
                <a:solidFill>
                  <a:srgbClr val="FF0000"/>
                </a:solidFill>
                <a:effectLst/>
                <a:latin typeface="Google Sans"/>
              </a:rPr>
              <a:t>Literal language means exactly what it says, while figurative language uses similes, metaphors, hyperbole, and personification to describe something often through comparison with something different.</a:t>
            </a:r>
            <a:endParaRPr lang="en-GB" sz="2400" dirty="0">
              <a:solidFill>
                <a:srgbClr val="FF0000"/>
              </a:solidFill>
            </a:endParaRPr>
          </a:p>
        </p:txBody>
      </p:sp>
    </p:spTree>
    <p:extLst>
      <p:ext uri="{BB962C8B-B14F-4D97-AF65-F5344CB8AC3E}">
        <p14:creationId xmlns:p14="http://schemas.microsoft.com/office/powerpoint/2010/main" val="14878629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0CD2-D7B0-295E-7C2A-BB2324B06465}"/>
              </a:ext>
            </a:extLst>
          </p:cNvPr>
          <p:cNvSpPr>
            <a:spLocks noGrp="1"/>
          </p:cNvSpPr>
          <p:nvPr>
            <p:ph type="title"/>
          </p:nvPr>
        </p:nvSpPr>
        <p:spPr>
          <a:xfrm>
            <a:off x="6796844" y="474333"/>
            <a:ext cx="4563883" cy="2146300"/>
          </a:xfrm>
        </p:spPr>
        <p:txBody>
          <a:bodyPr anchor="b">
            <a:normAutofit/>
          </a:bodyPr>
          <a:lstStyle/>
          <a:p>
            <a:r>
              <a:rPr lang="en-GB" dirty="0"/>
              <a:t>The future is….</a:t>
            </a:r>
          </a:p>
        </p:txBody>
      </p:sp>
      <p:sp>
        <p:nvSpPr>
          <p:cNvPr id="1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30</a:t>
            </a:fld>
            <a:endParaRPr lang="en-US"/>
          </a:p>
        </p:txBody>
      </p:sp>
      <p:pic>
        <p:nvPicPr>
          <p:cNvPr id="4" name="Picture 3">
            <a:extLst>
              <a:ext uri="{FF2B5EF4-FFF2-40B4-BE49-F238E27FC236}">
                <a16:creationId xmlns:a16="http://schemas.microsoft.com/office/drawing/2014/main" id="{888EEEA6-884A-C9DE-7584-1C43AF3B9A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02771" y="1012372"/>
            <a:ext cx="6150428" cy="5334000"/>
          </a:xfrm>
          <a:prstGeom prst="rect">
            <a:avLst/>
          </a:prstGeom>
        </p:spPr>
      </p:pic>
      <p:sp>
        <p:nvSpPr>
          <p:cNvPr id="6" name="Footer Placeholder 4">
            <a:extLst>
              <a:ext uri="{FF2B5EF4-FFF2-40B4-BE49-F238E27FC236}">
                <a16:creationId xmlns:a16="http://schemas.microsoft.com/office/drawing/2014/main" id="{7B01A824-A6BC-99D6-D27A-58253270EA8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3887897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bwMode="auto">
          <a:xfrm>
            <a:off x="614681" y="548640"/>
            <a:ext cx="3553412" cy="1648943"/>
          </a:xfrm>
        </p:spPr>
        <p:txBody>
          <a:bodyPr numCol="1" anchor="t" anchorCtr="0" compatLnSpc="1">
            <a:prstTxWarp prst="textNoShape">
              <a:avLst/>
            </a:prstTxWarp>
            <a:normAutofit/>
          </a:bodyPr>
          <a:lstStyle/>
          <a:p>
            <a:pPr eaLnBrk="1" hangingPunct="1"/>
            <a:r>
              <a:rPr lang="en-US" cap="none"/>
              <a:t>Analysis thought processes</a:t>
            </a:r>
          </a:p>
        </p:txBody>
      </p:sp>
      <p:sp>
        <p:nvSpPr>
          <p:cNvPr id="23554" name="Content Placeholder 2"/>
          <p:cNvSpPr>
            <a:spLocks noGrp="1"/>
          </p:cNvSpPr>
          <p:nvPr>
            <p:ph idx="1"/>
          </p:nvPr>
        </p:nvSpPr>
        <p:spPr>
          <a:xfrm>
            <a:off x="614680" y="2316480"/>
            <a:ext cx="3553413" cy="4122420"/>
          </a:xfrm>
        </p:spPr>
        <p:txBody>
          <a:bodyPr>
            <a:normAutofit/>
          </a:bodyPr>
          <a:lstStyle/>
          <a:p>
            <a:pPr marL="0" indent="0">
              <a:buNone/>
            </a:pPr>
            <a:r>
              <a:rPr lang="en-US" sz="1800" dirty="0"/>
              <a:t>On some levels, we analyze automatically, as part of our basic comprehension, whenever we use language. If we break down this process using language as an example, we can see how analysis works and apply that to any type of text.</a:t>
            </a:r>
          </a:p>
        </p:txBody>
      </p:sp>
      <p:sp>
        <p:nvSpPr>
          <p:cNvPr id="2356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11/27/2023</a:t>
            </a:fld>
            <a:endParaRPr lang="en-US"/>
          </a:p>
        </p:txBody>
      </p:sp>
      <p:pic>
        <p:nvPicPr>
          <p:cNvPr id="23556" name="Picture 23555" descr="Multi-coloured paper-craft art">
            <a:extLst>
              <a:ext uri="{FF2B5EF4-FFF2-40B4-BE49-F238E27FC236}">
                <a16:creationId xmlns:a16="http://schemas.microsoft.com/office/drawing/2014/main" id="{A6374C0A-605E-A8DA-9F26-EB00C403A27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2356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31</a:t>
            </a:fld>
            <a:endParaRPr lang="en-US">
              <a:solidFill>
                <a:srgbClr val="FFFFFF"/>
              </a:solidFill>
              <a:effectLst>
                <a:outerShdw blurRad="38100" dist="38100" dir="2700000" algn="tl">
                  <a:srgbClr val="000000">
                    <a:alpha val="43137"/>
                  </a:srgbClr>
                </a:outerShdw>
              </a:effectLst>
            </a:endParaRPr>
          </a:p>
        </p:txBody>
      </p:sp>
      <p:sp>
        <p:nvSpPr>
          <p:cNvPr id="2" name="Footer Placeholder 4">
            <a:extLst>
              <a:ext uri="{FF2B5EF4-FFF2-40B4-BE49-F238E27FC236}">
                <a16:creationId xmlns:a16="http://schemas.microsoft.com/office/drawing/2014/main" id="{861934CF-0158-E80D-262E-BC353D46D340}"/>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33013738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481" y="800783"/>
            <a:ext cx="8278891" cy="1323867"/>
          </a:xfrm>
        </p:spPr>
        <p:txBody>
          <a:bodyPr anchor="b">
            <a:normAutofit/>
          </a:bodyPr>
          <a:lstStyle/>
          <a:p>
            <a:pPr eaLnBrk="1" hangingPunct="1">
              <a:defRPr/>
            </a:pPr>
            <a:r>
              <a:rPr lang="en-US" dirty="0"/>
              <a:t>Achieving analysis</a:t>
            </a:r>
          </a:p>
        </p:txBody>
      </p:sp>
      <p:sp>
        <p:nvSpPr>
          <p:cNvPr id="3" name="Content Placeholder 2"/>
          <p:cNvSpPr>
            <a:spLocks noGrp="1"/>
          </p:cNvSpPr>
          <p:nvPr>
            <p:ph idx="1"/>
          </p:nvPr>
        </p:nvSpPr>
        <p:spPr>
          <a:xfrm>
            <a:off x="1952481" y="2495774"/>
            <a:ext cx="8278892" cy="3273426"/>
          </a:xfrm>
        </p:spPr>
        <p:txBody>
          <a:bodyPr>
            <a:normAutofit/>
          </a:bodyPr>
          <a:lstStyle/>
          <a:p>
            <a:pPr marL="69850" indent="0">
              <a:buNone/>
              <a:defRPr/>
            </a:pPr>
            <a:r>
              <a:rPr lang="en-US" sz="1800" dirty="0"/>
              <a:t>There are five moves that analysis involves:</a:t>
            </a:r>
          </a:p>
          <a:p>
            <a:pPr eaLnBrk="1" hangingPunct="1">
              <a:buFont typeface="Wingdings 3" charset="0"/>
              <a:buChar char=""/>
              <a:defRPr/>
            </a:pPr>
            <a:r>
              <a:rPr lang="en-US" sz="1800" dirty="0"/>
              <a:t>Suspend judgment</a:t>
            </a:r>
          </a:p>
          <a:p>
            <a:pPr eaLnBrk="1" hangingPunct="1">
              <a:buFont typeface="Wingdings 3" charset="0"/>
              <a:buChar char=""/>
              <a:defRPr/>
            </a:pPr>
            <a:r>
              <a:rPr lang="en-US" sz="1800" dirty="0"/>
              <a:t>Look for patterns to discern context</a:t>
            </a:r>
          </a:p>
          <a:p>
            <a:pPr eaLnBrk="1" hangingPunct="1">
              <a:buFont typeface="Wingdings 3" charset="0"/>
              <a:buChar char=""/>
              <a:defRPr/>
            </a:pPr>
            <a:r>
              <a:rPr lang="en-US" sz="1800" dirty="0"/>
              <a:t>Define significant parts and how they’re related</a:t>
            </a:r>
          </a:p>
          <a:p>
            <a:pPr eaLnBrk="1" hangingPunct="1">
              <a:buFont typeface="Wingdings 3" charset="0"/>
              <a:buChar char=""/>
              <a:defRPr/>
            </a:pPr>
            <a:r>
              <a:rPr lang="en-US" sz="1800" dirty="0"/>
              <a:t>Make the implicit explicit</a:t>
            </a:r>
          </a:p>
          <a:p>
            <a:pPr eaLnBrk="1" hangingPunct="1">
              <a:buFont typeface="Wingdings 3" charset="0"/>
              <a:buChar char=""/>
              <a:defRPr/>
            </a:pPr>
            <a:r>
              <a:rPr lang="en-US" sz="1800" dirty="0"/>
              <a:t>Keep reformulating questions and explanations</a:t>
            </a:r>
          </a:p>
          <a:p>
            <a:pPr marL="869950" lvl="2" indent="0">
              <a:buNone/>
              <a:defRPr/>
            </a:pPr>
            <a:endParaRPr lang="en-US" sz="1800" dirty="0"/>
          </a:p>
          <a:p>
            <a:pPr marL="869950" lvl="2" indent="0">
              <a:buNone/>
              <a:defRPr/>
            </a:pPr>
            <a:endParaRPr lang="en-US" sz="1800" dirty="0"/>
          </a:p>
          <a:p>
            <a:pPr marL="69850" indent="0">
              <a:buNone/>
              <a:defRPr/>
            </a:pPr>
            <a:endParaRPr lang="en-US" sz="1800" dirty="0"/>
          </a:p>
        </p:txBody>
      </p:sp>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lstStyle/>
          <a:p>
            <a:pPr>
              <a:spcAft>
                <a:spcPts val="600"/>
              </a:spcAft>
            </a:pPr>
            <a:fld id="{D18AC4B9-4E2A-4FE4-946F-6EEA1F7C7535}" type="datetime1">
              <a:rPr lang="en-US" smtClean="0"/>
              <a:pPr>
                <a:spcAft>
                  <a:spcPts val="600"/>
                </a:spcAft>
              </a:pPr>
              <a:t>11/27/2023</a:t>
            </a:fld>
            <a:endParaRPr lang="en-US"/>
          </a:p>
        </p:txBody>
      </p:sp>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32</a:t>
            </a:fld>
            <a:endParaRPr lang="en-US"/>
          </a:p>
        </p:txBody>
      </p:sp>
      <p:sp>
        <p:nvSpPr>
          <p:cNvPr id="4" name="Footer Placeholder 4">
            <a:extLst>
              <a:ext uri="{FF2B5EF4-FFF2-40B4-BE49-F238E27FC236}">
                <a16:creationId xmlns:a16="http://schemas.microsoft.com/office/drawing/2014/main" id="{BAE49622-1C42-0252-77F3-9E5E6B916775}"/>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40534"/>
            <a:ext cx="3912637" cy="5483059"/>
          </a:xfrm>
        </p:spPr>
        <p:txBody>
          <a:bodyPr anchor="b">
            <a:normAutofit/>
          </a:bodyPr>
          <a:lstStyle/>
          <a:p>
            <a:r>
              <a:rPr lang="en-US" dirty="0"/>
              <a:t>Achieving Analysis: Tips</a:t>
            </a:r>
          </a:p>
        </p:txBody>
      </p:sp>
      <p:sp>
        <p:nvSpPr>
          <p:cNvPr id="3" name="Content Placeholder 2"/>
          <p:cNvSpPr>
            <a:spLocks noGrp="1"/>
          </p:cNvSpPr>
          <p:nvPr>
            <p:ph idx="1"/>
          </p:nvPr>
        </p:nvSpPr>
        <p:spPr>
          <a:xfrm>
            <a:off x="5455920" y="740534"/>
            <a:ext cx="5865224" cy="5483059"/>
          </a:xfrm>
        </p:spPr>
        <p:txBody>
          <a:bodyPr>
            <a:normAutofit/>
          </a:bodyPr>
          <a:lstStyle/>
          <a:p>
            <a:r>
              <a:rPr lang="en-US" sz="1800" dirty="0"/>
              <a:t>Analysis can be seen as an argument in that it makes a claim or gives an opinion about the communicator’s interpretation. </a:t>
            </a:r>
            <a:r>
              <a:rPr lang="en-US" sz="1800" b="1" dirty="0"/>
              <a:t>With any good argument, then, you must prove your point with reasons and evidence that support the claim</a:t>
            </a:r>
            <a:r>
              <a:rPr lang="en-US" sz="1800" dirty="0"/>
              <a:t>. In other words, you have to show the audience how you came to this interpretation in a way they can follow and, hopefully, come to the same interpretation or at least believe yours.</a:t>
            </a:r>
          </a:p>
          <a:p>
            <a:r>
              <a:rPr lang="en-US" sz="1800" dirty="0"/>
              <a:t>There are many different ways to interpret, ranging from the obvious to the outlandish. If you try to think of a few different ways that something could be interpreted, and address or refute those ways in your own analysis, you will make a stronger point and also prove a more credible analyzer.</a:t>
            </a:r>
          </a:p>
          <a:p>
            <a:endParaRPr lang="en-US" sz="1800" dirty="0"/>
          </a:p>
        </p:txBody>
      </p:sp>
      <p:sp>
        <p:nvSpPr>
          <p:cNvPr id="8"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11/27/2023</a:t>
            </a:fld>
            <a:endParaRPr lang="en-US"/>
          </a:p>
        </p:txBody>
      </p:sp>
      <p:sp>
        <p:nvSpPr>
          <p:cNvPr id="12"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33</a:t>
            </a:fld>
            <a:endParaRPr lang="en-US"/>
          </a:p>
        </p:txBody>
      </p:sp>
      <p:sp>
        <p:nvSpPr>
          <p:cNvPr id="4" name="Footer Placeholder 4">
            <a:extLst>
              <a:ext uri="{FF2B5EF4-FFF2-40B4-BE49-F238E27FC236}">
                <a16:creationId xmlns:a16="http://schemas.microsoft.com/office/drawing/2014/main" id="{83AC77A1-D941-220D-BABC-D35E2CD76771}"/>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14079166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DE65E-B3D3-430D-BC5C-8D6E89B1922C}"/>
              </a:ext>
            </a:extLst>
          </p:cNvPr>
          <p:cNvSpPr>
            <a:spLocks noGrp="1"/>
          </p:cNvSpPr>
          <p:nvPr>
            <p:ph type="title"/>
          </p:nvPr>
        </p:nvSpPr>
        <p:spPr>
          <a:xfrm>
            <a:off x="1776000" y="189137"/>
            <a:ext cx="8640000" cy="864000"/>
          </a:xfrm>
        </p:spPr>
        <p:txBody>
          <a:bodyPr>
            <a:noAutofit/>
          </a:bodyPr>
          <a:lstStyle/>
          <a:p>
            <a:pPr algn="ctr"/>
            <a:r>
              <a:rPr lang="en-GB" dirty="0"/>
              <a:t>You may hear your lecturers say…</a:t>
            </a:r>
          </a:p>
        </p:txBody>
      </p:sp>
      <p:sp>
        <p:nvSpPr>
          <p:cNvPr id="3" name="Content Placeholder 2">
            <a:extLst>
              <a:ext uri="{FF2B5EF4-FFF2-40B4-BE49-F238E27FC236}">
                <a16:creationId xmlns:a16="http://schemas.microsoft.com/office/drawing/2014/main" id="{12823411-12EE-44B2-8140-A1D56D131F5B}"/>
              </a:ext>
            </a:extLst>
          </p:cNvPr>
          <p:cNvSpPr>
            <a:spLocks noGrp="1"/>
          </p:cNvSpPr>
          <p:nvPr>
            <p:ph idx="1"/>
          </p:nvPr>
        </p:nvSpPr>
        <p:spPr>
          <a:xfrm>
            <a:off x="2285902" y="1754788"/>
            <a:ext cx="7920000" cy="4650179"/>
          </a:xfrm>
        </p:spPr>
        <p:txBody>
          <a:bodyPr>
            <a:normAutofit/>
          </a:bodyPr>
          <a:lstStyle/>
          <a:p>
            <a:pPr marL="0" indent="0">
              <a:lnSpc>
                <a:spcPct val="100000"/>
              </a:lnSpc>
              <a:spcBef>
                <a:spcPts val="2400"/>
              </a:spcBef>
              <a:buNone/>
            </a:pPr>
            <a:endParaRPr lang="en-GB" dirty="0"/>
          </a:p>
          <a:p>
            <a:pPr marL="0" indent="0">
              <a:lnSpc>
                <a:spcPct val="100000"/>
              </a:lnSpc>
              <a:spcBef>
                <a:spcPts val="2400"/>
              </a:spcBef>
              <a:buNone/>
            </a:pPr>
            <a:endParaRPr lang="en-GB" dirty="0"/>
          </a:p>
          <a:p>
            <a:pPr marL="0" indent="0">
              <a:lnSpc>
                <a:spcPct val="100000"/>
              </a:lnSpc>
              <a:spcBef>
                <a:spcPts val="2400"/>
              </a:spcBef>
              <a:buNone/>
            </a:pPr>
            <a:r>
              <a:rPr lang="en-GB" sz="2400" dirty="0"/>
              <a:t>… that you or someone else’s work is too </a:t>
            </a:r>
            <a:r>
              <a:rPr lang="en-GB" sz="2400" b="1" dirty="0"/>
              <a:t>descriptive</a:t>
            </a:r>
            <a:r>
              <a:rPr lang="en-GB" sz="2400" dirty="0"/>
              <a:t> and that it needs to be more </a:t>
            </a:r>
            <a:r>
              <a:rPr lang="en-GB" sz="2400" b="1" dirty="0"/>
              <a:t>critical or analytical</a:t>
            </a:r>
          </a:p>
          <a:p>
            <a:pPr marL="0" indent="0">
              <a:lnSpc>
                <a:spcPct val="100000"/>
              </a:lnSpc>
              <a:spcBef>
                <a:spcPts val="2400"/>
              </a:spcBef>
              <a:buNone/>
            </a:pPr>
            <a:endParaRPr lang="en-GB" b="1" dirty="0"/>
          </a:p>
          <a:p>
            <a:pPr marL="0" indent="0">
              <a:lnSpc>
                <a:spcPct val="100000"/>
              </a:lnSpc>
              <a:spcBef>
                <a:spcPts val="2400"/>
              </a:spcBef>
              <a:buNone/>
            </a:pPr>
            <a:endParaRPr lang="en-GB" b="1" dirty="0"/>
          </a:p>
        </p:txBody>
      </p:sp>
      <p:sp>
        <p:nvSpPr>
          <p:cNvPr id="6" name="Thought Bubble: Cloud 5">
            <a:extLst>
              <a:ext uri="{FF2B5EF4-FFF2-40B4-BE49-F238E27FC236}">
                <a16:creationId xmlns:a16="http://schemas.microsoft.com/office/drawing/2014/main" id="{080A5D0B-582A-4379-AD4D-28C92D38F751}"/>
              </a:ext>
            </a:extLst>
          </p:cNvPr>
          <p:cNvSpPr/>
          <p:nvPr/>
        </p:nvSpPr>
        <p:spPr>
          <a:xfrm>
            <a:off x="7100340" y="1053137"/>
            <a:ext cx="2805758" cy="1713142"/>
          </a:xfrm>
          <a:prstGeom prst="cloudCallout">
            <a:avLst>
              <a:gd name="adj1" fmla="val -43738"/>
              <a:gd name="adj2" fmla="val 650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But what is the difference?</a:t>
            </a:r>
          </a:p>
        </p:txBody>
      </p:sp>
      <p:sp>
        <p:nvSpPr>
          <p:cNvPr id="4" name="Footer Placeholder 4">
            <a:extLst>
              <a:ext uri="{FF2B5EF4-FFF2-40B4-BE49-F238E27FC236}">
                <a16:creationId xmlns:a16="http://schemas.microsoft.com/office/drawing/2014/main" id="{0BD1F4D7-48EC-F0C0-EE81-37DF163A38E4}"/>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ustDataLst>
      <p:tags r:id="rId1"/>
    </p:custDataLst>
    <p:extLst>
      <p:ext uri="{BB962C8B-B14F-4D97-AF65-F5344CB8AC3E}">
        <p14:creationId xmlns:p14="http://schemas.microsoft.com/office/powerpoint/2010/main" val="734987471"/>
      </p:ext>
    </p:extLst>
  </p:cSld>
  <p:clrMapOvr>
    <a:masterClrMapping/>
  </p:clrMapOvr>
  <mc:AlternateContent xmlns:mc="http://schemas.openxmlformats.org/markup-compatibility/2006" xmlns:p14="http://schemas.microsoft.com/office/powerpoint/2010/main">
    <mc:Choice Requires="p14">
      <p:transition spd="slow" p14:dur="2000" advTm="59070"/>
    </mc:Choice>
    <mc:Fallback xmlns="">
      <p:transition spd="slow" advTm="5907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1925860" y="968616"/>
          <a:ext cx="8526241" cy="4815838"/>
        </p:xfrm>
        <a:graphic>
          <a:graphicData uri="http://schemas.openxmlformats.org/drawingml/2006/table">
            <a:tbl>
              <a:tblPr firstRow="1" firstCol="1" bandRow="1">
                <a:tableStyleId>{5C22544A-7EE6-4342-B048-85BDC9FD1C3A}</a:tableStyleId>
              </a:tblPr>
              <a:tblGrid>
                <a:gridCol w="435769">
                  <a:extLst>
                    <a:ext uri="{9D8B030D-6E8A-4147-A177-3AD203B41FA5}">
                      <a16:colId xmlns:a16="http://schemas.microsoft.com/office/drawing/2014/main" val="1972151068"/>
                    </a:ext>
                  </a:extLst>
                </a:gridCol>
                <a:gridCol w="2764395">
                  <a:extLst>
                    <a:ext uri="{9D8B030D-6E8A-4147-A177-3AD203B41FA5}">
                      <a16:colId xmlns:a16="http://schemas.microsoft.com/office/drawing/2014/main" val="273205486"/>
                    </a:ext>
                  </a:extLst>
                </a:gridCol>
                <a:gridCol w="1569584">
                  <a:extLst>
                    <a:ext uri="{9D8B030D-6E8A-4147-A177-3AD203B41FA5}">
                      <a16:colId xmlns:a16="http://schemas.microsoft.com/office/drawing/2014/main" val="3807862906"/>
                    </a:ext>
                  </a:extLst>
                </a:gridCol>
                <a:gridCol w="3756493">
                  <a:extLst>
                    <a:ext uri="{9D8B030D-6E8A-4147-A177-3AD203B41FA5}">
                      <a16:colId xmlns:a16="http://schemas.microsoft.com/office/drawing/2014/main" val="1677176193"/>
                    </a:ext>
                  </a:extLst>
                </a:gridCol>
              </a:tblGrid>
              <a:tr h="298311">
                <a:tc>
                  <a:txBody>
                    <a:bodyPr/>
                    <a:lstStyle/>
                    <a:p>
                      <a:pPr>
                        <a:lnSpc>
                          <a:spcPct val="115000"/>
                        </a:lnSpc>
                        <a:spcAft>
                          <a:spcPts val="1000"/>
                        </a:spcAft>
                      </a:pPr>
                      <a:r>
                        <a:rPr lang="en-GB" sz="1300">
                          <a:effectLst/>
                        </a:rPr>
                        <a:t>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625742163"/>
                  </a:ext>
                </a:extLst>
              </a:tr>
              <a:tr h="751027">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1038862893"/>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3243704206"/>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marL="0" marR="0" indent="0" algn="l" defTabSz="914400" rtl="0" eaLnBrk="1" fontAlgn="auto" latinLnBrk="0" hangingPunct="1">
                        <a:lnSpc>
                          <a:spcPct val="115000"/>
                        </a:lnSpc>
                        <a:spcBef>
                          <a:spcPts val="0"/>
                        </a:spcBef>
                        <a:spcAft>
                          <a:spcPts val="1000"/>
                        </a:spcAft>
                        <a:buClrTx/>
                        <a:buSzTx/>
                        <a:buFontTx/>
                        <a:buNone/>
                        <a:tabLst/>
                        <a:defRPr/>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3969579611"/>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1694524490"/>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3004731619"/>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1454269033"/>
                  </a:ext>
                </a:extLst>
              </a:tr>
            </a:tbl>
          </a:graphicData>
        </a:graphic>
      </p:graphicFrame>
      <p:sp>
        <p:nvSpPr>
          <p:cNvPr id="7" name="TextBox 6"/>
          <p:cNvSpPr txBox="1"/>
          <p:nvPr/>
        </p:nvSpPr>
        <p:spPr>
          <a:xfrm>
            <a:off x="2432304" y="910075"/>
            <a:ext cx="2757486" cy="369332"/>
          </a:xfrm>
          <a:prstGeom prst="rect">
            <a:avLst/>
          </a:prstGeom>
          <a:noFill/>
        </p:spPr>
        <p:txBody>
          <a:bodyPr wrap="square" rtlCol="0">
            <a:spAutoFit/>
          </a:bodyPr>
          <a:lstStyle/>
          <a:p>
            <a:pPr algn="ctr"/>
            <a:r>
              <a:rPr lang="en-GB" dirty="0">
                <a:solidFill>
                  <a:schemeClr val="bg1"/>
                </a:solidFill>
              </a:rPr>
              <a:t>Describing (descriptive)</a:t>
            </a:r>
          </a:p>
        </p:txBody>
      </p:sp>
      <p:sp>
        <p:nvSpPr>
          <p:cNvPr id="9" name="TextBox 8"/>
          <p:cNvSpPr txBox="1"/>
          <p:nvPr/>
        </p:nvSpPr>
        <p:spPr>
          <a:xfrm>
            <a:off x="6761926" y="899598"/>
            <a:ext cx="3690173" cy="369332"/>
          </a:xfrm>
          <a:prstGeom prst="rect">
            <a:avLst/>
          </a:prstGeom>
          <a:noFill/>
        </p:spPr>
        <p:txBody>
          <a:bodyPr wrap="square" rtlCol="0">
            <a:spAutoFit/>
          </a:bodyPr>
          <a:lstStyle/>
          <a:p>
            <a:pPr algn="ctr"/>
            <a:r>
              <a:rPr lang="en-GB" dirty="0">
                <a:solidFill>
                  <a:schemeClr val="bg1"/>
                </a:solidFill>
              </a:rPr>
              <a:t>Analysing (critical / analytical)</a:t>
            </a:r>
          </a:p>
        </p:txBody>
      </p:sp>
      <p:sp>
        <p:nvSpPr>
          <p:cNvPr id="8" name="TextBox 7"/>
          <p:cNvSpPr txBox="1"/>
          <p:nvPr/>
        </p:nvSpPr>
        <p:spPr>
          <a:xfrm>
            <a:off x="2477135" y="1354659"/>
            <a:ext cx="2450592" cy="646331"/>
          </a:xfrm>
          <a:prstGeom prst="rect">
            <a:avLst/>
          </a:prstGeom>
          <a:noFill/>
        </p:spPr>
        <p:txBody>
          <a:bodyPr wrap="square" rtlCol="0">
            <a:spAutoFit/>
          </a:bodyPr>
          <a:lstStyle/>
          <a:p>
            <a:r>
              <a:rPr lang="en-GB" dirty="0"/>
              <a:t>Stating what happened</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2" name="TextBox 11"/>
          <p:cNvSpPr txBox="1"/>
          <p:nvPr/>
        </p:nvSpPr>
        <p:spPr>
          <a:xfrm>
            <a:off x="6815270" y="1320647"/>
            <a:ext cx="3064510" cy="646331"/>
          </a:xfrm>
          <a:prstGeom prst="rect">
            <a:avLst/>
          </a:prstGeom>
          <a:noFill/>
        </p:spPr>
        <p:txBody>
          <a:bodyPr wrap="square" rtlCol="0">
            <a:spAutoFit/>
          </a:bodyPr>
          <a:lstStyle/>
          <a:p>
            <a:r>
              <a:rPr lang="en-GB" dirty="0"/>
              <a:t>Identifying the significance of what happened</a:t>
            </a:r>
          </a:p>
        </p:txBody>
      </p:sp>
      <p:sp>
        <p:nvSpPr>
          <p:cNvPr id="13" name="TextBox 12"/>
          <p:cNvSpPr txBox="1"/>
          <p:nvPr/>
        </p:nvSpPr>
        <p:spPr>
          <a:xfrm>
            <a:off x="2432304" y="2185594"/>
            <a:ext cx="3064510" cy="392159"/>
          </a:xfrm>
          <a:prstGeom prst="rect">
            <a:avLst/>
          </a:prstGeom>
          <a:noFill/>
        </p:spPr>
        <p:txBody>
          <a:bodyPr wrap="square" rtlCol="0">
            <a:spAutoFit/>
          </a:bodyPr>
          <a:lstStyle/>
          <a:p>
            <a:pPr>
              <a:lnSpc>
                <a:spcPct val="115000"/>
              </a:lnSpc>
              <a:spcAft>
                <a:spcPts val="1000"/>
              </a:spcAft>
            </a:pPr>
            <a:r>
              <a:rPr lang="en-GB" dirty="0"/>
              <a:t>Noting the method used</a:t>
            </a:r>
          </a:p>
        </p:txBody>
      </p:sp>
      <p:sp>
        <p:nvSpPr>
          <p:cNvPr id="14" name="TextBox 13"/>
          <p:cNvSpPr txBox="1"/>
          <p:nvPr/>
        </p:nvSpPr>
        <p:spPr>
          <a:xfrm>
            <a:off x="6815270" y="2034329"/>
            <a:ext cx="3281807" cy="729430"/>
          </a:xfrm>
          <a:prstGeom prst="rect">
            <a:avLst/>
          </a:prstGeom>
          <a:noFill/>
        </p:spPr>
        <p:txBody>
          <a:bodyPr wrap="square" rtlCol="0">
            <a:spAutoFit/>
          </a:bodyPr>
          <a:lstStyle/>
          <a:p>
            <a:pPr>
              <a:lnSpc>
                <a:spcPct val="115000"/>
              </a:lnSpc>
              <a:spcAft>
                <a:spcPts val="1000"/>
              </a:spcAft>
            </a:pPr>
            <a:r>
              <a:rPr lang="en-GB" dirty="0"/>
              <a:t>Indicating whether or not the methodology is suitable</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7" name="TextBox 16"/>
          <p:cNvSpPr txBox="1"/>
          <p:nvPr/>
        </p:nvSpPr>
        <p:spPr>
          <a:xfrm>
            <a:off x="6774404" y="2814748"/>
            <a:ext cx="3504819" cy="729430"/>
          </a:xfrm>
          <a:prstGeom prst="rect">
            <a:avLst/>
          </a:prstGeom>
          <a:noFill/>
        </p:spPr>
        <p:txBody>
          <a:bodyPr wrap="square" rtlCol="0">
            <a:spAutoFit/>
          </a:bodyPr>
          <a:lstStyle/>
          <a:p>
            <a:pPr>
              <a:lnSpc>
                <a:spcPct val="115000"/>
              </a:lnSpc>
              <a:spcAft>
                <a:spcPts val="1000"/>
              </a:spcAft>
            </a:pPr>
            <a:r>
              <a:rPr lang="en-GB" dirty="0"/>
              <a:t>Evaluating the significance of details</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8" name="Rectangle 17"/>
          <p:cNvSpPr/>
          <p:nvPr/>
        </p:nvSpPr>
        <p:spPr>
          <a:xfrm>
            <a:off x="2432304" y="3546586"/>
            <a:ext cx="2540252" cy="709553"/>
          </a:xfrm>
          <a:prstGeom prst="rect">
            <a:avLst/>
          </a:prstGeom>
        </p:spPr>
        <p:txBody>
          <a:bodyPr wrap="square">
            <a:spAutoFit/>
          </a:bodyPr>
          <a:lstStyle/>
          <a:p>
            <a:pPr>
              <a:lnSpc>
                <a:spcPct val="115000"/>
              </a:lnSpc>
              <a:spcAft>
                <a:spcPts val="1000"/>
              </a:spcAft>
            </a:pPr>
            <a:r>
              <a:rPr lang="en-GB" dirty="0"/>
              <a:t>Stating links between items</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21" name="TextBox 20"/>
          <p:cNvSpPr txBox="1"/>
          <p:nvPr/>
        </p:nvSpPr>
        <p:spPr>
          <a:xfrm>
            <a:off x="6761321" y="3544178"/>
            <a:ext cx="3504819" cy="710707"/>
          </a:xfrm>
          <a:prstGeom prst="rect">
            <a:avLst/>
          </a:prstGeom>
          <a:noFill/>
        </p:spPr>
        <p:txBody>
          <a:bodyPr wrap="square" rtlCol="0">
            <a:spAutoFit/>
          </a:bodyPr>
          <a:lstStyle/>
          <a:p>
            <a:pPr>
              <a:lnSpc>
                <a:spcPct val="115000"/>
              </a:lnSpc>
              <a:spcAft>
                <a:spcPts val="1000"/>
              </a:spcAft>
            </a:pPr>
            <a:r>
              <a:rPr lang="en-GB" dirty="0"/>
              <a:t>Showing the relevance of links between items</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24" name="TextBox 23"/>
          <p:cNvSpPr txBox="1"/>
          <p:nvPr/>
        </p:nvSpPr>
        <p:spPr>
          <a:xfrm>
            <a:off x="2432304" y="4333892"/>
            <a:ext cx="2540254" cy="646331"/>
          </a:xfrm>
          <a:prstGeom prst="rect">
            <a:avLst/>
          </a:prstGeom>
          <a:noFill/>
        </p:spPr>
        <p:txBody>
          <a:bodyPr wrap="square" rtlCol="0">
            <a:spAutoFit/>
          </a:bodyPr>
          <a:lstStyle/>
          <a:p>
            <a:r>
              <a:rPr lang="en-GB" dirty="0"/>
              <a:t>Stating when something happened</a:t>
            </a:r>
          </a:p>
        </p:txBody>
      </p:sp>
      <p:sp>
        <p:nvSpPr>
          <p:cNvPr id="25" name="TextBox 24"/>
          <p:cNvSpPr txBox="1"/>
          <p:nvPr/>
        </p:nvSpPr>
        <p:spPr>
          <a:xfrm>
            <a:off x="6815270" y="4343544"/>
            <a:ext cx="2523744" cy="646331"/>
          </a:xfrm>
          <a:prstGeom prst="rect">
            <a:avLst/>
          </a:prstGeom>
          <a:noFill/>
        </p:spPr>
        <p:txBody>
          <a:bodyPr wrap="square" rtlCol="0">
            <a:spAutoFit/>
          </a:bodyPr>
          <a:lstStyle/>
          <a:p>
            <a:r>
              <a:rPr lang="en-GB" dirty="0"/>
              <a:t>Identifying why timing is important</a:t>
            </a:r>
          </a:p>
        </p:txBody>
      </p:sp>
      <p:sp>
        <p:nvSpPr>
          <p:cNvPr id="26" name="TextBox 25"/>
          <p:cNvSpPr txBox="1"/>
          <p:nvPr/>
        </p:nvSpPr>
        <p:spPr>
          <a:xfrm>
            <a:off x="2432304" y="5067750"/>
            <a:ext cx="1603248" cy="646331"/>
          </a:xfrm>
          <a:prstGeom prst="rect">
            <a:avLst/>
          </a:prstGeom>
          <a:noFill/>
        </p:spPr>
        <p:txBody>
          <a:bodyPr wrap="square" rtlCol="0">
            <a:spAutoFit/>
          </a:bodyPr>
          <a:lstStyle/>
          <a:p>
            <a:r>
              <a:rPr lang="en-GB" dirty="0"/>
              <a:t>Stating options</a:t>
            </a:r>
          </a:p>
        </p:txBody>
      </p:sp>
      <p:sp>
        <p:nvSpPr>
          <p:cNvPr id="28" name="TextBox 27"/>
          <p:cNvSpPr txBox="1"/>
          <p:nvPr/>
        </p:nvSpPr>
        <p:spPr>
          <a:xfrm>
            <a:off x="6741196" y="5107483"/>
            <a:ext cx="3690172" cy="646331"/>
          </a:xfrm>
          <a:prstGeom prst="rect">
            <a:avLst/>
          </a:prstGeom>
          <a:noFill/>
        </p:spPr>
        <p:txBody>
          <a:bodyPr wrap="square" rtlCol="0">
            <a:spAutoFit/>
          </a:bodyPr>
          <a:lstStyle/>
          <a:p>
            <a:r>
              <a:rPr lang="en-GB" dirty="0"/>
              <a:t>Evaluating the options and stating which should be selected</a:t>
            </a:r>
          </a:p>
        </p:txBody>
      </p:sp>
      <p:sp>
        <p:nvSpPr>
          <p:cNvPr id="29" name="TextBox 28"/>
          <p:cNvSpPr txBox="1"/>
          <p:nvPr/>
        </p:nvSpPr>
        <p:spPr>
          <a:xfrm>
            <a:off x="2432304" y="2853969"/>
            <a:ext cx="1463040" cy="646331"/>
          </a:xfrm>
          <a:prstGeom prst="rect">
            <a:avLst/>
          </a:prstGeom>
          <a:noFill/>
        </p:spPr>
        <p:txBody>
          <a:bodyPr wrap="square" rtlCol="0">
            <a:spAutoFit/>
          </a:bodyPr>
          <a:lstStyle/>
          <a:p>
            <a:r>
              <a:rPr lang="en-GB" dirty="0"/>
              <a:t>Listing details</a:t>
            </a:r>
          </a:p>
        </p:txBody>
      </p:sp>
      <p:cxnSp>
        <p:nvCxnSpPr>
          <p:cNvPr id="5" name="Straight Arrow Connector 4">
            <a:extLst>
              <a:ext uri="{FF2B5EF4-FFF2-40B4-BE49-F238E27FC236}">
                <a16:creationId xmlns:a16="http://schemas.microsoft.com/office/drawing/2014/main" id="{6A30D7A0-0DA4-48BA-8A34-C6641385220F}"/>
              </a:ext>
            </a:extLst>
          </p:cNvPr>
          <p:cNvCxnSpPr/>
          <p:nvPr/>
        </p:nvCxnSpPr>
        <p:spPr>
          <a:xfrm>
            <a:off x="5430076" y="1633928"/>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22" name="Straight Arrow Connector 21">
            <a:extLst>
              <a:ext uri="{FF2B5EF4-FFF2-40B4-BE49-F238E27FC236}">
                <a16:creationId xmlns:a16="http://schemas.microsoft.com/office/drawing/2014/main" id="{D36CC3DF-7333-4FF8-AE8E-BC5E269C8924}"/>
              </a:ext>
            </a:extLst>
          </p:cNvPr>
          <p:cNvCxnSpPr/>
          <p:nvPr/>
        </p:nvCxnSpPr>
        <p:spPr>
          <a:xfrm>
            <a:off x="5430076" y="2430905"/>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A91A129A-3CB1-4F64-9345-EC6B3E5AE7BD}"/>
              </a:ext>
            </a:extLst>
          </p:cNvPr>
          <p:cNvCxnSpPr/>
          <p:nvPr/>
        </p:nvCxnSpPr>
        <p:spPr>
          <a:xfrm>
            <a:off x="5430076" y="3122950"/>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25FB7099-627E-4B59-9A26-234F51FDF69F}"/>
              </a:ext>
            </a:extLst>
          </p:cNvPr>
          <p:cNvCxnSpPr/>
          <p:nvPr/>
        </p:nvCxnSpPr>
        <p:spPr>
          <a:xfrm>
            <a:off x="5430076" y="3889946"/>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30" name="Straight Arrow Connector 29">
            <a:extLst>
              <a:ext uri="{FF2B5EF4-FFF2-40B4-BE49-F238E27FC236}">
                <a16:creationId xmlns:a16="http://schemas.microsoft.com/office/drawing/2014/main" id="{91AB4134-79A2-42E5-ABD0-90A7C3EEB6DB}"/>
              </a:ext>
            </a:extLst>
          </p:cNvPr>
          <p:cNvCxnSpPr/>
          <p:nvPr/>
        </p:nvCxnSpPr>
        <p:spPr>
          <a:xfrm>
            <a:off x="5430076" y="4684426"/>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2B0921BA-0461-40C0-B945-9E89D3C6B408}"/>
              </a:ext>
            </a:extLst>
          </p:cNvPr>
          <p:cNvCxnSpPr/>
          <p:nvPr/>
        </p:nvCxnSpPr>
        <p:spPr>
          <a:xfrm>
            <a:off x="5430076" y="5433934"/>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sp>
        <p:nvSpPr>
          <p:cNvPr id="15" name="TextBox 14">
            <a:extLst>
              <a:ext uri="{FF2B5EF4-FFF2-40B4-BE49-F238E27FC236}">
                <a16:creationId xmlns:a16="http://schemas.microsoft.com/office/drawing/2014/main" id="{BDDFF21B-79C0-40D1-98D0-D3115D7CFBEB}"/>
              </a:ext>
            </a:extLst>
          </p:cNvPr>
          <p:cNvSpPr txBox="1"/>
          <p:nvPr/>
        </p:nvSpPr>
        <p:spPr>
          <a:xfrm>
            <a:off x="4882896" y="912004"/>
            <a:ext cx="2042260" cy="369332"/>
          </a:xfrm>
          <a:prstGeom prst="rect">
            <a:avLst/>
          </a:prstGeom>
          <a:noFill/>
        </p:spPr>
        <p:txBody>
          <a:bodyPr wrap="square" rtlCol="0">
            <a:spAutoFit/>
          </a:bodyPr>
          <a:lstStyle/>
          <a:p>
            <a:pPr algn="ctr"/>
            <a:r>
              <a:rPr lang="en-GB" dirty="0">
                <a:solidFill>
                  <a:schemeClr val="bg1"/>
                </a:solidFill>
              </a:rPr>
              <a:t>move towards </a:t>
            </a:r>
          </a:p>
        </p:txBody>
      </p:sp>
      <p:sp>
        <p:nvSpPr>
          <p:cNvPr id="34" name="Title 1">
            <a:extLst>
              <a:ext uri="{FF2B5EF4-FFF2-40B4-BE49-F238E27FC236}">
                <a16:creationId xmlns:a16="http://schemas.microsoft.com/office/drawing/2014/main" id="{2E060440-C8C6-4634-BB66-C656CEE1EAFC}"/>
              </a:ext>
            </a:extLst>
          </p:cNvPr>
          <p:cNvSpPr>
            <a:spLocks noGrp="1"/>
          </p:cNvSpPr>
          <p:nvPr>
            <p:ph type="title"/>
          </p:nvPr>
        </p:nvSpPr>
        <p:spPr>
          <a:xfrm>
            <a:off x="1775999" y="189137"/>
            <a:ext cx="8939625" cy="864000"/>
          </a:xfrm>
        </p:spPr>
        <p:txBody>
          <a:bodyPr>
            <a:noAutofit/>
          </a:bodyPr>
          <a:lstStyle/>
          <a:p>
            <a:pPr algn="ctr"/>
            <a:r>
              <a:rPr lang="en-GB" sz="2800" dirty="0"/>
              <a:t>Difference between being descriptive and critical</a:t>
            </a:r>
          </a:p>
        </p:txBody>
      </p:sp>
      <p:sp>
        <p:nvSpPr>
          <p:cNvPr id="2" name="Footer Placeholder 4">
            <a:extLst>
              <a:ext uri="{FF2B5EF4-FFF2-40B4-BE49-F238E27FC236}">
                <a16:creationId xmlns:a16="http://schemas.microsoft.com/office/drawing/2014/main" id="{4E1692AC-80BE-ABFB-5048-C94119C91F84}"/>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ustDataLst>
      <p:tags r:id="rId1"/>
    </p:custDataLst>
    <p:extLst>
      <p:ext uri="{BB962C8B-B14F-4D97-AF65-F5344CB8AC3E}">
        <p14:creationId xmlns:p14="http://schemas.microsoft.com/office/powerpoint/2010/main" val="1324625953"/>
      </p:ext>
    </p:extLst>
  </p:cSld>
  <p:clrMapOvr>
    <a:masterClrMapping/>
  </p:clrMapOvr>
  <mc:AlternateContent xmlns:mc="http://schemas.openxmlformats.org/markup-compatibility/2006" xmlns:p14="http://schemas.microsoft.com/office/powerpoint/2010/main">
    <mc:Choice Requires="p14">
      <p:transition spd="slow" p14:dur="2000" advTm="97018"/>
    </mc:Choice>
    <mc:Fallback xmlns="">
      <p:transition spd="slow" advTm="970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1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1863566" y="965503"/>
          <a:ext cx="5640122" cy="4815838"/>
        </p:xfrm>
        <a:graphic>
          <a:graphicData uri="http://schemas.openxmlformats.org/drawingml/2006/table">
            <a:tbl>
              <a:tblPr firstRow="1" firstCol="1" bandRow="1">
                <a:tableStyleId>{5C22544A-7EE6-4342-B048-85BDC9FD1C3A}</a:tableStyleId>
              </a:tblPr>
              <a:tblGrid>
                <a:gridCol w="349982">
                  <a:extLst>
                    <a:ext uri="{9D8B030D-6E8A-4147-A177-3AD203B41FA5}">
                      <a16:colId xmlns:a16="http://schemas.microsoft.com/office/drawing/2014/main" val="1972151068"/>
                    </a:ext>
                  </a:extLst>
                </a:gridCol>
                <a:gridCol w="1830406">
                  <a:extLst>
                    <a:ext uri="{9D8B030D-6E8A-4147-A177-3AD203B41FA5}">
                      <a16:colId xmlns:a16="http://schemas.microsoft.com/office/drawing/2014/main" val="273205486"/>
                    </a:ext>
                  </a:extLst>
                </a:gridCol>
                <a:gridCol w="1009101">
                  <a:extLst>
                    <a:ext uri="{9D8B030D-6E8A-4147-A177-3AD203B41FA5}">
                      <a16:colId xmlns:a16="http://schemas.microsoft.com/office/drawing/2014/main" val="3807862906"/>
                    </a:ext>
                  </a:extLst>
                </a:gridCol>
                <a:gridCol w="2450633">
                  <a:extLst>
                    <a:ext uri="{9D8B030D-6E8A-4147-A177-3AD203B41FA5}">
                      <a16:colId xmlns:a16="http://schemas.microsoft.com/office/drawing/2014/main" val="1677176193"/>
                    </a:ext>
                  </a:extLst>
                </a:gridCol>
              </a:tblGrid>
              <a:tr h="298311">
                <a:tc>
                  <a:txBody>
                    <a:bodyPr/>
                    <a:lstStyle/>
                    <a:p>
                      <a:pPr>
                        <a:lnSpc>
                          <a:spcPct val="115000"/>
                        </a:lnSpc>
                        <a:spcAft>
                          <a:spcPts val="1000"/>
                        </a:spcAft>
                      </a:pPr>
                      <a:r>
                        <a:rPr lang="en-GB" sz="1300">
                          <a:effectLst/>
                        </a:rPr>
                        <a:t>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move to</a:t>
                      </a:r>
                    </a:p>
                  </a:txBody>
                  <a:tcPr marL="64493" marR="64493" marT="0" marB="0" anchor="ctr"/>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625742163"/>
                  </a:ext>
                </a:extLst>
              </a:tr>
              <a:tr h="751027">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1038862893"/>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3243704206"/>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marL="0" marR="0" indent="0" algn="l" defTabSz="914400" rtl="0" eaLnBrk="1" fontAlgn="auto" latinLnBrk="0" hangingPunct="1">
                        <a:lnSpc>
                          <a:spcPct val="115000"/>
                        </a:lnSpc>
                        <a:spcBef>
                          <a:spcPts val="0"/>
                        </a:spcBef>
                        <a:spcAft>
                          <a:spcPts val="1000"/>
                        </a:spcAft>
                        <a:buClrTx/>
                        <a:buSzTx/>
                        <a:buFontTx/>
                        <a:buNone/>
                        <a:tabLst/>
                        <a:defRPr/>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3969579611"/>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1694524490"/>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3004731619"/>
                  </a:ext>
                </a:extLst>
              </a:tr>
              <a:tr h="753300">
                <a:tc>
                  <a:txBody>
                    <a:bodyPr/>
                    <a:lstStyle/>
                    <a:p>
                      <a:pPr>
                        <a:lnSpc>
                          <a:spcPct val="115000"/>
                        </a:lnSpc>
                        <a:spcAft>
                          <a:spcPts val="1000"/>
                        </a:spcAft>
                      </a:pPr>
                      <a:endParaRPr lang="en-GB" sz="13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nchor="ctr"/>
                </a:tc>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1454269033"/>
                  </a:ext>
                </a:extLst>
              </a:tr>
            </a:tbl>
          </a:graphicData>
        </a:graphic>
      </p:graphicFrame>
      <p:sp>
        <p:nvSpPr>
          <p:cNvPr id="7" name="TextBox 6"/>
          <p:cNvSpPr txBox="1"/>
          <p:nvPr/>
        </p:nvSpPr>
        <p:spPr>
          <a:xfrm>
            <a:off x="2394839" y="923040"/>
            <a:ext cx="1350264" cy="369332"/>
          </a:xfrm>
          <a:prstGeom prst="rect">
            <a:avLst/>
          </a:prstGeom>
          <a:noFill/>
        </p:spPr>
        <p:txBody>
          <a:bodyPr wrap="square" rtlCol="0">
            <a:spAutoFit/>
          </a:bodyPr>
          <a:lstStyle/>
          <a:p>
            <a:pPr algn="ctr"/>
            <a:r>
              <a:rPr lang="en-GB" dirty="0">
                <a:solidFill>
                  <a:schemeClr val="bg1"/>
                </a:solidFill>
              </a:rPr>
              <a:t>Describing</a:t>
            </a:r>
          </a:p>
        </p:txBody>
      </p:sp>
      <p:sp>
        <p:nvSpPr>
          <p:cNvPr id="9" name="TextBox 8"/>
          <p:cNvSpPr txBox="1"/>
          <p:nvPr/>
        </p:nvSpPr>
        <p:spPr>
          <a:xfrm>
            <a:off x="5426010" y="926565"/>
            <a:ext cx="1350263" cy="369332"/>
          </a:xfrm>
          <a:prstGeom prst="rect">
            <a:avLst/>
          </a:prstGeom>
          <a:noFill/>
        </p:spPr>
        <p:txBody>
          <a:bodyPr wrap="square" rtlCol="0">
            <a:spAutoFit/>
          </a:bodyPr>
          <a:lstStyle/>
          <a:p>
            <a:pPr algn="ctr"/>
            <a:r>
              <a:rPr lang="en-GB" dirty="0">
                <a:solidFill>
                  <a:schemeClr val="bg1"/>
                </a:solidFill>
              </a:rPr>
              <a:t>Analysing</a:t>
            </a:r>
          </a:p>
        </p:txBody>
      </p:sp>
      <p:sp>
        <p:nvSpPr>
          <p:cNvPr id="8" name="TextBox 7"/>
          <p:cNvSpPr txBox="1"/>
          <p:nvPr/>
        </p:nvSpPr>
        <p:spPr>
          <a:xfrm>
            <a:off x="2226185" y="1454136"/>
            <a:ext cx="1890903" cy="369332"/>
          </a:xfrm>
          <a:prstGeom prst="rect">
            <a:avLst/>
          </a:prstGeom>
          <a:noFill/>
        </p:spPr>
        <p:txBody>
          <a:bodyPr wrap="square" rtlCol="0">
            <a:spAutoFit/>
          </a:bodyPr>
          <a:lstStyle/>
          <a:p>
            <a:r>
              <a:rPr lang="en-GB" dirty="0"/>
              <a:t>What happened</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2" name="TextBox 11"/>
          <p:cNvSpPr txBox="1"/>
          <p:nvPr/>
        </p:nvSpPr>
        <p:spPr>
          <a:xfrm>
            <a:off x="5102764" y="1484914"/>
            <a:ext cx="2397410" cy="338554"/>
          </a:xfrm>
          <a:prstGeom prst="rect">
            <a:avLst/>
          </a:prstGeom>
          <a:noFill/>
        </p:spPr>
        <p:txBody>
          <a:bodyPr wrap="square" rtlCol="0">
            <a:spAutoFit/>
          </a:bodyPr>
          <a:lstStyle/>
          <a:p>
            <a:r>
              <a:rPr lang="en-GB" sz="1600" dirty="0"/>
              <a:t>Identifying significance </a:t>
            </a:r>
          </a:p>
        </p:txBody>
      </p:sp>
      <p:sp>
        <p:nvSpPr>
          <p:cNvPr id="13" name="TextBox 12"/>
          <p:cNvSpPr txBox="1"/>
          <p:nvPr/>
        </p:nvSpPr>
        <p:spPr>
          <a:xfrm>
            <a:off x="2252535" y="2198357"/>
            <a:ext cx="1838201" cy="386709"/>
          </a:xfrm>
          <a:prstGeom prst="rect">
            <a:avLst/>
          </a:prstGeom>
          <a:noFill/>
        </p:spPr>
        <p:txBody>
          <a:bodyPr wrap="square" rtlCol="0">
            <a:spAutoFit/>
          </a:bodyPr>
          <a:lstStyle/>
          <a:p>
            <a:pPr>
              <a:lnSpc>
                <a:spcPct val="115000"/>
              </a:lnSpc>
              <a:spcAft>
                <a:spcPts val="1000"/>
              </a:spcAft>
            </a:pPr>
            <a:r>
              <a:rPr lang="en-GB" dirty="0"/>
              <a:t>Noting method</a:t>
            </a:r>
          </a:p>
        </p:txBody>
      </p:sp>
      <p:sp>
        <p:nvSpPr>
          <p:cNvPr id="14" name="TextBox 13"/>
          <p:cNvSpPr txBox="1"/>
          <p:nvPr/>
        </p:nvSpPr>
        <p:spPr>
          <a:xfrm>
            <a:off x="5102764" y="2252598"/>
            <a:ext cx="1881377" cy="357790"/>
          </a:xfrm>
          <a:prstGeom prst="rect">
            <a:avLst/>
          </a:prstGeom>
          <a:noFill/>
        </p:spPr>
        <p:txBody>
          <a:bodyPr wrap="square" rtlCol="0">
            <a:spAutoFit/>
          </a:bodyPr>
          <a:lstStyle/>
          <a:p>
            <a:pPr>
              <a:lnSpc>
                <a:spcPct val="115000"/>
              </a:lnSpc>
              <a:spcAft>
                <a:spcPts val="1000"/>
              </a:spcAft>
            </a:pPr>
            <a:r>
              <a:rPr lang="en-GB" sz="1600" dirty="0"/>
              <a:t>Method suitable?</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7" name="TextBox 16"/>
          <p:cNvSpPr txBox="1"/>
          <p:nvPr/>
        </p:nvSpPr>
        <p:spPr>
          <a:xfrm>
            <a:off x="5102764" y="2783117"/>
            <a:ext cx="2494060" cy="640945"/>
          </a:xfrm>
          <a:prstGeom prst="rect">
            <a:avLst/>
          </a:prstGeom>
          <a:noFill/>
        </p:spPr>
        <p:txBody>
          <a:bodyPr wrap="square" rtlCol="0">
            <a:spAutoFit/>
          </a:bodyPr>
          <a:lstStyle/>
          <a:p>
            <a:pPr>
              <a:lnSpc>
                <a:spcPct val="115000"/>
              </a:lnSpc>
              <a:spcAft>
                <a:spcPts val="1000"/>
              </a:spcAft>
            </a:pPr>
            <a:r>
              <a:rPr lang="en-GB" sz="1600" dirty="0"/>
              <a:t>Evaluating significance of details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8" name="Rectangle 17"/>
          <p:cNvSpPr/>
          <p:nvPr/>
        </p:nvSpPr>
        <p:spPr>
          <a:xfrm>
            <a:off x="2239392" y="3687426"/>
            <a:ext cx="1595309" cy="391004"/>
          </a:xfrm>
          <a:prstGeom prst="rect">
            <a:avLst/>
          </a:prstGeom>
        </p:spPr>
        <p:txBody>
          <a:bodyPr wrap="none">
            <a:spAutoFit/>
          </a:bodyPr>
          <a:lstStyle/>
          <a:p>
            <a:pPr>
              <a:lnSpc>
                <a:spcPct val="115000"/>
              </a:lnSpc>
              <a:spcAft>
                <a:spcPts val="1000"/>
              </a:spcAft>
            </a:pPr>
            <a:r>
              <a:rPr lang="en-GB" dirty="0"/>
              <a:t>Linking items</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21" name="TextBox 20"/>
          <p:cNvSpPr txBox="1"/>
          <p:nvPr/>
        </p:nvSpPr>
        <p:spPr>
          <a:xfrm>
            <a:off x="5073081" y="3589462"/>
            <a:ext cx="2523743" cy="640945"/>
          </a:xfrm>
          <a:prstGeom prst="rect">
            <a:avLst/>
          </a:prstGeom>
          <a:noFill/>
        </p:spPr>
        <p:txBody>
          <a:bodyPr wrap="square" rtlCol="0">
            <a:spAutoFit/>
          </a:bodyPr>
          <a:lstStyle/>
          <a:p>
            <a:pPr>
              <a:lnSpc>
                <a:spcPct val="115000"/>
              </a:lnSpc>
              <a:spcAft>
                <a:spcPts val="1000"/>
              </a:spcAft>
            </a:pPr>
            <a:r>
              <a:rPr lang="en-GB" sz="1600" dirty="0"/>
              <a:t>Relevance of linking items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24" name="TextBox 23"/>
          <p:cNvSpPr txBox="1"/>
          <p:nvPr/>
        </p:nvSpPr>
        <p:spPr>
          <a:xfrm>
            <a:off x="2292625" y="4473286"/>
            <a:ext cx="1590042" cy="369332"/>
          </a:xfrm>
          <a:prstGeom prst="rect">
            <a:avLst/>
          </a:prstGeom>
          <a:noFill/>
        </p:spPr>
        <p:txBody>
          <a:bodyPr wrap="square" rtlCol="0">
            <a:spAutoFit/>
          </a:bodyPr>
          <a:lstStyle/>
          <a:p>
            <a:r>
              <a:rPr lang="en-GB" dirty="0"/>
              <a:t>Stating when</a:t>
            </a:r>
          </a:p>
        </p:txBody>
      </p:sp>
      <p:sp>
        <p:nvSpPr>
          <p:cNvPr id="25" name="TextBox 24"/>
          <p:cNvSpPr txBox="1"/>
          <p:nvPr/>
        </p:nvSpPr>
        <p:spPr>
          <a:xfrm>
            <a:off x="5108321" y="4330436"/>
            <a:ext cx="2523744" cy="584775"/>
          </a:xfrm>
          <a:prstGeom prst="rect">
            <a:avLst/>
          </a:prstGeom>
          <a:noFill/>
        </p:spPr>
        <p:txBody>
          <a:bodyPr wrap="square" rtlCol="0">
            <a:spAutoFit/>
          </a:bodyPr>
          <a:lstStyle/>
          <a:p>
            <a:r>
              <a:rPr lang="en-GB" sz="1600" dirty="0"/>
              <a:t>Identifying why timing’s important</a:t>
            </a:r>
          </a:p>
        </p:txBody>
      </p:sp>
      <p:sp>
        <p:nvSpPr>
          <p:cNvPr id="26" name="TextBox 25"/>
          <p:cNvSpPr txBox="1"/>
          <p:nvPr/>
        </p:nvSpPr>
        <p:spPr>
          <a:xfrm>
            <a:off x="2239390" y="5213199"/>
            <a:ext cx="1796145" cy="369332"/>
          </a:xfrm>
          <a:prstGeom prst="rect">
            <a:avLst/>
          </a:prstGeom>
          <a:noFill/>
        </p:spPr>
        <p:txBody>
          <a:bodyPr wrap="square" rtlCol="0">
            <a:spAutoFit/>
          </a:bodyPr>
          <a:lstStyle/>
          <a:p>
            <a:r>
              <a:rPr lang="en-GB" dirty="0"/>
              <a:t>Stating options</a:t>
            </a:r>
          </a:p>
        </p:txBody>
      </p:sp>
      <p:sp>
        <p:nvSpPr>
          <p:cNvPr id="28" name="TextBox 27"/>
          <p:cNvSpPr txBox="1"/>
          <p:nvPr/>
        </p:nvSpPr>
        <p:spPr>
          <a:xfrm>
            <a:off x="5102764" y="5064466"/>
            <a:ext cx="2357344" cy="584775"/>
          </a:xfrm>
          <a:prstGeom prst="rect">
            <a:avLst/>
          </a:prstGeom>
          <a:noFill/>
        </p:spPr>
        <p:txBody>
          <a:bodyPr wrap="square" rtlCol="0">
            <a:spAutoFit/>
          </a:bodyPr>
          <a:lstStyle/>
          <a:p>
            <a:r>
              <a:rPr lang="en-GB" sz="1600" dirty="0"/>
              <a:t>Evaluating options and stating which to select</a:t>
            </a:r>
          </a:p>
        </p:txBody>
      </p:sp>
      <p:sp>
        <p:nvSpPr>
          <p:cNvPr id="29" name="TextBox 28"/>
          <p:cNvSpPr txBox="1"/>
          <p:nvPr/>
        </p:nvSpPr>
        <p:spPr>
          <a:xfrm>
            <a:off x="2239390" y="2911740"/>
            <a:ext cx="1763067" cy="369332"/>
          </a:xfrm>
          <a:prstGeom prst="rect">
            <a:avLst/>
          </a:prstGeom>
          <a:noFill/>
        </p:spPr>
        <p:txBody>
          <a:bodyPr wrap="square" rtlCol="0">
            <a:spAutoFit/>
          </a:bodyPr>
          <a:lstStyle/>
          <a:p>
            <a:r>
              <a:rPr lang="en-GB" dirty="0"/>
              <a:t>Listing details</a:t>
            </a:r>
          </a:p>
        </p:txBody>
      </p:sp>
      <p:graphicFrame>
        <p:nvGraphicFramePr>
          <p:cNvPr id="5" name="Table 4"/>
          <p:cNvGraphicFramePr>
            <a:graphicFrameLocks noGrp="1"/>
          </p:cNvGraphicFramePr>
          <p:nvPr/>
        </p:nvGraphicFramePr>
        <p:xfrm>
          <a:off x="7556389" y="965502"/>
          <a:ext cx="2792951" cy="4815838"/>
        </p:xfrm>
        <a:graphic>
          <a:graphicData uri="http://schemas.openxmlformats.org/drawingml/2006/table">
            <a:tbl>
              <a:tblPr firstRow="1" firstCol="1" bandRow="1">
                <a:tableStyleId>{5C22544A-7EE6-4342-B048-85BDC9FD1C3A}</a:tableStyleId>
              </a:tblPr>
              <a:tblGrid>
                <a:gridCol w="2792951">
                  <a:extLst>
                    <a:ext uri="{9D8B030D-6E8A-4147-A177-3AD203B41FA5}">
                      <a16:colId xmlns:a16="http://schemas.microsoft.com/office/drawing/2014/main" val="3843235254"/>
                    </a:ext>
                  </a:extLst>
                </a:gridCol>
              </a:tblGrid>
              <a:tr h="298311">
                <a:tc>
                  <a:txBody>
                    <a:bodyPr/>
                    <a:lstStyle/>
                    <a:p>
                      <a:pPr algn="ct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1218711238"/>
                  </a:ext>
                </a:extLst>
              </a:tr>
              <a:tr h="751027">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2017832746"/>
                  </a:ext>
                </a:extLst>
              </a:tr>
              <a:tr h="753300">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816922258"/>
                  </a:ext>
                </a:extLst>
              </a:tr>
              <a:tr h="753300">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1450935422"/>
                  </a:ext>
                </a:extLst>
              </a:tr>
              <a:tr h="753300">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2790992648"/>
                  </a:ext>
                </a:extLst>
              </a:tr>
              <a:tr h="753300">
                <a:tc>
                  <a:txBody>
                    <a:bodyPr/>
                    <a:lstStyle/>
                    <a:p>
                      <a:pPr>
                        <a:lnSpc>
                          <a:spcPct val="115000"/>
                        </a:lnSpc>
                        <a:spcAft>
                          <a:spcPts val="1000"/>
                        </a:spcAft>
                      </a:pPr>
                      <a:r>
                        <a:rPr lang="en-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2097528882"/>
                  </a:ext>
                </a:extLst>
              </a:tr>
              <a:tr h="753300">
                <a:tc>
                  <a:txBody>
                    <a:bodyPr/>
                    <a:lstStyle/>
                    <a:p>
                      <a:pPr>
                        <a:lnSpc>
                          <a:spcPct val="115000"/>
                        </a:lnSpc>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4493" marR="64493" marT="0" marB="0"/>
                </a:tc>
                <a:extLst>
                  <a:ext uri="{0D108BD9-81ED-4DB2-BD59-A6C34878D82A}">
                    <a16:rowId xmlns:a16="http://schemas.microsoft.com/office/drawing/2014/main" val="569179258"/>
                  </a:ext>
                </a:extLst>
              </a:tr>
            </a:tbl>
          </a:graphicData>
        </a:graphic>
      </p:graphicFrame>
      <p:sp>
        <p:nvSpPr>
          <p:cNvPr id="22" name="TextBox 21"/>
          <p:cNvSpPr txBox="1"/>
          <p:nvPr/>
        </p:nvSpPr>
        <p:spPr>
          <a:xfrm>
            <a:off x="8355455" y="923040"/>
            <a:ext cx="1441706" cy="369332"/>
          </a:xfrm>
          <a:prstGeom prst="rect">
            <a:avLst/>
          </a:prstGeom>
          <a:noFill/>
        </p:spPr>
        <p:txBody>
          <a:bodyPr wrap="square" rtlCol="0">
            <a:spAutoFit/>
          </a:bodyPr>
          <a:lstStyle/>
          <a:p>
            <a:pPr algn="ctr"/>
            <a:r>
              <a:rPr lang="en-GB" dirty="0">
                <a:solidFill>
                  <a:schemeClr val="bg1"/>
                </a:solidFill>
              </a:rPr>
              <a:t>Questions</a:t>
            </a:r>
          </a:p>
        </p:txBody>
      </p:sp>
      <p:sp>
        <p:nvSpPr>
          <p:cNvPr id="2" name="TextBox 1"/>
          <p:cNvSpPr txBox="1"/>
          <p:nvPr/>
        </p:nvSpPr>
        <p:spPr>
          <a:xfrm>
            <a:off x="7772938" y="1274087"/>
            <a:ext cx="2753614" cy="709553"/>
          </a:xfrm>
          <a:prstGeom prst="rect">
            <a:avLst/>
          </a:prstGeom>
          <a:noFill/>
        </p:spPr>
        <p:txBody>
          <a:bodyPr wrap="square" rtlCol="0">
            <a:spAutoFit/>
          </a:bodyPr>
          <a:lstStyle/>
          <a:p>
            <a:pPr>
              <a:lnSpc>
                <a:spcPct val="115000"/>
              </a:lnSpc>
              <a:spcAft>
                <a:spcPts val="1000"/>
              </a:spcAft>
            </a:pPr>
            <a:r>
              <a:rPr lang="en-GB" b="1" i="1" dirty="0">
                <a:solidFill>
                  <a:prstClr val="white"/>
                </a:solidFill>
              </a:rPr>
              <a:t>Why</a:t>
            </a:r>
            <a:r>
              <a:rPr lang="en-GB" b="1" dirty="0">
                <a:solidFill>
                  <a:prstClr val="white"/>
                </a:solidFill>
              </a:rPr>
              <a:t> </a:t>
            </a:r>
            <a:r>
              <a:rPr lang="en-GB" dirty="0">
                <a:solidFill>
                  <a:prstClr val="white"/>
                </a:solidFill>
              </a:rPr>
              <a:t>is what happened important/relevant?</a:t>
            </a:r>
            <a:endParaRPr lang="en-GB" dirty="0">
              <a:solidFill>
                <a:prstClr val="white"/>
              </a:solidFill>
              <a:latin typeface="Calibri" panose="020F0502020204030204" pitchFamily="34" charset="0"/>
              <a:ea typeface="Times New Roman" panose="02020603050405020304" pitchFamily="18" charset="0"/>
              <a:cs typeface="Times New Roman" panose="02020603050405020304" pitchFamily="18" charset="0"/>
            </a:endParaRPr>
          </a:p>
        </p:txBody>
      </p:sp>
      <p:sp>
        <p:nvSpPr>
          <p:cNvPr id="6" name="TextBox 5"/>
          <p:cNvSpPr txBox="1"/>
          <p:nvPr/>
        </p:nvSpPr>
        <p:spPr>
          <a:xfrm>
            <a:off x="7662381" y="2066102"/>
            <a:ext cx="2686959" cy="584775"/>
          </a:xfrm>
          <a:prstGeom prst="rect">
            <a:avLst/>
          </a:prstGeom>
          <a:noFill/>
        </p:spPr>
        <p:txBody>
          <a:bodyPr wrap="square" rtlCol="0">
            <a:spAutoFit/>
          </a:bodyPr>
          <a:lstStyle/>
          <a:p>
            <a:r>
              <a:rPr lang="en-GB" sz="1600" dirty="0">
                <a:solidFill>
                  <a:schemeClr val="bg1"/>
                </a:solidFill>
              </a:rPr>
              <a:t>What could be </a:t>
            </a:r>
            <a:r>
              <a:rPr lang="en-GB" sz="1600" b="1" dirty="0">
                <a:solidFill>
                  <a:schemeClr val="bg1"/>
                </a:solidFill>
              </a:rPr>
              <a:t>improved </a:t>
            </a:r>
            <a:r>
              <a:rPr lang="en-GB" sz="1600" dirty="0">
                <a:solidFill>
                  <a:schemeClr val="bg1"/>
                </a:solidFill>
              </a:rPr>
              <a:t>or should be </a:t>
            </a:r>
            <a:r>
              <a:rPr lang="en-GB" sz="1600" b="1" dirty="0">
                <a:solidFill>
                  <a:schemeClr val="bg1"/>
                </a:solidFill>
              </a:rPr>
              <a:t>questioned</a:t>
            </a:r>
            <a:r>
              <a:rPr lang="en-GB" sz="1600" dirty="0">
                <a:solidFill>
                  <a:schemeClr val="bg1"/>
                </a:solidFill>
              </a:rPr>
              <a:t>?</a:t>
            </a:r>
          </a:p>
        </p:txBody>
      </p:sp>
      <p:sp>
        <p:nvSpPr>
          <p:cNvPr id="15" name="TextBox 14"/>
          <p:cNvSpPr txBox="1"/>
          <p:nvPr/>
        </p:nvSpPr>
        <p:spPr>
          <a:xfrm>
            <a:off x="7553365" y="2868161"/>
            <a:ext cx="2762059" cy="646331"/>
          </a:xfrm>
          <a:prstGeom prst="rect">
            <a:avLst/>
          </a:prstGeom>
          <a:noFill/>
        </p:spPr>
        <p:txBody>
          <a:bodyPr wrap="square" rtlCol="0">
            <a:spAutoFit/>
          </a:bodyPr>
          <a:lstStyle/>
          <a:p>
            <a:pPr algn="ctr"/>
            <a:r>
              <a:rPr lang="en-GB" dirty="0">
                <a:solidFill>
                  <a:schemeClr val="bg1"/>
                </a:solidFill>
              </a:rPr>
              <a:t>What do the details tell us?</a:t>
            </a:r>
          </a:p>
        </p:txBody>
      </p:sp>
      <p:sp>
        <p:nvSpPr>
          <p:cNvPr id="16" name="TextBox 15"/>
          <p:cNvSpPr txBox="1"/>
          <p:nvPr/>
        </p:nvSpPr>
        <p:spPr>
          <a:xfrm>
            <a:off x="7832176" y="3609134"/>
            <a:ext cx="2221754" cy="646331"/>
          </a:xfrm>
          <a:prstGeom prst="rect">
            <a:avLst/>
          </a:prstGeom>
          <a:noFill/>
        </p:spPr>
        <p:txBody>
          <a:bodyPr wrap="square" rtlCol="0">
            <a:spAutoFit/>
          </a:bodyPr>
          <a:lstStyle/>
          <a:p>
            <a:pPr algn="ctr"/>
            <a:r>
              <a:rPr lang="en-GB" b="1" i="1" dirty="0">
                <a:solidFill>
                  <a:schemeClr val="bg1"/>
                </a:solidFill>
              </a:rPr>
              <a:t>Why</a:t>
            </a:r>
            <a:r>
              <a:rPr lang="en-GB" dirty="0">
                <a:solidFill>
                  <a:schemeClr val="bg1"/>
                </a:solidFill>
              </a:rPr>
              <a:t> should items be linked?</a:t>
            </a:r>
          </a:p>
        </p:txBody>
      </p:sp>
      <p:sp>
        <p:nvSpPr>
          <p:cNvPr id="19" name="TextBox 18"/>
          <p:cNvSpPr txBox="1"/>
          <p:nvPr/>
        </p:nvSpPr>
        <p:spPr>
          <a:xfrm>
            <a:off x="7673147" y="4318892"/>
            <a:ext cx="2573789" cy="646331"/>
          </a:xfrm>
          <a:prstGeom prst="rect">
            <a:avLst/>
          </a:prstGeom>
          <a:noFill/>
        </p:spPr>
        <p:txBody>
          <a:bodyPr wrap="square" rtlCol="0">
            <a:spAutoFit/>
          </a:bodyPr>
          <a:lstStyle/>
          <a:p>
            <a:pPr algn="ctr"/>
            <a:r>
              <a:rPr lang="en-GB" dirty="0">
                <a:solidFill>
                  <a:schemeClr val="bg1"/>
                </a:solidFill>
              </a:rPr>
              <a:t>What is the </a:t>
            </a:r>
            <a:r>
              <a:rPr lang="en-GB" b="1" i="1" dirty="0">
                <a:solidFill>
                  <a:schemeClr val="bg1"/>
                </a:solidFill>
              </a:rPr>
              <a:t>historical</a:t>
            </a:r>
            <a:r>
              <a:rPr lang="en-GB" dirty="0">
                <a:solidFill>
                  <a:schemeClr val="bg1"/>
                </a:solidFill>
              </a:rPr>
              <a:t> </a:t>
            </a:r>
            <a:r>
              <a:rPr lang="en-GB" b="1" i="1" dirty="0">
                <a:solidFill>
                  <a:schemeClr val="bg1"/>
                </a:solidFill>
              </a:rPr>
              <a:t>significance</a:t>
            </a:r>
            <a:r>
              <a:rPr lang="en-GB" dirty="0">
                <a:solidFill>
                  <a:schemeClr val="bg1"/>
                </a:solidFill>
              </a:rPr>
              <a:t>?</a:t>
            </a:r>
          </a:p>
        </p:txBody>
      </p:sp>
      <p:sp>
        <p:nvSpPr>
          <p:cNvPr id="20" name="TextBox 19"/>
          <p:cNvSpPr txBox="1"/>
          <p:nvPr/>
        </p:nvSpPr>
        <p:spPr>
          <a:xfrm>
            <a:off x="7618316" y="5060801"/>
            <a:ext cx="2649473" cy="646331"/>
          </a:xfrm>
          <a:prstGeom prst="rect">
            <a:avLst/>
          </a:prstGeom>
          <a:noFill/>
        </p:spPr>
        <p:txBody>
          <a:bodyPr wrap="square" rtlCol="0">
            <a:spAutoFit/>
          </a:bodyPr>
          <a:lstStyle/>
          <a:p>
            <a:pPr algn="ctr"/>
            <a:r>
              <a:rPr lang="en-GB" dirty="0">
                <a:solidFill>
                  <a:schemeClr val="bg1"/>
                </a:solidFill>
              </a:rPr>
              <a:t>What options are the most valid and </a:t>
            </a:r>
            <a:r>
              <a:rPr lang="en-GB" b="1" i="1" dirty="0">
                <a:solidFill>
                  <a:schemeClr val="bg1"/>
                </a:solidFill>
              </a:rPr>
              <a:t>Why?</a:t>
            </a:r>
            <a:endParaRPr lang="en-GB" dirty="0">
              <a:solidFill>
                <a:schemeClr val="bg1"/>
              </a:solidFill>
            </a:endParaRPr>
          </a:p>
        </p:txBody>
      </p:sp>
      <p:cxnSp>
        <p:nvCxnSpPr>
          <p:cNvPr id="30" name="Straight Arrow Connector 29">
            <a:extLst>
              <a:ext uri="{FF2B5EF4-FFF2-40B4-BE49-F238E27FC236}">
                <a16:creationId xmlns:a16="http://schemas.microsoft.com/office/drawing/2014/main" id="{788A0BB4-2052-48C5-9513-C4BE5F98C169}"/>
              </a:ext>
            </a:extLst>
          </p:cNvPr>
          <p:cNvCxnSpPr/>
          <p:nvPr/>
        </p:nvCxnSpPr>
        <p:spPr>
          <a:xfrm>
            <a:off x="4117087" y="1633928"/>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F621075B-43EE-49D7-96C4-DF01BAC8C97A}"/>
              </a:ext>
            </a:extLst>
          </p:cNvPr>
          <p:cNvCxnSpPr/>
          <p:nvPr/>
        </p:nvCxnSpPr>
        <p:spPr>
          <a:xfrm>
            <a:off x="4117087" y="2413416"/>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32" name="Straight Arrow Connector 31">
            <a:extLst>
              <a:ext uri="{FF2B5EF4-FFF2-40B4-BE49-F238E27FC236}">
                <a16:creationId xmlns:a16="http://schemas.microsoft.com/office/drawing/2014/main" id="{60F3C81E-9F47-4DB7-9855-D14283C8A680}"/>
              </a:ext>
            </a:extLst>
          </p:cNvPr>
          <p:cNvCxnSpPr/>
          <p:nvPr/>
        </p:nvCxnSpPr>
        <p:spPr>
          <a:xfrm>
            <a:off x="4117087" y="3147934"/>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33" name="Straight Arrow Connector 32">
            <a:extLst>
              <a:ext uri="{FF2B5EF4-FFF2-40B4-BE49-F238E27FC236}">
                <a16:creationId xmlns:a16="http://schemas.microsoft.com/office/drawing/2014/main" id="{07E82848-B65E-42BF-9727-545A4144E416}"/>
              </a:ext>
            </a:extLst>
          </p:cNvPr>
          <p:cNvCxnSpPr/>
          <p:nvPr/>
        </p:nvCxnSpPr>
        <p:spPr>
          <a:xfrm>
            <a:off x="4117087" y="3899941"/>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34" name="Straight Arrow Connector 33">
            <a:extLst>
              <a:ext uri="{FF2B5EF4-FFF2-40B4-BE49-F238E27FC236}">
                <a16:creationId xmlns:a16="http://schemas.microsoft.com/office/drawing/2014/main" id="{D9E01C73-2D2E-46FD-A08E-5E9B8E965644}"/>
              </a:ext>
            </a:extLst>
          </p:cNvPr>
          <p:cNvCxnSpPr/>
          <p:nvPr/>
        </p:nvCxnSpPr>
        <p:spPr>
          <a:xfrm>
            <a:off x="4117087" y="4634459"/>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cxnSp>
        <p:nvCxnSpPr>
          <p:cNvPr id="35" name="Straight Arrow Connector 34">
            <a:extLst>
              <a:ext uri="{FF2B5EF4-FFF2-40B4-BE49-F238E27FC236}">
                <a16:creationId xmlns:a16="http://schemas.microsoft.com/office/drawing/2014/main" id="{B740CBC1-8B16-447C-992B-EFFCA868508A}"/>
              </a:ext>
            </a:extLst>
          </p:cNvPr>
          <p:cNvCxnSpPr/>
          <p:nvPr/>
        </p:nvCxnSpPr>
        <p:spPr>
          <a:xfrm>
            <a:off x="4117087" y="5383967"/>
            <a:ext cx="936000" cy="0"/>
          </a:xfrm>
          <a:prstGeom prst="straightConnector1">
            <a:avLst/>
          </a:prstGeom>
          <a:ln w="60325">
            <a:tailEnd type="triangle"/>
          </a:ln>
        </p:spPr>
        <p:style>
          <a:lnRef idx="3">
            <a:schemeClr val="dk1"/>
          </a:lnRef>
          <a:fillRef idx="0">
            <a:schemeClr val="dk1"/>
          </a:fillRef>
          <a:effectRef idx="2">
            <a:schemeClr val="dk1"/>
          </a:effectRef>
          <a:fontRef idx="minor">
            <a:schemeClr val="tx1"/>
          </a:fontRef>
        </p:style>
      </p:cxnSp>
      <p:sp>
        <p:nvSpPr>
          <p:cNvPr id="36" name="Title 1">
            <a:extLst>
              <a:ext uri="{FF2B5EF4-FFF2-40B4-BE49-F238E27FC236}">
                <a16:creationId xmlns:a16="http://schemas.microsoft.com/office/drawing/2014/main" id="{628A77DB-63FD-4DF5-88BC-E6A8A93AA31F}"/>
              </a:ext>
            </a:extLst>
          </p:cNvPr>
          <p:cNvSpPr>
            <a:spLocks noGrp="1"/>
          </p:cNvSpPr>
          <p:nvPr>
            <p:ph type="title"/>
          </p:nvPr>
        </p:nvSpPr>
        <p:spPr>
          <a:xfrm>
            <a:off x="1002300" y="262255"/>
            <a:ext cx="10187400" cy="864000"/>
          </a:xfrm>
        </p:spPr>
        <p:txBody>
          <a:bodyPr>
            <a:noAutofit/>
          </a:bodyPr>
          <a:lstStyle/>
          <a:p>
            <a:pPr algn="ctr"/>
            <a:r>
              <a:rPr lang="en-GB" sz="2800" dirty="0"/>
              <a:t>Questions to ask and answer to help you be more critical</a:t>
            </a:r>
          </a:p>
        </p:txBody>
      </p:sp>
      <p:sp>
        <p:nvSpPr>
          <p:cNvPr id="3" name="Footer Placeholder 4">
            <a:extLst>
              <a:ext uri="{FF2B5EF4-FFF2-40B4-BE49-F238E27FC236}">
                <a16:creationId xmlns:a16="http://schemas.microsoft.com/office/drawing/2014/main" id="{E81E1B30-9FE4-A7C4-DD10-5C959A6B3D30}"/>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ustDataLst>
      <p:tags r:id="rId1"/>
    </p:custDataLst>
    <p:extLst>
      <p:ext uri="{BB962C8B-B14F-4D97-AF65-F5344CB8AC3E}">
        <p14:creationId xmlns:p14="http://schemas.microsoft.com/office/powerpoint/2010/main" val="3578869911"/>
      </p:ext>
    </p:extLst>
  </p:cSld>
  <p:clrMapOvr>
    <a:masterClrMapping/>
  </p:clrMapOvr>
  <mc:AlternateContent xmlns:mc="http://schemas.openxmlformats.org/markup-compatibility/2006" xmlns:p14="http://schemas.microsoft.com/office/powerpoint/2010/main">
    <mc:Choice Requires="p14">
      <p:transition spd="slow" p14:dur="2000" advTm="112355"/>
    </mc:Choice>
    <mc:Fallback xmlns="">
      <p:transition spd="slow" advTm="112355"/>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DE65E-B3D3-430D-BC5C-8D6E89B1922C}"/>
              </a:ext>
            </a:extLst>
          </p:cNvPr>
          <p:cNvSpPr>
            <a:spLocks noGrp="1"/>
          </p:cNvSpPr>
          <p:nvPr>
            <p:ph type="title"/>
          </p:nvPr>
        </p:nvSpPr>
        <p:spPr>
          <a:xfrm>
            <a:off x="1776000" y="189137"/>
            <a:ext cx="8640000" cy="864000"/>
          </a:xfrm>
        </p:spPr>
        <p:txBody>
          <a:bodyPr>
            <a:noAutofit/>
          </a:bodyPr>
          <a:lstStyle/>
          <a:p>
            <a:pPr algn="ctr"/>
            <a:r>
              <a:rPr lang="en-GB" dirty="0"/>
              <a:t>Questioning Sources</a:t>
            </a:r>
          </a:p>
        </p:txBody>
      </p:sp>
      <p:sp>
        <p:nvSpPr>
          <p:cNvPr id="4" name="TextBox 3"/>
          <p:cNvSpPr txBox="1"/>
          <p:nvPr/>
        </p:nvSpPr>
        <p:spPr>
          <a:xfrm rot="21108814">
            <a:off x="2229629" y="1348485"/>
            <a:ext cx="1306569" cy="523220"/>
          </a:xfrm>
          <a:prstGeom prst="rect">
            <a:avLst/>
          </a:prstGeom>
          <a:noFill/>
        </p:spPr>
        <p:txBody>
          <a:bodyPr wrap="square" rtlCol="0">
            <a:spAutoFit/>
          </a:bodyPr>
          <a:lstStyle/>
          <a:p>
            <a:pPr algn="ctr"/>
            <a:r>
              <a:rPr lang="en-GB" sz="2800" b="1" dirty="0"/>
              <a:t>Who?</a:t>
            </a:r>
          </a:p>
        </p:txBody>
      </p:sp>
      <p:sp>
        <p:nvSpPr>
          <p:cNvPr id="5" name="TextBox 4"/>
          <p:cNvSpPr txBox="1"/>
          <p:nvPr/>
        </p:nvSpPr>
        <p:spPr>
          <a:xfrm>
            <a:off x="5154357" y="1624111"/>
            <a:ext cx="1280160" cy="954107"/>
          </a:xfrm>
          <a:prstGeom prst="rect">
            <a:avLst/>
          </a:prstGeom>
          <a:noFill/>
        </p:spPr>
        <p:txBody>
          <a:bodyPr wrap="square" rtlCol="0">
            <a:spAutoFit/>
          </a:bodyPr>
          <a:lstStyle/>
          <a:p>
            <a:pPr algn="ctr"/>
            <a:r>
              <a:rPr lang="en-GB" sz="2800" b="1" dirty="0"/>
              <a:t>What?</a:t>
            </a:r>
          </a:p>
        </p:txBody>
      </p:sp>
      <p:sp>
        <p:nvSpPr>
          <p:cNvPr id="6" name="TextBox 5"/>
          <p:cNvSpPr txBox="1"/>
          <p:nvPr/>
        </p:nvSpPr>
        <p:spPr>
          <a:xfrm rot="961950">
            <a:off x="7944511" y="1331449"/>
            <a:ext cx="1795710" cy="523220"/>
          </a:xfrm>
          <a:prstGeom prst="rect">
            <a:avLst/>
          </a:prstGeom>
          <a:noFill/>
        </p:spPr>
        <p:txBody>
          <a:bodyPr wrap="square" rtlCol="0">
            <a:spAutoFit/>
          </a:bodyPr>
          <a:lstStyle/>
          <a:p>
            <a:pPr algn="ctr"/>
            <a:r>
              <a:rPr lang="en-GB" sz="2800" b="1" dirty="0"/>
              <a:t>Where?</a:t>
            </a:r>
          </a:p>
        </p:txBody>
      </p:sp>
      <p:sp>
        <p:nvSpPr>
          <p:cNvPr id="7" name="TextBox 6"/>
          <p:cNvSpPr txBox="1"/>
          <p:nvPr/>
        </p:nvSpPr>
        <p:spPr>
          <a:xfrm rot="21038176">
            <a:off x="2431181" y="3610487"/>
            <a:ext cx="1275080" cy="954107"/>
          </a:xfrm>
          <a:prstGeom prst="rect">
            <a:avLst/>
          </a:prstGeom>
          <a:noFill/>
        </p:spPr>
        <p:txBody>
          <a:bodyPr wrap="square" rtlCol="0">
            <a:spAutoFit/>
          </a:bodyPr>
          <a:lstStyle/>
          <a:p>
            <a:pPr algn="ctr"/>
            <a:r>
              <a:rPr lang="en-GB" sz="2800" b="1" dirty="0"/>
              <a:t>When?</a:t>
            </a:r>
          </a:p>
        </p:txBody>
      </p:sp>
      <p:sp>
        <p:nvSpPr>
          <p:cNvPr id="8" name="TextBox 7"/>
          <p:cNvSpPr txBox="1"/>
          <p:nvPr/>
        </p:nvSpPr>
        <p:spPr>
          <a:xfrm>
            <a:off x="5266631" y="3764742"/>
            <a:ext cx="1182624" cy="523220"/>
          </a:xfrm>
          <a:prstGeom prst="rect">
            <a:avLst/>
          </a:prstGeom>
          <a:noFill/>
        </p:spPr>
        <p:txBody>
          <a:bodyPr wrap="square" rtlCol="0">
            <a:spAutoFit/>
          </a:bodyPr>
          <a:lstStyle/>
          <a:p>
            <a:pPr algn="ctr"/>
            <a:r>
              <a:rPr lang="en-GB" sz="2800" b="1" dirty="0"/>
              <a:t>Why?</a:t>
            </a:r>
          </a:p>
        </p:txBody>
      </p:sp>
      <p:sp>
        <p:nvSpPr>
          <p:cNvPr id="9" name="TextBox 8"/>
          <p:cNvSpPr txBox="1"/>
          <p:nvPr/>
        </p:nvSpPr>
        <p:spPr>
          <a:xfrm rot="1078852">
            <a:off x="8307212" y="3919476"/>
            <a:ext cx="1243584" cy="523220"/>
          </a:xfrm>
          <a:prstGeom prst="rect">
            <a:avLst/>
          </a:prstGeom>
          <a:noFill/>
        </p:spPr>
        <p:txBody>
          <a:bodyPr wrap="square" rtlCol="0">
            <a:spAutoFit/>
          </a:bodyPr>
          <a:lstStyle/>
          <a:p>
            <a:r>
              <a:rPr lang="en-GB" sz="2800" b="1" dirty="0"/>
              <a:t>How?</a:t>
            </a:r>
          </a:p>
        </p:txBody>
      </p:sp>
      <p:sp>
        <p:nvSpPr>
          <p:cNvPr id="11" name="TextBox 10"/>
          <p:cNvSpPr txBox="1"/>
          <p:nvPr/>
        </p:nvSpPr>
        <p:spPr>
          <a:xfrm>
            <a:off x="2181388" y="1832956"/>
            <a:ext cx="1725546" cy="830997"/>
          </a:xfrm>
          <a:prstGeom prst="rect">
            <a:avLst/>
          </a:prstGeom>
          <a:noFill/>
        </p:spPr>
        <p:txBody>
          <a:bodyPr wrap="square" rtlCol="0">
            <a:spAutoFit/>
          </a:bodyPr>
          <a:lstStyle/>
          <a:p>
            <a:pPr algn="ctr"/>
            <a:r>
              <a:rPr lang="en-GB" sz="2400" dirty="0"/>
              <a:t>authors / academics</a:t>
            </a:r>
            <a:endParaRPr lang="en-GB" sz="1600" dirty="0"/>
          </a:p>
        </p:txBody>
      </p:sp>
      <p:sp>
        <p:nvSpPr>
          <p:cNvPr id="12" name="TextBox 11"/>
          <p:cNvSpPr txBox="1"/>
          <p:nvPr/>
        </p:nvSpPr>
        <p:spPr>
          <a:xfrm>
            <a:off x="4971477" y="2261348"/>
            <a:ext cx="1645920" cy="830997"/>
          </a:xfrm>
          <a:prstGeom prst="rect">
            <a:avLst/>
          </a:prstGeom>
          <a:noFill/>
        </p:spPr>
        <p:txBody>
          <a:bodyPr wrap="square" rtlCol="0">
            <a:spAutoFit/>
          </a:bodyPr>
          <a:lstStyle/>
          <a:p>
            <a:pPr algn="ctr"/>
            <a:r>
              <a:rPr lang="en-GB" sz="2400" dirty="0"/>
              <a:t>claims made</a:t>
            </a:r>
          </a:p>
        </p:txBody>
      </p:sp>
      <p:sp>
        <p:nvSpPr>
          <p:cNvPr id="13" name="TextBox 12"/>
          <p:cNvSpPr txBox="1"/>
          <p:nvPr/>
        </p:nvSpPr>
        <p:spPr>
          <a:xfrm>
            <a:off x="7864820" y="2028615"/>
            <a:ext cx="1870272" cy="830997"/>
          </a:xfrm>
          <a:prstGeom prst="rect">
            <a:avLst/>
          </a:prstGeom>
          <a:noFill/>
        </p:spPr>
        <p:txBody>
          <a:bodyPr wrap="square" rtlCol="0">
            <a:spAutoFit/>
          </a:bodyPr>
          <a:lstStyle/>
          <a:p>
            <a:pPr algn="ctr"/>
            <a:r>
              <a:rPr lang="en-GB" sz="2400" dirty="0"/>
              <a:t>location of research</a:t>
            </a:r>
          </a:p>
        </p:txBody>
      </p:sp>
      <p:sp>
        <p:nvSpPr>
          <p:cNvPr id="14" name="TextBox 13"/>
          <p:cNvSpPr txBox="1"/>
          <p:nvPr/>
        </p:nvSpPr>
        <p:spPr>
          <a:xfrm>
            <a:off x="2397111" y="4475808"/>
            <a:ext cx="1568296" cy="830997"/>
          </a:xfrm>
          <a:prstGeom prst="rect">
            <a:avLst/>
          </a:prstGeom>
          <a:noFill/>
        </p:spPr>
        <p:txBody>
          <a:bodyPr wrap="square" rtlCol="0">
            <a:spAutoFit/>
          </a:bodyPr>
          <a:lstStyle/>
          <a:p>
            <a:pPr algn="ctr"/>
            <a:r>
              <a:rPr lang="en-GB" sz="2400" dirty="0"/>
              <a:t>historical context</a:t>
            </a:r>
          </a:p>
        </p:txBody>
      </p:sp>
      <p:sp>
        <p:nvSpPr>
          <p:cNvPr id="15" name="TextBox 14"/>
          <p:cNvSpPr txBox="1"/>
          <p:nvPr/>
        </p:nvSpPr>
        <p:spPr>
          <a:xfrm>
            <a:off x="5072310" y="4287962"/>
            <a:ext cx="1670304" cy="1200329"/>
          </a:xfrm>
          <a:prstGeom prst="rect">
            <a:avLst/>
          </a:prstGeom>
          <a:noFill/>
        </p:spPr>
        <p:txBody>
          <a:bodyPr wrap="square" rtlCol="0">
            <a:spAutoFit/>
          </a:bodyPr>
          <a:lstStyle/>
          <a:p>
            <a:pPr algn="ctr"/>
            <a:r>
              <a:rPr lang="en-GB" sz="2400" dirty="0"/>
              <a:t>rationale for the argument</a:t>
            </a:r>
          </a:p>
        </p:txBody>
      </p:sp>
      <p:sp>
        <p:nvSpPr>
          <p:cNvPr id="16" name="TextBox 15"/>
          <p:cNvSpPr txBox="1"/>
          <p:nvPr/>
        </p:nvSpPr>
        <p:spPr>
          <a:xfrm>
            <a:off x="7612268" y="4621867"/>
            <a:ext cx="2633472" cy="830997"/>
          </a:xfrm>
          <a:prstGeom prst="rect">
            <a:avLst/>
          </a:prstGeom>
          <a:noFill/>
        </p:spPr>
        <p:txBody>
          <a:bodyPr wrap="square" rtlCol="0">
            <a:spAutoFit/>
          </a:bodyPr>
          <a:lstStyle/>
          <a:p>
            <a:pPr algn="ctr"/>
            <a:r>
              <a:rPr lang="en-GB" sz="2400" dirty="0"/>
              <a:t>methodological issues</a:t>
            </a:r>
          </a:p>
        </p:txBody>
      </p:sp>
      <p:sp>
        <p:nvSpPr>
          <p:cNvPr id="3" name="Footer Placeholder 4">
            <a:extLst>
              <a:ext uri="{FF2B5EF4-FFF2-40B4-BE49-F238E27FC236}">
                <a16:creationId xmlns:a16="http://schemas.microsoft.com/office/drawing/2014/main" id="{F409E1FA-1F8F-D50F-C2FF-C4A5B249A746}"/>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ustDataLst>
      <p:tags r:id="rId1"/>
    </p:custDataLst>
    <p:extLst>
      <p:ext uri="{BB962C8B-B14F-4D97-AF65-F5344CB8AC3E}">
        <p14:creationId xmlns:p14="http://schemas.microsoft.com/office/powerpoint/2010/main" val="4242576277"/>
      </p:ext>
    </p:extLst>
  </p:cSld>
  <p:clrMapOvr>
    <a:masterClrMapping/>
  </p:clrMapOvr>
  <mc:AlternateContent xmlns:mc="http://schemas.openxmlformats.org/markup-compatibility/2006" xmlns:p14="http://schemas.microsoft.com/office/powerpoint/2010/main">
    <mc:Choice Requires="p14">
      <p:transition spd="slow" p14:dur="2000" advTm="56170"/>
    </mc:Choice>
    <mc:Fallback xmlns="">
      <p:transition spd="slow" advTm="5617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728032" y="5509281"/>
            <a:ext cx="6808137" cy="954107"/>
          </a:xfrm>
          <a:prstGeom prst="rect">
            <a:avLst/>
          </a:prstGeom>
          <a:noFill/>
        </p:spPr>
        <p:txBody>
          <a:bodyPr wrap="square" rtlCol="0">
            <a:spAutoFit/>
          </a:bodyPr>
          <a:lstStyle/>
          <a:p>
            <a:pPr algn="ctr"/>
            <a:r>
              <a:rPr lang="en-GB" sz="2800" dirty="0"/>
              <a:t>Each criticism must be supported by evidence</a:t>
            </a:r>
          </a:p>
        </p:txBody>
      </p:sp>
      <p:sp>
        <p:nvSpPr>
          <p:cNvPr id="8" name="TextBox 7"/>
          <p:cNvSpPr txBox="1"/>
          <p:nvPr/>
        </p:nvSpPr>
        <p:spPr>
          <a:xfrm>
            <a:off x="2133600" y="4066681"/>
            <a:ext cx="7943850" cy="954107"/>
          </a:xfrm>
          <a:prstGeom prst="rect">
            <a:avLst/>
          </a:prstGeom>
          <a:noFill/>
        </p:spPr>
        <p:txBody>
          <a:bodyPr wrap="square" rtlCol="0">
            <a:spAutoFit/>
          </a:bodyPr>
          <a:lstStyle/>
          <a:p>
            <a:pPr algn="ctr"/>
            <a:r>
              <a:rPr lang="en-GB" sz="2800" dirty="0"/>
              <a:t>A critical researcher is always </a:t>
            </a:r>
            <a:r>
              <a:rPr lang="en-GB" sz="2800" b="1" i="1" dirty="0"/>
              <a:t>questioning</a:t>
            </a:r>
            <a:r>
              <a:rPr lang="en-GB" sz="2800" dirty="0"/>
              <a:t> - nothing is taken for granted</a:t>
            </a:r>
          </a:p>
        </p:txBody>
      </p:sp>
      <p:sp>
        <p:nvSpPr>
          <p:cNvPr id="9" name="TextBox 8"/>
          <p:cNvSpPr txBox="1"/>
          <p:nvPr/>
        </p:nvSpPr>
        <p:spPr>
          <a:xfrm>
            <a:off x="2036064" y="2624081"/>
            <a:ext cx="7943850" cy="954107"/>
          </a:xfrm>
          <a:prstGeom prst="rect">
            <a:avLst/>
          </a:prstGeom>
          <a:noFill/>
        </p:spPr>
        <p:txBody>
          <a:bodyPr wrap="square" rtlCol="0">
            <a:spAutoFit/>
          </a:bodyPr>
          <a:lstStyle/>
          <a:p>
            <a:pPr algn="ctr"/>
            <a:r>
              <a:rPr lang="en-GB" sz="2800" dirty="0"/>
              <a:t>Analysis and criticism = informed judgment or interpretation</a:t>
            </a:r>
          </a:p>
        </p:txBody>
      </p:sp>
      <p:sp>
        <p:nvSpPr>
          <p:cNvPr id="4" name="Title 3">
            <a:extLst>
              <a:ext uri="{FF2B5EF4-FFF2-40B4-BE49-F238E27FC236}">
                <a16:creationId xmlns:a16="http://schemas.microsoft.com/office/drawing/2014/main" id="{EF432530-5EDC-45F3-9AAC-DF211F9604B0}"/>
              </a:ext>
            </a:extLst>
          </p:cNvPr>
          <p:cNvSpPr>
            <a:spLocks noGrp="1"/>
          </p:cNvSpPr>
          <p:nvPr>
            <p:ph type="title"/>
          </p:nvPr>
        </p:nvSpPr>
        <p:spPr>
          <a:xfrm>
            <a:off x="1928735" y="365127"/>
            <a:ext cx="8304550" cy="1325563"/>
          </a:xfrm>
        </p:spPr>
        <p:txBody>
          <a:bodyPr>
            <a:normAutofit/>
          </a:bodyPr>
          <a:lstStyle/>
          <a:p>
            <a:pPr algn="ctr"/>
            <a:r>
              <a:rPr lang="en-GB" sz="2800" dirty="0"/>
              <a:t>Moving beyond describing to analysing</a:t>
            </a:r>
          </a:p>
        </p:txBody>
      </p:sp>
      <p:sp>
        <p:nvSpPr>
          <p:cNvPr id="2" name="Footer Placeholder 4">
            <a:extLst>
              <a:ext uri="{FF2B5EF4-FFF2-40B4-BE49-F238E27FC236}">
                <a16:creationId xmlns:a16="http://schemas.microsoft.com/office/drawing/2014/main" id="{5FB57CE0-DF89-7F51-1E84-DEEDDD2AA739}"/>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custDataLst>
      <p:tags r:id="rId1"/>
    </p:custDataLst>
    <p:extLst>
      <p:ext uri="{BB962C8B-B14F-4D97-AF65-F5344CB8AC3E}">
        <p14:creationId xmlns:p14="http://schemas.microsoft.com/office/powerpoint/2010/main" val="922719157"/>
      </p:ext>
    </p:extLst>
  </p:cSld>
  <p:clrMapOvr>
    <a:masterClrMapping/>
  </p:clrMapOvr>
  <mc:AlternateContent xmlns:mc="http://schemas.openxmlformats.org/markup-compatibility/2006" xmlns:p14="http://schemas.microsoft.com/office/powerpoint/2010/main">
    <mc:Choice Requires="p14">
      <p:transition spd="slow" p14:dur="2000" advTm="45526"/>
    </mc:Choice>
    <mc:Fallback xmlns="">
      <p:transition spd="slow" advTm="4552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4681" y="548640"/>
            <a:ext cx="3553412" cy="1648943"/>
          </a:xfrm>
        </p:spPr>
        <p:txBody>
          <a:bodyPr anchor="t">
            <a:normAutofit/>
          </a:bodyPr>
          <a:lstStyle/>
          <a:p>
            <a:r>
              <a:rPr lang="en-US" dirty="0"/>
              <a:t>Rhetorical Analysis </a:t>
            </a:r>
          </a:p>
        </p:txBody>
      </p:sp>
      <p:sp>
        <p:nvSpPr>
          <p:cNvPr id="5" name="Content Placeholder 4"/>
          <p:cNvSpPr>
            <a:spLocks noGrp="1"/>
          </p:cNvSpPr>
          <p:nvPr>
            <p:ph idx="1"/>
          </p:nvPr>
        </p:nvSpPr>
        <p:spPr>
          <a:xfrm>
            <a:off x="614680" y="2316480"/>
            <a:ext cx="3553413" cy="4122420"/>
          </a:xfrm>
        </p:spPr>
        <p:txBody>
          <a:bodyPr>
            <a:normAutofit/>
          </a:bodyPr>
          <a:lstStyle/>
          <a:p>
            <a:pPr>
              <a:lnSpc>
                <a:spcPct val="110000"/>
              </a:lnSpc>
            </a:pPr>
            <a:r>
              <a:rPr lang="en-US" sz="1800" dirty="0"/>
              <a:t>Rhetorical Analysis can be defined as an </a:t>
            </a:r>
            <a:r>
              <a:rPr lang="en-US" sz="1800" i="1" dirty="0"/>
              <a:t>effort to understand how people attempt to influence others through language and more broadly every kind of symbolic action</a:t>
            </a:r>
            <a:r>
              <a:rPr lang="en-US" sz="1800" dirty="0"/>
              <a:t>—not only speeches, articles and books, but also architecture, movies, television shows, memorials, Web sites, advertisements, photos and other images, dance and popular songs.</a:t>
            </a:r>
          </a:p>
        </p:txBody>
      </p:sp>
      <p:sp>
        <p:nvSpPr>
          <p:cNvPr id="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11/28/2023</a:t>
            </a:fld>
            <a:endParaRPr lang="en-US"/>
          </a:p>
        </p:txBody>
      </p:sp>
      <p:pic>
        <p:nvPicPr>
          <p:cNvPr id="9" name="Picture 8" descr="Analogue board showing flight information">
            <a:extLst>
              <a:ext uri="{FF2B5EF4-FFF2-40B4-BE49-F238E27FC236}">
                <a16:creationId xmlns:a16="http://schemas.microsoft.com/office/drawing/2014/main" id="{D4D469A6-0D2A-F6FA-E812-27C0460799A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2" name="Footer Placeholder 4">
            <a:extLst>
              <a:ext uri="{FF2B5EF4-FFF2-40B4-BE49-F238E27FC236}">
                <a16:creationId xmlns:a16="http://schemas.microsoft.com/office/drawing/2014/main" id="{8452A111-D0FD-FA20-A365-627FB3FF790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solidFill>
                  <a:srgbClr val="FFFFFF"/>
                </a:solidFill>
              </a:rPr>
              <a:t>ACBA7004</a:t>
            </a:r>
          </a:p>
        </p:txBody>
      </p:sp>
      <p:sp>
        <p:nvSpPr>
          <p:cNvPr id="10"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39</a:t>
            </a:fld>
            <a:endParaRPr lang="en-US">
              <a:solidFill>
                <a:srgbClr val="FFFFFF"/>
              </a:solidFill>
              <a:effectLst>
                <a:outerShdw blurRad="38100" dist="38100" dir="2700000" algn="tl">
                  <a:srgbClr val="000000">
                    <a:alpha val="43137"/>
                  </a:srgbClr>
                </a:outerShdw>
              </a:effectLst>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2" y="1396999"/>
            <a:ext cx="2786388" cy="2032001"/>
          </a:xfrm>
        </p:spPr>
        <p:txBody>
          <a:bodyPr anchor="t">
            <a:normAutofit/>
          </a:bodyPr>
          <a:lstStyle/>
          <a:p>
            <a:r>
              <a:rPr lang="en-US" sz="2800"/>
              <a:t>Textual Analyses</a:t>
            </a:r>
          </a:p>
        </p:txBody>
      </p:sp>
      <p:sp>
        <p:nvSpPr>
          <p:cNvPr id="3" name="Content Placeholder 2"/>
          <p:cNvSpPr>
            <a:spLocks noGrp="1"/>
          </p:cNvSpPr>
          <p:nvPr>
            <p:ph idx="1"/>
          </p:nvPr>
        </p:nvSpPr>
        <p:spPr>
          <a:xfrm>
            <a:off x="3980408" y="1483360"/>
            <a:ext cx="7013171" cy="4430096"/>
          </a:xfrm>
        </p:spPr>
        <p:txBody>
          <a:bodyPr>
            <a:normAutofit/>
          </a:bodyPr>
          <a:lstStyle/>
          <a:p>
            <a:r>
              <a:rPr lang="en-US" sz="2400"/>
              <a:t>Textual Analysis concentrates more on texts than on contexts. They typically use rhetorical concepts to analyze the features of texts.</a:t>
            </a:r>
          </a:p>
          <a:p>
            <a:pPr marL="45720" indent="0">
              <a:buNone/>
            </a:pPr>
            <a:r>
              <a:rPr lang="en-US" sz="2400"/>
              <a:t>- It focuses on mainly what’s written/being stated and doesn’t focus on external influences.</a:t>
            </a:r>
          </a:p>
        </p:txBody>
      </p:sp>
      <p:sp>
        <p:nvSpPr>
          <p:cNvPr id="9"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11/28/2023</a:t>
            </a:fld>
            <a:endParaRPr lang="en-US"/>
          </a:p>
        </p:txBody>
      </p:sp>
      <p:sp>
        <p:nvSpPr>
          <p:cNvPr id="4" name="Footer Placeholder 4">
            <a:extLst>
              <a:ext uri="{FF2B5EF4-FFF2-40B4-BE49-F238E27FC236}">
                <a16:creationId xmlns:a16="http://schemas.microsoft.com/office/drawing/2014/main" id="{67612AAB-8D77-B203-C2BB-3A01017EEED9}"/>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t>ACBA7004</a:t>
            </a:r>
          </a:p>
        </p:txBody>
      </p:sp>
      <p:sp>
        <p:nvSpPr>
          <p:cNvPr id="11"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40</a:t>
            </a:fld>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40534"/>
            <a:ext cx="3912637" cy="5483059"/>
          </a:xfrm>
        </p:spPr>
        <p:txBody>
          <a:bodyPr anchor="b">
            <a:normAutofit/>
          </a:bodyPr>
          <a:lstStyle/>
          <a:p>
            <a:r>
              <a:rPr lang="en-US" dirty="0"/>
              <a:t>Contextual analyses</a:t>
            </a:r>
          </a:p>
        </p:txBody>
      </p:sp>
      <p:sp>
        <p:nvSpPr>
          <p:cNvPr id="2" name="Content Placeholder 1"/>
          <p:cNvSpPr>
            <a:spLocks noGrp="1"/>
          </p:cNvSpPr>
          <p:nvPr>
            <p:ph idx="1"/>
          </p:nvPr>
        </p:nvSpPr>
        <p:spPr>
          <a:xfrm>
            <a:off x="5455920" y="740534"/>
            <a:ext cx="5865224" cy="5483059"/>
          </a:xfrm>
        </p:spPr>
        <p:txBody>
          <a:bodyPr>
            <a:normAutofit/>
          </a:bodyPr>
          <a:lstStyle/>
          <a:p>
            <a:r>
              <a:rPr lang="en-US" sz="1800"/>
              <a:t>Contextual Analysis focuses on reconstructing the cultural environment, or context, that existed when a particular event took place.</a:t>
            </a:r>
          </a:p>
          <a:p>
            <a:pPr>
              <a:buNone/>
            </a:pPr>
            <a:r>
              <a:rPr lang="en-US" sz="1800"/>
              <a:t>-- Contextual Analysis regards communications as anything, but self contained.</a:t>
            </a:r>
          </a:p>
          <a:p>
            <a:endParaRPr lang="en-US" sz="1800"/>
          </a:p>
        </p:txBody>
      </p:sp>
      <p:sp>
        <p:nvSpPr>
          <p:cNvPr id="9"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11/28/2023</a:t>
            </a:fld>
            <a:endParaRPr lang="en-US"/>
          </a:p>
        </p:txBody>
      </p:sp>
      <p:sp>
        <p:nvSpPr>
          <p:cNvPr id="4" name="Footer Placeholder 4">
            <a:extLst>
              <a:ext uri="{FF2B5EF4-FFF2-40B4-BE49-F238E27FC236}">
                <a16:creationId xmlns:a16="http://schemas.microsoft.com/office/drawing/2014/main" id="{C402FD74-20EC-3588-EB77-0571ADA1291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t>ACBA7004</a:t>
            </a:r>
          </a:p>
        </p:txBody>
      </p:sp>
      <p:sp>
        <p:nvSpPr>
          <p:cNvPr id="11"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41</a:t>
            </a:fld>
            <a:endParaRPr lang="en-US"/>
          </a:p>
        </p:txBody>
      </p:sp>
    </p:spTree>
    <p:extLst>
      <p:ext uri="{BB962C8B-B14F-4D97-AF65-F5344CB8AC3E}">
        <p14:creationId xmlns:p14="http://schemas.microsoft.com/office/powerpoint/2010/main" val="14016246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17431" y="1537022"/>
            <a:ext cx="3710319" cy="4132257"/>
          </a:xfrm>
        </p:spPr>
        <p:txBody>
          <a:bodyPr anchor="t">
            <a:normAutofit/>
          </a:bodyPr>
          <a:lstStyle/>
          <a:p>
            <a:pPr algn="r"/>
            <a:r>
              <a:rPr lang="en-US" dirty="0"/>
              <a:t>Use both for an Effective Analysis</a:t>
            </a:r>
            <a:endParaRPr lang="en-US"/>
          </a:p>
        </p:txBody>
      </p:sp>
      <p:sp>
        <p:nvSpPr>
          <p:cNvPr id="6" name="Content Placeholder 5"/>
          <p:cNvSpPr>
            <a:spLocks noGrp="1"/>
          </p:cNvSpPr>
          <p:nvPr>
            <p:ph idx="1"/>
          </p:nvPr>
        </p:nvSpPr>
        <p:spPr>
          <a:xfrm>
            <a:off x="5455920" y="1512141"/>
            <a:ext cx="5019247" cy="4157138"/>
          </a:xfrm>
        </p:spPr>
        <p:txBody>
          <a:bodyPr>
            <a:normAutofit/>
          </a:bodyPr>
          <a:lstStyle/>
          <a:p>
            <a:r>
              <a:rPr lang="en-US" sz="1800" dirty="0"/>
              <a:t>But we should emphasize that these two approaches to rhetorical analysis are not mutually exclusive.</a:t>
            </a:r>
          </a:p>
          <a:p>
            <a:r>
              <a:rPr lang="en-US" sz="1800" dirty="0"/>
              <a:t>Textual analysis and contextual analysis inevitably complement each other.</a:t>
            </a:r>
          </a:p>
        </p:txBody>
      </p:sp>
      <p:sp>
        <p:nvSpPr>
          <p:cNvPr id="11"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11/28/2023</a:t>
            </a:fld>
            <a:endParaRPr lang="en-US"/>
          </a:p>
        </p:txBody>
      </p:sp>
      <p:sp>
        <p:nvSpPr>
          <p:cNvPr id="2" name="Footer Placeholder 4">
            <a:extLst>
              <a:ext uri="{FF2B5EF4-FFF2-40B4-BE49-F238E27FC236}">
                <a16:creationId xmlns:a16="http://schemas.microsoft.com/office/drawing/2014/main" id="{9FC0EF8B-B00D-0AB3-90C6-E2ABBAEED5F2}"/>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t>ACBA7004</a:t>
            </a:r>
          </a:p>
        </p:txBody>
      </p:sp>
      <p:sp>
        <p:nvSpPr>
          <p:cNvPr id="13"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42</a:t>
            </a:fld>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p of coffee">
            <a:extLst>
              <a:ext uri="{FF2B5EF4-FFF2-40B4-BE49-F238E27FC236}">
                <a16:creationId xmlns:a16="http://schemas.microsoft.com/office/drawing/2014/main" id="{17774007-4DA3-295B-A83D-D52E73F7409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BAD4911B-1E8D-0D45-92F1-185DC2D4B176}"/>
              </a:ext>
            </a:extLst>
          </p:cNvPr>
          <p:cNvSpPr>
            <a:spLocks noGrp="1"/>
          </p:cNvSpPr>
          <p:nvPr>
            <p:ph type="ctrTitle"/>
          </p:nvPr>
        </p:nvSpPr>
        <p:spPr>
          <a:xfrm>
            <a:off x="893618" y="1878366"/>
            <a:ext cx="4671319" cy="1885803"/>
          </a:xfrm>
        </p:spPr>
        <p:txBody>
          <a:bodyPr>
            <a:normAutofit/>
          </a:bodyPr>
          <a:lstStyle/>
          <a:p>
            <a:r>
              <a:rPr lang="en-GB">
                <a:solidFill>
                  <a:srgbClr val="FFFFFF"/>
                </a:solidFill>
              </a:rPr>
              <a:t>Take a break</a:t>
            </a:r>
          </a:p>
        </p:txBody>
      </p:sp>
      <p:sp>
        <p:nvSpPr>
          <p:cNvPr id="8"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184683" y="3727130"/>
            <a:ext cx="4671319" cy="1381455"/>
          </a:xfrm>
        </p:spPr>
        <p:txBody>
          <a:bodyPr>
            <a:normAutofit/>
          </a:bodyPr>
          <a:lstStyle/>
          <a:p>
            <a:r>
              <a:rPr lang="en-US" dirty="0">
                <a:solidFill>
                  <a:srgbClr val="FFFFFF"/>
                </a:solidFill>
                <a:effectLst>
                  <a:outerShdw blurRad="38100" dist="38100" dir="2700000" algn="tl">
                    <a:srgbClr val="000000">
                      <a:alpha val="43137"/>
                    </a:srgbClr>
                  </a:outerShdw>
                </a:effectLst>
              </a:rPr>
              <a:t>10 mins</a:t>
            </a:r>
          </a:p>
        </p:txBody>
      </p:sp>
      <p:sp>
        <p:nvSpPr>
          <p:cNvPr id="10" name="Date Placeholder 9">
            <a:extLst>
              <a:ext uri="{FF2B5EF4-FFF2-40B4-BE49-F238E27FC236}">
                <a16:creationId xmlns:a16="http://schemas.microsoft.com/office/drawing/2014/main" id="{C7F19D54-5A18-ACBE-4B72-296B46BBE7C4}"/>
              </a:ext>
            </a:extLst>
          </p:cNvPr>
          <p:cNvSpPr>
            <a:spLocks noGrp="1"/>
          </p:cNvSpPr>
          <p:nvPr>
            <p:ph type="dt" sz="half" idx="10"/>
          </p:nvPr>
        </p:nvSpPr>
        <p:spPr>
          <a:xfrm>
            <a:off x="137160" y="6453002"/>
            <a:ext cx="3494314" cy="365125"/>
          </a:xfrm>
        </p:spPr>
        <p:txBody>
          <a:bodyPr/>
          <a:lstStyle/>
          <a:p>
            <a:pPr>
              <a:spcAft>
                <a:spcPts val="600"/>
              </a:spcAft>
            </a:pPr>
            <a:fld id="{6A72DE35-C4AA-4D8B-AFD1-EA2BF0CA07C1}" type="datetime1">
              <a:rPr lang="en-US" smtClean="0">
                <a:solidFill>
                  <a:srgbClr val="FFFFFF"/>
                </a:solidFill>
              </a:rPr>
              <a:pPr>
                <a:spcAft>
                  <a:spcPts val="600"/>
                </a:spcAft>
              </a:pPr>
              <a:t>11/28/2023</a:t>
            </a:fld>
            <a:endParaRPr lang="en-US">
              <a:solidFill>
                <a:srgbClr val="FFFFFF"/>
              </a:solidFill>
            </a:endParaRPr>
          </a:p>
        </p:txBody>
      </p:sp>
      <p:sp>
        <p:nvSpPr>
          <p:cNvPr id="14" name="Slide Number Placeholder 14">
            <a:extLst>
              <a:ext uri="{FF2B5EF4-FFF2-40B4-BE49-F238E27FC236}">
                <a16:creationId xmlns:a16="http://schemas.microsoft.com/office/drawing/2014/main" id="{1325CE35-9D14-21BB-F466-2185743A7FD1}"/>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rPr>
              <a:pPr>
                <a:spcAft>
                  <a:spcPts val="600"/>
                </a:spcAft>
              </a:pPr>
              <a:t>43</a:t>
            </a:fld>
            <a:endParaRPr lang="en-US">
              <a:solidFill>
                <a:srgbClr val="FFFFFF"/>
              </a:solidFill>
            </a:endParaRPr>
          </a:p>
        </p:txBody>
      </p:sp>
      <p:sp>
        <p:nvSpPr>
          <p:cNvPr id="6" name="Footer Placeholder 4">
            <a:extLst>
              <a:ext uri="{FF2B5EF4-FFF2-40B4-BE49-F238E27FC236}">
                <a16:creationId xmlns:a16="http://schemas.microsoft.com/office/drawing/2014/main" id="{7C950270-D769-EFC6-F0BB-DF0683834AF0}"/>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706543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bstract background of blue mesh and nodes">
            <a:extLst>
              <a:ext uri="{FF2B5EF4-FFF2-40B4-BE49-F238E27FC236}">
                <a16:creationId xmlns:a16="http://schemas.microsoft.com/office/drawing/2014/main" id="{F29FBDB3-497E-F2A1-6DD3-816C1EE0606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6C59B106-BD64-7526-F627-B3C06DFFE2F0}"/>
              </a:ext>
            </a:extLst>
          </p:cNvPr>
          <p:cNvSpPr>
            <a:spLocks noGrp="1"/>
          </p:cNvSpPr>
          <p:nvPr>
            <p:ph type="ctrTitle"/>
          </p:nvPr>
        </p:nvSpPr>
        <p:spPr>
          <a:xfrm>
            <a:off x="6920980" y="1893965"/>
            <a:ext cx="4738347" cy="1986802"/>
          </a:xfrm>
        </p:spPr>
        <p:txBody>
          <a:bodyPr>
            <a:normAutofit/>
          </a:bodyPr>
          <a:lstStyle/>
          <a:p>
            <a:pPr algn="r"/>
            <a:r>
              <a:rPr lang="en-GB">
                <a:solidFill>
                  <a:srgbClr val="FFFFFF"/>
                </a:solidFill>
              </a:rPr>
              <a:t>Future Planning</a:t>
            </a:r>
          </a:p>
        </p:txBody>
      </p:sp>
      <p:sp>
        <p:nvSpPr>
          <p:cNvPr id="18"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6901102" y="3973128"/>
            <a:ext cx="4738347" cy="1189425"/>
          </a:xfrm>
        </p:spPr>
        <p:txBody>
          <a:bodyPr>
            <a:normAutofit/>
          </a:bodyPr>
          <a:lstStyle/>
          <a:p>
            <a:pPr algn="r"/>
            <a:r>
              <a:rPr lang="en-US" dirty="0">
                <a:solidFill>
                  <a:srgbClr val="FFFFFF"/>
                </a:solidFill>
                <a:effectLst>
                  <a:outerShdw blurRad="38100" dist="38100" dir="2700000" algn="tl">
                    <a:srgbClr val="000000">
                      <a:alpha val="43137"/>
                    </a:srgbClr>
                  </a:outerShdw>
                </a:effectLst>
              </a:rPr>
              <a:t>Environmental Planning and Policy </a:t>
            </a:r>
          </a:p>
        </p:txBody>
      </p:sp>
      <p:sp>
        <p:nvSpPr>
          <p:cNvPr id="19"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20" name="Footer Placeholder 13">
            <a:extLst>
              <a:ext uri="{FF2B5EF4-FFF2-40B4-BE49-F238E27FC236}">
                <a16:creationId xmlns:a16="http://schemas.microsoft.com/office/drawing/2014/main" id="{DB5AEA4B-9F09-49BB-CE1D-CDE611C033ED}"/>
              </a:ext>
            </a:extLst>
          </p:cNvPr>
          <p:cNvSpPr>
            <a:spLocks noGrp="1"/>
          </p:cNvSpPr>
          <p:nvPr>
            <p:ph type="ftr" sz="quarter" idx="11"/>
          </p:nvPr>
        </p:nvSpPr>
        <p:spPr>
          <a:xfrm>
            <a:off x="8876521" y="6453002"/>
            <a:ext cx="2805405" cy="365125"/>
          </a:xfrm>
        </p:spPr>
        <p:txBody>
          <a:bodyPr/>
          <a:lstStyle/>
          <a:p>
            <a:pPr>
              <a:spcAft>
                <a:spcPts val="600"/>
              </a:spcAft>
            </a:pPr>
            <a:r>
              <a:rPr lang="en-US" dirty="0">
                <a:solidFill>
                  <a:srgbClr val="FFFFFF"/>
                </a:solidFill>
                <a:effectLst>
                  <a:outerShdw blurRad="38100" dist="38100" dir="2700000" algn="tl">
                    <a:srgbClr val="000000">
                      <a:alpha val="43137"/>
                    </a:srgbClr>
                  </a:outerShdw>
                </a:effectLst>
              </a:rPr>
              <a:t>ACBA7004</a:t>
            </a:r>
          </a:p>
        </p:txBody>
      </p:sp>
      <p:sp>
        <p:nvSpPr>
          <p:cNvPr id="21"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44</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161488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E7D82-E51B-5D40-3444-DA594A9AAC2A}"/>
              </a:ext>
            </a:extLst>
          </p:cNvPr>
          <p:cNvSpPr>
            <a:spLocks noGrp="1"/>
          </p:cNvSpPr>
          <p:nvPr>
            <p:ph type="title"/>
          </p:nvPr>
        </p:nvSpPr>
        <p:spPr>
          <a:xfrm>
            <a:off x="6796844" y="474333"/>
            <a:ext cx="4563883" cy="2146300"/>
          </a:xfrm>
        </p:spPr>
        <p:txBody>
          <a:bodyPr anchor="b">
            <a:normAutofit/>
          </a:bodyPr>
          <a:lstStyle/>
          <a:p>
            <a:r>
              <a:rPr lang="en-GB" dirty="0"/>
              <a:t>What is foresight?</a:t>
            </a:r>
          </a:p>
        </p:txBody>
      </p:sp>
      <p:pic>
        <p:nvPicPr>
          <p:cNvPr id="5" name="Picture 4" descr="Pipes over the sea">
            <a:extLst>
              <a:ext uri="{FF2B5EF4-FFF2-40B4-BE49-F238E27FC236}">
                <a16:creationId xmlns:a16="http://schemas.microsoft.com/office/drawing/2014/main" id="{7BCFD13E-208F-C976-6DC7-D79CAA165BD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6095979" cy="6857990"/>
          </a:xfrm>
          <a:prstGeom prst="rect">
            <a:avLst/>
          </a:prstGeom>
          <a:noFill/>
        </p:spPr>
      </p:pic>
      <p:sp>
        <p:nvSpPr>
          <p:cNvPr id="3" name="Content Placeholder 2">
            <a:extLst>
              <a:ext uri="{FF2B5EF4-FFF2-40B4-BE49-F238E27FC236}">
                <a16:creationId xmlns:a16="http://schemas.microsoft.com/office/drawing/2014/main" id="{40B5CAFA-0E86-F6EA-02CE-ADC0827BDA89}"/>
              </a:ext>
            </a:extLst>
          </p:cNvPr>
          <p:cNvSpPr>
            <a:spLocks noGrp="1"/>
          </p:cNvSpPr>
          <p:nvPr>
            <p:ph idx="1"/>
          </p:nvPr>
        </p:nvSpPr>
        <p:spPr>
          <a:xfrm>
            <a:off x="6796844" y="2767953"/>
            <a:ext cx="4563883" cy="3461013"/>
          </a:xfrm>
        </p:spPr>
        <p:txBody>
          <a:bodyPr>
            <a:normAutofit/>
          </a:bodyPr>
          <a:lstStyle/>
          <a:p>
            <a:r>
              <a:rPr lang="en-GB" sz="1800">
                <a:hlinkClick r:id="rId3"/>
              </a:rPr>
              <a:t>COP28: UAE planned to use climate talks to make oil deals - BBC News</a:t>
            </a:r>
            <a:endParaRPr lang="en-GB" sz="1800"/>
          </a:p>
        </p:txBody>
      </p:sp>
      <p:sp>
        <p:nvSpPr>
          <p:cNvPr id="9"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11/28/2023</a:t>
            </a:fld>
            <a:endParaRPr lang="en-US">
              <a:solidFill>
                <a:srgbClr val="FFFFFF"/>
              </a:solidFill>
              <a:effectLst>
                <a:outerShdw blurRad="38100" dist="38100" dir="2700000" algn="tl">
                  <a:srgbClr val="000000">
                    <a:alpha val="43137"/>
                  </a:srgbClr>
                </a:outerShdw>
              </a:effectLst>
            </a:endParaRPr>
          </a:p>
        </p:txBody>
      </p:sp>
      <p:sp>
        <p:nvSpPr>
          <p:cNvPr id="11" name="Footer Placeholder 10">
            <a:extLst>
              <a:ext uri="{FF2B5EF4-FFF2-40B4-BE49-F238E27FC236}">
                <a16:creationId xmlns:a16="http://schemas.microsoft.com/office/drawing/2014/main" id="{0A167998-F9D1-DAB0-B1E8-27E22E99AC38}"/>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3"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45</a:t>
            </a:fld>
            <a:endParaRPr lang="en-US"/>
          </a:p>
        </p:txBody>
      </p:sp>
    </p:spTree>
    <p:extLst>
      <p:ext uri="{BB962C8B-B14F-4D97-AF65-F5344CB8AC3E}">
        <p14:creationId xmlns:p14="http://schemas.microsoft.com/office/powerpoint/2010/main" val="12395606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E7D82-E51B-5D40-3444-DA594A9AAC2A}"/>
              </a:ext>
            </a:extLst>
          </p:cNvPr>
          <p:cNvSpPr>
            <a:spLocks noGrp="1"/>
          </p:cNvSpPr>
          <p:nvPr>
            <p:ph type="title"/>
          </p:nvPr>
        </p:nvSpPr>
        <p:spPr/>
        <p:txBody>
          <a:bodyPr/>
          <a:lstStyle/>
          <a:p>
            <a:r>
              <a:rPr lang="en-GB" dirty="0"/>
              <a:t>Strategic foresight</a:t>
            </a:r>
          </a:p>
        </p:txBody>
      </p:sp>
      <p:sp>
        <p:nvSpPr>
          <p:cNvPr id="3" name="Content Placeholder 2">
            <a:extLst>
              <a:ext uri="{FF2B5EF4-FFF2-40B4-BE49-F238E27FC236}">
                <a16:creationId xmlns:a16="http://schemas.microsoft.com/office/drawing/2014/main" id="{40B5CAFA-0E86-F6EA-02CE-ADC0827BDA89}"/>
              </a:ext>
            </a:extLst>
          </p:cNvPr>
          <p:cNvSpPr>
            <a:spLocks noGrp="1"/>
          </p:cNvSpPr>
          <p:nvPr>
            <p:ph idx="1"/>
          </p:nvPr>
        </p:nvSpPr>
        <p:spPr/>
        <p:txBody>
          <a:bodyPr/>
          <a:lstStyle/>
          <a:p>
            <a:r>
              <a:rPr lang="en-GB" dirty="0"/>
              <a:t>Cook et al.</a:t>
            </a:r>
          </a:p>
        </p:txBody>
      </p:sp>
      <p:pic>
        <p:nvPicPr>
          <p:cNvPr id="9" name="Picture 8">
            <a:extLst>
              <a:ext uri="{FF2B5EF4-FFF2-40B4-BE49-F238E27FC236}">
                <a16:creationId xmlns:a16="http://schemas.microsoft.com/office/drawing/2014/main" id="{B12C5F29-7E79-87E4-7A35-8D7CA128B97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2647" y="2468879"/>
            <a:ext cx="11424965" cy="2991395"/>
          </a:xfrm>
          <a:prstGeom prst="rect">
            <a:avLst/>
          </a:prstGeom>
        </p:spPr>
      </p:pic>
    </p:spTree>
    <p:extLst>
      <p:ext uri="{BB962C8B-B14F-4D97-AF65-F5344CB8AC3E}">
        <p14:creationId xmlns:p14="http://schemas.microsoft.com/office/powerpoint/2010/main" val="17313525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8E855-4A88-335D-B72C-A8D6D92FA740}"/>
              </a:ext>
            </a:extLst>
          </p:cNvPr>
          <p:cNvSpPr>
            <a:spLocks noGrp="1"/>
          </p:cNvSpPr>
          <p:nvPr>
            <p:ph type="title"/>
          </p:nvPr>
        </p:nvSpPr>
        <p:spPr>
          <a:xfrm>
            <a:off x="341680" y="5358269"/>
            <a:ext cx="7427915" cy="1094733"/>
          </a:xfrm>
        </p:spPr>
        <p:txBody>
          <a:bodyPr anchor="t">
            <a:normAutofit/>
          </a:bodyPr>
          <a:lstStyle/>
          <a:p>
            <a:r>
              <a:rPr lang="en-GB" dirty="0"/>
              <a:t>Choose a topic collectively</a:t>
            </a:r>
          </a:p>
        </p:txBody>
      </p:sp>
      <p:pic>
        <p:nvPicPr>
          <p:cNvPr id="5" name="Picture 4" descr="Large car car park from above">
            <a:extLst>
              <a:ext uri="{FF2B5EF4-FFF2-40B4-BE49-F238E27FC236}">
                <a16:creationId xmlns:a16="http://schemas.microsoft.com/office/drawing/2014/main" id="{166C0E69-BDBE-A4F8-EA1E-4515BE0E1F1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1"/>
          <a:stretch/>
        </p:blipFill>
        <p:spPr>
          <a:xfrm>
            <a:off x="419099" y="419102"/>
            <a:ext cx="7350496" cy="4700374"/>
          </a:xfrm>
          <a:prstGeom prst="rect">
            <a:avLst/>
          </a:pr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11/28/2023</a:t>
            </a:fld>
            <a:endParaRPr lang="en-US"/>
          </a:p>
        </p:txBody>
      </p:sp>
      <p:sp>
        <p:nvSpPr>
          <p:cNvPr id="3" name="Content Placeholder 2">
            <a:extLst>
              <a:ext uri="{FF2B5EF4-FFF2-40B4-BE49-F238E27FC236}">
                <a16:creationId xmlns:a16="http://schemas.microsoft.com/office/drawing/2014/main" id="{365309FB-E250-200B-AE6B-38B6AEAE4874}"/>
              </a:ext>
            </a:extLst>
          </p:cNvPr>
          <p:cNvSpPr>
            <a:spLocks noGrp="1"/>
          </p:cNvSpPr>
          <p:nvPr>
            <p:ph idx="1"/>
          </p:nvPr>
        </p:nvSpPr>
        <p:spPr>
          <a:xfrm>
            <a:off x="8374501" y="419102"/>
            <a:ext cx="3110204" cy="6033900"/>
          </a:xfrm>
        </p:spPr>
        <p:txBody>
          <a:bodyPr>
            <a:normAutofit/>
          </a:bodyPr>
          <a:lstStyle/>
          <a:p>
            <a:endParaRPr lang="en-GB" sz="1800" b="1" dirty="0"/>
          </a:p>
          <a:p>
            <a:r>
              <a:rPr lang="en-GB" sz="1800" b="1" dirty="0"/>
              <a:t>#1 item on your list</a:t>
            </a:r>
          </a:p>
          <a:p>
            <a:r>
              <a:rPr lang="en-GB" sz="1800" b="1" dirty="0"/>
              <a:t>Transition to Net-Zero for Wales</a:t>
            </a:r>
          </a:p>
          <a:p>
            <a:r>
              <a:rPr lang="en-GB" sz="1800" b="1" dirty="0"/>
              <a:t>Water pollution in the UK</a:t>
            </a:r>
          </a:p>
          <a:p>
            <a:r>
              <a:rPr lang="en-GB" sz="1800" b="1" dirty="0"/>
              <a:t>Flooding in the UK</a:t>
            </a:r>
          </a:p>
          <a:p>
            <a:r>
              <a:rPr lang="en-GB" sz="1800" b="1" dirty="0"/>
              <a:t>Immediate ban on using petrol/diesel vehicles</a:t>
            </a:r>
          </a:p>
          <a:p>
            <a:r>
              <a:rPr lang="en-GB" sz="1800" b="1" u="sng" dirty="0"/>
              <a:t>or</a:t>
            </a:r>
          </a:p>
          <a:p>
            <a:endParaRPr lang="en-GB" sz="1800" dirty="0"/>
          </a:p>
          <a:p>
            <a:endParaRPr lang="en-GB" sz="1800" dirty="0"/>
          </a:p>
        </p:txBody>
      </p:sp>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47</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906881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8E855-4A88-335D-B72C-A8D6D92FA740}"/>
              </a:ext>
            </a:extLst>
          </p:cNvPr>
          <p:cNvSpPr>
            <a:spLocks noGrp="1"/>
          </p:cNvSpPr>
          <p:nvPr>
            <p:ph type="title"/>
          </p:nvPr>
        </p:nvSpPr>
        <p:spPr>
          <a:xfrm>
            <a:off x="614681" y="548640"/>
            <a:ext cx="3553412" cy="1648943"/>
          </a:xfrm>
        </p:spPr>
        <p:txBody>
          <a:bodyPr anchor="t">
            <a:normAutofit/>
          </a:bodyPr>
          <a:lstStyle/>
          <a:p>
            <a:r>
              <a:rPr lang="en-GB" dirty="0"/>
              <a:t>Choose a topic collectively</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11/28/2023</a:t>
            </a:fld>
            <a:endParaRPr lang="en-US"/>
          </a:p>
        </p:txBody>
      </p:sp>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48</a:t>
            </a:fld>
            <a:endParaRPr lang="en-US">
              <a:solidFill>
                <a:srgbClr val="FFFFFF"/>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87792550-0A85-373D-7787-DDCE3F57C21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598126" y="238839"/>
            <a:ext cx="5276148" cy="6543807"/>
          </a:xfrm>
          <a:prstGeom prst="rect">
            <a:avLst/>
          </a:prstGeom>
        </p:spPr>
      </p:pic>
      <p:sp>
        <p:nvSpPr>
          <p:cNvPr id="8" name="TextBox 7">
            <a:extLst>
              <a:ext uri="{FF2B5EF4-FFF2-40B4-BE49-F238E27FC236}">
                <a16:creationId xmlns:a16="http://schemas.microsoft.com/office/drawing/2014/main" id="{4DB4B892-2E2A-748B-0309-706E15F8D0EB}"/>
              </a:ext>
            </a:extLst>
          </p:cNvPr>
          <p:cNvSpPr txBox="1"/>
          <p:nvPr/>
        </p:nvSpPr>
        <p:spPr>
          <a:xfrm>
            <a:off x="137160" y="5529672"/>
            <a:ext cx="2739934" cy="923330"/>
          </a:xfrm>
          <a:prstGeom prst="rect">
            <a:avLst/>
          </a:prstGeom>
          <a:noFill/>
        </p:spPr>
        <p:txBody>
          <a:bodyPr wrap="square">
            <a:spAutoFit/>
          </a:bodyPr>
          <a:lstStyle/>
          <a:p>
            <a:r>
              <a:rPr lang="en-GB" dirty="0"/>
              <a:t>A Green Future: Our 25 Year Plan to Improve the Environment </a:t>
            </a:r>
          </a:p>
        </p:txBody>
      </p:sp>
    </p:spTree>
    <p:extLst>
      <p:ext uri="{BB962C8B-B14F-4D97-AF65-F5344CB8AC3E}">
        <p14:creationId xmlns:p14="http://schemas.microsoft.com/office/powerpoint/2010/main" val="33110756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E7D82-E51B-5D40-3444-DA594A9AAC2A}"/>
              </a:ext>
            </a:extLst>
          </p:cNvPr>
          <p:cNvSpPr>
            <a:spLocks noGrp="1"/>
          </p:cNvSpPr>
          <p:nvPr>
            <p:ph type="title"/>
          </p:nvPr>
        </p:nvSpPr>
        <p:spPr/>
        <p:txBody>
          <a:bodyPr/>
          <a:lstStyle/>
          <a:p>
            <a:r>
              <a:rPr lang="en-GB" dirty="0"/>
              <a:t>Strategic foresight</a:t>
            </a:r>
          </a:p>
        </p:txBody>
      </p:sp>
      <p:sp>
        <p:nvSpPr>
          <p:cNvPr id="3" name="Content Placeholder 2">
            <a:extLst>
              <a:ext uri="{FF2B5EF4-FFF2-40B4-BE49-F238E27FC236}">
                <a16:creationId xmlns:a16="http://schemas.microsoft.com/office/drawing/2014/main" id="{40B5CAFA-0E86-F6EA-02CE-ADC0827BDA89}"/>
              </a:ext>
            </a:extLst>
          </p:cNvPr>
          <p:cNvSpPr>
            <a:spLocks noGrp="1"/>
          </p:cNvSpPr>
          <p:nvPr>
            <p:ph idx="1"/>
          </p:nvPr>
        </p:nvSpPr>
        <p:spPr/>
        <p:txBody>
          <a:bodyPr/>
          <a:lstStyle/>
          <a:p>
            <a:r>
              <a:rPr lang="en-GB" dirty="0"/>
              <a:t>Cook et al.</a:t>
            </a:r>
          </a:p>
        </p:txBody>
      </p:sp>
      <p:pic>
        <p:nvPicPr>
          <p:cNvPr id="7" name="Picture 6">
            <a:extLst>
              <a:ext uri="{FF2B5EF4-FFF2-40B4-BE49-F238E27FC236}">
                <a16:creationId xmlns:a16="http://schemas.microsoft.com/office/drawing/2014/main" id="{3346D9FD-B464-E418-D3D5-567C89162C6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272070" y="1001487"/>
            <a:ext cx="6841553" cy="5765074"/>
          </a:xfrm>
          <a:prstGeom prst="rect">
            <a:avLst/>
          </a:prstGeom>
        </p:spPr>
      </p:pic>
    </p:spTree>
    <p:extLst>
      <p:ext uri="{BB962C8B-B14F-4D97-AF65-F5344CB8AC3E}">
        <p14:creationId xmlns:p14="http://schemas.microsoft.com/office/powerpoint/2010/main" val="11578059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Futures toolkit</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2064B2D-1BA3-6FCB-388E-A359F2D04F2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558937" y="548640"/>
            <a:ext cx="7633063" cy="6226601"/>
          </a:xfrm>
          <a:prstGeom prst="rect">
            <a:avLst/>
          </a:prstGeom>
        </p:spPr>
      </p:pic>
    </p:spTree>
    <p:extLst>
      <p:ext uri="{BB962C8B-B14F-4D97-AF65-F5344CB8AC3E}">
        <p14:creationId xmlns:p14="http://schemas.microsoft.com/office/powerpoint/2010/main" val="26255828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12403-0D37-7B87-BC7D-1CFC01EDEF35}"/>
              </a:ext>
            </a:extLst>
          </p:cNvPr>
          <p:cNvSpPr>
            <a:spLocks noGrp="1"/>
          </p:cNvSpPr>
          <p:nvPr>
            <p:ph type="title"/>
          </p:nvPr>
        </p:nvSpPr>
        <p:spPr/>
        <p:txBody>
          <a:bodyPr/>
          <a:lstStyle/>
          <a:p>
            <a:r>
              <a:rPr lang="en-GB" dirty="0"/>
              <a:t>Future for Policy</a:t>
            </a:r>
          </a:p>
        </p:txBody>
      </p:sp>
      <p:sp>
        <p:nvSpPr>
          <p:cNvPr id="3" name="Content Placeholder 2">
            <a:extLst>
              <a:ext uri="{FF2B5EF4-FFF2-40B4-BE49-F238E27FC236}">
                <a16:creationId xmlns:a16="http://schemas.microsoft.com/office/drawing/2014/main" id="{86CC0890-8C7B-8A32-98CC-7CB87ACD9787}"/>
              </a:ext>
            </a:extLst>
          </p:cNvPr>
          <p:cNvSpPr>
            <a:spLocks noGrp="1"/>
          </p:cNvSpPr>
          <p:nvPr>
            <p:ph idx="1"/>
          </p:nvPr>
        </p:nvSpPr>
        <p:spPr/>
        <p:txBody>
          <a:bodyPr/>
          <a:lstStyle/>
          <a:p>
            <a:r>
              <a:rPr lang="en-GB" dirty="0"/>
              <a:t>Illustrative policy cycle</a:t>
            </a:r>
          </a:p>
        </p:txBody>
      </p:sp>
      <p:pic>
        <p:nvPicPr>
          <p:cNvPr id="5" name="Picture 4">
            <a:extLst>
              <a:ext uri="{FF2B5EF4-FFF2-40B4-BE49-F238E27FC236}">
                <a16:creationId xmlns:a16="http://schemas.microsoft.com/office/drawing/2014/main" id="{1FD40380-D83F-12D8-0CE3-59296C71AC5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438679" y="944823"/>
            <a:ext cx="7579150" cy="5589815"/>
          </a:xfrm>
          <a:prstGeom prst="rect">
            <a:avLst/>
          </a:prstGeom>
        </p:spPr>
      </p:pic>
    </p:spTree>
    <p:extLst>
      <p:ext uri="{BB962C8B-B14F-4D97-AF65-F5344CB8AC3E}">
        <p14:creationId xmlns:p14="http://schemas.microsoft.com/office/powerpoint/2010/main" val="23484687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12403-0D37-7B87-BC7D-1CFC01EDEF35}"/>
              </a:ext>
            </a:extLst>
          </p:cNvPr>
          <p:cNvSpPr>
            <a:spLocks noGrp="1"/>
          </p:cNvSpPr>
          <p:nvPr>
            <p:ph type="title"/>
          </p:nvPr>
        </p:nvSpPr>
        <p:spPr/>
        <p:txBody>
          <a:bodyPr/>
          <a:lstStyle/>
          <a:p>
            <a:r>
              <a:rPr lang="en-GB" dirty="0"/>
              <a:t>Future for Policy</a:t>
            </a:r>
          </a:p>
        </p:txBody>
      </p:sp>
      <p:sp>
        <p:nvSpPr>
          <p:cNvPr id="3" name="Content Placeholder 2">
            <a:extLst>
              <a:ext uri="{FF2B5EF4-FFF2-40B4-BE49-F238E27FC236}">
                <a16:creationId xmlns:a16="http://schemas.microsoft.com/office/drawing/2014/main" id="{86CC0890-8C7B-8A32-98CC-7CB87ACD9787}"/>
              </a:ext>
            </a:extLst>
          </p:cNvPr>
          <p:cNvSpPr>
            <a:spLocks noGrp="1"/>
          </p:cNvSpPr>
          <p:nvPr>
            <p:ph idx="1"/>
          </p:nvPr>
        </p:nvSpPr>
        <p:spPr>
          <a:xfrm>
            <a:off x="612648" y="1715532"/>
            <a:ext cx="3188644" cy="4593828"/>
          </a:xfrm>
        </p:spPr>
        <p:txBody>
          <a:bodyPr/>
          <a:lstStyle/>
          <a:p>
            <a:r>
              <a:rPr lang="en-GB" dirty="0"/>
              <a:t>The futures bridge in the policy cycle</a:t>
            </a:r>
          </a:p>
        </p:txBody>
      </p:sp>
      <p:pic>
        <p:nvPicPr>
          <p:cNvPr id="6" name="Picture 5">
            <a:extLst>
              <a:ext uri="{FF2B5EF4-FFF2-40B4-BE49-F238E27FC236}">
                <a16:creationId xmlns:a16="http://schemas.microsoft.com/office/drawing/2014/main" id="{F77249D7-D370-5F7F-F683-8C49280E417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384766" y="833792"/>
            <a:ext cx="7807234" cy="4301946"/>
          </a:xfrm>
          <a:prstGeom prst="rect">
            <a:avLst/>
          </a:prstGeom>
        </p:spPr>
      </p:pic>
    </p:spTree>
    <p:extLst>
      <p:ext uri="{BB962C8B-B14F-4D97-AF65-F5344CB8AC3E}">
        <p14:creationId xmlns:p14="http://schemas.microsoft.com/office/powerpoint/2010/main" val="1498995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12403-0D37-7B87-BC7D-1CFC01EDEF35}"/>
              </a:ext>
            </a:extLst>
          </p:cNvPr>
          <p:cNvSpPr>
            <a:spLocks noGrp="1"/>
          </p:cNvSpPr>
          <p:nvPr>
            <p:ph type="title"/>
          </p:nvPr>
        </p:nvSpPr>
        <p:spPr/>
        <p:txBody>
          <a:bodyPr/>
          <a:lstStyle/>
          <a:p>
            <a:r>
              <a:rPr lang="en-GB" dirty="0"/>
              <a:t>Future for Policy</a:t>
            </a:r>
          </a:p>
        </p:txBody>
      </p:sp>
      <p:sp>
        <p:nvSpPr>
          <p:cNvPr id="3" name="Content Placeholder 2">
            <a:extLst>
              <a:ext uri="{FF2B5EF4-FFF2-40B4-BE49-F238E27FC236}">
                <a16:creationId xmlns:a16="http://schemas.microsoft.com/office/drawing/2014/main" id="{86CC0890-8C7B-8A32-98CC-7CB87ACD9787}"/>
              </a:ext>
            </a:extLst>
          </p:cNvPr>
          <p:cNvSpPr>
            <a:spLocks noGrp="1"/>
          </p:cNvSpPr>
          <p:nvPr>
            <p:ph idx="1"/>
          </p:nvPr>
        </p:nvSpPr>
        <p:spPr>
          <a:xfrm>
            <a:off x="612648" y="1715532"/>
            <a:ext cx="3188644" cy="4593828"/>
          </a:xfrm>
        </p:spPr>
        <p:txBody>
          <a:bodyPr/>
          <a:lstStyle/>
          <a:p>
            <a:r>
              <a:rPr lang="en-GB" dirty="0"/>
              <a:t>The futures bridge in the policy cycle</a:t>
            </a:r>
          </a:p>
        </p:txBody>
      </p:sp>
      <p:pic>
        <p:nvPicPr>
          <p:cNvPr id="6" name="Picture 5">
            <a:extLst>
              <a:ext uri="{FF2B5EF4-FFF2-40B4-BE49-F238E27FC236}">
                <a16:creationId xmlns:a16="http://schemas.microsoft.com/office/drawing/2014/main" id="{F77249D7-D370-5F7F-F683-8C49280E417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384766" y="833792"/>
            <a:ext cx="7807234" cy="4301946"/>
          </a:xfrm>
          <a:prstGeom prst="rect">
            <a:avLst/>
          </a:prstGeom>
        </p:spPr>
      </p:pic>
      <p:pic>
        <p:nvPicPr>
          <p:cNvPr id="5" name="Picture 4">
            <a:extLst>
              <a:ext uri="{FF2B5EF4-FFF2-40B4-BE49-F238E27FC236}">
                <a16:creationId xmlns:a16="http://schemas.microsoft.com/office/drawing/2014/main" id="{93C48B82-A160-4D3E-568E-115FDADB6CF8}"/>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74404" y="3417972"/>
            <a:ext cx="4794070" cy="3435532"/>
          </a:xfrm>
          <a:prstGeom prst="rect">
            <a:avLst/>
          </a:prstGeom>
        </p:spPr>
      </p:pic>
    </p:spTree>
    <p:extLst>
      <p:ext uri="{BB962C8B-B14F-4D97-AF65-F5344CB8AC3E}">
        <p14:creationId xmlns:p14="http://schemas.microsoft.com/office/powerpoint/2010/main" val="28523048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Futures toolkit</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2064B2D-1BA3-6FCB-388E-A359F2D04F2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558937" y="548640"/>
            <a:ext cx="7633063" cy="6226601"/>
          </a:xfrm>
          <a:prstGeom prst="rect">
            <a:avLst/>
          </a:prstGeom>
        </p:spPr>
      </p:pic>
    </p:spTree>
    <p:extLst>
      <p:ext uri="{BB962C8B-B14F-4D97-AF65-F5344CB8AC3E}">
        <p14:creationId xmlns:p14="http://schemas.microsoft.com/office/powerpoint/2010/main" val="941427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Futures toolkit</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2064B2D-1BA3-6FCB-388E-A359F2D04F2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558937" y="548640"/>
            <a:ext cx="7633063" cy="6226601"/>
          </a:xfrm>
          <a:prstGeom prst="rect">
            <a:avLst/>
          </a:prstGeom>
        </p:spPr>
      </p:pic>
      <p:sp>
        <p:nvSpPr>
          <p:cNvPr id="4" name="Rectangle 3">
            <a:extLst>
              <a:ext uri="{FF2B5EF4-FFF2-40B4-BE49-F238E27FC236}">
                <a16:creationId xmlns:a16="http://schemas.microsoft.com/office/drawing/2014/main" id="{76E37E72-3F10-7712-4124-7CDE2D88D93A}"/>
              </a:ext>
            </a:extLst>
          </p:cNvPr>
          <p:cNvSpPr/>
          <p:nvPr/>
        </p:nvSpPr>
        <p:spPr>
          <a:xfrm>
            <a:off x="4754880" y="1854926"/>
            <a:ext cx="7106194" cy="809897"/>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326631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u="sng" dirty="0"/>
              <a:t>7 Questions</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a:xfrm>
            <a:off x="612647" y="1345474"/>
            <a:ext cx="10653579" cy="4963886"/>
          </a:xfrm>
        </p:spPr>
        <p:txBody>
          <a:bodyPr>
            <a:normAutofit lnSpcReduction="10000"/>
          </a:bodyPr>
          <a:lstStyle/>
          <a:p>
            <a:r>
              <a:rPr lang="en-GB" dirty="0"/>
              <a:t>1. What would you identify as the critical issue for the future? </a:t>
            </a:r>
          </a:p>
          <a:p>
            <a:r>
              <a:rPr lang="en-GB" dirty="0"/>
              <a:t>2. If things went well, being optimistic but realistic, talk about what you would see as a desirable outcome. </a:t>
            </a:r>
          </a:p>
          <a:p>
            <a:r>
              <a:rPr lang="en-GB" dirty="0"/>
              <a:t>3. If things went wrong, what factors would you worry about? </a:t>
            </a:r>
          </a:p>
          <a:p>
            <a:r>
              <a:rPr lang="en-GB" dirty="0"/>
              <a:t>4. Looking at internal systems, how might these need to be changed to help bring about the desired outcome?</a:t>
            </a:r>
          </a:p>
          <a:p>
            <a:r>
              <a:rPr lang="en-GB" dirty="0"/>
              <a:t> 5. Looking back, what would you identify as the significant events which have produced the current situation?</a:t>
            </a:r>
          </a:p>
          <a:p>
            <a:r>
              <a:rPr lang="en-GB" dirty="0"/>
              <a:t> 6. Looking forward, what do you see as priority actions which should be carried out soon? </a:t>
            </a:r>
          </a:p>
          <a:p>
            <a:r>
              <a:rPr lang="en-GB" dirty="0"/>
              <a:t>7. If all constraints were removed and you could direct what is done, what more would you wish to include</a:t>
            </a:r>
          </a:p>
        </p:txBody>
      </p:sp>
    </p:spTree>
    <p:extLst>
      <p:ext uri="{BB962C8B-B14F-4D97-AF65-F5344CB8AC3E}">
        <p14:creationId xmlns:p14="http://schemas.microsoft.com/office/powerpoint/2010/main" val="1877834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Futures toolkit</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E2064B2D-1BA3-6FCB-388E-A359F2D04F2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558937" y="548640"/>
            <a:ext cx="7633063" cy="6226601"/>
          </a:xfrm>
          <a:prstGeom prst="rect">
            <a:avLst/>
          </a:prstGeom>
        </p:spPr>
      </p:pic>
      <p:sp>
        <p:nvSpPr>
          <p:cNvPr id="4" name="Rectangle 3">
            <a:extLst>
              <a:ext uri="{FF2B5EF4-FFF2-40B4-BE49-F238E27FC236}">
                <a16:creationId xmlns:a16="http://schemas.microsoft.com/office/drawing/2014/main" id="{76E37E72-3F10-7712-4124-7CDE2D88D93A}"/>
              </a:ext>
            </a:extLst>
          </p:cNvPr>
          <p:cNvSpPr/>
          <p:nvPr/>
        </p:nvSpPr>
        <p:spPr>
          <a:xfrm>
            <a:off x="4622919" y="3202549"/>
            <a:ext cx="7106194" cy="809897"/>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20407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u="sng" dirty="0"/>
              <a:t>Driver Mapping</a:t>
            </a:r>
          </a:p>
        </p:txBody>
      </p:sp>
      <p:pic>
        <p:nvPicPr>
          <p:cNvPr id="7" name="Picture 6">
            <a:extLst>
              <a:ext uri="{FF2B5EF4-FFF2-40B4-BE49-F238E27FC236}">
                <a16:creationId xmlns:a16="http://schemas.microsoft.com/office/drawing/2014/main" id="{7F2A1EF1-1628-D96B-2894-2ECF7E36300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159829" y="202557"/>
            <a:ext cx="6805748" cy="6446439"/>
          </a:xfrm>
          <a:prstGeom prst="rect">
            <a:avLst/>
          </a:prstGeom>
        </p:spPr>
      </p:pic>
    </p:spTree>
    <p:extLst>
      <p:ext uri="{BB962C8B-B14F-4D97-AF65-F5344CB8AC3E}">
        <p14:creationId xmlns:p14="http://schemas.microsoft.com/office/powerpoint/2010/main" val="6002983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Futures toolkit</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E2064B2D-1BA3-6FCB-388E-A359F2D04F2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558937" y="548640"/>
            <a:ext cx="7633063" cy="6226601"/>
          </a:xfrm>
          <a:prstGeom prst="rect">
            <a:avLst/>
          </a:prstGeom>
        </p:spPr>
      </p:pic>
      <p:sp>
        <p:nvSpPr>
          <p:cNvPr id="4" name="Rectangle 3">
            <a:extLst>
              <a:ext uri="{FF2B5EF4-FFF2-40B4-BE49-F238E27FC236}">
                <a16:creationId xmlns:a16="http://schemas.microsoft.com/office/drawing/2014/main" id="{76E37E72-3F10-7712-4124-7CDE2D88D93A}"/>
              </a:ext>
            </a:extLst>
          </p:cNvPr>
          <p:cNvSpPr/>
          <p:nvPr/>
        </p:nvSpPr>
        <p:spPr>
          <a:xfrm>
            <a:off x="4622919" y="4012446"/>
            <a:ext cx="7106194" cy="1029817"/>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85050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Visioning</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p:txBody>
          <a:bodyPr/>
          <a:lstStyle/>
          <a:p>
            <a:r>
              <a:rPr lang="en-GB" dirty="0"/>
              <a:t>The tool has three main steps: </a:t>
            </a:r>
          </a:p>
          <a:p>
            <a:r>
              <a:rPr lang="en-GB" b="1" dirty="0"/>
              <a:t>Step 1: </a:t>
            </a:r>
            <a:r>
              <a:rPr lang="en-GB" dirty="0"/>
              <a:t>(Optional) Present the output from previous relevant work such as Horizon Scanning or 7 Questions</a:t>
            </a:r>
          </a:p>
          <a:p>
            <a:r>
              <a:rPr lang="en-GB" b="1" dirty="0"/>
              <a:t> Step 2: </a:t>
            </a:r>
            <a:r>
              <a:rPr lang="en-GB" dirty="0"/>
              <a:t>Describe the vision of success</a:t>
            </a:r>
          </a:p>
          <a:p>
            <a:r>
              <a:rPr lang="en-GB" b="1" dirty="0"/>
              <a:t> Step 3: </a:t>
            </a:r>
            <a:r>
              <a:rPr lang="en-GB" dirty="0"/>
              <a:t>Agree the current reality and define the steps required to deliver the vision</a:t>
            </a:r>
          </a:p>
        </p:txBody>
      </p:sp>
    </p:spTree>
    <p:extLst>
      <p:ext uri="{BB962C8B-B14F-4D97-AF65-F5344CB8AC3E}">
        <p14:creationId xmlns:p14="http://schemas.microsoft.com/office/powerpoint/2010/main" val="375481416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Visioning</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p:txBody>
          <a:bodyPr>
            <a:normAutofit lnSpcReduction="10000"/>
          </a:bodyPr>
          <a:lstStyle/>
          <a:p>
            <a:r>
              <a:rPr lang="en-GB" dirty="0"/>
              <a:t>The questions are: </a:t>
            </a:r>
          </a:p>
          <a:p>
            <a:r>
              <a:rPr lang="en-GB" dirty="0"/>
              <a:t>1. What have we achieved?</a:t>
            </a:r>
          </a:p>
          <a:p>
            <a:r>
              <a:rPr lang="en-GB" dirty="0"/>
              <a:t> 2. Who are our stakeholders? How have they benefited from what we’ve done? </a:t>
            </a:r>
          </a:p>
          <a:p>
            <a:r>
              <a:rPr lang="en-GB" dirty="0"/>
              <a:t>3. What are we most pleased about?</a:t>
            </a:r>
          </a:p>
          <a:p>
            <a:r>
              <a:rPr lang="en-GB" dirty="0"/>
              <a:t>4. What arrangements (procedures, structures or decision-making processes) have we put in place to make sure the project is sustained? </a:t>
            </a:r>
          </a:p>
          <a:p>
            <a:r>
              <a:rPr lang="en-GB" dirty="0"/>
              <a:t>5. How are we measuring progress and success? </a:t>
            </a:r>
          </a:p>
          <a:p>
            <a:r>
              <a:rPr lang="en-GB" dirty="0"/>
              <a:t>6. Is there anything we still need to tackle?</a:t>
            </a:r>
          </a:p>
          <a:p>
            <a:r>
              <a:rPr lang="en-GB" dirty="0"/>
              <a:t>7. What are the challenges we face now? </a:t>
            </a:r>
          </a:p>
          <a:p>
            <a:r>
              <a:rPr lang="en-GB" dirty="0"/>
              <a:t>8. What have we learned from our successes and failures</a:t>
            </a:r>
          </a:p>
        </p:txBody>
      </p:sp>
    </p:spTree>
    <p:extLst>
      <p:ext uri="{BB962C8B-B14F-4D97-AF65-F5344CB8AC3E}">
        <p14:creationId xmlns:p14="http://schemas.microsoft.com/office/powerpoint/2010/main" val="30102413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SWOT</a:t>
            </a:r>
          </a:p>
        </p:txBody>
      </p:sp>
      <p:pic>
        <p:nvPicPr>
          <p:cNvPr id="7" name="Content Placeholder 6">
            <a:extLst>
              <a:ext uri="{FF2B5EF4-FFF2-40B4-BE49-F238E27FC236}">
                <a16:creationId xmlns:a16="http://schemas.microsoft.com/office/drawing/2014/main" id="{1B36F67F-6C84-773C-4D92-AAD9EA84B395}"/>
              </a:ext>
            </a:extLst>
          </p:cNvPr>
          <p:cNvPicPr>
            <a:picLocks noGrp="1" noChangeAspect="1"/>
          </p:cNvPicPr>
          <p:nvPr>
            <p:ph idx="1"/>
          </p:nvPr>
        </p:nvPicPr>
        <p:blipFill rotWithShape="1">
          <a:blip r:embed="rId3" cstate="email">
            <a:extLst>
              <a:ext uri="{28A0092B-C50C-407E-A947-70E740481C1C}">
                <a14:useLocalDpi xmlns:a14="http://schemas.microsoft.com/office/drawing/2010/main"/>
              </a:ext>
            </a:extLst>
          </a:blip>
          <a:srcRect/>
          <a:stretch/>
        </p:blipFill>
        <p:spPr>
          <a:xfrm>
            <a:off x="5460274" y="548640"/>
            <a:ext cx="6439988" cy="6002887"/>
          </a:xfrm>
        </p:spPr>
      </p:pic>
      <p:pic>
        <p:nvPicPr>
          <p:cNvPr id="9" name="Picture 8">
            <a:extLst>
              <a:ext uri="{FF2B5EF4-FFF2-40B4-BE49-F238E27FC236}">
                <a16:creationId xmlns:a16="http://schemas.microsoft.com/office/drawing/2014/main" id="{DBD7E297-A172-50FF-6EF6-7FC28FC21184}"/>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731520" y="1431793"/>
            <a:ext cx="4933720" cy="4760001"/>
          </a:xfrm>
          <a:prstGeom prst="rect">
            <a:avLst/>
          </a:prstGeom>
        </p:spPr>
      </p:pic>
    </p:spTree>
    <p:extLst>
      <p:ext uri="{BB962C8B-B14F-4D97-AF65-F5344CB8AC3E}">
        <p14:creationId xmlns:p14="http://schemas.microsoft.com/office/powerpoint/2010/main" val="20342984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a:t>Futures toolkit</a:t>
            </a:r>
          </a:p>
        </p:txBody>
      </p:sp>
      <p:sp>
        <p:nvSpPr>
          <p:cNvPr id="3" name="Content Placeholder 2">
            <a:extLst>
              <a:ext uri="{FF2B5EF4-FFF2-40B4-BE49-F238E27FC236}">
                <a16:creationId xmlns:a16="http://schemas.microsoft.com/office/drawing/2014/main" id="{9FD24C51-4F39-EB70-71D5-C3B37003AA98}"/>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E2064B2D-1BA3-6FCB-388E-A359F2D04F2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558937" y="548640"/>
            <a:ext cx="7633063" cy="6226601"/>
          </a:xfrm>
          <a:prstGeom prst="rect">
            <a:avLst/>
          </a:prstGeom>
        </p:spPr>
      </p:pic>
      <p:sp>
        <p:nvSpPr>
          <p:cNvPr id="4" name="Rectangle 3">
            <a:extLst>
              <a:ext uri="{FF2B5EF4-FFF2-40B4-BE49-F238E27FC236}">
                <a16:creationId xmlns:a16="http://schemas.microsoft.com/office/drawing/2014/main" id="{76E37E72-3F10-7712-4124-7CDE2D88D93A}"/>
              </a:ext>
            </a:extLst>
          </p:cNvPr>
          <p:cNvSpPr/>
          <p:nvPr/>
        </p:nvSpPr>
        <p:spPr>
          <a:xfrm>
            <a:off x="4622919" y="4012446"/>
            <a:ext cx="7106194" cy="1029817"/>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9818349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F42F-1B55-5AA5-8585-AB5CD788A8A2}"/>
              </a:ext>
            </a:extLst>
          </p:cNvPr>
          <p:cNvSpPr>
            <a:spLocks noGrp="1"/>
          </p:cNvSpPr>
          <p:nvPr>
            <p:ph type="title"/>
          </p:nvPr>
        </p:nvSpPr>
        <p:spPr/>
        <p:txBody>
          <a:bodyPr/>
          <a:lstStyle/>
          <a:p>
            <a:r>
              <a:rPr lang="en-GB" dirty="0" err="1"/>
              <a:t>Backcasting</a:t>
            </a:r>
            <a:endParaRPr lang="en-GB" dirty="0"/>
          </a:p>
        </p:txBody>
      </p:sp>
      <p:pic>
        <p:nvPicPr>
          <p:cNvPr id="7" name="Picture 6">
            <a:extLst>
              <a:ext uri="{FF2B5EF4-FFF2-40B4-BE49-F238E27FC236}">
                <a16:creationId xmlns:a16="http://schemas.microsoft.com/office/drawing/2014/main" id="{A4A19CEE-2D85-2AE4-ACE3-99DA3B95FF4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08288" y="431829"/>
            <a:ext cx="6871064" cy="5994341"/>
          </a:xfrm>
          <a:prstGeom prst="rect">
            <a:avLst/>
          </a:prstGeom>
        </p:spPr>
      </p:pic>
    </p:spTree>
    <p:extLst>
      <p:ext uri="{BB962C8B-B14F-4D97-AF65-F5344CB8AC3E}">
        <p14:creationId xmlns:p14="http://schemas.microsoft.com/office/powerpoint/2010/main" val="8055361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D5E6D-08C5-250C-7513-A9ED2E0350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737F01-AAD0-83AF-5A2A-CA18DA4F50BA}"/>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6A9EE0D4-043B-4B8F-0DCC-A6AB42F76567}"/>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242407" y="1809007"/>
            <a:ext cx="8336946" cy="4593828"/>
          </a:xfrm>
          <a:prstGeom prst="rect">
            <a:avLst/>
          </a:prstGeom>
        </p:spPr>
      </p:pic>
    </p:spTree>
    <p:extLst>
      <p:ext uri="{BB962C8B-B14F-4D97-AF65-F5344CB8AC3E}">
        <p14:creationId xmlns:p14="http://schemas.microsoft.com/office/powerpoint/2010/main" val="253124113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fontScale="62500" lnSpcReduction="20000"/>
          </a:bodyPr>
          <a:lstStyle/>
          <a:p>
            <a:pPr marL="0" indent="0">
              <a:buNone/>
              <a:defRPr/>
            </a:pPr>
            <a:r>
              <a:rPr lang="en-GB" sz="2600" dirty="0"/>
              <a:t>Testing the Futures Toolkit for your key topic. As a group, carry out the future toolkit process for the topic of your choice.</a:t>
            </a:r>
          </a:p>
          <a:p>
            <a:pPr marL="0" indent="0">
              <a:buNone/>
              <a:defRPr/>
            </a:pPr>
            <a:r>
              <a:rPr lang="en-GB" sz="2600" dirty="0"/>
              <a:t>Each take the lead to conduct an activity</a:t>
            </a:r>
          </a:p>
          <a:p>
            <a:pPr marL="0" indent="0">
              <a:buNone/>
              <a:defRPr/>
            </a:pPr>
            <a:r>
              <a:rPr lang="en-GB" sz="2600" b="1" dirty="0"/>
              <a:t>Present your findings + Summarise process</a:t>
            </a:r>
          </a:p>
          <a:p>
            <a:pPr marL="0" indent="0">
              <a:buNone/>
              <a:defRPr/>
            </a:pPr>
            <a:endParaRPr lang="en-GB" sz="1800" dirty="0"/>
          </a:p>
          <a:p>
            <a:pPr marL="0" indent="0">
              <a:buNone/>
              <a:defRPr/>
            </a:pPr>
            <a:endParaRPr lang="en-GB" sz="1800" b="1" i="1" dirty="0"/>
          </a:p>
          <a:p>
            <a:pPr marL="0" indent="0">
              <a:buNone/>
              <a:defRPr/>
            </a:pPr>
            <a:endParaRPr lang="en-GB" sz="1800" b="1" i="1" dirty="0"/>
          </a:p>
          <a:p>
            <a:pPr marL="0" indent="0">
              <a:buNone/>
              <a:defRPr/>
            </a:pPr>
            <a:endParaRPr lang="en-GB" sz="1800" b="1" i="1" dirty="0"/>
          </a:p>
          <a:p>
            <a:pPr marL="0" indent="0">
              <a:buNone/>
              <a:defRPr/>
            </a:pPr>
            <a:endParaRPr lang="en-GB" sz="1800" b="1" i="1" dirty="0"/>
          </a:p>
          <a:p>
            <a:pPr marL="0" indent="0">
              <a:buNone/>
              <a:defRPr/>
            </a:pPr>
            <a:r>
              <a:rPr lang="en-GB" sz="1800" b="1" i="1" dirty="0"/>
              <a:t>(1hr, 30mins)</a:t>
            </a:r>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11/28/2023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66</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9635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8" end="8"/>
                                            </p:txEl>
                                          </p:spTgt>
                                        </p:tgtEl>
                                        <p:attrNameLst>
                                          <p:attrName>style.visibility</p:attrName>
                                        </p:attrNameLst>
                                      </p:cBhvr>
                                      <p:to>
                                        <p:strVal val="visible"/>
                                      </p:to>
                                    </p:set>
                                    <p:animEffect transition="in" filter="fade">
                                      <p:cBhvr>
                                        <p:cTn id="22" dur="2000"/>
                                        <p:tgtEl>
                                          <p:spTgt spid="132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p of coffee">
            <a:extLst>
              <a:ext uri="{FF2B5EF4-FFF2-40B4-BE49-F238E27FC236}">
                <a16:creationId xmlns:a16="http://schemas.microsoft.com/office/drawing/2014/main" id="{17774007-4DA3-295B-A83D-D52E73F7409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BAD4911B-1E8D-0D45-92F1-185DC2D4B176}"/>
              </a:ext>
            </a:extLst>
          </p:cNvPr>
          <p:cNvSpPr>
            <a:spLocks noGrp="1"/>
          </p:cNvSpPr>
          <p:nvPr>
            <p:ph type="ctrTitle"/>
          </p:nvPr>
        </p:nvSpPr>
        <p:spPr>
          <a:xfrm>
            <a:off x="893618" y="1878366"/>
            <a:ext cx="4671319" cy="1885803"/>
          </a:xfrm>
        </p:spPr>
        <p:txBody>
          <a:bodyPr>
            <a:normAutofit/>
          </a:bodyPr>
          <a:lstStyle/>
          <a:p>
            <a:r>
              <a:rPr lang="en-GB">
                <a:solidFill>
                  <a:srgbClr val="FFFFFF"/>
                </a:solidFill>
              </a:rPr>
              <a:t>Take a break</a:t>
            </a:r>
          </a:p>
        </p:txBody>
      </p:sp>
      <p:sp>
        <p:nvSpPr>
          <p:cNvPr id="8"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184683" y="3727130"/>
            <a:ext cx="4671319" cy="1381455"/>
          </a:xfrm>
        </p:spPr>
        <p:txBody>
          <a:bodyPr>
            <a:normAutofit/>
          </a:bodyPr>
          <a:lstStyle/>
          <a:p>
            <a:r>
              <a:rPr lang="en-US" dirty="0">
                <a:solidFill>
                  <a:srgbClr val="FFFFFF"/>
                </a:solidFill>
                <a:effectLst>
                  <a:outerShdw blurRad="38100" dist="38100" dir="2700000" algn="tl">
                    <a:srgbClr val="000000">
                      <a:alpha val="43137"/>
                    </a:srgbClr>
                  </a:outerShdw>
                </a:effectLst>
              </a:rPr>
              <a:t>10 mins</a:t>
            </a:r>
          </a:p>
        </p:txBody>
      </p:sp>
      <p:sp>
        <p:nvSpPr>
          <p:cNvPr id="10" name="Date Placeholder 9">
            <a:extLst>
              <a:ext uri="{FF2B5EF4-FFF2-40B4-BE49-F238E27FC236}">
                <a16:creationId xmlns:a16="http://schemas.microsoft.com/office/drawing/2014/main" id="{C7F19D54-5A18-ACBE-4B72-296B46BBE7C4}"/>
              </a:ext>
            </a:extLst>
          </p:cNvPr>
          <p:cNvSpPr>
            <a:spLocks noGrp="1"/>
          </p:cNvSpPr>
          <p:nvPr>
            <p:ph type="dt" sz="half" idx="10"/>
          </p:nvPr>
        </p:nvSpPr>
        <p:spPr>
          <a:xfrm>
            <a:off x="137160" y="6453002"/>
            <a:ext cx="3494314" cy="365125"/>
          </a:xfrm>
        </p:spPr>
        <p:txBody>
          <a:bodyPr/>
          <a:lstStyle/>
          <a:p>
            <a:pPr>
              <a:spcAft>
                <a:spcPts val="600"/>
              </a:spcAft>
            </a:pPr>
            <a:fld id="{6A72DE35-C4AA-4D8B-AFD1-EA2BF0CA07C1}" type="datetime1">
              <a:rPr lang="en-US" smtClean="0">
                <a:solidFill>
                  <a:srgbClr val="FFFFFF"/>
                </a:solidFill>
              </a:rPr>
              <a:pPr>
                <a:spcAft>
                  <a:spcPts val="600"/>
                </a:spcAft>
              </a:pPr>
              <a:t>11/28/2023</a:t>
            </a:fld>
            <a:endParaRPr lang="en-US">
              <a:solidFill>
                <a:srgbClr val="FFFFFF"/>
              </a:solidFill>
            </a:endParaRPr>
          </a:p>
        </p:txBody>
      </p:sp>
      <p:sp>
        <p:nvSpPr>
          <p:cNvPr id="14" name="Slide Number Placeholder 14">
            <a:extLst>
              <a:ext uri="{FF2B5EF4-FFF2-40B4-BE49-F238E27FC236}">
                <a16:creationId xmlns:a16="http://schemas.microsoft.com/office/drawing/2014/main" id="{1325CE35-9D14-21BB-F466-2185743A7FD1}"/>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rPr>
              <a:pPr>
                <a:spcAft>
                  <a:spcPts val="600"/>
                </a:spcAft>
              </a:pPr>
              <a:t>67</a:t>
            </a:fld>
            <a:endParaRPr lang="en-US">
              <a:solidFill>
                <a:srgbClr val="FFFFFF"/>
              </a:solidFill>
            </a:endParaRPr>
          </a:p>
        </p:txBody>
      </p:sp>
      <p:sp>
        <p:nvSpPr>
          <p:cNvPr id="3" name="Footer Placeholder 4">
            <a:extLst>
              <a:ext uri="{FF2B5EF4-FFF2-40B4-BE49-F238E27FC236}">
                <a16:creationId xmlns:a16="http://schemas.microsoft.com/office/drawing/2014/main" id="{32D45341-04B1-4871-CF56-AA450A46EB3A}"/>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14848534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lnSpcReduction="10000"/>
          </a:bodyPr>
          <a:lstStyle/>
          <a:p>
            <a:pPr marL="0" indent="0">
              <a:buNone/>
              <a:defRPr/>
            </a:pPr>
            <a:r>
              <a:rPr lang="en-GB" sz="1800" dirty="0"/>
              <a:t>Swap written paragraphs and provide feedback on the paragraph (due next week)</a:t>
            </a:r>
          </a:p>
          <a:p>
            <a:pPr marL="0" indent="0">
              <a:buNone/>
              <a:defRPr/>
            </a:pPr>
            <a:endParaRPr lang="en-GB" sz="1800" dirty="0"/>
          </a:p>
          <a:p>
            <a:pPr marL="0" indent="0">
              <a:buNone/>
              <a:defRPr/>
            </a:pPr>
            <a:endParaRPr lang="en-GB" sz="1800" b="1" i="1" dirty="0"/>
          </a:p>
          <a:p>
            <a:pPr marL="0" indent="0">
              <a:buNone/>
              <a:defRPr/>
            </a:pPr>
            <a:endParaRPr lang="en-GB" sz="1800" b="1" i="1" dirty="0"/>
          </a:p>
          <a:p>
            <a:pPr marL="0" indent="0">
              <a:buNone/>
              <a:defRPr/>
            </a:pPr>
            <a:endParaRPr lang="en-GB" sz="1800" b="1" i="1" dirty="0"/>
          </a:p>
          <a:p>
            <a:pPr marL="0" indent="0">
              <a:buNone/>
              <a:defRPr/>
            </a:pPr>
            <a:endParaRPr lang="en-GB" sz="1800" b="1" i="1" dirty="0"/>
          </a:p>
          <a:p>
            <a:pPr marL="0" indent="0">
              <a:buNone/>
              <a:defRPr/>
            </a:pPr>
            <a:r>
              <a:rPr lang="en-GB" sz="1800" b="1" i="1" dirty="0"/>
              <a:t>(10 mins)</a:t>
            </a:r>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11/28/2023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68</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1607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6" end="6"/>
                                            </p:txEl>
                                          </p:spTgt>
                                        </p:tgtEl>
                                        <p:attrNameLst>
                                          <p:attrName>style.visibility</p:attrName>
                                        </p:attrNameLst>
                                      </p:cBhvr>
                                      <p:to>
                                        <p:strVal val="visible"/>
                                      </p:to>
                                    </p:set>
                                    <p:animEffect transition="in" filter="fade">
                                      <p:cBhvr>
                                        <p:cTn id="12" dur="20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6768-FE59-2015-C1FA-4B13085AB526}"/>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DCA90FA7-4DC6-AA68-B803-C32C6FC40E06}"/>
              </a:ext>
            </a:extLst>
          </p:cNvPr>
          <p:cNvSpPr>
            <a:spLocks noGrp="1"/>
          </p:cNvSpPr>
          <p:nvPr>
            <p:ph idx="1"/>
          </p:nvPr>
        </p:nvSpPr>
        <p:spPr/>
        <p:txBody>
          <a:bodyPr/>
          <a:lstStyle/>
          <a:p>
            <a:r>
              <a:rPr lang="en-US" sz="1800" dirty="0">
                <a:effectLst/>
                <a:latin typeface="Franklin Gothic Book" panose="020B0503020102020204" pitchFamily="34" charset="0"/>
                <a:ea typeface="Franklin Gothic Book" panose="020B0503020102020204" pitchFamily="34" charset="0"/>
                <a:cs typeface="Times New Roman" panose="02020603050405020304" pitchFamily="18" charset="0"/>
              </a:rPr>
              <a:t>Coordination of environmental planning and policy</a:t>
            </a:r>
            <a:endParaRPr lang="en-GB" dirty="0"/>
          </a:p>
        </p:txBody>
      </p:sp>
    </p:spTree>
    <p:extLst>
      <p:ext uri="{BB962C8B-B14F-4D97-AF65-F5344CB8AC3E}">
        <p14:creationId xmlns:p14="http://schemas.microsoft.com/office/powerpoint/2010/main" val="24822132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49D28023-5674-31B9-58F6-797F0682CC3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5C20A70C-8DF9-35F4-3E25-6385641BD04C}"/>
              </a:ext>
            </a:extLst>
          </p:cNvPr>
          <p:cNvSpPr>
            <a:spLocks noGrp="1"/>
          </p:cNvSpPr>
          <p:nvPr>
            <p:ph type="ctrTitle"/>
          </p:nvPr>
        </p:nvSpPr>
        <p:spPr>
          <a:xfrm>
            <a:off x="441035" y="1424475"/>
            <a:ext cx="4596791" cy="2543448"/>
          </a:xfrm>
        </p:spPr>
        <p:txBody>
          <a:bodyPr anchor="t">
            <a:normAutofit/>
          </a:bodyPr>
          <a:lstStyle/>
          <a:p>
            <a:pPr algn="l"/>
            <a:r>
              <a:rPr lang="en-GB" sz="3200" dirty="0"/>
              <a:t>Contextual analysis to evaluate texts </a:t>
            </a:r>
          </a:p>
        </p:txBody>
      </p:sp>
      <p:sp>
        <p:nvSpPr>
          <p:cNvPr id="8"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441035" y="4007796"/>
            <a:ext cx="3424382" cy="2000041"/>
          </a:xfrm>
        </p:spPr>
        <p:txBody>
          <a:bodyPr anchor="b">
            <a:normAutofit/>
          </a:bodyPr>
          <a:lstStyle/>
          <a:p>
            <a:pPr algn="l"/>
            <a:endParaRPr lang="en-US" dirty="0"/>
          </a:p>
        </p:txBody>
      </p:sp>
      <p:sp>
        <p:nvSpPr>
          <p:cNvPr id="10" name="Date Placeholder 9">
            <a:extLst>
              <a:ext uri="{FF2B5EF4-FFF2-40B4-BE49-F238E27FC236}">
                <a16:creationId xmlns:a16="http://schemas.microsoft.com/office/drawing/2014/main" id="{9A7EB6FF-FFF2-4599-333D-620EBF3C6E48}"/>
              </a:ext>
            </a:extLst>
          </p:cNvPr>
          <p:cNvSpPr>
            <a:spLocks noGrp="1"/>
          </p:cNvSpPr>
          <p:nvPr>
            <p:ph type="dt" sz="half" idx="10"/>
          </p:nvPr>
        </p:nvSpPr>
        <p:spPr>
          <a:xfrm>
            <a:off x="137160" y="6453002"/>
            <a:ext cx="3494314" cy="365125"/>
          </a:xfrm>
        </p:spPr>
        <p:txBody>
          <a:bodyPr/>
          <a:lstStyle/>
          <a:p>
            <a:pPr>
              <a:spcAft>
                <a:spcPts val="600"/>
              </a:spcAft>
            </a:pPr>
            <a:fld id="{580478BF-2690-4262-8200-EB1A158FD2CE}" type="datetime1">
              <a:rPr lang="en-US" smtClean="0"/>
              <a:pPr>
                <a:spcAft>
                  <a:spcPts val="600"/>
                </a:spcAft>
              </a:pPr>
              <a:t>11/28/2023</a:t>
            </a:fld>
            <a:endParaRPr lang="en-US"/>
          </a:p>
        </p:txBody>
      </p:sp>
      <p:sp>
        <p:nvSpPr>
          <p:cNvPr id="14" name="Slide Number Placeholder 15">
            <a:extLst>
              <a:ext uri="{FF2B5EF4-FFF2-40B4-BE49-F238E27FC236}">
                <a16:creationId xmlns:a16="http://schemas.microsoft.com/office/drawing/2014/main" id="{258F182A-0216-6989-CC75-F94D3E2B4494}"/>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70</a:t>
            </a:fld>
            <a:endParaRPr lang="en-US">
              <a:solidFill>
                <a:srgbClr val="FFFFFF"/>
              </a:solidFill>
              <a:effectLst>
                <a:outerShdw blurRad="38100" dist="38100" dir="2700000" algn="tl">
                  <a:srgbClr val="000000">
                    <a:alpha val="43137"/>
                  </a:srgbClr>
                </a:outerShdw>
              </a:effectLst>
            </a:endParaRPr>
          </a:p>
        </p:txBody>
      </p:sp>
      <p:sp>
        <p:nvSpPr>
          <p:cNvPr id="6" name="Footer Placeholder 4">
            <a:extLst>
              <a:ext uri="{FF2B5EF4-FFF2-40B4-BE49-F238E27FC236}">
                <a16:creationId xmlns:a16="http://schemas.microsoft.com/office/drawing/2014/main" id="{A1FB6766-D510-B59C-BE97-34C34B1A4C9D}"/>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94093812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A70C-8DF9-35F4-3E25-6385641BD04C}"/>
              </a:ext>
            </a:extLst>
          </p:cNvPr>
          <p:cNvSpPr>
            <a:spLocks noGrp="1"/>
          </p:cNvSpPr>
          <p:nvPr>
            <p:ph type="title"/>
          </p:nvPr>
        </p:nvSpPr>
        <p:spPr>
          <a:xfrm>
            <a:off x="609600" y="740534"/>
            <a:ext cx="3912637" cy="5483059"/>
          </a:xfrm>
        </p:spPr>
        <p:txBody>
          <a:bodyPr anchor="b">
            <a:normAutofit/>
          </a:bodyPr>
          <a:lstStyle/>
          <a:p>
            <a:r>
              <a:rPr lang="en-GB" dirty="0"/>
              <a:t>Contextual analysis to evaluate texts </a:t>
            </a:r>
          </a:p>
        </p:txBody>
      </p:sp>
      <p:sp>
        <p:nvSpPr>
          <p:cNvPr id="3" name="Text Placeholder 2">
            <a:extLst>
              <a:ext uri="{FF2B5EF4-FFF2-40B4-BE49-F238E27FC236}">
                <a16:creationId xmlns:a16="http://schemas.microsoft.com/office/drawing/2014/main" id="{CC9ECB1B-AB8A-BAD0-6D63-F55F7446E014}"/>
              </a:ext>
            </a:extLst>
          </p:cNvPr>
          <p:cNvSpPr>
            <a:spLocks noGrp="1"/>
          </p:cNvSpPr>
          <p:nvPr>
            <p:ph idx="1"/>
          </p:nvPr>
        </p:nvSpPr>
        <p:spPr>
          <a:xfrm>
            <a:off x="5455920" y="740534"/>
            <a:ext cx="5865224" cy="5483059"/>
          </a:xfrm>
        </p:spPr>
        <p:txBody>
          <a:bodyPr>
            <a:normAutofit/>
          </a:bodyPr>
          <a:lstStyle/>
          <a:p>
            <a:pPr>
              <a:lnSpc>
                <a:spcPct val="110000"/>
              </a:lnSpc>
            </a:pPr>
            <a:r>
              <a:rPr lang="en-GB" sz="1500" b="0" i="0" dirty="0">
                <a:effectLst/>
              </a:rPr>
              <a:t>A </a:t>
            </a:r>
            <a:r>
              <a:rPr lang="en-GB" sz="1500" b="1" i="0" dirty="0">
                <a:effectLst/>
              </a:rPr>
              <a:t>contextual analysis</a:t>
            </a:r>
            <a:r>
              <a:rPr lang="en-GB" sz="1500" b="0" i="0" dirty="0">
                <a:effectLst/>
              </a:rPr>
              <a:t> is simply an analysis of a text (in whatever medium, including multi-media) that helps us to assess that text within the context of its historical and cultural setting, but also in terms of its textuality – or the qualities that characterize the text as a text. A contextual analysis combines features of formal analysis with features of “cultural </a:t>
            </a:r>
            <a:r>
              <a:rPr lang="en-GB" sz="1500" b="0" i="0" dirty="0" err="1">
                <a:effectLst/>
              </a:rPr>
              <a:t>archeology</a:t>
            </a:r>
            <a:r>
              <a:rPr lang="en-GB" sz="1500" b="0" i="0" dirty="0">
                <a:effectLst/>
              </a:rPr>
              <a:t>, ” or the systematic study of social, political, economic, philosophical, religious, and aesthetic conditions that were (or can be assumed to have been) in place at the time and place when the text was created. While this may sound complicated, it is in reality deceptively simple: it means “situating” the text within the milieu of its times and assessing the roles of author, readers (intended and actual), and “commentators” (critics, both professional and otherwise) in the reception of the text.</a:t>
            </a:r>
          </a:p>
          <a:p>
            <a:pPr>
              <a:lnSpc>
                <a:spcPct val="110000"/>
              </a:lnSpc>
            </a:pPr>
            <a:r>
              <a:rPr lang="en-GB" sz="1500" b="0" i="0" dirty="0">
                <a:effectLst/>
              </a:rPr>
              <a:t>A contextual analysis can proceed along many lines, depending upon how complex one wishes to make the analysis. But it generally includes several key questions:</a:t>
            </a:r>
          </a:p>
          <a:p>
            <a:pPr>
              <a:lnSpc>
                <a:spcPct val="110000"/>
              </a:lnSpc>
            </a:pPr>
            <a:endParaRPr lang="en-GB" sz="1500" dirty="0"/>
          </a:p>
        </p:txBody>
      </p:sp>
      <p:sp>
        <p:nvSpPr>
          <p:cNvPr id="8"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11/28/2023</a:t>
            </a:fld>
            <a:endParaRPr lang="en-US"/>
          </a:p>
        </p:txBody>
      </p:sp>
      <p:sp>
        <p:nvSpPr>
          <p:cNvPr id="12"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71</a:t>
            </a:fld>
            <a:endParaRPr lang="en-US"/>
          </a:p>
        </p:txBody>
      </p:sp>
      <p:sp>
        <p:nvSpPr>
          <p:cNvPr id="5" name="Footer Placeholder 4">
            <a:extLst>
              <a:ext uri="{FF2B5EF4-FFF2-40B4-BE49-F238E27FC236}">
                <a16:creationId xmlns:a16="http://schemas.microsoft.com/office/drawing/2014/main" id="{5CD911E2-D0C4-E61C-41BB-56ECFCC0A8BE}"/>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193239298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A70C-8DF9-35F4-3E25-6385641BD04C}"/>
              </a:ext>
            </a:extLst>
          </p:cNvPr>
          <p:cNvSpPr>
            <a:spLocks noGrp="1"/>
          </p:cNvSpPr>
          <p:nvPr>
            <p:ph type="title"/>
          </p:nvPr>
        </p:nvSpPr>
        <p:spPr>
          <a:xfrm>
            <a:off x="609602" y="1396999"/>
            <a:ext cx="2786388" cy="2032001"/>
          </a:xfrm>
        </p:spPr>
        <p:txBody>
          <a:bodyPr anchor="t">
            <a:normAutofit/>
          </a:bodyPr>
          <a:lstStyle/>
          <a:p>
            <a:r>
              <a:rPr lang="en-GB" sz="2800"/>
              <a:t>Contextual analysis to evaluate texts </a:t>
            </a:r>
          </a:p>
        </p:txBody>
      </p:sp>
      <p:sp>
        <p:nvSpPr>
          <p:cNvPr id="4" name="Rectangle 1">
            <a:extLst>
              <a:ext uri="{FF2B5EF4-FFF2-40B4-BE49-F238E27FC236}">
                <a16:creationId xmlns:a16="http://schemas.microsoft.com/office/drawing/2014/main" id="{1528307F-EC34-D83F-9469-B6F015F92196}"/>
              </a:ext>
            </a:extLst>
          </p:cNvPr>
          <p:cNvSpPr>
            <a:spLocks noGrp="1" noChangeArrowheads="1"/>
          </p:cNvSpPr>
          <p:nvPr>
            <p:ph idx="1"/>
          </p:nvPr>
        </p:nvSpPr>
        <p:spPr bwMode="auto">
          <a:xfrm>
            <a:off x="3980408" y="1483360"/>
            <a:ext cx="7013171" cy="443009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400" b="1" i="0" u="none" strike="noStrike" cap="none" normalizeH="0" baseline="0">
                <a:ln>
                  <a:noFill/>
                </a:ln>
                <a:effectLst/>
              </a:rPr>
              <a:t>1. What does the text reveal about itself as a text?</a:t>
            </a:r>
            <a:endParaRPr kumimoji="0" lang="en-US" altLang="en-US" sz="24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a:ln>
                  <a:noFill/>
                </a:ln>
                <a:effectLst/>
              </a:rPr>
              <a:t>– Describe (or characterize) the language ( the words, or vocabulary) and the rhetoric (how the words are arranged in order to achieve some purpose). These are the primary components of style.</a:t>
            </a:r>
          </a:p>
        </p:txBody>
      </p:sp>
      <p:sp>
        <p:nvSpPr>
          <p:cNvPr id="9"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11/28/2023</a:t>
            </a:fld>
            <a:endParaRPr lang="en-US"/>
          </a:p>
        </p:txBody>
      </p:sp>
      <p:sp>
        <p:nvSpPr>
          <p:cNvPr id="13"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72</a:t>
            </a:fld>
            <a:endParaRPr lang="en-US"/>
          </a:p>
        </p:txBody>
      </p:sp>
      <p:sp>
        <p:nvSpPr>
          <p:cNvPr id="5" name="Footer Placeholder 4">
            <a:extLst>
              <a:ext uri="{FF2B5EF4-FFF2-40B4-BE49-F238E27FC236}">
                <a16:creationId xmlns:a16="http://schemas.microsoft.com/office/drawing/2014/main" id="{9C8CCE3F-FA85-0690-6E69-4DF26B15C9A9}"/>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9655552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A70C-8DF9-35F4-3E25-6385641BD04C}"/>
              </a:ext>
            </a:extLst>
          </p:cNvPr>
          <p:cNvSpPr>
            <a:spLocks noGrp="1"/>
          </p:cNvSpPr>
          <p:nvPr>
            <p:ph type="title"/>
          </p:nvPr>
        </p:nvSpPr>
        <p:spPr>
          <a:xfrm>
            <a:off x="614681" y="548640"/>
            <a:ext cx="3553412" cy="1648943"/>
          </a:xfrm>
        </p:spPr>
        <p:txBody>
          <a:bodyPr anchor="t">
            <a:normAutofit/>
          </a:bodyPr>
          <a:lstStyle/>
          <a:p>
            <a:r>
              <a:rPr lang="en-GB" dirty="0"/>
              <a:t>Contextual analysis to evaluate texts </a:t>
            </a:r>
          </a:p>
        </p:txBody>
      </p:sp>
      <p:sp>
        <p:nvSpPr>
          <p:cNvPr id="3" name="Rectangle 1">
            <a:extLst>
              <a:ext uri="{FF2B5EF4-FFF2-40B4-BE49-F238E27FC236}">
                <a16:creationId xmlns:a16="http://schemas.microsoft.com/office/drawing/2014/main" id="{B7EE03EC-98F3-EBEE-4E6D-87CE0E1DB44E}"/>
              </a:ext>
            </a:extLst>
          </p:cNvPr>
          <p:cNvSpPr>
            <a:spLocks noGrp="1" noChangeArrowheads="1"/>
          </p:cNvSpPr>
          <p:nvPr>
            <p:ph idx="1"/>
          </p:nvPr>
        </p:nvSpPr>
        <p:spPr bwMode="auto">
          <a:xfrm>
            <a:off x="614680" y="2316480"/>
            <a:ext cx="3553413" cy="412242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500" b="1" i="0" u="none" strike="noStrike" cap="none" normalizeH="0" baseline="0">
                <a:ln>
                  <a:noFill/>
                </a:ln>
                <a:effectLst/>
              </a:rPr>
              <a:t>. What does the text tell us about its apparent intended audience(s)?</a:t>
            </a:r>
            <a:endParaRPr kumimoji="0" lang="en-US" altLang="en-US" sz="1500" b="0" i="0" u="none" strike="noStrike" cap="none" normalizeH="0" baseline="0">
              <a:ln>
                <a:noFill/>
              </a:ln>
              <a:effectLst/>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500" b="0" i="0" u="none" strike="noStrike" cap="none" normalizeH="0" baseline="0">
                <a:ln>
                  <a:noFill/>
                </a:ln>
                <a:effectLst/>
              </a:rPr>
              <a:t>– What sort of reader does the author seem to have envisioned, as demonstrated by the text’s language and rhetoric?</a:t>
            </a:r>
            <a:br>
              <a:rPr kumimoji="0" lang="en-US" altLang="en-US" sz="1500" b="0" i="0" u="none" strike="noStrike" cap="none" normalizeH="0" baseline="0">
                <a:ln>
                  <a:noFill/>
                </a:ln>
                <a:effectLst/>
              </a:rPr>
            </a:br>
            <a:r>
              <a:rPr kumimoji="0" lang="en-US" altLang="en-US" sz="1500" b="0" i="0" u="none" strike="noStrike" cap="none" normalizeH="0" baseline="0">
                <a:ln>
                  <a:noFill/>
                </a:ln>
                <a:effectLst/>
              </a:rPr>
              <a:t>– What sort of qualifications does the text appear to require of its intended reader(s)? How can we tell?</a:t>
            </a:r>
            <a:br>
              <a:rPr kumimoji="0" lang="en-US" altLang="en-US" sz="1500" b="0" i="0" u="none" strike="noStrike" cap="none" normalizeH="0" baseline="0">
                <a:ln>
                  <a:noFill/>
                </a:ln>
                <a:effectLst/>
              </a:rPr>
            </a:br>
            <a:r>
              <a:rPr kumimoji="0" lang="en-US" altLang="en-US" sz="1500" b="0" i="0" u="none" strike="noStrike" cap="none" normalizeH="0" baseline="0">
                <a:ln>
                  <a:noFill/>
                </a:ln>
                <a:effectLst/>
              </a:rPr>
              <a:t>– What sort of readers appear to be excluded from the text’s intended audiences? How can we tell?</a:t>
            </a:r>
            <a:br>
              <a:rPr kumimoji="0" lang="en-US" altLang="en-US" sz="1500" b="0" i="0" u="none" strike="noStrike" cap="none" normalizeH="0" baseline="0">
                <a:ln>
                  <a:noFill/>
                </a:ln>
                <a:effectLst/>
              </a:rPr>
            </a:br>
            <a:r>
              <a:rPr kumimoji="0" lang="en-US" altLang="en-US" sz="1500" b="0" i="0" u="none" strike="noStrike" cap="none" normalizeH="0" baseline="0">
                <a:ln>
                  <a:noFill/>
                </a:ln>
                <a:effectLst/>
              </a:rPr>
              <a:t>– Is there, perhaps, more than one intended audience?</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11/28/2023</a:t>
            </a:fld>
            <a:endParaRPr lang="en-US"/>
          </a:p>
        </p:txBody>
      </p:sp>
      <p:pic>
        <p:nvPicPr>
          <p:cNvPr id="5" name="Picture 4">
            <a:extLst>
              <a:ext uri="{FF2B5EF4-FFF2-40B4-BE49-F238E27FC236}">
                <a16:creationId xmlns:a16="http://schemas.microsoft.com/office/drawing/2014/main" id="{E9549A35-D6C8-DA9E-8FB3-A2988A31723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73</a:t>
            </a:fld>
            <a:endParaRPr lang="en-US">
              <a:solidFill>
                <a:srgbClr val="FFFFFF"/>
              </a:solidFill>
              <a:effectLst>
                <a:outerShdw blurRad="38100" dist="38100" dir="2700000" algn="tl">
                  <a:srgbClr val="000000">
                    <a:alpha val="43137"/>
                  </a:srgbClr>
                </a:outerShdw>
              </a:effectLst>
            </a:endParaRPr>
          </a:p>
        </p:txBody>
      </p:sp>
      <p:sp>
        <p:nvSpPr>
          <p:cNvPr id="6" name="Footer Placeholder 4">
            <a:extLst>
              <a:ext uri="{FF2B5EF4-FFF2-40B4-BE49-F238E27FC236}">
                <a16:creationId xmlns:a16="http://schemas.microsoft.com/office/drawing/2014/main" id="{57BCB20B-9017-CA08-EA15-A30CA1B0E9E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37962899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A70C-8DF9-35F4-3E25-6385641BD04C}"/>
              </a:ext>
            </a:extLst>
          </p:cNvPr>
          <p:cNvSpPr>
            <a:spLocks noGrp="1"/>
          </p:cNvSpPr>
          <p:nvPr>
            <p:ph type="title"/>
          </p:nvPr>
        </p:nvSpPr>
        <p:spPr>
          <a:xfrm>
            <a:off x="6760838" y="431321"/>
            <a:ext cx="4434213" cy="1096719"/>
          </a:xfrm>
        </p:spPr>
        <p:txBody>
          <a:bodyPr anchor="b">
            <a:normAutofit/>
          </a:bodyPr>
          <a:lstStyle/>
          <a:p>
            <a:r>
              <a:rPr lang="en-GB" sz="3300" dirty="0"/>
              <a:t>Contextual analysis to evaluate texts </a:t>
            </a:r>
          </a:p>
        </p:txBody>
      </p:sp>
      <p:pic>
        <p:nvPicPr>
          <p:cNvPr id="6" name="Picture 5">
            <a:extLst>
              <a:ext uri="{FF2B5EF4-FFF2-40B4-BE49-F238E27FC236}">
                <a16:creationId xmlns:a16="http://schemas.microsoft.com/office/drawing/2014/main" id="{E9F5FDCB-D03B-46B1-458D-5F1CFCABADF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244677" y="1296011"/>
            <a:ext cx="4575209" cy="4217628"/>
          </a:xfrm>
          <a:prstGeom prst="rect">
            <a:avLst/>
          </a:prstGeom>
          <a:noFill/>
        </p:spPr>
      </p:pic>
      <p:sp>
        <p:nvSpPr>
          <p:cNvPr id="4" name="Rectangle 1">
            <a:extLst>
              <a:ext uri="{FF2B5EF4-FFF2-40B4-BE49-F238E27FC236}">
                <a16:creationId xmlns:a16="http://schemas.microsoft.com/office/drawing/2014/main" id="{CAE46937-AC6E-A783-7563-0FF826A2B431}"/>
              </a:ext>
            </a:extLst>
          </p:cNvPr>
          <p:cNvSpPr>
            <a:spLocks noGrp="1" noChangeArrowheads="1"/>
          </p:cNvSpPr>
          <p:nvPr>
            <p:ph idx="1"/>
          </p:nvPr>
        </p:nvSpPr>
        <p:spPr bwMode="auto">
          <a:xfrm>
            <a:off x="6688250" y="1656272"/>
            <a:ext cx="4434213" cy="4658264"/>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400" b="1" i="0" u="none" strike="noStrike" cap="none" normalizeH="0" baseline="0" dirty="0">
                <a:ln>
                  <a:noFill/>
                </a:ln>
                <a:effectLst/>
              </a:rPr>
              <a:t>. What seems to have been the author’s intention?</a:t>
            </a:r>
            <a:r>
              <a:rPr kumimoji="0" lang="en-US" altLang="en-US" sz="1400" b="0" i="0" u="none" strike="noStrike" cap="none" normalizeH="0" baseline="0" dirty="0">
                <a:ln>
                  <a:noFill/>
                </a:ln>
                <a:effectLst/>
              </a:rPr>
              <a:t> Why did the author write this text? And why did the author write this text in this particular way, as opposed to other ways in which the text might have been written?</a:t>
            </a: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400" b="0" i="0" u="none" strike="noStrike" cap="none" normalizeH="0" baseline="0" dirty="0">
                <a:ln>
                  <a:noFill/>
                </a:ln>
                <a:effectLst/>
              </a:rPr>
              <a:t>– Remember that any text is the result of deliberate decisions by the author. The author has chosen to write (or paint, or whatever) with these particular words and has therefore chosen not to use other words that she or he might have used. So we need to consider:</a:t>
            </a:r>
            <a:br>
              <a:rPr kumimoji="0" lang="en-US" altLang="en-US" sz="1400" b="0" i="0" u="none" strike="noStrike" cap="none" normalizeH="0" baseline="0" dirty="0">
                <a:ln>
                  <a:noFill/>
                </a:ln>
                <a:effectLst/>
              </a:rPr>
            </a:br>
            <a:r>
              <a:rPr kumimoji="0" lang="en-US" altLang="en-US" sz="1400" b="0" i="0" u="none" strike="noStrike" cap="none" normalizeH="0" baseline="0" dirty="0">
                <a:ln>
                  <a:noFill/>
                </a:ln>
                <a:effectLst/>
              </a:rPr>
              <a:t>   – what the author said (the words that have been selected);</a:t>
            </a:r>
            <a:br>
              <a:rPr kumimoji="0" lang="en-US" altLang="en-US" sz="1400" b="0" i="0" u="none" strike="noStrike" cap="none" normalizeH="0" baseline="0" dirty="0">
                <a:ln>
                  <a:noFill/>
                </a:ln>
                <a:effectLst/>
              </a:rPr>
            </a:br>
            <a:r>
              <a:rPr kumimoji="0" lang="en-US" altLang="en-US" sz="1400" b="0" i="0" u="none" strike="noStrike" cap="none" normalizeH="0" baseline="0" dirty="0">
                <a:ln>
                  <a:noFill/>
                </a:ln>
                <a:effectLst/>
              </a:rPr>
              <a:t>   – what the author did not say (the words that were not selected); and</a:t>
            </a:r>
            <a:br>
              <a:rPr kumimoji="0" lang="en-US" altLang="en-US" sz="1400" b="0" i="0" u="none" strike="noStrike" cap="none" normalizeH="0" baseline="0" dirty="0">
                <a:ln>
                  <a:noFill/>
                </a:ln>
                <a:effectLst/>
              </a:rPr>
            </a:br>
            <a:r>
              <a:rPr kumimoji="0" lang="en-US" altLang="en-US" sz="1400" b="0" i="0" u="none" strike="noStrike" cap="none" normalizeH="0" baseline="0" dirty="0">
                <a:ln>
                  <a:noFill/>
                </a:ln>
                <a:effectLst/>
              </a:rPr>
              <a:t>   – how the author said it (as opposed to other ways it might or could have been said)</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11/28/2023</a:t>
            </a:fld>
            <a:endParaRPr lang="en-US"/>
          </a:p>
        </p:txBody>
      </p:sp>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74</a:t>
            </a:fld>
            <a:endParaRPr lang="en-US">
              <a:effectLst>
                <a:outerShdw blurRad="38100" dist="38100" dir="2700000" algn="tl">
                  <a:srgbClr val="000000">
                    <a:alpha val="43137"/>
                  </a:srgbClr>
                </a:outerShdw>
              </a:effectLst>
            </a:endParaRPr>
          </a:p>
        </p:txBody>
      </p:sp>
      <p:sp>
        <p:nvSpPr>
          <p:cNvPr id="5" name="Footer Placeholder 4">
            <a:extLst>
              <a:ext uri="{FF2B5EF4-FFF2-40B4-BE49-F238E27FC236}">
                <a16:creationId xmlns:a16="http://schemas.microsoft.com/office/drawing/2014/main" id="{D00B8A5E-73B4-F989-9DEC-F6D1E2E7FFC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81286690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A70C-8DF9-35F4-3E25-6385641BD04C}"/>
              </a:ext>
            </a:extLst>
          </p:cNvPr>
          <p:cNvSpPr>
            <a:spLocks noGrp="1"/>
          </p:cNvSpPr>
          <p:nvPr>
            <p:ph type="title"/>
          </p:nvPr>
        </p:nvSpPr>
        <p:spPr>
          <a:xfrm>
            <a:off x="614681" y="548640"/>
            <a:ext cx="3553412" cy="1648943"/>
          </a:xfrm>
        </p:spPr>
        <p:txBody>
          <a:bodyPr anchor="t">
            <a:normAutofit/>
          </a:bodyPr>
          <a:lstStyle/>
          <a:p>
            <a:r>
              <a:rPr lang="en-GB" dirty="0"/>
              <a:t>Contextual analysis to evaluate texts </a:t>
            </a:r>
          </a:p>
        </p:txBody>
      </p:sp>
      <p:sp>
        <p:nvSpPr>
          <p:cNvPr id="3" name="Rectangle 1">
            <a:extLst>
              <a:ext uri="{FF2B5EF4-FFF2-40B4-BE49-F238E27FC236}">
                <a16:creationId xmlns:a16="http://schemas.microsoft.com/office/drawing/2014/main" id="{34EA302E-7ABE-0569-2696-A5714CB2819D}"/>
              </a:ext>
            </a:extLst>
          </p:cNvPr>
          <p:cNvSpPr>
            <a:spLocks noGrp="1" noChangeArrowheads="1"/>
          </p:cNvSpPr>
          <p:nvPr>
            <p:ph idx="1"/>
          </p:nvPr>
        </p:nvSpPr>
        <p:spPr bwMode="auto">
          <a:xfrm>
            <a:off x="614680" y="2316480"/>
            <a:ext cx="3553413" cy="412242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800" b="1" i="0" u="none" strike="noStrike" cap="none" normalizeH="0" baseline="0">
                <a:ln>
                  <a:noFill/>
                </a:ln>
                <a:effectLst/>
              </a:rPr>
              <a:t>4. What is the occasion for this text?</a:t>
            </a:r>
            <a:r>
              <a:rPr kumimoji="0" lang="en-US" altLang="en-US" sz="1800" b="0" i="0" u="none" strike="noStrike" cap="none" normalizeH="0" baseline="0">
                <a:ln>
                  <a:noFill/>
                </a:ln>
                <a:effectLst/>
              </a:rPr>
              <a:t> That is, is it written in response to:</a:t>
            </a:r>
          </a:p>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a:ln>
                  <a:noFill/>
                </a:ln>
                <a:effectLst/>
              </a:rPr>
              <a:t>– some particular, specific contemporary incident or event?</a:t>
            </a:r>
            <a:br>
              <a:rPr kumimoji="0" lang="en-US" altLang="en-US" sz="1800" b="0" i="0" u="none" strike="noStrike" cap="none" normalizeH="0" baseline="0">
                <a:ln>
                  <a:noFill/>
                </a:ln>
                <a:effectLst/>
              </a:rPr>
            </a:br>
            <a:r>
              <a:rPr kumimoji="0" lang="en-US" altLang="en-US" sz="1800" b="0" i="0" u="none" strike="noStrike" cap="none" normalizeH="0" baseline="0">
                <a:ln>
                  <a:noFill/>
                </a:ln>
                <a:effectLst/>
              </a:rPr>
              <a:t>– some more “general” observation by the author about human affairs and/or experiences?</a:t>
            </a:r>
            <a:br>
              <a:rPr kumimoji="0" lang="en-US" altLang="en-US" sz="1800" b="0" i="0" u="none" strike="noStrike" cap="none" normalizeH="0" baseline="0">
                <a:ln>
                  <a:noFill/>
                </a:ln>
                <a:effectLst/>
              </a:rPr>
            </a:br>
            <a:r>
              <a:rPr kumimoji="0" lang="en-US" altLang="en-US" sz="1800" b="0" i="0" u="none" strike="noStrike" cap="none" normalizeH="0" baseline="0">
                <a:ln>
                  <a:noFill/>
                </a:ln>
                <a:effectLst/>
              </a:rPr>
              <a:t>– some definable set of cultural circumstances?</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11/28/2023</a:t>
            </a:fld>
            <a:endParaRPr lang="en-US"/>
          </a:p>
        </p:txBody>
      </p:sp>
      <p:pic>
        <p:nvPicPr>
          <p:cNvPr id="5" name="Picture 4" descr="Multi-coloured paper-craft art">
            <a:extLst>
              <a:ext uri="{FF2B5EF4-FFF2-40B4-BE49-F238E27FC236}">
                <a16:creationId xmlns:a16="http://schemas.microsoft.com/office/drawing/2014/main" id="{5CE0DF58-5E41-37AB-CC1A-921A34165B9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75</a:t>
            </a:fld>
            <a:endParaRPr lang="en-US">
              <a:solidFill>
                <a:srgbClr val="FFFFFF"/>
              </a:solidFill>
              <a:effectLst>
                <a:outerShdw blurRad="38100" dist="38100" dir="2700000" algn="tl">
                  <a:srgbClr val="000000">
                    <a:alpha val="43137"/>
                  </a:srgbClr>
                </a:outerShdw>
              </a:effectLst>
            </a:endParaRPr>
          </a:p>
        </p:txBody>
      </p:sp>
      <p:sp>
        <p:nvSpPr>
          <p:cNvPr id="6" name="Footer Placeholder 4">
            <a:extLst>
              <a:ext uri="{FF2B5EF4-FFF2-40B4-BE49-F238E27FC236}">
                <a16:creationId xmlns:a16="http://schemas.microsoft.com/office/drawing/2014/main" id="{FC9B8884-CC29-6384-0633-AB81DE66FECC}"/>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18975147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A70C-8DF9-35F4-3E25-6385641BD04C}"/>
              </a:ext>
            </a:extLst>
          </p:cNvPr>
          <p:cNvSpPr>
            <a:spLocks noGrp="1"/>
          </p:cNvSpPr>
          <p:nvPr>
            <p:ph type="title"/>
          </p:nvPr>
        </p:nvSpPr>
        <p:spPr>
          <a:xfrm>
            <a:off x="614681" y="548640"/>
            <a:ext cx="3553412" cy="1648943"/>
          </a:xfrm>
        </p:spPr>
        <p:txBody>
          <a:bodyPr anchor="t">
            <a:normAutofit/>
          </a:bodyPr>
          <a:lstStyle/>
          <a:p>
            <a:r>
              <a:rPr lang="en-GB"/>
              <a:t>Contextual analysis to evaluate texts </a:t>
            </a:r>
            <a:endParaRPr lang="en-GB" dirty="0"/>
          </a:p>
        </p:txBody>
      </p:sp>
      <p:sp>
        <p:nvSpPr>
          <p:cNvPr id="4" name="Rectangle 1">
            <a:extLst>
              <a:ext uri="{FF2B5EF4-FFF2-40B4-BE49-F238E27FC236}">
                <a16:creationId xmlns:a16="http://schemas.microsoft.com/office/drawing/2014/main" id="{5405DAD8-4B2A-0182-4E0A-5AF6C105278C}"/>
              </a:ext>
            </a:extLst>
          </p:cNvPr>
          <p:cNvSpPr>
            <a:spLocks noGrp="1" noChangeArrowheads="1"/>
          </p:cNvSpPr>
          <p:nvPr>
            <p:ph idx="1"/>
          </p:nvPr>
        </p:nvSpPr>
        <p:spPr bwMode="auto">
          <a:xfrm>
            <a:off x="614680" y="2316480"/>
            <a:ext cx="3553413" cy="412242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800" b="1" i="0" u="none" strike="noStrike" cap="none" normalizeH="0" baseline="0">
                <a:ln>
                  <a:noFill/>
                </a:ln>
                <a:effectLst/>
              </a:rPr>
              <a:t>5. Is the text intended as some sort of call to – or for – action?</a:t>
            </a:r>
            <a:endParaRPr kumimoji="0" lang="en-US" altLang="en-US" sz="18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a:ln>
                  <a:noFill/>
                </a:ln>
                <a:effectLst/>
              </a:rPr>
              <a:t>– If so, by whom? And why?</a:t>
            </a:r>
            <a:br>
              <a:rPr kumimoji="0" lang="en-US" altLang="en-US" sz="1800" b="0" i="0" u="none" strike="noStrike" cap="none" normalizeH="0" baseline="0">
                <a:ln>
                  <a:noFill/>
                </a:ln>
                <a:effectLst/>
              </a:rPr>
            </a:br>
            <a:r>
              <a:rPr kumimoji="0" lang="en-US" altLang="en-US" sz="1800" b="0" i="0" u="none" strike="noStrike" cap="none" normalizeH="0" baseline="0">
                <a:ln>
                  <a:noFill/>
                </a:ln>
                <a:effectLst/>
              </a:rPr>
              <a:t>– And also if so, what action(s) does the author want the reader(s) to take?</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11/28/2023</a:t>
            </a:fld>
            <a:endParaRPr lang="en-US"/>
          </a:p>
        </p:txBody>
      </p:sp>
      <p:pic>
        <p:nvPicPr>
          <p:cNvPr id="6" name="Picture 5" descr="Different coloured question marks">
            <a:extLst>
              <a:ext uri="{FF2B5EF4-FFF2-40B4-BE49-F238E27FC236}">
                <a16:creationId xmlns:a16="http://schemas.microsoft.com/office/drawing/2014/main" id="{C53DBDBB-6264-776B-6FF0-2A0B297E9EE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76</a:t>
            </a:fld>
            <a:endParaRPr lang="en-US">
              <a:solidFill>
                <a:srgbClr val="FFFFFF"/>
              </a:solidFill>
              <a:effectLst>
                <a:outerShdw blurRad="38100" dist="38100" dir="2700000" algn="tl">
                  <a:srgbClr val="000000">
                    <a:alpha val="43137"/>
                  </a:srgbClr>
                </a:outerShdw>
              </a:effectLst>
            </a:endParaRPr>
          </a:p>
        </p:txBody>
      </p:sp>
      <p:sp>
        <p:nvSpPr>
          <p:cNvPr id="5" name="Footer Placeholder 4">
            <a:extLst>
              <a:ext uri="{FF2B5EF4-FFF2-40B4-BE49-F238E27FC236}">
                <a16:creationId xmlns:a16="http://schemas.microsoft.com/office/drawing/2014/main" id="{D0FC900D-5D97-CA47-AD5A-2084B1C1056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77842730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A70C-8DF9-35F4-3E25-6385641BD04C}"/>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Contextual analysis to evaluate texts </a:t>
            </a:r>
          </a:p>
        </p:txBody>
      </p:sp>
      <p:sp>
        <p:nvSpPr>
          <p:cNvPr id="3" name="Rectangle 1">
            <a:extLst>
              <a:ext uri="{FF2B5EF4-FFF2-40B4-BE49-F238E27FC236}">
                <a16:creationId xmlns:a16="http://schemas.microsoft.com/office/drawing/2014/main" id="{2BAC84E6-8B98-A359-86F1-5A970B9AA142}"/>
              </a:ext>
            </a:extLst>
          </p:cNvPr>
          <p:cNvSpPr>
            <a:spLocks noChangeArrowheads="1"/>
          </p:cNvSpPr>
          <p:nvPr/>
        </p:nvSpPr>
        <p:spPr bwMode="auto">
          <a:xfrm>
            <a:off x="3980408" y="1483360"/>
            <a:ext cx="7013171" cy="443009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20000"/>
              </a:lnSpc>
              <a:spcBef>
                <a:spcPct val="0"/>
              </a:spcBef>
              <a:spcAft>
                <a:spcPts val="600"/>
              </a:spcAft>
              <a:buClrTx/>
              <a:buSzTx/>
              <a:buFont typeface="Arial" panose="020B0604020202020204" pitchFamily="34" charset="0"/>
              <a:buChar char="•"/>
              <a:tabLst/>
            </a:pPr>
            <a:r>
              <a:rPr kumimoji="0" lang="en-US" altLang="en-US" sz="2400" b="1" i="0" u="none" strike="noStrike" cap="none" normalizeH="0" baseline="0">
                <a:ln>
                  <a:noFill/>
                </a:ln>
                <a:effectLst/>
              </a:rPr>
              <a:t>6. Is the text intended rather as some sort of call to – or for – reflection or consideration rather than direct action?</a:t>
            </a:r>
            <a:endParaRPr kumimoji="0" lang="en-US" altLang="en-US" sz="2400" b="0" i="0" u="none" strike="noStrike" cap="none" normalizeH="0" baseline="0">
              <a:ln>
                <a:noFill/>
              </a:ln>
              <a:effectLst/>
            </a:endParaRPr>
          </a:p>
          <a:p>
            <a:pPr marL="0" marR="0" lvl="0" indent="-228600" fontAlgn="base">
              <a:lnSpc>
                <a:spcPct val="120000"/>
              </a:lnSpc>
              <a:spcBef>
                <a:spcPct val="0"/>
              </a:spcBef>
              <a:spcAft>
                <a:spcPts val="600"/>
              </a:spcAft>
              <a:buClrTx/>
              <a:buSzTx/>
              <a:buFont typeface="Arial" panose="020B0604020202020204" pitchFamily="34" charset="0"/>
              <a:buChar char="•"/>
              <a:tabLst/>
            </a:pPr>
            <a:r>
              <a:rPr kumimoji="0" lang="en-US" altLang="en-US" sz="2400" b="0" i="0" u="none" strike="noStrike" cap="none" normalizeH="0" baseline="0">
                <a:ln>
                  <a:noFill/>
                </a:ln>
                <a:effectLst/>
              </a:rPr>
              <a:t>– If so, what does the author seem to wish the reader to think about and to conclude or decide?</a:t>
            </a:r>
            <a:br>
              <a:rPr kumimoji="0" lang="en-US" altLang="en-US" sz="2400" b="0" i="0" u="none" strike="noStrike" cap="none" normalizeH="0" baseline="0">
                <a:ln>
                  <a:noFill/>
                </a:ln>
                <a:effectLst/>
              </a:rPr>
            </a:br>
            <a:r>
              <a:rPr kumimoji="0" lang="en-US" altLang="en-US" sz="2400" b="0" i="0" u="none" strike="noStrike" cap="none" normalizeH="0" baseline="0">
                <a:ln>
                  <a:noFill/>
                </a:ln>
                <a:effectLst/>
              </a:rPr>
              <a:t>– Why does the author wish the readers to do this? What is to be gained, and by whom?</a:t>
            </a:r>
          </a:p>
        </p:txBody>
      </p:sp>
      <p:sp>
        <p:nvSpPr>
          <p:cNvPr id="9"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11/28/2023</a:t>
            </a:fld>
            <a:endParaRPr lang="en-US"/>
          </a:p>
        </p:txBody>
      </p:sp>
      <p:sp>
        <p:nvSpPr>
          <p:cNvPr id="13"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77</a:t>
            </a:fld>
            <a:endParaRPr lang="en-US"/>
          </a:p>
        </p:txBody>
      </p:sp>
      <p:sp>
        <p:nvSpPr>
          <p:cNvPr id="4" name="Rectangle 1">
            <a:extLst>
              <a:ext uri="{FF2B5EF4-FFF2-40B4-BE49-F238E27FC236}">
                <a16:creationId xmlns:a16="http://schemas.microsoft.com/office/drawing/2014/main" id="{5405DAD8-4B2A-0182-4E0A-5AF6C105278C}"/>
              </a:ext>
            </a:extLst>
          </p:cNvPr>
          <p:cNvSpPr>
            <a:spLocks noGrp="1" noChangeArrowheads="1"/>
          </p:cNvSpPr>
          <p:nvPr>
            <p:ph type="body" sz="half" idx="4294967295"/>
          </p:nvPr>
        </p:nvSpPr>
        <p:spPr bwMode="auto">
          <a:xfrm>
            <a:off x="-3505194" y="6823532"/>
            <a:ext cx="16987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ts val="600"/>
              </a:spcAft>
              <a:buClrTx/>
              <a:buSzTx/>
              <a:buFontTx/>
              <a:buNone/>
              <a:tabLst/>
            </a:pPr>
            <a:r>
              <a:rPr kumimoji="0" lang="en-US" altLang="en-US" sz="1800" b="0" i="0" u="none" strike="noStrike" cap="none" normalizeH="0" baseline="0" dirty="0">
                <a:ln>
                  <a:noFill/>
                </a:ln>
                <a:solidFill>
                  <a:schemeClr val="tx1"/>
                </a:solidFill>
                <a:effectLst/>
                <a:latin typeface="Georgia" panose="02040502050405020303" pitchFamily="18"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Footer Placeholder 4">
            <a:extLst>
              <a:ext uri="{FF2B5EF4-FFF2-40B4-BE49-F238E27FC236}">
                <a16:creationId xmlns:a16="http://schemas.microsoft.com/office/drawing/2014/main" id="{23980FDD-2C50-C242-BCCB-A6D8D848610F}"/>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97284037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0A70C-8DF9-35F4-3E25-6385641BD04C}"/>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Contextual analysis to evaluate texts </a:t>
            </a:r>
          </a:p>
        </p:txBody>
      </p:sp>
      <p:sp>
        <p:nvSpPr>
          <p:cNvPr id="5" name="Rectangle 1">
            <a:extLst>
              <a:ext uri="{FF2B5EF4-FFF2-40B4-BE49-F238E27FC236}">
                <a16:creationId xmlns:a16="http://schemas.microsoft.com/office/drawing/2014/main" id="{984E1ACA-A788-C465-8E3F-141F5141E6CF}"/>
              </a:ext>
            </a:extLst>
          </p:cNvPr>
          <p:cNvSpPr>
            <a:spLocks noChangeArrowheads="1"/>
          </p:cNvSpPr>
          <p:nvPr/>
        </p:nvSpPr>
        <p:spPr bwMode="auto">
          <a:xfrm>
            <a:off x="3980408" y="1483360"/>
            <a:ext cx="7013171" cy="443009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20000"/>
              </a:lnSpc>
              <a:spcBef>
                <a:spcPct val="0"/>
              </a:spcBef>
              <a:spcAft>
                <a:spcPts val="600"/>
              </a:spcAft>
              <a:buClrTx/>
              <a:buSzTx/>
              <a:buFont typeface="Arial" panose="020B0604020202020204" pitchFamily="34" charset="0"/>
              <a:buChar char="•"/>
              <a:tabLst/>
            </a:pPr>
            <a:r>
              <a:rPr kumimoji="0" lang="en-US" altLang="en-US" sz="2400" b="1" i="0" u="none" strike="noStrike" cap="none" normalizeH="0" baseline="0">
                <a:ln>
                  <a:noFill/>
                </a:ln>
                <a:effectLst/>
              </a:rPr>
              <a:t>. Can we identify any non-textual circumstances that affected the creation and reception of the text?</a:t>
            </a:r>
            <a:endParaRPr kumimoji="0" lang="en-US" altLang="en-US" sz="2400" b="0" i="0" u="none" strike="noStrike" cap="none" normalizeH="0" baseline="0">
              <a:ln>
                <a:noFill/>
              </a:ln>
              <a:effectLst/>
            </a:endParaRPr>
          </a:p>
          <a:p>
            <a:pPr marL="0" marR="0" lvl="0" indent="-228600" fontAlgn="base">
              <a:lnSpc>
                <a:spcPct val="120000"/>
              </a:lnSpc>
              <a:spcBef>
                <a:spcPct val="0"/>
              </a:spcBef>
              <a:spcAft>
                <a:spcPts val="600"/>
              </a:spcAft>
              <a:buClrTx/>
              <a:buSzTx/>
              <a:buFont typeface="Arial" panose="020B0604020202020204" pitchFamily="34" charset="0"/>
              <a:buChar char="•"/>
              <a:tabLst/>
            </a:pPr>
            <a:r>
              <a:rPr kumimoji="0" lang="en-US" altLang="en-US" sz="2400" b="0" i="0" u="none" strike="noStrike" cap="none" normalizeH="0" baseline="0">
                <a:ln>
                  <a:noFill/>
                </a:ln>
                <a:effectLst/>
              </a:rPr>
              <a:t>– Such circumstances include historical or political events, economic factors, cultural practices, and intellectual or aesthtic issues, as well as the particular circumstances of the author's own life.</a:t>
            </a:r>
          </a:p>
        </p:txBody>
      </p:sp>
      <p:sp>
        <p:nvSpPr>
          <p:cNvPr id="12"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11/28/2023</a:t>
            </a:fld>
            <a:endParaRPr lang="en-US"/>
          </a:p>
        </p:txBody>
      </p:sp>
      <p:sp>
        <p:nvSpPr>
          <p:cNvPr id="16"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78</a:t>
            </a:fld>
            <a:endParaRPr lang="en-US"/>
          </a:p>
        </p:txBody>
      </p:sp>
      <p:sp>
        <p:nvSpPr>
          <p:cNvPr id="4" name="Rectangle 1">
            <a:extLst>
              <a:ext uri="{FF2B5EF4-FFF2-40B4-BE49-F238E27FC236}">
                <a16:creationId xmlns:a16="http://schemas.microsoft.com/office/drawing/2014/main" id="{5405DAD8-4B2A-0182-4E0A-5AF6C105278C}"/>
              </a:ext>
            </a:extLst>
          </p:cNvPr>
          <p:cNvSpPr>
            <a:spLocks noGrp="1" noChangeArrowheads="1"/>
          </p:cNvSpPr>
          <p:nvPr>
            <p:ph type="body" sz="half" idx="4294967295"/>
          </p:nvPr>
        </p:nvSpPr>
        <p:spPr bwMode="auto">
          <a:xfrm>
            <a:off x="-3505194" y="6823532"/>
            <a:ext cx="16987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ts val="600"/>
              </a:spcAft>
              <a:buClrTx/>
              <a:buSzTx/>
              <a:buFontTx/>
              <a:buNone/>
              <a:tabLst/>
            </a:pPr>
            <a:r>
              <a:rPr kumimoji="0" lang="en-US" altLang="en-US" sz="1800" b="0" i="0" u="none" strike="noStrike" cap="none" normalizeH="0" baseline="0" dirty="0">
                <a:ln>
                  <a:noFill/>
                </a:ln>
                <a:solidFill>
                  <a:schemeClr val="tx1"/>
                </a:solidFill>
                <a:effectLst/>
                <a:latin typeface="Georgia" panose="02040502050405020303" pitchFamily="18"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3DF4FF21-A9DD-CA82-F2EC-7EC1F57BE044}"/>
              </a:ext>
            </a:extLst>
          </p:cNvPr>
          <p:cNvSpPr txBox="1"/>
          <p:nvPr/>
        </p:nvSpPr>
        <p:spPr>
          <a:xfrm>
            <a:off x="396432" y="6155874"/>
            <a:ext cx="7876572" cy="369332"/>
          </a:xfrm>
          <a:prstGeom prst="rect">
            <a:avLst/>
          </a:prstGeom>
          <a:noFill/>
        </p:spPr>
        <p:txBody>
          <a:bodyPr wrap="square">
            <a:spAutoFit/>
          </a:bodyPr>
          <a:lstStyle/>
          <a:p>
            <a:pPr>
              <a:spcAft>
                <a:spcPts val="600"/>
              </a:spcAft>
            </a:pPr>
            <a:r>
              <a:rPr lang="en-GB" dirty="0">
                <a:hlinkClick r:id="rId2"/>
              </a:rPr>
              <a:t>Contextual Analysis (unl.edu)</a:t>
            </a:r>
            <a:endParaRPr lang="en-GB"/>
          </a:p>
        </p:txBody>
      </p:sp>
      <p:sp>
        <p:nvSpPr>
          <p:cNvPr id="8" name="Footer Placeholder 4">
            <a:extLst>
              <a:ext uri="{FF2B5EF4-FFF2-40B4-BE49-F238E27FC236}">
                <a16:creationId xmlns:a16="http://schemas.microsoft.com/office/drawing/2014/main" id="{AD9431C0-37ED-C910-7B0F-9175C1AA5E7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14449471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1|4.1|3"/>
</p:tagLst>
</file>

<file path=ppt/tags/tag2.xml><?xml version="1.0" encoding="utf-8"?>
<p:tagLst xmlns:a="http://schemas.openxmlformats.org/drawingml/2006/main" xmlns:r="http://schemas.openxmlformats.org/officeDocument/2006/relationships" xmlns:p="http://schemas.openxmlformats.org/presentationml/2006/main">
  <p:tag name="TIMING" val="|1.3|3.2|12|14.1|13.9|5.9|1.8|2.1|2"/>
</p:tagLst>
</file>

<file path=ppt/tags/tag3.xml><?xml version="1.0" encoding="utf-8"?>
<p:tagLst xmlns:a="http://schemas.openxmlformats.org/drawingml/2006/main" xmlns:r="http://schemas.openxmlformats.org/officeDocument/2006/relationships" xmlns:p="http://schemas.openxmlformats.org/presentationml/2006/main">
  <p:tag name="TIMING" val="|0.9|5.3|15.9|18.4|2.2"/>
</p:tagLst>
</file>

<file path=ppt/tags/tag4.xml><?xml version="1.0" encoding="utf-8"?>
<p:tagLst xmlns:a="http://schemas.openxmlformats.org/drawingml/2006/main" xmlns:r="http://schemas.openxmlformats.org/officeDocument/2006/relationships" xmlns:p="http://schemas.openxmlformats.org/presentationml/2006/main">
  <p:tag name="TIMING" val="|0.9|5.3|15.9|18.4|2.2"/>
</p:tagLst>
</file>

<file path=ppt/tags/tag5.xml><?xml version="1.0" encoding="utf-8"?>
<p:tagLst xmlns:a="http://schemas.openxmlformats.org/drawingml/2006/main" xmlns:r="http://schemas.openxmlformats.org/officeDocument/2006/relationships" xmlns:p="http://schemas.openxmlformats.org/presentationml/2006/main">
  <p:tag name="TIMING" val="|0.7|7.7|1.7|0.9|0.8|1|3.5|12.4|5|9.3|5.6|9|3.7|6.5|5|9.3|2.8"/>
</p:tagLst>
</file>

<file path=ppt/tags/tag6.xml><?xml version="1.0" encoding="utf-8"?>
<p:tagLst xmlns:a="http://schemas.openxmlformats.org/drawingml/2006/main" xmlns:r="http://schemas.openxmlformats.org/officeDocument/2006/relationships" xmlns:p="http://schemas.openxmlformats.org/presentationml/2006/main">
  <p:tag name="TIMING" val="|0.8|1.8|1.9|1.3|1.8|1|21.2|1|5.4|13.8|9.2|8.1|11.5|14.1"/>
</p:tagLst>
</file>

<file path=ppt/tags/tag7.xml><?xml version="1.0" encoding="utf-8"?>
<p:tagLst xmlns:a="http://schemas.openxmlformats.org/drawingml/2006/main" xmlns:r="http://schemas.openxmlformats.org/officeDocument/2006/relationships" xmlns:p="http://schemas.openxmlformats.org/presentationml/2006/main">
  <p:tag name="TIMING" val="|0.9|3.2|9.4|2|3.6|1.9|6.5|1.4|2.8|8.6|1.9|5.7|1.4"/>
</p:tagLst>
</file>

<file path=ppt/tags/tag8.xml><?xml version="1.0" encoding="utf-8"?>
<p:tagLst xmlns:a="http://schemas.openxmlformats.org/drawingml/2006/main" xmlns:r="http://schemas.openxmlformats.org/officeDocument/2006/relationships" xmlns:p="http://schemas.openxmlformats.org/presentationml/2006/main">
  <p:tag name="TIMING" val="|0.7|1.6|18.7|11.1"/>
</p:tagLst>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3962</TotalTime>
  <Words>3325</Words>
  <Application>Microsoft Office PowerPoint</Application>
  <PresentationFormat>Widescreen</PresentationFormat>
  <Paragraphs>515</Paragraphs>
  <Slides>78</Slides>
  <Notes>18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78</vt:i4>
      </vt:variant>
    </vt:vector>
  </HeadingPairs>
  <TitlesOfParts>
    <vt:vector size="90" baseType="lpstr">
      <vt:lpstr>franklin-gothic-urw</vt:lpstr>
      <vt:lpstr>Google Sans</vt:lpstr>
      <vt:lpstr>Arial</vt:lpstr>
      <vt:lpstr>Arial</vt:lpstr>
      <vt:lpstr>Arial Narrow</vt:lpstr>
      <vt:lpstr>Calibri</vt:lpstr>
      <vt:lpstr>Franklin Gothic Book</vt:lpstr>
      <vt:lpstr>Georgia</vt:lpstr>
      <vt:lpstr>Neue Haas Grotesk Text Pro</vt:lpstr>
      <vt:lpstr>Source Sans Pro</vt:lpstr>
      <vt:lpstr>Wingdings 3</vt:lpstr>
      <vt:lpstr>VanillaVTI</vt:lpstr>
      <vt:lpstr>PowerPoint Presentation</vt:lpstr>
      <vt:lpstr>Course Schedule</vt:lpstr>
      <vt:lpstr>Learning Outcomes</vt:lpstr>
      <vt:lpstr>Outline</vt:lpstr>
      <vt:lpstr>White Paper</vt:lpstr>
      <vt:lpstr>The future is….</vt:lpstr>
      <vt:lpstr>The future is….</vt:lpstr>
      <vt:lpstr>The future is….</vt:lpstr>
      <vt:lpstr>The future is….</vt:lpstr>
      <vt:lpstr>The future is….</vt:lpstr>
      <vt:lpstr>The future is….</vt:lpstr>
      <vt:lpstr>The future is….</vt:lpstr>
      <vt:lpstr>Activity</vt:lpstr>
      <vt:lpstr>Activity</vt:lpstr>
      <vt:lpstr>Terms </vt:lpstr>
      <vt:lpstr>Terms </vt:lpstr>
      <vt:lpstr>Analysis in report writing</vt:lpstr>
      <vt:lpstr>Understanding Analysis</vt:lpstr>
      <vt:lpstr>PowerPoint Presentation</vt:lpstr>
      <vt:lpstr>Why be critical?</vt:lpstr>
      <vt:lpstr>What does it mean to be critical?</vt:lpstr>
      <vt:lpstr>Analysis is…</vt:lpstr>
      <vt:lpstr>Rationale for understanding analysis: Composition and Communication</vt:lpstr>
      <vt:lpstr>Defining Analysis</vt:lpstr>
      <vt:lpstr>Rationale: Academic Situations</vt:lpstr>
      <vt:lpstr>Rationale: Beyond the Classroom</vt:lpstr>
      <vt:lpstr>Rationale: Beyond the Classroom</vt:lpstr>
      <vt:lpstr>Analysis thought process</vt:lpstr>
      <vt:lpstr>Analysis thought process</vt:lpstr>
      <vt:lpstr>The future is….</vt:lpstr>
      <vt:lpstr>Analysis thought processes</vt:lpstr>
      <vt:lpstr>Achieving analysis</vt:lpstr>
      <vt:lpstr>Achieving Analysis: Tips</vt:lpstr>
      <vt:lpstr>You may hear your lecturers say…</vt:lpstr>
      <vt:lpstr>Difference between being descriptive and critical</vt:lpstr>
      <vt:lpstr>Questions to ask and answer to help you be more critical</vt:lpstr>
      <vt:lpstr>Questioning Sources</vt:lpstr>
      <vt:lpstr>Moving beyond describing to analysing</vt:lpstr>
      <vt:lpstr>Rhetorical Analysis </vt:lpstr>
      <vt:lpstr>Textual Analyses</vt:lpstr>
      <vt:lpstr>Contextual analyses</vt:lpstr>
      <vt:lpstr>Use both for an Effective Analysis</vt:lpstr>
      <vt:lpstr>Take a break</vt:lpstr>
      <vt:lpstr>Future Planning</vt:lpstr>
      <vt:lpstr>What is foresight?</vt:lpstr>
      <vt:lpstr>Strategic foresight</vt:lpstr>
      <vt:lpstr>Choose a topic collectively</vt:lpstr>
      <vt:lpstr>Choose a topic collectively</vt:lpstr>
      <vt:lpstr>Strategic foresight</vt:lpstr>
      <vt:lpstr>Futures toolkit</vt:lpstr>
      <vt:lpstr>Future for Policy</vt:lpstr>
      <vt:lpstr>Future for Policy</vt:lpstr>
      <vt:lpstr>Future for Policy</vt:lpstr>
      <vt:lpstr>Futures toolkit</vt:lpstr>
      <vt:lpstr>Futures toolkit</vt:lpstr>
      <vt:lpstr>7 Questions</vt:lpstr>
      <vt:lpstr>Futures toolkit</vt:lpstr>
      <vt:lpstr>Driver Mapping</vt:lpstr>
      <vt:lpstr>Futures toolkit</vt:lpstr>
      <vt:lpstr>Visioning</vt:lpstr>
      <vt:lpstr>Visioning</vt:lpstr>
      <vt:lpstr>SWOT</vt:lpstr>
      <vt:lpstr>Futures toolkit</vt:lpstr>
      <vt:lpstr>Backcasting</vt:lpstr>
      <vt:lpstr>PowerPoint Presentation</vt:lpstr>
      <vt:lpstr>Activity</vt:lpstr>
      <vt:lpstr>Take a break</vt:lpstr>
      <vt:lpstr>Activity</vt:lpstr>
      <vt:lpstr>Next week</vt:lpstr>
      <vt:lpstr>Contextual analysis to evaluate texts </vt:lpstr>
      <vt:lpstr>Contextual analysis to evaluate texts </vt:lpstr>
      <vt:lpstr>Contextual analysis to evaluate texts </vt:lpstr>
      <vt:lpstr>Contextual analysis to evaluate texts </vt:lpstr>
      <vt:lpstr>Contextual analysis to evaluate texts </vt:lpstr>
      <vt:lpstr>Contextual analysis to evaluate texts </vt:lpstr>
      <vt:lpstr>Contextual analysis to evaluate texts </vt:lpstr>
      <vt:lpstr>Contextual analysis to evaluate texts </vt:lpstr>
      <vt:lpstr>Contextual analysis to evaluate texts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3</cp:revision>
  <dcterms:created xsi:type="dcterms:W3CDTF">2023-08-21T16:12:18Z</dcterms:created>
  <dcterms:modified xsi:type="dcterms:W3CDTF">2023-11-28T14:35:22Z</dcterms:modified>
</cp:coreProperties>
</file>