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3"/>
    <p:sldMasterId id="2147483654" r:id="rId4"/>
    <p:sldMasterId id="2147483659" r:id="rId5"/>
  </p:sldMasterIdLst>
  <p:sldIdLst>
    <p:sldId id="256" r:id="rId6"/>
    <p:sldId id="257" r:id="rId7"/>
    <p:sldId id="258" r:id="rId8"/>
    <p:sldId id="259" r:id="rId9"/>
    <p:sldId id="261" r:id="rId10"/>
    <p:sldId id="274" r:id="rId11"/>
    <p:sldId id="260" r:id="rId12"/>
    <p:sldId id="263" r:id="rId13"/>
    <p:sldId id="264" r:id="rId14"/>
    <p:sldId id="265" r:id="rId15"/>
    <p:sldId id="275" r:id="rId16"/>
    <p:sldId id="269" r:id="rId17"/>
    <p:sldId id="266" r:id="rId18"/>
    <p:sldId id="267" r:id="rId19"/>
    <p:sldId id="268" r:id="rId20"/>
    <p:sldId id="270" r:id="rId21"/>
    <p:sldId id="271" r:id="rId22"/>
    <p:sldId id="273" r:id="rId23"/>
    <p:sldId id="262"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3D6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270"/>
    <p:restoredTop sz="96327"/>
  </p:normalViewPr>
  <p:slideViewPr>
    <p:cSldViewPr snapToGrid="0" snapToObjects="1">
      <p:cViewPr>
        <p:scale>
          <a:sx n="96" d="100"/>
          <a:sy n="96" d="100"/>
        </p:scale>
        <p:origin x="114" y="2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viewProps" Target="viewProps.xml"/><Relationship Id="rId3" Type="http://schemas.openxmlformats.org/officeDocument/2006/relationships/slideMaster" Target="slideMasters/slideMaster1.xml"/><Relationship Id="rId21" Type="http://schemas.openxmlformats.org/officeDocument/2006/relationships/slide" Target="slides/slide16.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5" Type="http://schemas.openxmlformats.org/officeDocument/2006/relationships/slideMaster" Target="slideMasters/slideMaster3.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tableStyles" Target="tableStyles.xml"/><Relationship Id="rId10" Type="http://schemas.openxmlformats.org/officeDocument/2006/relationships/slide" Target="slides/slide5.xml"/><Relationship Id="rId19" Type="http://schemas.openxmlformats.org/officeDocument/2006/relationships/slide" Target="slides/slide14.xml"/><Relationship Id="rId4" Type="http://schemas.openxmlformats.org/officeDocument/2006/relationships/slideMaster" Target="slideMasters/slideMaster2.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634D104-7D93-4DC9-AA78-CFDC22EB2B7D}"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GB"/>
        </a:p>
      </dgm:t>
    </dgm:pt>
    <dgm:pt modelId="{D895BCAF-11FD-4161-9460-71155FF594D5}">
      <dgm:prSet/>
      <dgm:spPr/>
      <dgm:t>
        <a:bodyPr/>
        <a:lstStyle/>
        <a:p>
          <a:pPr>
            <a:lnSpc>
              <a:spcPct val="150000"/>
            </a:lnSpc>
          </a:pPr>
          <a:r>
            <a:rPr lang="en-GB" b="1" i="0">
              <a:latin typeface="Aptos" panose="020B0004020202020204" pitchFamily="34" charset="0"/>
            </a:rPr>
            <a:t>Respect for Intellectual Property:</a:t>
          </a:r>
          <a:endParaRPr lang="en-GB">
            <a:latin typeface="Aptos" panose="020B0004020202020204" pitchFamily="34" charset="0"/>
          </a:endParaRPr>
        </a:p>
      </dgm:t>
    </dgm:pt>
    <dgm:pt modelId="{55C24B6C-44F8-45FA-AE8C-D7852F8F756E}" type="parTrans" cxnId="{56DD223B-87BE-41AD-A123-502044CB6C82}">
      <dgm:prSet/>
      <dgm:spPr/>
      <dgm:t>
        <a:bodyPr/>
        <a:lstStyle/>
        <a:p>
          <a:pPr>
            <a:lnSpc>
              <a:spcPct val="150000"/>
            </a:lnSpc>
          </a:pPr>
          <a:endParaRPr lang="en-GB">
            <a:latin typeface="Aptos" panose="020B0004020202020204" pitchFamily="34" charset="0"/>
          </a:endParaRPr>
        </a:p>
      </dgm:t>
    </dgm:pt>
    <dgm:pt modelId="{1D8F6D8C-F89F-400C-A451-06369F630D13}" type="sibTrans" cxnId="{56DD223B-87BE-41AD-A123-502044CB6C82}">
      <dgm:prSet/>
      <dgm:spPr/>
      <dgm:t>
        <a:bodyPr/>
        <a:lstStyle/>
        <a:p>
          <a:pPr>
            <a:lnSpc>
              <a:spcPct val="150000"/>
            </a:lnSpc>
          </a:pPr>
          <a:endParaRPr lang="en-GB">
            <a:latin typeface="Aptos" panose="020B0004020202020204" pitchFamily="34" charset="0"/>
          </a:endParaRPr>
        </a:p>
      </dgm:t>
    </dgm:pt>
    <dgm:pt modelId="{DD8DD7F7-557F-4529-952E-996BE575A6CC}">
      <dgm:prSet/>
      <dgm:spPr/>
      <dgm:t>
        <a:bodyPr/>
        <a:lstStyle/>
        <a:p>
          <a:pPr>
            <a:lnSpc>
              <a:spcPct val="150000"/>
            </a:lnSpc>
          </a:pPr>
          <a:r>
            <a:rPr lang="en-GB" b="0" i="0" dirty="0">
              <a:latin typeface="Aptos" panose="020B0004020202020204" pitchFamily="34" charset="0"/>
            </a:rPr>
            <a:t>Properly cite and reference original sources. </a:t>
          </a:r>
          <a:endParaRPr lang="en-GB" dirty="0">
            <a:latin typeface="Aptos" panose="020B0004020202020204" pitchFamily="34" charset="0"/>
          </a:endParaRPr>
        </a:p>
      </dgm:t>
    </dgm:pt>
    <dgm:pt modelId="{898A7FBF-8854-4FCD-8F75-6D0A10D342BF}" type="parTrans" cxnId="{DA224816-7824-4FE5-9CD1-3E0ECE27E8A0}">
      <dgm:prSet/>
      <dgm:spPr/>
      <dgm:t>
        <a:bodyPr/>
        <a:lstStyle/>
        <a:p>
          <a:pPr>
            <a:lnSpc>
              <a:spcPct val="150000"/>
            </a:lnSpc>
          </a:pPr>
          <a:endParaRPr lang="en-GB">
            <a:latin typeface="Aptos" panose="020B0004020202020204" pitchFamily="34" charset="0"/>
          </a:endParaRPr>
        </a:p>
      </dgm:t>
    </dgm:pt>
    <dgm:pt modelId="{069345D4-AF17-4BE2-BEFD-16AAD453ED22}" type="sibTrans" cxnId="{DA224816-7824-4FE5-9CD1-3E0ECE27E8A0}">
      <dgm:prSet/>
      <dgm:spPr/>
      <dgm:t>
        <a:bodyPr/>
        <a:lstStyle/>
        <a:p>
          <a:pPr>
            <a:lnSpc>
              <a:spcPct val="150000"/>
            </a:lnSpc>
          </a:pPr>
          <a:endParaRPr lang="en-GB">
            <a:latin typeface="Aptos" panose="020B0004020202020204" pitchFamily="34" charset="0"/>
          </a:endParaRPr>
        </a:p>
      </dgm:t>
    </dgm:pt>
    <dgm:pt modelId="{D2F35989-0D76-4707-8851-E95507DAC780}">
      <dgm:prSet/>
      <dgm:spPr/>
      <dgm:t>
        <a:bodyPr/>
        <a:lstStyle/>
        <a:p>
          <a:pPr>
            <a:lnSpc>
              <a:spcPct val="150000"/>
            </a:lnSpc>
          </a:pPr>
          <a:r>
            <a:rPr lang="en-GB" b="1" i="0">
              <a:latin typeface="Aptos" panose="020B0004020202020204" pitchFamily="34" charset="0"/>
            </a:rPr>
            <a:t>Privacy and Confidentiality:</a:t>
          </a:r>
          <a:endParaRPr lang="en-GB">
            <a:latin typeface="Aptos" panose="020B0004020202020204" pitchFamily="34" charset="0"/>
          </a:endParaRPr>
        </a:p>
      </dgm:t>
    </dgm:pt>
    <dgm:pt modelId="{95A47F62-7CA1-4144-B825-A44483178729}" type="parTrans" cxnId="{CB93FF67-74EB-4163-A9EC-6469F10734D1}">
      <dgm:prSet/>
      <dgm:spPr/>
      <dgm:t>
        <a:bodyPr/>
        <a:lstStyle/>
        <a:p>
          <a:pPr>
            <a:lnSpc>
              <a:spcPct val="150000"/>
            </a:lnSpc>
          </a:pPr>
          <a:endParaRPr lang="en-GB">
            <a:latin typeface="Aptos" panose="020B0004020202020204" pitchFamily="34" charset="0"/>
          </a:endParaRPr>
        </a:p>
      </dgm:t>
    </dgm:pt>
    <dgm:pt modelId="{B96B68E4-E5AE-4BB2-A658-AF9FA9406E6C}" type="sibTrans" cxnId="{CB93FF67-74EB-4163-A9EC-6469F10734D1}">
      <dgm:prSet/>
      <dgm:spPr/>
      <dgm:t>
        <a:bodyPr/>
        <a:lstStyle/>
        <a:p>
          <a:pPr>
            <a:lnSpc>
              <a:spcPct val="150000"/>
            </a:lnSpc>
          </a:pPr>
          <a:endParaRPr lang="en-GB">
            <a:latin typeface="Aptos" panose="020B0004020202020204" pitchFamily="34" charset="0"/>
          </a:endParaRPr>
        </a:p>
      </dgm:t>
    </dgm:pt>
    <dgm:pt modelId="{B8AA4B07-C565-4CCF-9950-02D7DCC3515C}">
      <dgm:prSet/>
      <dgm:spPr/>
      <dgm:t>
        <a:bodyPr/>
        <a:lstStyle/>
        <a:p>
          <a:pPr>
            <a:lnSpc>
              <a:spcPct val="150000"/>
            </a:lnSpc>
          </a:pPr>
          <a:r>
            <a:rPr lang="en-GB" b="0" i="0">
              <a:latin typeface="Aptos" panose="020B0004020202020204" pitchFamily="34" charset="0"/>
            </a:rPr>
            <a:t>Protect the privacy and confidentiality of individuals when using data with sensitive or identifiable information.</a:t>
          </a:r>
          <a:endParaRPr lang="en-GB">
            <a:latin typeface="Aptos" panose="020B0004020202020204" pitchFamily="34" charset="0"/>
          </a:endParaRPr>
        </a:p>
      </dgm:t>
    </dgm:pt>
    <dgm:pt modelId="{7CE0ECD8-FF60-40FC-834A-69289342858B}" type="parTrans" cxnId="{54E1D1F9-2D03-4A36-ADEB-7EC8EB0F85F9}">
      <dgm:prSet/>
      <dgm:spPr/>
      <dgm:t>
        <a:bodyPr/>
        <a:lstStyle/>
        <a:p>
          <a:pPr>
            <a:lnSpc>
              <a:spcPct val="150000"/>
            </a:lnSpc>
          </a:pPr>
          <a:endParaRPr lang="en-GB">
            <a:latin typeface="Aptos" panose="020B0004020202020204" pitchFamily="34" charset="0"/>
          </a:endParaRPr>
        </a:p>
      </dgm:t>
    </dgm:pt>
    <dgm:pt modelId="{BA44317E-0141-443D-B3B3-5D8A23F7257D}" type="sibTrans" cxnId="{54E1D1F9-2D03-4A36-ADEB-7EC8EB0F85F9}">
      <dgm:prSet/>
      <dgm:spPr/>
      <dgm:t>
        <a:bodyPr/>
        <a:lstStyle/>
        <a:p>
          <a:pPr>
            <a:lnSpc>
              <a:spcPct val="150000"/>
            </a:lnSpc>
          </a:pPr>
          <a:endParaRPr lang="en-GB">
            <a:latin typeface="Aptos" panose="020B0004020202020204" pitchFamily="34" charset="0"/>
          </a:endParaRPr>
        </a:p>
      </dgm:t>
    </dgm:pt>
    <dgm:pt modelId="{5674B894-A55E-4559-8EA7-028C3F32E4B2}">
      <dgm:prSet/>
      <dgm:spPr/>
      <dgm:t>
        <a:bodyPr/>
        <a:lstStyle/>
        <a:p>
          <a:pPr>
            <a:lnSpc>
              <a:spcPct val="150000"/>
            </a:lnSpc>
          </a:pPr>
          <a:r>
            <a:rPr lang="en-GB" b="1" i="0">
              <a:latin typeface="Aptos" panose="020B0004020202020204" pitchFamily="34" charset="0"/>
            </a:rPr>
            <a:t>Data Integrity and Reliability:</a:t>
          </a:r>
          <a:r>
            <a:rPr lang="en-GB">
              <a:latin typeface="Aptos" panose="020B0004020202020204" pitchFamily="34" charset="0"/>
            </a:rPr>
            <a:t> </a:t>
          </a:r>
        </a:p>
      </dgm:t>
    </dgm:pt>
    <dgm:pt modelId="{CF4D6B60-7FC7-4A9C-B7E1-C22EA10EB381}" type="parTrans" cxnId="{8A48955A-FF8F-4776-99D4-D2F9A35739B0}">
      <dgm:prSet/>
      <dgm:spPr/>
      <dgm:t>
        <a:bodyPr/>
        <a:lstStyle/>
        <a:p>
          <a:pPr>
            <a:lnSpc>
              <a:spcPct val="150000"/>
            </a:lnSpc>
          </a:pPr>
          <a:endParaRPr lang="en-GB">
            <a:latin typeface="Aptos" panose="020B0004020202020204" pitchFamily="34" charset="0"/>
          </a:endParaRPr>
        </a:p>
      </dgm:t>
    </dgm:pt>
    <dgm:pt modelId="{94E754A5-C7C4-42B9-A350-BD17338F58B9}" type="sibTrans" cxnId="{8A48955A-FF8F-4776-99D4-D2F9A35739B0}">
      <dgm:prSet/>
      <dgm:spPr/>
      <dgm:t>
        <a:bodyPr/>
        <a:lstStyle/>
        <a:p>
          <a:pPr>
            <a:lnSpc>
              <a:spcPct val="150000"/>
            </a:lnSpc>
          </a:pPr>
          <a:endParaRPr lang="en-GB">
            <a:latin typeface="Aptos" panose="020B0004020202020204" pitchFamily="34" charset="0"/>
          </a:endParaRPr>
        </a:p>
      </dgm:t>
    </dgm:pt>
    <dgm:pt modelId="{DED7677A-A811-4E99-A359-AF267F66CB3B}">
      <dgm:prSet/>
      <dgm:spPr/>
      <dgm:t>
        <a:bodyPr/>
        <a:lstStyle/>
        <a:p>
          <a:pPr>
            <a:lnSpc>
              <a:spcPct val="150000"/>
            </a:lnSpc>
          </a:pPr>
          <a:r>
            <a:rPr lang="en-GB" b="1" i="0" dirty="0">
              <a:latin typeface="Aptos" panose="020B0004020202020204" pitchFamily="34" charset="0"/>
            </a:rPr>
            <a:t>Compliance with Laws and Regulations:</a:t>
          </a:r>
          <a:endParaRPr lang="en-GB" dirty="0">
            <a:latin typeface="Aptos" panose="020B0004020202020204" pitchFamily="34" charset="0"/>
          </a:endParaRPr>
        </a:p>
      </dgm:t>
    </dgm:pt>
    <dgm:pt modelId="{F38EF5EE-50CB-434C-B7C2-9D5B46BCDA7A}" type="parTrans" cxnId="{81E8ED4A-9C61-4261-A97E-A8FB2B721822}">
      <dgm:prSet/>
      <dgm:spPr/>
      <dgm:t>
        <a:bodyPr/>
        <a:lstStyle/>
        <a:p>
          <a:pPr>
            <a:lnSpc>
              <a:spcPct val="150000"/>
            </a:lnSpc>
          </a:pPr>
          <a:endParaRPr lang="en-GB">
            <a:latin typeface="Aptos" panose="020B0004020202020204" pitchFamily="34" charset="0"/>
          </a:endParaRPr>
        </a:p>
      </dgm:t>
    </dgm:pt>
    <dgm:pt modelId="{9F4A521B-0AB9-4C49-8D3E-A4522CDAC745}" type="sibTrans" cxnId="{81E8ED4A-9C61-4261-A97E-A8FB2B721822}">
      <dgm:prSet/>
      <dgm:spPr/>
      <dgm:t>
        <a:bodyPr/>
        <a:lstStyle/>
        <a:p>
          <a:pPr>
            <a:lnSpc>
              <a:spcPct val="150000"/>
            </a:lnSpc>
          </a:pPr>
          <a:endParaRPr lang="en-GB">
            <a:latin typeface="Aptos" panose="020B0004020202020204" pitchFamily="34" charset="0"/>
          </a:endParaRPr>
        </a:p>
      </dgm:t>
    </dgm:pt>
    <dgm:pt modelId="{F5AC5549-675B-444B-905D-2F1D9FDC1779}">
      <dgm:prSet/>
      <dgm:spPr/>
      <dgm:t>
        <a:bodyPr/>
        <a:lstStyle/>
        <a:p>
          <a:pPr>
            <a:lnSpc>
              <a:spcPct val="150000"/>
            </a:lnSpc>
          </a:pPr>
          <a:r>
            <a:rPr lang="en-GB" b="1" i="0" dirty="0">
              <a:latin typeface="Aptos" panose="020B0004020202020204" pitchFamily="34" charset="0"/>
            </a:rPr>
            <a:t>Informed Consent</a:t>
          </a:r>
          <a:endParaRPr lang="en-GB" dirty="0">
            <a:latin typeface="Aptos" panose="020B0004020202020204" pitchFamily="34" charset="0"/>
          </a:endParaRPr>
        </a:p>
      </dgm:t>
    </dgm:pt>
    <dgm:pt modelId="{AC81EE79-FF8C-4405-963A-7F74BE293A69}" type="parTrans" cxnId="{F047993C-E79F-4DF4-8E68-009CE95435BF}">
      <dgm:prSet/>
      <dgm:spPr/>
      <dgm:t>
        <a:bodyPr/>
        <a:lstStyle/>
        <a:p>
          <a:pPr>
            <a:lnSpc>
              <a:spcPct val="150000"/>
            </a:lnSpc>
          </a:pPr>
          <a:endParaRPr lang="en-GB">
            <a:latin typeface="Aptos" panose="020B0004020202020204" pitchFamily="34" charset="0"/>
          </a:endParaRPr>
        </a:p>
      </dgm:t>
    </dgm:pt>
    <dgm:pt modelId="{B7249222-7390-4801-8772-10BB94E221D0}" type="sibTrans" cxnId="{F047993C-E79F-4DF4-8E68-009CE95435BF}">
      <dgm:prSet/>
      <dgm:spPr/>
      <dgm:t>
        <a:bodyPr/>
        <a:lstStyle/>
        <a:p>
          <a:pPr>
            <a:lnSpc>
              <a:spcPct val="150000"/>
            </a:lnSpc>
          </a:pPr>
          <a:endParaRPr lang="en-GB">
            <a:latin typeface="Aptos" panose="020B0004020202020204" pitchFamily="34" charset="0"/>
          </a:endParaRPr>
        </a:p>
      </dgm:t>
    </dgm:pt>
    <dgm:pt modelId="{31ECEDD7-80EF-414B-BE50-B610D566367B}">
      <dgm:prSet/>
      <dgm:spPr/>
      <dgm:t>
        <a:bodyPr/>
        <a:lstStyle/>
        <a:p>
          <a:pPr>
            <a:lnSpc>
              <a:spcPct val="150000"/>
            </a:lnSpc>
          </a:pPr>
          <a:r>
            <a:rPr lang="en-GB" b="0" i="0">
              <a:latin typeface="Aptos" panose="020B0004020202020204" pitchFamily="34" charset="0"/>
            </a:rPr>
            <a:t>Use reliable and valid data sources. Assess the quality and integrity of sources.</a:t>
          </a:r>
          <a:endParaRPr lang="en-GB">
            <a:latin typeface="Aptos" panose="020B0004020202020204" pitchFamily="34" charset="0"/>
          </a:endParaRPr>
        </a:p>
      </dgm:t>
    </dgm:pt>
    <dgm:pt modelId="{20439AF7-F994-4596-8154-7958604637F8}" type="parTrans" cxnId="{7B9CB682-0DC9-4815-951A-E787AB7CD2FE}">
      <dgm:prSet/>
      <dgm:spPr/>
      <dgm:t>
        <a:bodyPr/>
        <a:lstStyle/>
        <a:p>
          <a:pPr>
            <a:lnSpc>
              <a:spcPct val="150000"/>
            </a:lnSpc>
          </a:pPr>
          <a:endParaRPr lang="en-GB">
            <a:latin typeface="Aptos" panose="020B0004020202020204" pitchFamily="34" charset="0"/>
          </a:endParaRPr>
        </a:p>
      </dgm:t>
    </dgm:pt>
    <dgm:pt modelId="{BAE7B1D5-018D-43C6-93C5-0E28100285E0}" type="sibTrans" cxnId="{7B9CB682-0DC9-4815-951A-E787AB7CD2FE}">
      <dgm:prSet/>
      <dgm:spPr/>
      <dgm:t>
        <a:bodyPr/>
        <a:lstStyle/>
        <a:p>
          <a:pPr>
            <a:lnSpc>
              <a:spcPct val="150000"/>
            </a:lnSpc>
          </a:pPr>
          <a:endParaRPr lang="en-GB">
            <a:latin typeface="Aptos" panose="020B0004020202020204" pitchFamily="34" charset="0"/>
          </a:endParaRPr>
        </a:p>
      </dgm:t>
    </dgm:pt>
    <dgm:pt modelId="{7D9AB477-3831-4B66-903C-51888FAB2EF1}">
      <dgm:prSet/>
      <dgm:spPr/>
      <dgm:t>
        <a:bodyPr/>
        <a:lstStyle/>
        <a:p>
          <a:pPr>
            <a:lnSpc>
              <a:spcPct val="150000"/>
            </a:lnSpc>
          </a:pPr>
          <a:r>
            <a:rPr lang="en-GB" b="0" i="0">
              <a:latin typeface="Aptos" panose="020B0004020202020204" pitchFamily="34" charset="0"/>
            </a:rPr>
            <a:t>Adhere to relevant laws and regulations governing data use and research (e.g. GDPR). </a:t>
          </a:r>
          <a:endParaRPr lang="en-GB">
            <a:latin typeface="Aptos" panose="020B0004020202020204" pitchFamily="34" charset="0"/>
          </a:endParaRPr>
        </a:p>
      </dgm:t>
    </dgm:pt>
    <dgm:pt modelId="{1C5BF6D7-9EA3-4496-9259-CCFB570AB9BC}" type="parTrans" cxnId="{62CB3FEB-664D-43E7-89EF-51AA5774E707}">
      <dgm:prSet/>
      <dgm:spPr/>
      <dgm:t>
        <a:bodyPr/>
        <a:lstStyle/>
        <a:p>
          <a:pPr>
            <a:lnSpc>
              <a:spcPct val="150000"/>
            </a:lnSpc>
          </a:pPr>
          <a:endParaRPr lang="en-GB">
            <a:latin typeface="Aptos" panose="020B0004020202020204" pitchFamily="34" charset="0"/>
          </a:endParaRPr>
        </a:p>
      </dgm:t>
    </dgm:pt>
    <dgm:pt modelId="{13866862-3E71-49D6-8E54-5828906B8520}" type="sibTrans" cxnId="{62CB3FEB-664D-43E7-89EF-51AA5774E707}">
      <dgm:prSet/>
      <dgm:spPr/>
      <dgm:t>
        <a:bodyPr/>
        <a:lstStyle/>
        <a:p>
          <a:pPr>
            <a:lnSpc>
              <a:spcPct val="150000"/>
            </a:lnSpc>
          </a:pPr>
          <a:endParaRPr lang="en-GB">
            <a:latin typeface="Aptos" panose="020B0004020202020204" pitchFamily="34" charset="0"/>
          </a:endParaRPr>
        </a:p>
      </dgm:t>
    </dgm:pt>
    <dgm:pt modelId="{D0F2A51A-8617-4842-9A50-755676DCD3DD}">
      <dgm:prSet/>
      <dgm:spPr/>
      <dgm:t>
        <a:bodyPr/>
        <a:lstStyle/>
        <a:p>
          <a:pPr>
            <a:lnSpc>
              <a:spcPct val="150000"/>
            </a:lnSpc>
          </a:pPr>
          <a:r>
            <a:rPr lang="en-GB" b="0" i="0" dirty="0">
              <a:latin typeface="Aptos" panose="020B0004020202020204" pitchFamily="34" charset="0"/>
            </a:rPr>
            <a:t>Comply with informed consent agreements when using data that requires it or ensuring that if you have used primary research sources, the participants have provided their consent. </a:t>
          </a:r>
          <a:endParaRPr lang="en-GB" dirty="0">
            <a:latin typeface="Aptos" panose="020B0004020202020204" pitchFamily="34" charset="0"/>
          </a:endParaRPr>
        </a:p>
      </dgm:t>
    </dgm:pt>
    <dgm:pt modelId="{DD30637A-3765-4C05-B6F7-B47484906C94}" type="parTrans" cxnId="{19EBC273-BE40-4DF3-AD90-42CF3D009016}">
      <dgm:prSet/>
      <dgm:spPr/>
      <dgm:t>
        <a:bodyPr/>
        <a:lstStyle/>
        <a:p>
          <a:pPr>
            <a:lnSpc>
              <a:spcPct val="150000"/>
            </a:lnSpc>
          </a:pPr>
          <a:endParaRPr lang="en-GB">
            <a:latin typeface="Aptos" panose="020B0004020202020204" pitchFamily="34" charset="0"/>
          </a:endParaRPr>
        </a:p>
      </dgm:t>
    </dgm:pt>
    <dgm:pt modelId="{6BC62B7F-2BE1-4735-BEF1-C93E581063AE}" type="sibTrans" cxnId="{19EBC273-BE40-4DF3-AD90-42CF3D009016}">
      <dgm:prSet/>
      <dgm:spPr/>
      <dgm:t>
        <a:bodyPr/>
        <a:lstStyle/>
        <a:p>
          <a:pPr>
            <a:lnSpc>
              <a:spcPct val="150000"/>
            </a:lnSpc>
          </a:pPr>
          <a:endParaRPr lang="en-GB">
            <a:latin typeface="Aptos" panose="020B0004020202020204" pitchFamily="34" charset="0"/>
          </a:endParaRPr>
        </a:p>
      </dgm:t>
    </dgm:pt>
    <dgm:pt modelId="{C265F219-E085-47C1-B4E3-8FDDFA25F889}">
      <dgm:prSet/>
      <dgm:spPr/>
      <dgm:t>
        <a:bodyPr/>
        <a:lstStyle/>
        <a:p>
          <a:pPr>
            <a:lnSpc>
              <a:spcPct val="150000"/>
            </a:lnSpc>
          </a:pPr>
          <a:r>
            <a:rPr lang="en-GB" b="0" i="0" dirty="0">
              <a:latin typeface="Aptos" panose="020B0004020202020204" pitchFamily="34" charset="0"/>
            </a:rPr>
            <a:t>Avoid plagiarism.</a:t>
          </a:r>
          <a:endParaRPr lang="en-GB" dirty="0">
            <a:latin typeface="Aptos" panose="020B0004020202020204" pitchFamily="34" charset="0"/>
          </a:endParaRPr>
        </a:p>
      </dgm:t>
    </dgm:pt>
    <dgm:pt modelId="{CFB48789-B765-4BE4-8DB6-CD599F6A3E37}" type="parTrans" cxnId="{54D0ECD0-EE84-49E7-8142-950C154DBDA3}">
      <dgm:prSet/>
      <dgm:spPr/>
      <dgm:t>
        <a:bodyPr/>
        <a:lstStyle/>
        <a:p>
          <a:endParaRPr lang="en-GB"/>
        </a:p>
      </dgm:t>
    </dgm:pt>
    <dgm:pt modelId="{19FFA166-1C07-47F4-A622-03A6AB1AE0CC}" type="sibTrans" cxnId="{54D0ECD0-EE84-49E7-8142-950C154DBDA3}">
      <dgm:prSet/>
      <dgm:spPr/>
      <dgm:t>
        <a:bodyPr/>
        <a:lstStyle/>
        <a:p>
          <a:endParaRPr lang="en-GB"/>
        </a:p>
      </dgm:t>
    </dgm:pt>
    <dgm:pt modelId="{15D7D02F-9806-4A7F-A42D-FE7E83343FED}" type="pres">
      <dgm:prSet presAssocID="{7634D104-7D93-4DC9-AA78-CFDC22EB2B7D}" presName="Name0" presStyleCnt="0">
        <dgm:presLayoutVars>
          <dgm:dir/>
          <dgm:animLvl val="lvl"/>
          <dgm:resizeHandles val="exact"/>
        </dgm:presLayoutVars>
      </dgm:prSet>
      <dgm:spPr/>
    </dgm:pt>
    <dgm:pt modelId="{060EE54F-9EBC-4508-90E0-A71D8106BA41}" type="pres">
      <dgm:prSet presAssocID="{D895BCAF-11FD-4161-9460-71155FF594D5}" presName="composite" presStyleCnt="0"/>
      <dgm:spPr/>
    </dgm:pt>
    <dgm:pt modelId="{5E4A68E9-45A9-433C-B39E-FA98BC5055EA}" type="pres">
      <dgm:prSet presAssocID="{D895BCAF-11FD-4161-9460-71155FF594D5}" presName="parTx" presStyleLbl="alignNode1" presStyleIdx="0" presStyleCnt="5">
        <dgm:presLayoutVars>
          <dgm:chMax val="0"/>
          <dgm:chPref val="0"/>
          <dgm:bulletEnabled val="1"/>
        </dgm:presLayoutVars>
      </dgm:prSet>
      <dgm:spPr/>
    </dgm:pt>
    <dgm:pt modelId="{0916EB88-9427-4C81-A0D0-B1BC4D25BFB9}" type="pres">
      <dgm:prSet presAssocID="{D895BCAF-11FD-4161-9460-71155FF594D5}" presName="desTx" presStyleLbl="alignAccFollowNode1" presStyleIdx="0" presStyleCnt="5">
        <dgm:presLayoutVars>
          <dgm:bulletEnabled val="1"/>
        </dgm:presLayoutVars>
      </dgm:prSet>
      <dgm:spPr/>
    </dgm:pt>
    <dgm:pt modelId="{5A8A88A5-B4F4-47DC-BABC-220E75C6B14E}" type="pres">
      <dgm:prSet presAssocID="{1D8F6D8C-F89F-400C-A451-06369F630D13}" presName="space" presStyleCnt="0"/>
      <dgm:spPr/>
    </dgm:pt>
    <dgm:pt modelId="{ABE7DA82-7937-4173-A683-867FD7F4045F}" type="pres">
      <dgm:prSet presAssocID="{D2F35989-0D76-4707-8851-E95507DAC780}" presName="composite" presStyleCnt="0"/>
      <dgm:spPr/>
    </dgm:pt>
    <dgm:pt modelId="{0F07604D-46A6-4ADA-B996-B9E43A897BA8}" type="pres">
      <dgm:prSet presAssocID="{D2F35989-0D76-4707-8851-E95507DAC780}" presName="parTx" presStyleLbl="alignNode1" presStyleIdx="1" presStyleCnt="5">
        <dgm:presLayoutVars>
          <dgm:chMax val="0"/>
          <dgm:chPref val="0"/>
          <dgm:bulletEnabled val="1"/>
        </dgm:presLayoutVars>
      </dgm:prSet>
      <dgm:spPr/>
    </dgm:pt>
    <dgm:pt modelId="{D9C43641-36D4-43D5-A2FD-0F9F6D2C43BC}" type="pres">
      <dgm:prSet presAssocID="{D2F35989-0D76-4707-8851-E95507DAC780}" presName="desTx" presStyleLbl="alignAccFollowNode1" presStyleIdx="1" presStyleCnt="5">
        <dgm:presLayoutVars>
          <dgm:bulletEnabled val="1"/>
        </dgm:presLayoutVars>
      </dgm:prSet>
      <dgm:spPr/>
    </dgm:pt>
    <dgm:pt modelId="{8D77E0EF-A152-4EF7-A7FC-CC6FAF7F6B43}" type="pres">
      <dgm:prSet presAssocID="{B96B68E4-E5AE-4BB2-A658-AF9FA9406E6C}" presName="space" presStyleCnt="0"/>
      <dgm:spPr/>
    </dgm:pt>
    <dgm:pt modelId="{D3157F63-FA9E-47B4-8FF4-EE6DAC4A8479}" type="pres">
      <dgm:prSet presAssocID="{5674B894-A55E-4559-8EA7-028C3F32E4B2}" presName="composite" presStyleCnt="0"/>
      <dgm:spPr/>
    </dgm:pt>
    <dgm:pt modelId="{594F44BC-596E-4978-9BF4-2F7DCCF10A7F}" type="pres">
      <dgm:prSet presAssocID="{5674B894-A55E-4559-8EA7-028C3F32E4B2}" presName="parTx" presStyleLbl="alignNode1" presStyleIdx="2" presStyleCnt="5">
        <dgm:presLayoutVars>
          <dgm:chMax val="0"/>
          <dgm:chPref val="0"/>
          <dgm:bulletEnabled val="1"/>
        </dgm:presLayoutVars>
      </dgm:prSet>
      <dgm:spPr/>
    </dgm:pt>
    <dgm:pt modelId="{B4F89DDA-DC7D-4C4E-967D-E22B07A05DB1}" type="pres">
      <dgm:prSet presAssocID="{5674B894-A55E-4559-8EA7-028C3F32E4B2}" presName="desTx" presStyleLbl="alignAccFollowNode1" presStyleIdx="2" presStyleCnt="5">
        <dgm:presLayoutVars>
          <dgm:bulletEnabled val="1"/>
        </dgm:presLayoutVars>
      </dgm:prSet>
      <dgm:spPr/>
    </dgm:pt>
    <dgm:pt modelId="{3A60D635-F235-4B71-8993-A550528BFBFB}" type="pres">
      <dgm:prSet presAssocID="{94E754A5-C7C4-42B9-A350-BD17338F58B9}" presName="space" presStyleCnt="0"/>
      <dgm:spPr/>
    </dgm:pt>
    <dgm:pt modelId="{F2A85F99-7F33-46A4-9E84-7525455EC96E}" type="pres">
      <dgm:prSet presAssocID="{DED7677A-A811-4E99-A359-AF267F66CB3B}" presName="composite" presStyleCnt="0"/>
      <dgm:spPr/>
    </dgm:pt>
    <dgm:pt modelId="{4B0BA49E-53FB-4A48-8A53-1DCC68267D3A}" type="pres">
      <dgm:prSet presAssocID="{DED7677A-A811-4E99-A359-AF267F66CB3B}" presName="parTx" presStyleLbl="alignNode1" presStyleIdx="3" presStyleCnt="5">
        <dgm:presLayoutVars>
          <dgm:chMax val="0"/>
          <dgm:chPref val="0"/>
          <dgm:bulletEnabled val="1"/>
        </dgm:presLayoutVars>
      </dgm:prSet>
      <dgm:spPr/>
    </dgm:pt>
    <dgm:pt modelId="{0426731F-8A3C-42F1-804E-8F6D7BF28D02}" type="pres">
      <dgm:prSet presAssocID="{DED7677A-A811-4E99-A359-AF267F66CB3B}" presName="desTx" presStyleLbl="alignAccFollowNode1" presStyleIdx="3" presStyleCnt="5">
        <dgm:presLayoutVars>
          <dgm:bulletEnabled val="1"/>
        </dgm:presLayoutVars>
      </dgm:prSet>
      <dgm:spPr/>
    </dgm:pt>
    <dgm:pt modelId="{D9831088-02B0-4486-B332-594DEF4AFDB7}" type="pres">
      <dgm:prSet presAssocID="{9F4A521B-0AB9-4C49-8D3E-A4522CDAC745}" presName="space" presStyleCnt="0"/>
      <dgm:spPr/>
    </dgm:pt>
    <dgm:pt modelId="{25E0243E-9C63-48E2-BDA9-959F204AC029}" type="pres">
      <dgm:prSet presAssocID="{F5AC5549-675B-444B-905D-2F1D9FDC1779}" presName="composite" presStyleCnt="0"/>
      <dgm:spPr/>
    </dgm:pt>
    <dgm:pt modelId="{527B8B4B-D6E7-4EB7-86F6-6A7D2579D756}" type="pres">
      <dgm:prSet presAssocID="{F5AC5549-675B-444B-905D-2F1D9FDC1779}" presName="parTx" presStyleLbl="alignNode1" presStyleIdx="4" presStyleCnt="5">
        <dgm:presLayoutVars>
          <dgm:chMax val="0"/>
          <dgm:chPref val="0"/>
          <dgm:bulletEnabled val="1"/>
        </dgm:presLayoutVars>
      </dgm:prSet>
      <dgm:spPr/>
    </dgm:pt>
    <dgm:pt modelId="{3FAC58C7-563C-4DE2-B8E2-03C2F5DF4A75}" type="pres">
      <dgm:prSet presAssocID="{F5AC5549-675B-444B-905D-2F1D9FDC1779}" presName="desTx" presStyleLbl="alignAccFollowNode1" presStyleIdx="4" presStyleCnt="5">
        <dgm:presLayoutVars>
          <dgm:bulletEnabled val="1"/>
        </dgm:presLayoutVars>
      </dgm:prSet>
      <dgm:spPr/>
    </dgm:pt>
  </dgm:ptLst>
  <dgm:cxnLst>
    <dgm:cxn modelId="{1D40D500-2967-46E3-817F-582348E97C84}" type="presOf" srcId="{D0F2A51A-8617-4842-9A50-755676DCD3DD}" destId="{3FAC58C7-563C-4DE2-B8E2-03C2F5DF4A75}" srcOrd="0" destOrd="0" presId="urn:microsoft.com/office/officeart/2005/8/layout/hList1"/>
    <dgm:cxn modelId="{DA224816-7824-4FE5-9CD1-3E0ECE27E8A0}" srcId="{D895BCAF-11FD-4161-9460-71155FF594D5}" destId="{DD8DD7F7-557F-4529-952E-996BE575A6CC}" srcOrd="0" destOrd="0" parTransId="{898A7FBF-8854-4FCD-8F75-6D0A10D342BF}" sibTransId="{069345D4-AF17-4BE2-BEFD-16AAD453ED22}"/>
    <dgm:cxn modelId="{56DD223B-87BE-41AD-A123-502044CB6C82}" srcId="{7634D104-7D93-4DC9-AA78-CFDC22EB2B7D}" destId="{D895BCAF-11FD-4161-9460-71155FF594D5}" srcOrd="0" destOrd="0" parTransId="{55C24B6C-44F8-45FA-AE8C-D7852F8F756E}" sibTransId="{1D8F6D8C-F89F-400C-A451-06369F630D13}"/>
    <dgm:cxn modelId="{F047993C-E79F-4DF4-8E68-009CE95435BF}" srcId="{7634D104-7D93-4DC9-AA78-CFDC22EB2B7D}" destId="{F5AC5549-675B-444B-905D-2F1D9FDC1779}" srcOrd="4" destOrd="0" parTransId="{AC81EE79-FF8C-4405-963A-7F74BE293A69}" sibTransId="{B7249222-7390-4801-8772-10BB94E221D0}"/>
    <dgm:cxn modelId="{399E6863-0942-4C7F-888F-D5A856FD2535}" type="presOf" srcId="{D2F35989-0D76-4707-8851-E95507DAC780}" destId="{0F07604D-46A6-4ADA-B996-B9E43A897BA8}" srcOrd="0" destOrd="0" presId="urn:microsoft.com/office/officeart/2005/8/layout/hList1"/>
    <dgm:cxn modelId="{5EDB3766-A34E-4BF8-AAD2-7E410EE2BF08}" type="presOf" srcId="{C265F219-E085-47C1-B4E3-8FDDFA25F889}" destId="{0916EB88-9427-4C81-A0D0-B1BC4D25BFB9}" srcOrd="0" destOrd="1" presId="urn:microsoft.com/office/officeart/2005/8/layout/hList1"/>
    <dgm:cxn modelId="{CB93FF67-74EB-4163-A9EC-6469F10734D1}" srcId="{7634D104-7D93-4DC9-AA78-CFDC22EB2B7D}" destId="{D2F35989-0D76-4707-8851-E95507DAC780}" srcOrd="1" destOrd="0" parTransId="{95A47F62-7CA1-4144-B825-A44483178729}" sibTransId="{B96B68E4-E5AE-4BB2-A658-AF9FA9406E6C}"/>
    <dgm:cxn modelId="{81E8ED4A-9C61-4261-A97E-A8FB2B721822}" srcId="{7634D104-7D93-4DC9-AA78-CFDC22EB2B7D}" destId="{DED7677A-A811-4E99-A359-AF267F66CB3B}" srcOrd="3" destOrd="0" parTransId="{F38EF5EE-50CB-434C-B7C2-9D5B46BCDA7A}" sibTransId="{9F4A521B-0AB9-4C49-8D3E-A4522CDAC745}"/>
    <dgm:cxn modelId="{6D02BE70-8BF6-45CD-ABFA-06108FDCC6B4}" type="presOf" srcId="{B8AA4B07-C565-4CCF-9950-02D7DCC3515C}" destId="{D9C43641-36D4-43D5-A2FD-0F9F6D2C43BC}" srcOrd="0" destOrd="0" presId="urn:microsoft.com/office/officeart/2005/8/layout/hList1"/>
    <dgm:cxn modelId="{19EBC273-BE40-4DF3-AD90-42CF3D009016}" srcId="{F5AC5549-675B-444B-905D-2F1D9FDC1779}" destId="{D0F2A51A-8617-4842-9A50-755676DCD3DD}" srcOrd="0" destOrd="0" parTransId="{DD30637A-3765-4C05-B6F7-B47484906C94}" sibTransId="{6BC62B7F-2BE1-4735-BEF1-C93E581063AE}"/>
    <dgm:cxn modelId="{F0545359-5F04-43E8-A631-131816166571}" type="presOf" srcId="{7D9AB477-3831-4B66-903C-51888FAB2EF1}" destId="{0426731F-8A3C-42F1-804E-8F6D7BF28D02}" srcOrd="0" destOrd="0" presId="urn:microsoft.com/office/officeart/2005/8/layout/hList1"/>
    <dgm:cxn modelId="{8A48955A-FF8F-4776-99D4-D2F9A35739B0}" srcId="{7634D104-7D93-4DC9-AA78-CFDC22EB2B7D}" destId="{5674B894-A55E-4559-8EA7-028C3F32E4B2}" srcOrd="2" destOrd="0" parTransId="{CF4D6B60-7FC7-4A9C-B7E1-C22EA10EB381}" sibTransId="{94E754A5-C7C4-42B9-A350-BD17338F58B9}"/>
    <dgm:cxn modelId="{7B9CB682-0DC9-4815-951A-E787AB7CD2FE}" srcId="{5674B894-A55E-4559-8EA7-028C3F32E4B2}" destId="{31ECEDD7-80EF-414B-BE50-B610D566367B}" srcOrd="0" destOrd="0" parTransId="{20439AF7-F994-4596-8154-7958604637F8}" sibTransId="{BAE7B1D5-018D-43C6-93C5-0E28100285E0}"/>
    <dgm:cxn modelId="{9835A583-CD6D-42A3-B319-63D857434C2F}" type="presOf" srcId="{5674B894-A55E-4559-8EA7-028C3F32E4B2}" destId="{594F44BC-596E-4978-9BF4-2F7DCCF10A7F}" srcOrd="0" destOrd="0" presId="urn:microsoft.com/office/officeart/2005/8/layout/hList1"/>
    <dgm:cxn modelId="{E184228C-34B7-4DE5-A1F8-16A52B0ADA2D}" type="presOf" srcId="{7634D104-7D93-4DC9-AA78-CFDC22EB2B7D}" destId="{15D7D02F-9806-4A7F-A42D-FE7E83343FED}" srcOrd="0" destOrd="0" presId="urn:microsoft.com/office/officeart/2005/8/layout/hList1"/>
    <dgm:cxn modelId="{BE8BA2AF-7358-466A-818A-8E689518B231}" type="presOf" srcId="{DED7677A-A811-4E99-A359-AF267F66CB3B}" destId="{4B0BA49E-53FB-4A48-8A53-1DCC68267D3A}" srcOrd="0" destOrd="0" presId="urn:microsoft.com/office/officeart/2005/8/layout/hList1"/>
    <dgm:cxn modelId="{4A6AD1C3-5816-4962-BB6E-DFFD66292B92}" type="presOf" srcId="{F5AC5549-675B-444B-905D-2F1D9FDC1779}" destId="{527B8B4B-D6E7-4EB7-86F6-6A7D2579D756}" srcOrd="0" destOrd="0" presId="urn:microsoft.com/office/officeart/2005/8/layout/hList1"/>
    <dgm:cxn modelId="{0347E8C6-F21E-4852-9890-A625EBCAFF9A}" type="presOf" srcId="{D895BCAF-11FD-4161-9460-71155FF594D5}" destId="{5E4A68E9-45A9-433C-B39E-FA98BC5055EA}" srcOrd="0" destOrd="0" presId="urn:microsoft.com/office/officeart/2005/8/layout/hList1"/>
    <dgm:cxn modelId="{54D0ECD0-EE84-49E7-8142-950C154DBDA3}" srcId="{D895BCAF-11FD-4161-9460-71155FF594D5}" destId="{C265F219-E085-47C1-B4E3-8FDDFA25F889}" srcOrd="1" destOrd="0" parTransId="{CFB48789-B765-4BE4-8DB6-CD599F6A3E37}" sibTransId="{19FFA166-1C07-47F4-A622-03A6AB1AE0CC}"/>
    <dgm:cxn modelId="{69B898E8-8AC1-49BC-ACDC-C481A18F83F5}" type="presOf" srcId="{DD8DD7F7-557F-4529-952E-996BE575A6CC}" destId="{0916EB88-9427-4C81-A0D0-B1BC4D25BFB9}" srcOrd="0" destOrd="0" presId="urn:microsoft.com/office/officeart/2005/8/layout/hList1"/>
    <dgm:cxn modelId="{62CB3FEB-664D-43E7-89EF-51AA5774E707}" srcId="{DED7677A-A811-4E99-A359-AF267F66CB3B}" destId="{7D9AB477-3831-4B66-903C-51888FAB2EF1}" srcOrd="0" destOrd="0" parTransId="{1C5BF6D7-9EA3-4496-9259-CCFB570AB9BC}" sibTransId="{13866862-3E71-49D6-8E54-5828906B8520}"/>
    <dgm:cxn modelId="{6BE8E3EC-C2A7-498E-A235-A16E4F8BFFEE}" type="presOf" srcId="{31ECEDD7-80EF-414B-BE50-B610D566367B}" destId="{B4F89DDA-DC7D-4C4E-967D-E22B07A05DB1}" srcOrd="0" destOrd="0" presId="urn:microsoft.com/office/officeart/2005/8/layout/hList1"/>
    <dgm:cxn modelId="{54E1D1F9-2D03-4A36-ADEB-7EC8EB0F85F9}" srcId="{D2F35989-0D76-4707-8851-E95507DAC780}" destId="{B8AA4B07-C565-4CCF-9950-02D7DCC3515C}" srcOrd="0" destOrd="0" parTransId="{7CE0ECD8-FF60-40FC-834A-69289342858B}" sibTransId="{BA44317E-0141-443D-B3B3-5D8A23F7257D}"/>
    <dgm:cxn modelId="{D2721AD5-678A-4F64-B8C6-E3935F754701}" type="presParOf" srcId="{15D7D02F-9806-4A7F-A42D-FE7E83343FED}" destId="{060EE54F-9EBC-4508-90E0-A71D8106BA41}" srcOrd="0" destOrd="0" presId="urn:microsoft.com/office/officeart/2005/8/layout/hList1"/>
    <dgm:cxn modelId="{EEF4B7C3-F2D6-42E9-91ED-4BC363CA8724}" type="presParOf" srcId="{060EE54F-9EBC-4508-90E0-A71D8106BA41}" destId="{5E4A68E9-45A9-433C-B39E-FA98BC5055EA}" srcOrd="0" destOrd="0" presId="urn:microsoft.com/office/officeart/2005/8/layout/hList1"/>
    <dgm:cxn modelId="{7C7A81B5-FB86-439D-BAB5-BF9CACFD41A4}" type="presParOf" srcId="{060EE54F-9EBC-4508-90E0-A71D8106BA41}" destId="{0916EB88-9427-4C81-A0D0-B1BC4D25BFB9}" srcOrd="1" destOrd="0" presId="urn:microsoft.com/office/officeart/2005/8/layout/hList1"/>
    <dgm:cxn modelId="{AE1E55F4-BCBA-4F89-BEEC-DC69CC502B51}" type="presParOf" srcId="{15D7D02F-9806-4A7F-A42D-FE7E83343FED}" destId="{5A8A88A5-B4F4-47DC-BABC-220E75C6B14E}" srcOrd="1" destOrd="0" presId="urn:microsoft.com/office/officeart/2005/8/layout/hList1"/>
    <dgm:cxn modelId="{8CD2570A-1DB5-4713-8ECD-C3D1706E5888}" type="presParOf" srcId="{15D7D02F-9806-4A7F-A42D-FE7E83343FED}" destId="{ABE7DA82-7937-4173-A683-867FD7F4045F}" srcOrd="2" destOrd="0" presId="urn:microsoft.com/office/officeart/2005/8/layout/hList1"/>
    <dgm:cxn modelId="{1ED1A475-0814-4B15-8A8C-467C10F19746}" type="presParOf" srcId="{ABE7DA82-7937-4173-A683-867FD7F4045F}" destId="{0F07604D-46A6-4ADA-B996-B9E43A897BA8}" srcOrd="0" destOrd="0" presId="urn:microsoft.com/office/officeart/2005/8/layout/hList1"/>
    <dgm:cxn modelId="{00619DFD-61E0-4F5F-BDA6-AAFE0C663138}" type="presParOf" srcId="{ABE7DA82-7937-4173-A683-867FD7F4045F}" destId="{D9C43641-36D4-43D5-A2FD-0F9F6D2C43BC}" srcOrd="1" destOrd="0" presId="urn:microsoft.com/office/officeart/2005/8/layout/hList1"/>
    <dgm:cxn modelId="{9EC54B59-14EE-4AAC-BEB8-245DACFF5D57}" type="presParOf" srcId="{15D7D02F-9806-4A7F-A42D-FE7E83343FED}" destId="{8D77E0EF-A152-4EF7-A7FC-CC6FAF7F6B43}" srcOrd="3" destOrd="0" presId="urn:microsoft.com/office/officeart/2005/8/layout/hList1"/>
    <dgm:cxn modelId="{C415C117-14BC-4407-B987-447450AB1CBE}" type="presParOf" srcId="{15D7D02F-9806-4A7F-A42D-FE7E83343FED}" destId="{D3157F63-FA9E-47B4-8FF4-EE6DAC4A8479}" srcOrd="4" destOrd="0" presId="urn:microsoft.com/office/officeart/2005/8/layout/hList1"/>
    <dgm:cxn modelId="{19B97481-E48F-43F3-A077-97AA9B37C348}" type="presParOf" srcId="{D3157F63-FA9E-47B4-8FF4-EE6DAC4A8479}" destId="{594F44BC-596E-4978-9BF4-2F7DCCF10A7F}" srcOrd="0" destOrd="0" presId="urn:microsoft.com/office/officeart/2005/8/layout/hList1"/>
    <dgm:cxn modelId="{B1886AD7-B1E8-4153-BF70-4C17CC2F5B8C}" type="presParOf" srcId="{D3157F63-FA9E-47B4-8FF4-EE6DAC4A8479}" destId="{B4F89DDA-DC7D-4C4E-967D-E22B07A05DB1}" srcOrd="1" destOrd="0" presId="urn:microsoft.com/office/officeart/2005/8/layout/hList1"/>
    <dgm:cxn modelId="{34069BD4-39E5-46B5-812D-488EA03F16BC}" type="presParOf" srcId="{15D7D02F-9806-4A7F-A42D-FE7E83343FED}" destId="{3A60D635-F235-4B71-8993-A550528BFBFB}" srcOrd="5" destOrd="0" presId="urn:microsoft.com/office/officeart/2005/8/layout/hList1"/>
    <dgm:cxn modelId="{F67628F1-777E-458A-ABC5-61A0314751DF}" type="presParOf" srcId="{15D7D02F-9806-4A7F-A42D-FE7E83343FED}" destId="{F2A85F99-7F33-46A4-9E84-7525455EC96E}" srcOrd="6" destOrd="0" presId="urn:microsoft.com/office/officeart/2005/8/layout/hList1"/>
    <dgm:cxn modelId="{3170DE25-156A-4863-BC4C-8C91C9A5D814}" type="presParOf" srcId="{F2A85F99-7F33-46A4-9E84-7525455EC96E}" destId="{4B0BA49E-53FB-4A48-8A53-1DCC68267D3A}" srcOrd="0" destOrd="0" presId="urn:microsoft.com/office/officeart/2005/8/layout/hList1"/>
    <dgm:cxn modelId="{70DC27C0-6B04-49DC-9116-F0D087BAE3E5}" type="presParOf" srcId="{F2A85F99-7F33-46A4-9E84-7525455EC96E}" destId="{0426731F-8A3C-42F1-804E-8F6D7BF28D02}" srcOrd="1" destOrd="0" presId="urn:microsoft.com/office/officeart/2005/8/layout/hList1"/>
    <dgm:cxn modelId="{0A3D3E68-E253-4BBB-93FE-D0529826BEE8}" type="presParOf" srcId="{15D7D02F-9806-4A7F-A42D-FE7E83343FED}" destId="{D9831088-02B0-4486-B332-594DEF4AFDB7}" srcOrd="7" destOrd="0" presId="urn:microsoft.com/office/officeart/2005/8/layout/hList1"/>
    <dgm:cxn modelId="{59A3EAA2-7F04-462A-B61D-E06E4901F47A}" type="presParOf" srcId="{15D7D02F-9806-4A7F-A42D-FE7E83343FED}" destId="{25E0243E-9C63-48E2-BDA9-959F204AC029}" srcOrd="8" destOrd="0" presId="urn:microsoft.com/office/officeart/2005/8/layout/hList1"/>
    <dgm:cxn modelId="{18B45B99-086B-4028-98E6-CEEE9E130CCE}" type="presParOf" srcId="{25E0243E-9C63-48E2-BDA9-959F204AC029}" destId="{527B8B4B-D6E7-4EB7-86F6-6A7D2579D756}" srcOrd="0" destOrd="0" presId="urn:microsoft.com/office/officeart/2005/8/layout/hList1"/>
    <dgm:cxn modelId="{BCF933E7-95C5-4DB2-AAEE-46F81520A954}" type="presParOf" srcId="{25E0243E-9C63-48E2-BDA9-959F204AC029}" destId="{3FAC58C7-563C-4DE2-B8E2-03C2F5DF4A75}"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4A68E9-45A9-433C-B39E-FA98BC5055EA}">
      <dsp:nvSpPr>
        <dsp:cNvPr id="0" name=""/>
        <dsp:cNvSpPr/>
      </dsp:nvSpPr>
      <dsp:spPr>
        <a:xfrm>
          <a:off x="5435" y="291609"/>
          <a:ext cx="2083470" cy="739284"/>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56896" rIns="99568" bIns="56896" numCol="1" spcCol="1270" anchor="ctr" anchorCtr="0">
          <a:noAutofit/>
        </a:bodyPr>
        <a:lstStyle/>
        <a:p>
          <a:pPr marL="0" lvl="0" indent="0" algn="ctr" defTabSz="622300">
            <a:lnSpc>
              <a:spcPct val="150000"/>
            </a:lnSpc>
            <a:spcBef>
              <a:spcPct val="0"/>
            </a:spcBef>
            <a:spcAft>
              <a:spcPct val="35000"/>
            </a:spcAft>
            <a:buNone/>
          </a:pPr>
          <a:r>
            <a:rPr lang="en-GB" sz="1400" b="1" i="0" kern="1200">
              <a:latin typeface="Aptos" panose="020B0004020202020204" pitchFamily="34" charset="0"/>
            </a:rPr>
            <a:t>Respect for Intellectual Property:</a:t>
          </a:r>
          <a:endParaRPr lang="en-GB" sz="1400" kern="1200">
            <a:latin typeface="Aptos" panose="020B0004020202020204" pitchFamily="34" charset="0"/>
          </a:endParaRPr>
        </a:p>
      </dsp:txBody>
      <dsp:txXfrm>
        <a:off x="5435" y="291609"/>
        <a:ext cx="2083470" cy="739284"/>
      </dsp:txXfrm>
    </dsp:sp>
    <dsp:sp modelId="{0916EB88-9427-4C81-A0D0-B1BC4D25BFB9}">
      <dsp:nvSpPr>
        <dsp:cNvPr id="0" name=""/>
        <dsp:cNvSpPr/>
      </dsp:nvSpPr>
      <dsp:spPr>
        <a:xfrm>
          <a:off x="5435" y="1030894"/>
          <a:ext cx="2083470" cy="3097067"/>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4676" tIns="74676" rIns="99568" bIns="112014" numCol="1" spcCol="1270" anchor="t" anchorCtr="0">
          <a:noAutofit/>
        </a:bodyPr>
        <a:lstStyle/>
        <a:p>
          <a:pPr marL="114300" lvl="1" indent="-114300" algn="l" defTabSz="622300">
            <a:lnSpc>
              <a:spcPct val="150000"/>
            </a:lnSpc>
            <a:spcBef>
              <a:spcPct val="0"/>
            </a:spcBef>
            <a:spcAft>
              <a:spcPct val="15000"/>
            </a:spcAft>
            <a:buChar char="•"/>
          </a:pPr>
          <a:r>
            <a:rPr lang="en-GB" sz="1400" b="0" i="0" kern="1200" dirty="0">
              <a:latin typeface="Aptos" panose="020B0004020202020204" pitchFamily="34" charset="0"/>
            </a:rPr>
            <a:t>Properly cite and reference original sources. </a:t>
          </a:r>
          <a:endParaRPr lang="en-GB" sz="1400" kern="1200" dirty="0">
            <a:latin typeface="Aptos" panose="020B0004020202020204" pitchFamily="34" charset="0"/>
          </a:endParaRPr>
        </a:p>
        <a:p>
          <a:pPr marL="114300" lvl="1" indent="-114300" algn="l" defTabSz="622300">
            <a:lnSpc>
              <a:spcPct val="150000"/>
            </a:lnSpc>
            <a:spcBef>
              <a:spcPct val="0"/>
            </a:spcBef>
            <a:spcAft>
              <a:spcPct val="15000"/>
            </a:spcAft>
            <a:buChar char="•"/>
          </a:pPr>
          <a:r>
            <a:rPr lang="en-GB" sz="1400" b="0" i="0" kern="1200" dirty="0">
              <a:latin typeface="Aptos" panose="020B0004020202020204" pitchFamily="34" charset="0"/>
            </a:rPr>
            <a:t>Avoid plagiarism.</a:t>
          </a:r>
          <a:endParaRPr lang="en-GB" sz="1400" kern="1200" dirty="0">
            <a:latin typeface="Aptos" panose="020B0004020202020204" pitchFamily="34" charset="0"/>
          </a:endParaRPr>
        </a:p>
      </dsp:txBody>
      <dsp:txXfrm>
        <a:off x="5435" y="1030894"/>
        <a:ext cx="2083470" cy="3097067"/>
      </dsp:txXfrm>
    </dsp:sp>
    <dsp:sp modelId="{0F07604D-46A6-4ADA-B996-B9E43A897BA8}">
      <dsp:nvSpPr>
        <dsp:cNvPr id="0" name=""/>
        <dsp:cNvSpPr/>
      </dsp:nvSpPr>
      <dsp:spPr>
        <a:xfrm>
          <a:off x="2380592" y="291609"/>
          <a:ext cx="2083470" cy="739284"/>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56896" rIns="99568" bIns="56896" numCol="1" spcCol="1270" anchor="ctr" anchorCtr="0">
          <a:noAutofit/>
        </a:bodyPr>
        <a:lstStyle/>
        <a:p>
          <a:pPr marL="0" lvl="0" indent="0" algn="ctr" defTabSz="622300">
            <a:lnSpc>
              <a:spcPct val="150000"/>
            </a:lnSpc>
            <a:spcBef>
              <a:spcPct val="0"/>
            </a:spcBef>
            <a:spcAft>
              <a:spcPct val="35000"/>
            </a:spcAft>
            <a:buNone/>
          </a:pPr>
          <a:r>
            <a:rPr lang="en-GB" sz="1400" b="1" i="0" kern="1200">
              <a:latin typeface="Aptos" panose="020B0004020202020204" pitchFamily="34" charset="0"/>
            </a:rPr>
            <a:t>Privacy and Confidentiality:</a:t>
          </a:r>
          <a:endParaRPr lang="en-GB" sz="1400" kern="1200">
            <a:latin typeface="Aptos" panose="020B0004020202020204" pitchFamily="34" charset="0"/>
          </a:endParaRPr>
        </a:p>
      </dsp:txBody>
      <dsp:txXfrm>
        <a:off x="2380592" y="291609"/>
        <a:ext cx="2083470" cy="739284"/>
      </dsp:txXfrm>
    </dsp:sp>
    <dsp:sp modelId="{D9C43641-36D4-43D5-A2FD-0F9F6D2C43BC}">
      <dsp:nvSpPr>
        <dsp:cNvPr id="0" name=""/>
        <dsp:cNvSpPr/>
      </dsp:nvSpPr>
      <dsp:spPr>
        <a:xfrm>
          <a:off x="2380592" y="1030894"/>
          <a:ext cx="2083470" cy="3097067"/>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4676" tIns="74676" rIns="99568" bIns="112014" numCol="1" spcCol="1270" anchor="t" anchorCtr="0">
          <a:noAutofit/>
        </a:bodyPr>
        <a:lstStyle/>
        <a:p>
          <a:pPr marL="114300" lvl="1" indent="-114300" algn="l" defTabSz="622300">
            <a:lnSpc>
              <a:spcPct val="150000"/>
            </a:lnSpc>
            <a:spcBef>
              <a:spcPct val="0"/>
            </a:spcBef>
            <a:spcAft>
              <a:spcPct val="15000"/>
            </a:spcAft>
            <a:buChar char="•"/>
          </a:pPr>
          <a:r>
            <a:rPr lang="en-GB" sz="1400" b="0" i="0" kern="1200">
              <a:latin typeface="Aptos" panose="020B0004020202020204" pitchFamily="34" charset="0"/>
            </a:rPr>
            <a:t>Protect the privacy and confidentiality of individuals when using data with sensitive or identifiable information.</a:t>
          </a:r>
          <a:endParaRPr lang="en-GB" sz="1400" kern="1200">
            <a:latin typeface="Aptos" panose="020B0004020202020204" pitchFamily="34" charset="0"/>
          </a:endParaRPr>
        </a:p>
      </dsp:txBody>
      <dsp:txXfrm>
        <a:off x="2380592" y="1030894"/>
        <a:ext cx="2083470" cy="3097067"/>
      </dsp:txXfrm>
    </dsp:sp>
    <dsp:sp modelId="{594F44BC-596E-4978-9BF4-2F7DCCF10A7F}">
      <dsp:nvSpPr>
        <dsp:cNvPr id="0" name=""/>
        <dsp:cNvSpPr/>
      </dsp:nvSpPr>
      <dsp:spPr>
        <a:xfrm>
          <a:off x="4755749" y="291609"/>
          <a:ext cx="2083470" cy="739284"/>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56896" rIns="99568" bIns="56896" numCol="1" spcCol="1270" anchor="ctr" anchorCtr="0">
          <a:noAutofit/>
        </a:bodyPr>
        <a:lstStyle/>
        <a:p>
          <a:pPr marL="0" lvl="0" indent="0" algn="ctr" defTabSz="622300">
            <a:lnSpc>
              <a:spcPct val="150000"/>
            </a:lnSpc>
            <a:spcBef>
              <a:spcPct val="0"/>
            </a:spcBef>
            <a:spcAft>
              <a:spcPct val="35000"/>
            </a:spcAft>
            <a:buNone/>
          </a:pPr>
          <a:r>
            <a:rPr lang="en-GB" sz="1400" b="1" i="0" kern="1200">
              <a:latin typeface="Aptos" panose="020B0004020202020204" pitchFamily="34" charset="0"/>
            </a:rPr>
            <a:t>Data Integrity and Reliability:</a:t>
          </a:r>
          <a:r>
            <a:rPr lang="en-GB" sz="1400" kern="1200">
              <a:latin typeface="Aptos" panose="020B0004020202020204" pitchFamily="34" charset="0"/>
            </a:rPr>
            <a:t> </a:t>
          </a:r>
        </a:p>
      </dsp:txBody>
      <dsp:txXfrm>
        <a:off x="4755749" y="291609"/>
        <a:ext cx="2083470" cy="739284"/>
      </dsp:txXfrm>
    </dsp:sp>
    <dsp:sp modelId="{B4F89DDA-DC7D-4C4E-967D-E22B07A05DB1}">
      <dsp:nvSpPr>
        <dsp:cNvPr id="0" name=""/>
        <dsp:cNvSpPr/>
      </dsp:nvSpPr>
      <dsp:spPr>
        <a:xfrm>
          <a:off x="4755749" y="1030894"/>
          <a:ext cx="2083470" cy="3097067"/>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4676" tIns="74676" rIns="99568" bIns="112014" numCol="1" spcCol="1270" anchor="t" anchorCtr="0">
          <a:noAutofit/>
        </a:bodyPr>
        <a:lstStyle/>
        <a:p>
          <a:pPr marL="114300" lvl="1" indent="-114300" algn="l" defTabSz="622300">
            <a:lnSpc>
              <a:spcPct val="150000"/>
            </a:lnSpc>
            <a:spcBef>
              <a:spcPct val="0"/>
            </a:spcBef>
            <a:spcAft>
              <a:spcPct val="15000"/>
            </a:spcAft>
            <a:buChar char="•"/>
          </a:pPr>
          <a:r>
            <a:rPr lang="en-GB" sz="1400" b="0" i="0" kern="1200">
              <a:latin typeface="Aptos" panose="020B0004020202020204" pitchFamily="34" charset="0"/>
            </a:rPr>
            <a:t>Use reliable and valid data sources. Assess the quality and integrity of sources.</a:t>
          </a:r>
          <a:endParaRPr lang="en-GB" sz="1400" kern="1200">
            <a:latin typeface="Aptos" panose="020B0004020202020204" pitchFamily="34" charset="0"/>
          </a:endParaRPr>
        </a:p>
      </dsp:txBody>
      <dsp:txXfrm>
        <a:off x="4755749" y="1030894"/>
        <a:ext cx="2083470" cy="3097067"/>
      </dsp:txXfrm>
    </dsp:sp>
    <dsp:sp modelId="{4B0BA49E-53FB-4A48-8A53-1DCC68267D3A}">
      <dsp:nvSpPr>
        <dsp:cNvPr id="0" name=""/>
        <dsp:cNvSpPr/>
      </dsp:nvSpPr>
      <dsp:spPr>
        <a:xfrm>
          <a:off x="7130905" y="291609"/>
          <a:ext cx="2083470" cy="739284"/>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56896" rIns="99568" bIns="56896" numCol="1" spcCol="1270" anchor="ctr" anchorCtr="0">
          <a:noAutofit/>
        </a:bodyPr>
        <a:lstStyle/>
        <a:p>
          <a:pPr marL="0" lvl="0" indent="0" algn="ctr" defTabSz="622300">
            <a:lnSpc>
              <a:spcPct val="150000"/>
            </a:lnSpc>
            <a:spcBef>
              <a:spcPct val="0"/>
            </a:spcBef>
            <a:spcAft>
              <a:spcPct val="35000"/>
            </a:spcAft>
            <a:buNone/>
          </a:pPr>
          <a:r>
            <a:rPr lang="en-GB" sz="1400" b="1" i="0" kern="1200" dirty="0">
              <a:latin typeface="Aptos" panose="020B0004020202020204" pitchFamily="34" charset="0"/>
            </a:rPr>
            <a:t>Compliance with Laws and Regulations:</a:t>
          </a:r>
          <a:endParaRPr lang="en-GB" sz="1400" kern="1200" dirty="0">
            <a:latin typeface="Aptos" panose="020B0004020202020204" pitchFamily="34" charset="0"/>
          </a:endParaRPr>
        </a:p>
      </dsp:txBody>
      <dsp:txXfrm>
        <a:off x="7130905" y="291609"/>
        <a:ext cx="2083470" cy="739284"/>
      </dsp:txXfrm>
    </dsp:sp>
    <dsp:sp modelId="{0426731F-8A3C-42F1-804E-8F6D7BF28D02}">
      <dsp:nvSpPr>
        <dsp:cNvPr id="0" name=""/>
        <dsp:cNvSpPr/>
      </dsp:nvSpPr>
      <dsp:spPr>
        <a:xfrm>
          <a:off x="7130905" y="1030894"/>
          <a:ext cx="2083470" cy="3097067"/>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4676" tIns="74676" rIns="99568" bIns="112014" numCol="1" spcCol="1270" anchor="t" anchorCtr="0">
          <a:noAutofit/>
        </a:bodyPr>
        <a:lstStyle/>
        <a:p>
          <a:pPr marL="114300" lvl="1" indent="-114300" algn="l" defTabSz="622300">
            <a:lnSpc>
              <a:spcPct val="150000"/>
            </a:lnSpc>
            <a:spcBef>
              <a:spcPct val="0"/>
            </a:spcBef>
            <a:spcAft>
              <a:spcPct val="15000"/>
            </a:spcAft>
            <a:buChar char="•"/>
          </a:pPr>
          <a:r>
            <a:rPr lang="en-GB" sz="1400" b="0" i="0" kern="1200">
              <a:latin typeface="Aptos" panose="020B0004020202020204" pitchFamily="34" charset="0"/>
            </a:rPr>
            <a:t>Adhere to relevant laws and regulations governing data use and research (e.g. GDPR). </a:t>
          </a:r>
          <a:endParaRPr lang="en-GB" sz="1400" kern="1200">
            <a:latin typeface="Aptos" panose="020B0004020202020204" pitchFamily="34" charset="0"/>
          </a:endParaRPr>
        </a:p>
      </dsp:txBody>
      <dsp:txXfrm>
        <a:off x="7130905" y="1030894"/>
        <a:ext cx="2083470" cy="3097067"/>
      </dsp:txXfrm>
    </dsp:sp>
    <dsp:sp modelId="{527B8B4B-D6E7-4EB7-86F6-6A7D2579D756}">
      <dsp:nvSpPr>
        <dsp:cNvPr id="0" name=""/>
        <dsp:cNvSpPr/>
      </dsp:nvSpPr>
      <dsp:spPr>
        <a:xfrm>
          <a:off x="9506062" y="291609"/>
          <a:ext cx="2083470" cy="739284"/>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56896" rIns="99568" bIns="56896" numCol="1" spcCol="1270" anchor="ctr" anchorCtr="0">
          <a:noAutofit/>
        </a:bodyPr>
        <a:lstStyle/>
        <a:p>
          <a:pPr marL="0" lvl="0" indent="0" algn="ctr" defTabSz="622300">
            <a:lnSpc>
              <a:spcPct val="150000"/>
            </a:lnSpc>
            <a:spcBef>
              <a:spcPct val="0"/>
            </a:spcBef>
            <a:spcAft>
              <a:spcPct val="35000"/>
            </a:spcAft>
            <a:buNone/>
          </a:pPr>
          <a:r>
            <a:rPr lang="en-GB" sz="1400" b="1" i="0" kern="1200" dirty="0">
              <a:latin typeface="Aptos" panose="020B0004020202020204" pitchFamily="34" charset="0"/>
            </a:rPr>
            <a:t>Informed Consent</a:t>
          </a:r>
          <a:endParaRPr lang="en-GB" sz="1400" kern="1200" dirty="0">
            <a:latin typeface="Aptos" panose="020B0004020202020204" pitchFamily="34" charset="0"/>
          </a:endParaRPr>
        </a:p>
      </dsp:txBody>
      <dsp:txXfrm>
        <a:off x="9506062" y="291609"/>
        <a:ext cx="2083470" cy="739284"/>
      </dsp:txXfrm>
    </dsp:sp>
    <dsp:sp modelId="{3FAC58C7-563C-4DE2-B8E2-03C2F5DF4A75}">
      <dsp:nvSpPr>
        <dsp:cNvPr id="0" name=""/>
        <dsp:cNvSpPr/>
      </dsp:nvSpPr>
      <dsp:spPr>
        <a:xfrm>
          <a:off x="9506062" y="1030894"/>
          <a:ext cx="2083470" cy="3097067"/>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4676" tIns="74676" rIns="99568" bIns="112014" numCol="1" spcCol="1270" anchor="t" anchorCtr="0">
          <a:noAutofit/>
        </a:bodyPr>
        <a:lstStyle/>
        <a:p>
          <a:pPr marL="114300" lvl="1" indent="-114300" algn="l" defTabSz="622300">
            <a:lnSpc>
              <a:spcPct val="150000"/>
            </a:lnSpc>
            <a:spcBef>
              <a:spcPct val="0"/>
            </a:spcBef>
            <a:spcAft>
              <a:spcPct val="15000"/>
            </a:spcAft>
            <a:buChar char="•"/>
          </a:pPr>
          <a:r>
            <a:rPr lang="en-GB" sz="1400" b="0" i="0" kern="1200" dirty="0">
              <a:latin typeface="Aptos" panose="020B0004020202020204" pitchFamily="34" charset="0"/>
            </a:rPr>
            <a:t>Comply with informed consent agreements when using data that requires it or ensuring that if you have used primary research sources, the participants have provided their consent. </a:t>
          </a:r>
          <a:endParaRPr lang="en-GB" sz="1400" kern="1200" dirty="0">
            <a:latin typeface="Aptos" panose="020B0004020202020204" pitchFamily="34" charset="0"/>
          </a:endParaRPr>
        </a:p>
      </dsp:txBody>
      <dsp:txXfrm>
        <a:off x="9506062" y="1030894"/>
        <a:ext cx="2083470" cy="3097067"/>
      </dsp:txXfrm>
    </dsp:sp>
  </dsp:spTree>
</dsp:drawing>
</file>

<file path=ppt/diagrams/layout1.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1/21/2025</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blue background with yellow text&#10;&#10;Description automatically generated with low confidence">
            <a:extLst>
              <a:ext uri="{FF2B5EF4-FFF2-40B4-BE49-F238E27FC236}">
                <a16:creationId xmlns:a16="http://schemas.microsoft.com/office/drawing/2014/main" id="{C57804DB-28D9-A0D4-1910-EE6AC086140A}"/>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screenshot&#10;&#10;Description automatically generated">
            <a:extLst>
              <a:ext uri="{FF2B5EF4-FFF2-40B4-BE49-F238E27FC236}">
                <a16:creationId xmlns:a16="http://schemas.microsoft.com/office/drawing/2014/main" id="{4AF67501-012E-85E6-5A58-BF498FFABB78}"/>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3.xml"/><Relationship Id="rId5" Type="http://schemas.openxmlformats.org/officeDocument/2006/relationships/image" Target="../media/image9.svg"/><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png"/><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png"/><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18.png"/><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20.png"/><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23.svg"/><Relationship Id="rId2" Type="http://schemas.openxmlformats.org/officeDocument/2006/relationships/image" Target="../media/image22.png"/><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25.svg"/><Relationship Id="rId2" Type="http://schemas.openxmlformats.org/officeDocument/2006/relationships/image" Target="../media/image24.png"/><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3" Type="http://schemas.openxmlformats.org/officeDocument/2006/relationships/image" Target="../media/image27.svg"/><Relationship Id="rId2" Type="http://schemas.openxmlformats.org/officeDocument/2006/relationships/image" Target="../media/image26.png"/><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3" Type="http://schemas.openxmlformats.org/officeDocument/2006/relationships/image" Target="../media/image29.svg"/><Relationship Id="rId2" Type="http://schemas.openxmlformats.org/officeDocument/2006/relationships/image" Target="../media/image28.png"/><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3" Type="http://schemas.openxmlformats.org/officeDocument/2006/relationships/image" Target="../media/image32.svg"/><Relationship Id="rId2" Type="http://schemas.openxmlformats.org/officeDocument/2006/relationships/image" Target="../media/image31.png"/><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3" Type="http://schemas.openxmlformats.org/officeDocument/2006/relationships/image" Target="../media/image34.svg"/><Relationship Id="rId2" Type="http://schemas.openxmlformats.org/officeDocument/2006/relationships/image" Target="../media/image33.png"/><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9.xml.rels><?xml version="1.0" encoding="UTF-8" standalone="yes"?>
<Relationships xmlns="http://schemas.openxmlformats.org/package/2006/relationships"><Relationship Id="rId3" Type="http://schemas.openxmlformats.org/officeDocument/2006/relationships/image" Target="../media/image36.svg"/><Relationship Id="rId2" Type="http://schemas.openxmlformats.org/officeDocument/2006/relationships/image" Target="../media/image35.png"/><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0538378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A0824BC5-E3F6-E06E-669E-110F21DEF71D}"/>
              </a:ext>
            </a:extLst>
          </p:cNvPr>
          <p:cNvSpPr>
            <a:spLocks noGrp="1"/>
          </p:cNvSpPr>
          <p:nvPr>
            <p:ph idx="1"/>
          </p:nvPr>
        </p:nvSpPr>
        <p:spPr/>
        <p:txBody>
          <a:bodyPr/>
          <a:lstStyle/>
          <a:p>
            <a:pPr algn="ctr"/>
            <a:endParaRPr lang="en-GB" sz="4000" dirty="0"/>
          </a:p>
          <a:p>
            <a:pPr algn="ctr"/>
            <a:r>
              <a:rPr lang="en-GB" sz="4000" dirty="0"/>
              <a:t>BMHP6020_BIRM – Independent Project</a:t>
            </a:r>
          </a:p>
          <a:p>
            <a:pPr algn="ctr"/>
            <a:r>
              <a:rPr lang="en-GB" sz="4000" b="1" u="sng" dirty="0"/>
              <a:t>Chapter 3  - Methods / Search Strategy</a:t>
            </a:r>
          </a:p>
          <a:p>
            <a:pPr algn="ctr"/>
            <a:endParaRPr lang="en-GB" sz="4000" dirty="0"/>
          </a:p>
          <a:p>
            <a:pPr algn="ctr"/>
            <a:r>
              <a:rPr lang="en-GB" sz="4000" dirty="0"/>
              <a:t>Academic Methods Poster </a:t>
            </a:r>
          </a:p>
        </p:txBody>
      </p:sp>
    </p:spTree>
    <p:extLst>
      <p:ext uri="{BB962C8B-B14F-4D97-AF65-F5344CB8AC3E}">
        <p14:creationId xmlns:p14="http://schemas.microsoft.com/office/powerpoint/2010/main" val="39915847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03511-59D6-1A17-F4B2-B46C1BAACB83}"/>
              </a:ext>
            </a:extLst>
          </p:cNvPr>
          <p:cNvSpPr>
            <a:spLocks noGrp="1"/>
          </p:cNvSpPr>
          <p:nvPr>
            <p:ph type="title"/>
          </p:nvPr>
        </p:nvSpPr>
        <p:spPr>
          <a:xfrm>
            <a:off x="377158" y="1315227"/>
            <a:ext cx="11594969" cy="1325563"/>
          </a:xfrm>
        </p:spPr>
        <p:txBody>
          <a:bodyPr>
            <a:normAutofit fontScale="90000"/>
          </a:bodyPr>
          <a:lstStyle/>
          <a:p>
            <a:pPr>
              <a:lnSpc>
                <a:spcPct val="150000"/>
              </a:lnSpc>
            </a:pPr>
            <a:r>
              <a:rPr lang="en-GB" sz="3600" b="1" dirty="0">
                <a:latin typeface="Aptos" panose="020B0004020202020204" pitchFamily="34" charset="0"/>
                <a:ea typeface="Lato" panose="020F0502020204030203" pitchFamily="34" charset="0"/>
                <a:cs typeface="Lato" panose="020F0502020204030203" pitchFamily="34" charset="0"/>
              </a:rPr>
              <a:t>Welcome to Chapter 3 –  Methods / Search Strategy – Academic Methods Poster </a:t>
            </a:r>
          </a:p>
        </p:txBody>
      </p:sp>
      <p:sp>
        <p:nvSpPr>
          <p:cNvPr id="3" name="Content Placeholder 2">
            <a:extLst>
              <a:ext uri="{FF2B5EF4-FFF2-40B4-BE49-F238E27FC236}">
                <a16:creationId xmlns:a16="http://schemas.microsoft.com/office/drawing/2014/main" id="{B698563B-8981-3599-4F15-065BD312A17B}"/>
              </a:ext>
            </a:extLst>
          </p:cNvPr>
          <p:cNvSpPr>
            <a:spLocks noGrp="1"/>
          </p:cNvSpPr>
          <p:nvPr>
            <p:ph idx="1"/>
          </p:nvPr>
        </p:nvSpPr>
        <p:spPr>
          <a:xfrm>
            <a:off x="301657" y="2881426"/>
            <a:ext cx="7844053" cy="3651349"/>
          </a:xfrm>
        </p:spPr>
        <p:txBody>
          <a:bodyPr>
            <a:normAutofit/>
          </a:bodyPr>
          <a:lstStyle/>
          <a:p>
            <a:pPr algn="just">
              <a:lnSpc>
                <a:spcPct val="150000"/>
              </a:lnSpc>
            </a:pPr>
            <a:r>
              <a:rPr lang="en-GB" sz="2000" dirty="0">
                <a:latin typeface="Aptos" panose="020B0004020202020204" pitchFamily="34" charset="0"/>
              </a:rPr>
              <a:t>This PowerPoint highlights key information regarding Chapter 3 / Academic Methods Poster element of your dissertation. </a:t>
            </a:r>
          </a:p>
          <a:p>
            <a:pPr algn="just">
              <a:lnSpc>
                <a:spcPct val="150000"/>
              </a:lnSpc>
            </a:pPr>
            <a:r>
              <a:rPr lang="en-GB" sz="2000" dirty="0">
                <a:latin typeface="Aptos" panose="020B0004020202020204" pitchFamily="34" charset="0"/>
              </a:rPr>
              <a:t>Each heading which has been provided in the ‘Academic Methods Poster Template’ will be broken down. </a:t>
            </a:r>
          </a:p>
          <a:p>
            <a:pPr algn="just">
              <a:lnSpc>
                <a:spcPct val="150000"/>
              </a:lnSpc>
            </a:pPr>
            <a:r>
              <a:rPr lang="en-GB" sz="2000" dirty="0">
                <a:latin typeface="Aptos" panose="020B0004020202020204" pitchFamily="34" charset="0"/>
              </a:rPr>
              <a:t>You will be expected to highlight any section you do not understand and speak with your lecturer about this.  </a:t>
            </a:r>
          </a:p>
        </p:txBody>
      </p:sp>
      <p:pic>
        <p:nvPicPr>
          <p:cNvPr id="7" name="Graphic 6" descr="Graduation cap">
            <a:extLst>
              <a:ext uri="{FF2B5EF4-FFF2-40B4-BE49-F238E27FC236}">
                <a16:creationId xmlns:a16="http://schemas.microsoft.com/office/drawing/2014/main" id="{656C887C-422D-D9C4-8FCC-C13EDCE33FD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163493" y="2391536"/>
            <a:ext cx="3651349" cy="3651349"/>
          </a:xfrm>
          <a:prstGeom prst="rect">
            <a:avLst/>
          </a:prstGeom>
        </p:spPr>
      </p:pic>
    </p:spTree>
    <p:extLst>
      <p:ext uri="{BB962C8B-B14F-4D97-AF65-F5344CB8AC3E}">
        <p14:creationId xmlns:p14="http://schemas.microsoft.com/office/powerpoint/2010/main" val="6107322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A14D3C-7B34-0E77-0285-2552263EC3EE}"/>
              </a:ext>
            </a:extLst>
          </p:cNvPr>
          <p:cNvSpPr>
            <a:spLocks noGrp="1"/>
          </p:cNvSpPr>
          <p:nvPr>
            <p:ph type="title"/>
          </p:nvPr>
        </p:nvSpPr>
        <p:spPr>
          <a:xfrm>
            <a:off x="301657" y="1253146"/>
            <a:ext cx="11594969" cy="1325563"/>
          </a:xfrm>
        </p:spPr>
        <p:txBody>
          <a:bodyPr>
            <a:normAutofit/>
          </a:bodyPr>
          <a:lstStyle/>
          <a:p>
            <a:r>
              <a:rPr lang="en-GB" sz="4000" b="1" dirty="0">
                <a:latin typeface="Aptos" panose="020B0004020202020204" pitchFamily="34" charset="0"/>
                <a:ea typeface="Lato" panose="020F0502020204030203" pitchFamily="34" charset="0"/>
                <a:cs typeface="Lato" panose="020F0502020204030203" pitchFamily="34" charset="0"/>
              </a:rPr>
              <a:t>What is a Methods Chapter? </a:t>
            </a:r>
            <a:r>
              <a:rPr lang="en-GB" sz="4000" dirty="0">
                <a:latin typeface="Aptos Black" panose="020B0004020202020204" pitchFamily="34" charset="0"/>
                <a:ea typeface="Lato" panose="020F0502020204030203" pitchFamily="34" charset="0"/>
                <a:cs typeface="Lato" panose="020F0502020204030203" pitchFamily="34" charset="0"/>
              </a:rPr>
              <a:t>				</a:t>
            </a:r>
          </a:p>
        </p:txBody>
      </p:sp>
      <p:sp>
        <p:nvSpPr>
          <p:cNvPr id="3" name="Content Placeholder 2">
            <a:extLst>
              <a:ext uri="{FF2B5EF4-FFF2-40B4-BE49-F238E27FC236}">
                <a16:creationId xmlns:a16="http://schemas.microsoft.com/office/drawing/2014/main" id="{2560CAD5-C551-8E72-8F81-7597A19E96BA}"/>
              </a:ext>
            </a:extLst>
          </p:cNvPr>
          <p:cNvSpPr>
            <a:spLocks noGrp="1"/>
          </p:cNvSpPr>
          <p:nvPr>
            <p:ph idx="1"/>
          </p:nvPr>
        </p:nvSpPr>
        <p:spPr>
          <a:xfrm>
            <a:off x="301657" y="2484928"/>
            <a:ext cx="8754661" cy="4153867"/>
          </a:xfrm>
        </p:spPr>
        <p:txBody>
          <a:bodyPr>
            <a:noAutofit/>
          </a:bodyPr>
          <a:lstStyle/>
          <a:p>
            <a:pPr algn="just">
              <a:lnSpc>
                <a:spcPct val="150000"/>
              </a:lnSpc>
            </a:pPr>
            <a:r>
              <a:rPr lang="en-GB" sz="1700" dirty="0">
                <a:latin typeface="Aptos" panose="020B0004020202020204" pitchFamily="34" charset="0"/>
                <a:ea typeface="Lato" panose="020F0502020204030203" pitchFamily="34" charset="0"/>
                <a:cs typeface="Lato" panose="020F0502020204030203" pitchFamily="34" charset="0"/>
              </a:rPr>
              <a:t>A methods chapter to a dissertation provides the reader with information about what methods you have used to conduct your research. </a:t>
            </a:r>
          </a:p>
          <a:p>
            <a:pPr algn="just">
              <a:lnSpc>
                <a:spcPct val="150000"/>
              </a:lnSpc>
            </a:pPr>
            <a:r>
              <a:rPr lang="en-GB" sz="1700" dirty="0">
                <a:latin typeface="Aptos" panose="020B0004020202020204" pitchFamily="34" charset="0"/>
                <a:ea typeface="Lato" panose="020F0502020204030203" pitchFamily="34" charset="0"/>
                <a:cs typeface="Lato" panose="020F0502020204030203" pitchFamily="34" charset="0"/>
              </a:rPr>
              <a:t>It establishes particular methods and search strategy you have used to inform your research and the information you have sourced. </a:t>
            </a:r>
          </a:p>
          <a:p>
            <a:pPr algn="just">
              <a:lnSpc>
                <a:spcPct val="150000"/>
              </a:lnSpc>
            </a:pPr>
            <a:r>
              <a:rPr lang="en-GB" sz="1700" dirty="0">
                <a:latin typeface="Aptos" panose="020B0004020202020204" pitchFamily="34" charset="0"/>
                <a:ea typeface="Lato" panose="020F0502020204030203" pitchFamily="34" charset="0"/>
                <a:cs typeface="Lato" panose="020F0502020204030203" pitchFamily="34" charset="0"/>
              </a:rPr>
              <a:t>“T</a:t>
            </a:r>
            <a:r>
              <a:rPr lang="en-GB" sz="1700" b="0" i="0" dirty="0">
                <a:solidFill>
                  <a:srgbClr val="111111"/>
                </a:solidFill>
                <a:effectLst/>
                <a:latin typeface="Aptos" panose="020B0004020202020204" pitchFamily="34" charset="0"/>
                <a:ea typeface="Lato" panose="020F0502020204030203" pitchFamily="34" charset="0"/>
                <a:cs typeface="Lato" panose="020F0502020204030203" pitchFamily="34" charset="0"/>
              </a:rPr>
              <a:t>he Method chapter of a dissertation, article, or proposal describes the exact steps that will be undertaken to address your title or research question/s.” (Williams, 2022). </a:t>
            </a:r>
          </a:p>
          <a:p>
            <a:pPr algn="just">
              <a:lnSpc>
                <a:spcPct val="150000"/>
              </a:lnSpc>
            </a:pPr>
            <a:r>
              <a:rPr lang="en-GB" sz="1700" dirty="0">
                <a:latin typeface="Aptos" panose="020B0004020202020204" pitchFamily="34" charset="0"/>
                <a:ea typeface="Lato" panose="020F0502020204030203" pitchFamily="34" charset="0"/>
                <a:cs typeface="Lato" panose="020F0502020204030203" pitchFamily="34" charset="0"/>
              </a:rPr>
              <a:t>Remember        - we have to assume that someone who does not know what we are talking about is going to be reading our work. Be specific and explicit in your explanations.  </a:t>
            </a:r>
          </a:p>
          <a:p>
            <a:pPr algn="just">
              <a:lnSpc>
                <a:spcPct val="150000"/>
              </a:lnSpc>
            </a:pPr>
            <a:endParaRPr lang="en-GB" sz="1700" dirty="0">
              <a:latin typeface="Aptos" panose="020B0004020202020204" pitchFamily="34" charset="0"/>
              <a:ea typeface="Lato" panose="020F0502020204030203" pitchFamily="34" charset="0"/>
              <a:cs typeface="Lato" panose="020F0502020204030203" pitchFamily="34" charset="0"/>
            </a:endParaRPr>
          </a:p>
        </p:txBody>
      </p:sp>
      <p:pic>
        <p:nvPicPr>
          <p:cNvPr id="6" name="Graphic 5" descr="Circles with arrows with solid fill">
            <a:extLst>
              <a:ext uri="{FF2B5EF4-FFF2-40B4-BE49-F238E27FC236}">
                <a16:creationId xmlns:a16="http://schemas.microsoft.com/office/drawing/2014/main" id="{A56E78B2-3ECE-C874-BDC7-C12D4E80F4CB}"/>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207020" y="2956141"/>
            <a:ext cx="2457371" cy="2457371"/>
          </a:xfrm>
          <a:prstGeom prst="rect">
            <a:avLst/>
          </a:prstGeom>
        </p:spPr>
      </p:pic>
      <p:pic>
        <p:nvPicPr>
          <p:cNvPr id="8" name="Graphic 7" descr="Thought bubble with solid fill">
            <a:extLst>
              <a:ext uri="{FF2B5EF4-FFF2-40B4-BE49-F238E27FC236}">
                <a16:creationId xmlns:a16="http://schemas.microsoft.com/office/drawing/2014/main" id="{C20A9CFA-5D5B-E8C7-9FCB-FCCCC86BC0D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662937" y="5178414"/>
            <a:ext cx="426440" cy="426440"/>
          </a:xfrm>
          <a:prstGeom prst="rect">
            <a:avLst/>
          </a:prstGeom>
        </p:spPr>
      </p:pic>
    </p:spTree>
    <p:extLst>
      <p:ext uri="{BB962C8B-B14F-4D97-AF65-F5344CB8AC3E}">
        <p14:creationId xmlns:p14="http://schemas.microsoft.com/office/powerpoint/2010/main" val="2631361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A14D3C-7B34-0E77-0285-2552263EC3EE}"/>
              </a:ext>
            </a:extLst>
          </p:cNvPr>
          <p:cNvSpPr>
            <a:spLocks noGrp="1"/>
          </p:cNvSpPr>
          <p:nvPr>
            <p:ph type="title"/>
          </p:nvPr>
        </p:nvSpPr>
        <p:spPr>
          <a:xfrm>
            <a:off x="301657" y="1253146"/>
            <a:ext cx="11594969" cy="1325563"/>
          </a:xfrm>
        </p:spPr>
        <p:txBody>
          <a:bodyPr>
            <a:normAutofit/>
          </a:bodyPr>
          <a:lstStyle/>
          <a:p>
            <a:r>
              <a:rPr lang="en-GB" sz="4000" b="1" dirty="0">
                <a:latin typeface="Aptos" panose="020B0004020202020204" pitchFamily="34" charset="0"/>
                <a:ea typeface="Lato" panose="020F0502020204030203" pitchFamily="34" charset="0"/>
                <a:cs typeface="Lato" panose="020F0502020204030203" pitchFamily="34" charset="0"/>
              </a:rPr>
              <a:t>What is a Search Strategy? </a:t>
            </a:r>
            <a:r>
              <a:rPr lang="en-GB" sz="4000" dirty="0">
                <a:latin typeface="Aptos Black" panose="020B0004020202020204" pitchFamily="34" charset="0"/>
                <a:ea typeface="Lato" panose="020F0502020204030203" pitchFamily="34" charset="0"/>
                <a:cs typeface="Lato" panose="020F0502020204030203" pitchFamily="34" charset="0"/>
              </a:rPr>
              <a:t>				</a:t>
            </a:r>
          </a:p>
        </p:txBody>
      </p:sp>
      <p:sp>
        <p:nvSpPr>
          <p:cNvPr id="3" name="Content Placeholder 2">
            <a:extLst>
              <a:ext uri="{FF2B5EF4-FFF2-40B4-BE49-F238E27FC236}">
                <a16:creationId xmlns:a16="http://schemas.microsoft.com/office/drawing/2014/main" id="{2560CAD5-C551-8E72-8F81-7597A19E96BA}"/>
              </a:ext>
            </a:extLst>
          </p:cNvPr>
          <p:cNvSpPr>
            <a:spLocks noGrp="1"/>
          </p:cNvSpPr>
          <p:nvPr>
            <p:ph idx="1"/>
          </p:nvPr>
        </p:nvSpPr>
        <p:spPr>
          <a:xfrm>
            <a:off x="301657" y="2484928"/>
            <a:ext cx="8754661" cy="4153867"/>
          </a:xfrm>
        </p:spPr>
        <p:txBody>
          <a:bodyPr>
            <a:noAutofit/>
          </a:bodyPr>
          <a:lstStyle/>
          <a:p>
            <a:pPr algn="just">
              <a:lnSpc>
                <a:spcPct val="150000"/>
              </a:lnSpc>
            </a:pPr>
            <a:r>
              <a:rPr lang="en-GB" sz="1700" dirty="0">
                <a:latin typeface="Aptos" panose="020B0004020202020204" pitchFamily="34" charset="0"/>
                <a:ea typeface="Lato" panose="020F0502020204030203" pitchFamily="34" charset="0"/>
                <a:cs typeface="Lato" panose="020F0502020204030203" pitchFamily="34" charset="0"/>
              </a:rPr>
              <a:t>A search strategy is a strategy which you have used to</a:t>
            </a:r>
            <a:r>
              <a:rPr lang="en-GB" sz="1700" b="1" u="sng" dirty="0">
                <a:latin typeface="Aptos" panose="020B0004020202020204" pitchFamily="34" charset="0"/>
                <a:ea typeface="Lato" panose="020F0502020204030203" pitchFamily="34" charset="0"/>
                <a:cs typeface="Lato" panose="020F0502020204030203" pitchFamily="34" charset="0"/>
              </a:rPr>
              <a:t> find </a:t>
            </a:r>
            <a:r>
              <a:rPr lang="en-GB" sz="1700" dirty="0">
                <a:latin typeface="Aptos" panose="020B0004020202020204" pitchFamily="34" charset="0"/>
                <a:ea typeface="Lato" panose="020F0502020204030203" pitchFamily="34" charset="0"/>
                <a:cs typeface="Lato" panose="020F0502020204030203" pitchFamily="34" charset="0"/>
              </a:rPr>
              <a:t>the articles and information you have used within Chapter 2 – Background Information. </a:t>
            </a:r>
          </a:p>
          <a:p>
            <a:pPr algn="just">
              <a:lnSpc>
                <a:spcPct val="150000"/>
              </a:lnSpc>
            </a:pPr>
            <a:r>
              <a:rPr lang="en-GB" sz="1700" dirty="0">
                <a:latin typeface="Aptos" panose="020B0004020202020204" pitchFamily="34" charset="0"/>
                <a:ea typeface="Lato" panose="020F0502020204030203" pitchFamily="34" charset="0"/>
                <a:cs typeface="Lato" panose="020F0502020204030203" pitchFamily="34" charset="0"/>
              </a:rPr>
              <a:t>“A search strategy combines keywords and alternative terms in a comprehensive search which can then be used in an academic database.”</a:t>
            </a:r>
            <a:r>
              <a:rPr lang="en-GB" sz="1700" b="0" i="0" dirty="0">
                <a:solidFill>
                  <a:srgbClr val="111111"/>
                </a:solidFill>
                <a:effectLst/>
                <a:latin typeface="Aptos" panose="020B0004020202020204" pitchFamily="34" charset="0"/>
                <a:ea typeface="Lato" panose="020F0502020204030203" pitchFamily="34" charset="0"/>
                <a:cs typeface="Lato" panose="020F0502020204030203" pitchFamily="34" charset="0"/>
              </a:rPr>
              <a:t>(University of Sheffield, 2023). </a:t>
            </a:r>
          </a:p>
          <a:p>
            <a:pPr algn="just">
              <a:lnSpc>
                <a:spcPct val="150000"/>
              </a:lnSpc>
            </a:pPr>
            <a:r>
              <a:rPr lang="en-GB" sz="1700" dirty="0">
                <a:latin typeface="Aptos" panose="020B0004020202020204" pitchFamily="34" charset="0"/>
                <a:ea typeface="Lato" panose="020F0502020204030203" pitchFamily="34" charset="0"/>
                <a:cs typeface="Lato" panose="020F0502020204030203" pitchFamily="34" charset="0"/>
              </a:rPr>
              <a:t>In essence a search strategy explains to the reader the exact way in which you have searched for the information you have chosen to use in your dissertation. </a:t>
            </a:r>
          </a:p>
        </p:txBody>
      </p:sp>
      <p:pic>
        <p:nvPicPr>
          <p:cNvPr id="5" name="Graphic 4" descr="Playbook with solid fill">
            <a:extLst>
              <a:ext uri="{FF2B5EF4-FFF2-40B4-BE49-F238E27FC236}">
                <a16:creationId xmlns:a16="http://schemas.microsoft.com/office/drawing/2014/main" id="{DE7E67A1-0923-4945-CB61-990AFBFC3DC5}"/>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277934" y="2918966"/>
            <a:ext cx="2478110" cy="2478110"/>
          </a:xfrm>
          <a:prstGeom prst="rect">
            <a:avLst/>
          </a:prstGeom>
        </p:spPr>
      </p:pic>
    </p:spTree>
    <p:extLst>
      <p:ext uri="{BB962C8B-B14F-4D97-AF65-F5344CB8AC3E}">
        <p14:creationId xmlns:p14="http://schemas.microsoft.com/office/powerpoint/2010/main" val="15926981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26A8FDB-3D39-0865-1F18-A8D9BCF995A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2DF10F7-A5BE-9C73-B166-116B3048F4A1}"/>
              </a:ext>
            </a:extLst>
          </p:cNvPr>
          <p:cNvSpPr>
            <a:spLocks noGrp="1"/>
          </p:cNvSpPr>
          <p:nvPr>
            <p:ph type="title"/>
          </p:nvPr>
        </p:nvSpPr>
        <p:spPr>
          <a:xfrm>
            <a:off x="301657" y="1511565"/>
            <a:ext cx="11594969" cy="893706"/>
          </a:xfrm>
        </p:spPr>
        <p:txBody>
          <a:bodyPr>
            <a:normAutofit fontScale="90000"/>
          </a:bodyPr>
          <a:lstStyle/>
          <a:p>
            <a:r>
              <a:rPr lang="en-GB" sz="4000" b="1" dirty="0">
                <a:latin typeface="Aptos" panose="020B0004020202020204" pitchFamily="34" charset="0"/>
                <a:ea typeface="Lato" panose="020F0502020204030203" pitchFamily="34" charset="0"/>
                <a:cs typeface="Lato" panose="020F0502020204030203" pitchFamily="34" charset="0"/>
              </a:rPr>
              <a:t>What is an Academic Methods Poster? </a:t>
            </a:r>
            <a:r>
              <a:rPr lang="en-GB" sz="4000" dirty="0">
                <a:latin typeface="Aptos Black" panose="020B0004020202020204" pitchFamily="34" charset="0"/>
                <a:ea typeface="Lato" panose="020F0502020204030203" pitchFamily="34" charset="0"/>
                <a:cs typeface="Lato" panose="020F0502020204030203" pitchFamily="34" charset="0"/>
              </a:rPr>
              <a:t>				</a:t>
            </a:r>
          </a:p>
        </p:txBody>
      </p:sp>
      <p:sp>
        <p:nvSpPr>
          <p:cNvPr id="3" name="Content Placeholder 2">
            <a:extLst>
              <a:ext uri="{FF2B5EF4-FFF2-40B4-BE49-F238E27FC236}">
                <a16:creationId xmlns:a16="http://schemas.microsoft.com/office/drawing/2014/main" id="{58B27B66-CF33-6CA3-D8E2-3EF054CFBC8A}"/>
              </a:ext>
            </a:extLst>
          </p:cNvPr>
          <p:cNvSpPr>
            <a:spLocks noGrp="1"/>
          </p:cNvSpPr>
          <p:nvPr>
            <p:ph idx="1"/>
          </p:nvPr>
        </p:nvSpPr>
        <p:spPr>
          <a:xfrm>
            <a:off x="301657" y="2484928"/>
            <a:ext cx="8754661" cy="4153867"/>
          </a:xfrm>
        </p:spPr>
        <p:txBody>
          <a:bodyPr>
            <a:noAutofit/>
          </a:bodyPr>
          <a:lstStyle/>
          <a:p>
            <a:pPr algn="just">
              <a:lnSpc>
                <a:spcPct val="150000"/>
              </a:lnSpc>
            </a:pPr>
            <a:r>
              <a:rPr lang="en-GB" sz="1700" dirty="0">
                <a:latin typeface="Aptos" panose="020B0004020202020204" pitchFamily="34" charset="0"/>
                <a:ea typeface="Lato" panose="020F0502020204030203" pitchFamily="34" charset="0"/>
                <a:cs typeface="Lato" panose="020F0502020204030203" pitchFamily="34" charset="0"/>
              </a:rPr>
              <a:t>“An academic poster is a visual form of communicating academic research and projects that often combine text, diagrams and other media to convey ideas as effectively as possible” (University of Newcastle, 2024). </a:t>
            </a:r>
          </a:p>
          <a:p>
            <a:pPr algn="just">
              <a:lnSpc>
                <a:spcPct val="150000"/>
              </a:lnSpc>
            </a:pPr>
            <a:r>
              <a:rPr lang="en-GB" sz="1700" dirty="0">
                <a:latin typeface="Aptos" panose="020B0004020202020204" pitchFamily="34" charset="0"/>
                <a:ea typeface="Lato" panose="020F0502020204030203" pitchFamily="34" charset="0"/>
                <a:cs typeface="Lato" panose="020F0502020204030203" pitchFamily="34" charset="0"/>
              </a:rPr>
              <a:t>For the Element 2 of your dissertation, you are required to complete an Academic Poster demonstrating the methods / search strategy you have used to find and validate the information you have applied in your research. </a:t>
            </a:r>
          </a:p>
          <a:p>
            <a:pPr algn="just">
              <a:lnSpc>
                <a:spcPct val="150000"/>
              </a:lnSpc>
            </a:pPr>
            <a:r>
              <a:rPr lang="en-GB" sz="1700" dirty="0">
                <a:latin typeface="Aptos" panose="020B0004020202020204" pitchFamily="34" charset="0"/>
                <a:ea typeface="Lato" panose="020F0502020204030203" pitchFamily="34" charset="0"/>
                <a:cs typeface="Lato" panose="020F0502020204030203" pitchFamily="34" charset="0"/>
              </a:rPr>
              <a:t>In essence an academic methods poster is a visual way of communicating complex information which is helpful to the reader.</a:t>
            </a:r>
          </a:p>
        </p:txBody>
      </p:sp>
      <p:pic>
        <p:nvPicPr>
          <p:cNvPr id="5" name="Graphic 4" descr="Blog with solid fill">
            <a:extLst>
              <a:ext uri="{FF2B5EF4-FFF2-40B4-BE49-F238E27FC236}">
                <a16:creationId xmlns:a16="http://schemas.microsoft.com/office/drawing/2014/main" id="{055EF60C-5A69-14DA-008E-5F0DDD03AB34}"/>
              </a:ext>
            </a:extLst>
          </p:cNvPr>
          <p:cNvPicPr>
            <a:picLocks noChangeAspect="1"/>
          </p:cNvPicPr>
          <p:nvPr/>
        </p:nvPicPr>
        <p:blipFill>
          <a:blip r:embed="rId2">
            <a:extLst>
              <a:ext uri="{96DAC541-7B7A-43D3-8B79-37D633B846F1}">
                <asvg:svgBlip xmlns:asvg="http://schemas.microsoft.com/office/drawing/2016/SVG/main" r:embed="rId3"/>
              </a:ext>
            </a:extLst>
          </a:blip>
          <a:srcRect/>
          <a:stretch/>
        </p:blipFill>
        <p:spPr>
          <a:xfrm>
            <a:off x="9440098" y="2763077"/>
            <a:ext cx="2315946" cy="2315946"/>
          </a:xfrm>
          <a:prstGeom prst="rect">
            <a:avLst/>
          </a:prstGeom>
        </p:spPr>
      </p:pic>
    </p:spTree>
    <p:extLst>
      <p:ext uri="{BB962C8B-B14F-4D97-AF65-F5344CB8AC3E}">
        <p14:creationId xmlns:p14="http://schemas.microsoft.com/office/powerpoint/2010/main" val="39604465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03511-59D6-1A17-F4B2-B46C1BAACB83}"/>
              </a:ext>
            </a:extLst>
          </p:cNvPr>
          <p:cNvSpPr>
            <a:spLocks noGrp="1"/>
          </p:cNvSpPr>
          <p:nvPr>
            <p:ph type="title"/>
          </p:nvPr>
        </p:nvSpPr>
        <p:spPr>
          <a:xfrm>
            <a:off x="377158" y="1217185"/>
            <a:ext cx="11594969" cy="1033909"/>
          </a:xfrm>
        </p:spPr>
        <p:txBody>
          <a:bodyPr>
            <a:normAutofit/>
          </a:bodyPr>
          <a:lstStyle/>
          <a:p>
            <a:r>
              <a:rPr lang="en-GB" sz="3200" b="1" dirty="0">
                <a:latin typeface="Aptos" panose="020B0004020202020204" pitchFamily="34" charset="0"/>
                <a:ea typeface="Lato" panose="020F0502020204030203" pitchFamily="34" charset="0"/>
                <a:cs typeface="Lato" panose="020F0502020204030203" pitchFamily="34" charset="0"/>
              </a:rPr>
              <a:t>What do I need to include in my Academic Methods Poster? </a:t>
            </a:r>
          </a:p>
        </p:txBody>
      </p:sp>
      <p:sp>
        <p:nvSpPr>
          <p:cNvPr id="3" name="Content Placeholder 2">
            <a:extLst>
              <a:ext uri="{FF2B5EF4-FFF2-40B4-BE49-F238E27FC236}">
                <a16:creationId xmlns:a16="http://schemas.microsoft.com/office/drawing/2014/main" id="{B698563B-8981-3599-4F15-065BD312A17B}"/>
              </a:ext>
            </a:extLst>
          </p:cNvPr>
          <p:cNvSpPr>
            <a:spLocks noGrp="1"/>
          </p:cNvSpPr>
          <p:nvPr>
            <p:ph idx="1"/>
          </p:nvPr>
        </p:nvSpPr>
        <p:spPr>
          <a:xfrm>
            <a:off x="301656" y="2107096"/>
            <a:ext cx="10899744" cy="4562061"/>
          </a:xfrm>
        </p:spPr>
        <p:txBody>
          <a:bodyPr>
            <a:normAutofit fontScale="70000" lnSpcReduction="20000"/>
          </a:bodyPr>
          <a:lstStyle/>
          <a:p>
            <a:pPr>
              <a:lnSpc>
                <a:spcPct val="150000"/>
              </a:lnSpc>
            </a:pPr>
            <a:r>
              <a:rPr lang="en-GB" sz="2000" dirty="0">
                <a:latin typeface="Aptos" panose="020B0004020202020204" pitchFamily="34" charset="0"/>
                <a:ea typeface="Lato" panose="020F0502020204030203" pitchFamily="34" charset="0"/>
                <a:cs typeface="Lato" panose="020F0502020204030203" pitchFamily="34" charset="0"/>
              </a:rPr>
              <a:t>The Academic Methods Poster has various pieces of information you will need to include and should be </a:t>
            </a:r>
            <a:r>
              <a:rPr lang="en-GB" sz="2000" b="1" dirty="0">
                <a:latin typeface="Aptos" panose="020B0004020202020204" pitchFamily="34" charset="0"/>
                <a:ea typeface="Lato" panose="020F0502020204030203" pitchFamily="34" charset="0"/>
                <a:cs typeface="Lato" panose="020F0502020204030203" pitchFamily="34" charset="0"/>
              </a:rPr>
              <a:t>500 words approximately in total</a:t>
            </a:r>
            <a:r>
              <a:rPr lang="en-GB" sz="2000" dirty="0">
                <a:latin typeface="Aptos" panose="020B0004020202020204" pitchFamily="34" charset="0"/>
                <a:ea typeface="Lato" panose="020F0502020204030203" pitchFamily="34" charset="0"/>
                <a:cs typeface="Lato" panose="020F0502020204030203" pitchFamily="34" charset="0"/>
              </a:rPr>
              <a:t>. </a:t>
            </a:r>
          </a:p>
          <a:p>
            <a:pPr>
              <a:lnSpc>
                <a:spcPct val="150000"/>
              </a:lnSpc>
            </a:pPr>
            <a:r>
              <a:rPr lang="en-GB" sz="2000" dirty="0">
                <a:latin typeface="Aptos" panose="020B0004020202020204" pitchFamily="34" charset="0"/>
                <a:ea typeface="Lato" panose="020F0502020204030203" pitchFamily="34" charset="0"/>
                <a:cs typeface="Lato" panose="020F0502020204030203" pitchFamily="34" charset="0"/>
              </a:rPr>
              <a:t>Below comprises a list of headings which you will need to address in your Academic Methods Poster in relation to your methods, search strategy and analysis. </a:t>
            </a:r>
          </a:p>
          <a:p>
            <a:pPr>
              <a:lnSpc>
                <a:spcPct val="150000"/>
              </a:lnSpc>
            </a:pPr>
            <a:r>
              <a:rPr lang="en-GB" sz="2000" b="1" dirty="0">
                <a:latin typeface="Aptos" panose="020B0004020202020204" pitchFamily="34" charset="0"/>
                <a:ea typeface="Lato" panose="020F0502020204030203" pitchFamily="34" charset="0"/>
                <a:cs typeface="Lato" panose="020F0502020204030203" pitchFamily="34" charset="0"/>
              </a:rPr>
              <a:t>01 - Introduction and Research Aim </a:t>
            </a:r>
          </a:p>
          <a:p>
            <a:pPr>
              <a:lnSpc>
                <a:spcPct val="150000"/>
              </a:lnSpc>
            </a:pPr>
            <a:r>
              <a:rPr lang="en-GB" sz="2000" b="1" dirty="0">
                <a:latin typeface="Aptos" panose="020B0004020202020204" pitchFamily="34" charset="0"/>
                <a:ea typeface="Lato" panose="020F0502020204030203" pitchFamily="34" charset="0"/>
                <a:cs typeface="Lato" panose="020F0502020204030203" pitchFamily="34" charset="0"/>
              </a:rPr>
              <a:t>02 - Search Strategy</a:t>
            </a:r>
          </a:p>
          <a:p>
            <a:pPr>
              <a:lnSpc>
                <a:spcPct val="150000"/>
              </a:lnSpc>
            </a:pPr>
            <a:r>
              <a:rPr lang="en-GB" sz="2000" b="1" dirty="0">
                <a:latin typeface="Aptos" panose="020B0004020202020204" pitchFamily="34" charset="0"/>
                <a:ea typeface="Lato" panose="020F0502020204030203" pitchFamily="34" charset="0"/>
                <a:cs typeface="Lato" panose="020F0502020204030203" pitchFamily="34" charset="0"/>
              </a:rPr>
              <a:t>03 - Searching for Information</a:t>
            </a:r>
          </a:p>
          <a:p>
            <a:pPr>
              <a:lnSpc>
                <a:spcPct val="150000"/>
              </a:lnSpc>
            </a:pPr>
            <a:r>
              <a:rPr lang="en-GB" sz="2000" b="1" dirty="0">
                <a:latin typeface="Aptos" panose="020B0004020202020204" pitchFamily="34" charset="0"/>
                <a:ea typeface="Lato" panose="020F0502020204030203" pitchFamily="34" charset="0"/>
                <a:cs typeface="Lato" panose="020F0502020204030203" pitchFamily="34" charset="0"/>
              </a:rPr>
              <a:t>04 – Visuals Aids </a:t>
            </a:r>
          </a:p>
          <a:p>
            <a:pPr>
              <a:lnSpc>
                <a:spcPct val="150000"/>
              </a:lnSpc>
            </a:pPr>
            <a:r>
              <a:rPr lang="en-GB" sz="2000" b="1" dirty="0">
                <a:latin typeface="Aptos" panose="020B0004020202020204" pitchFamily="34" charset="0"/>
                <a:ea typeface="Lato" panose="020F0502020204030203" pitchFamily="34" charset="0"/>
                <a:cs typeface="Lato" panose="020F0502020204030203" pitchFamily="34" charset="0"/>
              </a:rPr>
              <a:t>05 – Research Validation and Analysis  </a:t>
            </a:r>
          </a:p>
          <a:p>
            <a:pPr>
              <a:lnSpc>
                <a:spcPct val="150000"/>
              </a:lnSpc>
            </a:pPr>
            <a:r>
              <a:rPr lang="en-GB" sz="2000" b="1" dirty="0">
                <a:latin typeface="Aptos" panose="020B0004020202020204" pitchFamily="34" charset="0"/>
                <a:ea typeface="Lato" panose="020F0502020204030203" pitchFamily="34" charset="0"/>
                <a:cs typeface="Lato" panose="020F0502020204030203" pitchFamily="34" charset="0"/>
              </a:rPr>
              <a:t>06 – Inclusion Criteria </a:t>
            </a:r>
          </a:p>
          <a:p>
            <a:pPr>
              <a:lnSpc>
                <a:spcPct val="150000"/>
              </a:lnSpc>
            </a:pPr>
            <a:r>
              <a:rPr lang="en-GB" sz="2000" b="1" dirty="0">
                <a:latin typeface="Aptos" panose="020B0004020202020204" pitchFamily="34" charset="0"/>
                <a:ea typeface="Lato" panose="020F0502020204030203" pitchFamily="34" charset="0"/>
                <a:cs typeface="Lato" panose="020F0502020204030203" pitchFamily="34" charset="0"/>
              </a:rPr>
              <a:t>07 – Exclusion Criteria </a:t>
            </a:r>
          </a:p>
          <a:p>
            <a:pPr>
              <a:lnSpc>
                <a:spcPct val="150000"/>
              </a:lnSpc>
            </a:pPr>
            <a:r>
              <a:rPr lang="en-GB" sz="2000" b="1" dirty="0">
                <a:latin typeface="Aptos" panose="020B0004020202020204" pitchFamily="34" charset="0"/>
                <a:ea typeface="Lato" panose="020F0502020204030203" pitchFamily="34" charset="0"/>
                <a:cs typeface="Lato" panose="020F0502020204030203" pitchFamily="34" charset="0"/>
              </a:rPr>
              <a:t>08 - Ethical Considerations </a:t>
            </a:r>
          </a:p>
        </p:txBody>
      </p:sp>
      <p:pic>
        <p:nvPicPr>
          <p:cNvPr id="6" name="Graphic 5" descr="Clipboard Checked with solid fill">
            <a:extLst>
              <a:ext uri="{FF2B5EF4-FFF2-40B4-BE49-F238E27FC236}">
                <a16:creationId xmlns:a16="http://schemas.microsoft.com/office/drawing/2014/main" id="{D87E819E-87CE-01BB-2F47-4621072D9629}"/>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156067" y="3429000"/>
            <a:ext cx="2604052" cy="2604052"/>
          </a:xfrm>
          <a:prstGeom prst="rect">
            <a:avLst/>
          </a:prstGeom>
        </p:spPr>
      </p:pic>
    </p:spTree>
    <p:extLst>
      <p:ext uri="{BB962C8B-B14F-4D97-AF65-F5344CB8AC3E}">
        <p14:creationId xmlns:p14="http://schemas.microsoft.com/office/powerpoint/2010/main" val="21324352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03511-59D6-1A17-F4B2-B46C1BAACB83}"/>
              </a:ext>
            </a:extLst>
          </p:cNvPr>
          <p:cNvSpPr>
            <a:spLocks noGrp="1"/>
          </p:cNvSpPr>
          <p:nvPr>
            <p:ph type="title"/>
          </p:nvPr>
        </p:nvSpPr>
        <p:spPr>
          <a:xfrm>
            <a:off x="377158" y="1162639"/>
            <a:ext cx="11594969" cy="1325563"/>
          </a:xfrm>
        </p:spPr>
        <p:txBody>
          <a:bodyPr>
            <a:normAutofit/>
          </a:bodyPr>
          <a:lstStyle/>
          <a:p>
            <a:r>
              <a:rPr lang="en-GB" sz="3200" b="1" dirty="0">
                <a:latin typeface="Aptos" panose="020B0004020202020204" pitchFamily="34" charset="0"/>
                <a:ea typeface="Lato" panose="020F0502020204030203" pitchFamily="34" charset="0"/>
                <a:cs typeface="Lato" panose="020F0502020204030203" pitchFamily="34" charset="0"/>
              </a:rPr>
              <a:t>01 - Introduction and Research Aim </a:t>
            </a:r>
            <a:endParaRPr lang="en-GB" sz="3200" dirty="0">
              <a:latin typeface="Aptos Black" panose="020B0004020202020204" pitchFamily="34" charset="0"/>
              <a:ea typeface="Lato" panose="020F0502020204030203" pitchFamily="34" charset="0"/>
              <a:cs typeface="Lato" panose="020F0502020204030203" pitchFamily="34" charset="0"/>
            </a:endParaRPr>
          </a:p>
        </p:txBody>
      </p:sp>
      <p:sp>
        <p:nvSpPr>
          <p:cNvPr id="3" name="Content Placeholder 2">
            <a:extLst>
              <a:ext uri="{FF2B5EF4-FFF2-40B4-BE49-F238E27FC236}">
                <a16:creationId xmlns:a16="http://schemas.microsoft.com/office/drawing/2014/main" id="{B698563B-8981-3599-4F15-065BD312A17B}"/>
              </a:ext>
            </a:extLst>
          </p:cNvPr>
          <p:cNvSpPr>
            <a:spLocks noGrp="1"/>
          </p:cNvSpPr>
          <p:nvPr>
            <p:ph idx="1"/>
          </p:nvPr>
        </p:nvSpPr>
        <p:spPr>
          <a:xfrm>
            <a:off x="301657" y="2299264"/>
            <a:ext cx="8657286" cy="4233511"/>
          </a:xfrm>
        </p:spPr>
        <p:txBody>
          <a:bodyPr>
            <a:normAutofit fontScale="92500" lnSpcReduction="10000"/>
          </a:bodyPr>
          <a:lstStyle/>
          <a:p>
            <a:pPr algn="just">
              <a:lnSpc>
                <a:spcPct val="160000"/>
              </a:lnSpc>
            </a:pPr>
            <a:r>
              <a:rPr lang="en-GB" sz="1700" dirty="0">
                <a:latin typeface="Aptos" panose="020B0004020202020204" pitchFamily="34" charset="0"/>
                <a:ea typeface="Lato" panose="020F0502020204030203" pitchFamily="34" charset="0"/>
                <a:cs typeface="Lato" panose="020F0502020204030203" pitchFamily="34" charset="0"/>
              </a:rPr>
              <a:t>This would be the introduction paragraph to the Academic Methods Poster. </a:t>
            </a:r>
          </a:p>
          <a:p>
            <a:pPr algn="just">
              <a:lnSpc>
                <a:spcPct val="160000"/>
              </a:lnSpc>
            </a:pPr>
            <a:r>
              <a:rPr lang="en-GB" sz="1700" dirty="0">
                <a:latin typeface="Aptos" panose="020B0004020202020204" pitchFamily="34" charset="0"/>
                <a:ea typeface="Lato" panose="020F0502020204030203" pitchFamily="34" charset="0"/>
                <a:cs typeface="Lato" panose="020F0502020204030203" pitchFamily="34" charset="0"/>
              </a:rPr>
              <a:t>Treat this heading like you would in any other assignment. </a:t>
            </a:r>
          </a:p>
          <a:p>
            <a:pPr algn="just">
              <a:lnSpc>
                <a:spcPct val="160000"/>
              </a:lnSpc>
            </a:pPr>
            <a:r>
              <a:rPr lang="en-GB" sz="1700" dirty="0">
                <a:latin typeface="Aptos" panose="020B0004020202020204" pitchFamily="34" charset="0"/>
                <a:ea typeface="Lato" panose="020F0502020204030203" pitchFamily="34" charset="0"/>
                <a:cs typeface="Lato" panose="020F0502020204030203" pitchFamily="34" charset="0"/>
              </a:rPr>
              <a:t>You will provide a </a:t>
            </a:r>
            <a:r>
              <a:rPr lang="en-GB" sz="1700" b="1" u="sng" dirty="0">
                <a:latin typeface="Aptos" panose="020B0004020202020204" pitchFamily="34" charset="0"/>
                <a:ea typeface="Lato" panose="020F0502020204030203" pitchFamily="34" charset="0"/>
                <a:cs typeface="Lato" panose="020F0502020204030203" pitchFamily="34" charset="0"/>
              </a:rPr>
              <a:t>brief overview </a:t>
            </a:r>
            <a:r>
              <a:rPr lang="en-GB" sz="1700" dirty="0">
                <a:latin typeface="Aptos" panose="020B0004020202020204" pitchFamily="34" charset="0"/>
                <a:ea typeface="Lato" panose="020F0502020204030203" pitchFamily="34" charset="0"/>
                <a:cs typeface="Lato" panose="020F0502020204030203" pitchFamily="34" charset="0"/>
              </a:rPr>
              <a:t>of what methods / search strategy is and what will be included in the poster – including your research aim (from your proposal and Chapter 1). </a:t>
            </a:r>
          </a:p>
          <a:p>
            <a:pPr algn="just">
              <a:lnSpc>
                <a:spcPct val="160000"/>
              </a:lnSpc>
            </a:pPr>
            <a:r>
              <a:rPr lang="en-GB" sz="1700" dirty="0">
                <a:latin typeface="Aptos" panose="020B0004020202020204" pitchFamily="34" charset="0"/>
                <a:ea typeface="Lato" panose="020F0502020204030203" pitchFamily="34" charset="0"/>
                <a:cs typeface="Lato" panose="020F0502020204030203" pitchFamily="34" charset="0"/>
              </a:rPr>
              <a:t>This is to inform the reader about the methods you have used to find the information which you have utilised in your research. </a:t>
            </a:r>
          </a:p>
          <a:p>
            <a:pPr algn="just">
              <a:lnSpc>
                <a:spcPct val="160000"/>
              </a:lnSpc>
            </a:pPr>
            <a:r>
              <a:rPr lang="en-GB" sz="1700" dirty="0">
                <a:latin typeface="Aptos" panose="020B0004020202020204" pitchFamily="34" charset="0"/>
                <a:ea typeface="Lato" panose="020F0502020204030203" pitchFamily="34" charset="0"/>
                <a:cs typeface="Lato" panose="020F0502020204030203" pitchFamily="34" charset="0"/>
              </a:rPr>
              <a:t>The reader will usually go to the introduction of this element to fully understand the methods and search strategy which has been used. </a:t>
            </a:r>
          </a:p>
          <a:p>
            <a:pPr algn="just">
              <a:lnSpc>
                <a:spcPct val="160000"/>
              </a:lnSpc>
            </a:pPr>
            <a:r>
              <a:rPr lang="en-GB" sz="1700" dirty="0">
                <a:latin typeface="Aptos" panose="020B0004020202020204" pitchFamily="34" charset="0"/>
                <a:ea typeface="Lato" panose="020F0502020204030203" pitchFamily="34" charset="0"/>
                <a:cs typeface="Lato" panose="020F0502020204030203" pitchFamily="34" charset="0"/>
              </a:rPr>
              <a:t>Be straight to the point. Try not to ‘waffle’. </a:t>
            </a:r>
          </a:p>
          <a:p>
            <a:pPr algn="just">
              <a:lnSpc>
                <a:spcPct val="160000"/>
              </a:lnSpc>
            </a:pPr>
            <a:endParaRPr lang="en-GB" sz="1700" dirty="0">
              <a:latin typeface="Aptos" panose="020B0004020202020204" pitchFamily="34" charset="0"/>
              <a:ea typeface="Lato" panose="020F0502020204030203" pitchFamily="34" charset="0"/>
              <a:cs typeface="Lato" panose="020F0502020204030203" pitchFamily="34" charset="0"/>
            </a:endParaRPr>
          </a:p>
          <a:p>
            <a:pPr algn="just">
              <a:lnSpc>
                <a:spcPct val="160000"/>
              </a:lnSpc>
            </a:pPr>
            <a:endParaRPr lang="en-GB" sz="1700" dirty="0">
              <a:latin typeface="Aptos" panose="020B0004020202020204" pitchFamily="34" charset="0"/>
              <a:ea typeface="Lato" panose="020F0502020204030203" pitchFamily="34" charset="0"/>
              <a:cs typeface="Lato" panose="020F0502020204030203" pitchFamily="34" charset="0"/>
            </a:endParaRPr>
          </a:p>
        </p:txBody>
      </p:sp>
      <p:pic>
        <p:nvPicPr>
          <p:cNvPr id="5" name="Graphic 4" descr="A lightbulb">
            <a:extLst>
              <a:ext uri="{FF2B5EF4-FFF2-40B4-BE49-F238E27FC236}">
                <a16:creationId xmlns:a16="http://schemas.microsoft.com/office/drawing/2014/main" id="{95A85CCF-A80A-38FD-D920-4B791572CC05}"/>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690326" y="2299264"/>
            <a:ext cx="3720335" cy="3720335"/>
          </a:xfrm>
          <a:prstGeom prst="rect">
            <a:avLst/>
          </a:prstGeom>
        </p:spPr>
      </p:pic>
    </p:spTree>
    <p:extLst>
      <p:ext uri="{BB962C8B-B14F-4D97-AF65-F5344CB8AC3E}">
        <p14:creationId xmlns:p14="http://schemas.microsoft.com/office/powerpoint/2010/main" val="20548751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03511-59D6-1A17-F4B2-B46C1BAACB83}"/>
              </a:ext>
            </a:extLst>
          </p:cNvPr>
          <p:cNvSpPr>
            <a:spLocks noGrp="1"/>
          </p:cNvSpPr>
          <p:nvPr>
            <p:ph type="title"/>
          </p:nvPr>
        </p:nvSpPr>
        <p:spPr>
          <a:xfrm>
            <a:off x="377158" y="1162639"/>
            <a:ext cx="11594969" cy="1325563"/>
          </a:xfrm>
        </p:spPr>
        <p:txBody>
          <a:bodyPr>
            <a:normAutofit/>
          </a:bodyPr>
          <a:lstStyle/>
          <a:p>
            <a:pPr>
              <a:lnSpc>
                <a:spcPct val="150000"/>
              </a:lnSpc>
            </a:pPr>
            <a:r>
              <a:rPr lang="en-GB" sz="3200" b="1" dirty="0">
                <a:latin typeface="Aptos" panose="020B0004020202020204" pitchFamily="34" charset="0"/>
                <a:ea typeface="Lato" panose="020F0502020204030203" pitchFamily="34" charset="0"/>
                <a:cs typeface="Lato" panose="020F0502020204030203" pitchFamily="34" charset="0"/>
              </a:rPr>
              <a:t>02 - Search Strategy</a:t>
            </a:r>
          </a:p>
        </p:txBody>
      </p:sp>
      <p:sp>
        <p:nvSpPr>
          <p:cNvPr id="3" name="Content Placeholder 2">
            <a:extLst>
              <a:ext uri="{FF2B5EF4-FFF2-40B4-BE49-F238E27FC236}">
                <a16:creationId xmlns:a16="http://schemas.microsoft.com/office/drawing/2014/main" id="{B698563B-8981-3599-4F15-065BD312A17B}"/>
              </a:ext>
            </a:extLst>
          </p:cNvPr>
          <p:cNvSpPr>
            <a:spLocks noGrp="1"/>
          </p:cNvSpPr>
          <p:nvPr>
            <p:ph idx="1"/>
          </p:nvPr>
        </p:nvSpPr>
        <p:spPr>
          <a:xfrm>
            <a:off x="301657" y="2307772"/>
            <a:ext cx="9212458" cy="4225004"/>
          </a:xfrm>
        </p:spPr>
        <p:txBody>
          <a:bodyPr>
            <a:normAutofit/>
          </a:bodyPr>
          <a:lstStyle/>
          <a:p>
            <a:pPr algn="just">
              <a:lnSpc>
                <a:spcPct val="150000"/>
              </a:lnSpc>
            </a:pPr>
            <a:r>
              <a:rPr lang="en-GB" sz="1700" dirty="0">
                <a:latin typeface="Aptos" panose="020B0004020202020204" pitchFamily="34" charset="0"/>
                <a:ea typeface="Lato" panose="020F0502020204030203" pitchFamily="34" charset="0"/>
                <a:cs typeface="Lato" panose="020F0502020204030203" pitchFamily="34" charset="0"/>
              </a:rPr>
              <a:t>This section is where you define what a search strategy is and how you have used one to find literature and other information for your dissertation. </a:t>
            </a:r>
          </a:p>
          <a:p>
            <a:pPr algn="just">
              <a:lnSpc>
                <a:spcPct val="150000"/>
              </a:lnSpc>
            </a:pPr>
            <a:r>
              <a:rPr lang="en-GB" sz="1700" dirty="0">
                <a:latin typeface="Aptos" panose="020B0004020202020204" pitchFamily="34" charset="0"/>
                <a:ea typeface="Lato" panose="020F0502020204030203" pitchFamily="34" charset="0"/>
                <a:cs typeface="Lato" panose="020F0502020204030203" pitchFamily="34" charset="0"/>
              </a:rPr>
              <a:t>Go on a search engine and find a definition of a search strategy in secondary research. </a:t>
            </a:r>
          </a:p>
          <a:p>
            <a:pPr algn="just">
              <a:lnSpc>
                <a:spcPct val="150000"/>
              </a:lnSpc>
            </a:pPr>
            <a:r>
              <a:rPr lang="en-GB" sz="1700" dirty="0">
                <a:latin typeface="Aptos" panose="020B0004020202020204" pitchFamily="34" charset="0"/>
                <a:ea typeface="Lato" panose="020F0502020204030203" pitchFamily="34" charset="0"/>
                <a:cs typeface="Lato" panose="020F0502020204030203" pitchFamily="34" charset="0"/>
              </a:rPr>
              <a:t>You will then go onto explain how you have used this strategy to find the information you have used in your dissertation. </a:t>
            </a:r>
          </a:p>
          <a:p>
            <a:pPr algn="just">
              <a:lnSpc>
                <a:spcPct val="150000"/>
              </a:lnSpc>
            </a:pPr>
            <a:r>
              <a:rPr lang="en-GB" sz="1700" dirty="0">
                <a:latin typeface="Aptos" panose="020B0004020202020204" pitchFamily="34" charset="0"/>
                <a:ea typeface="Lato" panose="020F0502020204030203" pitchFamily="34" charset="0"/>
                <a:cs typeface="Lato" panose="020F0502020204030203" pitchFamily="34" charset="0"/>
              </a:rPr>
              <a:t>For example, you have searched for information through a reputable search engine, utilising key words from the title to find the most relevant information. You have then filtered the information (through key words, date, demographic etc) to ensure the results match the research you are searching for. </a:t>
            </a:r>
          </a:p>
          <a:p>
            <a:pPr algn="just">
              <a:lnSpc>
                <a:spcPct val="150000"/>
              </a:lnSpc>
            </a:pPr>
            <a:endParaRPr lang="en-GB" sz="1700" dirty="0">
              <a:latin typeface="Aptos" panose="020B0004020202020204" pitchFamily="34" charset="0"/>
              <a:ea typeface="Lato" panose="020F0502020204030203" pitchFamily="34" charset="0"/>
              <a:cs typeface="Lato" panose="020F0502020204030203" pitchFamily="34" charset="0"/>
            </a:endParaRPr>
          </a:p>
        </p:txBody>
      </p:sp>
      <p:pic>
        <p:nvPicPr>
          <p:cNvPr id="5" name="Graphic 4" descr="Folder Search with solid fill">
            <a:extLst>
              <a:ext uri="{FF2B5EF4-FFF2-40B4-BE49-F238E27FC236}">
                <a16:creationId xmlns:a16="http://schemas.microsoft.com/office/drawing/2014/main" id="{ABD69C95-0C16-2841-8924-A5E06FCB0B6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514115" y="2832650"/>
            <a:ext cx="2763079" cy="2763079"/>
          </a:xfrm>
          <a:prstGeom prst="rect">
            <a:avLst/>
          </a:prstGeom>
        </p:spPr>
      </p:pic>
    </p:spTree>
    <p:extLst>
      <p:ext uri="{BB962C8B-B14F-4D97-AF65-F5344CB8AC3E}">
        <p14:creationId xmlns:p14="http://schemas.microsoft.com/office/powerpoint/2010/main" val="35584430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03511-59D6-1A17-F4B2-B46C1BAACB83}"/>
              </a:ext>
            </a:extLst>
          </p:cNvPr>
          <p:cNvSpPr>
            <a:spLocks noGrp="1"/>
          </p:cNvSpPr>
          <p:nvPr>
            <p:ph type="title"/>
          </p:nvPr>
        </p:nvSpPr>
        <p:spPr>
          <a:xfrm>
            <a:off x="377158" y="1162639"/>
            <a:ext cx="11594969" cy="1325563"/>
          </a:xfrm>
        </p:spPr>
        <p:txBody>
          <a:bodyPr>
            <a:normAutofit/>
          </a:bodyPr>
          <a:lstStyle/>
          <a:p>
            <a:pPr>
              <a:lnSpc>
                <a:spcPct val="150000"/>
              </a:lnSpc>
            </a:pPr>
            <a:r>
              <a:rPr lang="en-GB" sz="3200" b="1" dirty="0">
                <a:latin typeface="Aptos" panose="020B0004020202020204" pitchFamily="34" charset="0"/>
                <a:ea typeface="Lato" panose="020F0502020204030203" pitchFamily="34" charset="0"/>
                <a:cs typeface="Lato" panose="020F0502020204030203" pitchFamily="34" charset="0"/>
              </a:rPr>
              <a:t>03 - Searching for Information</a:t>
            </a:r>
          </a:p>
        </p:txBody>
      </p:sp>
      <p:sp>
        <p:nvSpPr>
          <p:cNvPr id="3" name="Content Placeholder 2">
            <a:extLst>
              <a:ext uri="{FF2B5EF4-FFF2-40B4-BE49-F238E27FC236}">
                <a16:creationId xmlns:a16="http://schemas.microsoft.com/office/drawing/2014/main" id="{B698563B-8981-3599-4F15-065BD312A17B}"/>
              </a:ext>
            </a:extLst>
          </p:cNvPr>
          <p:cNvSpPr>
            <a:spLocks noGrp="1"/>
          </p:cNvSpPr>
          <p:nvPr>
            <p:ph idx="1"/>
          </p:nvPr>
        </p:nvSpPr>
        <p:spPr>
          <a:xfrm>
            <a:off x="301657" y="2307772"/>
            <a:ext cx="8802586" cy="4225004"/>
          </a:xfrm>
        </p:spPr>
        <p:txBody>
          <a:bodyPr>
            <a:normAutofit/>
          </a:bodyPr>
          <a:lstStyle/>
          <a:p>
            <a:pPr algn="just">
              <a:lnSpc>
                <a:spcPct val="150000"/>
              </a:lnSpc>
            </a:pPr>
            <a:r>
              <a:rPr lang="en-GB" sz="1700" dirty="0">
                <a:latin typeface="Aptos" panose="020B0004020202020204" pitchFamily="34" charset="0"/>
                <a:ea typeface="Lato" panose="020F0502020204030203" pitchFamily="34" charset="0"/>
                <a:cs typeface="Lato" panose="020F0502020204030203" pitchFamily="34" charset="0"/>
              </a:rPr>
              <a:t>In this section you will explain to the reader how you have searched for information which has informed your research. </a:t>
            </a:r>
          </a:p>
          <a:p>
            <a:pPr algn="just">
              <a:lnSpc>
                <a:spcPct val="150000"/>
              </a:lnSpc>
            </a:pPr>
            <a:r>
              <a:rPr lang="en-GB" sz="1700" dirty="0">
                <a:latin typeface="Aptos" panose="020B0004020202020204" pitchFamily="34" charset="0"/>
                <a:ea typeface="Lato" panose="020F0502020204030203" pitchFamily="34" charset="0"/>
                <a:cs typeface="Lato" panose="020F0502020204030203" pitchFamily="34" charset="0"/>
              </a:rPr>
              <a:t>You will be explicit in breaking down what steps you have done to find the information and sources you have used. </a:t>
            </a:r>
          </a:p>
          <a:p>
            <a:pPr algn="just">
              <a:lnSpc>
                <a:spcPct val="150000"/>
              </a:lnSpc>
            </a:pPr>
            <a:r>
              <a:rPr lang="en-GB" sz="1700" dirty="0">
                <a:latin typeface="Aptos" panose="020B0004020202020204" pitchFamily="34" charset="0"/>
                <a:ea typeface="Lato" panose="020F0502020204030203" pitchFamily="34" charset="0"/>
                <a:cs typeface="Lato" panose="020F0502020204030203" pitchFamily="34" charset="0"/>
              </a:rPr>
              <a:t>The next step is to break down step-by-step what you did to find the most relevant information for your topic (slightly repetitive from section 02). </a:t>
            </a:r>
          </a:p>
          <a:p>
            <a:pPr algn="just">
              <a:lnSpc>
                <a:spcPct val="150000"/>
              </a:lnSpc>
            </a:pPr>
            <a:r>
              <a:rPr lang="en-GB" sz="1700" dirty="0">
                <a:latin typeface="Aptos" panose="020B0004020202020204" pitchFamily="34" charset="0"/>
                <a:ea typeface="Lato" panose="020F0502020204030203" pitchFamily="34" charset="0"/>
                <a:cs typeface="Lato" panose="020F0502020204030203" pitchFamily="34" charset="0"/>
              </a:rPr>
              <a:t>You can also include definitions here if appropriate.  </a:t>
            </a:r>
          </a:p>
          <a:p>
            <a:pPr algn="just">
              <a:lnSpc>
                <a:spcPct val="150000"/>
              </a:lnSpc>
            </a:pPr>
            <a:endParaRPr lang="en-GB" sz="1700" dirty="0">
              <a:latin typeface="Aptos" panose="020B0004020202020204" pitchFamily="34" charset="0"/>
              <a:ea typeface="Lato" panose="020F0502020204030203" pitchFamily="34" charset="0"/>
              <a:cs typeface="Lato" panose="020F0502020204030203" pitchFamily="34" charset="0"/>
            </a:endParaRPr>
          </a:p>
        </p:txBody>
      </p:sp>
      <p:pic>
        <p:nvPicPr>
          <p:cNvPr id="6" name="Graphic 5" descr="Internet with solid fill">
            <a:extLst>
              <a:ext uri="{FF2B5EF4-FFF2-40B4-BE49-F238E27FC236}">
                <a16:creationId xmlns:a16="http://schemas.microsoft.com/office/drawing/2014/main" id="{9949BBA3-E414-8170-C33C-A919C27F300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514115" y="2575446"/>
            <a:ext cx="2529953" cy="2529953"/>
          </a:xfrm>
          <a:prstGeom prst="rect">
            <a:avLst/>
          </a:prstGeom>
        </p:spPr>
      </p:pic>
    </p:spTree>
    <p:extLst>
      <p:ext uri="{BB962C8B-B14F-4D97-AF65-F5344CB8AC3E}">
        <p14:creationId xmlns:p14="http://schemas.microsoft.com/office/powerpoint/2010/main" val="37631309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E4AED5-691A-084F-C742-55DB34D20DC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25B0369-DC4A-5F52-17F1-2411A7801AF3}"/>
              </a:ext>
            </a:extLst>
          </p:cNvPr>
          <p:cNvSpPr>
            <a:spLocks noGrp="1"/>
          </p:cNvSpPr>
          <p:nvPr>
            <p:ph type="title"/>
          </p:nvPr>
        </p:nvSpPr>
        <p:spPr>
          <a:xfrm>
            <a:off x="377158" y="1162639"/>
            <a:ext cx="11594969" cy="1325563"/>
          </a:xfrm>
        </p:spPr>
        <p:txBody>
          <a:bodyPr>
            <a:normAutofit/>
          </a:bodyPr>
          <a:lstStyle/>
          <a:p>
            <a:pPr>
              <a:lnSpc>
                <a:spcPct val="150000"/>
              </a:lnSpc>
            </a:pPr>
            <a:r>
              <a:rPr lang="en-GB" sz="3200" b="1" dirty="0">
                <a:latin typeface="Aptos" panose="020B0004020202020204" pitchFamily="34" charset="0"/>
                <a:ea typeface="Lato" panose="020F0502020204030203" pitchFamily="34" charset="0"/>
                <a:cs typeface="Lato" panose="020F0502020204030203" pitchFamily="34" charset="0"/>
              </a:rPr>
              <a:t>04 – Visuals Aids </a:t>
            </a:r>
          </a:p>
        </p:txBody>
      </p:sp>
      <p:sp>
        <p:nvSpPr>
          <p:cNvPr id="3" name="Content Placeholder 2">
            <a:extLst>
              <a:ext uri="{FF2B5EF4-FFF2-40B4-BE49-F238E27FC236}">
                <a16:creationId xmlns:a16="http://schemas.microsoft.com/office/drawing/2014/main" id="{749A67C6-47D6-8F29-299A-DE830BD73CF9}"/>
              </a:ext>
            </a:extLst>
          </p:cNvPr>
          <p:cNvSpPr>
            <a:spLocks noGrp="1"/>
          </p:cNvSpPr>
          <p:nvPr>
            <p:ph idx="1"/>
          </p:nvPr>
        </p:nvSpPr>
        <p:spPr>
          <a:xfrm>
            <a:off x="301657" y="2307772"/>
            <a:ext cx="8802586" cy="4225004"/>
          </a:xfrm>
        </p:spPr>
        <p:txBody>
          <a:bodyPr>
            <a:normAutofit/>
          </a:bodyPr>
          <a:lstStyle/>
          <a:p>
            <a:pPr algn="just">
              <a:lnSpc>
                <a:spcPct val="150000"/>
              </a:lnSpc>
            </a:pPr>
            <a:endParaRPr lang="en-US" sz="1800" dirty="0">
              <a:effectLst/>
              <a:latin typeface="Aptos" panose="020B0004020202020204" pitchFamily="34" charset="0"/>
              <a:ea typeface="Century Schoolbook" panose="02040604050505020304" pitchFamily="18" charset="0"/>
              <a:cs typeface="Times New Roman" panose="02020603050405020304" pitchFamily="18" charset="0"/>
            </a:endParaRPr>
          </a:p>
          <a:p>
            <a:pPr algn="just">
              <a:lnSpc>
                <a:spcPct val="150000"/>
              </a:lnSpc>
            </a:pPr>
            <a:r>
              <a:rPr lang="en-US" sz="1800" dirty="0">
                <a:effectLst/>
                <a:latin typeface="Aptos" panose="020B0004020202020204" pitchFamily="34" charset="0"/>
                <a:ea typeface="Century Schoolbook" panose="02040604050505020304" pitchFamily="18" charset="0"/>
                <a:cs typeface="Times New Roman" panose="02020603050405020304" pitchFamily="18" charset="0"/>
              </a:rPr>
              <a:t>Here you can include key information visually which can aid the reader. </a:t>
            </a:r>
          </a:p>
          <a:p>
            <a:pPr algn="just">
              <a:lnSpc>
                <a:spcPct val="150000"/>
              </a:lnSpc>
            </a:pPr>
            <a:r>
              <a:rPr lang="en-US" sz="1800" dirty="0">
                <a:latin typeface="Aptos" panose="020B0004020202020204" pitchFamily="34" charset="0"/>
                <a:ea typeface="Century Schoolbook" panose="02040604050505020304" pitchFamily="18" charset="0"/>
                <a:cs typeface="Times New Roman" panose="02020603050405020304" pitchFamily="18" charset="0"/>
              </a:rPr>
              <a:t>This can be graphs, pictures, statistics or other visual representation of your research.</a:t>
            </a:r>
          </a:p>
          <a:p>
            <a:pPr algn="just">
              <a:lnSpc>
                <a:spcPct val="150000"/>
              </a:lnSpc>
            </a:pPr>
            <a:r>
              <a:rPr lang="en-US" sz="1800" dirty="0">
                <a:latin typeface="Aptos" panose="020B0004020202020204" pitchFamily="34" charset="0"/>
                <a:ea typeface="Century Schoolbook" panose="02040604050505020304" pitchFamily="18" charset="0"/>
                <a:cs typeface="Times New Roman" panose="02020603050405020304" pitchFamily="18" charset="0"/>
              </a:rPr>
              <a:t>This is a key part of your poster, as this breaks up the text and can provide a condensed summary of key information.  </a:t>
            </a:r>
            <a:endParaRPr lang="en-US" sz="1800" dirty="0">
              <a:effectLst/>
              <a:latin typeface="Aptos" panose="020B0004020202020204" pitchFamily="34" charset="0"/>
              <a:ea typeface="Century Schoolbook" panose="02040604050505020304" pitchFamily="18" charset="0"/>
              <a:cs typeface="Times New Roman" panose="02020603050405020304" pitchFamily="18" charset="0"/>
            </a:endParaRPr>
          </a:p>
          <a:p>
            <a:pPr algn="just">
              <a:lnSpc>
                <a:spcPct val="150000"/>
              </a:lnSpc>
            </a:pPr>
            <a:r>
              <a:rPr lang="en-US" sz="1800" dirty="0">
                <a:effectLst/>
                <a:latin typeface="Aptos" panose="020B0004020202020204" pitchFamily="34" charset="0"/>
                <a:ea typeface="Century Schoolbook" panose="02040604050505020304" pitchFamily="18" charset="0"/>
                <a:cs typeface="Times New Roman" panose="02020603050405020304" pitchFamily="18" charset="0"/>
              </a:rPr>
              <a:t>You do not need to go into too much detail, just the main points and you can expand in the main dissertation if you wish. </a:t>
            </a:r>
            <a:endParaRPr lang="en-GB" sz="1800" dirty="0">
              <a:effectLst/>
              <a:latin typeface="Century Schoolbook" panose="02040604050505020304" pitchFamily="18" charset="0"/>
              <a:ea typeface="Century Schoolbook" panose="02040604050505020304" pitchFamily="18" charset="0"/>
              <a:cs typeface="Times New Roman" panose="02020603050405020304" pitchFamily="18" charset="0"/>
            </a:endParaRPr>
          </a:p>
          <a:p>
            <a:pPr algn="just">
              <a:lnSpc>
                <a:spcPct val="150000"/>
              </a:lnSpc>
            </a:pPr>
            <a:endParaRPr lang="en-GB" sz="1700" dirty="0">
              <a:latin typeface="Aptos" panose="020B0004020202020204" pitchFamily="34" charset="0"/>
              <a:ea typeface="Lato" panose="020F0502020204030203" pitchFamily="34" charset="0"/>
              <a:cs typeface="Lato" panose="020F0502020204030203" pitchFamily="34" charset="0"/>
            </a:endParaRPr>
          </a:p>
          <a:p>
            <a:pPr algn="just">
              <a:lnSpc>
                <a:spcPct val="150000"/>
              </a:lnSpc>
            </a:pPr>
            <a:endParaRPr lang="en-GB" sz="1700" dirty="0">
              <a:latin typeface="Aptos" panose="020B0004020202020204" pitchFamily="34" charset="0"/>
              <a:ea typeface="Lato" panose="020F0502020204030203" pitchFamily="34" charset="0"/>
              <a:cs typeface="Lato" panose="020F0502020204030203" pitchFamily="34" charset="0"/>
            </a:endParaRPr>
          </a:p>
          <a:p>
            <a:pPr algn="just">
              <a:lnSpc>
                <a:spcPct val="150000"/>
              </a:lnSpc>
            </a:pPr>
            <a:endParaRPr lang="en-GB" sz="1700" dirty="0">
              <a:latin typeface="Aptos" panose="020B0004020202020204" pitchFamily="34" charset="0"/>
              <a:ea typeface="Lato" panose="020F0502020204030203" pitchFamily="34" charset="0"/>
              <a:cs typeface="Lato" panose="020F0502020204030203" pitchFamily="34" charset="0"/>
            </a:endParaRPr>
          </a:p>
        </p:txBody>
      </p:sp>
      <p:pic>
        <p:nvPicPr>
          <p:cNvPr id="6" name="Graphic 5" descr="Camera with solid fill">
            <a:extLst>
              <a:ext uri="{FF2B5EF4-FFF2-40B4-BE49-F238E27FC236}">
                <a16:creationId xmlns:a16="http://schemas.microsoft.com/office/drawing/2014/main" id="{3B8806C2-8ABF-43EB-D4B5-84DC3146A5DD}"/>
              </a:ext>
            </a:extLst>
          </p:cNvPr>
          <p:cNvPicPr>
            <a:picLocks noChangeAspect="1"/>
          </p:cNvPicPr>
          <p:nvPr/>
        </p:nvPicPr>
        <p:blipFill>
          <a:blip r:embed="rId2">
            <a:extLst>
              <a:ext uri="{96DAC541-7B7A-43D3-8B79-37D633B846F1}">
                <asvg:svgBlip xmlns:asvg="http://schemas.microsoft.com/office/drawing/2016/SVG/main" r:embed="rId3"/>
              </a:ext>
            </a:extLst>
          </a:blip>
          <a:srcRect/>
          <a:stretch/>
        </p:blipFill>
        <p:spPr>
          <a:xfrm>
            <a:off x="9514115" y="2575446"/>
            <a:ext cx="2529953" cy="2529953"/>
          </a:xfrm>
          <a:prstGeom prst="rect">
            <a:avLst/>
          </a:prstGeom>
        </p:spPr>
      </p:pic>
    </p:spTree>
    <p:extLst>
      <p:ext uri="{BB962C8B-B14F-4D97-AF65-F5344CB8AC3E}">
        <p14:creationId xmlns:p14="http://schemas.microsoft.com/office/powerpoint/2010/main" val="42607574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03511-59D6-1A17-F4B2-B46C1BAACB83}"/>
              </a:ext>
            </a:extLst>
          </p:cNvPr>
          <p:cNvSpPr>
            <a:spLocks noGrp="1"/>
          </p:cNvSpPr>
          <p:nvPr>
            <p:ph type="title"/>
          </p:nvPr>
        </p:nvSpPr>
        <p:spPr>
          <a:xfrm>
            <a:off x="377158" y="1162639"/>
            <a:ext cx="11594969" cy="1325563"/>
          </a:xfrm>
        </p:spPr>
        <p:txBody>
          <a:bodyPr>
            <a:normAutofit/>
          </a:bodyPr>
          <a:lstStyle/>
          <a:p>
            <a:pPr>
              <a:lnSpc>
                <a:spcPct val="150000"/>
              </a:lnSpc>
            </a:pPr>
            <a:r>
              <a:rPr lang="en-GB" sz="3200" b="1" dirty="0">
                <a:latin typeface="Aptos" panose="020B0004020202020204" pitchFamily="34" charset="0"/>
                <a:ea typeface="Lato" panose="020F0502020204030203" pitchFamily="34" charset="0"/>
                <a:cs typeface="Lato" panose="020F0502020204030203" pitchFamily="34" charset="0"/>
              </a:rPr>
              <a:t>05 – Research Validation and Analysis  </a:t>
            </a:r>
          </a:p>
        </p:txBody>
      </p:sp>
      <p:sp>
        <p:nvSpPr>
          <p:cNvPr id="3" name="Content Placeholder 2">
            <a:extLst>
              <a:ext uri="{FF2B5EF4-FFF2-40B4-BE49-F238E27FC236}">
                <a16:creationId xmlns:a16="http://schemas.microsoft.com/office/drawing/2014/main" id="{B698563B-8981-3599-4F15-065BD312A17B}"/>
              </a:ext>
            </a:extLst>
          </p:cNvPr>
          <p:cNvSpPr>
            <a:spLocks noGrp="1"/>
          </p:cNvSpPr>
          <p:nvPr>
            <p:ph idx="1"/>
          </p:nvPr>
        </p:nvSpPr>
        <p:spPr>
          <a:xfrm>
            <a:off x="301656" y="2307772"/>
            <a:ext cx="9133585" cy="4480654"/>
          </a:xfrm>
        </p:spPr>
        <p:txBody>
          <a:bodyPr>
            <a:normAutofit fontScale="77500" lnSpcReduction="20000"/>
          </a:bodyPr>
          <a:lstStyle/>
          <a:p>
            <a:pPr algn="just">
              <a:lnSpc>
                <a:spcPct val="170000"/>
              </a:lnSpc>
            </a:pPr>
            <a:r>
              <a:rPr lang="en-GB" sz="1700" b="0" i="0" dirty="0">
                <a:effectLst/>
                <a:latin typeface="Aptos" panose="020B0004020202020204" pitchFamily="34" charset="0"/>
              </a:rPr>
              <a:t>In the context of secondary research, research analysis refers to the process of systematically evaluating, synthesising, and interpreting existing data, information, and findings from previously conducted studies, literature, or other sources. </a:t>
            </a:r>
          </a:p>
          <a:p>
            <a:pPr algn="just">
              <a:lnSpc>
                <a:spcPct val="170000"/>
              </a:lnSpc>
            </a:pPr>
            <a:r>
              <a:rPr lang="en-GB" sz="1700" b="0" i="0" dirty="0">
                <a:effectLst/>
                <a:latin typeface="Aptos" panose="020B0004020202020204" pitchFamily="34" charset="0"/>
              </a:rPr>
              <a:t>The primary goal of research analysis in secondary research is to derive meaningful insights, draw conclusions, and/or generate new knowledge from the existing body of literature and data without conducting new experiments or data collection.</a:t>
            </a:r>
          </a:p>
          <a:p>
            <a:pPr algn="just">
              <a:lnSpc>
                <a:spcPct val="170000"/>
              </a:lnSpc>
              <a:spcAft>
                <a:spcPts val="1100"/>
              </a:spcAft>
            </a:pPr>
            <a:r>
              <a:rPr lang="en-US" sz="1700" dirty="0">
                <a:latin typeface="Aptos" panose="020B0004020202020204" pitchFamily="34" charset="0"/>
                <a:ea typeface="Century Schoolbook" panose="02040604050505020304" pitchFamily="18" charset="0"/>
                <a:cs typeface="Times New Roman" panose="02020603050405020304" pitchFamily="18" charset="0"/>
              </a:rPr>
              <a:t>In this section of your poster, </a:t>
            </a:r>
            <a:r>
              <a:rPr lang="en-US" sz="1700" dirty="0">
                <a:effectLst/>
                <a:latin typeface="Aptos" panose="020B0004020202020204" pitchFamily="34" charset="0"/>
                <a:ea typeface="Century Schoolbook" panose="02040604050505020304" pitchFamily="18" charset="0"/>
                <a:cs typeface="Times New Roman" panose="02020603050405020304" pitchFamily="18" charset="0"/>
              </a:rPr>
              <a:t>you will provide a </a:t>
            </a:r>
            <a:r>
              <a:rPr lang="en-US" sz="1700" b="1" dirty="0">
                <a:effectLst/>
                <a:latin typeface="Aptos" panose="020B0004020202020204" pitchFamily="34" charset="0"/>
                <a:ea typeface="Century Schoolbook" panose="02040604050505020304" pitchFamily="18" charset="0"/>
                <a:cs typeface="Times New Roman" panose="02020603050405020304" pitchFamily="18" charset="0"/>
              </a:rPr>
              <a:t>definition of validation within secondary research </a:t>
            </a:r>
            <a:r>
              <a:rPr lang="en-US" sz="1700" dirty="0">
                <a:effectLst/>
                <a:latin typeface="Aptos" panose="020B0004020202020204" pitchFamily="34" charset="0"/>
                <a:ea typeface="Century Schoolbook" panose="02040604050505020304" pitchFamily="18" charset="0"/>
                <a:cs typeface="Times New Roman" panose="02020603050405020304" pitchFamily="18" charset="0"/>
              </a:rPr>
              <a:t>and explain the importance of ensuring that the information you have included within your dissertation is credible and reliable. You can also critically examine research validation and evaluate the benefits and limitations of this.</a:t>
            </a:r>
            <a:endParaRPr lang="en-GB" sz="1700" dirty="0">
              <a:effectLst/>
              <a:latin typeface="Aptos" panose="020B0004020202020204" pitchFamily="34" charset="0"/>
              <a:ea typeface="Century Schoolbook" panose="02040604050505020304" pitchFamily="18" charset="0"/>
              <a:cs typeface="Times New Roman" panose="02020603050405020304" pitchFamily="18" charset="0"/>
            </a:endParaRPr>
          </a:p>
          <a:p>
            <a:pPr>
              <a:lnSpc>
                <a:spcPct val="170000"/>
              </a:lnSpc>
            </a:pPr>
            <a:r>
              <a:rPr lang="en-GB" sz="1700" dirty="0">
                <a:effectLst/>
                <a:latin typeface="Aptos" panose="020B0004020202020204" pitchFamily="34" charset="0"/>
                <a:ea typeface="Century Schoolbook" panose="02040604050505020304" pitchFamily="18" charset="0"/>
                <a:cs typeface="Times New Roman" panose="02020603050405020304" pitchFamily="18" charset="0"/>
              </a:rPr>
              <a:t>This section of your poster asks you to </a:t>
            </a:r>
            <a:r>
              <a:rPr lang="en-GB" sz="1700" b="1" dirty="0">
                <a:effectLst/>
                <a:latin typeface="Aptos" panose="020B0004020202020204" pitchFamily="34" charset="0"/>
                <a:ea typeface="Century Schoolbook" panose="02040604050505020304" pitchFamily="18" charset="0"/>
                <a:cs typeface="Times New Roman" panose="02020603050405020304" pitchFamily="18" charset="0"/>
              </a:rPr>
              <a:t>define secondary research analysis </a:t>
            </a:r>
            <a:r>
              <a:rPr lang="en-GB" sz="1700" dirty="0">
                <a:effectLst/>
                <a:latin typeface="Aptos" panose="020B0004020202020204" pitchFamily="34" charset="0"/>
                <a:ea typeface="Century Schoolbook" panose="02040604050505020304" pitchFamily="18" charset="0"/>
                <a:cs typeface="Times New Roman" panose="02020603050405020304" pitchFamily="18" charset="0"/>
              </a:rPr>
              <a:t>and explain how you have drawn out </a:t>
            </a:r>
            <a:r>
              <a:rPr lang="en-GB" sz="1700" b="1" dirty="0">
                <a:effectLst/>
                <a:latin typeface="Aptos" panose="020B0004020202020204" pitchFamily="34" charset="0"/>
                <a:ea typeface="Century Schoolbook" panose="02040604050505020304" pitchFamily="18" charset="0"/>
                <a:cs typeface="Times New Roman" panose="02020603050405020304" pitchFamily="18" charset="0"/>
              </a:rPr>
              <a:t>‘themes’</a:t>
            </a:r>
            <a:r>
              <a:rPr lang="en-GB" sz="1700" dirty="0">
                <a:effectLst/>
                <a:latin typeface="Aptos" panose="020B0004020202020204" pitchFamily="34" charset="0"/>
                <a:ea typeface="Century Schoolbook" panose="02040604050505020304" pitchFamily="18" charset="0"/>
                <a:cs typeface="Times New Roman" panose="02020603050405020304" pitchFamily="18" charset="0"/>
              </a:rPr>
              <a:t> from your literature which you will write about in your Chapter 4 - findings</a:t>
            </a:r>
            <a:endParaRPr lang="en-GB" sz="1700" b="0" i="0" dirty="0">
              <a:effectLst/>
              <a:latin typeface="Aptos" panose="020B0004020202020204" pitchFamily="34" charset="0"/>
            </a:endParaRPr>
          </a:p>
          <a:p>
            <a:pPr algn="just">
              <a:lnSpc>
                <a:spcPct val="170000"/>
              </a:lnSpc>
            </a:pPr>
            <a:r>
              <a:rPr lang="en-GB" sz="1700" dirty="0">
                <a:latin typeface="Aptos" panose="020B0004020202020204" pitchFamily="34" charset="0"/>
                <a:ea typeface="Lato" panose="020F0502020204030203" pitchFamily="34" charset="0"/>
                <a:cs typeface="Lato" panose="020F0502020204030203" pitchFamily="34" charset="0"/>
              </a:rPr>
              <a:t>You can provide a </a:t>
            </a:r>
            <a:r>
              <a:rPr lang="en-GB" sz="1700" u="sng" dirty="0">
                <a:latin typeface="Aptos" panose="020B0004020202020204" pitchFamily="34" charset="0"/>
                <a:ea typeface="Lato" panose="020F0502020204030203" pitchFamily="34" charset="0"/>
                <a:cs typeface="Lato" panose="020F0502020204030203" pitchFamily="34" charset="0"/>
              </a:rPr>
              <a:t>step by step of how you have </a:t>
            </a:r>
            <a:r>
              <a:rPr lang="en-GB" sz="1700" b="1" u="sng" dirty="0">
                <a:latin typeface="Aptos" panose="020B0004020202020204" pitchFamily="34" charset="0"/>
                <a:ea typeface="Lato" panose="020F0502020204030203" pitchFamily="34" charset="0"/>
                <a:cs typeface="Lato" panose="020F0502020204030203" pitchFamily="34" charset="0"/>
              </a:rPr>
              <a:t>found</a:t>
            </a:r>
            <a:r>
              <a:rPr lang="en-GB" sz="1700" u="sng" dirty="0">
                <a:latin typeface="Aptos" panose="020B0004020202020204" pitchFamily="34" charset="0"/>
                <a:ea typeface="Lato" panose="020F0502020204030203" pitchFamily="34" charset="0"/>
                <a:cs typeface="Lato" panose="020F0502020204030203" pitchFamily="34" charset="0"/>
              </a:rPr>
              <a:t> </a:t>
            </a:r>
            <a:r>
              <a:rPr lang="en-GB" sz="1700" dirty="0">
                <a:latin typeface="Aptos" panose="020B0004020202020204" pitchFamily="34" charset="0"/>
                <a:ea typeface="Lato" panose="020F0502020204030203" pitchFamily="34" charset="0"/>
                <a:cs typeface="Lato" panose="020F0502020204030203" pitchFamily="34" charset="0"/>
              </a:rPr>
              <a:t>the main and important points of information from the literature you have evaluated</a:t>
            </a:r>
            <a:r>
              <a:rPr lang="en-GB" sz="1700" dirty="0">
                <a:solidFill>
                  <a:srgbClr val="374151"/>
                </a:solidFill>
                <a:latin typeface="Aptos" panose="020B0004020202020204" pitchFamily="34" charset="0"/>
                <a:ea typeface="Lato" panose="020F0502020204030203" pitchFamily="34" charset="0"/>
                <a:cs typeface="Lato" panose="020F0502020204030203" pitchFamily="34" charset="0"/>
              </a:rPr>
              <a:t>. </a:t>
            </a:r>
          </a:p>
          <a:p>
            <a:pPr algn="just">
              <a:lnSpc>
                <a:spcPct val="170000"/>
              </a:lnSpc>
            </a:pPr>
            <a:endParaRPr lang="en-GB" sz="1700" dirty="0">
              <a:solidFill>
                <a:srgbClr val="374151"/>
              </a:solidFill>
              <a:latin typeface="Aptos" panose="020B0004020202020204" pitchFamily="34" charset="0"/>
              <a:ea typeface="Lato" panose="020F0502020204030203" pitchFamily="34" charset="0"/>
              <a:cs typeface="Lato" panose="020F0502020204030203" pitchFamily="34" charset="0"/>
            </a:endParaRPr>
          </a:p>
        </p:txBody>
      </p:sp>
      <p:pic>
        <p:nvPicPr>
          <p:cNvPr id="5" name="Graphic 4" descr="Scribble with solid fill">
            <a:extLst>
              <a:ext uri="{FF2B5EF4-FFF2-40B4-BE49-F238E27FC236}">
                <a16:creationId xmlns:a16="http://schemas.microsoft.com/office/drawing/2014/main" id="{2159B057-DA76-3D27-2EA6-3D3DF43F56D5}"/>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614147" y="2778581"/>
            <a:ext cx="2455101" cy="2455101"/>
          </a:xfrm>
          <a:prstGeom prst="rect">
            <a:avLst/>
          </a:prstGeom>
        </p:spPr>
      </p:pic>
    </p:spTree>
    <p:extLst>
      <p:ext uri="{BB962C8B-B14F-4D97-AF65-F5344CB8AC3E}">
        <p14:creationId xmlns:p14="http://schemas.microsoft.com/office/powerpoint/2010/main" val="4052158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03511-59D6-1A17-F4B2-B46C1BAACB83}"/>
              </a:ext>
            </a:extLst>
          </p:cNvPr>
          <p:cNvSpPr>
            <a:spLocks noGrp="1"/>
          </p:cNvSpPr>
          <p:nvPr>
            <p:ph type="title"/>
          </p:nvPr>
        </p:nvSpPr>
        <p:spPr>
          <a:xfrm>
            <a:off x="377158" y="1162639"/>
            <a:ext cx="11594969" cy="1325563"/>
          </a:xfrm>
        </p:spPr>
        <p:txBody>
          <a:bodyPr>
            <a:normAutofit/>
          </a:bodyPr>
          <a:lstStyle/>
          <a:p>
            <a:r>
              <a:rPr lang="en-GB" sz="3200" b="1" dirty="0">
                <a:latin typeface="Aptos" panose="020B0004020202020204" pitchFamily="34" charset="0"/>
                <a:ea typeface="Lato" panose="020F0502020204030203" pitchFamily="34" charset="0"/>
                <a:cs typeface="Lato" panose="020F0502020204030203" pitchFamily="34" charset="0"/>
              </a:rPr>
              <a:t>What are themes? </a:t>
            </a:r>
          </a:p>
        </p:txBody>
      </p:sp>
      <p:sp>
        <p:nvSpPr>
          <p:cNvPr id="3" name="Content Placeholder 2">
            <a:extLst>
              <a:ext uri="{FF2B5EF4-FFF2-40B4-BE49-F238E27FC236}">
                <a16:creationId xmlns:a16="http://schemas.microsoft.com/office/drawing/2014/main" id="{B698563B-8981-3599-4F15-065BD312A17B}"/>
              </a:ext>
            </a:extLst>
          </p:cNvPr>
          <p:cNvSpPr>
            <a:spLocks noGrp="1"/>
          </p:cNvSpPr>
          <p:nvPr>
            <p:ph idx="1"/>
          </p:nvPr>
        </p:nvSpPr>
        <p:spPr>
          <a:xfrm>
            <a:off x="301657" y="2307772"/>
            <a:ext cx="8802586" cy="4225004"/>
          </a:xfrm>
        </p:spPr>
        <p:txBody>
          <a:bodyPr>
            <a:normAutofit lnSpcReduction="10000"/>
          </a:bodyPr>
          <a:lstStyle/>
          <a:p>
            <a:pPr algn="just">
              <a:lnSpc>
                <a:spcPct val="150000"/>
              </a:lnSpc>
            </a:pPr>
            <a:r>
              <a:rPr lang="en-GB" sz="1800" b="0" i="0" dirty="0">
                <a:effectLst/>
                <a:latin typeface="Aptos" panose="020B0004020202020204" pitchFamily="34" charset="0"/>
              </a:rPr>
              <a:t>In secondary research, themes refer to recurring, meaningful patterns or concepts that emerge during the process of analysing and synthesizing data or information from existing studies, literature, or other sources. </a:t>
            </a:r>
          </a:p>
          <a:p>
            <a:pPr algn="just">
              <a:lnSpc>
                <a:spcPct val="150000"/>
              </a:lnSpc>
            </a:pPr>
            <a:r>
              <a:rPr lang="en-GB" sz="1800" b="0" i="0" dirty="0">
                <a:effectLst/>
                <a:latin typeface="Aptos" panose="020B0004020202020204" pitchFamily="34" charset="0"/>
              </a:rPr>
              <a:t>Themes are central ideas or topics that help researchers make sense of the collected data and identify commonalities, trends, and insights within the body of literature.</a:t>
            </a:r>
          </a:p>
          <a:p>
            <a:pPr algn="just">
              <a:lnSpc>
                <a:spcPct val="150000"/>
              </a:lnSpc>
            </a:pPr>
            <a:r>
              <a:rPr lang="en-GB" sz="1800" b="1" dirty="0">
                <a:latin typeface="Aptos" panose="020B0004020202020204" pitchFamily="34" charset="0"/>
                <a:ea typeface="Lato" panose="020F0502020204030203" pitchFamily="34" charset="0"/>
                <a:cs typeface="Lato" panose="020F0502020204030203" pitchFamily="34" charset="0"/>
              </a:rPr>
              <a:t>Example: </a:t>
            </a:r>
            <a:r>
              <a:rPr lang="en-GB" sz="1800" dirty="0">
                <a:latin typeface="Aptos" panose="020B0004020202020204" pitchFamily="34" charset="0"/>
                <a:ea typeface="Lato" panose="020F0502020204030203" pitchFamily="34" charset="0"/>
                <a:cs typeface="Lato" panose="020F0502020204030203" pitchFamily="34" charset="0"/>
              </a:rPr>
              <a:t>My Title is “To what extent does loneliness contribute to depression among the elderly population in the UK”. From my literature review, the articles kept repeating that social isolation, Covid-19 and reduced mobility are contributing factors to loneliness and depression in the elderly. Therefore, my theme’s may include </a:t>
            </a:r>
            <a:r>
              <a:rPr lang="en-GB" sz="1800" u="sng" dirty="0">
                <a:latin typeface="Aptos" panose="020B0004020202020204" pitchFamily="34" charset="0"/>
                <a:ea typeface="Lato" panose="020F0502020204030203" pitchFamily="34" charset="0"/>
                <a:cs typeface="Lato" panose="020F0502020204030203" pitchFamily="34" charset="0"/>
              </a:rPr>
              <a:t>social isolation, Covid-19 and reduced mobility. </a:t>
            </a:r>
          </a:p>
        </p:txBody>
      </p:sp>
      <p:pic>
        <p:nvPicPr>
          <p:cNvPr id="6" name="Graphic 5" descr="Arrow circle with solid fill">
            <a:extLst>
              <a:ext uri="{FF2B5EF4-FFF2-40B4-BE49-F238E27FC236}">
                <a16:creationId xmlns:a16="http://schemas.microsoft.com/office/drawing/2014/main" id="{F65CE8AE-29E5-14C7-E0F8-A8E5E5382EF5}"/>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345726" y="2699613"/>
            <a:ext cx="2544617" cy="2544617"/>
          </a:xfrm>
          <a:prstGeom prst="rect">
            <a:avLst/>
          </a:prstGeom>
        </p:spPr>
      </p:pic>
    </p:spTree>
    <p:extLst>
      <p:ext uri="{BB962C8B-B14F-4D97-AF65-F5344CB8AC3E}">
        <p14:creationId xmlns:p14="http://schemas.microsoft.com/office/powerpoint/2010/main" val="29848650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03511-59D6-1A17-F4B2-B46C1BAACB83}"/>
              </a:ext>
            </a:extLst>
          </p:cNvPr>
          <p:cNvSpPr>
            <a:spLocks noGrp="1"/>
          </p:cNvSpPr>
          <p:nvPr>
            <p:ph type="title"/>
          </p:nvPr>
        </p:nvSpPr>
        <p:spPr>
          <a:xfrm>
            <a:off x="377158" y="1162639"/>
            <a:ext cx="11594969" cy="1325563"/>
          </a:xfrm>
        </p:spPr>
        <p:txBody>
          <a:bodyPr>
            <a:normAutofit/>
          </a:bodyPr>
          <a:lstStyle/>
          <a:p>
            <a:pPr>
              <a:lnSpc>
                <a:spcPct val="150000"/>
              </a:lnSpc>
            </a:pPr>
            <a:r>
              <a:rPr lang="en-GB" sz="3200" b="1" dirty="0">
                <a:latin typeface="Aptos" panose="020B0004020202020204" pitchFamily="34" charset="0"/>
                <a:ea typeface="Lato" panose="020F0502020204030203" pitchFamily="34" charset="0"/>
                <a:cs typeface="Lato" panose="020F0502020204030203" pitchFamily="34" charset="0"/>
              </a:rPr>
              <a:t>06 – Inclusion Criteria &amp; 07 – Exclusion Criteria </a:t>
            </a:r>
          </a:p>
        </p:txBody>
      </p:sp>
      <p:sp>
        <p:nvSpPr>
          <p:cNvPr id="3" name="Content Placeholder 2">
            <a:extLst>
              <a:ext uri="{FF2B5EF4-FFF2-40B4-BE49-F238E27FC236}">
                <a16:creationId xmlns:a16="http://schemas.microsoft.com/office/drawing/2014/main" id="{B698563B-8981-3599-4F15-065BD312A17B}"/>
              </a:ext>
            </a:extLst>
          </p:cNvPr>
          <p:cNvSpPr>
            <a:spLocks noGrp="1"/>
          </p:cNvSpPr>
          <p:nvPr>
            <p:ph idx="1"/>
          </p:nvPr>
        </p:nvSpPr>
        <p:spPr>
          <a:xfrm>
            <a:off x="301657" y="2307772"/>
            <a:ext cx="9368436" cy="4225004"/>
          </a:xfrm>
        </p:spPr>
        <p:txBody>
          <a:bodyPr>
            <a:normAutofit fontScale="92500" lnSpcReduction="10000"/>
          </a:bodyPr>
          <a:lstStyle/>
          <a:p>
            <a:pPr algn="just">
              <a:lnSpc>
                <a:spcPct val="150000"/>
              </a:lnSpc>
            </a:pPr>
            <a:r>
              <a:rPr lang="en-GB" sz="1700" dirty="0">
                <a:latin typeface="Aptos" panose="020B0004020202020204" pitchFamily="34" charset="0"/>
                <a:ea typeface="Lato" panose="020F0502020204030203" pitchFamily="34" charset="0"/>
                <a:cs typeface="Lato" panose="020F0502020204030203" pitchFamily="34" charset="0"/>
              </a:rPr>
              <a:t>An Inclusion and Exclusion Criteria can be defined as “a set of variables which outline the parameters of work being undertaken” (NCIB, 2019). </a:t>
            </a:r>
          </a:p>
          <a:p>
            <a:pPr algn="just">
              <a:lnSpc>
                <a:spcPct val="150000"/>
              </a:lnSpc>
            </a:pPr>
            <a:r>
              <a:rPr lang="en-GB" sz="1700" dirty="0">
                <a:latin typeface="Aptos" panose="020B0004020202020204" pitchFamily="34" charset="0"/>
                <a:ea typeface="Lato" panose="020F0502020204030203" pitchFamily="34" charset="0"/>
                <a:cs typeface="Lato" panose="020F0502020204030203" pitchFamily="34" charset="0"/>
              </a:rPr>
              <a:t>Providing an Inclusion and Exclusion Criteria demonstrates to the reader that you have taken precautions during the selection process of your sources (articles). </a:t>
            </a:r>
          </a:p>
          <a:p>
            <a:pPr algn="just">
              <a:lnSpc>
                <a:spcPct val="150000"/>
              </a:lnSpc>
            </a:pPr>
            <a:r>
              <a:rPr lang="en-GB" sz="1700" dirty="0">
                <a:latin typeface="Aptos" panose="020B0004020202020204" pitchFamily="34" charset="0"/>
                <a:ea typeface="Lato" panose="020F0502020204030203" pitchFamily="34" charset="0"/>
                <a:cs typeface="Lato" panose="020F0502020204030203" pitchFamily="34" charset="0"/>
              </a:rPr>
              <a:t>It goes into detail the criteria you have set to include or exclude information. </a:t>
            </a:r>
          </a:p>
          <a:p>
            <a:pPr algn="just">
              <a:lnSpc>
                <a:spcPct val="150000"/>
              </a:lnSpc>
            </a:pPr>
            <a:r>
              <a:rPr lang="en-GB" sz="1700" dirty="0">
                <a:latin typeface="Aptos" panose="020B0004020202020204" pitchFamily="34" charset="0"/>
                <a:ea typeface="Lato" panose="020F0502020204030203" pitchFamily="34" charset="0"/>
                <a:cs typeface="Lato" panose="020F0502020204030203" pitchFamily="34" charset="0"/>
              </a:rPr>
              <a:t>Example of Inclusion: Included sources which are 10 years old and under, sources from the UK, articles which could be fully accessible online. </a:t>
            </a:r>
          </a:p>
          <a:p>
            <a:pPr algn="just">
              <a:lnSpc>
                <a:spcPct val="150000"/>
              </a:lnSpc>
            </a:pPr>
            <a:r>
              <a:rPr lang="en-GB" sz="1700" dirty="0">
                <a:latin typeface="Aptos" panose="020B0004020202020204" pitchFamily="34" charset="0"/>
                <a:ea typeface="Lato" panose="020F0502020204030203" pitchFamily="34" charset="0"/>
                <a:cs typeface="Lato" panose="020F0502020204030203" pitchFamily="34" charset="0"/>
              </a:rPr>
              <a:t>Example of Exclusion: Excluded sources over 10 years old, sources outside the UK, articles which were not fully accessible. </a:t>
            </a:r>
          </a:p>
          <a:p>
            <a:pPr algn="just">
              <a:lnSpc>
                <a:spcPct val="150000"/>
              </a:lnSpc>
            </a:pPr>
            <a:r>
              <a:rPr lang="en-GB" sz="1700" dirty="0">
                <a:latin typeface="Aptos" panose="020B0004020202020204" pitchFamily="34" charset="0"/>
                <a:ea typeface="Lato" panose="020F0502020204030203" pitchFamily="34" charset="0"/>
                <a:cs typeface="Lato" panose="020F0502020204030203" pitchFamily="34" charset="0"/>
              </a:rPr>
              <a:t>Overall, this helps to </a:t>
            </a:r>
            <a:r>
              <a:rPr lang="en-GB" sz="1700" b="1" u="sng" dirty="0">
                <a:latin typeface="Aptos" panose="020B0004020202020204" pitchFamily="34" charset="0"/>
                <a:ea typeface="Lato" panose="020F0502020204030203" pitchFamily="34" charset="0"/>
                <a:cs typeface="Lato" panose="020F0502020204030203" pitchFamily="34" charset="0"/>
              </a:rPr>
              <a:t>‘validate’</a:t>
            </a:r>
            <a:r>
              <a:rPr lang="en-GB" sz="1700" b="1" dirty="0">
                <a:latin typeface="Aptos" panose="020B0004020202020204" pitchFamily="34" charset="0"/>
                <a:ea typeface="Lato" panose="020F0502020204030203" pitchFamily="34" charset="0"/>
                <a:cs typeface="Lato" panose="020F0502020204030203" pitchFamily="34" charset="0"/>
              </a:rPr>
              <a:t> </a:t>
            </a:r>
            <a:r>
              <a:rPr lang="en-GB" sz="1700" dirty="0">
                <a:latin typeface="Aptos" panose="020B0004020202020204" pitchFamily="34" charset="0"/>
                <a:ea typeface="Lato" panose="020F0502020204030203" pitchFamily="34" charset="0"/>
                <a:cs typeface="Lato" panose="020F0502020204030203" pitchFamily="34" charset="0"/>
              </a:rPr>
              <a:t>that the research you have chosen is credible and reliable.</a:t>
            </a:r>
          </a:p>
          <a:p>
            <a:pPr marL="0" indent="0" algn="just">
              <a:lnSpc>
                <a:spcPct val="150000"/>
              </a:lnSpc>
              <a:buNone/>
            </a:pPr>
            <a:endParaRPr lang="en-GB" sz="1700" dirty="0">
              <a:latin typeface="Aptos" panose="020B0004020202020204" pitchFamily="34" charset="0"/>
              <a:ea typeface="Lato" panose="020F0502020204030203" pitchFamily="34" charset="0"/>
              <a:cs typeface="Lato" panose="020F0502020204030203" pitchFamily="34" charset="0"/>
            </a:endParaRPr>
          </a:p>
        </p:txBody>
      </p:sp>
      <p:pic>
        <p:nvPicPr>
          <p:cNvPr id="6" name="Graphic 5" descr="Clipboard Mixed with solid fill">
            <a:extLst>
              <a:ext uri="{FF2B5EF4-FFF2-40B4-BE49-F238E27FC236}">
                <a16:creationId xmlns:a16="http://schemas.microsoft.com/office/drawing/2014/main" id="{66E97E39-C4E0-A34C-A2E3-3F5D03195359}"/>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468438" y="2611232"/>
            <a:ext cx="2723562" cy="2723562"/>
          </a:xfrm>
          <a:prstGeom prst="rect">
            <a:avLst/>
          </a:prstGeom>
        </p:spPr>
      </p:pic>
    </p:spTree>
    <p:extLst>
      <p:ext uri="{BB962C8B-B14F-4D97-AF65-F5344CB8AC3E}">
        <p14:creationId xmlns:p14="http://schemas.microsoft.com/office/powerpoint/2010/main" val="247479871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03511-59D6-1A17-F4B2-B46C1BAACB83}"/>
              </a:ext>
            </a:extLst>
          </p:cNvPr>
          <p:cNvSpPr>
            <a:spLocks noGrp="1"/>
          </p:cNvSpPr>
          <p:nvPr>
            <p:ph type="title"/>
          </p:nvPr>
        </p:nvSpPr>
        <p:spPr>
          <a:xfrm>
            <a:off x="377158" y="1162639"/>
            <a:ext cx="11594969" cy="1325563"/>
          </a:xfrm>
        </p:spPr>
        <p:txBody>
          <a:bodyPr>
            <a:normAutofit/>
          </a:bodyPr>
          <a:lstStyle/>
          <a:p>
            <a:r>
              <a:rPr lang="en-GB" sz="3200" b="1" dirty="0">
                <a:latin typeface="Aptos" panose="020B0004020202020204" pitchFamily="34" charset="0"/>
                <a:ea typeface="Lato" panose="020F0502020204030203" pitchFamily="34" charset="0"/>
                <a:cs typeface="Lato" panose="020F0502020204030203" pitchFamily="34" charset="0"/>
              </a:rPr>
              <a:t>Picture Example (not specific to health and care)</a:t>
            </a:r>
          </a:p>
        </p:txBody>
      </p:sp>
      <p:pic>
        <p:nvPicPr>
          <p:cNvPr id="1026" name="Picture 2" descr="Inclusion and exclusion criteria | Download Scientific Diagram">
            <a:extLst>
              <a:ext uri="{FF2B5EF4-FFF2-40B4-BE49-F238E27FC236}">
                <a16:creationId xmlns:a16="http://schemas.microsoft.com/office/drawing/2014/main" id="{C513E782-4CD3-E223-A85B-B3E950C3BA7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60817" y="2259076"/>
            <a:ext cx="7083599" cy="44418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7731626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03511-59D6-1A17-F4B2-B46C1BAACB83}"/>
              </a:ext>
            </a:extLst>
          </p:cNvPr>
          <p:cNvSpPr>
            <a:spLocks noGrp="1"/>
          </p:cNvSpPr>
          <p:nvPr>
            <p:ph type="title"/>
          </p:nvPr>
        </p:nvSpPr>
        <p:spPr>
          <a:xfrm>
            <a:off x="377158" y="1162639"/>
            <a:ext cx="11594969" cy="1325563"/>
          </a:xfrm>
        </p:spPr>
        <p:txBody>
          <a:bodyPr>
            <a:normAutofit/>
          </a:bodyPr>
          <a:lstStyle/>
          <a:p>
            <a:pPr>
              <a:lnSpc>
                <a:spcPct val="150000"/>
              </a:lnSpc>
            </a:pPr>
            <a:r>
              <a:rPr lang="en-GB" sz="3200" b="1" dirty="0">
                <a:latin typeface="Aptos" panose="020B0004020202020204" pitchFamily="34" charset="0"/>
                <a:ea typeface="Lato" panose="020F0502020204030203" pitchFamily="34" charset="0"/>
                <a:cs typeface="Lato" panose="020F0502020204030203" pitchFamily="34" charset="0"/>
              </a:rPr>
              <a:t>08 - Ethical Considerations </a:t>
            </a:r>
          </a:p>
        </p:txBody>
      </p:sp>
      <p:sp>
        <p:nvSpPr>
          <p:cNvPr id="3" name="Content Placeholder 2">
            <a:extLst>
              <a:ext uri="{FF2B5EF4-FFF2-40B4-BE49-F238E27FC236}">
                <a16:creationId xmlns:a16="http://schemas.microsoft.com/office/drawing/2014/main" id="{B698563B-8981-3599-4F15-065BD312A17B}"/>
              </a:ext>
            </a:extLst>
          </p:cNvPr>
          <p:cNvSpPr>
            <a:spLocks noGrp="1"/>
          </p:cNvSpPr>
          <p:nvPr>
            <p:ph idx="1"/>
          </p:nvPr>
        </p:nvSpPr>
        <p:spPr>
          <a:xfrm>
            <a:off x="301657" y="2307771"/>
            <a:ext cx="9117916" cy="4393653"/>
          </a:xfrm>
        </p:spPr>
        <p:txBody>
          <a:bodyPr>
            <a:noAutofit/>
          </a:bodyPr>
          <a:lstStyle/>
          <a:p>
            <a:pPr algn="just">
              <a:lnSpc>
                <a:spcPct val="150000"/>
              </a:lnSpc>
            </a:pPr>
            <a:r>
              <a:rPr lang="en-GB" sz="1600" b="0" i="0" dirty="0">
                <a:effectLst/>
                <a:latin typeface="Aptos" panose="020B0004020202020204" pitchFamily="34" charset="0"/>
              </a:rPr>
              <a:t>Ethics in secondary research, often referred to as "research ethics" or "ethical considerations in secondary research," involve a set of principles and guidelines that researchers must follow when conducting secondary research, which involves the use and analysis of existing data, information, or literature. </a:t>
            </a:r>
          </a:p>
          <a:p>
            <a:pPr algn="just">
              <a:lnSpc>
                <a:spcPct val="150000"/>
              </a:lnSpc>
            </a:pPr>
            <a:r>
              <a:rPr lang="en-GB" sz="1600" b="0" i="0" dirty="0">
                <a:effectLst/>
                <a:latin typeface="Aptos" panose="020B0004020202020204" pitchFamily="34" charset="0"/>
              </a:rPr>
              <a:t>These ethical considerations are essential to ensure the responsible and ethical conduct of research and to protect the rights and well-being of individuals, as well as the integrity of the research process. </a:t>
            </a:r>
          </a:p>
          <a:p>
            <a:pPr algn="just">
              <a:lnSpc>
                <a:spcPct val="150000"/>
              </a:lnSpc>
            </a:pPr>
            <a:r>
              <a:rPr lang="en-GB" sz="1600" dirty="0">
                <a:latin typeface="Aptos" panose="020B0004020202020204" pitchFamily="34" charset="0"/>
              </a:rPr>
              <a:t>S</a:t>
            </a:r>
            <a:r>
              <a:rPr lang="en-GB" sz="1600" b="0" i="0" dirty="0">
                <a:effectLst/>
                <a:latin typeface="Aptos" panose="020B0004020202020204" pitchFamily="34" charset="0"/>
              </a:rPr>
              <a:t>econdary research, where the responsible and ethical use of existing data and literature is of paramount importance. Adhering to ethical principles in secondary research ensures the credibility, trustworthiness, and social responsibility of the research process. </a:t>
            </a:r>
          </a:p>
        </p:txBody>
      </p:sp>
      <p:pic>
        <p:nvPicPr>
          <p:cNvPr id="5" name="Graphic 4" descr="Scales of justice with solid fill">
            <a:extLst>
              <a:ext uri="{FF2B5EF4-FFF2-40B4-BE49-F238E27FC236}">
                <a16:creationId xmlns:a16="http://schemas.microsoft.com/office/drawing/2014/main" id="{800399FC-BA24-2599-3BD2-F65F0C2A9CD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774097" y="2992487"/>
            <a:ext cx="1787426" cy="1787426"/>
          </a:xfrm>
          <a:prstGeom prst="rect">
            <a:avLst/>
          </a:prstGeom>
        </p:spPr>
      </p:pic>
    </p:spTree>
    <p:extLst>
      <p:ext uri="{BB962C8B-B14F-4D97-AF65-F5344CB8AC3E}">
        <p14:creationId xmlns:p14="http://schemas.microsoft.com/office/powerpoint/2010/main" val="224783600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03511-59D6-1A17-F4B2-B46C1BAACB83}"/>
              </a:ext>
            </a:extLst>
          </p:cNvPr>
          <p:cNvSpPr>
            <a:spLocks noGrp="1"/>
          </p:cNvSpPr>
          <p:nvPr>
            <p:ph type="title"/>
          </p:nvPr>
        </p:nvSpPr>
        <p:spPr>
          <a:xfrm>
            <a:off x="377158" y="1162639"/>
            <a:ext cx="11594969" cy="1325563"/>
          </a:xfrm>
        </p:spPr>
        <p:txBody>
          <a:bodyPr>
            <a:normAutofit/>
          </a:bodyPr>
          <a:lstStyle/>
          <a:p>
            <a:pPr>
              <a:lnSpc>
                <a:spcPct val="150000"/>
              </a:lnSpc>
            </a:pPr>
            <a:r>
              <a:rPr lang="en-GB" sz="3200" b="1" dirty="0">
                <a:latin typeface="Aptos" panose="020B0004020202020204" pitchFamily="34" charset="0"/>
                <a:ea typeface="Lato" panose="020F0502020204030203" pitchFamily="34" charset="0"/>
                <a:cs typeface="Lato" panose="020F0502020204030203" pitchFamily="34" charset="0"/>
              </a:rPr>
              <a:t>08 - Ethical Considerations Continued…</a:t>
            </a:r>
          </a:p>
        </p:txBody>
      </p:sp>
      <p:sp>
        <p:nvSpPr>
          <p:cNvPr id="3" name="Content Placeholder 2">
            <a:extLst>
              <a:ext uri="{FF2B5EF4-FFF2-40B4-BE49-F238E27FC236}">
                <a16:creationId xmlns:a16="http://schemas.microsoft.com/office/drawing/2014/main" id="{B698563B-8981-3599-4F15-065BD312A17B}"/>
              </a:ext>
            </a:extLst>
          </p:cNvPr>
          <p:cNvSpPr>
            <a:spLocks noGrp="1"/>
          </p:cNvSpPr>
          <p:nvPr>
            <p:ph idx="1"/>
          </p:nvPr>
        </p:nvSpPr>
        <p:spPr>
          <a:xfrm>
            <a:off x="377158" y="2495001"/>
            <a:ext cx="7574146" cy="4393653"/>
          </a:xfrm>
        </p:spPr>
        <p:txBody>
          <a:bodyPr>
            <a:noAutofit/>
          </a:bodyPr>
          <a:lstStyle/>
          <a:p>
            <a:pPr algn="just">
              <a:lnSpc>
                <a:spcPct val="150000"/>
              </a:lnSpc>
            </a:pPr>
            <a:r>
              <a:rPr lang="en-GB" sz="1800" b="0" i="0" dirty="0">
                <a:solidFill>
                  <a:srgbClr val="374151"/>
                </a:solidFill>
                <a:effectLst/>
                <a:latin typeface="Aptos" panose="020B0004020202020204" pitchFamily="34" charset="0"/>
              </a:rPr>
              <a:t>As part of your </a:t>
            </a:r>
            <a:r>
              <a:rPr lang="en-GB" sz="1800" dirty="0">
                <a:solidFill>
                  <a:srgbClr val="374151"/>
                </a:solidFill>
                <a:latin typeface="Aptos" panose="020B0004020202020204" pitchFamily="34" charset="0"/>
              </a:rPr>
              <a:t>Academic Methods Poster</a:t>
            </a:r>
            <a:r>
              <a:rPr lang="en-GB" sz="1800" b="0" i="0" dirty="0">
                <a:solidFill>
                  <a:srgbClr val="374151"/>
                </a:solidFill>
                <a:effectLst/>
                <a:latin typeface="Aptos" panose="020B0004020202020204" pitchFamily="34" charset="0"/>
              </a:rPr>
              <a:t> you will be expected to explain how you have considered ethics when selecting and analysing the </a:t>
            </a:r>
            <a:r>
              <a:rPr lang="en-GB" sz="1800" dirty="0">
                <a:solidFill>
                  <a:srgbClr val="374151"/>
                </a:solidFill>
                <a:latin typeface="Aptos" panose="020B0004020202020204" pitchFamily="34" charset="0"/>
              </a:rPr>
              <a:t>literature</a:t>
            </a:r>
            <a:r>
              <a:rPr lang="en-GB" sz="1800" b="0" i="0" dirty="0">
                <a:solidFill>
                  <a:srgbClr val="374151"/>
                </a:solidFill>
                <a:effectLst/>
                <a:latin typeface="Aptos" panose="020B0004020202020204" pitchFamily="34" charset="0"/>
              </a:rPr>
              <a:t> you have chosen. </a:t>
            </a:r>
          </a:p>
          <a:p>
            <a:pPr algn="just">
              <a:lnSpc>
                <a:spcPct val="150000"/>
              </a:lnSpc>
            </a:pPr>
            <a:r>
              <a:rPr lang="en-GB" sz="1800" dirty="0">
                <a:solidFill>
                  <a:srgbClr val="374151"/>
                </a:solidFill>
                <a:latin typeface="Aptos" panose="020B0004020202020204" pitchFamily="34" charset="0"/>
              </a:rPr>
              <a:t>You can start with providing a definition of Ethics in Secondary Research. </a:t>
            </a:r>
          </a:p>
          <a:p>
            <a:pPr algn="just">
              <a:lnSpc>
                <a:spcPct val="150000"/>
              </a:lnSpc>
            </a:pPr>
            <a:r>
              <a:rPr lang="en-GB" sz="1800" dirty="0">
                <a:solidFill>
                  <a:srgbClr val="374151"/>
                </a:solidFill>
                <a:latin typeface="Aptos" panose="020B0004020202020204" pitchFamily="34" charset="0"/>
              </a:rPr>
              <a:t>The next slide includes some examples of how you may have considered ethics in your research… </a:t>
            </a:r>
            <a:endParaRPr lang="en-GB" sz="2000" b="0" i="0" dirty="0">
              <a:solidFill>
                <a:srgbClr val="374151"/>
              </a:solidFill>
              <a:effectLst/>
              <a:latin typeface="Aptos" panose="020B0004020202020204" pitchFamily="34" charset="0"/>
            </a:endParaRPr>
          </a:p>
          <a:p>
            <a:pPr marL="742950" lvl="1" indent="-285750" algn="l">
              <a:lnSpc>
                <a:spcPct val="150000"/>
              </a:lnSpc>
              <a:buFont typeface="Arial" panose="020B0604020202020204" pitchFamily="34" charset="0"/>
              <a:buChar char="•"/>
            </a:pPr>
            <a:endParaRPr lang="en-GB" sz="3600" b="0" i="0" dirty="0">
              <a:solidFill>
                <a:srgbClr val="374151"/>
              </a:solidFill>
              <a:effectLst/>
              <a:latin typeface="Aptos" panose="020B0004020202020204" pitchFamily="34" charset="0"/>
            </a:endParaRPr>
          </a:p>
          <a:p>
            <a:pPr algn="just">
              <a:lnSpc>
                <a:spcPct val="150000"/>
              </a:lnSpc>
            </a:pPr>
            <a:endParaRPr lang="en-GB" sz="2400" b="0" i="0" dirty="0">
              <a:solidFill>
                <a:srgbClr val="374151"/>
              </a:solidFill>
              <a:effectLst/>
              <a:latin typeface="Aptos" panose="020B0004020202020204" pitchFamily="34" charset="0"/>
            </a:endParaRPr>
          </a:p>
        </p:txBody>
      </p:sp>
      <p:pic>
        <p:nvPicPr>
          <p:cNvPr id="8" name="Graphic 7" descr="Back with solid fill">
            <a:extLst>
              <a:ext uri="{FF2B5EF4-FFF2-40B4-BE49-F238E27FC236}">
                <a16:creationId xmlns:a16="http://schemas.microsoft.com/office/drawing/2014/main" id="{5FBA6E13-F537-BC06-5573-469EED5F1684}"/>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951844" y="2945297"/>
            <a:ext cx="2173356" cy="2173356"/>
          </a:xfrm>
          <a:prstGeom prst="rect">
            <a:avLst/>
          </a:prstGeom>
        </p:spPr>
      </p:pic>
    </p:spTree>
    <p:extLst>
      <p:ext uri="{BB962C8B-B14F-4D97-AF65-F5344CB8AC3E}">
        <p14:creationId xmlns:p14="http://schemas.microsoft.com/office/powerpoint/2010/main" val="23180098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03511-59D6-1A17-F4B2-B46C1BAACB83}"/>
              </a:ext>
            </a:extLst>
          </p:cNvPr>
          <p:cNvSpPr>
            <a:spLocks noGrp="1"/>
          </p:cNvSpPr>
          <p:nvPr>
            <p:ph type="title"/>
          </p:nvPr>
        </p:nvSpPr>
        <p:spPr>
          <a:xfrm>
            <a:off x="377158" y="1162639"/>
            <a:ext cx="11594969" cy="1325563"/>
          </a:xfrm>
        </p:spPr>
        <p:txBody>
          <a:bodyPr>
            <a:normAutofit/>
          </a:bodyPr>
          <a:lstStyle/>
          <a:p>
            <a:r>
              <a:rPr lang="en-GB" sz="3200" dirty="0">
                <a:latin typeface="Aptos Black" panose="020B0004020202020204" pitchFamily="34" charset="0"/>
                <a:ea typeface="Lato" panose="020F0502020204030203" pitchFamily="34" charset="0"/>
                <a:cs typeface="Lato" panose="020F0502020204030203" pitchFamily="34" charset="0"/>
              </a:rPr>
              <a:t>Ethical Considerations Examples</a:t>
            </a:r>
          </a:p>
        </p:txBody>
      </p:sp>
      <p:graphicFrame>
        <p:nvGraphicFramePr>
          <p:cNvPr id="4" name="Content Placeholder 3">
            <a:extLst>
              <a:ext uri="{FF2B5EF4-FFF2-40B4-BE49-F238E27FC236}">
                <a16:creationId xmlns:a16="http://schemas.microsoft.com/office/drawing/2014/main" id="{B484D78E-E6A4-3161-5AD7-28F81C814DA5}"/>
              </a:ext>
            </a:extLst>
          </p:cNvPr>
          <p:cNvGraphicFramePr>
            <a:graphicFrameLocks noGrp="1"/>
          </p:cNvGraphicFramePr>
          <p:nvPr>
            <p:ph idx="1"/>
            <p:extLst>
              <p:ext uri="{D42A27DB-BD31-4B8C-83A1-F6EECF244321}">
                <p14:modId xmlns:p14="http://schemas.microsoft.com/office/powerpoint/2010/main" val="2179393028"/>
              </p:ext>
            </p:extLst>
          </p:nvPr>
        </p:nvGraphicFramePr>
        <p:xfrm>
          <a:off x="377158" y="2130315"/>
          <a:ext cx="11594969" cy="441957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7615058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03511-59D6-1A17-F4B2-B46C1BAACB83}"/>
              </a:ext>
            </a:extLst>
          </p:cNvPr>
          <p:cNvSpPr>
            <a:spLocks noGrp="1"/>
          </p:cNvSpPr>
          <p:nvPr>
            <p:ph type="title"/>
          </p:nvPr>
        </p:nvSpPr>
        <p:spPr>
          <a:xfrm>
            <a:off x="518672" y="1032011"/>
            <a:ext cx="11594969" cy="1325563"/>
          </a:xfrm>
        </p:spPr>
        <p:txBody>
          <a:bodyPr>
            <a:normAutofit/>
          </a:bodyPr>
          <a:lstStyle/>
          <a:p>
            <a:r>
              <a:rPr lang="en-GB" sz="3200" b="1" dirty="0">
                <a:latin typeface="Aptos" panose="020B0004020202020204" pitchFamily="34" charset="0"/>
                <a:ea typeface="Lato" panose="020F0502020204030203" pitchFamily="34" charset="0"/>
                <a:cs typeface="Lato" panose="020F0502020204030203" pitchFamily="34" charset="0"/>
              </a:rPr>
              <a:t>Academic Methods Poster Summary </a:t>
            </a:r>
          </a:p>
        </p:txBody>
      </p:sp>
      <p:sp>
        <p:nvSpPr>
          <p:cNvPr id="3" name="Content Placeholder 2">
            <a:extLst>
              <a:ext uri="{FF2B5EF4-FFF2-40B4-BE49-F238E27FC236}">
                <a16:creationId xmlns:a16="http://schemas.microsoft.com/office/drawing/2014/main" id="{B698563B-8981-3599-4F15-065BD312A17B}"/>
              </a:ext>
            </a:extLst>
          </p:cNvPr>
          <p:cNvSpPr>
            <a:spLocks noGrp="1"/>
          </p:cNvSpPr>
          <p:nvPr>
            <p:ph idx="1"/>
          </p:nvPr>
        </p:nvSpPr>
        <p:spPr>
          <a:xfrm>
            <a:off x="301657" y="2156791"/>
            <a:ext cx="8885886" cy="4438727"/>
          </a:xfrm>
        </p:spPr>
        <p:txBody>
          <a:bodyPr>
            <a:normAutofit fontScale="85000" lnSpcReduction="10000"/>
          </a:bodyPr>
          <a:lstStyle/>
          <a:p>
            <a:pPr algn="just">
              <a:lnSpc>
                <a:spcPct val="160000"/>
              </a:lnSpc>
            </a:pPr>
            <a:r>
              <a:rPr lang="en-GB" sz="1700" dirty="0">
                <a:latin typeface="Aptos" panose="020B0004020202020204" pitchFamily="34" charset="0"/>
                <a:ea typeface="Lato" panose="020F0502020204030203" pitchFamily="34" charset="0"/>
                <a:cs typeface="Lato" panose="020F0502020204030203" pitchFamily="34" charset="0"/>
              </a:rPr>
              <a:t>Your Poster should be approximately 500 words in length. You do not have to be explicit in the word count, </a:t>
            </a:r>
            <a:r>
              <a:rPr lang="en-GB" sz="1700" b="1" i="1" u="sng" dirty="0">
                <a:latin typeface="Aptos" panose="020B0004020202020204" pitchFamily="34" charset="0"/>
                <a:ea typeface="Lato" panose="020F0502020204030203" pitchFamily="34" charset="0"/>
                <a:cs typeface="Lato" panose="020F0502020204030203" pitchFamily="34" charset="0"/>
              </a:rPr>
              <a:t>if you go over or under it is okay </a:t>
            </a:r>
            <a:r>
              <a:rPr lang="en-GB" sz="1700" dirty="0">
                <a:latin typeface="Aptos" panose="020B0004020202020204" pitchFamily="34" charset="0"/>
                <a:ea typeface="Lato" panose="020F0502020204030203" pitchFamily="34" charset="0"/>
                <a:cs typeface="Lato" panose="020F0502020204030203" pitchFamily="34" charset="0"/>
              </a:rPr>
              <a:t>as the words will be made up in different sections. </a:t>
            </a:r>
          </a:p>
          <a:p>
            <a:pPr algn="just">
              <a:lnSpc>
                <a:spcPct val="160000"/>
              </a:lnSpc>
            </a:pPr>
            <a:r>
              <a:rPr lang="en-GB" sz="1700" dirty="0">
                <a:latin typeface="Aptos" panose="020B0004020202020204" pitchFamily="34" charset="0"/>
                <a:ea typeface="Lato" panose="020F0502020204030203" pitchFamily="34" charset="0"/>
                <a:cs typeface="Lato" panose="020F0502020204030203" pitchFamily="34" charset="0"/>
              </a:rPr>
              <a:t>For your submission, you are to have a cover page, 2 pages for your poster and a page for your references. 4 pages in total. </a:t>
            </a:r>
          </a:p>
          <a:p>
            <a:pPr algn="just">
              <a:lnSpc>
                <a:spcPct val="160000"/>
              </a:lnSpc>
            </a:pPr>
            <a:r>
              <a:rPr lang="en-GB" sz="1700" dirty="0">
                <a:latin typeface="Aptos" panose="020B0004020202020204" pitchFamily="34" charset="0"/>
                <a:ea typeface="Lato" panose="020F0502020204030203" pitchFamily="34" charset="0"/>
                <a:cs typeface="Lato" panose="020F0502020204030203" pitchFamily="34" charset="0"/>
              </a:rPr>
              <a:t>Citations should be on the poster, with the accompanying full reference on the reference page. This is also inclusive of any pictures / visuals / graphs or statistics you use.</a:t>
            </a:r>
          </a:p>
          <a:p>
            <a:pPr algn="just">
              <a:lnSpc>
                <a:spcPct val="160000"/>
              </a:lnSpc>
            </a:pPr>
            <a:r>
              <a:rPr lang="en-GB" sz="1700" dirty="0">
                <a:latin typeface="Aptos" panose="020B0004020202020204" pitchFamily="34" charset="0"/>
                <a:ea typeface="Lato" panose="020F0502020204030203" pitchFamily="34" charset="0"/>
                <a:cs typeface="Lato" panose="020F0502020204030203" pitchFamily="34" charset="0"/>
              </a:rPr>
              <a:t>The Poster should have a minimum of 5 references from credible and reliable academic sources. </a:t>
            </a:r>
          </a:p>
          <a:p>
            <a:pPr algn="just">
              <a:lnSpc>
                <a:spcPct val="160000"/>
              </a:lnSpc>
            </a:pPr>
            <a:r>
              <a:rPr lang="en-GB" sz="1700" dirty="0">
                <a:latin typeface="Aptos" panose="020B0004020202020204" pitchFamily="34" charset="0"/>
                <a:ea typeface="Lato" panose="020F0502020204030203" pitchFamily="34" charset="0"/>
                <a:cs typeface="Lato" panose="020F0502020204030203" pitchFamily="34" charset="0"/>
              </a:rPr>
              <a:t>You can use design applications such as Canva to create your poster or MS Word / MS PowerPoint. There is also a Template which can be found on the Moodle Page which can be downloaded and filled out if you prefer. </a:t>
            </a:r>
          </a:p>
          <a:p>
            <a:pPr algn="just">
              <a:lnSpc>
                <a:spcPct val="160000"/>
              </a:lnSpc>
            </a:pPr>
            <a:r>
              <a:rPr lang="en-GB" sz="1700" dirty="0">
                <a:latin typeface="Aptos" panose="020B0004020202020204" pitchFamily="34" charset="0"/>
                <a:ea typeface="Lato" panose="020F0502020204030203" pitchFamily="34" charset="0"/>
                <a:cs typeface="Lato" panose="020F0502020204030203" pitchFamily="34" charset="0"/>
              </a:rPr>
              <a:t>You can write this Chapter however you wish, you do not need to follow the guidance if you don’t want to, but all headings must be addressed. </a:t>
            </a:r>
          </a:p>
          <a:p>
            <a:pPr algn="just">
              <a:lnSpc>
                <a:spcPct val="160000"/>
              </a:lnSpc>
            </a:pPr>
            <a:endParaRPr lang="en-GB" sz="1700" dirty="0">
              <a:latin typeface="Aptos" panose="020B0004020202020204" pitchFamily="34" charset="0"/>
              <a:ea typeface="Lato" panose="020F0502020204030203" pitchFamily="34" charset="0"/>
              <a:cs typeface="Lato" panose="020F0502020204030203" pitchFamily="34" charset="0"/>
            </a:endParaRPr>
          </a:p>
          <a:p>
            <a:pPr algn="just">
              <a:lnSpc>
                <a:spcPct val="160000"/>
              </a:lnSpc>
            </a:pPr>
            <a:endParaRPr lang="en-GB" sz="1700" dirty="0">
              <a:latin typeface="Aptos" panose="020B0004020202020204" pitchFamily="34" charset="0"/>
              <a:ea typeface="Lato" panose="020F0502020204030203" pitchFamily="34" charset="0"/>
              <a:cs typeface="Lato" panose="020F0502020204030203" pitchFamily="34" charset="0"/>
            </a:endParaRPr>
          </a:p>
          <a:p>
            <a:pPr algn="just">
              <a:lnSpc>
                <a:spcPct val="160000"/>
              </a:lnSpc>
            </a:pPr>
            <a:endParaRPr lang="en-GB" sz="1700" dirty="0">
              <a:latin typeface="Aptos" panose="020B0004020202020204" pitchFamily="34" charset="0"/>
              <a:ea typeface="Lato" panose="020F0502020204030203" pitchFamily="34" charset="0"/>
              <a:cs typeface="Lato" panose="020F0502020204030203" pitchFamily="34" charset="0"/>
            </a:endParaRPr>
          </a:p>
        </p:txBody>
      </p:sp>
      <p:pic>
        <p:nvPicPr>
          <p:cNvPr id="6" name="Graphic 5" descr="Postit Notes with solid fill">
            <a:extLst>
              <a:ext uri="{FF2B5EF4-FFF2-40B4-BE49-F238E27FC236}">
                <a16:creationId xmlns:a16="http://schemas.microsoft.com/office/drawing/2014/main" id="{7C20896F-7F34-0119-4791-4CB287C51DFD}"/>
              </a:ext>
            </a:extLst>
          </p:cNvPr>
          <p:cNvPicPr>
            <a:picLocks noChangeAspect="1"/>
          </p:cNvPicPr>
          <p:nvPr/>
        </p:nvPicPr>
        <p:blipFill>
          <a:blip r:embed="rId2">
            <a:extLst>
              <a:ext uri="{96DAC541-7B7A-43D3-8B79-37D633B846F1}">
                <asvg:svgBlip xmlns:asvg="http://schemas.microsoft.com/office/drawing/2016/SVG/main" r:embed="rId3"/>
              </a:ext>
            </a:extLst>
          </a:blip>
          <a:srcRect/>
          <a:stretch/>
        </p:blipFill>
        <p:spPr>
          <a:xfrm>
            <a:off x="9511748" y="2701527"/>
            <a:ext cx="2378595" cy="2378595"/>
          </a:xfrm>
          <a:prstGeom prst="rect">
            <a:avLst/>
          </a:prstGeom>
        </p:spPr>
      </p:pic>
    </p:spTree>
    <p:extLst>
      <p:ext uri="{BB962C8B-B14F-4D97-AF65-F5344CB8AC3E}">
        <p14:creationId xmlns:p14="http://schemas.microsoft.com/office/powerpoint/2010/main" val="1116449603"/>
      </p:ext>
    </p:extLst>
  </p:cSld>
  <p:clrMapOvr>
    <a:masterClrMapping/>
  </p:clrMapOvr>
</p:sld>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5" ma:contentTypeDescription="Create a new document." ma:contentTypeScope="" ma:versionID="f22164921e69ada7df33b474d3dcac3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e2230e2f827e95bf01ad4d49bcae7e1"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7EF079D1-1937-46A9-8B1E-F35D61BAF4D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1EB36A1-00A8-4A82-8553-77C9455E5C4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1918</Words>
  <Application>Microsoft Office PowerPoint</Application>
  <PresentationFormat>Widescreen</PresentationFormat>
  <Paragraphs>103</Paragraphs>
  <Slides>19</Slides>
  <Notes>0</Notes>
  <HiddenSlides>0</HiddenSlides>
  <MMClips>0</MMClips>
  <ScaleCrop>false</ScaleCrop>
  <HeadingPairs>
    <vt:vector size="6" baseType="variant">
      <vt:variant>
        <vt:lpstr>Fonts Used</vt:lpstr>
      </vt:variant>
      <vt:variant>
        <vt:i4>6</vt:i4>
      </vt:variant>
      <vt:variant>
        <vt:lpstr>Theme</vt:lpstr>
      </vt:variant>
      <vt:variant>
        <vt:i4>3</vt:i4>
      </vt:variant>
      <vt:variant>
        <vt:lpstr>Slide Titles</vt:lpstr>
      </vt:variant>
      <vt:variant>
        <vt:i4>19</vt:i4>
      </vt:variant>
    </vt:vector>
  </HeadingPairs>
  <TitlesOfParts>
    <vt:vector size="28" baseType="lpstr">
      <vt:lpstr>Aptos</vt:lpstr>
      <vt:lpstr>Aptos Black</vt:lpstr>
      <vt:lpstr>Arial</vt:lpstr>
      <vt:lpstr>Calibri</vt:lpstr>
      <vt:lpstr>Calibri Light</vt:lpstr>
      <vt:lpstr>Century Schoolbook</vt:lpstr>
      <vt:lpstr>UWTSD 200 Holding Page</vt:lpstr>
      <vt:lpstr>UWTSD 200_Subtitle 1</vt:lpstr>
      <vt:lpstr>UWTSD 200_Text 3</vt:lpstr>
      <vt:lpstr>PowerPoint Presentation</vt:lpstr>
      <vt:lpstr>PowerPoint Presentation</vt:lpstr>
      <vt:lpstr>Welcome to Chapter 3 –  Methods / Search Strategy – Academic Methods Poster </vt:lpstr>
      <vt:lpstr>What is a Methods Chapter?     </vt:lpstr>
      <vt:lpstr>What is a Search Strategy?     </vt:lpstr>
      <vt:lpstr>What is an Academic Methods Poster?     </vt:lpstr>
      <vt:lpstr>What do I need to include in my Academic Methods Poster? </vt:lpstr>
      <vt:lpstr>01 - Introduction and Research Aim </vt:lpstr>
      <vt:lpstr>02 - Search Strategy</vt:lpstr>
      <vt:lpstr>03 - Searching for Information</vt:lpstr>
      <vt:lpstr>04 – Visuals Aids </vt:lpstr>
      <vt:lpstr>05 – Research Validation and Analysis  </vt:lpstr>
      <vt:lpstr>What are themes? </vt:lpstr>
      <vt:lpstr>06 – Inclusion Criteria &amp; 07 – Exclusion Criteria </vt:lpstr>
      <vt:lpstr>Picture Example (not specific to health and care)</vt:lpstr>
      <vt:lpstr>08 - Ethical Considerations </vt:lpstr>
      <vt:lpstr>08 - Ethical Considerations Continued…</vt:lpstr>
      <vt:lpstr>Ethical Considerations Examples</vt:lpstr>
      <vt:lpstr>Academic Methods Poster Summary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Chloe Harries</cp:lastModifiedBy>
  <cp:revision>15</cp:revision>
  <dcterms:created xsi:type="dcterms:W3CDTF">2021-03-09T15:35:42Z</dcterms:created>
  <dcterms:modified xsi:type="dcterms:W3CDTF">2025-01-21T12:32:19Z</dcterms:modified>
</cp:coreProperties>
</file>