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7174E-D2C6-5023-1F90-1EF1D288F803}" v="1" dt="2022-02-27T16:01:54.134"/>
    <p1510:client id="{52BF9B42-9B33-4AEC-8197-A24CDF8E416F}" v="122" dt="2022-02-27T13:01:01.167"/>
    <p1510:client id="{EF21B47B-3C06-4005-945A-5BB726953CA6}" v="13" dt="2022-02-27T12:39:07.8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6" d="100"/>
          <a:sy n="76" d="100"/>
        </p:scale>
        <p:origin x="91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linko Ignatov (2120209)" userId="a2878944-68d6-4686-b63e-e7150523e4ec" providerId="ADAL" clId="{52BF9B42-9B33-4AEC-8197-A24CDF8E416F}"/>
    <pc:docChg chg="custSel modSld">
      <pc:chgData name="Ilinko Ignatov (2120209)" userId="a2878944-68d6-4686-b63e-e7150523e4ec" providerId="ADAL" clId="{52BF9B42-9B33-4AEC-8197-A24CDF8E416F}" dt="2022-02-27T20:23:57.340" v="199" actId="1076"/>
      <pc:docMkLst>
        <pc:docMk/>
      </pc:docMkLst>
      <pc:sldChg chg="addSp modSp mod">
        <pc:chgData name="Ilinko Ignatov (2120209)" userId="a2878944-68d6-4686-b63e-e7150523e4ec" providerId="ADAL" clId="{52BF9B42-9B33-4AEC-8197-A24CDF8E416F}" dt="2022-02-27T20:23:57.340" v="199" actId="1076"/>
        <pc:sldMkLst>
          <pc:docMk/>
          <pc:sldMk cId="3936911592" sldId="257"/>
        </pc:sldMkLst>
        <pc:spChg chg="add mod">
          <ac:chgData name="Ilinko Ignatov (2120209)" userId="a2878944-68d6-4686-b63e-e7150523e4ec" providerId="ADAL" clId="{52BF9B42-9B33-4AEC-8197-A24CDF8E416F}" dt="2022-02-27T12:36:04.617" v="27" actId="255"/>
          <ac:spMkLst>
            <pc:docMk/>
            <pc:sldMk cId="3936911592" sldId="257"/>
            <ac:spMk id="3" creationId="{14C1B561-4923-4914-A325-1163DE44A339}"/>
          </ac:spMkLst>
        </pc:spChg>
        <pc:spChg chg="mod">
          <ac:chgData name="Ilinko Ignatov (2120209)" userId="a2878944-68d6-4686-b63e-e7150523e4ec" providerId="ADAL" clId="{52BF9B42-9B33-4AEC-8197-A24CDF8E416F}" dt="2022-02-27T20:23:57.340" v="199" actId="1076"/>
          <ac:spMkLst>
            <pc:docMk/>
            <pc:sldMk cId="3936911592" sldId="257"/>
            <ac:spMk id="8" creationId="{9CF39ECC-B6CF-44CF-9F2E-A4CBDDDBE478}"/>
          </ac:spMkLst>
        </pc:spChg>
        <pc:graphicFrameChg chg="mod">
          <ac:chgData name="Ilinko Ignatov (2120209)" userId="a2878944-68d6-4686-b63e-e7150523e4ec" providerId="ADAL" clId="{52BF9B42-9B33-4AEC-8197-A24CDF8E416F}" dt="2022-02-27T20:23:37.427" v="196" actId="1076"/>
          <ac:graphicFrameMkLst>
            <pc:docMk/>
            <pc:sldMk cId="3936911592" sldId="257"/>
            <ac:graphicFrameMk id="18" creationId="{0E885ED4-AB1B-4B53-BF2A-A98C3E2DDEDA}"/>
          </ac:graphicFrameMkLst>
        </pc:graphicFrameChg>
        <pc:picChg chg="mod">
          <ac:chgData name="Ilinko Ignatov (2120209)" userId="a2878944-68d6-4686-b63e-e7150523e4ec" providerId="ADAL" clId="{52BF9B42-9B33-4AEC-8197-A24CDF8E416F}" dt="2022-02-27T20:23:48.316" v="198" actId="1076"/>
          <ac:picMkLst>
            <pc:docMk/>
            <pc:sldMk cId="3936911592" sldId="257"/>
            <ac:picMk id="6" creationId="{9806BDBD-B482-4E7D-9EF0-81C9C7C5E206}"/>
          </ac:picMkLst>
        </pc:picChg>
      </pc:sldChg>
      <pc:sldChg chg="addSp modSp mod">
        <pc:chgData name="Ilinko Ignatov (2120209)" userId="a2878944-68d6-4686-b63e-e7150523e4ec" providerId="ADAL" clId="{52BF9B42-9B33-4AEC-8197-A24CDF8E416F}" dt="2022-02-27T12:57:28.618" v="137" actId="1076"/>
        <pc:sldMkLst>
          <pc:docMk/>
          <pc:sldMk cId="2119167416" sldId="258"/>
        </pc:sldMkLst>
        <pc:spChg chg="add mod">
          <ac:chgData name="Ilinko Ignatov (2120209)" userId="a2878944-68d6-4686-b63e-e7150523e4ec" providerId="ADAL" clId="{52BF9B42-9B33-4AEC-8197-A24CDF8E416F}" dt="2022-02-27T12:57:28.618" v="137" actId="1076"/>
          <ac:spMkLst>
            <pc:docMk/>
            <pc:sldMk cId="2119167416" sldId="258"/>
            <ac:spMk id="2" creationId="{7BC446F0-B2E3-46F6-B5FC-98FB8A271AED}"/>
          </ac:spMkLst>
        </pc:spChg>
        <pc:spChg chg="mod">
          <ac:chgData name="Ilinko Ignatov (2120209)" userId="a2878944-68d6-4686-b63e-e7150523e4ec" providerId="ADAL" clId="{52BF9B42-9B33-4AEC-8197-A24CDF8E416F}" dt="2022-02-27T12:37:45.305" v="75" actId="14100"/>
          <ac:spMkLst>
            <pc:docMk/>
            <pc:sldMk cId="2119167416" sldId="258"/>
            <ac:spMk id="51" creationId="{35456AE2-B1C1-4465-9341-F2360F1DEE06}"/>
          </ac:spMkLst>
        </pc:spChg>
        <pc:picChg chg="mod">
          <ac:chgData name="Ilinko Ignatov (2120209)" userId="a2878944-68d6-4686-b63e-e7150523e4ec" providerId="ADAL" clId="{52BF9B42-9B33-4AEC-8197-A24CDF8E416F}" dt="2022-02-27T12:57:21.897" v="136" actId="1076"/>
          <ac:picMkLst>
            <pc:docMk/>
            <pc:sldMk cId="2119167416" sldId="258"/>
            <ac:picMk id="1028" creationId="{15E25BAB-CBFD-4C09-84B1-95782AF0766D}"/>
          </ac:picMkLst>
        </pc:picChg>
      </pc:sldChg>
      <pc:sldChg chg="addSp modSp mod">
        <pc:chgData name="Ilinko Ignatov (2120209)" userId="a2878944-68d6-4686-b63e-e7150523e4ec" providerId="ADAL" clId="{52BF9B42-9B33-4AEC-8197-A24CDF8E416F}" dt="2022-02-27T13:01:01.167" v="194" actId="20577"/>
        <pc:sldMkLst>
          <pc:docMk/>
          <pc:sldMk cId="2913802707" sldId="259"/>
        </pc:sldMkLst>
        <pc:spChg chg="add mod">
          <ac:chgData name="Ilinko Ignatov (2120209)" userId="a2878944-68d6-4686-b63e-e7150523e4ec" providerId="ADAL" clId="{52BF9B42-9B33-4AEC-8197-A24CDF8E416F}" dt="2022-02-27T13:01:01.167" v="194" actId="20577"/>
          <ac:spMkLst>
            <pc:docMk/>
            <pc:sldMk cId="2913802707" sldId="259"/>
            <ac:spMk id="3" creationId="{2B79ED14-95B6-4BA8-92E5-6E95C4FFF5FC}"/>
          </ac:spMkLst>
        </pc:spChg>
        <pc:picChg chg="mod">
          <ac:chgData name="Ilinko Ignatov (2120209)" userId="a2878944-68d6-4686-b63e-e7150523e4ec" providerId="ADAL" clId="{52BF9B42-9B33-4AEC-8197-A24CDF8E416F}" dt="2022-02-27T12:59:43.663" v="141" actId="1076"/>
          <ac:picMkLst>
            <pc:docMk/>
            <pc:sldMk cId="2913802707" sldId="259"/>
            <ac:picMk id="17" creationId="{AEFCCF59-D3CA-4A6F-9086-2F994F8C18E9}"/>
          </ac:picMkLst>
        </pc:picChg>
      </pc:sldChg>
      <pc:sldChg chg="addSp modSp mod">
        <pc:chgData name="Ilinko Ignatov (2120209)" userId="a2878944-68d6-4686-b63e-e7150523e4ec" providerId="ADAL" clId="{52BF9B42-9B33-4AEC-8197-A24CDF8E416F}" dt="2022-02-27T13:00:07.807" v="144" actId="255"/>
        <pc:sldMkLst>
          <pc:docMk/>
          <pc:sldMk cId="4153082726" sldId="260"/>
        </pc:sldMkLst>
        <pc:spChg chg="add mod">
          <ac:chgData name="Ilinko Ignatov (2120209)" userId="a2878944-68d6-4686-b63e-e7150523e4ec" providerId="ADAL" clId="{52BF9B42-9B33-4AEC-8197-A24CDF8E416F}" dt="2022-02-27T13:00:07.807" v="144" actId="255"/>
          <ac:spMkLst>
            <pc:docMk/>
            <pc:sldMk cId="4153082726" sldId="260"/>
            <ac:spMk id="4" creationId="{8F1A75C8-1EBE-4EAF-B09A-312BB4F2CF77}"/>
          </ac:spMkLst>
        </pc:spChg>
      </pc:sldChg>
      <pc:sldChg chg="modSp mod">
        <pc:chgData name="Ilinko Ignatov (2120209)" userId="a2878944-68d6-4686-b63e-e7150523e4ec" providerId="ADAL" clId="{52BF9B42-9B33-4AEC-8197-A24CDF8E416F}" dt="2022-02-27T12:44:19.687" v="123" actId="1076"/>
        <pc:sldMkLst>
          <pc:docMk/>
          <pc:sldMk cId="2011074705" sldId="261"/>
        </pc:sldMkLst>
        <pc:spChg chg="mod">
          <ac:chgData name="Ilinko Ignatov (2120209)" userId="a2878944-68d6-4686-b63e-e7150523e4ec" providerId="ADAL" clId="{52BF9B42-9B33-4AEC-8197-A24CDF8E416F}" dt="2022-02-27T12:44:19.687" v="123" actId="1076"/>
          <ac:spMkLst>
            <pc:docMk/>
            <pc:sldMk cId="2011074705" sldId="261"/>
            <ac:spMk id="3" creationId="{B97027BC-03BC-46B2-8261-3305D112294D}"/>
          </ac:spMkLst>
        </pc:spChg>
      </pc:sldChg>
      <pc:sldChg chg="addSp modSp">
        <pc:chgData name="Ilinko Ignatov (2120209)" userId="a2878944-68d6-4686-b63e-e7150523e4ec" providerId="ADAL" clId="{52BF9B42-9B33-4AEC-8197-A24CDF8E416F}" dt="2022-02-27T12:44:28.546" v="124"/>
        <pc:sldMkLst>
          <pc:docMk/>
          <pc:sldMk cId="3644530805" sldId="262"/>
        </pc:sldMkLst>
        <pc:spChg chg="add mod">
          <ac:chgData name="Ilinko Ignatov (2120209)" userId="a2878944-68d6-4686-b63e-e7150523e4ec" providerId="ADAL" clId="{52BF9B42-9B33-4AEC-8197-A24CDF8E416F}" dt="2022-02-27T12:44:28.546" v="124"/>
          <ac:spMkLst>
            <pc:docMk/>
            <pc:sldMk cId="3644530805" sldId="262"/>
            <ac:spMk id="9" creationId="{4316E594-24DF-40DE-BFFE-1D32D626E5C9}"/>
          </ac:spMkLst>
        </pc:spChg>
      </pc:sldChg>
      <pc:sldChg chg="modSp mod">
        <pc:chgData name="Ilinko Ignatov (2120209)" userId="a2878944-68d6-4686-b63e-e7150523e4ec" providerId="ADAL" clId="{52BF9B42-9B33-4AEC-8197-A24CDF8E416F}" dt="2022-02-27T12:40:39.927" v="78" actId="27636"/>
        <pc:sldMkLst>
          <pc:docMk/>
          <pc:sldMk cId="2323576778" sldId="263"/>
        </pc:sldMkLst>
        <pc:spChg chg="mod">
          <ac:chgData name="Ilinko Ignatov (2120209)" userId="a2878944-68d6-4686-b63e-e7150523e4ec" providerId="ADAL" clId="{52BF9B42-9B33-4AEC-8197-A24CDF8E416F}" dt="2022-02-27T12:40:39.927" v="78" actId="27636"/>
          <ac:spMkLst>
            <pc:docMk/>
            <pc:sldMk cId="2323576778" sldId="263"/>
            <ac:spMk id="13" creationId="{57944A1C-9B14-4731-A9D8-5E708ABB9086}"/>
          </ac:spMkLst>
        </pc:spChg>
      </pc:sldChg>
    </pc:docChg>
  </pc:docChgLst>
  <pc:docChgLst>
    <pc:chgData name="Marian Matei (2123249)" userId="S::2123249@student.uwtsd.ac.uk::bbc617a7-d8d8-4f4b-8ce7-1fabde7eb69d" providerId="AD" clId="Web-{9054CC25-39F9-275C-7F2E-2EF2B263C520}"/>
    <pc:docChg chg="modSld">
      <pc:chgData name="Marian Matei (2123249)" userId="S::2123249@student.uwtsd.ac.uk::bbc617a7-d8d8-4f4b-8ce7-1fabde7eb69d" providerId="AD" clId="Web-{9054CC25-39F9-275C-7F2E-2EF2B263C520}" dt="2022-02-27T12:39:07.821" v="10" actId="14100"/>
      <pc:docMkLst>
        <pc:docMk/>
      </pc:docMkLst>
      <pc:sldChg chg="modSp">
        <pc:chgData name="Marian Matei (2123249)" userId="S::2123249@student.uwtsd.ac.uk::bbc617a7-d8d8-4f4b-8ce7-1fabde7eb69d" providerId="AD" clId="Web-{9054CC25-39F9-275C-7F2E-2EF2B263C520}" dt="2022-02-27T12:38:06.412" v="4" actId="20577"/>
        <pc:sldMkLst>
          <pc:docMk/>
          <pc:sldMk cId="1161170228" sldId="256"/>
        </pc:sldMkLst>
        <pc:spChg chg="mod">
          <ac:chgData name="Marian Matei (2123249)" userId="S::2123249@student.uwtsd.ac.uk::bbc617a7-d8d8-4f4b-8ce7-1fabde7eb69d" providerId="AD" clId="Web-{9054CC25-39F9-275C-7F2E-2EF2B263C520}" dt="2022-02-27T12:38:06.412" v="4" actId="20577"/>
          <ac:spMkLst>
            <pc:docMk/>
            <pc:sldMk cId="1161170228" sldId="256"/>
            <ac:spMk id="3" creationId="{250E1365-C0D8-4745-A381-204BF7514176}"/>
          </ac:spMkLst>
        </pc:spChg>
      </pc:sldChg>
      <pc:sldChg chg="addSp modSp">
        <pc:chgData name="Marian Matei (2123249)" userId="S::2123249@student.uwtsd.ac.uk::bbc617a7-d8d8-4f4b-8ce7-1fabde7eb69d" providerId="AD" clId="Web-{9054CC25-39F9-275C-7F2E-2EF2B263C520}" dt="2022-02-27T12:39:07.821" v="10" actId="14100"/>
        <pc:sldMkLst>
          <pc:docMk/>
          <pc:sldMk cId="2011074705" sldId="261"/>
        </pc:sldMkLst>
        <pc:spChg chg="add mod">
          <ac:chgData name="Marian Matei (2123249)" userId="S::2123249@student.uwtsd.ac.uk::bbc617a7-d8d8-4f4b-8ce7-1fabde7eb69d" providerId="AD" clId="Web-{9054CC25-39F9-275C-7F2E-2EF2B263C520}" dt="2022-02-27T12:39:07.821" v="10" actId="14100"/>
          <ac:spMkLst>
            <pc:docMk/>
            <pc:sldMk cId="2011074705" sldId="261"/>
            <ac:spMk id="3" creationId="{B97027BC-03BC-46B2-8261-3305D112294D}"/>
          </ac:spMkLst>
        </pc:spChg>
      </pc:sldChg>
    </pc:docChg>
  </pc:docChgLst>
  <pc:docChgLst>
    <pc:chgData name="Thomas Dimmock (2122687)" userId="S::2122687@student.uwtsd.ac.uk::74af2b7f-0249-47fc-bf47-1c8d0a0bbf96" providerId="AD" clId="Web-{1737174E-D2C6-5023-1F90-1EF1D288F803}"/>
    <pc:docChg chg="modSld">
      <pc:chgData name="Thomas Dimmock (2122687)" userId="S::2122687@student.uwtsd.ac.uk::74af2b7f-0249-47fc-bf47-1c8d0a0bbf96" providerId="AD" clId="Web-{1737174E-D2C6-5023-1F90-1EF1D288F803}" dt="2022-02-27T16:01:54.134" v="0" actId="1076"/>
      <pc:docMkLst>
        <pc:docMk/>
      </pc:docMkLst>
      <pc:sldChg chg="modSp">
        <pc:chgData name="Thomas Dimmock (2122687)" userId="S::2122687@student.uwtsd.ac.uk::74af2b7f-0249-47fc-bf47-1c8d0a0bbf96" providerId="AD" clId="Web-{1737174E-D2C6-5023-1F90-1EF1D288F803}" dt="2022-02-27T16:01:54.134" v="0" actId="1076"/>
        <pc:sldMkLst>
          <pc:docMk/>
          <pc:sldMk cId="3936911592" sldId="257"/>
        </pc:sldMkLst>
        <pc:picChg chg="mod">
          <ac:chgData name="Thomas Dimmock (2122687)" userId="S::2122687@student.uwtsd.ac.uk::74af2b7f-0249-47fc-bf47-1c8d0a0bbf96" providerId="AD" clId="Web-{1737174E-D2C6-5023-1F90-1EF1D288F803}" dt="2022-02-27T16:01:54.134" v="0" actId="1076"/>
          <ac:picMkLst>
            <pc:docMk/>
            <pc:sldMk cId="3936911592" sldId="257"/>
            <ac:picMk id="6" creationId="{9806BDBD-B482-4E7D-9EF0-81C9C7C5E206}"/>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2C12F9-6980-4F8D-8F8E-3CDDF6C7096D}"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FFC382C-E840-45E9-B31D-E6F4A1CB2852}">
      <dgm:prSet/>
      <dgm:spPr/>
      <dgm:t>
        <a:bodyPr/>
        <a:lstStyle/>
        <a:p>
          <a:pPr>
            <a:lnSpc>
              <a:spcPct val="100000"/>
            </a:lnSpc>
            <a:defRPr b="1"/>
          </a:pPr>
          <a:r>
            <a:rPr lang="en-GB"/>
            <a:t>Benefits of technology</a:t>
          </a:r>
          <a:endParaRPr lang="en-US"/>
        </a:p>
      </dgm:t>
    </dgm:pt>
    <dgm:pt modelId="{83373FD9-3769-4A96-AFEE-C24FA96E94E3}" type="parTrans" cxnId="{3CCC2E10-5486-4B32-A843-3C770127C776}">
      <dgm:prSet/>
      <dgm:spPr/>
      <dgm:t>
        <a:bodyPr/>
        <a:lstStyle/>
        <a:p>
          <a:endParaRPr lang="en-US"/>
        </a:p>
      </dgm:t>
    </dgm:pt>
    <dgm:pt modelId="{C485C0C8-D2FE-46F9-8E52-E60A8A97CEB0}" type="sibTrans" cxnId="{3CCC2E10-5486-4B32-A843-3C770127C776}">
      <dgm:prSet/>
      <dgm:spPr/>
      <dgm:t>
        <a:bodyPr/>
        <a:lstStyle/>
        <a:p>
          <a:endParaRPr lang="en-US"/>
        </a:p>
      </dgm:t>
    </dgm:pt>
    <dgm:pt modelId="{13369563-3D2A-43D0-A635-05316DD8D2B1}">
      <dgm:prSet/>
      <dgm:spPr/>
      <dgm:t>
        <a:bodyPr/>
        <a:lstStyle/>
        <a:p>
          <a:pPr>
            <a:lnSpc>
              <a:spcPct val="100000"/>
            </a:lnSpc>
            <a:defRPr b="1"/>
          </a:pPr>
          <a:r>
            <a:rPr lang="en-GB"/>
            <a:t>Introducing students to new ways of staying connected with the University and colleagues</a:t>
          </a:r>
          <a:endParaRPr lang="en-US"/>
        </a:p>
      </dgm:t>
    </dgm:pt>
    <dgm:pt modelId="{A2191A66-D2E0-4034-88CB-D01489CE6586}" type="parTrans" cxnId="{48FA544A-4B00-4307-BC63-DE6125C975B2}">
      <dgm:prSet/>
      <dgm:spPr/>
      <dgm:t>
        <a:bodyPr/>
        <a:lstStyle/>
        <a:p>
          <a:endParaRPr lang="en-US"/>
        </a:p>
      </dgm:t>
    </dgm:pt>
    <dgm:pt modelId="{69BB5685-7817-4B90-BD25-DB44462B0B8B}" type="sibTrans" cxnId="{48FA544A-4B00-4307-BC63-DE6125C975B2}">
      <dgm:prSet/>
      <dgm:spPr/>
      <dgm:t>
        <a:bodyPr/>
        <a:lstStyle/>
        <a:p>
          <a:endParaRPr lang="en-US"/>
        </a:p>
      </dgm:t>
    </dgm:pt>
    <dgm:pt modelId="{5DA2326E-D4BF-4C99-BF4A-494BA26D0EF8}">
      <dgm:prSet/>
      <dgm:spPr/>
      <dgm:t>
        <a:bodyPr/>
        <a:lstStyle/>
        <a:p>
          <a:pPr>
            <a:lnSpc>
              <a:spcPct val="100000"/>
            </a:lnSpc>
            <a:defRPr b="1"/>
          </a:pPr>
          <a:r>
            <a:rPr lang="en-GB"/>
            <a:t>Working as a group</a:t>
          </a:r>
          <a:endParaRPr lang="en-US"/>
        </a:p>
      </dgm:t>
    </dgm:pt>
    <dgm:pt modelId="{E9489FF2-9EB3-4889-A4B5-9B658E6E1829}" type="parTrans" cxnId="{2A992D9F-3F78-4C2B-BD0D-FD15F8CE0846}">
      <dgm:prSet/>
      <dgm:spPr/>
      <dgm:t>
        <a:bodyPr/>
        <a:lstStyle/>
        <a:p>
          <a:endParaRPr lang="en-US"/>
        </a:p>
      </dgm:t>
    </dgm:pt>
    <dgm:pt modelId="{C18DB121-8A65-47C2-9236-24B158D7FDA8}" type="sibTrans" cxnId="{2A992D9F-3F78-4C2B-BD0D-FD15F8CE0846}">
      <dgm:prSet/>
      <dgm:spPr/>
      <dgm:t>
        <a:bodyPr/>
        <a:lstStyle/>
        <a:p>
          <a:endParaRPr lang="en-US"/>
        </a:p>
      </dgm:t>
    </dgm:pt>
    <dgm:pt modelId="{AD9D8C49-9580-4122-A653-6DC0BFDC13FB}">
      <dgm:prSet/>
      <dgm:spPr/>
      <dgm:t>
        <a:bodyPr/>
        <a:lstStyle/>
        <a:p>
          <a:pPr>
            <a:lnSpc>
              <a:spcPct val="100000"/>
            </a:lnSpc>
            <a:defRPr b="1"/>
          </a:pPr>
          <a:r>
            <a:rPr lang="en-GB"/>
            <a:t>Chosen question:</a:t>
          </a:r>
          <a:endParaRPr lang="en-US"/>
        </a:p>
      </dgm:t>
    </dgm:pt>
    <dgm:pt modelId="{D1E1E0A5-5F33-494A-87E9-78A054DDE0CC}" type="parTrans" cxnId="{B09DFF1D-CF3B-40C2-90EB-D324A26DEE37}">
      <dgm:prSet/>
      <dgm:spPr/>
      <dgm:t>
        <a:bodyPr/>
        <a:lstStyle/>
        <a:p>
          <a:endParaRPr lang="en-US"/>
        </a:p>
      </dgm:t>
    </dgm:pt>
    <dgm:pt modelId="{7D6BC960-BFA1-4061-8372-E4FBDB828319}" type="sibTrans" cxnId="{B09DFF1D-CF3B-40C2-90EB-D324A26DEE37}">
      <dgm:prSet/>
      <dgm:spPr/>
      <dgm:t>
        <a:bodyPr/>
        <a:lstStyle/>
        <a:p>
          <a:endParaRPr lang="en-US"/>
        </a:p>
      </dgm:t>
    </dgm:pt>
    <dgm:pt modelId="{7E1E6004-413D-4283-80CB-3869920091F9}">
      <dgm:prSet/>
      <dgm:spPr/>
      <dgm:t>
        <a:bodyPr/>
        <a:lstStyle/>
        <a:p>
          <a:pPr>
            <a:lnSpc>
              <a:spcPct val="100000"/>
            </a:lnSpc>
          </a:pPr>
          <a:r>
            <a:rPr lang="en-GB"/>
            <a:t>Is there a need to provide training on how to use technology to collaborate at UWTSD?</a:t>
          </a:r>
          <a:endParaRPr lang="en-US"/>
        </a:p>
      </dgm:t>
    </dgm:pt>
    <dgm:pt modelId="{23F91A31-E141-4734-9C92-221A1A96B25B}" type="parTrans" cxnId="{6D545633-E451-4357-B234-9EE7D35D3710}">
      <dgm:prSet/>
      <dgm:spPr/>
      <dgm:t>
        <a:bodyPr/>
        <a:lstStyle/>
        <a:p>
          <a:endParaRPr lang="en-US"/>
        </a:p>
      </dgm:t>
    </dgm:pt>
    <dgm:pt modelId="{F6B6D230-E863-4D98-8977-EAC522D30A5C}" type="sibTrans" cxnId="{6D545633-E451-4357-B234-9EE7D35D3710}">
      <dgm:prSet/>
      <dgm:spPr/>
      <dgm:t>
        <a:bodyPr/>
        <a:lstStyle/>
        <a:p>
          <a:endParaRPr lang="en-US"/>
        </a:p>
      </dgm:t>
    </dgm:pt>
    <dgm:pt modelId="{EA627A8A-9068-4EDB-A37B-EAF9189B4FBB}" type="pres">
      <dgm:prSet presAssocID="{662C12F9-6980-4F8D-8F8E-3CDDF6C7096D}" presName="root" presStyleCnt="0">
        <dgm:presLayoutVars>
          <dgm:dir/>
          <dgm:resizeHandles val="exact"/>
        </dgm:presLayoutVars>
      </dgm:prSet>
      <dgm:spPr/>
    </dgm:pt>
    <dgm:pt modelId="{C6DFEE42-A4F1-4070-9410-7E4D2E7FC842}" type="pres">
      <dgm:prSet presAssocID="{0FFC382C-E840-45E9-B31D-E6F4A1CB2852}" presName="compNode" presStyleCnt="0"/>
      <dgm:spPr/>
    </dgm:pt>
    <dgm:pt modelId="{7C4B87FB-27C6-4B53-8531-40D3B1188A85}" type="pres">
      <dgm:prSet presAssocID="{0FFC382C-E840-45E9-B31D-E6F4A1CB285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0F751E61-0313-4E2A-9BDE-027C51680A75}" type="pres">
      <dgm:prSet presAssocID="{0FFC382C-E840-45E9-B31D-E6F4A1CB2852}" presName="iconSpace" presStyleCnt="0"/>
      <dgm:spPr/>
    </dgm:pt>
    <dgm:pt modelId="{1C4C9738-5222-44F6-9968-99C027908DFF}" type="pres">
      <dgm:prSet presAssocID="{0FFC382C-E840-45E9-B31D-E6F4A1CB2852}" presName="parTx" presStyleLbl="revTx" presStyleIdx="0" presStyleCnt="8">
        <dgm:presLayoutVars>
          <dgm:chMax val="0"/>
          <dgm:chPref val="0"/>
        </dgm:presLayoutVars>
      </dgm:prSet>
      <dgm:spPr/>
    </dgm:pt>
    <dgm:pt modelId="{DB43F640-0164-4E7F-8BA9-863C1D13AAFD}" type="pres">
      <dgm:prSet presAssocID="{0FFC382C-E840-45E9-B31D-E6F4A1CB2852}" presName="txSpace" presStyleCnt="0"/>
      <dgm:spPr/>
    </dgm:pt>
    <dgm:pt modelId="{E4AEDB19-94B3-4914-8C30-00B8D3503386}" type="pres">
      <dgm:prSet presAssocID="{0FFC382C-E840-45E9-B31D-E6F4A1CB2852}" presName="desTx" presStyleLbl="revTx" presStyleIdx="1" presStyleCnt="8">
        <dgm:presLayoutVars/>
      </dgm:prSet>
      <dgm:spPr/>
    </dgm:pt>
    <dgm:pt modelId="{4586F3E9-2156-4EFB-9DF0-DAECFC279379}" type="pres">
      <dgm:prSet presAssocID="{C485C0C8-D2FE-46F9-8E52-E60A8A97CEB0}" presName="sibTrans" presStyleCnt="0"/>
      <dgm:spPr/>
    </dgm:pt>
    <dgm:pt modelId="{E5299E26-784B-435E-83B0-C878AC64FD08}" type="pres">
      <dgm:prSet presAssocID="{13369563-3D2A-43D0-A635-05316DD8D2B1}" presName="compNode" presStyleCnt="0"/>
      <dgm:spPr/>
    </dgm:pt>
    <dgm:pt modelId="{A6CF7D71-E4CF-4390-A330-E7A2DA8D901A}" type="pres">
      <dgm:prSet presAssocID="{13369563-3D2A-43D0-A635-05316DD8D2B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C7DCB96C-27C0-401A-B15E-14EA78FF68D3}" type="pres">
      <dgm:prSet presAssocID="{13369563-3D2A-43D0-A635-05316DD8D2B1}" presName="iconSpace" presStyleCnt="0"/>
      <dgm:spPr/>
    </dgm:pt>
    <dgm:pt modelId="{E52D5D1E-7E60-4BBC-ABCD-BDDBB187317D}" type="pres">
      <dgm:prSet presAssocID="{13369563-3D2A-43D0-A635-05316DD8D2B1}" presName="parTx" presStyleLbl="revTx" presStyleIdx="2" presStyleCnt="8">
        <dgm:presLayoutVars>
          <dgm:chMax val="0"/>
          <dgm:chPref val="0"/>
        </dgm:presLayoutVars>
      </dgm:prSet>
      <dgm:spPr/>
    </dgm:pt>
    <dgm:pt modelId="{8AEB3A5D-264D-47AD-9FC4-4A41174DE973}" type="pres">
      <dgm:prSet presAssocID="{13369563-3D2A-43D0-A635-05316DD8D2B1}" presName="txSpace" presStyleCnt="0"/>
      <dgm:spPr/>
    </dgm:pt>
    <dgm:pt modelId="{D7911267-1417-40A4-8F28-17E469E79D7C}" type="pres">
      <dgm:prSet presAssocID="{13369563-3D2A-43D0-A635-05316DD8D2B1}" presName="desTx" presStyleLbl="revTx" presStyleIdx="3" presStyleCnt="8">
        <dgm:presLayoutVars/>
      </dgm:prSet>
      <dgm:spPr/>
    </dgm:pt>
    <dgm:pt modelId="{5B1DDF77-8D03-4C65-9869-B92262E4F524}" type="pres">
      <dgm:prSet presAssocID="{69BB5685-7817-4B90-BD25-DB44462B0B8B}" presName="sibTrans" presStyleCnt="0"/>
      <dgm:spPr/>
    </dgm:pt>
    <dgm:pt modelId="{E7C1E9C4-C091-4607-85B8-B567D69696CE}" type="pres">
      <dgm:prSet presAssocID="{5DA2326E-D4BF-4C99-BF4A-494BA26D0EF8}" presName="compNode" presStyleCnt="0"/>
      <dgm:spPr/>
    </dgm:pt>
    <dgm:pt modelId="{7F352864-0161-47EB-B0A8-87B12F9465EB}" type="pres">
      <dgm:prSet presAssocID="{5DA2326E-D4BF-4C99-BF4A-494BA26D0E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3DDECB3F-6F3C-425A-A559-A83742D40842}" type="pres">
      <dgm:prSet presAssocID="{5DA2326E-D4BF-4C99-BF4A-494BA26D0EF8}" presName="iconSpace" presStyleCnt="0"/>
      <dgm:spPr/>
    </dgm:pt>
    <dgm:pt modelId="{95EBE548-F73A-47C8-8191-5E4C4D2AAAD1}" type="pres">
      <dgm:prSet presAssocID="{5DA2326E-D4BF-4C99-BF4A-494BA26D0EF8}" presName="parTx" presStyleLbl="revTx" presStyleIdx="4" presStyleCnt="8">
        <dgm:presLayoutVars>
          <dgm:chMax val="0"/>
          <dgm:chPref val="0"/>
        </dgm:presLayoutVars>
      </dgm:prSet>
      <dgm:spPr/>
    </dgm:pt>
    <dgm:pt modelId="{17597002-0AC7-494C-A951-70F9C7C6842E}" type="pres">
      <dgm:prSet presAssocID="{5DA2326E-D4BF-4C99-BF4A-494BA26D0EF8}" presName="txSpace" presStyleCnt="0"/>
      <dgm:spPr/>
    </dgm:pt>
    <dgm:pt modelId="{6DFA34A6-8F92-4CC1-9ABB-E1E2D1CC50EF}" type="pres">
      <dgm:prSet presAssocID="{5DA2326E-D4BF-4C99-BF4A-494BA26D0EF8}" presName="desTx" presStyleLbl="revTx" presStyleIdx="5" presStyleCnt="8">
        <dgm:presLayoutVars/>
      </dgm:prSet>
      <dgm:spPr/>
    </dgm:pt>
    <dgm:pt modelId="{B1F137E1-4B28-48BF-B365-7BA75668931F}" type="pres">
      <dgm:prSet presAssocID="{C18DB121-8A65-47C2-9236-24B158D7FDA8}" presName="sibTrans" presStyleCnt="0"/>
      <dgm:spPr/>
    </dgm:pt>
    <dgm:pt modelId="{17BF4A4C-3B2C-4E35-A1CB-CE738A6F8F29}" type="pres">
      <dgm:prSet presAssocID="{AD9D8C49-9580-4122-A653-6DC0BFDC13FB}" presName="compNode" presStyleCnt="0"/>
      <dgm:spPr/>
    </dgm:pt>
    <dgm:pt modelId="{EB80E3B5-7C93-4700-AF9C-89650A4121A8}" type="pres">
      <dgm:prSet presAssocID="{AD9D8C49-9580-4122-A653-6DC0BFDC13F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870C3FBD-923A-4194-B802-91E5581E9BBD}" type="pres">
      <dgm:prSet presAssocID="{AD9D8C49-9580-4122-A653-6DC0BFDC13FB}" presName="iconSpace" presStyleCnt="0"/>
      <dgm:spPr/>
    </dgm:pt>
    <dgm:pt modelId="{987806D7-4710-480E-8A3E-38899691D59A}" type="pres">
      <dgm:prSet presAssocID="{AD9D8C49-9580-4122-A653-6DC0BFDC13FB}" presName="parTx" presStyleLbl="revTx" presStyleIdx="6" presStyleCnt="8" custLinFactNeighborX="349" custLinFactNeighborY="-2480">
        <dgm:presLayoutVars>
          <dgm:chMax val="0"/>
          <dgm:chPref val="0"/>
        </dgm:presLayoutVars>
      </dgm:prSet>
      <dgm:spPr/>
    </dgm:pt>
    <dgm:pt modelId="{948FBE15-3F27-4F48-BE87-18A63043DAFC}" type="pres">
      <dgm:prSet presAssocID="{AD9D8C49-9580-4122-A653-6DC0BFDC13FB}" presName="txSpace" presStyleCnt="0"/>
      <dgm:spPr/>
    </dgm:pt>
    <dgm:pt modelId="{843A75BE-2595-4286-AC47-50F7506D50F9}" type="pres">
      <dgm:prSet presAssocID="{AD9D8C49-9580-4122-A653-6DC0BFDC13FB}" presName="desTx" presStyleLbl="revTx" presStyleIdx="7" presStyleCnt="8" custLinFactNeighborX="349" custLinFactNeighborY="-49777">
        <dgm:presLayoutVars/>
      </dgm:prSet>
      <dgm:spPr/>
    </dgm:pt>
  </dgm:ptLst>
  <dgm:cxnLst>
    <dgm:cxn modelId="{3CCC2E10-5486-4B32-A843-3C770127C776}" srcId="{662C12F9-6980-4F8D-8F8E-3CDDF6C7096D}" destId="{0FFC382C-E840-45E9-B31D-E6F4A1CB2852}" srcOrd="0" destOrd="0" parTransId="{83373FD9-3769-4A96-AFEE-C24FA96E94E3}" sibTransId="{C485C0C8-D2FE-46F9-8E52-E60A8A97CEB0}"/>
    <dgm:cxn modelId="{B09DFF1D-CF3B-40C2-90EB-D324A26DEE37}" srcId="{662C12F9-6980-4F8D-8F8E-3CDDF6C7096D}" destId="{AD9D8C49-9580-4122-A653-6DC0BFDC13FB}" srcOrd="3" destOrd="0" parTransId="{D1E1E0A5-5F33-494A-87E9-78A054DDE0CC}" sibTransId="{7D6BC960-BFA1-4061-8372-E4FBDB828319}"/>
    <dgm:cxn modelId="{6D545633-E451-4357-B234-9EE7D35D3710}" srcId="{AD9D8C49-9580-4122-A653-6DC0BFDC13FB}" destId="{7E1E6004-413D-4283-80CB-3869920091F9}" srcOrd="0" destOrd="0" parTransId="{23F91A31-E141-4734-9C92-221A1A96B25B}" sibTransId="{F6B6D230-E863-4D98-8977-EAC522D30A5C}"/>
    <dgm:cxn modelId="{0C06D73F-710E-4018-865F-705AC2124B96}" type="presOf" srcId="{7E1E6004-413D-4283-80CB-3869920091F9}" destId="{843A75BE-2595-4286-AC47-50F7506D50F9}" srcOrd="0" destOrd="0" presId="urn:microsoft.com/office/officeart/2018/5/layout/CenteredIconLabelDescriptionList"/>
    <dgm:cxn modelId="{9CDF655E-0A78-405A-A543-99585F0F1501}" type="presOf" srcId="{13369563-3D2A-43D0-A635-05316DD8D2B1}" destId="{E52D5D1E-7E60-4BBC-ABCD-BDDBB187317D}" srcOrd="0" destOrd="0" presId="urn:microsoft.com/office/officeart/2018/5/layout/CenteredIconLabelDescriptionList"/>
    <dgm:cxn modelId="{48FA544A-4B00-4307-BC63-DE6125C975B2}" srcId="{662C12F9-6980-4F8D-8F8E-3CDDF6C7096D}" destId="{13369563-3D2A-43D0-A635-05316DD8D2B1}" srcOrd="1" destOrd="0" parTransId="{A2191A66-D2E0-4034-88CB-D01489CE6586}" sibTransId="{69BB5685-7817-4B90-BD25-DB44462B0B8B}"/>
    <dgm:cxn modelId="{9BB0974C-6362-4EC5-AAC6-A8437507896C}" type="presOf" srcId="{AD9D8C49-9580-4122-A653-6DC0BFDC13FB}" destId="{987806D7-4710-480E-8A3E-38899691D59A}" srcOrd="0" destOrd="0" presId="urn:microsoft.com/office/officeart/2018/5/layout/CenteredIconLabelDescriptionList"/>
    <dgm:cxn modelId="{2A992D9F-3F78-4C2B-BD0D-FD15F8CE0846}" srcId="{662C12F9-6980-4F8D-8F8E-3CDDF6C7096D}" destId="{5DA2326E-D4BF-4C99-BF4A-494BA26D0EF8}" srcOrd="2" destOrd="0" parTransId="{E9489FF2-9EB3-4889-A4B5-9B658E6E1829}" sibTransId="{C18DB121-8A65-47C2-9236-24B158D7FDA8}"/>
    <dgm:cxn modelId="{A1D6DDB2-F11B-494B-9952-E6D73F01196E}" type="presOf" srcId="{662C12F9-6980-4F8D-8F8E-3CDDF6C7096D}" destId="{EA627A8A-9068-4EDB-A37B-EAF9189B4FBB}" srcOrd="0" destOrd="0" presId="urn:microsoft.com/office/officeart/2018/5/layout/CenteredIconLabelDescriptionList"/>
    <dgm:cxn modelId="{A4D56AD0-A7B8-45C4-BBF5-FCF5BA018020}" type="presOf" srcId="{0FFC382C-E840-45E9-B31D-E6F4A1CB2852}" destId="{1C4C9738-5222-44F6-9968-99C027908DFF}" srcOrd="0" destOrd="0" presId="urn:microsoft.com/office/officeart/2018/5/layout/CenteredIconLabelDescriptionList"/>
    <dgm:cxn modelId="{6822AFFE-03C6-4C8E-A1CF-03DFA5AABC56}" type="presOf" srcId="{5DA2326E-D4BF-4C99-BF4A-494BA26D0EF8}" destId="{95EBE548-F73A-47C8-8191-5E4C4D2AAAD1}" srcOrd="0" destOrd="0" presId="urn:microsoft.com/office/officeart/2018/5/layout/CenteredIconLabelDescriptionList"/>
    <dgm:cxn modelId="{A07AB25D-3CA1-483D-9E01-7DCD52FA6860}" type="presParOf" srcId="{EA627A8A-9068-4EDB-A37B-EAF9189B4FBB}" destId="{C6DFEE42-A4F1-4070-9410-7E4D2E7FC842}" srcOrd="0" destOrd="0" presId="urn:microsoft.com/office/officeart/2018/5/layout/CenteredIconLabelDescriptionList"/>
    <dgm:cxn modelId="{E2F2B28D-7443-4D21-BABD-88EDB2640B13}" type="presParOf" srcId="{C6DFEE42-A4F1-4070-9410-7E4D2E7FC842}" destId="{7C4B87FB-27C6-4B53-8531-40D3B1188A85}" srcOrd="0" destOrd="0" presId="urn:microsoft.com/office/officeart/2018/5/layout/CenteredIconLabelDescriptionList"/>
    <dgm:cxn modelId="{D3D18409-FFF5-4098-8F67-F843834A0ACF}" type="presParOf" srcId="{C6DFEE42-A4F1-4070-9410-7E4D2E7FC842}" destId="{0F751E61-0313-4E2A-9BDE-027C51680A75}" srcOrd="1" destOrd="0" presId="urn:microsoft.com/office/officeart/2018/5/layout/CenteredIconLabelDescriptionList"/>
    <dgm:cxn modelId="{FBB1B944-0F5B-4A08-8A32-9E3E44CB9F34}" type="presParOf" srcId="{C6DFEE42-A4F1-4070-9410-7E4D2E7FC842}" destId="{1C4C9738-5222-44F6-9968-99C027908DFF}" srcOrd="2" destOrd="0" presId="urn:microsoft.com/office/officeart/2018/5/layout/CenteredIconLabelDescriptionList"/>
    <dgm:cxn modelId="{7B29E8B3-3C3E-4A33-B150-BFD660C15559}" type="presParOf" srcId="{C6DFEE42-A4F1-4070-9410-7E4D2E7FC842}" destId="{DB43F640-0164-4E7F-8BA9-863C1D13AAFD}" srcOrd="3" destOrd="0" presId="urn:microsoft.com/office/officeart/2018/5/layout/CenteredIconLabelDescriptionList"/>
    <dgm:cxn modelId="{0AC7314C-C1BB-43E3-85ED-1F0F05709CC3}" type="presParOf" srcId="{C6DFEE42-A4F1-4070-9410-7E4D2E7FC842}" destId="{E4AEDB19-94B3-4914-8C30-00B8D3503386}" srcOrd="4" destOrd="0" presId="urn:microsoft.com/office/officeart/2018/5/layout/CenteredIconLabelDescriptionList"/>
    <dgm:cxn modelId="{2D4F959A-9588-4722-94F8-6DB073F26D0D}" type="presParOf" srcId="{EA627A8A-9068-4EDB-A37B-EAF9189B4FBB}" destId="{4586F3E9-2156-4EFB-9DF0-DAECFC279379}" srcOrd="1" destOrd="0" presId="urn:microsoft.com/office/officeart/2018/5/layout/CenteredIconLabelDescriptionList"/>
    <dgm:cxn modelId="{7D5B6F6F-1BCE-47E7-B01F-6D98EA872426}" type="presParOf" srcId="{EA627A8A-9068-4EDB-A37B-EAF9189B4FBB}" destId="{E5299E26-784B-435E-83B0-C878AC64FD08}" srcOrd="2" destOrd="0" presId="urn:microsoft.com/office/officeart/2018/5/layout/CenteredIconLabelDescriptionList"/>
    <dgm:cxn modelId="{DBFAAE01-F55B-4E03-9B81-DF663375EC91}" type="presParOf" srcId="{E5299E26-784B-435E-83B0-C878AC64FD08}" destId="{A6CF7D71-E4CF-4390-A330-E7A2DA8D901A}" srcOrd="0" destOrd="0" presId="urn:microsoft.com/office/officeart/2018/5/layout/CenteredIconLabelDescriptionList"/>
    <dgm:cxn modelId="{C564F38C-7050-41F2-9ED5-A176479C1354}" type="presParOf" srcId="{E5299E26-784B-435E-83B0-C878AC64FD08}" destId="{C7DCB96C-27C0-401A-B15E-14EA78FF68D3}" srcOrd="1" destOrd="0" presId="urn:microsoft.com/office/officeart/2018/5/layout/CenteredIconLabelDescriptionList"/>
    <dgm:cxn modelId="{D74838FB-8D75-4ACB-9A63-72EF4022336F}" type="presParOf" srcId="{E5299E26-784B-435E-83B0-C878AC64FD08}" destId="{E52D5D1E-7E60-4BBC-ABCD-BDDBB187317D}" srcOrd="2" destOrd="0" presId="urn:microsoft.com/office/officeart/2018/5/layout/CenteredIconLabelDescriptionList"/>
    <dgm:cxn modelId="{ED474792-F664-4325-84E8-C3F39A4FB37A}" type="presParOf" srcId="{E5299E26-784B-435E-83B0-C878AC64FD08}" destId="{8AEB3A5D-264D-47AD-9FC4-4A41174DE973}" srcOrd="3" destOrd="0" presId="urn:microsoft.com/office/officeart/2018/5/layout/CenteredIconLabelDescriptionList"/>
    <dgm:cxn modelId="{787D78B2-0C52-4784-822F-001E63C5DC9B}" type="presParOf" srcId="{E5299E26-784B-435E-83B0-C878AC64FD08}" destId="{D7911267-1417-40A4-8F28-17E469E79D7C}" srcOrd="4" destOrd="0" presId="urn:microsoft.com/office/officeart/2018/5/layout/CenteredIconLabelDescriptionList"/>
    <dgm:cxn modelId="{80AF031A-227D-47E0-A2BA-FB3B6D57EC86}" type="presParOf" srcId="{EA627A8A-9068-4EDB-A37B-EAF9189B4FBB}" destId="{5B1DDF77-8D03-4C65-9869-B92262E4F524}" srcOrd="3" destOrd="0" presId="urn:microsoft.com/office/officeart/2018/5/layout/CenteredIconLabelDescriptionList"/>
    <dgm:cxn modelId="{17A2826C-0E8E-4222-9227-408C2FA11F6A}" type="presParOf" srcId="{EA627A8A-9068-4EDB-A37B-EAF9189B4FBB}" destId="{E7C1E9C4-C091-4607-85B8-B567D69696CE}" srcOrd="4" destOrd="0" presId="urn:microsoft.com/office/officeart/2018/5/layout/CenteredIconLabelDescriptionList"/>
    <dgm:cxn modelId="{08D5CEFD-DCFE-474D-B074-54F537E117E8}" type="presParOf" srcId="{E7C1E9C4-C091-4607-85B8-B567D69696CE}" destId="{7F352864-0161-47EB-B0A8-87B12F9465EB}" srcOrd="0" destOrd="0" presId="urn:microsoft.com/office/officeart/2018/5/layout/CenteredIconLabelDescriptionList"/>
    <dgm:cxn modelId="{484772F0-907E-418E-9C0F-8728EC2396A6}" type="presParOf" srcId="{E7C1E9C4-C091-4607-85B8-B567D69696CE}" destId="{3DDECB3F-6F3C-425A-A559-A83742D40842}" srcOrd="1" destOrd="0" presId="urn:microsoft.com/office/officeart/2018/5/layout/CenteredIconLabelDescriptionList"/>
    <dgm:cxn modelId="{EDE4DF8E-9976-49CC-9DCA-ED74A65E55A2}" type="presParOf" srcId="{E7C1E9C4-C091-4607-85B8-B567D69696CE}" destId="{95EBE548-F73A-47C8-8191-5E4C4D2AAAD1}" srcOrd="2" destOrd="0" presId="urn:microsoft.com/office/officeart/2018/5/layout/CenteredIconLabelDescriptionList"/>
    <dgm:cxn modelId="{64B1E6D3-9DA2-47DF-B749-73761DEBBDE6}" type="presParOf" srcId="{E7C1E9C4-C091-4607-85B8-B567D69696CE}" destId="{17597002-0AC7-494C-A951-70F9C7C6842E}" srcOrd="3" destOrd="0" presId="urn:microsoft.com/office/officeart/2018/5/layout/CenteredIconLabelDescriptionList"/>
    <dgm:cxn modelId="{C8E4BCE0-9A17-4D1B-8600-C8D3C0814359}" type="presParOf" srcId="{E7C1E9C4-C091-4607-85B8-B567D69696CE}" destId="{6DFA34A6-8F92-4CC1-9ABB-E1E2D1CC50EF}" srcOrd="4" destOrd="0" presId="urn:microsoft.com/office/officeart/2018/5/layout/CenteredIconLabelDescriptionList"/>
    <dgm:cxn modelId="{6E3A854A-2549-46DC-BFAD-BBF88C36B530}" type="presParOf" srcId="{EA627A8A-9068-4EDB-A37B-EAF9189B4FBB}" destId="{B1F137E1-4B28-48BF-B365-7BA75668931F}" srcOrd="5" destOrd="0" presId="urn:microsoft.com/office/officeart/2018/5/layout/CenteredIconLabelDescriptionList"/>
    <dgm:cxn modelId="{0B09B34D-D667-4E4E-B0C0-7B1E0ACD32E8}" type="presParOf" srcId="{EA627A8A-9068-4EDB-A37B-EAF9189B4FBB}" destId="{17BF4A4C-3B2C-4E35-A1CB-CE738A6F8F29}" srcOrd="6" destOrd="0" presId="urn:microsoft.com/office/officeart/2018/5/layout/CenteredIconLabelDescriptionList"/>
    <dgm:cxn modelId="{7293A618-10FE-4ACB-BA66-0A05D03D5D55}" type="presParOf" srcId="{17BF4A4C-3B2C-4E35-A1CB-CE738A6F8F29}" destId="{EB80E3B5-7C93-4700-AF9C-89650A4121A8}" srcOrd="0" destOrd="0" presId="urn:microsoft.com/office/officeart/2018/5/layout/CenteredIconLabelDescriptionList"/>
    <dgm:cxn modelId="{CB4D45E8-EA93-478C-9470-DDDF44CFAC12}" type="presParOf" srcId="{17BF4A4C-3B2C-4E35-A1CB-CE738A6F8F29}" destId="{870C3FBD-923A-4194-B802-91E5581E9BBD}" srcOrd="1" destOrd="0" presId="urn:microsoft.com/office/officeart/2018/5/layout/CenteredIconLabelDescriptionList"/>
    <dgm:cxn modelId="{75482D0A-9F5B-494B-B3C2-EAD931D7C3E4}" type="presParOf" srcId="{17BF4A4C-3B2C-4E35-A1CB-CE738A6F8F29}" destId="{987806D7-4710-480E-8A3E-38899691D59A}" srcOrd="2" destOrd="0" presId="urn:microsoft.com/office/officeart/2018/5/layout/CenteredIconLabelDescriptionList"/>
    <dgm:cxn modelId="{F779926C-DFD6-4999-B933-02379D4C0FD1}" type="presParOf" srcId="{17BF4A4C-3B2C-4E35-A1CB-CE738A6F8F29}" destId="{948FBE15-3F27-4F48-BE87-18A63043DAFC}" srcOrd="3" destOrd="0" presId="urn:microsoft.com/office/officeart/2018/5/layout/CenteredIconLabelDescriptionList"/>
    <dgm:cxn modelId="{00985268-2DB8-4A77-A712-E419FD23B61C}" type="presParOf" srcId="{17BF4A4C-3B2C-4E35-A1CB-CE738A6F8F29}" destId="{843A75BE-2595-4286-AC47-50F7506D50F9}"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B87FB-27C6-4B53-8531-40D3B1188A85}">
      <dsp:nvSpPr>
        <dsp:cNvPr id="0" name=""/>
        <dsp:cNvSpPr/>
      </dsp:nvSpPr>
      <dsp:spPr>
        <a:xfrm>
          <a:off x="762194" y="1119173"/>
          <a:ext cx="812109" cy="8121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4C9738-5222-44F6-9968-99C027908DFF}">
      <dsp:nvSpPr>
        <dsp:cNvPr id="0" name=""/>
        <dsp:cNvSpPr/>
      </dsp:nvSpPr>
      <dsp:spPr>
        <a:xfrm>
          <a:off x="8092"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Benefits of technology</a:t>
          </a:r>
          <a:endParaRPr lang="en-US" sz="1400" kern="1200"/>
        </a:p>
      </dsp:txBody>
      <dsp:txXfrm>
        <a:off x="8092" y="2022141"/>
        <a:ext cx="2320312" cy="652587"/>
      </dsp:txXfrm>
    </dsp:sp>
    <dsp:sp modelId="{E4AEDB19-94B3-4914-8C30-00B8D3503386}">
      <dsp:nvSpPr>
        <dsp:cNvPr id="0" name=""/>
        <dsp:cNvSpPr/>
      </dsp:nvSpPr>
      <dsp:spPr>
        <a:xfrm>
          <a:off x="8092"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A6CF7D71-E4CF-4390-A330-E7A2DA8D901A}">
      <dsp:nvSpPr>
        <dsp:cNvPr id="0" name=""/>
        <dsp:cNvSpPr/>
      </dsp:nvSpPr>
      <dsp:spPr>
        <a:xfrm>
          <a:off x="3488561" y="1119173"/>
          <a:ext cx="812109" cy="8121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2D5D1E-7E60-4BBC-ABCD-BDDBB187317D}">
      <dsp:nvSpPr>
        <dsp:cNvPr id="0" name=""/>
        <dsp:cNvSpPr/>
      </dsp:nvSpPr>
      <dsp:spPr>
        <a:xfrm>
          <a:off x="2734460"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Introducing students to new ways of staying connected with the University and colleagues</a:t>
          </a:r>
          <a:endParaRPr lang="en-US" sz="1400" kern="1200"/>
        </a:p>
      </dsp:txBody>
      <dsp:txXfrm>
        <a:off x="2734460" y="2022141"/>
        <a:ext cx="2320312" cy="652587"/>
      </dsp:txXfrm>
    </dsp:sp>
    <dsp:sp modelId="{D7911267-1417-40A4-8F28-17E469E79D7C}">
      <dsp:nvSpPr>
        <dsp:cNvPr id="0" name=""/>
        <dsp:cNvSpPr/>
      </dsp:nvSpPr>
      <dsp:spPr>
        <a:xfrm>
          <a:off x="2734460"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7F352864-0161-47EB-B0A8-87B12F9465EB}">
      <dsp:nvSpPr>
        <dsp:cNvPr id="0" name=""/>
        <dsp:cNvSpPr/>
      </dsp:nvSpPr>
      <dsp:spPr>
        <a:xfrm>
          <a:off x="6214928" y="1119173"/>
          <a:ext cx="812109" cy="8121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EBE548-F73A-47C8-8191-5E4C4D2AAAD1}">
      <dsp:nvSpPr>
        <dsp:cNvPr id="0" name=""/>
        <dsp:cNvSpPr/>
      </dsp:nvSpPr>
      <dsp:spPr>
        <a:xfrm>
          <a:off x="5460827" y="2022141"/>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Working as a group</a:t>
          </a:r>
          <a:endParaRPr lang="en-US" sz="1400" kern="1200"/>
        </a:p>
      </dsp:txBody>
      <dsp:txXfrm>
        <a:off x="5460827" y="2022141"/>
        <a:ext cx="2320312" cy="652587"/>
      </dsp:txXfrm>
    </dsp:sp>
    <dsp:sp modelId="{6DFA34A6-8F92-4CC1-9ABB-E1E2D1CC50EF}">
      <dsp:nvSpPr>
        <dsp:cNvPr id="0" name=""/>
        <dsp:cNvSpPr/>
      </dsp:nvSpPr>
      <dsp:spPr>
        <a:xfrm>
          <a:off x="5460827" y="2716989"/>
          <a:ext cx="2320312" cy="515175"/>
        </a:xfrm>
        <a:prstGeom prst="rect">
          <a:avLst/>
        </a:prstGeom>
        <a:noFill/>
        <a:ln>
          <a:noFill/>
        </a:ln>
        <a:effectLst/>
      </dsp:spPr>
      <dsp:style>
        <a:lnRef idx="0">
          <a:scrgbClr r="0" g="0" b="0"/>
        </a:lnRef>
        <a:fillRef idx="0">
          <a:scrgbClr r="0" g="0" b="0"/>
        </a:fillRef>
        <a:effectRef idx="0">
          <a:scrgbClr r="0" g="0" b="0"/>
        </a:effectRef>
        <a:fontRef idx="minor"/>
      </dsp:style>
    </dsp:sp>
    <dsp:sp modelId="{EB80E3B5-7C93-4700-AF9C-89650A4121A8}">
      <dsp:nvSpPr>
        <dsp:cNvPr id="0" name=""/>
        <dsp:cNvSpPr/>
      </dsp:nvSpPr>
      <dsp:spPr>
        <a:xfrm>
          <a:off x="8941296" y="1119173"/>
          <a:ext cx="812109" cy="8121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7806D7-4710-480E-8A3E-38899691D59A}">
      <dsp:nvSpPr>
        <dsp:cNvPr id="0" name=""/>
        <dsp:cNvSpPr/>
      </dsp:nvSpPr>
      <dsp:spPr>
        <a:xfrm>
          <a:off x="8195287" y="2005957"/>
          <a:ext cx="2320312" cy="652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a:t>Chosen question:</a:t>
          </a:r>
          <a:endParaRPr lang="en-US" sz="1400" kern="1200"/>
        </a:p>
      </dsp:txBody>
      <dsp:txXfrm>
        <a:off x="8195287" y="2005957"/>
        <a:ext cx="2320312" cy="652587"/>
      </dsp:txXfrm>
    </dsp:sp>
    <dsp:sp modelId="{843A75BE-2595-4286-AC47-50F7506D50F9}">
      <dsp:nvSpPr>
        <dsp:cNvPr id="0" name=""/>
        <dsp:cNvSpPr/>
      </dsp:nvSpPr>
      <dsp:spPr>
        <a:xfrm>
          <a:off x="8195287" y="2460550"/>
          <a:ext cx="2320312" cy="515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Is there a need to provide training on how to use technology to collaborate at UWTSD?</a:t>
          </a:r>
          <a:endParaRPr lang="en-US" sz="1100" kern="1200"/>
        </a:p>
      </dsp:txBody>
      <dsp:txXfrm>
        <a:off x="8195287" y="2460550"/>
        <a:ext cx="2320312" cy="515175"/>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E8621-F794-4C2D-9A95-628DAFAEC888}"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8EE9B1-AC29-465B-8352-28D57A59F9A7}" type="slidenum">
              <a:rPr lang="en-GB" smtClean="0"/>
              <a:t>‹#›</a:t>
            </a:fld>
            <a:endParaRPr lang="en-GB"/>
          </a:p>
        </p:txBody>
      </p:sp>
    </p:spTree>
    <p:extLst>
      <p:ext uri="{BB962C8B-B14F-4D97-AF65-F5344CB8AC3E}">
        <p14:creationId xmlns:p14="http://schemas.microsoft.com/office/powerpoint/2010/main" val="61942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 </a:t>
            </a:r>
          </a:p>
        </p:txBody>
      </p:sp>
      <p:sp>
        <p:nvSpPr>
          <p:cNvPr id="4" name="Slide Number Placeholder 3"/>
          <p:cNvSpPr>
            <a:spLocks noGrp="1"/>
          </p:cNvSpPr>
          <p:nvPr>
            <p:ph type="sldNum" sz="quarter" idx="5"/>
          </p:nvPr>
        </p:nvSpPr>
        <p:spPr/>
        <p:txBody>
          <a:bodyPr/>
          <a:lstStyle/>
          <a:p>
            <a:fld id="{008EE9B1-AC29-465B-8352-28D57A59F9A7}" type="slidenum">
              <a:rPr lang="en-GB" smtClean="0"/>
              <a:t>1</a:t>
            </a:fld>
            <a:endParaRPr lang="en-GB"/>
          </a:p>
        </p:txBody>
      </p:sp>
    </p:spTree>
    <p:extLst>
      <p:ext uri="{BB962C8B-B14F-4D97-AF65-F5344CB8AC3E}">
        <p14:creationId xmlns:p14="http://schemas.microsoft.com/office/powerpoint/2010/main" val="1631714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a:t>
            </a:r>
          </a:p>
        </p:txBody>
      </p:sp>
      <p:sp>
        <p:nvSpPr>
          <p:cNvPr id="4" name="Slide Number Placeholder 3"/>
          <p:cNvSpPr>
            <a:spLocks noGrp="1"/>
          </p:cNvSpPr>
          <p:nvPr>
            <p:ph type="sldNum" sz="quarter" idx="5"/>
          </p:nvPr>
        </p:nvSpPr>
        <p:spPr/>
        <p:txBody>
          <a:bodyPr/>
          <a:lstStyle/>
          <a:p>
            <a:fld id="{008EE9B1-AC29-465B-8352-28D57A59F9A7}" type="slidenum">
              <a:rPr lang="en-GB" smtClean="0"/>
              <a:t>2</a:t>
            </a:fld>
            <a:endParaRPr lang="en-GB"/>
          </a:p>
        </p:txBody>
      </p:sp>
    </p:spTree>
    <p:extLst>
      <p:ext uri="{BB962C8B-B14F-4D97-AF65-F5344CB8AC3E}">
        <p14:creationId xmlns:p14="http://schemas.microsoft.com/office/powerpoint/2010/main" val="1875776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Student Name:</a:t>
            </a:r>
          </a:p>
        </p:txBody>
      </p:sp>
      <p:sp>
        <p:nvSpPr>
          <p:cNvPr id="4" name="Slide Number Placeholder 3"/>
          <p:cNvSpPr>
            <a:spLocks noGrp="1"/>
          </p:cNvSpPr>
          <p:nvPr>
            <p:ph type="sldNum" sz="quarter" idx="5"/>
          </p:nvPr>
        </p:nvSpPr>
        <p:spPr/>
        <p:txBody>
          <a:bodyPr/>
          <a:lstStyle/>
          <a:p>
            <a:fld id="{008EE9B1-AC29-465B-8352-28D57A59F9A7}" type="slidenum">
              <a:rPr lang="en-GB" smtClean="0"/>
              <a:t>3</a:t>
            </a:fld>
            <a:endParaRPr lang="en-GB"/>
          </a:p>
        </p:txBody>
      </p:sp>
    </p:spTree>
    <p:extLst>
      <p:ext uri="{BB962C8B-B14F-4D97-AF65-F5344CB8AC3E}">
        <p14:creationId xmlns:p14="http://schemas.microsoft.com/office/powerpoint/2010/main" val="7859280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4</a:t>
            </a:fld>
            <a:endParaRPr lang="en-GB"/>
          </a:p>
        </p:txBody>
      </p:sp>
    </p:spTree>
    <p:extLst>
      <p:ext uri="{BB962C8B-B14F-4D97-AF65-F5344CB8AC3E}">
        <p14:creationId xmlns:p14="http://schemas.microsoft.com/office/powerpoint/2010/main" val="876275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5</a:t>
            </a:fld>
            <a:endParaRPr lang="en-GB"/>
          </a:p>
        </p:txBody>
      </p:sp>
    </p:spTree>
    <p:extLst>
      <p:ext uri="{BB962C8B-B14F-4D97-AF65-F5344CB8AC3E}">
        <p14:creationId xmlns:p14="http://schemas.microsoft.com/office/powerpoint/2010/main" val="2199511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6</a:t>
            </a:fld>
            <a:endParaRPr lang="en-GB"/>
          </a:p>
        </p:txBody>
      </p:sp>
    </p:spTree>
    <p:extLst>
      <p:ext uri="{BB962C8B-B14F-4D97-AF65-F5344CB8AC3E}">
        <p14:creationId xmlns:p14="http://schemas.microsoft.com/office/powerpoint/2010/main" val="1812782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7</a:t>
            </a:fld>
            <a:endParaRPr lang="en-GB"/>
          </a:p>
        </p:txBody>
      </p:sp>
    </p:spTree>
    <p:extLst>
      <p:ext uri="{BB962C8B-B14F-4D97-AF65-F5344CB8AC3E}">
        <p14:creationId xmlns:p14="http://schemas.microsoft.com/office/powerpoint/2010/main" val="22517925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Student Name:</a:t>
            </a:r>
          </a:p>
          <a:p>
            <a:endParaRPr lang="en-GB"/>
          </a:p>
        </p:txBody>
      </p:sp>
      <p:sp>
        <p:nvSpPr>
          <p:cNvPr id="4" name="Slide Number Placeholder 3"/>
          <p:cNvSpPr>
            <a:spLocks noGrp="1"/>
          </p:cNvSpPr>
          <p:nvPr>
            <p:ph type="sldNum" sz="quarter" idx="5"/>
          </p:nvPr>
        </p:nvSpPr>
        <p:spPr/>
        <p:txBody>
          <a:bodyPr/>
          <a:lstStyle/>
          <a:p>
            <a:fld id="{008EE9B1-AC29-465B-8352-28D57A59F9A7}" type="slidenum">
              <a:rPr lang="en-GB" smtClean="0"/>
              <a:t>8</a:t>
            </a:fld>
            <a:endParaRPr lang="en-GB"/>
          </a:p>
        </p:txBody>
      </p:sp>
    </p:spTree>
    <p:extLst>
      <p:ext uri="{BB962C8B-B14F-4D97-AF65-F5344CB8AC3E}">
        <p14:creationId xmlns:p14="http://schemas.microsoft.com/office/powerpoint/2010/main" val="2263416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A0F61-DF04-4817-91F9-7756512C42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A0AB98B-47A3-4F37-8578-13E6A8B328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918F39-2DED-46EE-8A5F-11D2CEBC0E63}"/>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E22CBB04-42A9-44AD-9EE5-86D16D55DC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4ABBDA-E8DA-492D-839B-9135EF06802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693361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5AFCD-D560-46FD-B5BE-625C2DA3BC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16315E-008F-4E3A-9EA2-ACC196D06F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07D531-CC9E-4E67-BB2F-DEFA48E13CD8}"/>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12D632C9-B045-4590-BCDE-E7199C7CCB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8DC27-D6B5-405C-A763-11B5E4BBF95E}"/>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949251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C273-9D5E-40A2-AA23-DE60F46AED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78D1D6-0BDA-4237-9986-F6EBBA5ACE0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5CAAD5-C279-473F-9C1B-F1BED2C59961}"/>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722C9FDC-B39A-44E2-9A97-391CB367DD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CAA1F-39E0-419A-A5A7-E1D04817B750}"/>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71061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EE08C-4DD5-46E2-9167-D9BA29B8A8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4C578A-DA8C-48FB-83CD-11380D9B05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73A6C6-D6C4-42C0-A085-D1D9292AAC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47B392-DED6-4149-BE39-9235502541EC}"/>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A6CFDB7C-1247-4213-94B0-756BFFAA39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84B84-8335-4E43-AB28-F10731BD0307}"/>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567651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B692A-E952-4DBE-A3E0-DCF9D4256D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093FF7-CCBC-41CB-B9AB-7DF8722B39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19A179-F8CE-4289-B1C4-A4799A7702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CB74AE-6237-4EE7-A1BA-0EC40691E9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F8B4D6-B983-4F75-8CC0-5F62C259A08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4578F9-2160-4B57-A611-3C033D1BA6DA}"/>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8" name="Footer Placeholder 7">
            <a:extLst>
              <a:ext uri="{FF2B5EF4-FFF2-40B4-BE49-F238E27FC236}">
                <a16:creationId xmlns:a16="http://schemas.microsoft.com/office/drawing/2014/main" id="{5FC0C65A-6698-4C09-8F45-E83CB39F57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9AC149-825F-4EC3-9B5B-B721A4E3C59C}"/>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002545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AB76A-1EA7-43F1-BC14-C8E51C03FD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6D33DF-AFFB-4055-979D-356F37B4CCF9}"/>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4" name="Footer Placeholder 3">
            <a:extLst>
              <a:ext uri="{FF2B5EF4-FFF2-40B4-BE49-F238E27FC236}">
                <a16:creationId xmlns:a16="http://schemas.microsoft.com/office/drawing/2014/main" id="{6672858C-5BA4-4554-9ADC-503DCFE752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CC638-FB1B-4375-AF53-A3D114DDD1B5}"/>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717785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EFE9FB-8D9F-4975-8B98-9D92A9BBDE6C}"/>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3" name="Footer Placeholder 2">
            <a:extLst>
              <a:ext uri="{FF2B5EF4-FFF2-40B4-BE49-F238E27FC236}">
                <a16:creationId xmlns:a16="http://schemas.microsoft.com/office/drawing/2014/main" id="{30E249C6-3237-4EB8-8635-5F7E948ABE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93AF72-4BDF-4FBB-B37F-4A3BD9AB94F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52280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139B2-1F0B-44CC-A23E-357308EC75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72013C-5D7E-4A2E-8D7F-E6FA79E94C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F91073A-F55D-4936-B6CA-ABA34C5DA7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3F401A-0401-45CB-ACFE-9BC89E084DE4}"/>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5E859097-308E-42DE-8744-102C89D98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C372AF-22E3-4C5C-8A6B-65A704FB847C}"/>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1850703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DD89F-49CD-474C-A1BA-9EE8293CCD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7EA5050-4876-4016-AE62-96829B69D1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14B41BE-9009-4551-8FB2-8F6C0BD7F4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1BC43F-6638-4206-8136-2E838C373A6B}"/>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6" name="Footer Placeholder 5">
            <a:extLst>
              <a:ext uri="{FF2B5EF4-FFF2-40B4-BE49-F238E27FC236}">
                <a16:creationId xmlns:a16="http://schemas.microsoft.com/office/drawing/2014/main" id="{6C63B7E7-EA40-4F78-A876-2EB57EA45B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4A3A84-C570-4E64-979E-60581D0FC734}"/>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1495600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B82EF-41FB-48C8-97E3-0617AF198D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7FDEE3-BCD9-4BD5-9D81-BE501F5DC6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63D4FE-6024-49E2-8B9A-A7E68E48BFA2}"/>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7C37921D-D27A-40AE-9E64-F0E5C10DB4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35BE5F-0C81-488F-87F1-E38E5DF06CD3}"/>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207180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71AC3E-6E64-4414-94A0-877C74094C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6B0686-915E-4DE3-9726-118AABD338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FF391-3AEC-4D71-85EF-90041F909FFF}"/>
              </a:ext>
            </a:extLst>
          </p:cNvPr>
          <p:cNvSpPr>
            <a:spLocks noGrp="1"/>
          </p:cNvSpPr>
          <p:nvPr>
            <p:ph type="dt" sz="half" idx="10"/>
          </p:nvPr>
        </p:nvSpPr>
        <p:spPr/>
        <p:txBody>
          <a:body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95F40559-BFDA-49C9-B184-1FAAC52E8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6B6B51-32DF-43E2-8B9D-E94C80E4C3E4}"/>
              </a:ext>
            </a:extLst>
          </p:cNvPr>
          <p:cNvSpPr>
            <a:spLocks noGrp="1"/>
          </p:cNvSpPr>
          <p:nvPr>
            <p:ph type="sldNum" sz="quarter" idx="12"/>
          </p:nvPr>
        </p:nvSpPr>
        <p:spPr/>
        <p:txBody>
          <a:bodyPr/>
          <a:lstStyle/>
          <a:p>
            <a:fld id="{DC0F4F98-D88A-4F59-9882-C8A6070021E2}" type="slidenum">
              <a:rPr lang="en-GB" smtClean="0"/>
              <a:t>‹#›</a:t>
            </a:fld>
            <a:endParaRPr lang="en-GB"/>
          </a:p>
        </p:txBody>
      </p:sp>
    </p:spTree>
    <p:extLst>
      <p:ext uri="{BB962C8B-B14F-4D97-AF65-F5344CB8AC3E}">
        <p14:creationId xmlns:p14="http://schemas.microsoft.com/office/powerpoint/2010/main" val="3143955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999B0C-F787-4E01-9A3A-422291AB2A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6D882C6-0F36-4AA3-8C65-E1E5F22DB8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696EB8-CB6E-4FF2-A56E-8C0E8E89DD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11235F-AD62-4842-8D62-30ABA140C8CD}" type="datetimeFigureOut">
              <a:rPr lang="en-GB" smtClean="0"/>
              <a:t>27/02/2022</a:t>
            </a:fld>
            <a:endParaRPr lang="en-GB"/>
          </a:p>
        </p:txBody>
      </p:sp>
      <p:sp>
        <p:nvSpPr>
          <p:cNvPr id="5" name="Footer Placeholder 4">
            <a:extLst>
              <a:ext uri="{FF2B5EF4-FFF2-40B4-BE49-F238E27FC236}">
                <a16:creationId xmlns:a16="http://schemas.microsoft.com/office/drawing/2014/main" id="{E0E43564-6363-4418-B3D1-CBDC8F1210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13CA09-4024-498A-910F-BAB299EAB7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0F4F98-D88A-4F59-9882-C8A6070021E2}" type="slidenum">
              <a:rPr lang="en-GB" smtClean="0"/>
              <a:t>‹#›</a:t>
            </a:fld>
            <a:endParaRPr lang="en-GB"/>
          </a:p>
        </p:txBody>
      </p:sp>
    </p:spTree>
    <p:extLst>
      <p:ext uri="{BB962C8B-B14F-4D97-AF65-F5344CB8AC3E}">
        <p14:creationId xmlns:p14="http://schemas.microsoft.com/office/powerpoint/2010/main" val="41340185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dtechnology.co.uk/teaching-and-learning/how-technology-is-improving-student-engagement-at-home-and-in-the-classroom/"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ick figure families holding hands">
            <a:extLst>
              <a:ext uri="{FF2B5EF4-FFF2-40B4-BE49-F238E27FC236}">
                <a16:creationId xmlns:a16="http://schemas.microsoft.com/office/drawing/2014/main" id="{3697EA5D-B7A5-4DD3-9E2C-256E8E2B4A9B}"/>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t="10139" b="5592"/>
          <a:stretch/>
        </p:blipFill>
        <p:spPr>
          <a:xfrm>
            <a:off x="20" y="1"/>
            <a:ext cx="12191980" cy="6857999"/>
          </a:xfrm>
          <a:prstGeom prst="rect">
            <a:avLst/>
          </a:prstGeom>
        </p:spPr>
      </p:pic>
      <p:sp>
        <p:nvSpPr>
          <p:cNvPr id="2" name="Title 1">
            <a:extLst>
              <a:ext uri="{FF2B5EF4-FFF2-40B4-BE49-F238E27FC236}">
                <a16:creationId xmlns:a16="http://schemas.microsoft.com/office/drawing/2014/main" id="{E6A2BC3B-ACFF-47B3-A101-E406687BD0C5}"/>
              </a:ext>
            </a:extLst>
          </p:cNvPr>
          <p:cNvSpPr>
            <a:spLocks noGrp="1"/>
          </p:cNvSpPr>
          <p:nvPr>
            <p:ph type="ctrTitle"/>
          </p:nvPr>
        </p:nvSpPr>
        <p:spPr>
          <a:xfrm>
            <a:off x="1524000" y="405315"/>
            <a:ext cx="9144000" cy="2900518"/>
          </a:xfrm>
        </p:spPr>
        <p:txBody>
          <a:bodyPr>
            <a:normAutofit fontScale="90000"/>
          </a:bodyPr>
          <a:lstStyle/>
          <a:p>
            <a:r>
              <a:rPr lang="en-GB" sz="4200">
                <a:solidFill>
                  <a:srgbClr val="FFFFFF"/>
                </a:solidFill>
                <a:latin typeface="Arial" panose="020B0604020202020204" pitchFamily="34" charset="0"/>
                <a:cs typeface="Arial" panose="020B0604020202020204" pitchFamily="34" charset="0"/>
              </a:rPr>
              <a:t>Group Presentation – Research Project</a:t>
            </a:r>
            <a:br>
              <a:rPr lang="en-GB" sz="4200">
                <a:solidFill>
                  <a:srgbClr val="FFFFFF"/>
                </a:solidFill>
                <a:latin typeface="Arial" panose="020B0604020202020204" pitchFamily="34" charset="0"/>
                <a:cs typeface="Arial" panose="020B0604020202020204" pitchFamily="34" charset="0"/>
              </a:rPr>
            </a:br>
            <a:br>
              <a:rPr lang="en-GB" sz="4200">
                <a:solidFill>
                  <a:srgbClr val="FFFFFF"/>
                </a:solidFill>
                <a:latin typeface="Arial" panose="020B0604020202020204" pitchFamily="34" charset="0"/>
                <a:cs typeface="Arial" panose="020B0604020202020204" pitchFamily="34" charset="0"/>
              </a:rPr>
            </a:br>
            <a:r>
              <a:rPr lang="en-GB" sz="4200">
                <a:solidFill>
                  <a:srgbClr val="FFFFFF"/>
                </a:solidFill>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250E1365-C0D8-4745-A381-204BF7514176}"/>
              </a:ext>
            </a:extLst>
          </p:cNvPr>
          <p:cNvSpPr>
            <a:spLocks noGrp="1"/>
          </p:cNvSpPr>
          <p:nvPr>
            <p:ph type="subTitle" idx="1"/>
          </p:nvPr>
        </p:nvSpPr>
        <p:spPr>
          <a:xfrm>
            <a:off x="1524000" y="3434323"/>
            <a:ext cx="9284340" cy="2663870"/>
          </a:xfrm>
        </p:spPr>
        <p:txBody>
          <a:bodyPr vert="horz" lIns="91440" tIns="45720" rIns="91440" bIns="45720" rtlCol="0" anchor="t">
            <a:normAutofit fontScale="25000" lnSpcReduction="20000"/>
          </a:bodyPr>
          <a:lstStyle/>
          <a:p>
            <a:r>
              <a:rPr lang="en-GB" sz="4800">
                <a:solidFill>
                  <a:srgbClr val="FFFFFF"/>
                </a:solidFill>
                <a:latin typeface="Arial" panose="020B0604020202020204" pitchFamily="34" charset="0"/>
                <a:cs typeface="Arial" panose="020B0604020202020204" pitchFamily="34" charset="0"/>
              </a:rPr>
              <a:t>Student names:</a:t>
            </a:r>
          </a:p>
          <a:p>
            <a:r>
              <a:rPr lang="en-GB" sz="4800">
                <a:solidFill>
                  <a:srgbClr val="FFFFFF"/>
                </a:solidFill>
                <a:latin typeface="Arial"/>
                <a:cs typeface="Arial"/>
              </a:rPr>
              <a:t>Marian </a:t>
            </a:r>
            <a:r>
              <a:rPr lang="en-GB" sz="4800" err="1">
                <a:solidFill>
                  <a:srgbClr val="FFFFFF"/>
                </a:solidFill>
                <a:latin typeface="Arial"/>
                <a:cs typeface="Arial"/>
              </a:rPr>
              <a:t>Matei</a:t>
            </a:r>
            <a:r>
              <a:rPr lang="en-GB" sz="4800">
                <a:solidFill>
                  <a:srgbClr val="FFFFFF"/>
                </a:solidFill>
                <a:latin typeface="Arial"/>
                <a:cs typeface="Arial"/>
              </a:rPr>
              <a:t>(2123249)</a:t>
            </a:r>
          </a:p>
          <a:p>
            <a:r>
              <a:rPr lang="en-GB" sz="4800" err="1">
                <a:solidFill>
                  <a:srgbClr val="FFFFFF"/>
                </a:solidFill>
                <a:latin typeface="Arial" panose="020B0604020202020204" pitchFamily="34" charset="0"/>
                <a:cs typeface="Arial" panose="020B0604020202020204" pitchFamily="34" charset="0"/>
              </a:rPr>
              <a:t>Iinko</a:t>
            </a:r>
            <a:r>
              <a:rPr lang="en-GB" sz="4800">
                <a:solidFill>
                  <a:srgbClr val="FFFFFF"/>
                </a:solidFill>
                <a:latin typeface="Arial" panose="020B0604020202020204" pitchFamily="34" charset="0"/>
                <a:cs typeface="Arial" panose="020B0604020202020204" pitchFamily="34" charset="0"/>
              </a:rPr>
              <a:t> Ignatov(2120209)</a:t>
            </a:r>
          </a:p>
          <a:p>
            <a:r>
              <a:rPr lang="en-GB" sz="4800">
                <a:solidFill>
                  <a:srgbClr val="FFFFFF"/>
                </a:solidFill>
                <a:latin typeface="Arial" panose="020B0604020202020204" pitchFamily="34" charset="0"/>
                <a:cs typeface="Arial" panose="020B0604020202020204" pitchFamily="34" charset="0"/>
              </a:rPr>
              <a:t>Thomas Dimmock(2122687)</a:t>
            </a:r>
          </a:p>
          <a:p>
            <a:r>
              <a:rPr lang="en-GB" sz="4800">
                <a:solidFill>
                  <a:srgbClr val="FFFFFF"/>
                </a:solidFill>
                <a:latin typeface="Arial" panose="020B0604020202020204" pitchFamily="34" charset="0"/>
                <a:cs typeface="Arial" panose="020B0604020202020204" pitchFamily="34" charset="0"/>
              </a:rPr>
              <a:t>Nicola Adkins (2122692)</a:t>
            </a:r>
          </a:p>
          <a:p>
            <a:endParaRPr lang="en-GB" sz="4800">
              <a:solidFill>
                <a:srgbClr val="FFFFFF"/>
              </a:solidFill>
              <a:latin typeface="Arial" panose="020B0604020202020204" pitchFamily="34" charset="0"/>
              <a:cs typeface="Arial" panose="020B0604020202020204" pitchFamily="34" charset="0"/>
            </a:endParaRPr>
          </a:p>
          <a:p>
            <a:r>
              <a:rPr lang="en-GB" sz="4800">
                <a:solidFill>
                  <a:srgbClr val="FFFFFF"/>
                </a:solidFill>
                <a:latin typeface="Arial" panose="020B0604020202020204" pitchFamily="34" charset="0"/>
                <a:cs typeface="Arial" panose="020B0604020202020204" pitchFamily="34" charset="0"/>
              </a:rPr>
              <a:t>University of Wales Trinity Saint David(UWTSD)</a:t>
            </a:r>
          </a:p>
          <a:p>
            <a:r>
              <a:rPr lang="en-GB" sz="4800">
                <a:solidFill>
                  <a:srgbClr val="FFFFFF"/>
                </a:solidFill>
                <a:latin typeface="Arial" panose="020B0604020202020204" pitchFamily="34" charset="0"/>
                <a:cs typeface="Arial" panose="020B0604020202020204" pitchFamily="34" charset="0"/>
              </a:rPr>
              <a:t>Module title: Digital Skills and Research Methods</a:t>
            </a:r>
          </a:p>
          <a:p>
            <a:r>
              <a:rPr lang="en-GB" sz="4800">
                <a:solidFill>
                  <a:srgbClr val="FFFFFF"/>
                </a:solidFill>
                <a:latin typeface="Arial" panose="020B0604020202020204" pitchFamily="34" charset="0"/>
                <a:cs typeface="Arial" panose="020B0604020202020204" pitchFamily="34" charset="0"/>
              </a:rPr>
              <a:t>Module code: BMSW4003</a:t>
            </a:r>
          </a:p>
          <a:p>
            <a:r>
              <a:rPr lang="en-GB" sz="4800">
                <a:solidFill>
                  <a:srgbClr val="FFFFFF"/>
                </a:solidFill>
                <a:latin typeface="Arial"/>
                <a:cs typeface="Arial"/>
              </a:rPr>
              <a:t>Lecturer name: </a:t>
            </a:r>
            <a:r>
              <a:rPr lang="en-GB" sz="4800" err="1">
                <a:solidFill>
                  <a:srgbClr val="FFFFFF"/>
                </a:solidFill>
                <a:latin typeface="Arial"/>
                <a:cs typeface="Arial"/>
              </a:rPr>
              <a:t>Seyed</a:t>
            </a:r>
            <a:r>
              <a:rPr lang="en-GB" sz="4800">
                <a:solidFill>
                  <a:srgbClr val="FFFFFF"/>
                </a:solidFill>
                <a:latin typeface="Arial"/>
                <a:cs typeface="Arial"/>
              </a:rPr>
              <a:t> </a:t>
            </a:r>
            <a:r>
              <a:rPr lang="en-GB" sz="4800" err="1">
                <a:solidFill>
                  <a:srgbClr val="FFFFFF"/>
                </a:solidFill>
                <a:latin typeface="Arial"/>
                <a:cs typeface="Arial"/>
              </a:rPr>
              <a:t>Nasirpourosgoei</a:t>
            </a:r>
            <a:endParaRPr lang="en-GB" sz="4800">
              <a:solidFill>
                <a:srgbClr val="FFFFFF"/>
              </a:solidFill>
              <a:latin typeface="Arial"/>
              <a:cs typeface="Arial"/>
            </a:endParaRPr>
          </a:p>
          <a:p>
            <a:endParaRPr lang="en-GB" sz="600">
              <a:solidFill>
                <a:srgbClr val="FFFFFF"/>
              </a:solidFill>
            </a:endParaRPr>
          </a:p>
        </p:txBody>
      </p:sp>
    </p:spTree>
    <p:extLst>
      <p:ext uri="{BB962C8B-B14F-4D97-AF65-F5344CB8AC3E}">
        <p14:creationId xmlns:p14="http://schemas.microsoft.com/office/powerpoint/2010/main" val="116117022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806BDBD-B482-4E7D-9EF0-81C9C7C5E206}"/>
              </a:ext>
            </a:extLst>
          </p:cNvPr>
          <p:cNvPicPr>
            <a:picLocks noChangeAspect="1"/>
          </p:cNvPicPr>
          <p:nvPr/>
        </p:nvPicPr>
        <p:blipFill rotWithShape="1">
          <a:blip r:embed="rId3">
            <a:alphaModFix amt="35000"/>
          </a:blip>
          <a:srcRect t="21919" b="12864"/>
          <a:stretch/>
        </p:blipFill>
        <p:spPr>
          <a:xfrm>
            <a:off x="20" y="10"/>
            <a:ext cx="12191980" cy="6857990"/>
          </a:xfrm>
          <a:prstGeom prst="rect">
            <a:avLst/>
          </a:prstGeom>
        </p:spPr>
      </p:pic>
      <p:sp>
        <p:nvSpPr>
          <p:cNvPr id="2" name="Title 1">
            <a:extLst>
              <a:ext uri="{FF2B5EF4-FFF2-40B4-BE49-F238E27FC236}">
                <a16:creationId xmlns:a16="http://schemas.microsoft.com/office/drawing/2014/main" id="{243524AB-E954-464A-8CA0-BD41D31710EB}"/>
              </a:ext>
            </a:extLst>
          </p:cNvPr>
          <p:cNvSpPr>
            <a:spLocks noGrp="1"/>
          </p:cNvSpPr>
          <p:nvPr>
            <p:ph type="title"/>
          </p:nvPr>
        </p:nvSpPr>
        <p:spPr>
          <a:xfrm>
            <a:off x="838200" y="365125"/>
            <a:ext cx="10515600" cy="1325563"/>
          </a:xfrm>
        </p:spPr>
        <p:txBody>
          <a:bodyPr>
            <a:normAutofit/>
          </a:bodyPr>
          <a:lstStyle/>
          <a:p>
            <a:r>
              <a:rPr lang="en-GB">
                <a:solidFill>
                  <a:srgbClr val="FFFFFF"/>
                </a:solidFill>
              </a:rPr>
              <a:t>Introduction</a:t>
            </a:r>
          </a:p>
        </p:txBody>
      </p:sp>
      <p:graphicFrame>
        <p:nvGraphicFramePr>
          <p:cNvPr id="18" name="Content Placeholder 2">
            <a:extLst>
              <a:ext uri="{FF2B5EF4-FFF2-40B4-BE49-F238E27FC236}">
                <a16:creationId xmlns:a16="http://schemas.microsoft.com/office/drawing/2014/main" id="{0E885ED4-AB1B-4B53-BF2A-A98C3E2DDEDA}"/>
              </a:ext>
            </a:extLst>
          </p:cNvPr>
          <p:cNvGraphicFramePr>
            <a:graphicFrameLocks noGrp="1"/>
          </p:cNvGraphicFramePr>
          <p:nvPr>
            <p:ph idx="1"/>
            <p:extLst>
              <p:ext uri="{D42A27DB-BD31-4B8C-83A1-F6EECF244321}">
                <p14:modId xmlns:p14="http://schemas.microsoft.com/office/powerpoint/2010/main" val="2448029931"/>
              </p:ext>
            </p:extLst>
          </p:nvPr>
        </p:nvGraphicFramePr>
        <p:xfrm>
          <a:off x="838200" y="574246"/>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9CF39ECC-B6CF-44CF-9F2E-A4CBDDDBE478}"/>
              </a:ext>
            </a:extLst>
          </p:cNvPr>
          <p:cNvSpPr txBox="1"/>
          <p:nvPr/>
        </p:nvSpPr>
        <p:spPr>
          <a:xfrm>
            <a:off x="595312" y="3922603"/>
            <a:ext cx="11001375" cy="1080680"/>
          </a:xfrm>
          <a:prstGeom prst="rect">
            <a:avLst/>
          </a:prstGeom>
          <a:noFill/>
        </p:spPr>
        <p:txBody>
          <a:bodyPr wrap="square" rtlCol="0">
            <a:spAutoFit/>
          </a:bodyPr>
          <a:lstStyle/>
          <a:p>
            <a:pPr algn="just">
              <a:lnSpc>
                <a:spcPct val="150000"/>
              </a:lnSpc>
            </a:pPr>
            <a:r>
              <a:rPr lang="en-GB" sz="1100" dirty="0">
                <a:latin typeface="Arial" panose="020B0604020202020204" pitchFamily="34" charset="0"/>
                <a:cs typeface="Arial" panose="020B0604020202020204" pitchFamily="34" charset="0"/>
              </a:rPr>
              <a:t>Digital classrooms benefit many students who live far from the universities where they study or have a disabilities. By providing the right tools, technology helps students’ education by giving them great opportunities and facilitates learning. Technology also motivates students, keeps them engaged by delivering enjoyment and giving them control over their learning. Because of the students’ different style of learning it also plays with their creativity (Education Technology, 2022). The 21</a:t>
            </a:r>
            <a:r>
              <a:rPr lang="en-GB" sz="1100" baseline="30000" dirty="0">
                <a:latin typeface="Arial" panose="020B0604020202020204" pitchFamily="34" charset="0"/>
                <a:cs typeface="Arial" panose="020B0604020202020204" pitchFamily="34" charset="0"/>
              </a:rPr>
              <a:t>st</a:t>
            </a:r>
            <a:r>
              <a:rPr lang="en-GB" sz="1100" dirty="0">
                <a:latin typeface="Arial" panose="020B0604020202020204" pitchFamily="34" charset="0"/>
                <a:cs typeface="Arial" panose="020B0604020202020204" pitchFamily="34" charset="0"/>
              </a:rPr>
              <a:t> century is the century of the technology and it is constantly evolving. This can be challenge in turn as users need to adapt to the latest developments to collaborate.</a:t>
            </a:r>
            <a:endParaRPr lang="en-GB" sz="1100" dirty="0"/>
          </a:p>
        </p:txBody>
      </p:sp>
      <p:sp>
        <p:nvSpPr>
          <p:cNvPr id="3" name="TextBox 2">
            <a:extLst>
              <a:ext uri="{FF2B5EF4-FFF2-40B4-BE49-F238E27FC236}">
                <a16:creationId xmlns:a16="http://schemas.microsoft.com/office/drawing/2014/main" id="{14C1B561-4923-4914-A325-1163DE44A339}"/>
              </a:ext>
            </a:extLst>
          </p:cNvPr>
          <p:cNvSpPr txBox="1"/>
          <p:nvPr/>
        </p:nvSpPr>
        <p:spPr>
          <a:xfrm>
            <a:off x="838200" y="6440993"/>
            <a:ext cx="3613220" cy="261610"/>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Ilinko Ignatov (2120209)</a:t>
            </a:r>
          </a:p>
        </p:txBody>
      </p:sp>
    </p:spTree>
    <p:extLst>
      <p:ext uri="{BB962C8B-B14F-4D97-AF65-F5344CB8AC3E}">
        <p14:creationId xmlns:p14="http://schemas.microsoft.com/office/powerpoint/2010/main" val="393691159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1028" name="Picture 4" descr="Rationale Images – Browse 525 Stock Photos, Vectors, and Video | Adobe Stock">
            <a:extLst>
              <a:ext uri="{FF2B5EF4-FFF2-40B4-BE49-F238E27FC236}">
                <a16:creationId xmlns:a16="http://schemas.microsoft.com/office/drawing/2014/main" id="{15E25BAB-CBFD-4C09-84B1-95782AF0766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68" r="6803" b="-1"/>
          <a:stretch/>
        </p:blipFill>
        <p:spPr bwMode="auto">
          <a:xfrm>
            <a:off x="-261237" y="22507"/>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30" name="Freeform: Shape 72">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5" name="Freeform: Shape 74">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Content Placeholder 2">
            <a:extLst>
              <a:ext uri="{FF2B5EF4-FFF2-40B4-BE49-F238E27FC236}">
                <a16:creationId xmlns:a16="http://schemas.microsoft.com/office/drawing/2014/main" id="{35456AE2-B1C1-4465-9341-F2360F1DEE06}"/>
              </a:ext>
            </a:extLst>
          </p:cNvPr>
          <p:cNvSpPr>
            <a:spLocks noGrp="1"/>
          </p:cNvSpPr>
          <p:nvPr>
            <p:ph idx="1"/>
          </p:nvPr>
        </p:nvSpPr>
        <p:spPr>
          <a:xfrm>
            <a:off x="6330462" y="180305"/>
            <a:ext cx="5757705" cy="6542395"/>
          </a:xfrm>
        </p:spPr>
        <p:txBody>
          <a:bodyPr anchor="t">
            <a:noAutofit/>
          </a:bodyPr>
          <a:lstStyle/>
          <a:p>
            <a:pPr algn="just">
              <a:lnSpc>
                <a:spcPct val="150000"/>
              </a:lnSpc>
            </a:pPr>
            <a:r>
              <a:rPr lang="en-GB" sz="1100">
                <a:latin typeface="Arial" panose="020B0604020202020204" pitchFamily="34" charset="0"/>
                <a:cs typeface="Arial" panose="020B0604020202020204" pitchFamily="34" charset="0"/>
              </a:rPr>
              <a:t>1. To evaluate the connection between technology and communication</a:t>
            </a:r>
          </a:p>
          <a:p>
            <a:pPr lvl="1" algn="just">
              <a:lnSpc>
                <a:spcPct val="150000"/>
              </a:lnSpc>
            </a:pPr>
            <a:r>
              <a:rPr lang="en-GB" sz="1100">
                <a:latin typeface="Arial" panose="020B0604020202020204" pitchFamily="34" charset="0"/>
                <a:cs typeface="Arial" panose="020B0604020202020204" pitchFamily="34" charset="0"/>
              </a:rPr>
              <a:t>Technology affects communication by making it easier, quicker and more efficient</a:t>
            </a:r>
          </a:p>
          <a:p>
            <a:pPr lvl="1" algn="just">
              <a:lnSpc>
                <a:spcPct val="150000"/>
              </a:lnSpc>
            </a:pPr>
            <a:r>
              <a:rPr lang="en-GB" sz="1100">
                <a:latin typeface="Arial" panose="020B0604020202020204" pitchFamily="34" charset="0"/>
                <a:cs typeface="Arial" panose="020B0604020202020204" pitchFamily="34" charset="0"/>
              </a:rPr>
              <a:t>Saving travel time</a:t>
            </a:r>
          </a:p>
          <a:p>
            <a:pPr lvl="1" algn="just">
              <a:lnSpc>
                <a:spcPct val="150000"/>
              </a:lnSpc>
            </a:pPr>
            <a:r>
              <a:rPr lang="en-GB" sz="1100">
                <a:latin typeface="Arial" panose="020B0604020202020204" pitchFamily="34" charset="0"/>
                <a:cs typeface="Arial" panose="020B0604020202020204" pitchFamily="34" charset="0"/>
              </a:rPr>
              <a:t>Can be “anywhere” in the world at any time, as many were working from home</a:t>
            </a:r>
            <a:r>
              <a:rPr lang="en-GB" sz="1100" b="0" i="0">
                <a:effectLst/>
                <a:latin typeface="Arial" panose="020B0604020202020204" pitchFamily="34" charset="0"/>
                <a:cs typeface="Arial" panose="020B0604020202020204" pitchFamily="34" charset="0"/>
              </a:rPr>
              <a:t>(5 ways to keep up the communication during COVID-19, 2022)</a:t>
            </a:r>
            <a:r>
              <a:rPr lang="en-GB" sz="1100">
                <a:latin typeface="Arial" panose="020B0604020202020204" pitchFamily="34" charset="0"/>
                <a:cs typeface="Arial" panose="020B0604020202020204" pitchFamily="34" charset="0"/>
              </a:rPr>
              <a:t>	</a:t>
            </a:r>
          </a:p>
          <a:p>
            <a:pPr algn="just">
              <a:lnSpc>
                <a:spcPct val="150000"/>
              </a:lnSpc>
            </a:pPr>
            <a:r>
              <a:rPr lang="en-GB" sz="1100">
                <a:latin typeface="Arial" panose="020B0604020202020204" pitchFamily="34" charset="0"/>
                <a:cs typeface="Arial" panose="020B0604020202020204" pitchFamily="34" charset="0"/>
              </a:rPr>
              <a:t>2. To determine the importance of technology to collaborate</a:t>
            </a:r>
          </a:p>
          <a:p>
            <a:pPr lvl="1" algn="just">
              <a:lnSpc>
                <a:spcPct val="150000"/>
              </a:lnSpc>
            </a:pPr>
            <a:r>
              <a:rPr lang="en-GB" sz="1100">
                <a:latin typeface="Arial" panose="020B0604020202020204" pitchFamily="34" charset="0"/>
                <a:cs typeface="Arial" panose="020B0604020202020204" pitchFamily="34" charset="0"/>
              </a:rPr>
              <a:t>Especially in our fast-paced growing economy is important to be able to collaborate with your partners, colleagues or clients at any time during the day</a:t>
            </a:r>
          </a:p>
          <a:p>
            <a:pPr lvl="1" algn="just">
              <a:lnSpc>
                <a:spcPct val="150000"/>
              </a:lnSpc>
            </a:pPr>
            <a:r>
              <a:rPr lang="en-GB" sz="1100">
                <a:latin typeface="Arial" panose="020B0604020202020204" pitchFamily="34" charset="0"/>
                <a:cs typeface="Arial" panose="020B0604020202020204" pitchFamily="34" charset="0"/>
              </a:rPr>
              <a:t>Especially during COVID-19 the technology had a major impact in the ways we communicate making Microsoft Teams or another platform the “normal” way and a faster way to communicate</a:t>
            </a:r>
          </a:p>
          <a:p>
            <a:pPr algn="just">
              <a:lnSpc>
                <a:spcPct val="150000"/>
              </a:lnSpc>
            </a:pPr>
            <a:r>
              <a:rPr lang="en-GB" sz="1100">
                <a:latin typeface="Arial" panose="020B0604020202020204" pitchFamily="34" charset="0"/>
                <a:cs typeface="Arial" panose="020B0604020202020204" pitchFamily="34" charset="0"/>
              </a:rPr>
              <a:t>3. To give training to those in need in order to be more efficient in using technology</a:t>
            </a:r>
          </a:p>
          <a:p>
            <a:pPr lvl="1" algn="just">
              <a:lnSpc>
                <a:spcPct val="150000"/>
              </a:lnSpc>
            </a:pPr>
            <a:r>
              <a:rPr lang="en-GB" sz="1100">
                <a:latin typeface="Arial" panose="020B0604020202020204" pitchFamily="34" charset="0"/>
                <a:cs typeface="Arial" panose="020B0604020202020204" pitchFamily="34" charset="0"/>
              </a:rPr>
              <a:t>According to a research done in 2020 by ONS , 96% households had internet access, according to the same study the use of internet is high at the age between 16-34 classifying themselves as daily users</a:t>
            </a:r>
            <a:r>
              <a:rPr lang="en-GB" sz="1100" b="0" i="0">
                <a:effectLst/>
                <a:latin typeface="Arial" panose="020B0604020202020204" pitchFamily="34" charset="0"/>
                <a:cs typeface="Arial" panose="020B0604020202020204" pitchFamily="34" charset="0"/>
              </a:rPr>
              <a:t>(ONS 2020 Study – UK Adults Have Used the Internet, 2022)</a:t>
            </a:r>
          </a:p>
          <a:p>
            <a:pPr lvl="1" algn="just">
              <a:lnSpc>
                <a:spcPct val="150000"/>
              </a:lnSpc>
            </a:pPr>
            <a:r>
              <a:rPr lang="en-GB" sz="1100">
                <a:latin typeface="Arial" panose="020B0604020202020204" pitchFamily="34" charset="0"/>
                <a:cs typeface="Arial" panose="020B0604020202020204" pitchFamily="34" charset="0"/>
              </a:rPr>
              <a:t>However a lack of digital skills can be found in many industries, including teaching. Students and lecturers are having many barriers raised between them as a result of lacking any digital training. “It isn’t just about ensuing people have access to the relevant devices, or improving connectivity, unless we fill skills gaps and make sure teacher, learners and parents know how to use digital tools effectively”(Nigel P., Oxford University Press)</a:t>
            </a:r>
          </a:p>
        </p:txBody>
      </p:sp>
      <p:sp>
        <p:nvSpPr>
          <p:cNvPr id="2" name="TextBox 1">
            <a:extLst>
              <a:ext uri="{FF2B5EF4-FFF2-40B4-BE49-F238E27FC236}">
                <a16:creationId xmlns:a16="http://schemas.microsoft.com/office/drawing/2014/main" id="{7BC446F0-B2E3-46F6-B5FC-98FB8A271AED}"/>
              </a:ext>
            </a:extLst>
          </p:cNvPr>
          <p:cNvSpPr txBox="1"/>
          <p:nvPr/>
        </p:nvSpPr>
        <p:spPr>
          <a:xfrm>
            <a:off x="103833" y="6291813"/>
            <a:ext cx="4210258" cy="430887"/>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Ilinko Ignatov (2120209) and </a:t>
            </a:r>
            <a:r>
              <a:rPr lang="en-GB" sz="1100">
                <a:solidFill>
                  <a:srgbClr val="FFFFFF"/>
                </a:solidFill>
                <a:latin typeface="Arial" panose="020B0604020202020204" pitchFamily="34" charset="0"/>
                <a:cs typeface="Arial" panose="020B0604020202020204" pitchFamily="34" charset="0"/>
              </a:rPr>
              <a:t>Nicola Adkins (2122692)</a:t>
            </a:r>
          </a:p>
          <a:p>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916741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7E2CA-A7DB-44F4-B59E-81F7C592D446}"/>
              </a:ext>
            </a:extLst>
          </p:cNvPr>
          <p:cNvSpPr>
            <a:spLocks noGrp="1"/>
          </p:cNvSpPr>
          <p:nvPr>
            <p:ph type="title"/>
          </p:nvPr>
        </p:nvSpPr>
        <p:spPr>
          <a:xfrm>
            <a:off x="6234329" y="152062"/>
            <a:ext cx="5314536" cy="1325563"/>
          </a:xfrm>
        </p:spPr>
        <p:txBody>
          <a:bodyPr>
            <a:normAutofit fontScale="90000"/>
          </a:bodyPr>
          <a:lstStyle/>
          <a:p>
            <a:r>
              <a:rPr lang="en-GB">
                <a:latin typeface="Arial" panose="020B0604020202020204" pitchFamily="34" charset="0"/>
                <a:cs typeface="Arial" panose="020B0604020202020204" pitchFamily="34" charset="0"/>
              </a:rPr>
              <a:t>Proposed method</a:t>
            </a:r>
            <a:br>
              <a:rPr lang="en-GB">
                <a:latin typeface="Arial" panose="020B0604020202020204" pitchFamily="34" charset="0"/>
                <a:cs typeface="Arial" panose="020B0604020202020204" pitchFamily="34" charset="0"/>
              </a:rPr>
            </a:br>
            <a:r>
              <a:rPr lang="en-GB">
                <a:latin typeface="Arial" panose="020B0604020202020204" pitchFamily="34" charset="0"/>
                <a:cs typeface="Arial" panose="020B0604020202020204" pitchFamily="34" charset="0"/>
              </a:rPr>
              <a:t>(What? Who? How?)</a:t>
            </a:r>
          </a:p>
        </p:txBody>
      </p:sp>
      <p:sp>
        <p:nvSpPr>
          <p:cNvPr id="16" name="Freeform: Shape 11">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7" descr="Close up of rack of test tubes with solution in lab">
            <a:extLst>
              <a:ext uri="{FF2B5EF4-FFF2-40B4-BE49-F238E27FC236}">
                <a16:creationId xmlns:a16="http://schemas.microsoft.com/office/drawing/2014/main" id="{AEFCCF59-D3CA-4A6F-9086-2F994F8C18E9}"/>
              </a:ext>
            </a:extLst>
          </p:cNvPr>
          <p:cNvPicPr>
            <a:picLocks noChangeAspect="1"/>
          </p:cNvPicPr>
          <p:nvPr/>
        </p:nvPicPr>
        <p:blipFill rotWithShape="1">
          <a:blip r:embed="rId3"/>
          <a:srcRect l="32614" r="3152" b="2"/>
          <a:stretch/>
        </p:blipFill>
        <p:spPr>
          <a:xfrm>
            <a:off x="2" y="-10051"/>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6" name="Content Placeholder 5">
            <a:extLst>
              <a:ext uri="{FF2B5EF4-FFF2-40B4-BE49-F238E27FC236}">
                <a16:creationId xmlns:a16="http://schemas.microsoft.com/office/drawing/2014/main" id="{718A9FC2-AA03-4840-B5F1-8473EC4FC901}"/>
              </a:ext>
            </a:extLst>
          </p:cNvPr>
          <p:cNvSpPr>
            <a:spLocks noGrp="1"/>
          </p:cNvSpPr>
          <p:nvPr>
            <p:ph idx="1"/>
          </p:nvPr>
        </p:nvSpPr>
        <p:spPr>
          <a:xfrm>
            <a:off x="6234329" y="1341120"/>
            <a:ext cx="5314543" cy="5364817"/>
          </a:xfrm>
        </p:spPr>
        <p:txBody>
          <a:bodyPr anchor="t">
            <a:normAutofit lnSpcReduction="10000"/>
          </a:bodyPr>
          <a:lstStyle/>
          <a:p>
            <a:pPr marL="0" indent="0">
              <a:buNone/>
            </a:pPr>
            <a:r>
              <a:rPr lang="en-GB" sz="1000">
                <a:latin typeface="Arial" panose="020B0604020202020204" pitchFamily="34" charset="0"/>
                <a:cs typeface="Arial" panose="020B0604020202020204" pitchFamily="34" charset="0"/>
              </a:rPr>
              <a:t>Types of research:</a:t>
            </a:r>
          </a:p>
          <a:p>
            <a:pPr lvl="1"/>
            <a:r>
              <a:rPr lang="en-GB" sz="1000">
                <a:latin typeface="Arial" panose="020B0604020202020204" pitchFamily="34" charset="0"/>
                <a:cs typeface="Arial" panose="020B0604020202020204" pitchFamily="34" charset="0"/>
              </a:rPr>
              <a:t>Qualitative Research</a:t>
            </a:r>
          </a:p>
          <a:p>
            <a:pPr lvl="1"/>
            <a:r>
              <a:rPr lang="en-GB" sz="1000">
                <a:latin typeface="Arial" panose="020B0604020202020204" pitchFamily="34" charset="0"/>
                <a:cs typeface="Arial" panose="020B0604020202020204" pitchFamily="34" charset="0"/>
              </a:rPr>
              <a:t>Quantitative Research</a:t>
            </a:r>
          </a:p>
          <a:p>
            <a:pPr lvl="1"/>
            <a:r>
              <a:rPr lang="en-GB" sz="1000">
                <a:latin typeface="Arial" panose="020B0604020202020204" pitchFamily="34" charset="0"/>
                <a:cs typeface="Arial" panose="020B0604020202020204" pitchFamily="34" charset="0"/>
              </a:rPr>
              <a:t>Mixed Methods Research</a:t>
            </a:r>
          </a:p>
          <a:p>
            <a:pPr marL="0" indent="0">
              <a:buNone/>
            </a:pPr>
            <a:r>
              <a:rPr lang="en-GB" sz="1000">
                <a:latin typeface="Arial" panose="020B0604020202020204" pitchFamily="34" charset="0"/>
                <a:cs typeface="Arial" panose="020B0604020202020204" pitchFamily="34" charset="0"/>
              </a:rPr>
              <a:t>Qualitative Research</a:t>
            </a:r>
          </a:p>
          <a:p>
            <a:pPr lvl="1"/>
            <a:r>
              <a:rPr lang="en-GB" sz="1000">
                <a:latin typeface="Arial" panose="020B0604020202020204" pitchFamily="34" charset="0"/>
                <a:cs typeface="Arial" panose="020B0604020202020204" pitchFamily="34" charset="0"/>
              </a:rPr>
              <a:t>Observations: recording, heard or in notes</a:t>
            </a:r>
          </a:p>
          <a:p>
            <a:pPr lvl="1"/>
            <a:r>
              <a:rPr lang="en-GB" sz="1000">
                <a:latin typeface="Arial" panose="020B0604020202020204" pitchFamily="34" charset="0"/>
                <a:cs typeface="Arial" panose="020B0604020202020204" pitchFamily="34" charset="0"/>
              </a:rPr>
              <a:t>Interviews: personally asking questions in one-on-one</a:t>
            </a:r>
          </a:p>
          <a:p>
            <a:pPr lvl="1"/>
            <a:r>
              <a:rPr lang="en-GB" sz="1000">
                <a:latin typeface="Arial" panose="020B0604020202020204" pitchFamily="34" charset="0"/>
                <a:cs typeface="Arial" panose="020B0604020202020204" pitchFamily="34" charset="0"/>
              </a:rPr>
              <a:t>Focus groups: asking questions and generating a discussion around the topic</a:t>
            </a:r>
          </a:p>
          <a:p>
            <a:pPr marL="0" indent="0">
              <a:buNone/>
            </a:pPr>
            <a:r>
              <a:rPr lang="en-GB" sz="1000">
                <a:latin typeface="Arial" panose="020B0604020202020204" pitchFamily="34" charset="0"/>
                <a:cs typeface="Arial" panose="020B0604020202020204" pitchFamily="34" charset="0"/>
              </a:rPr>
              <a:t>Quantitative Research:</a:t>
            </a:r>
          </a:p>
          <a:p>
            <a:pPr lvl="1"/>
            <a:r>
              <a:rPr lang="en-GB" sz="1000">
                <a:latin typeface="Arial" panose="020B0604020202020204" pitchFamily="34" charset="0"/>
                <a:cs typeface="Arial" panose="020B0604020202020204" pitchFamily="34" charset="0"/>
              </a:rPr>
              <a:t>Survey Research</a:t>
            </a:r>
          </a:p>
          <a:p>
            <a:pPr lvl="1"/>
            <a:r>
              <a:rPr lang="en-GB" sz="1000">
                <a:latin typeface="Arial" panose="020B0604020202020204" pitchFamily="34" charset="0"/>
                <a:cs typeface="Arial" panose="020B0604020202020204" pitchFamily="34" charset="0"/>
              </a:rPr>
              <a:t>Correlational Research</a:t>
            </a:r>
          </a:p>
          <a:p>
            <a:pPr lvl="1"/>
            <a:r>
              <a:rPr lang="en-GB" sz="1000">
                <a:latin typeface="Arial" panose="020B0604020202020204" pitchFamily="34" charset="0"/>
                <a:cs typeface="Arial" panose="020B0604020202020204" pitchFamily="34" charset="0"/>
              </a:rPr>
              <a:t>Experimental Research</a:t>
            </a:r>
          </a:p>
          <a:p>
            <a:pPr lvl="1"/>
            <a:endParaRPr lang="en-GB" sz="1000">
              <a:latin typeface="Arial" panose="020B0604020202020204" pitchFamily="34" charset="0"/>
              <a:cs typeface="Arial" panose="020B0604020202020204" pitchFamily="34" charset="0"/>
            </a:endParaRPr>
          </a:p>
          <a:p>
            <a:pPr marL="0" indent="0">
              <a:buNone/>
            </a:pPr>
            <a:r>
              <a:rPr lang="en-GB" sz="1000">
                <a:latin typeface="Arial" panose="020B0604020202020204" pitchFamily="34" charset="0"/>
                <a:cs typeface="Arial" panose="020B0604020202020204" pitchFamily="34" charset="0"/>
              </a:rPr>
              <a:t>In order to get our information we can use Microsoft Forms as a quantitative method with open and ranked ordered questions </a:t>
            </a:r>
          </a:p>
          <a:p>
            <a:pPr lvl="1"/>
            <a:r>
              <a:rPr lang="en-GB" sz="1000">
                <a:latin typeface="Arial" panose="020B0604020202020204" pitchFamily="34" charset="0"/>
                <a:cs typeface="Arial" panose="020B0604020202020204" pitchFamily="34" charset="0"/>
              </a:rPr>
              <a:t>Closed questions: We are using simple questions with yes or no to get a better understanding of our candidates </a:t>
            </a:r>
          </a:p>
          <a:p>
            <a:pPr lvl="1"/>
            <a:r>
              <a:rPr lang="en-GB" sz="1000">
                <a:latin typeface="Arial" panose="020B0604020202020204" pitchFamily="34" charset="0"/>
                <a:cs typeface="Arial" panose="020B0604020202020204" pitchFamily="34" charset="0"/>
              </a:rPr>
              <a:t>Ranked questions: Those question are useful in general in order to find out if most of our candidates are interested in the subject for example in our study we will try to find out if the partakers have an interest in IT/Computers so we can determinate if they are/or not experienced users, giving us an indirect answer of our survey question.</a:t>
            </a:r>
          </a:p>
          <a:p>
            <a:pPr lvl="1"/>
            <a:endParaRPr lang="en-GB" sz="1000">
              <a:latin typeface="Arial" panose="020B0604020202020204" pitchFamily="34" charset="0"/>
              <a:cs typeface="Arial" panose="020B0604020202020204" pitchFamily="34" charset="0"/>
            </a:endParaRPr>
          </a:p>
          <a:p>
            <a:pPr marL="0" indent="0">
              <a:buNone/>
            </a:pPr>
            <a:r>
              <a:rPr lang="en-GB" sz="1000">
                <a:latin typeface="Arial" panose="020B0604020202020204" pitchFamily="34" charset="0"/>
                <a:cs typeface="Arial" panose="020B0604020202020204" pitchFamily="34" charset="0"/>
              </a:rPr>
              <a:t>We will be acquiring our data as explained above from:</a:t>
            </a:r>
          </a:p>
          <a:p>
            <a:pPr lvl="1"/>
            <a:r>
              <a:rPr lang="en-GB" sz="1000">
                <a:latin typeface="Arial" panose="020B0604020202020204" pitchFamily="34" charset="0"/>
                <a:cs typeface="Arial" panose="020B0604020202020204" pitchFamily="34" charset="0"/>
              </a:rPr>
              <a:t>Students and lecturers at UWTSD</a:t>
            </a:r>
          </a:p>
          <a:p>
            <a:pPr lvl="1"/>
            <a:r>
              <a:rPr lang="en-GB" sz="1000">
                <a:latin typeface="Arial" panose="020B0604020202020204" pitchFamily="34" charset="0"/>
                <a:cs typeface="Arial" panose="020B0604020202020204" pitchFamily="34" charset="0"/>
              </a:rPr>
              <a:t>Leaving fliers at the reception to try and spread awareness about our study</a:t>
            </a:r>
          </a:p>
          <a:p>
            <a:pPr lvl="1"/>
            <a:r>
              <a:rPr lang="en-GB" sz="1000">
                <a:latin typeface="Arial" panose="020B0604020202020204" pitchFamily="34" charset="0"/>
                <a:cs typeface="Arial" panose="020B0604020202020204" pitchFamily="34" charset="0"/>
              </a:rPr>
              <a:t>Setting up a boot at the university library where you can see our printed surveys and you can anonymously fill one in</a:t>
            </a:r>
          </a:p>
          <a:p>
            <a:pPr marL="457200" lvl="1" indent="0">
              <a:buNone/>
            </a:pPr>
            <a:endParaRPr lang="en-GB" sz="1000">
              <a:latin typeface="Arial" panose="020B0604020202020204" pitchFamily="34" charset="0"/>
              <a:cs typeface="Arial" panose="020B0604020202020204" pitchFamily="34" charset="0"/>
            </a:endParaRPr>
          </a:p>
          <a:p>
            <a:pPr marL="457200" lvl="1" indent="0">
              <a:buNone/>
            </a:pPr>
            <a:endParaRPr lang="en-GB" sz="1000">
              <a:latin typeface="Arial" panose="020B0604020202020204" pitchFamily="34" charset="0"/>
              <a:cs typeface="Arial" panose="020B0604020202020204" pitchFamily="34" charset="0"/>
            </a:endParaRPr>
          </a:p>
          <a:p>
            <a:pPr marL="457200" lvl="1" indent="0">
              <a:buNone/>
            </a:pPr>
            <a:endParaRPr lang="en-GB" sz="500"/>
          </a:p>
        </p:txBody>
      </p:sp>
      <p:sp>
        <p:nvSpPr>
          <p:cNvPr id="3" name="TextBox 2">
            <a:extLst>
              <a:ext uri="{FF2B5EF4-FFF2-40B4-BE49-F238E27FC236}">
                <a16:creationId xmlns:a16="http://schemas.microsoft.com/office/drawing/2014/main" id="{2B79ED14-95B6-4BA8-92E5-6E95C4FFF5FC}"/>
              </a:ext>
            </a:extLst>
          </p:cNvPr>
          <p:cNvSpPr txBox="1"/>
          <p:nvPr/>
        </p:nvSpPr>
        <p:spPr>
          <a:xfrm>
            <a:off x="251209" y="6240026"/>
            <a:ext cx="3104940" cy="430887"/>
          </a:xfrm>
          <a:prstGeom prst="rect">
            <a:avLst/>
          </a:prstGeom>
          <a:noFill/>
        </p:spPr>
        <p:txBody>
          <a:bodyPr wrap="square" rtlCol="0">
            <a:spAutoFit/>
          </a:bodyPr>
          <a:lstStyle/>
          <a:p>
            <a:r>
              <a:rPr lang="en-GB" sz="1100">
                <a:solidFill>
                  <a:srgbClr val="FFFFFF"/>
                </a:solidFill>
                <a:latin typeface="Arial" panose="020B0604020202020204" pitchFamily="34" charset="0"/>
                <a:cs typeface="Arial" panose="020B0604020202020204" pitchFamily="34" charset="0"/>
              </a:rPr>
              <a:t>Nicola Adkins (2122692)</a:t>
            </a:r>
          </a:p>
          <a:p>
            <a:endParaRPr lang="en-GB" sz="1100"/>
          </a:p>
        </p:txBody>
      </p:sp>
    </p:spTree>
    <p:extLst>
      <p:ext uri="{BB962C8B-B14F-4D97-AF65-F5344CB8AC3E}">
        <p14:creationId xmlns:p14="http://schemas.microsoft.com/office/powerpoint/2010/main" val="291380270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3A665-35DC-48D9-807D-1D39AABD916B}"/>
              </a:ext>
            </a:extLst>
          </p:cNvPr>
          <p:cNvSpPr>
            <a:spLocks noGrp="1"/>
          </p:cNvSpPr>
          <p:nvPr>
            <p:ph type="title"/>
          </p:nvPr>
        </p:nvSpPr>
        <p:spPr>
          <a:xfrm>
            <a:off x="6234336" y="71805"/>
            <a:ext cx="5314536" cy="1325563"/>
          </a:xfrm>
        </p:spPr>
        <p:txBody>
          <a:bodyPr>
            <a:normAutofit/>
          </a:bodyPr>
          <a:lstStyle/>
          <a:p>
            <a:r>
              <a:rPr lang="en-GB">
                <a:latin typeface="Arial" panose="020B0604020202020204" pitchFamily="34" charset="0"/>
                <a:cs typeface="Arial" panose="020B0604020202020204" pitchFamily="34" charset="0"/>
              </a:rPr>
              <a:t>Ethical consideration</a:t>
            </a:r>
          </a:p>
        </p:txBody>
      </p:sp>
      <p:sp>
        <p:nvSpPr>
          <p:cNvPr id="73" name="Freeform: Shape 7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2" name="Picture 4" descr="Ethical Icon Images – Browse 5,304 Stock Photos, Vectors, and Video | Adobe  Stock">
            <a:extLst>
              <a:ext uri="{FF2B5EF4-FFF2-40B4-BE49-F238E27FC236}">
                <a16:creationId xmlns:a16="http://schemas.microsoft.com/office/drawing/2014/main" id="{1BE8C2E5-5739-4AF3-856E-19B3E5328CC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6" r="2571" b="-1"/>
          <a:stretch/>
        </p:blipFill>
        <p:spPr bwMode="auto">
          <a:xfrm>
            <a:off x="0" y="-2008"/>
            <a:ext cx="3776432" cy="3924302"/>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9AEDFC1-032E-41CF-8FCA-2A3935619BA3}"/>
              </a:ext>
            </a:extLst>
          </p:cNvPr>
          <p:cNvSpPr>
            <a:spLocks noGrp="1"/>
          </p:cNvSpPr>
          <p:nvPr>
            <p:ph idx="1"/>
          </p:nvPr>
        </p:nvSpPr>
        <p:spPr>
          <a:xfrm>
            <a:off x="6234329" y="1310640"/>
            <a:ext cx="5314543" cy="5631180"/>
          </a:xfrm>
        </p:spPr>
        <p:txBody>
          <a:bodyPr anchor="t">
            <a:normAutofit/>
          </a:bodyPr>
          <a:lstStyle/>
          <a:p>
            <a:pPr marL="0" indent="0">
              <a:buNone/>
            </a:pPr>
            <a:r>
              <a:rPr lang="en-GB" sz="1100">
                <a:latin typeface="Arial" panose="020B0604020202020204" pitchFamily="34" charset="0"/>
                <a:cs typeface="Arial" panose="020B0604020202020204" pitchFamily="34" charset="0"/>
              </a:rPr>
              <a:t>“</a:t>
            </a:r>
            <a:r>
              <a:rPr lang="en-GB" sz="1100" b="0" i="0">
                <a:effectLst/>
                <a:latin typeface="Arial" panose="020B0604020202020204" pitchFamily="34" charset="0"/>
                <a:cs typeface="Arial" panose="020B0604020202020204" pitchFamily="34" charset="0"/>
              </a:rPr>
              <a:t>Ethical consideration is </a:t>
            </a:r>
            <a:r>
              <a:rPr lang="en-GB" sz="1100" b="1" i="0">
                <a:effectLst/>
                <a:latin typeface="Arial" panose="020B0604020202020204" pitchFamily="34" charset="0"/>
                <a:cs typeface="Arial" panose="020B0604020202020204" pitchFamily="34" charset="0"/>
              </a:rPr>
              <a:t>a collection of principles and values that should be followed while doing human affairs” </a:t>
            </a:r>
            <a:r>
              <a:rPr lang="en-GB" sz="1100" b="0" i="0">
                <a:effectLst/>
                <a:latin typeface="Arial" panose="020B0604020202020204" pitchFamily="34" charset="0"/>
                <a:cs typeface="Arial" panose="020B0604020202020204" pitchFamily="34" charset="0"/>
              </a:rPr>
              <a:t>(Bhasin, 2022)</a:t>
            </a:r>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Before doing our survey we have taken into consideration the six principles that apply in working with participants:</a:t>
            </a:r>
          </a:p>
          <a:p>
            <a:pPr lvl="1"/>
            <a:r>
              <a:rPr lang="en-GB" sz="1100">
                <a:latin typeface="Arial" panose="020B0604020202020204" pitchFamily="34" charset="0"/>
                <a:cs typeface="Arial" panose="020B0604020202020204" pitchFamily="34" charset="0"/>
              </a:rPr>
              <a:t>Integrity, fairness and open-mindedness</a:t>
            </a:r>
          </a:p>
          <a:p>
            <a:pPr lvl="1"/>
            <a:r>
              <a:rPr lang="en-GB" sz="1100">
                <a:latin typeface="Arial" panose="020B0604020202020204" pitchFamily="34" charset="0"/>
                <a:cs typeface="Arial" panose="020B0604020202020204" pitchFamily="34" charset="0"/>
              </a:rPr>
              <a:t>Respect for others</a:t>
            </a:r>
          </a:p>
          <a:p>
            <a:pPr lvl="1"/>
            <a:r>
              <a:rPr lang="en-GB" sz="1100">
                <a:latin typeface="Arial" panose="020B0604020202020204" pitchFamily="34" charset="0"/>
                <a:cs typeface="Arial" panose="020B0604020202020204" pitchFamily="34" charset="0"/>
              </a:rPr>
              <a:t>Avoidance of harm</a:t>
            </a:r>
          </a:p>
          <a:p>
            <a:pPr lvl="1"/>
            <a:r>
              <a:rPr lang="en-GB" sz="1100">
                <a:latin typeface="Arial" panose="020B0604020202020204" pitchFamily="34" charset="0"/>
                <a:cs typeface="Arial" panose="020B0604020202020204" pitchFamily="34" charset="0"/>
              </a:rPr>
              <a:t>Privacy of those taking part</a:t>
            </a:r>
          </a:p>
          <a:p>
            <a:pPr lvl="1"/>
            <a:r>
              <a:rPr lang="en-GB" sz="1100">
                <a:latin typeface="Arial" panose="020B0604020202020204" pitchFamily="34" charset="0"/>
                <a:cs typeface="Arial" panose="020B0604020202020204" pitchFamily="34" charset="0"/>
              </a:rPr>
              <a:t>Voluntary nature of participation and right to withdraw</a:t>
            </a:r>
          </a:p>
          <a:p>
            <a:pPr lvl="1"/>
            <a:r>
              <a:rPr lang="en-GB" sz="1100">
                <a:latin typeface="Arial" panose="020B0604020202020204" pitchFamily="34" charset="0"/>
                <a:cs typeface="Arial" panose="020B0604020202020204" pitchFamily="34" charset="0"/>
              </a:rPr>
              <a:t>Informed consent of those taking part </a:t>
            </a:r>
            <a:r>
              <a:rPr lang="en-GB" sz="1100" b="0" i="0">
                <a:effectLst/>
                <a:latin typeface="Arial" panose="020B0604020202020204" pitchFamily="34" charset="0"/>
                <a:cs typeface="Arial" panose="020B0604020202020204" pitchFamily="34" charset="0"/>
              </a:rPr>
              <a:t>(Ethical considerations, 2022)</a:t>
            </a:r>
            <a:endParaRPr lang="en-GB" sz="1100">
              <a:latin typeface="Arial" panose="020B0604020202020204" pitchFamily="34" charset="0"/>
              <a:cs typeface="Arial" panose="020B0604020202020204" pitchFamily="34" charset="0"/>
            </a:endParaRPr>
          </a:p>
          <a:p>
            <a:pPr lvl="1"/>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We will make sure that all of our questions will not:</a:t>
            </a:r>
          </a:p>
          <a:p>
            <a:pPr lvl="1"/>
            <a:r>
              <a:rPr lang="en-GB" sz="1100">
                <a:latin typeface="Arial" panose="020B0604020202020204" pitchFamily="34" charset="0"/>
                <a:cs typeface="Arial" panose="020B0604020202020204" pitchFamily="34" charset="0"/>
              </a:rPr>
              <a:t>Discriminate anyone</a:t>
            </a:r>
          </a:p>
          <a:p>
            <a:pPr lvl="1"/>
            <a:r>
              <a:rPr lang="en-GB" sz="1100">
                <a:latin typeface="Arial" panose="020B0604020202020204" pitchFamily="34" charset="0"/>
                <a:cs typeface="Arial" panose="020B0604020202020204" pitchFamily="34" charset="0"/>
              </a:rPr>
              <a:t>Make anyone feel uncomfortable</a:t>
            </a:r>
          </a:p>
          <a:p>
            <a:pPr lvl="1"/>
            <a:endParaRPr lang="en-GB" sz="1100">
              <a:latin typeface="Arial" panose="020B0604020202020204" pitchFamily="34" charset="0"/>
              <a:cs typeface="Arial" panose="020B0604020202020204" pitchFamily="34" charset="0"/>
            </a:endParaRPr>
          </a:p>
          <a:p>
            <a:pPr marL="0" indent="0">
              <a:buNone/>
            </a:pPr>
            <a:r>
              <a:rPr lang="en-GB" sz="1100">
                <a:latin typeface="Arial" panose="020B0604020202020204" pitchFamily="34" charset="0"/>
                <a:cs typeface="Arial" panose="020B0604020202020204" pitchFamily="34" charset="0"/>
              </a:rPr>
              <a:t>Preceding our survey we will have to inform our partakers that this data will be processed accordingly to the data protection law and inform them of using this data within our scope of study.</a:t>
            </a:r>
          </a:p>
          <a:p>
            <a:pPr marL="0" indent="0">
              <a:buNone/>
            </a:pPr>
            <a:r>
              <a:rPr lang="en-GB" sz="1100">
                <a:latin typeface="Arial" panose="020B0604020202020204" pitchFamily="34" charset="0"/>
                <a:cs typeface="Arial" panose="020B0604020202020204" pitchFamily="34" charset="0"/>
              </a:rPr>
              <a:t>We will also make sure that:</a:t>
            </a:r>
          </a:p>
          <a:p>
            <a:pPr lvl="1"/>
            <a:r>
              <a:rPr lang="en-GB" sz="1100">
                <a:latin typeface="Arial" panose="020B0604020202020204" pitchFamily="34" charset="0"/>
                <a:cs typeface="Arial" panose="020B0604020202020204" pitchFamily="34" charset="0"/>
              </a:rPr>
              <a:t>All of our subjects agree to participate in this study, this is not an observation study</a:t>
            </a:r>
          </a:p>
          <a:p>
            <a:pPr lvl="1"/>
            <a:r>
              <a:rPr lang="en-GB" sz="1100">
                <a:latin typeface="Arial" panose="020B0604020202020204" pitchFamily="34" charset="0"/>
                <a:cs typeface="Arial" panose="020B0604020202020204" pitchFamily="34" charset="0"/>
              </a:rPr>
              <a:t>Make sure that everyone is above legal age and they do not require consent from other parties</a:t>
            </a:r>
          </a:p>
          <a:p>
            <a:pPr lvl="1"/>
            <a:endParaRPr lang="en-GB" sz="700">
              <a:latin typeface="Arial" panose="020B0604020202020204" pitchFamily="34" charset="0"/>
              <a:cs typeface="Arial" panose="020B0604020202020204" pitchFamily="34" charset="0"/>
            </a:endParaRPr>
          </a:p>
          <a:p>
            <a:pPr marL="457200" lvl="1" indent="0">
              <a:buNone/>
            </a:pPr>
            <a:endParaRPr lang="en-GB" sz="700">
              <a:latin typeface="Arial" panose="020B0604020202020204" pitchFamily="34" charset="0"/>
              <a:cs typeface="Arial" panose="020B0604020202020204" pitchFamily="34" charset="0"/>
            </a:endParaRPr>
          </a:p>
          <a:p>
            <a:pPr marL="0" indent="0">
              <a:buNone/>
            </a:pPr>
            <a:endParaRPr lang="en-GB" sz="700">
              <a:latin typeface="Arial" panose="020B0604020202020204" pitchFamily="34" charset="0"/>
              <a:cs typeface="Arial" panose="020B0604020202020204" pitchFamily="34" charset="0"/>
            </a:endParaRPr>
          </a:p>
          <a:p>
            <a:pPr marL="0" indent="0">
              <a:buNone/>
            </a:pPr>
            <a:endParaRPr lang="en-GB" sz="700">
              <a:latin typeface="Arial" panose="020B0604020202020204" pitchFamily="34" charset="0"/>
              <a:cs typeface="Arial" panose="020B0604020202020204" pitchFamily="34" charset="0"/>
            </a:endParaRPr>
          </a:p>
          <a:p>
            <a:pPr lvl="1"/>
            <a:endParaRPr lang="en-GB" sz="700"/>
          </a:p>
        </p:txBody>
      </p:sp>
      <p:sp>
        <p:nvSpPr>
          <p:cNvPr id="4" name="TextBox 3">
            <a:extLst>
              <a:ext uri="{FF2B5EF4-FFF2-40B4-BE49-F238E27FC236}">
                <a16:creationId xmlns:a16="http://schemas.microsoft.com/office/drawing/2014/main" id="{8F1A75C8-1EBE-4EAF-B09A-312BB4F2CF77}"/>
              </a:ext>
            </a:extLst>
          </p:cNvPr>
          <p:cNvSpPr txBox="1"/>
          <p:nvPr/>
        </p:nvSpPr>
        <p:spPr>
          <a:xfrm>
            <a:off x="291402" y="6300316"/>
            <a:ext cx="3305908" cy="430887"/>
          </a:xfrm>
          <a:prstGeom prst="rect">
            <a:avLst/>
          </a:prstGeom>
          <a:noFill/>
        </p:spPr>
        <p:txBody>
          <a:bodyPr wrap="square" rtlCol="0">
            <a:spAutoFit/>
          </a:bodyPr>
          <a:lstStyle/>
          <a:p>
            <a:r>
              <a:rPr lang="en-GB" sz="1100">
                <a:solidFill>
                  <a:srgbClr val="FFFFFF"/>
                </a:solidFill>
                <a:latin typeface="Arial" panose="020B0604020202020204" pitchFamily="34" charset="0"/>
                <a:cs typeface="Arial" panose="020B0604020202020204" pitchFamily="34" charset="0"/>
              </a:rPr>
              <a:t>Thomas Dimmock(2122687)</a:t>
            </a:r>
          </a:p>
          <a:p>
            <a:endParaRPr lang="en-GB" sz="1100"/>
          </a:p>
        </p:txBody>
      </p:sp>
    </p:spTree>
    <p:extLst>
      <p:ext uri="{BB962C8B-B14F-4D97-AF65-F5344CB8AC3E}">
        <p14:creationId xmlns:p14="http://schemas.microsoft.com/office/powerpoint/2010/main" val="415308272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15B85315-BE61-4186-9D60-223E32D683FD}"/>
              </a:ext>
            </a:extLst>
          </p:cNvPr>
          <p:cNvSpPr>
            <a:spLocks noGrp="1"/>
          </p:cNvSpPr>
          <p:nvPr>
            <p:ph type="title"/>
          </p:nvPr>
        </p:nvSpPr>
        <p:spPr>
          <a:xfrm>
            <a:off x="804672" y="457200"/>
            <a:ext cx="10579608" cy="1188720"/>
          </a:xfrm>
        </p:spPr>
        <p:txBody>
          <a:bodyPr>
            <a:normAutofit/>
          </a:bodyPr>
          <a:lstStyle/>
          <a:p>
            <a:pPr algn="ctr"/>
            <a:r>
              <a:rPr lang="en-GB" sz="4000">
                <a:solidFill>
                  <a:schemeClr val="tx2"/>
                </a:solidFill>
                <a:latin typeface="Arial" panose="020B0604020202020204" pitchFamily="34" charset="0"/>
                <a:cs typeface="Arial" panose="020B0604020202020204" pitchFamily="34" charset="0"/>
              </a:rPr>
              <a:t>Research timeline</a:t>
            </a:r>
          </a:p>
        </p:txBody>
      </p:sp>
      <p:grpSp>
        <p:nvGrpSpPr>
          <p:cNvPr id="13" name="Group 12">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4" name="Freeform: Shape 13">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7" name="Freeform: Shape 16">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0" name="Freeform: Shape 19">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B44152D0-622A-41AB-942B-AEFE63883EB1}"/>
              </a:ext>
            </a:extLst>
          </p:cNvPr>
          <p:cNvGraphicFramePr>
            <a:graphicFrameLocks noGrp="1"/>
          </p:cNvGraphicFramePr>
          <p:nvPr>
            <p:ph idx="1"/>
            <p:extLst>
              <p:ext uri="{D42A27DB-BD31-4B8C-83A1-F6EECF244321}">
                <p14:modId xmlns:p14="http://schemas.microsoft.com/office/powerpoint/2010/main" val="3288051448"/>
              </p:ext>
            </p:extLst>
          </p:nvPr>
        </p:nvGraphicFramePr>
        <p:xfrm>
          <a:off x="960120" y="2482595"/>
          <a:ext cx="10424160" cy="2749296"/>
        </p:xfrm>
        <a:graphic>
          <a:graphicData uri="http://schemas.openxmlformats.org/drawingml/2006/table">
            <a:tbl>
              <a:tblPr firstRow="1" bandRow="1">
                <a:tableStyleId>{5C22544A-7EE6-4342-B048-85BDC9FD1C3A}</a:tableStyleId>
              </a:tblPr>
              <a:tblGrid>
                <a:gridCol w="2084832">
                  <a:extLst>
                    <a:ext uri="{9D8B030D-6E8A-4147-A177-3AD203B41FA5}">
                      <a16:colId xmlns:a16="http://schemas.microsoft.com/office/drawing/2014/main" val="1038259168"/>
                    </a:ext>
                  </a:extLst>
                </a:gridCol>
                <a:gridCol w="2084832">
                  <a:extLst>
                    <a:ext uri="{9D8B030D-6E8A-4147-A177-3AD203B41FA5}">
                      <a16:colId xmlns:a16="http://schemas.microsoft.com/office/drawing/2014/main" val="3444238336"/>
                    </a:ext>
                  </a:extLst>
                </a:gridCol>
                <a:gridCol w="2084832">
                  <a:extLst>
                    <a:ext uri="{9D8B030D-6E8A-4147-A177-3AD203B41FA5}">
                      <a16:colId xmlns:a16="http://schemas.microsoft.com/office/drawing/2014/main" val="3064844328"/>
                    </a:ext>
                  </a:extLst>
                </a:gridCol>
                <a:gridCol w="2084832">
                  <a:extLst>
                    <a:ext uri="{9D8B030D-6E8A-4147-A177-3AD203B41FA5}">
                      <a16:colId xmlns:a16="http://schemas.microsoft.com/office/drawing/2014/main" val="914449691"/>
                    </a:ext>
                  </a:extLst>
                </a:gridCol>
                <a:gridCol w="2084832">
                  <a:extLst>
                    <a:ext uri="{9D8B030D-6E8A-4147-A177-3AD203B41FA5}">
                      <a16:colId xmlns:a16="http://schemas.microsoft.com/office/drawing/2014/main" val="1815046501"/>
                    </a:ext>
                  </a:extLst>
                </a:gridCol>
              </a:tblGrid>
              <a:tr h="1240536">
                <a:tc>
                  <a:txBody>
                    <a:bodyPr/>
                    <a:lstStyle/>
                    <a:p>
                      <a:pPr algn="ctr"/>
                      <a:r>
                        <a:rPr lang="en-GB" sz="1100">
                          <a:latin typeface="Arial" panose="020B0604020202020204" pitchFamily="34" charset="0"/>
                          <a:cs typeface="Arial" panose="020B0604020202020204" pitchFamily="34" charset="0"/>
                        </a:rPr>
                        <a:t>Week 7</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8</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9</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10</a:t>
                      </a:r>
                    </a:p>
                  </a:txBody>
                  <a:tcPr marL="167640" marR="167640" marT="83820" marB="83820"/>
                </a:tc>
                <a:tc>
                  <a:txBody>
                    <a:bodyPr/>
                    <a:lstStyle/>
                    <a:p>
                      <a:pPr algn="ctr"/>
                      <a:r>
                        <a:rPr lang="en-GB" sz="1100">
                          <a:latin typeface="Arial" panose="020B0604020202020204" pitchFamily="34" charset="0"/>
                          <a:cs typeface="Arial" panose="020B0604020202020204" pitchFamily="34" charset="0"/>
                        </a:rPr>
                        <a:t>Week 11</a:t>
                      </a:r>
                    </a:p>
                  </a:txBody>
                  <a:tcPr marL="167640" marR="167640" marT="83820" marB="83820"/>
                </a:tc>
                <a:extLst>
                  <a:ext uri="{0D108BD9-81ED-4DB2-BD59-A6C34878D82A}">
                    <a16:rowId xmlns:a16="http://schemas.microsoft.com/office/drawing/2014/main" val="1422214791"/>
                  </a:ext>
                </a:extLst>
              </a:tr>
              <a:tr h="838200">
                <a:tc>
                  <a:txBody>
                    <a:bodyPr/>
                    <a:lstStyle/>
                    <a:p>
                      <a:r>
                        <a:rPr lang="en-GB" sz="1100">
                          <a:latin typeface="Arial" panose="020B0604020202020204" pitchFamily="34" charset="0"/>
                          <a:cs typeface="Arial" panose="020B0604020202020204" pitchFamily="34" charset="0"/>
                        </a:rPr>
                        <a:t>Technically by this time we will need to make sure that we have all the data required so we can start processing all the information as soon as possible for the end of our study</a:t>
                      </a:r>
                    </a:p>
                  </a:txBody>
                  <a:tcPr marL="167640" marR="167640" marT="83820" marB="83820"/>
                </a:tc>
                <a:tc>
                  <a:txBody>
                    <a:bodyPr/>
                    <a:lstStyle/>
                    <a:p>
                      <a:r>
                        <a:rPr lang="en-GB" sz="1100">
                          <a:latin typeface="Arial" panose="020B0604020202020204" pitchFamily="34" charset="0"/>
                          <a:cs typeface="Arial" panose="020B0604020202020204" pitchFamily="34" charset="0"/>
                        </a:rPr>
                        <a:t>Collecting the physical copies/checking online questionnaires.</a:t>
                      </a:r>
                    </a:p>
                    <a:p>
                      <a:r>
                        <a:rPr lang="en-GB" sz="1100">
                          <a:latin typeface="Arial" panose="020B0604020202020204" pitchFamily="34" charset="0"/>
                          <a:cs typeface="Arial" panose="020B0604020202020204" pitchFamily="34" charset="0"/>
                        </a:rPr>
                        <a:t>Filtering all or data, making sure to exclude all the incomplete surveys/forms.</a:t>
                      </a:r>
                    </a:p>
                  </a:txBody>
                  <a:tcPr marL="167640" marR="167640" marT="83820" marB="83820"/>
                </a:tc>
                <a:tc>
                  <a:txBody>
                    <a:bodyPr/>
                    <a:lstStyle/>
                    <a:p>
                      <a:r>
                        <a:rPr lang="en-GB" sz="1100">
                          <a:latin typeface="Arial" panose="020B0604020202020204" pitchFamily="34" charset="0"/>
                          <a:cs typeface="Arial" panose="020B0604020202020204" pitchFamily="34" charset="0"/>
                        </a:rPr>
                        <a:t>Putting all data into perspective and sorting based on age-groups or with another candidates with similar experiences.</a:t>
                      </a:r>
                    </a:p>
                  </a:txBody>
                  <a:tcPr marL="167640" marR="167640" marT="83820" marB="83820"/>
                </a:tc>
                <a:tc>
                  <a:txBody>
                    <a:bodyPr/>
                    <a:lstStyle/>
                    <a:p>
                      <a:r>
                        <a:rPr lang="en-GB" sz="1100">
                          <a:latin typeface="Arial" panose="020B0604020202020204" pitchFamily="34" charset="0"/>
                          <a:cs typeface="Arial" panose="020B0604020202020204" pitchFamily="34" charset="0"/>
                        </a:rPr>
                        <a:t>Trying to fill the gaps of the research analysing all the collective information and making sure that we are achieving the purpose of this research.</a:t>
                      </a: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Working on a draft.</a:t>
                      </a:r>
                    </a:p>
                  </a:txBody>
                  <a:tcPr marL="167640" marR="167640" marT="83820" marB="83820"/>
                </a:tc>
                <a:tc>
                  <a:txBody>
                    <a:bodyPr/>
                    <a:lstStyle/>
                    <a:p>
                      <a:r>
                        <a:rPr lang="en-GB" sz="1100">
                          <a:latin typeface="Arial" panose="020B0604020202020204" pitchFamily="34" charset="0"/>
                          <a:cs typeface="Arial" panose="020B0604020202020204" pitchFamily="34" charset="0"/>
                        </a:rPr>
                        <a:t>By this time our report should be ready having all the data double-checked and making sure that there are no mistakes in our report. Being ready to publish the report according with our study.</a:t>
                      </a:r>
                    </a:p>
                  </a:txBody>
                  <a:tcPr marL="167640" marR="167640" marT="83820" marB="83820"/>
                </a:tc>
                <a:extLst>
                  <a:ext uri="{0D108BD9-81ED-4DB2-BD59-A6C34878D82A}">
                    <a16:rowId xmlns:a16="http://schemas.microsoft.com/office/drawing/2014/main" val="1279404790"/>
                  </a:ext>
                </a:extLst>
              </a:tr>
            </a:tbl>
          </a:graphicData>
        </a:graphic>
      </p:graphicFrame>
      <p:sp>
        <p:nvSpPr>
          <p:cNvPr id="3" name="TextBox 2">
            <a:extLst>
              <a:ext uri="{FF2B5EF4-FFF2-40B4-BE49-F238E27FC236}">
                <a16:creationId xmlns:a16="http://schemas.microsoft.com/office/drawing/2014/main" id="{B97027BC-03BC-46B2-8261-3305D112294D}"/>
              </a:ext>
            </a:extLst>
          </p:cNvPr>
          <p:cNvSpPr txBox="1"/>
          <p:nvPr/>
        </p:nvSpPr>
        <p:spPr>
          <a:xfrm>
            <a:off x="364672" y="6211669"/>
            <a:ext cx="26900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a:latin typeface="Arial"/>
                <a:cs typeface="Arial"/>
              </a:rPr>
              <a:t>Marian </a:t>
            </a:r>
            <a:r>
              <a:rPr lang="en-GB" sz="1800" err="1">
                <a:latin typeface="Arial"/>
                <a:cs typeface="Arial"/>
              </a:rPr>
              <a:t>Matei</a:t>
            </a:r>
            <a:r>
              <a:rPr lang="en-GB" sz="1800">
                <a:latin typeface="Arial"/>
                <a:cs typeface="Arial"/>
              </a:rPr>
              <a:t>(2123249)</a:t>
            </a:r>
          </a:p>
          <a:p>
            <a:endParaRPr lang="en-US">
              <a:ea typeface="+mn-lt"/>
              <a:cs typeface="+mn-lt"/>
            </a:endParaRPr>
          </a:p>
        </p:txBody>
      </p:sp>
    </p:spTree>
    <p:extLst>
      <p:ext uri="{BB962C8B-B14F-4D97-AF65-F5344CB8AC3E}">
        <p14:creationId xmlns:p14="http://schemas.microsoft.com/office/powerpoint/2010/main" val="2011074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B1737-E04D-4AB5-B22B-D7C66D396357}"/>
              </a:ext>
            </a:extLst>
          </p:cNvPr>
          <p:cNvSpPr>
            <a:spLocks noGrp="1"/>
          </p:cNvSpPr>
          <p:nvPr>
            <p:ph type="title"/>
          </p:nvPr>
        </p:nvSpPr>
        <p:spPr>
          <a:xfrm>
            <a:off x="1371599" y="294538"/>
            <a:ext cx="9895951" cy="1033669"/>
          </a:xfrm>
        </p:spPr>
        <p:txBody>
          <a:bodyPr>
            <a:normAutofit/>
          </a:bodyPr>
          <a:lstStyle/>
          <a:p>
            <a:pPr algn="ctr"/>
            <a:r>
              <a:rPr lang="en-GB" sz="4000">
                <a:solidFill>
                  <a:srgbClr val="FFFFFF"/>
                </a:solidFill>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4096E8F3-94EA-4BB5-81CC-394A4CF22625}"/>
              </a:ext>
            </a:extLst>
          </p:cNvPr>
          <p:cNvSpPr>
            <a:spLocks noGrp="1"/>
          </p:cNvSpPr>
          <p:nvPr>
            <p:ph idx="1"/>
          </p:nvPr>
        </p:nvSpPr>
        <p:spPr>
          <a:xfrm>
            <a:off x="1371599" y="2318197"/>
            <a:ext cx="9724031" cy="3683358"/>
          </a:xfrm>
        </p:spPr>
        <p:txBody>
          <a:bodyPr anchor="ctr">
            <a:normAutofit/>
          </a:bodyPr>
          <a:lstStyle/>
          <a:p>
            <a:pPr marL="0" indent="0">
              <a:buNone/>
            </a:pPr>
            <a:r>
              <a:rPr lang="en-GB" sz="2000">
                <a:latin typeface="Arial" panose="020B0604020202020204" pitchFamily="34" charset="0"/>
                <a:cs typeface="Arial" panose="020B0604020202020204" pitchFamily="34" charset="0"/>
              </a:rPr>
              <a:t>Our hypothesis is that our study will indicate the ability of our students and lecturers to use technology in order to collaborate at UWTSD. In regards to this university (UWTSD) where we conducted the study a majority of the subjects were more than happy to use technology in order to facilitate their ability to collaborate and talk with their colleagues and lecturers. As stated before in this presentation we feel like the pandemic had urged people to get more in-depth knowledge regarding technology as most of the jobs and learning had moved to online and not the traditional face-to-face. Is it still early to judge if this will just bring another issues on a long-term analysis but so far it benefits us by “earning” us more time, as we don’t have to travel to different locations. There is still a few minor as well as major steps that we can take in further developing our side of technological knowledge on a large-scale as probably if we did this study outside an University the results may be different regarding everyone's approach to this matter.</a:t>
            </a:r>
          </a:p>
        </p:txBody>
      </p:sp>
      <p:sp>
        <p:nvSpPr>
          <p:cNvPr id="9" name="TextBox 8">
            <a:extLst>
              <a:ext uri="{FF2B5EF4-FFF2-40B4-BE49-F238E27FC236}">
                <a16:creationId xmlns:a16="http://schemas.microsoft.com/office/drawing/2014/main" id="{4316E594-24DF-40DE-BFFE-1D32D626E5C9}"/>
              </a:ext>
            </a:extLst>
          </p:cNvPr>
          <p:cNvSpPr txBox="1"/>
          <p:nvPr/>
        </p:nvSpPr>
        <p:spPr>
          <a:xfrm>
            <a:off x="364672" y="6211669"/>
            <a:ext cx="26900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a:latin typeface="Arial"/>
                <a:cs typeface="Arial"/>
              </a:rPr>
              <a:t>Marian </a:t>
            </a:r>
            <a:r>
              <a:rPr lang="en-GB" sz="1800" err="1">
                <a:latin typeface="Arial"/>
                <a:cs typeface="Arial"/>
              </a:rPr>
              <a:t>Matei</a:t>
            </a:r>
            <a:r>
              <a:rPr lang="en-GB" sz="1800">
                <a:latin typeface="Arial"/>
                <a:cs typeface="Arial"/>
              </a:rPr>
              <a:t>(2123249)</a:t>
            </a:r>
          </a:p>
          <a:p>
            <a:endParaRPr lang="en-US">
              <a:ea typeface="+mn-lt"/>
              <a:cs typeface="+mn-lt"/>
            </a:endParaRPr>
          </a:p>
        </p:txBody>
      </p:sp>
    </p:spTree>
    <p:extLst>
      <p:ext uri="{BB962C8B-B14F-4D97-AF65-F5344CB8AC3E}">
        <p14:creationId xmlns:p14="http://schemas.microsoft.com/office/powerpoint/2010/main" val="3644530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A4370-1949-4AF8-AF2D-D929066A99A1}"/>
              </a:ext>
            </a:extLst>
          </p:cNvPr>
          <p:cNvSpPr>
            <a:spLocks noGrp="1"/>
          </p:cNvSpPr>
          <p:nvPr>
            <p:ph type="title"/>
          </p:nvPr>
        </p:nvSpPr>
        <p:spPr>
          <a:xfrm>
            <a:off x="2311147" y="365760"/>
            <a:ext cx="7569706" cy="1288238"/>
          </a:xfrm>
        </p:spPr>
        <p:txBody>
          <a:bodyPr anchor="ctr">
            <a:normAutofit/>
          </a:bodyPr>
          <a:lstStyle/>
          <a:p>
            <a:pPr algn="ctr"/>
            <a:r>
              <a:rPr lang="en-GB"/>
              <a:t>Reference list</a:t>
            </a:r>
          </a:p>
        </p:txBody>
      </p:sp>
      <p:sp>
        <p:nvSpPr>
          <p:cNvPr id="13" name="Content Placeholder 2">
            <a:extLst>
              <a:ext uri="{FF2B5EF4-FFF2-40B4-BE49-F238E27FC236}">
                <a16:creationId xmlns:a16="http://schemas.microsoft.com/office/drawing/2014/main" id="{57944A1C-9B14-4731-A9D8-5E708ABB9086}"/>
              </a:ext>
            </a:extLst>
          </p:cNvPr>
          <p:cNvSpPr>
            <a:spLocks noGrp="1"/>
          </p:cNvSpPr>
          <p:nvPr>
            <p:ph idx="1"/>
          </p:nvPr>
        </p:nvSpPr>
        <p:spPr>
          <a:xfrm>
            <a:off x="2165569" y="1956816"/>
            <a:ext cx="7860863" cy="4024884"/>
          </a:xfrm>
        </p:spPr>
        <p:txBody>
          <a:bodyPr anchor="t">
            <a:normAutofit fontScale="92500" lnSpcReduction="20000"/>
          </a:bodyPr>
          <a:lstStyle/>
          <a:p>
            <a:r>
              <a:rPr lang="en-GB" sz="1500" err="1">
                <a:latin typeface="Arial" panose="020B0604020202020204" pitchFamily="34" charset="0"/>
                <a:cs typeface="Arial" panose="020B0604020202020204" pitchFamily="34" charset="0"/>
              </a:rPr>
              <a:t>ISPreview</a:t>
            </a:r>
            <a:r>
              <a:rPr lang="en-GB" sz="1500">
                <a:latin typeface="Arial" panose="020B0604020202020204" pitchFamily="34" charset="0"/>
                <a:cs typeface="Arial" panose="020B0604020202020204" pitchFamily="34" charset="0"/>
              </a:rPr>
              <a:t> UK. 2022. ONS 2020 Study – UK Adults Have Used the Internet. [online] Available at: &lt;https://www.ispreview.co.uk/index.php/2020/08/ons-2020-study-2-7-million-uk-adults-have-not-used-the-internet.html&gt; [Accessed 16 February 2022].</a:t>
            </a:r>
          </a:p>
          <a:p>
            <a:r>
              <a:rPr lang="en-GB" sz="1500">
                <a:latin typeface="Arial" panose="020B0604020202020204" pitchFamily="34" charset="0"/>
                <a:cs typeface="Arial" panose="020B0604020202020204" pitchFamily="34" charset="0"/>
              </a:rPr>
              <a:t>Papirfly.com. 2022. 5 ways to keep up the communication during COVID-19. [online] Available at: &lt;https://www.papirfly.com/knowledge-hub/corporate-comms/5-ways-to-keep-up-the-communication-during-covid-19&gt; [Accessed 16 February 2022].</a:t>
            </a:r>
          </a:p>
          <a:p>
            <a:r>
              <a:rPr lang="en-GB" sz="1500">
                <a:latin typeface="Arial" panose="020B0604020202020204" pitchFamily="34" charset="0"/>
                <a:cs typeface="Arial" panose="020B0604020202020204" pitchFamily="34" charset="0"/>
              </a:rPr>
              <a:t>Education Technology. 2022. Covid catch up requires more tech training, better broadband and wellbeing support - Education Technology. [online] Available at: &lt;https://edtechnology.co.uk/schools/covid-catch-up-requires-more-tech-training-better-broadband-and-wellbeing-support/&gt; [Accessed 16 February 2022].</a:t>
            </a:r>
          </a:p>
          <a:p>
            <a:r>
              <a:rPr lang="en-GB" sz="1500">
                <a:latin typeface="Arial" panose="020B0604020202020204" pitchFamily="34" charset="0"/>
                <a:cs typeface="Arial" panose="020B0604020202020204" pitchFamily="34" charset="0"/>
              </a:rPr>
              <a:t>Bhasin, H., 2022. What are Ethical Considerations in Research?. [online] Marketing91. Available at: &lt;https://www.marketing91.com/ethical-considerations/&gt; [Accessed 17 February 2022].</a:t>
            </a:r>
          </a:p>
          <a:p>
            <a:r>
              <a:rPr lang="en-GB" sz="1500">
                <a:latin typeface="Arial" panose="020B0604020202020204" pitchFamily="34" charset="0"/>
                <a:cs typeface="Arial" panose="020B0604020202020204" pitchFamily="34" charset="0"/>
              </a:rPr>
              <a:t>Mypeer.org.au. 2022. Ethical considerations. [online] Available at: &lt;https://mypeer.org.au/monitoring-evaluation/ethical-considerations/&gt; [Accessed 17 February 2022].</a:t>
            </a:r>
          </a:p>
          <a:p>
            <a:r>
              <a:rPr lang="en-GB" sz="1600">
                <a:latin typeface="Arial" panose="020B0604020202020204" pitchFamily="34" charset="0"/>
                <a:cs typeface="Arial" panose="020B0604020202020204" pitchFamily="34" charset="0"/>
              </a:rPr>
              <a:t>Education Technology (2022) </a:t>
            </a:r>
            <a:r>
              <a:rPr lang="en-GB" sz="1600" i="1">
                <a:latin typeface="Arial" panose="020B0604020202020204" pitchFamily="34" charset="0"/>
                <a:cs typeface="Arial" panose="020B0604020202020204" pitchFamily="34" charset="0"/>
              </a:rPr>
              <a:t>How technology is improving student engagement at home and in the classroom. Available at: </a:t>
            </a:r>
            <a:r>
              <a:rPr lang="en-GB" sz="160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How technology is improving student engagement at home and in the classroom - Education Technology (edtechnology.co.uk)</a:t>
            </a:r>
            <a:r>
              <a:rPr lang="en-GB" sz="1600">
                <a:latin typeface="Arial" panose="020B0604020202020204" pitchFamily="34" charset="0"/>
                <a:cs typeface="Arial" panose="020B0604020202020204" pitchFamily="34" charset="0"/>
              </a:rPr>
              <a:t> (Accessed: 26 February 2022).</a:t>
            </a:r>
          </a:p>
          <a:p>
            <a:endParaRPr lang="en-GB" sz="1500">
              <a:latin typeface="Arial" panose="020B0604020202020204" pitchFamily="34" charset="0"/>
              <a:cs typeface="Arial" panose="020B0604020202020204" pitchFamily="34" charset="0"/>
            </a:endParaRPr>
          </a:p>
          <a:p>
            <a:endParaRPr lang="en-GB" sz="1500"/>
          </a:p>
          <a:p>
            <a:endParaRPr lang="en-GB" sz="1500"/>
          </a:p>
        </p:txBody>
      </p:sp>
    </p:spTree>
    <p:extLst>
      <p:ext uri="{BB962C8B-B14F-4D97-AF65-F5344CB8AC3E}">
        <p14:creationId xmlns:p14="http://schemas.microsoft.com/office/powerpoint/2010/main" val="232357677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1572</Words>
  <Application>Microsoft Office PowerPoint</Application>
  <PresentationFormat>Widescreen</PresentationFormat>
  <Paragraphs>118</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Group Presentation – Research Project  How do we use technology to collaborate at UWTSD?</vt:lpstr>
      <vt:lpstr>Introduction</vt:lpstr>
      <vt:lpstr>PowerPoint Presentation</vt:lpstr>
      <vt:lpstr>Proposed method (What? Who? How?)</vt:lpstr>
      <vt:lpstr>Ethical consideration</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 Research Project  How do we use technology to collaborate at UWTSD?</dc:title>
  <dc:creator>Adrian Ulesan (2026789)</dc:creator>
  <cp:lastModifiedBy>Ilinko Ignatov (2120209)</cp:lastModifiedBy>
  <cp:revision>2</cp:revision>
  <dcterms:created xsi:type="dcterms:W3CDTF">2022-02-26T23:58:35Z</dcterms:created>
  <dcterms:modified xsi:type="dcterms:W3CDTF">2022-02-27T20:23:57Z</dcterms:modified>
</cp:coreProperties>
</file>