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62" r:id="rId1"/>
  </p:sldMasterIdLst>
  <p:notesMasterIdLst>
    <p:notesMasterId r:id="rId48"/>
  </p:notesMasterIdLst>
  <p:sldIdLst>
    <p:sldId id="1246" r:id="rId2"/>
    <p:sldId id="292" r:id="rId3"/>
    <p:sldId id="257" r:id="rId4"/>
    <p:sldId id="320" r:id="rId5"/>
    <p:sldId id="321" r:id="rId6"/>
    <p:sldId id="322" r:id="rId7"/>
    <p:sldId id="323" r:id="rId8"/>
    <p:sldId id="340" r:id="rId9"/>
    <p:sldId id="326" r:id="rId10"/>
    <p:sldId id="324" r:id="rId11"/>
    <p:sldId id="327" r:id="rId12"/>
    <p:sldId id="315" r:id="rId13"/>
    <p:sldId id="325" r:id="rId14"/>
    <p:sldId id="343" r:id="rId15"/>
    <p:sldId id="344" r:id="rId16"/>
    <p:sldId id="328" r:id="rId17"/>
    <p:sldId id="329" r:id="rId18"/>
    <p:sldId id="331" r:id="rId19"/>
    <p:sldId id="332" r:id="rId20"/>
    <p:sldId id="333" r:id="rId21"/>
    <p:sldId id="334" r:id="rId22"/>
    <p:sldId id="336" r:id="rId23"/>
    <p:sldId id="341" r:id="rId24"/>
    <p:sldId id="338" r:id="rId25"/>
    <p:sldId id="1249" r:id="rId26"/>
    <p:sldId id="1250" r:id="rId27"/>
    <p:sldId id="1251" r:id="rId28"/>
    <p:sldId id="1263" r:id="rId29"/>
    <p:sldId id="1264" r:id="rId30"/>
    <p:sldId id="1265" r:id="rId31"/>
    <p:sldId id="1266" r:id="rId32"/>
    <p:sldId id="1267" r:id="rId33"/>
    <p:sldId id="1268" r:id="rId34"/>
    <p:sldId id="1252" r:id="rId35"/>
    <p:sldId id="318" r:id="rId36"/>
    <p:sldId id="317" r:id="rId37"/>
    <p:sldId id="316" r:id="rId38"/>
    <p:sldId id="1269" r:id="rId39"/>
    <p:sldId id="351" r:id="rId40"/>
    <p:sldId id="345" r:id="rId41"/>
    <p:sldId id="346" r:id="rId42"/>
    <p:sldId id="347" r:id="rId43"/>
    <p:sldId id="348" r:id="rId44"/>
    <p:sldId id="349" r:id="rId45"/>
    <p:sldId id="350" r:id="rId46"/>
    <p:sldId id="1248" r:id="rId47"/>
  </p:sldIdLst>
  <p:sldSz cx="12192000" cy="6858000"/>
  <p:notesSz cx="6858000" cy="9144000"/>
  <p:embeddedFontLs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Calibri Light" panose="020F0302020204030204" pitchFamily="34" charset="0"/>
      <p:regular r:id="rId53"/>
      <p:italic r:id="rId54"/>
    </p:embeddedFont>
    <p:embeddedFont>
      <p:font typeface="Comic Sans MS" panose="030F0702030302020204" pitchFamily="66" charset="0"/>
      <p:regular r:id="rId55"/>
      <p:bold r:id="rId56"/>
      <p:italic r:id="rId57"/>
      <p:boldItalic r:id="rId58"/>
    </p:embeddedFont>
    <p:embeddedFont>
      <p:font typeface="Impact" panose="020B0806030902050204" pitchFamily="34" charset="0"/>
      <p:regular r:id="rId59"/>
    </p:embeddedFont>
    <p:embeddedFont>
      <p:font typeface="Trebuchet MS" panose="020B0603020202020204" pitchFamily="34" charset="0"/>
      <p:regular r:id="rId60"/>
      <p:bold r:id="rId61"/>
      <p:italic r:id="rId62"/>
      <p:boldItalic r:id="rId63"/>
    </p:embeddedFont>
    <p:embeddedFont>
      <p:font typeface="Wingdings 3" panose="05040102010807070707" pitchFamily="18" charset="2"/>
      <p:regular r:id="rId6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C067564-50D8-4A03-B538-874F5190E3EC}">
  <a:tblStyle styleId="{8C067564-50D8-4A03-B538-874F5190E3E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33"/>
    <p:restoredTop sz="57790" autoAdjust="0"/>
  </p:normalViewPr>
  <p:slideViewPr>
    <p:cSldViewPr snapToGrid="0">
      <p:cViewPr varScale="1">
        <p:scale>
          <a:sx n="54" d="100"/>
          <a:sy n="54" d="100"/>
        </p:scale>
        <p:origin x="1197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font" Target="fonts/font15.fntdata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font" Target="fonts/font13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8.fntdata"/><Relationship Id="rId64" Type="http://schemas.openxmlformats.org/officeDocument/2006/relationships/font" Target="fonts/font16.fntdata"/><Relationship Id="rId8" Type="http://schemas.openxmlformats.org/officeDocument/2006/relationships/slide" Target="slides/slide7.xml"/><Relationship Id="rId51" Type="http://schemas.openxmlformats.org/officeDocument/2006/relationships/font" Target="fonts/font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1.fntdata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6.fntdata"/><Relationship Id="rId62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64776-2651-CC47-8364-6809BA6741C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541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779b6620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779b6620b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3" name="Google Shape;103;g2779b6620b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cy-GB"/>
              <a:t>3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557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8476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9015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1C68C4-700C-854F-9F2A-B1F7EB0AB427}" type="slidenum">
              <a:rPr lang="en-GB" altLang="en-US"/>
              <a:pPr/>
              <a:t>21</a:t>
            </a:fld>
            <a:endParaRPr lang="en-GB" alt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2763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1C68C4-700C-854F-9F2A-B1F7EB0AB427}" type="slidenum">
              <a:rPr lang="en-GB" altLang="en-US"/>
              <a:pPr/>
              <a:t>23</a:t>
            </a:fld>
            <a:endParaRPr lang="en-GB" alt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48635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97CEEC-DA11-F94D-B00F-5E6160A6D81A}" type="slidenum">
              <a:rPr lang="en-GB" altLang="en-US"/>
              <a:pPr>
                <a:defRPr/>
              </a:pPr>
              <a:t>24</a:t>
            </a:fld>
            <a:endParaRPr lang="en-GB" altLang="en-US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4097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Mae “</a:t>
            </a:r>
            <a:r>
              <a:rPr lang="en-US" dirty="0" err="1"/>
              <a:t>Gwella’r</a:t>
            </a:r>
            <a:r>
              <a:rPr lang="en-US" dirty="0"/>
              <a:t> </a:t>
            </a:r>
            <a:r>
              <a:rPr lang="en-US" dirty="0" err="1"/>
              <a:t>Gair</a:t>
            </a:r>
            <a:r>
              <a:rPr lang="en-US" dirty="0"/>
              <a:t>”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adnodd</a:t>
            </a:r>
            <a:r>
              <a:rPr lang="en-US" dirty="0"/>
              <a:t> </a:t>
            </a:r>
            <a:r>
              <a:rPr lang="en-US" dirty="0" err="1"/>
              <a:t>digidol</a:t>
            </a:r>
            <a:r>
              <a:rPr lang="en-US" dirty="0"/>
              <a:t> –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Hwb</a:t>
            </a:r>
            <a:endParaRPr lang="en-US" dirty="0"/>
          </a:p>
          <a:p>
            <a:r>
              <a:rPr lang="en-US" dirty="0"/>
              <a:t>Mae </a:t>
            </a:r>
            <a:r>
              <a:rPr lang="en-US" dirty="0" err="1"/>
              <a:t>ffeil</a:t>
            </a:r>
            <a:r>
              <a:rPr lang="en-US" dirty="0"/>
              <a:t> o </a:t>
            </a:r>
            <a:r>
              <a:rPr lang="en-US" dirty="0" err="1"/>
              <a:t>adnoddau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ddatblygu</a:t>
            </a:r>
            <a:r>
              <a:rPr lang="en-US" dirty="0"/>
              <a:t> </a:t>
            </a:r>
            <a:r>
              <a:rPr lang="en-US" dirty="0" err="1"/>
              <a:t>sgiliau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dod</a:t>
            </a:r>
            <a:r>
              <a:rPr lang="en-US" dirty="0"/>
              <a:t> </a:t>
            </a:r>
            <a:r>
              <a:rPr lang="en-US" dirty="0" err="1"/>
              <a:t>gyda’r</a:t>
            </a:r>
            <a:r>
              <a:rPr lang="en-US" dirty="0"/>
              <a:t> </a:t>
            </a:r>
            <a:r>
              <a:rPr lang="en-US" dirty="0" err="1"/>
              <a:t>llyfr</a:t>
            </a:r>
            <a:r>
              <a:rPr lang="en-US" dirty="0"/>
              <a:t> “</a:t>
            </a:r>
            <a:r>
              <a:rPr lang="en-US" dirty="0" err="1"/>
              <a:t>Sgil</a:t>
            </a:r>
            <a:r>
              <a:rPr lang="en-US" dirty="0"/>
              <a:t>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26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5216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Tua</a:t>
            </a:r>
            <a:r>
              <a:rPr lang="en-US" dirty="0"/>
              <a:t> 10 </a:t>
            </a:r>
            <a:r>
              <a:rPr lang="en-US" dirty="0" err="1"/>
              <a:t>mlynedd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ôl</a:t>
            </a:r>
            <a:r>
              <a:rPr lang="en-US" dirty="0"/>
              <a:t> </a:t>
            </a:r>
            <a:r>
              <a:rPr lang="en-US" dirty="0" err="1"/>
              <a:t>bellach</a:t>
            </a:r>
            <a:r>
              <a:rPr lang="en-US" dirty="0"/>
              <a:t>, </a:t>
            </a:r>
            <a:r>
              <a:rPr lang="en-US" dirty="0" err="1"/>
              <a:t>cafodd</a:t>
            </a:r>
            <a:r>
              <a:rPr lang="en-US" dirty="0"/>
              <a:t> POB </a:t>
            </a:r>
            <a:r>
              <a:rPr lang="en-US" dirty="0" err="1"/>
              <a:t>ysgol</a:t>
            </a:r>
            <a:r>
              <a:rPr lang="en-US" dirty="0"/>
              <a:t> </a:t>
            </a:r>
            <a:r>
              <a:rPr lang="en-US" dirty="0" err="1"/>
              <a:t>drwy</a:t>
            </a:r>
            <a:r>
              <a:rPr lang="en-US" dirty="0"/>
              <a:t> </a:t>
            </a:r>
            <a:r>
              <a:rPr lang="en-US" dirty="0" err="1"/>
              <a:t>Gymru</a:t>
            </a:r>
            <a:r>
              <a:rPr lang="en-US" dirty="0"/>
              <a:t> </a:t>
            </a:r>
            <a:r>
              <a:rPr lang="en-US" dirty="0" err="1"/>
              <a:t>gyfan</a:t>
            </a:r>
            <a:r>
              <a:rPr lang="en-US" dirty="0"/>
              <a:t> </a:t>
            </a:r>
            <a:r>
              <a:rPr lang="en-US" dirty="0" err="1"/>
              <a:t>gopi</a:t>
            </a:r>
            <a:r>
              <a:rPr lang="en-US" dirty="0"/>
              <a:t> </a:t>
            </a:r>
            <a:r>
              <a:rPr lang="en-US" dirty="0" err="1"/>
              <a:t>o’r</a:t>
            </a:r>
            <a:r>
              <a:rPr lang="en-US" dirty="0"/>
              <a:t> </a:t>
            </a:r>
            <a:r>
              <a:rPr lang="en-US" dirty="0" err="1"/>
              <a:t>Blwch</a:t>
            </a:r>
            <a:r>
              <a:rPr lang="en-US" dirty="0"/>
              <a:t> </a:t>
            </a:r>
            <a:r>
              <a:rPr lang="en-US" dirty="0" err="1"/>
              <a:t>Llythnrennedd</a:t>
            </a:r>
            <a:r>
              <a:rPr lang="en-US" dirty="0"/>
              <a:t> (</a:t>
            </a:r>
            <a:r>
              <a:rPr lang="en-US" dirty="0" err="1"/>
              <a:t>gan</a:t>
            </a:r>
            <a:r>
              <a:rPr lang="en-US" dirty="0"/>
              <a:t> y </a:t>
            </a:r>
            <a:r>
              <a:rPr lang="en-US" dirty="0" err="1"/>
              <a:t>Llywodraeth</a:t>
            </a:r>
            <a:r>
              <a:rPr lang="en-US" dirty="0"/>
              <a:t>).</a:t>
            </a:r>
          </a:p>
          <a:p>
            <a:r>
              <a:rPr lang="en-US" dirty="0" err="1"/>
              <a:t>Cafodd</a:t>
            </a:r>
            <a:r>
              <a:rPr lang="en-US" dirty="0"/>
              <a:t> y </a:t>
            </a:r>
            <a:r>
              <a:rPr lang="en-US" dirty="0" err="1"/>
              <a:t>Blwch</a:t>
            </a:r>
            <a:r>
              <a:rPr lang="en-US" dirty="0"/>
              <a:t> </a:t>
            </a:r>
            <a:r>
              <a:rPr lang="en-US" dirty="0" err="1"/>
              <a:t>Llythrennedd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greu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sail </a:t>
            </a:r>
            <a:r>
              <a:rPr lang="en-US" dirty="0" err="1"/>
              <a:t>ymchwil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wallau</a:t>
            </a:r>
            <a:r>
              <a:rPr lang="en-US" dirty="0"/>
              <a:t> </a:t>
            </a:r>
            <a:r>
              <a:rPr lang="en-US" dirty="0" err="1"/>
              <a:t>cyffredin</a:t>
            </a:r>
            <a:r>
              <a:rPr lang="en-US" dirty="0"/>
              <a:t> </a:t>
            </a:r>
            <a:r>
              <a:rPr lang="en-US" dirty="0" err="1"/>
              <a:t>oedd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codi</a:t>
            </a:r>
            <a:r>
              <a:rPr lang="en-US" dirty="0"/>
              <a:t> </a:t>
            </a:r>
            <a:r>
              <a:rPr lang="en-US" dirty="0" err="1"/>
              <a:t>yng</a:t>
            </a:r>
            <a:r>
              <a:rPr lang="en-US" dirty="0"/>
              <a:t> </a:t>
            </a:r>
            <a:r>
              <a:rPr lang="en-US" dirty="0" err="1"/>
              <a:t>ngwaith</a:t>
            </a:r>
            <a:r>
              <a:rPr lang="en-US" dirty="0"/>
              <a:t> </a:t>
            </a:r>
            <a:r>
              <a:rPr lang="en-US" dirty="0" err="1"/>
              <a:t>disgyblion</a:t>
            </a:r>
            <a:r>
              <a:rPr lang="en-US" dirty="0"/>
              <a:t> </a:t>
            </a:r>
            <a:r>
              <a:rPr lang="en-US" dirty="0" err="1"/>
              <a:t>mewn</a:t>
            </a:r>
            <a:r>
              <a:rPr lang="en-US" dirty="0"/>
              <a:t> </a:t>
            </a:r>
            <a:r>
              <a:rPr lang="en-US" dirty="0" err="1"/>
              <a:t>ysgolion</a:t>
            </a:r>
            <a:r>
              <a:rPr lang="en-US" dirty="0"/>
              <a:t> </a:t>
            </a:r>
            <a:r>
              <a:rPr lang="en-US" dirty="0" err="1"/>
              <a:t>cynradd</a:t>
            </a:r>
            <a:r>
              <a:rPr lang="en-US" dirty="0"/>
              <a:t> ac </a:t>
            </a:r>
            <a:r>
              <a:rPr lang="en-US" dirty="0" err="1"/>
              <a:t>uwchradd</a:t>
            </a:r>
            <a:r>
              <a:rPr lang="en-US" dirty="0"/>
              <a:t>.</a:t>
            </a:r>
          </a:p>
          <a:p>
            <a:r>
              <a:rPr lang="en-US" dirty="0" err="1"/>
              <a:t>Mae’r</a:t>
            </a:r>
            <a:r>
              <a:rPr lang="en-US" dirty="0"/>
              <a:t> </a:t>
            </a:r>
            <a:r>
              <a:rPr lang="en-US" dirty="0" err="1"/>
              <a:t>adnodd</a:t>
            </a:r>
            <a:r>
              <a:rPr lang="en-US" dirty="0"/>
              <a:t> / </a:t>
            </a:r>
            <a:r>
              <a:rPr lang="en-US" dirty="0" err="1"/>
              <a:t>adnoddau</a:t>
            </a:r>
            <a:r>
              <a:rPr lang="en-US" dirty="0"/>
              <a:t> </a:t>
            </a:r>
            <a:r>
              <a:rPr lang="en-US" dirty="0" err="1"/>
              <a:t>hyn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eich</a:t>
            </a:r>
            <a:r>
              <a:rPr lang="en-US" dirty="0"/>
              <a:t> </a:t>
            </a:r>
            <a:r>
              <a:rPr lang="en-US" dirty="0" err="1"/>
              <a:t>ysgolion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rhywle</a:t>
            </a:r>
            <a:r>
              <a:rPr lang="en-US" dirty="0"/>
              <a:t> – </a:t>
            </a:r>
            <a:r>
              <a:rPr lang="en-US" dirty="0" err="1"/>
              <a:t>cewch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ofyn</a:t>
            </a:r>
            <a:r>
              <a:rPr lang="en-US" dirty="0"/>
              <a:t> </a:t>
            </a:r>
            <a:r>
              <a:rPr lang="en-US" dirty="0" err="1"/>
              <a:t>amdanynt</a:t>
            </a:r>
            <a:r>
              <a:rPr lang="en-US" dirty="0"/>
              <a:t>!</a:t>
            </a:r>
          </a:p>
          <a:p>
            <a:endParaRPr lang="en-US" dirty="0"/>
          </a:p>
          <a:p>
            <a:r>
              <a:rPr lang="en-US" dirty="0"/>
              <a:t>CARDIAU DRILIO</a:t>
            </a:r>
          </a:p>
          <a:p>
            <a:r>
              <a:rPr lang="en-US" dirty="0" err="1"/>
              <a:t>Mae’n</a:t>
            </a:r>
            <a:r>
              <a:rPr lang="en-US" dirty="0"/>
              <a:t> </a:t>
            </a:r>
            <a:r>
              <a:rPr lang="en-US" dirty="0" err="1"/>
              <a:t>boibl</a:t>
            </a:r>
            <a:r>
              <a:rPr lang="en-US" dirty="0"/>
              <a:t> </a:t>
            </a:r>
            <a:r>
              <a:rPr lang="en-US" dirty="0" err="1"/>
              <a:t>defnyddio’r</a:t>
            </a:r>
            <a:r>
              <a:rPr lang="en-US" dirty="0"/>
              <a:t> </a:t>
            </a:r>
            <a:r>
              <a:rPr lang="en-US" dirty="0" err="1"/>
              <a:t>cardiau</a:t>
            </a:r>
            <a:r>
              <a:rPr lang="en-US" dirty="0"/>
              <a:t> </a:t>
            </a:r>
            <a:r>
              <a:rPr lang="en-US" dirty="0" err="1"/>
              <a:t>drilio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gyfer</a:t>
            </a:r>
            <a:r>
              <a:rPr lang="en-US" dirty="0"/>
              <a:t> </a:t>
            </a:r>
            <a:r>
              <a:rPr lang="en-US" dirty="0" err="1"/>
              <a:t>drilio</a:t>
            </a:r>
            <a:r>
              <a:rPr lang="en-US" dirty="0"/>
              <a:t> </a:t>
            </a:r>
            <a:r>
              <a:rPr lang="en-US" dirty="0" err="1"/>
              <a:t>pob</a:t>
            </a:r>
            <a:r>
              <a:rPr lang="en-US" dirty="0"/>
              <a:t> </a:t>
            </a:r>
            <a:r>
              <a:rPr lang="en-US" dirty="0" err="1"/>
              <a:t>amser</a:t>
            </a:r>
            <a:r>
              <a:rPr lang="en-US" dirty="0"/>
              <a:t> </a:t>
            </a:r>
            <a:r>
              <a:rPr lang="en-US" dirty="0" err="1"/>
              <a:t>o’r</a:t>
            </a:r>
            <a:r>
              <a:rPr lang="en-US" dirty="0"/>
              <a:t> </a:t>
            </a:r>
            <a:r>
              <a:rPr lang="en-US" dirty="0" err="1"/>
              <a:t>ferf</a:t>
            </a:r>
            <a:r>
              <a:rPr lang="en-US" dirty="0"/>
              <a:t> – </a:t>
            </a:r>
            <a:r>
              <a:rPr lang="en-US" dirty="0" err="1"/>
              <a:t>o’r</a:t>
            </a:r>
            <a:r>
              <a:rPr lang="en-US" dirty="0"/>
              <a:t> </a:t>
            </a:r>
            <a:r>
              <a:rPr lang="en-US" dirty="0" err="1"/>
              <a:t>presennol</a:t>
            </a:r>
            <a:r>
              <a:rPr lang="en-US" dirty="0"/>
              <a:t>, </a:t>
            </a:r>
            <a:r>
              <a:rPr lang="en-US" dirty="0" err="1"/>
              <a:t>gorffennol</a:t>
            </a:r>
            <a:r>
              <a:rPr lang="en-US" dirty="0"/>
              <a:t> </a:t>
            </a:r>
            <a:r>
              <a:rPr lang="en-US" dirty="0" err="1"/>
              <a:t>i’r</a:t>
            </a:r>
            <a:r>
              <a:rPr lang="en-US" dirty="0"/>
              <a:t> </a:t>
            </a:r>
            <a:r>
              <a:rPr lang="en-US" dirty="0" err="1"/>
              <a:t>dyfodol</a:t>
            </a:r>
            <a:r>
              <a:rPr lang="en-US" dirty="0"/>
              <a:t>, y </a:t>
            </a:r>
            <a:r>
              <a:rPr lang="en-US" dirty="0" err="1"/>
              <a:t>cryno</a:t>
            </a:r>
            <a:r>
              <a:rPr lang="en-US" dirty="0"/>
              <a:t> </a:t>
            </a:r>
            <a:r>
              <a:rPr lang="en-US" dirty="0" err="1"/>
              <a:t>a’r</a:t>
            </a:r>
            <a:r>
              <a:rPr lang="en-US" dirty="0"/>
              <a:t> </a:t>
            </a:r>
            <a:r>
              <a:rPr lang="en-US" dirty="0" err="1"/>
              <a:t>cwmpasog</a:t>
            </a:r>
            <a:r>
              <a:rPr lang="en-US" dirty="0"/>
              <a:t>,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ogystal</a:t>
            </a:r>
            <a:r>
              <a:rPr lang="en-US" dirty="0"/>
              <a:t> </a:t>
            </a:r>
            <a:r>
              <a:rPr lang="en-US" dirty="0" err="1"/>
              <a:t>â’r</a:t>
            </a:r>
            <a:r>
              <a:rPr lang="en-US" dirty="0"/>
              <a:t> </a:t>
            </a:r>
            <a:r>
              <a:rPr lang="en-US" dirty="0" err="1"/>
              <a:t>negyddol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Mae’r</a:t>
            </a:r>
            <a:r>
              <a:rPr lang="en-US" dirty="0"/>
              <a:t> </a:t>
            </a:r>
            <a:r>
              <a:rPr lang="en-US" dirty="0" err="1"/>
              <a:t>tyrrau</a:t>
            </a:r>
            <a:r>
              <a:rPr lang="en-US" dirty="0"/>
              <a:t> HELP LLAW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ddefnyddiol</a:t>
            </a:r>
            <a:r>
              <a:rPr lang="en-US" dirty="0"/>
              <a:t> </a:t>
            </a:r>
            <a:r>
              <a:rPr lang="en-US" dirty="0" err="1"/>
              <a:t>i’w</a:t>
            </a:r>
            <a:r>
              <a:rPr lang="en-US" dirty="0"/>
              <a:t> </a:t>
            </a:r>
            <a:r>
              <a:rPr lang="en-US" dirty="0" err="1"/>
              <a:t>rhoi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ganol</a:t>
            </a:r>
            <a:r>
              <a:rPr lang="en-US" dirty="0"/>
              <a:t> </a:t>
            </a:r>
            <a:r>
              <a:rPr lang="en-US" dirty="0" err="1"/>
              <a:t>bwrdd</a:t>
            </a:r>
            <a:r>
              <a:rPr lang="en-US" dirty="0"/>
              <a:t> </a:t>
            </a:r>
            <a:r>
              <a:rPr lang="en-US" dirty="0" err="1"/>
              <a:t>fel</a:t>
            </a:r>
            <a:r>
              <a:rPr lang="en-US" dirty="0"/>
              <a:t> </a:t>
            </a:r>
            <a:r>
              <a:rPr lang="en-US" dirty="0" err="1"/>
              <a:t>cymorth</a:t>
            </a:r>
            <a:r>
              <a:rPr lang="en-US" dirty="0"/>
              <a:t> </a:t>
            </a:r>
            <a:r>
              <a:rPr lang="en-US" dirty="0" err="1"/>
              <a:t>ychwanegol</a:t>
            </a:r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27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93065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Nhw</a:t>
            </a:r>
            <a:r>
              <a:rPr lang="en-US" dirty="0"/>
              <a:t> </a:t>
            </a:r>
            <a:r>
              <a:rPr lang="en-US" dirty="0" err="1"/>
              <a:t>ydy’r</a:t>
            </a:r>
            <a:r>
              <a:rPr lang="en-US" dirty="0"/>
              <a:t> “person”</a:t>
            </a:r>
          </a:p>
          <a:p>
            <a:r>
              <a:rPr lang="en-US" dirty="0" err="1"/>
              <a:t>Cerdded</a:t>
            </a:r>
            <a:r>
              <a:rPr lang="en-US" dirty="0"/>
              <a:t> </a:t>
            </a:r>
            <a:r>
              <a:rPr lang="en-US" dirty="0" err="1"/>
              <a:t>ydy’r</a:t>
            </a:r>
            <a:r>
              <a:rPr lang="en-US" dirty="0"/>
              <a:t> </a:t>
            </a:r>
            <a:r>
              <a:rPr lang="en-US" dirty="0" err="1"/>
              <a:t>berfenw</a:t>
            </a:r>
            <a:r>
              <a:rPr lang="en-US" dirty="0"/>
              <a:t>.</a:t>
            </a:r>
          </a:p>
          <a:p>
            <a:r>
              <a:rPr lang="en-US" dirty="0" err="1"/>
              <a:t>Presennol</a:t>
            </a:r>
            <a:r>
              <a:rPr lang="en-US" dirty="0"/>
              <a:t> </a:t>
            </a:r>
            <a:r>
              <a:rPr lang="en-US" dirty="0" err="1"/>
              <a:t>ydy’r</a:t>
            </a:r>
            <a:r>
              <a:rPr lang="en-US" dirty="0"/>
              <a:t> </a:t>
            </a:r>
            <a:r>
              <a:rPr lang="en-US" dirty="0" err="1"/>
              <a:t>amser</a:t>
            </a:r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28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84785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Mae </a:t>
            </a:r>
            <a:r>
              <a:rPr lang="en-US" dirty="0" err="1"/>
              <a:t>cyfle</a:t>
            </a:r>
            <a:r>
              <a:rPr lang="en-US" dirty="0"/>
              <a:t> fan </a:t>
            </a:r>
            <a:r>
              <a:rPr lang="en-US" dirty="0" err="1"/>
              <a:t>hyn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ddangos</a:t>
            </a:r>
            <a:r>
              <a:rPr lang="en-US" dirty="0"/>
              <a:t> y </a:t>
            </a:r>
            <a:r>
              <a:rPr lang="en-US" dirty="0" err="1"/>
              <a:t>dechneg</a:t>
            </a:r>
            <a:r>
              <a:rPr lang="en-US" dirty="0"/>
              <a:t> o </a:t>
            </a:r>
            <a:r>
              <a:rPr lang="en-US" dirty="0" err="1"/>
              <a:t>ddrilio</a:t>
            </a:r>
            <a:r>
              <a:rPr lang="en-US" dirty="0"/>
              <a:t> </a:t>
            </a:r>
            <a:r>
              <a:rPr lang="en-US" dirty="0" err="1"/>
              <a:t>drwy</a:t>
            </a:r>
            <a:r>
              <a:rPr lang="en-US" dirty="0"/>
              <a:t> </a:t>
            </a:r>
            <a:r>
              <a:rPr lang="en-US" dirty="0" err="1"/>
              <a:t>ddefnyddio’r</a:t>
            </a:r>
            <a:r>
              <a:rPr lang="en-US" dirty="0"/>
              <a:t> </a:t>
            </a:r>
            <a:r>
              <a:rPr lang="en-US" dirty="0" err="1"/>
              <a:t>cardiau</a:t>
            </a:r>
            <a:r>
              <a:rPr lang="en-US" dirty="0"/>
              <a:t> </a:t>
            </a:r>
            <a:r>
              <a:rPr lang="en-US" dirty="0" err="1"/>
              <a:t>eraill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y set.</a:t>
            </a:r>
          </a:p>
          <a:p>
            <a:endParaRPr lang="en-US" dirty="0"/>
          </a:p>
          <a:p>
            <a:r>
              <a:rPr lang="en-US" dirty="0"/>
              <a:t>Mae DRILIO </a:t>
            </a:r>
            <a:r>
              <a:rPr lang="en-US" dirty="0" err="1"/>
              <a:t>yn</a:t>
            </a:r>
            <a:r>
              <a:rPr lang="en-US" dirty="0"/>
              <a:t> STRATEGAETH BWYSIG </a:t>
            </a:r>
            <a:r>
              <a:rPr lang="en-US" dirty="0" err="1"/>
              <a:t>iawn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ddysgu</a:t>
            </a:r>
            <a:r>
              <a:rPr lang="en-US" dirty="0"/>
              <a:t> </a:t>
            </a:r>
            <a:r>
              <a:rPr lang="en-US" dirty="0" err="1"/>
              <a:t>patrymau</a:t>
            </a:r>
            <a:r>
              <a:rPr lang="en-US" dirty="0"/>
              <a:t> ac </a:t>
            </a:r>
            <a:r>
              <a:rPr lang="en-US" dirty="0" err="1"/>
              <a:t>atgyfnerthu</a:t>
            </a:r>
            <a:r>
              <a:rPr lang="en-US" dirty="0"/>
              <a:t> </a:t>
            </a:r>
            <a:r>
              <a:rPr lang="en-US" dirty="0" err="1"/>
              <a:t>cywirdeb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29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883462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Dangoswch</a:t>
            </a:r>
            <a:r>
              <a:rPr lang="en-US" dirty="0"/>
              <a:t> </a:t>
            </a:r>
            <a:r>
              <a:rPr lang="en-US" dirty="0" err="1"/>
              <a:t>sut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ddefnyddio’r</a:t>
            </a:r>
            <a:r>
              <a:rPr lang="en-US" dirty="0"/>
              <a:t> un </a:t>
            </a:r>
            <a:r>
              <a:rPr lang="en-US" dirty="0" err="1"/>
              <a:t>cerdyn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addysgu’r</a:t>
            </a:r>
            <a:r>
              <a:rPr lang="en-US" dirty="0"/>
              <a:t> </a:t>
            </a:r>
            <a:r>
              <a:rPr lang="en-US" dirty="0" err="1"/>
              <a:t>amser</a:t>
            </a:r>
            <a:r>
              <a:rPr lang="en-US" dirty="0"/>
              <a:t> </a:t>
            </a:r>
            <a:r>
              <a:rPr lang="en-US" dirty="0" err="1"/>
              <a:t>gorffennol</a:t>
            </a:r>
            <a:r>
              <a:rPr lang="en-US" dirty="0"/>
              <a:t> </a:t>
            </a:r>
            <a:r>
              <a:rPr lang="en-US" dirty="0" err="1"/>
              <a:t>cwmpasog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30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094753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31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34901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Beth am </a:t>
            </a:r>
            <a:r>
              <a:rPr lang="en-US" dirty="0" err="1"/>
              <a:t>frawddeg</a:t>
            </a:r>
            <a:r>
              <a:rPr lang="en-US" dirty="0"/>
              <a:t> </a:t>
            </a:r>
            <a:r>
              <a:rPr lang="en-US" dirty="0" err="1"/>
              <a:t>gan</a:t>
            </a:r>
            <a:r>
              <a:rPr lang="en-US" dirty="0"/>
              <a:t> </a:t>
            </a:r>
            <a:r>
              <a:rPr lang="en-US" dirty="0" err="1"/>
              <a:t>ddefnyddio</a:t>
            </a:r>
            <a:r>
              <a:rPr lang="en-US" dirty="0"/>
              <a:t> </a:t>
            </a:r>
            <a:r>
              <a:rPr lang="en-US" dirty="0" err="1"/>
              <a:t>berf</a:t>
            </a:r>
            <a:r>
              <a:rPr lang="en-US" dirty="0"/>
              <a:t> </a:t>
            </a:r>
            <a:r>
              <a:rPr lang="en-US" dirty="0" err="1"/>
              <a:t>gryno</a:t>
            </a:r>
            <a:r>
              <a:rPr lang="en-US" dirty="0"/>
              <a:t>? (</a:t>
            </a:r>
            <a:r>
              <a:rPr lang="en-US" dirty="0" err="1"/>
              <a:t>eto</a:t>
            </a:r>
            <a:r>
              <a:rPr lang="en-US" dirty="0"/>
              <a:t> </a:t>
            </a:r>
            <a:r>
              <a:rPr lang="en-US" dirty="0" err="1"/>
              <a:t>gan</a:t>
            </a:r>
            <a:r>
              <a:rPr lang="en-US" dirty="0"/>
              <a:t> </a:t>
            </a:r>
            <a:r>
              <a:rPr lang="en-US" dirty="0" err="1"/>
              <a:t>ddefnyddio’r</a:t>
            </a:r>
            <a:r>
              <a:rPr lang="en-US" dirty="0"/>
              <a:t> un </a:t>
            </a:r>
            <a:r>
              <a:rPr lang="en-US" dirty="0" err="1"/>
              <a:t>cerdyn</a:t>
            </a:r>
            <a:r>
              <a:rPr lang="en-US" dirty="0"/>
              <a:t>)</a:t>
            </a:r>
          </a:p>
          <a:p>
            <a:endParaRPr lang="en-US" dirty="0"/>
          </a:p>
          <a:p>
            <a:r>
              <a:rPr lang="en-US" dirty="0"/>
              <a:t>Y </a:t>
            </a:r>
            <a:r>
              <a:rPr lang="en-US" dirty="0" err="1"/>
              <a:t>terfyniad</a:t>
            </a:r>
            <a:r>
              <a:rPr lang="en-US" dirty="0"/>
              <a:t> –on </a:t>
            </a:r>
            <a:r>
              <a:rPr lang="en-US" dirty="0" err="1"/>
              <a:t>nhw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32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51267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33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782716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Beth am </a:t>
            </a:r>
            <a:r>
              <a:rPr lang="en-US" dirty="0" err="1"/>
              <a:t>chwarae</a:t>
            </a:r>
            <a:r>
              <a:rPr lang="en-US" dirty="0"/>
              <a:t> gem?</a:t>
            </a:r>
          </a:p>
          <a:p>
            <a:r>
              <a:rPr lang="en-US" dirty="0"/>
              <a:t>Gem – </a:t>
            </a:r>
            <a:r>
              <a:rPr lang="en-US" dirty="0" err="1"/>
              <a:t>cyfateb</a:t>
            </a:r>
            <a:r>
              <a:rPr lang="en-US" dirty="0"/>
              <a:t> person y </a:t>
            </a:r>
            <a:r>
              <a:rPr lang="en-US" dirty="0" err="1"/>
              <a:t>ferf</a:t>
            </a:r>
            <a:r>
              <a:rPr lang="en-US" dirty="0"/>
              <a:t> </a:t>
            </a:r>
            <a:r>
              <a:rPr lang="en-US" dirty="0" err="1"/>
              <a:t>gyda’r</a:t>
            </a:r>
            <a:r>
              <a:rPr lang="en-US" dirty="0"/>
              <a:t> </a:t>
            </a:r>
            <a:r>
              <a:rPr lang="en-US" dirty="0" err="1"/>
              <a:t>terfyniad</a:t>
            </a:r>
            <a:r>
              <a:rPr lang="en-US" dirty="0"/>
              <a:t> </a:t>
            </a:r>
            <a:r>
              <a:rPr lang="en-US" dirty="0" err="1"/>
              <a:t>cywir</a:t>
            </a:r>
            <a:endParaRPr lang="en-US" dirty="0"/>
          </a:p>
          <a:p>
            <a:r>
              <a:rPr lang="en-US" dirty="0" err="1"/>
              <a:t>Ffordd</a:t>
            </a:r>
            <a:r>
              <a:rPr lang="en-US" dirty="0"/>
              <a:t> </a:t>
            </a:r>
            <a:r>
              <a:rPr lang="en-US" dirty="0" err="1"/>
              <a:t>dda</a:t>
            </a:r>
            <a:r>
              <a:rPr lang="en-US" dirty="0"/>
              <a:t> o </a:t>
            </a:r>
            <a:r>
              <a:rPr lang="en-US" dirty="0" err="1"/>
              <a:t>adolygu</a:t>
            </a:r>
            <a:r>
              <a:rPr lang="en-US" dirty="0"/>
              <a:t> </a:t>
            </a:r>
            <a:r>
              <a:rPr lang="en-US" dirty="0" err="1"/>
              <a:t>patrymau</a:t>
            </a:r>
            <a:r>
              <a:rPr lang="en-US" dirty="0"/>
              <a:t> </a:t>
            </a:r>
            <a:r>
              <a:rPr lang="en-US" dirty="0" err="1"/>
              <a:t>drwy</a:t>
            </a:r>
            <a:r>
              <a:rPr lang="en-US" dirty="0"/>
              <a:t> </a:t>
            </a:r>
            <a:r>
              <a:rPr lang="en-US" dirty="0" err="1"/>
              <a:t>chware</a:t>
            </a:r>
            <a:r>
              <a:rPr lang="en-US" dirty="0"/>
              <a:t> gem.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CARDIAU DILYNIANNU (sequencing)</a:t>
            </a:r>
          </a:p>
          <a:p>
            <a:r>
              <a:rPr lang="en-US" dirty="0"/>
              <a:t>Mae </a:t>
            </a:r>
            <a:r>
              <a:rPr lang="en-US" dirty="0" err="1"/>
              <a:t>digon</a:t>
            </a:r>
            <a:r>
              <a:rPr lang="en-US" dirty="0"/>
              <a:t> o </a:t>
            </a:r>
            <a:r>
              <a:rPr lang="en-US" dirty="0" err="1"/>
              <a:t>rhain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y </a:t>
            </a:r>
            <a:r>
              <a:rPr lang="en-US" dirty="0" err="1"/>
              <a:t>farchnad</a:t>
            </a:r>
            <a:r>
              <a:rPr lang="en-US" dirty="0"/>
              <a:t> – a </a:t>
            </a:r>
            <a:r>
              <a:rPr lang="en-US" dirty="0" err="1"/>
              <a:t>gellir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prynu</a:t>
            </a:r>
            <a:r>
              <a:rPr lang="en-US" dirty="0"/>
              <a:t> </a:t>
            </a:r>
            <a:r>
              <a:rPr lang="en-US" dirty="0" err="1"/>
              <a:t>neu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cyrchu</a:t>
            </a:r>
            <a:r>
              <a:rPr lang="en-US" dirty="0"/>
              <a:t> </a:t>
            </a:r>
            <a:r>
              <a:rPr lang="en-US" dirty="0" err="1"/>
              <a:t>o’r</a:t>
            </a:r>
            <a:r>
              <a:rPr lang="en-US" dirty="0"/>
              <a:t> we.  </a:t>
            </a:r>
            <a:r>
              <a:rPr lang="en-US" dirty="0" err="1"/>
              <a:t>Maent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adnodd</a:t>
            </a:r>
            <a:r>
              <a:rPr lang="en-US" dirty="0"/>
              <a:t> </a:t>
            </a:r>
            <a:r>
              <a:rPr lang="en-US" dirty="0" err="1"/>
              <a:t>defnyddiol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gyfer</a:t>
            </a:r>
            <a:r>
              <a:rPr lang="en-US" dirty="0"/>
              <a:t> </a:t>
            </a:r>
            <a:r>
              <a:rPr lang="en-US" dirty="0" err="1"/>
              <a:t>ymarfer</a:t>
            </a:r>
            <a:r>
              <a:rPr lang="en-US" dirty="0"/>
              <a:t> </a:t>
            </a:r>
            <a:r>
              <a:rPr lang="en-US" dirty="0" err="1"/>
              <a:t>ffurf</a:t>
            </a:r>
            <a:r>
              <a:rPr lang="en-US" dirty="0"/>
              <a:t> </a:t>
            </a:r>
            <a:r>
              <a:rPr lang="en-US" dirty="0" err="1"/>
              <a:t>gryno’r</a:t>
            </a:r>
            <a:r>
              <a:rPr lang="en-US" dirty="0"/>
              <a:t> </a:t>
            </a:r>
            <a:r>
              <a:rPr lang="en-US" dirty="0" err="1"/>
              <a:t>ferf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34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576997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Mae </a:t>
            </a:r>
            <a:r>
              <a:rPr lang="en-US" dirty="0" err="1"/>
              <a:t>angen</a:t>
            </a:r>
            <a:r>
              <a:rPr lang="en-US" dirty="0"/>
              <a:t> </a:t>
            </a:r>
            <a:r>
              <a:rPr lang="en-US" dirty="0" err="1"/>
              <a:t>gwirio</a:t>
            </a:r>
            <a:r>
              <a:rPr lang="en-US" dirty="0"/>
              <a:t> </a:t>
            </a:r>
            <a:r>
              <a:rPr lang="en-US" dirty="0" err="1"/>
              <a:t>hyn</a:t>
            </a:r>
            <a:r>
              <a:rPr lang="en-US" dirty="0"/>
              <a:t> </a:t>
            </a:r>
            <a:r>
              <a:rPr lang="en-US" dirty="0" err="1"/>
              <a:t>cyn</a:t>
            </a:r>
            <a:r>
              <a:rPr lang="en-US" dirty="0"/>
              <a:t> y </a:t>
            </a:r>
            <a:r>
              <a:rPr lang="en-US" dirty="0" err="1"/>
              <a:t>ddarlith</a:t>
            </a:r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36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141284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38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679000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www.google.co.uk</a:t>
            </a:r>
            <a:r>
              <a:rPr lang="en-US" dirty="0"/>
              <a:t>/</a:t>
            </a:r>
            <a:r>
              <a:rPr lang="en-US" dirty="0" err="1"/>
              <a:t>url?sa</a:t>
            </a:r>
            <a:r>
              <a:rPr lang="en-US" dirty="0"/>
              <a:t>=</a:t>
            </a:r>
            <a:r>
              <a:rPr lang="en-US" dirty="0" err="1"/>
              <a:t>t&amp;rct</a:t>
            </a:r>
            <a:r>
              <a:rPr lang="en-US" dirty="0"/>
              <a:t>=</a:t>
            </a:r>
            <a:r>
              <a:rPr lang="en-US" dirty="0" err="1"/>
              <a:t>j&amp;q</a:t>
            </a:r>
            <a:r>
              <a:rPr lang="en-US" dirty="0"/>
              <a:t>=&amp;</a:t>
            </a:r>
            <a:r>
              <a:rPr lang="en-US" dirty="0" err="1"/>
              <a:t>esrc</a:t>
            </a:r>
            <a:r>
              <a:rPr lang="en-US" dirty="0"/>
              <a:t>=</a:t>
            </a:r>
            <a:r>
              <a:rPr lang="en-US" dirty="0" err="1"/>
              <a:t>s&amp;source</a:t>
            </a:r>
            <a:r>
              <a:rPr lang="en-US" dirty="0"/>
              <a:t>=</a:t>
            </a:r>
            <a:r>
              <a:rPr lang="en-US" dirty="0" err="1"/>
              <a:t>web&amp;cd</a:t>
            </a:r>
            <a:r>
              <a:rPr lang="en-US" dirty="0"/>
              <a:t>=&amp;</a:t>
            </a:r>
            <a:r>
              <a:rPr lang="en-US" dirty="0" err="1"/>
              <a:t>ved</a:t>
            </a:r>
            <a:r>
              <a:rPr lang="en-US" dirty="0"/>
              <a:t>=2ahUKEwiZvNGRwKD6AhUaSEEAHT8sBuEQFnoECAMQAQ&amp;url=https%3A%2F%2Fpeniarth.cymru%2F&amp;usg=AOvVaw2aBqmDmGvRF6oPAl7mCSMj</a:t>
            </a:r>
          </a:p>
          <a:p>
            <a:endParaRPr lang="en-US" dirty="0"/>
          </a:p>
          <a:p>
            <a:r>
              <a:rPr lang="en-US" dirty="0" err="1"/>
              <a:t>Siop</a:t>
            </a:r>
            <a:r>
              <a:rPr lang="en-US" dirty="0"/>
              <a:t> </a:t>
            </a:r>
            <a:r>
              <a:rPr lang="en-US" dirty="0" err="1"/>
              <a:t>ar-lein</a:t>
            </a:r>
            <a:r>
              <a:rPr lang="en-US" dirty="0"/>
              <a:t>.  </a:t>
            </a:r>
          </a:p>
          <a:p>
            <a:endParaRPr lang="en-US" dirty="0"/>
          </a:p>
          <a:p>
            <a:r>
              <a:rPr lang="en-US" dirty="0"/>
              <a:t>£1.99 </a:t>
            </a:r>
            <a:r>
              <a:rPr lang="en-US" dirty="0" err="1"/>
              <a:t>yr</a:t>
            </a:r>
            <a:r>
              <a:rPr lang="en-US" dirty="0"/>
              <a:t> un </a:t>
            </a:r>
            <a:r>
              <a:rPr lang="en-US" dirty="0" err="1"/>
              <a:t>ydy</a:t>
            </a:r>
            <a:r>
              <a:rPr lang="en-US" dirty="0"/>
              <a:t> </a:t>
            </a:r>
            <a:r>
              <a:rPr lang="en-US" dirty="0" err="1"/>
              <a:t>rhain</a:t>
            </a:r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39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940623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41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975298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42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54840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43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232330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44</a:t>
            </a:fld>
            <a:endParaRPr lang="cy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07041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AEDBB-9D65-9642-BB8E-24D74277B6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186C1A-30A6-8C4F-AE12-9B15AF448D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5E94C-3C1D-3F49-95E7-00D77B3ED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516875-6B10-9946-A19E-0F377224D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78D6E-7D94-3042-8B89-7F8269AB6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89983888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B70AB-ECC0-8D47-8400-2F7C53695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4AD597-90A2-DC49-88BA-EEBB7D138F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A99D2-18A6-7A45-8C5B-D2CAE7ED2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DA979-534B-AA44-B118-76371A600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9987A-1E80-7848-B9AF-28F70AF8F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797504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9D8DE-3479-7945-BE68-273B33557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58188B-B1D4-0249-8029-5EFC8350C8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89339-D8BA-9042-8805-9D75B2BE7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95746-9D04-054E-8332-4037658A3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70F77-E227-4347-B70B-4A771B7C0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789093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2E1FE-2EE2-834B-A5CA-5DD15C9ED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D316E-0D73-DD43-A24A-AFB898E77C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233277-1AC3-CE49-81E0-782C96CCEE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B3E05-3785-AA49-850E-25F307E13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31306-00F7-7E41-AFC7-C2A5B382D50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384D6-32D0-C14E-834A-E550B1360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EEB874-A16A-E94F-9931-3236BDF72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45E20-FD93-1F40-8EC2-60DBE502C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094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0839-9ADC-D54E-85E1-E0A18BDBE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56C2C-EDBC-3B4C-9948-2A3232362B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387D10-A8B3-9043-8B4F-10F2C3A859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23D642-7BBB-7D40-9CAA-EAB778D017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EA8683-92B9-F446-B372-1225054B52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71BCCC-E55A-5649-BECA-F2920BD09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967EB3-E732-534E-8BDE-B82459145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5A8C34-C0B7-274F-AB92-FF2B12795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401414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985F8-10B4-AB47-9050-CC1984717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A37605-783F-F64E-83F7-6D5ADE6AE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3A296F-A113-B44B-B32A-8F716D713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70C4E3-7CD1-C142-9FA4-CA4BFC458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04386547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705A2D-E66A-8347-BE90-8585A1BC3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36B188-BA68-F44A-B8E9-8582A4247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3A66A6-1D8F-0B40-9D08-8091FA23F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534062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7E9A5-1CD0-F84F-AA46-2B2F947F3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1CAAB-FA8B-EB48-AFDC-4DE59B9901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8ED61D-DACA-DF47-8F11-22A2AF43DD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24DCB7-4F4C-7E4F-81B3-00858DBD6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7694CF-FD5E-7B46-9431-C4A4AFFCE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0EE44-00E0-6B43-9BFD-CC7CBAD28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619351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9C9BE-89AD-AB48-9758-7D6B511AC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595B1E-CEFC-4841-8903-296A6474F6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7FE68A-5495-AD49-8E8C-EBD124E1C0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AECFB-2EFD-9747-8C57-10A7C8499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F22F5-88C3-2346-8613-B576FCDEF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25F822-28AB-574B-87C7-E324EF8AD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0924216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81DA-E4E6-684F-A0FA-550DC9E50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E28729-881A-8043-BA54-4A23721709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F6E7C-2362-054C-B826-7E8729AF9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2C9A8-3A8B-F742-9BA6-DE8FB0DB8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B2D8FD-D550-1D45-A4F1-501F7416A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795645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FB92C9-F0FF-2C4B-8AF6-68FA895E11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012D46-A7CF-8B44-9A5F-0262E21A9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C52AB-1D64-6946-BB21-A929BEC93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B05AAB-F61A-8F49-A907-CD956AD3A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CF6744-11C8-2545-8B78-F4A997B86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116879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307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ABE6326B-9F53-F241-8BAF-6BC4CFFE71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2019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2EDAB9-6950-354F-B387-5A28A3A3E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C8FBA4-59F5-874A-8B83-09A7279B7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FCD73-7FF9-DF4D-A359-E5417E4DF8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29299-5C85-394E-A3A1-9E5602EA49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B9FD9E-BB6E-1B46-B146-4697319C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60417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Pages/ResponsePage.aspx?id=-REPTm4EBUWcuNshUjEeIXRYQUXCrO1IgQSIBz_WPXNUOUZXQkExNzM3SjVMMDNQUlFBMk9PVkpaUi4u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hyperlink" Target="https://forms.office.com/Pages/ResponsePage.aspx?id=-REPTm4EBUWcuNshUjEeIXRYQUXCrO1IgQSIBz_WPXNUREM5MVRHMkM1NVRMTlZBSlNGUUQ2UTA3SC4u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tif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7" Type="http://schemas.openxmlformats.org/officeDocument/2006/relationships/image" Target="../media/image3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tiff"/><Relationship Id="rId5" Type="http://schemas.openxmlformats.org/officeDocument/2006/relationships/image" Target="../media/image11.tiff"/><Relationship Id="rId4" Type="http://schemas.openxmlformats.org/officeDocument/2006/relationships/image" Target="../media/image10.tif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tiff"/><Relationship Id="rId3" Type="http://schemas.openxmlformats.org/officeDocument/2006/relationships/image" Target="../media/image8.tiff"/><Relationship Id="rId7" Type="http://schemas.openxmlformats.org/officeDocument/2006/relationships/image" Target="../media/image16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tiff"/><Relationship Id="rId5" Type="http://schemas.openxmlformats.org/officeDocument/2006/relationships/image" Target="../media/image14.tiff"/><Relationship Id="rId4" Type="http://schemas.openxmlformats.org/officeDocument/2006/relationships/image" Target="../media/image13.tiff"/><Relationship Id="rId9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8.tiff"/><Relationship Id="rId4" Type="http://schemas.openxmlformats.org/officeDocument/2006/relationships/image" Target="../media/image2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2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4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6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8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A09D7D-4CD2-D34C-9120-221CD8FDB7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7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09E09DD-1DB0-9244-8DE5-6D0E0DE5D890}"/>
              </a:ext>
            </a:extLst>
          </p:cNvPr>
          <p:cNvSpPr txBox="1">
            <a:spLocks/>
          </p:cNvSpPr>
          <p:nvPr/>
        </p:nvSpPr>
        <p:spPr>
          <a:xfrm>
            <a:off x="2008909" y="121240"/>
            <a:ext cx="8215746" cy="14997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2400" b="1" dirty="0">
                <a:solidFill>
                  <a:srgbClr val="002060"/>
                </a:solidFill>
                <a:latin typeface="+mn-lt"/>
              </a:rPr>
              <a:t>Cymraeg </a:t>
            </a:r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i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Bawb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- TAR 2023-24</a:t>
            </a:r>
          </a:p>
          <a:p>
            <a:pPr algn="ctr"/>
            <a:endParaRPr lang="en-GB" sz="10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Sesiwn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3: 5.10.23</a:t>
            </a:r>
          </a:p>
          <a:p>
            <a:pPr algn="ctr"/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Berfau</a:t>
            </a:r>
            <a:endParaRPr lang="en-GB" sz="2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6B78D5E-8804-2643-80BC-5063F5DBCF22}"/>
              </a:ext>
            </a:extLst>
          </p:cNvPr>
          <p:cNvSpPr txBox="1"/>
          <p:nvPr/>
        </p:nvSpPr>
        <p:spPr>
          <a:xfrm>
            <a:off x="4114777" y="5145351"/>
            <a:ext cx="4004010" cy="40011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aled.p.williams@pcydds.ac.uk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CF9C9C0-84EF-314F-B3B5-31893A4510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5545461"/>
            <a:ext cx="9144000" cy="143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85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FEA75-B406-6B46-9A6F-04EB7185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1970"/>
          </a:xfrm>
        </p:spPr>
        <p:txBody>
          <a:bodyPr/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sesiwn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hon,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byddwn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ni’n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975318-FBC0-BA4F-95D5-F456F2E27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656" y="1515979"/>
            <a:ext cx="11525859" cy="4162926"/>
          </a:xfrm>
        </p:spPr>
        <p:txBody>
          <a:bodyPr>
            <a:normAutofit/>
          </a:bodyPr>
          <a:lstStyle/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berfenwau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edrych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gwahaniaeth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rhwng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berfau’r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presennol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gorffennol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rhai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arddodiaid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berfenwau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ymarfer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addas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aseiniadau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dirty="0"/>
          </a:p>
          <a:p>
            <a:endParaRPr lang="en-US" sz="3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B52F2E6-51AB-C644-A44D-5F8F00528A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07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4"/>
          <p:cNvSpPr txBox="1">
            <a:spLocks noGrp="1"/>
          </p:cNvSpPr>
          <p:nvPr>
            <p:ph type="title"/>
          </p:nvPr>
        </p:nvSpPr>
        <p:spPr>
          <a:xfrm>
            <a:off x="1251678" y="382385"/>
            <a:ext cx="10178400" cy="91157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Adolygu Cenedl Enwau</a:t>
            </a:r>
            <a:endParaRPr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Google Shape;106;p14"/>
          <p:cNvSpPr txBox="1">
            <a:spLocks noGrp="1"/>
          </p:cNvSpPr>
          <p:nvPr>
            <p:ph idx="1"/>
          </p:nvPr>
        </p:nvSpPr>
        <p:spPr>
          <a:xfrm>
            <a:off x="1494133" y="1733843"/>
            <a:ext cx="4749718" cy="359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28600" lvl="0" indent="-101600">
              <a:buNone/>
            </a:pPr>
            <a:r>
              <a:rPr lang="cy-GB" dirty="0">
                <a:hlinkClick r:id="rId3"/>
              </a:rPr>
              <a:t> </a:t>
            </a:r>
            <a:r>
              <a:rPr lang="cy-GB" dirty="0">
                <a:hlinkClick r:id="rId4"/>
              </a:rPr>
              <a:t>https://forms.office.com/Pages/ResponsePage.aspx?id=-REPTm4EBUWcuNshUjEeIXRYQUXCrO1IgQSIBz_WPXNUREM5MVRHMkM1NVRMTlZBSlNGUUQ2UTA3SC4u</a:t>
            </a:r>
            <a:r>
              <a:rPr lang="cy-GB" dirty="0"/>
              <a:t> 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EC0870-D556-8345-AAAE-811B3AF20E54}"/>
              </a:ext>
            </a:extLst>
          </p:cNvPr>
          <p:cNvSpPr txBox="1"/>
          <p:nvPr/>
        </p:nvSpPr>
        <p:spPr>
          <a:xfrm>
            <a:off x="1743630" y="4570888"/>
            <a:ext cx="42507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r>
              <a:rPr lang="en-US" sz="2000" dirty="0"/>
              <a:t>25 </a:t>
            </a:r>
            <a:r>
              <a:rPr lang="en-US" sz="2000" dirty="0" err="1"/>
              <a:t>cwestiwn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DEFNYDDIWCH EIRIADUR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Llu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3979" y="2489627"/>
            <a:ext cx="2574792" cy="25747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6FC4C7-5257-4345-A4B3-EAE8B60C2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flur\AppData\Local\Microsoft\Windows\Temporary Internet Files\Content.IE5\1VWG2KMX\MCj0417436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8842" y="2618763"/>
            <a:ext cx="2054316" cy="2145078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2045368" y="3071810"/>
            <a:ext cx="2657007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dirty="0" err="1">
                <a:ln/>
                <a:solidFill>
                  <a:schemeClr val="tx1"/>
                </a:solidFill>
              </a:rPr>
              <a:t>Bwyta</a:t>
            </a:r>
            <a:endParaRPr lang="en-US" sz="5400" dirty="0">
              <a:ln/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298947" y="3071810"/>
            <a:ext cx="3024148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dirty="0" err="1">
                <a:ln w="50800"/>
                <a:solidFill>
                  <a:schemeClr val="tx1"/>
                </a:solidFill>
              </a:rPr>
              <a:t>Bwytais</a:t>
            </a:r>
            <a:endParaRPr lang="en-US" sz="5400" dirty="0">
              <a:ln w="50800"/>
              <a:solidFill>
                <a:schemeClr val="tx1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rot="16200000">
            <a:off x="2874599" y="4598103"/>
            <a:ext cx="1000132" cy="15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6200000">
            <a:off x="8417525" y="4598103"/>
            <a:ext cx="1000132" cy="15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87731" y="5098963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err="1">
                <a:latin typeface="Arial" pitchFamily="34" charset="0"/>
                <a:cs typeface="Arial" pitchFamily="34" charset="0"/>
              </a:rPr>
              <a:t>Berfenw</a:t>
            </a:r>
            <a:endParaRPr lang="en-GB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08451" y="5115480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err="1">
                <a:latin typeface="Arial" pitchFamily="34" charset="0"/>
                <a:cs typeface="Arial" pitchFamily="34" charset="0"/>
              </a:rPr>
              <a:t>Berf</a:t>
            </a:r>
            <a:endParaRPr lang="en-GB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4A4A5C0-16CC-C648-B858-BEE371C9C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171E3FC-A700-474E-80A7-6C615ACE764C}"/>
              </a:ext>
            </a:extLst>
          </p:cNvPr>
          <p:cNvSpPr txBox="1"/>
          <p:nvPr/>
        </p:nvSpPr>
        <p:spPr>
          <a:xfrm>
            <a:off x="505326" y="360947"/>
            <a:ext cx="110931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4400" b="1" dirty="0"/>
              <a:t>Beth yw’r gwahaniaeth rhwng berf a berfenw?</a:t>
            </a:r>
          </a:p>
        </p:txBody>
      </p:sp>
    </p:spTree>
    <p:extLst>
      <p:ext uri="{BB962C8B-B14F-4D97-AF65-F5344CB8AC3E}">
        <p14:creationId xmlns:p14="http://schemas.microsoft.com/office/powerpoint/2010/main" val="64753257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738282" y="1714489"/>
            <a:ext cx="87154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Dim </a:t>
            </a:r>
            <a:r>
              <a:rPr lang="en-GB" sz="2800" b="1" dirty="0" err="1">
                <a:solidFill>
                  <a:schemeClr val="tx1"/>
                </a:solidFill>
              </a:rPr>
              <a:t>ond</a:t>
            </a:r>
            <a:r>
              <a:rPr lang="en-GB" sz="2800" b="1" dirty="0">
                <a:solidFill>
                  <a:schemeClr val="tx1"/>
                </a:solidFill>
              </a:rPr>
              <a:t> </a:t>
            </a:r>
            <a:r>
              <a:rPr lang="en-GB" sz="2800" b="1" dirty="0" err="1">
                <a:solidFill>
                  <a:schemeClr val="tx1"/>
                </a:solidFill>
              </a:rPr>
              <a:t>dangos</a:t>
            </a:r>
            <a:r>
              <a:rPr lang="en-GB" sz="2800" b="1" dirty="0">
                <a:solidFill>
                  <a:schemeClr val="tx1"/>
                </a:solidFill>
              </a:rPr>
              <a:t> </a:t>
            </a:r>
            <a:r>
              <a:rPr lang="en-GB" sz="2800" b="1" dirty="0" err="1">
                <a:solidFill>
                  <a:schemeClr val="tx1"/>
                </a:solidFill>
              </a:rPr>
              <a:t>gweithred</a:t>
            </a:r>
            <a:r>
              <a:rPr lang="en-GB" sz="2800" b="1" dirty="0">
                <a:solidFill>
                  <a:schemeClr val="tx1"/>
                </a:solidFill>
              </a:rPr>
              <a:t> a </a:t>
            </a:r>
            <a:r>
              <a:rPr lang="en-GB" sz="2800" b="1" dirty="0" err="1">
                <a:solidFill>
                  <a:schemeClr val="tx1"/>
                </a:solidFill>
              </a:rPr>
              <a:t>wna</a:t>
            </a:r>
            <a:r>
              <a:rPr lang="en-GB" sz="2800" b="1" dirty="0">
                <a:solidFill>
                  <a:schemeClr val="tx1"/>
                </a:solidFill>
              </a:rPr>
              <a:t> ‘</a:t>
            </a:r>
            <a:r>
              <a:rPr lang="en-GB" sz="2800" b="1" dirty="0" err="1">
                <a:solidFill>
                  <a:schemeClr val="tx1"/>
                </a:solidFill>
              </a:rPr>
              <a:t>bwyta</a:t>
            </a:r>
            <a:r>
              <a:rPr lang="en-GB" sz="2800" b="1" dirty="0">
                <a:solidFill>
                  <a:schemeClr val="tx1"/>
                </a:solidFill>
              </a:rPr>
              <a:t>’.</a:t>
            </a:r>
          </a:p>
          <a:p>
            <a:endParaRPr lang="en-GB" sz="3200" dirty="0"/>
          </a:p>
          <a:p>
            <a:r>
              <a:rPr lang="en-GB" sz="3200" dirty="0"/>
              <a:t>	</a:t>
            </a:r>
          </a:p>
          <a:p>
            <a:endParaRPr lang="en-GB" sz="3200" dirty="0"/>
          </a:p>
          <a:p>
            <a:endParaRPr lang="en-GB" sz="3200" dirty="0"/>
          </a:p>
          <a:p>
            <a:pPr algn="ctr"/>
            <a:endParaRPr lang="en-GB" sz="2800" dirty="0"/>
          </a:p>
          <a:p>
            <a:endParaRPr lang="en-GB" sz="1600" dirty="0"/>
          </a:p>
        </p:txBody>
      </p:sp>
      <p:pic>
        <p:nvPicPr>
          <p:cNvPr id="3074" name="Picture 2" descr="C:\Users\Fflur\AppData\Local\Microsoft\Windows\Temporary Internet Files\Content.IE5\1VWG2KMX\MCj04174360000[1].wmf"/>
          <p:cNvPicPr>
            <a:picLocks noChangeAspect="1" noChangeArrowheads="1"/>
          </p:cNvPicPr>
          <p:nvPr/>
        </p:nvPicPr>
        <p:blipFill>
          <a:blip r:embed="rId2" cstate="print"/>
          <a:srcRect t="56335"/>
          <a:stretch>
            <a:fillRect/>
          </a:stretch>
        </p:blipFill>
        <p:spPr bwMode="auto">
          <a:xfrm>
            <a:off x="4901053" y="3456372"/>
            <a:ext cx="2389891" cy="1089661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5649315" y="2295667"/>
            <a:ext cx="89336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8000" b="1" dirty="0">
                <a:ln w="11430"/>
                <a:solidFill>
                  <a:srgbClr val="FF79DC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247955" y="4546033"/>
            <a:ext cx="1027611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err="1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Berfenw</a:t>
            </a:r>
            <a:r>
              <a:rPr lang="en-US" sz="4400" b="1" dirty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 </a:t>
            </a:r>
            <a:r>
              <a:rPr lang="en-US" sz="4400" b="1" dirty="0" err="1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enw</a:t>
            </a:r>
            <a:r>
              <a:rPr lang="en-US" sz="4400" b="1" dirty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400" b="1" dirty="0" err="1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ar</a:t>
            </a:r>
            <a:r>
              <a:rPr lang="en-US" sz="4400" b="1" dirty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y </a:t>
            </a:r>
            <a:r>
              <a:rPr lang="en-US" sz="4400" b="1" dirty="0" err="1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weithred</a:t>
            </a:r>
            <a:endParaRPr lang="en-US" sz="4400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B47A7C7-774B-CC4A-8E53-C5BDDB42A991}"/>
              </a:ext>
            </a:extLst>
          </p:cNvPr>
          <p:cNvSpPr/>
          <p:nvPr/>
        </p:nvSpPr>
        <p:spPr>
          <a:xfrm>
            <a:off x="3799538" y="414633"/>
            <a:ext cx="45929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y-GB" sz="4400" b="1" dirty="0">
                <a:latin typeface="Arial" panose="020B0604020202020204" pitchFamily="34" charset="0"/>
                <a:cs typeface="Arial" panose="020B0604020202020204" pitchFamily="34" charset="0"/>
              </a:rPr>
              <a:t>bwyta = berfenw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FC00A1-5CEE-D145-89ED-072E638458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407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793398" y="1632726"/>
            <a:ext cx="10937071" cy="4031873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‘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bwytais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dangos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gweithred</a:t>
            </a:r>
            <a:r>
              <a:rPr lang="en-GB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cynnig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ychydig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mwy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fanylion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trwy’r</a:t>
            </a: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terfyniad</a:t>
            </a:r>
            <a:r>
              <a:rPr lang="en-GB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GB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ais</a:t>
            </a:r>
            <a:r>
              <a:rPr lang="en-GB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’:</a:t>
            </a:r>
          </a:p>
          <a:p>
            <a:pPr marL="68580" indent="0">
              <a:buNone/>
            </a:pP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>
              <a:buNone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felly’n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dweud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pheth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wrthym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68580" indent="0">
              <a:buNone/>
            </a:pP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5780" indent="-457200">
              <a:buFont typeface="+mj-lt"/>
              <a:buAutoNum type="arabicPeriod"/>
            </a:pP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BETH?</a:t>
            </a:r>
          </a:p>
          <a:p>
            <a:pPr marL="525780" indent="-457200">
              <a:buFont typeface="+mj-lt"/>
              <a:buAutoNum type="arabicPeriod"/>
            </a:pP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PWY?</a:t>
            </a:r>
          </a:p>
          <a:p>
            <a:pPr marL="525780" indent="-457200">
              <a:buFont typeface="+mj-lt"/>
              <a:buAutoNum type="arabicPeriod"/>
            </a:pP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pryd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mae’n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    PRYD?</a:t>
            </a:r>
          </a:p>
        </p:txBody>
      </p:sp>
      <p:pic>
        <p:nvPicPr>
          <p:cNvPr id="4098" name="Picture 2" descr="C:\Users\Fflur\AppData\Local\Microsoft\Windows\Temporary Internet Files\Content.IE5\1VWG2KMX\MCj0417436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27559" y="55130"/>
            <a:ext cx="1285884" cy="1342696"/>
          </a:xfrm>
          <a:prstGeom prst="rect">
            <a:avLst/>
          </a:prstGeom>
          <a:noFill/>
        </p:spPr>
      </p:pic>
      <p:pic>
        <p:nvPicPr>
          <p:cNvPr id="17" name="Picture 6" descr="C:\Users\Fflur\AppData\Local\Microsoft\Windows\Temporary Internet Files\Content.IE5\1VWG2KMX\MCj0356123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2720" y="4514430"/>
            <a:ext cx="785818" cy="512175"/>
          </a:xfrm>
          <a:prstGeom prst="rect">
            <a:avLst/>
          </a:prstGeom>
          <a:noFill/>
        </p:spPr>
      </p:pic>
      <p:sp>
        <p:nvSpPr>
          <p:cNvPr id="18" name="Rectangle 17"/>
          <p:cNvSpPr/>
          <p:nvPr/>
        </p:nvSpPr>
        <p:spPr>
          <a:xfrm>
            <a:off x="8701863" y="4984231"/>
            <a:ext cx="12875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3600" b="1" dirty="0" err="1">
                <a:ln/>
                <a:solidFill>
                  <a:srgbClr val="0070C0"/>
                </a:solidFill>
              </a:rPr>
              <a:t>ddoe</a:t>
            </a:r>
            <a:endParaRPr lang="en-US" sz="3600" b="1" dirty="0">
              <a:ln/>
              <a:solidFill>
                <a:srgbClr val="0070C0"/>
              </a:solidFill>
            </a:endParaRPr>
          </a:p>
        </p:txBody>
      </p:sp>
      <p:pic>
        <p:nvPicPr>
          <p:cNvPr id="14" name="Picture 2" descr="C:\Users\Fflur\AppData\Local\Microsoft\Windows\Temporary Internet Files\Content.IE5\1VWG2KMX\MCj04174360000[1].wmf"/>
          <p:cNvPicPr>
            <a:picLocks noChangeAspect="1" noChangeArrowheads="1"/>
          </p:cNvPicPr>
          <p:nvPr/>
        </p:nvPicPr>
        <p:blipFill>
          <a:blip r:embed="rId2" cstate="print"/>
          <a:srcRect t="56335"/>
          <a:stretch>
            <a:fillRect/>
          </a:stretch>
        </p:blipFill>
        <p:spPr bwMode="auto">
          <a:xfrm>
            <a:off x="8920758" y="4068258"/>
            <a:ext cx="849743" cy="387437"/>
          </a:xfrm>
          <a:prstGeom prst="rect">
            <a:avLst/>
          </a:prstGeom>
          <a:noFill/>
        </p:spPr>
      </p:pic>
      <p:sp>
        <p:nvSpPr>
          <p:cNvPr id="16" name="Google Shape;105;p14">
            <a:extLst>
              <a:ext uri="{FF2B5EF4-FFF2-40B4-BE49-F238E27FC236}">
                <a16:creationId xmlns:a16="http://schemas.microsoft.com/office/drawing/2014/main" id="{F7A7CACB-62DE-C54B-B1A6-B79D44209B25}"/>
              </a:ext>
            </a:extLst>
          </p:cNvPr>
          <p:cNvSpPr txBox="1">
            <a:spLocks/>
          </p:cNvSpPr>
          <p:nvPr/>
        </p:nvSpPr>
        <p:spPr>
          <a:xfrm>
            <a:off x="1251678" y="382385"/>
            <a:ext cx="10178400" cy="91157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cy-GB" sz="4400" b="1" dirty="0">
                <a:latin typeface="Arial" panose="020B0604020202020204" pitchFamily="34" charset="0"/>
                <a:cs typeface="Arial" panose="020B0604020202020204" pitchFamily="34" charset="0"/>
              </a:rPr>
              <a:t>bwytais = berf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5304B8-6BCE-3B4E-BDE4-4C049DA6FC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943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16568" y="88900"/>
            <a:ext cx="11975432" cy="1492250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Adolygu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… berf neu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ferfenw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Rhowch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colofn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berf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’ neu ‘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berfenw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’.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idx="4294967295"/>
          </p:nvPr>
        </p:nvSpPr>
        <p:spPr>
          <a:xfrm>
            <a:off x="3535363" y="4108450"/>
            <a:ext cx="8656637" cy="1673225"/>
          </a:xfrm>
        </p:spPr>
        <p:txBody>
          <a:bodyPr wrap="square" numCol="3">
            <a:spAutoFit/>
          </a:bodyPr>
          <a:lstStyle/>
          <a:p>
            <a:endParaRPr lang="en-US" sz="2400" dirty="0"/>
          </a:p>
          <a:p>
            <a:pPr marL="68580" indent="0">
              <a:buNone/>
            </a:pPr>
            <a:endParaRPr lang="en-US" sz="2400" dirty="0"/>
          </a:p>
          <a:p>
            <a:endParaRPr lang="en-US" sz="2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699154" y="2047673"/>
            <a:ext cx="2312956" cy="37338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012110" y="2047673"/>
            <a:ext cx="2970090" cy="37338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dirty="0"/>
          </a:p>
        </p:txBody>
      </p:sp>
      <p:sp>
        <p:nvSpPr>
          <p:cNvPr id="7" name="Blwch Testun 6"/>
          <p:cNvSpPr txBox="1"/>
          <p:nvPr/>
        </p:nvSpPr>
        <p:spPr>
          <a:xfrm>
            <a:off x="1368939" y="1727504"/>
            <a:ext cx="9621794" cy="4031873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anghofio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bwyta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cofrestru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credaf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tynnodd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ewch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teithio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gwariais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gwelais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gwrando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gwybod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gwyddai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marcio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mynd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penderfynodd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rhedeg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rhedwn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talu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ymlacio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ysgrifennaf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cy-GB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03FC8A8-D1E0-184C-907F-FFB6C96E03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3825D2-4042-5E41-AAEE-8C321B7AC3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265" r="-2653" b="19360"/>
          <a:stretch/>
        </p:blipFill>
        <p:spPr>
          <a:xfrm>
            <a:off x="8285504" y="3641927"/>
            <a:ext cx="3600246" cy="211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60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90311" y="179410"/>
            <a:ext cx="10179050" cy="1492250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Atebion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berf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ferfenw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idx="4294967295"/>
          </p:nvPr>
        </p:nvSpPr>
        <p:spPr>
          <a:xfrm>
            <a:off x="3535363" y="4108450"/>
            <a:ext cx="8656637" cy="1673225"/>
          </a:xfrm>
        </p:spPr>
        <p:txBody>
          <a:bodyPr wrap="square" numCol="3">
            <a:spAutoFit/>
          </a:bodyPr>
          <a:lstStyle/>
          <a:p>
            <a:endParaRPr lang="en-US" sz="2400" dirty="0"/>
          </a:p>
          <a:p>
            <a:pPr marL="68580" indent="0">
              <a:buNone/>
            </a:pPr>
            <a:endParaRPr lang="en-US" sz="2400" dirty="0"/>
          </a:p>
          <a:p>
            <a:endParaRPr lang="en-US" sz="2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699154" y="2047673"/>
            <a:ext cx="2312956" cy="37338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012110" y="2047673"/>
            <a:ext cx="2970090" cy="37338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dirty="0"/>
          </a:p>
        </p:txBody>
      </p:sp>
      <p:sp>
        <p:nvSpPr>
          <p:cNvPr id="7" name="Blwch Testun 6"/>
          <p:cNvSpPr txBox="1"/>
          <p:nvPr/>
        </p:nvSpPr>
        <p:spPr>
          <a:xfrm>
            <a:off x="481262" y="1295647"/>
            <a:ext cx="11454063" cy="4031873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/>
              <a:t>anghofio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bwyta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cofrestru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rgbClr val="FF0000"/>
                </a:solidFill>
              </a:rPr>
              <a:t>credaf</a:t>
            </a:r>
            <a:endParaRPr lang="en-US" sz="32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rgbClr val="FF0000"/>
                </a:solidFill>
              </a:rPr>
              <a:t>tynnodd</a:t>
            </a:r>
            <a:endParaRPr lang="en-US" sz="32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rgbClr val="FF0000"/>
                </a:solidFill>
              </a:rPr>
              <a:t>ewch</a:t>
            </a:r>
            <a:endParaRPr lang="en-US" sz="32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teithio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rgbClr val="FF0000"/>
                </a:solidFill>
              </a:rPr>
              <a:t>gwariais</a:t>
            </a:r>
            <a:endParaRPr lang="en-US" sz="32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rgbClr val="FF0000"/>
                </a:solidFill>
              </a:rPr>
              <a:t>gwelais</a:t>
            </a:r>
            <a:endParaRPr lang="en-US" sz="32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chemeClr val="tx1"/>
                </a:solidFill>
              </a:rPr>
              <a:t>gwrando</a:t>
            </a:r>
            <a:endParaRPr lang="en-US" sz="3200" dirty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chemeClr val="tx1"/>
                </a:solidFill>
              </a:rPr>
              <a:t>gwybod</a:t>
            </a:r>
            <a:endParaRPr lang="en-US" sz="3200" dirty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rgbClr val="FF0000"/>
                </a:solidFill>
              </a:rPr>
              <a:t>gwyddai</a:t>
            </a:r>
            <a:endParaRPr lang="en-US" sz="32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marcio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mynd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rgbClr val="FF0000"/>
                </a:solidFill>
              </a:rPr>
              <a:t>penderfynodd</a:t>
            </a:r>
            <a:endParaRPr lang="en-US" sz="32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rhedeg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rgbClr val="FF0000"/>
                </a:solidFill>
              </a:rPr>
              <a:t>rhedwn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ni</a:t>
            </a:r>
            <a:endParaRPr lang="en-US" sz="32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talu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ymlacio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>
                <a:solidFill>
                  <a:srgbClr val="FF0000"/>
                </a:solidFill>
              </a:rPr>
              <a:t>ysgrifennaf</a:t>
            </a:r>
            <a:endParaRPr lang="en-US" sz="32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/>
          </a:p>
          <a:p>
            <a:endParaRPr lang="cy-GB" sz="32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8F07697-9939-DE41-AD37-69840FA60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70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0"/>
            <a:ext cx="7772400" cy="1143000"/>
          </a:xfrm>
        </p:spPr>
        <p:txBody>
          <a:bodyPr/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Pwy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832" y="1143000"/>
            <a:ext cx="9740129" cy="472783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2400" u="sng" dirty="0" err="1">
                <a:latin typeface="Arial" panose="020B0604020202020204" pitchFamily="34" charset="0"/>
                <a:cs typeface="Arial" panose="020B0604020202020204" pitchFamily="34" charset="0"/>
              </a:rPr>
              <a:t>terfyniad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fydd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rhoi’r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wybodaeth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  <a:p>
            <a:pPr marL="6858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chwe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pherson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gwahanol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  <a:p>
            <a:pPr marL="6858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63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person 1af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unigol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FI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63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2il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berson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unigol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TI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63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3ydd person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unigol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	    	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EF) / HI / JOHN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630" lvl="1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63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person 1af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lluosog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63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2il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berson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lluosog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63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3ydd person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lluosog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D366D5-F8D9-A84F-A92A-9F2A92D0E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962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012950" y="190500"/>
            <a:ext cx="8166100" cy="1120775"/>
          </a:xfrm>
        </p:spPr>
        <p:txBody>
          <a:bodyPr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idx="4294967295"/>
          </p:nvPr>
        </p:nvSpPr>
        <p:spPr>
          <a:xfrm>
            <a:off x="577516" y="1610560"/>
            <a:ext cx="10179050" cy="359410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gyntaf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rhoi’r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wybodaeth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  <a:p>
            <a:pPr marL="6858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Canais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Can(u))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ais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 algn="ctr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Penderfynodd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US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Penderfyn</a:t>
            </a:r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(u)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+odd</a:t>
            </a:r>
          </a:p>
          <a:p>
            <a:pPr marL="6858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Darllenon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en-US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Darllen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+ 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CA078F-D95C-9240-9C2B-9B9C507CBA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97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49054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Pryd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mae’n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0091" y="1417639"/>
            <a:ext cx="9281425" cy="1604145"/>
          </a:xfrm>
        </p:spPr>
        <p:txBody>
          <a:bodyPr>
            <a:normAutofit/>
          </a:bodyPr>
          <a:lstStyle/>
          <a:p>
            <a:pPr marL="468630" lvl="1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2400" u="sng" dirty="0" err="1">
                <a:latin typeface="Arial" panose="020B0604020202020204" pitchFamily="34" charset="0"/>
                <a:cs typeface="Arial" panose="020B0604020202020204" pitchFamily="34" charset="0"/>
              </a:rPr>
              <a:t>terfyniad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fydd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rhoi’r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wybodaeth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68630" lvl="1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630" lvl="1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nifer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amseroedd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gwahanol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  <a:p>
            <a:pPr marL="468630" lvl="1" indent="0">
              <a:buNone/>
            </a:pPr>
            <a:endParaRPr lang="en-US" sz="2400" dirty="0"/>
          </a:p>
          <a:p>
            <a:pPr marL="468630" lvl="1" indent="0">
              <a:buNone/>
            </a:pPr>
            <a:endParaRPr lang="en-US" sz="2400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877004" y="3409205"/>
            <a:ext cx="10445262" cy="2344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043070" y="2669935"/>
            <a:ext cx="0" cy="169180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193911" y="3989272"/>
            <a:ext cx="36983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u="sng" dirty="0"/>
              <a:t>Y </a:t>
            </a:r>
            <a:r>
              <a:rPr lang="en-US" sz="2000" b="1" u="sng" dirty="0" err="1"/>
              <a:t>presennol</a:t>
            </a:r>
            <a:r>
              <a:rPr lang="en-US" sz="2000" b="1" u="sng" dirty="0"/>
              <a:t> </a:t>
            </a:r>
            <a:endParaRPr lang="en-US" sz="2000" dirty="0"/>
          </a:p>
          <a:p>
            <a:pPr algn="ctr"/>
            <a:r>
              <a:rPr lang="en-US" sz="2000" dirty="0" err="1"/>
              <a:t>rhywbeth</a:t>
            </a:r>
            <a:r>
              <a:rPr lang="en-US" sz="2000" dirty="0"/>
              <a:t> </a:t>
            </a:r>
            <a:r>
              <a:rPr lang="en-US" sz="2000" dirty="0" err="1"/>
              <a:t>sy’n</a:t>
            </a:r>
            <a:r>
              <a:rPr lang="en-US" sz="2000" dirty="0"/>
              <a:t> </a:t>
            </a:r>
            <a:r>
              <a:rPr lang="en-US" sz="2000" dirty="0" err="1"/>
              <a:t>digwydd</a:t>
            </a:r>
            <a:r>
              <a:rPr lang="en-US" sz="2000" dirty="0"/>
              <a:t> </a:t>
            </a:r>
            <a:r>
              <a:rPr lang="en-US" sz="2000" dirty="0" err="1"/>
              <a:t>nawr</a:t>
            </a:r>
            <a:r>
              <a:rPr lang="en-US" sz="2000" dirty="0"/>
              <a:t>, </a:t>
            </a:r>
            <a:r>
              <a:rPr lang="en-US" sz="2000" dirty="0" err="1"/>
              <a:t>naill</a:t>
            </a:r>
            <a:r>
              <a:rPr lang="en-US" sz="2000" dirty="0"/>
              <a:t> </a:t>
            </a:r>
            <a:r>
              <a:rPr lang="en-US" sz="2000" dirty="0" err="1"/>
              <a:t>ai</a:t>
            </a:r>
            <a:r>
              <a:rPr lang="en-US" sz="2000" dirty="0"/>
              <a:t> </a:t>
            </a:r>
            <a:r>
              <a:rPr lang="en-US" sz="2000" dirty="0" err="1"/>
              <a:t>fel</a:t>
            </a:r>
            <a:r>
              <a:rPr lang="en-US" sz="2000" dirty="0"/>
              <a:t> </a:t>
            </a:r>
            <a:r>
              <a:rPr lang="en-US" sz="2000" dirty="0" err="1"/>
              <a:t>gweithred</a:t>
            </a:r>
            <a:r>
              <a:rPr lang="en-US" sz="2000" dirty="0"/>
              <a:t> </a:t>
            </a:r>
            <a:r>
              <a:rPr lang="en-US" sz="2000" dirty="0" err="1"/>
              <a:t>unigol</a:t>
            </a:r>
            <a:r>
              <a:rPr lang="en-US" sz="2000" dirty="0"/>
              <a:t> </a:t>
            </a:r>
            <a:r>
              <a:rPr lang="en-US" sz="2000" dirty="0" err="1"/>
              <a:t>neu</a:t>
            </a:r>
            <a:r>
              <a:rPr lang="en-US" sz="2000" dirty="0"/>
              <a:t> </a:t>
            </a:r>
            <a:r>
              <a:rPr lang="en-US" sz="2000" dirty="0" err="1"/>
              <a:t>rywbeth</a:t>
            </a:r>
            <a:r>
              <a:rPr lang="en-US" sz="2000" dirty="0"/>
              <a:t> </a:t>
            </a:r>
            <a:r>
              <a:rPr lang="en-US" sz="2000" dirty="0" err="1"/>
              <a:t>sy’n</a:t>
            </a:r>
            <a:r>
              <a:rPr lang="en-US" sz="2000" dirty="0"/>
              <a:t> </a:t>
            </a:r>
            <a:r>
              <a:rPr lang="en-US" sz="2000" dirty="0" err="1"/>
              <a:t>arfer</a:t>
            </a:r>
            <a:r>
              <a:rPr lang="en-US" sz="2000" dirty="0"/>
              <a:t> </a:t>
            </a:r>
            <a:r>
              <a:rPr lang="en-US" sz="2000" dirty="0" err="1"/>
              <a:t>digwydd</a:t>
            </a:r>
            <a:r>
              <a:rPr lang="en-US" sz="2000" dirty="0"/>
              <a:t> ac </a:t>
            </a:r>
            <a:r>
              <a:rPr lang="en-US" sz="2000" dirty="0" err="1"/>
              <a:t>yn</a:t>
            </a:r>
            <a:r>
              <a:rPr lang="en-US" sz="2000" dirty="0"/>
              <a:t> dal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ddigwydd</a:t>
            </a:r>
            <a:r>
              <a:rPr lang="en-US" sz="2000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58558" y="3977064"/>
            <a:ext cx="31482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u="sng" dirty="0"/>
              <a:t>Y </a:t>
            </a:r>
            <a:r>
              <a:rPr lang="en-US" sz="2000" b="1" u="sng" dirty="0" err="1"/>
              <a:t>dyfodol</a:t>
            </a:r>
            <a:endParaRPr lang="en-US" sz="2000" b="1" u="sng" dirty="0"/>
          </a:p>
          <a:p>
            <a:pPr algn="ctr"/>
            <a:r>
              <a:rPr lang="en-US" sz="2000" dirty="0" err="1"/>
              <a:t>rhywbeth</a:t>
            </a:r>
            <a:r>
              <a:rPr lang="en-US" sz="2000" dirty="0"/>
              <a:t> </a:t>
            </a:r>
            <a:r>
              <a:rPr lang="en-US" sz="2000" dirty="0" err="1"/>
              <a:t>fydd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digwydd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y </a:t>
            </a:r>
            <a:r>
              <a:rPr lang="en-US" sz="2000" dirty="0" err="1"/>
              <a:t>dyfodol</a:t>
            </a:r>
            <a:r>
              <a:rPr lang="en-US" sz="2000" dirty="0"/>
              <a:t> </a:t>
            </a:r>
            <a:r>
              <a:rPr lang="en-US" sz="2000" dirty="0" err="1"/>
              <a:t>h.y</a:t>
            </a:r>
            <a:r>
              <a:rPr lang="en-US" sz="2000" dirty="0"/>
              <a:t> </a:t>
            </a:r>
            <a:r>
              <a:rPr lang="en-US" sz="2000" dirty="0" err="1"/>
              <a:t>heb</a:t>
            </a:r>
            <a:r>
              <a:rPr lang="en-US" sz="2000" dirty="0"/>
              <a:t> </a:t>
            </a:r>
            <a:r>
              <a:rPr lang="en-US" sz="2000" dirty="0" err="1"/>
              <a:t>ddigwydd</a:t>
            </a:r>
            <a:r>
              <a:rPr lang="en-US" sz="2000" dirty="0"/>
              <a:t> </a:t>
            </a:r>
            <a:r>
              <a:rPr lang="en-US" sz="2000" dirty="0" err="1"/>
              <a:t>eto</a:t>
            </a:r>
            <a:r>
              <a:rPr lang="en-US" sz="2000" dirty="0"/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3986" y="3922628"/>
            <a:ext cx="338359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  </a:t>
            </a:r>
            <a:r>
              <a:rPr lang="en-US" sz="2000" b="1" u="sng" dirty="0"/>
              <a:t>Y </a:t>
            </a:r>
            <a:r>
              <a:rPr lang="en-US" sz="2000" b="1" u="sng" dirty="0" err="1"/>
              <a:t>gorffennol</a:t>
            </a:r>
            <a:r>
              <a:rPr lang="en-US" sz="2000" b="1" u="sng" dirty="0"/>
              <a:t>  </a:t>
            </a:r>
          </a:p>
          <a:p>
            <a:pPr algn="ctr"/>
            <a:r>
              <a:rPr lang="en-US" sz="2000" dirty="0" err="1"/>
              <a:t>rhywbeth</a:t>
            </a:r>
            <a:r>
              <a:rPr lang="en-US" sz="2000" dirty="0"/>
              <a:t> </a:t>
            </a:r>
            <a:r>
              <a:rPr lang="en-US" sz="2000" dirty="0" err="1"/>
              <a:t>sydd</a:t>
            </a:r>
            <a:r>
              <a:rPr lang="en-US" sz="2000" dirty="0"/>
              <a:t> </a:t>
            </a:r>
            <a:r>
              <a:rPr lang="en-US" sz="2000" dirty="0" err="1"/>
              <a:t>wedi</a:t>
            </a:r>
            <a:r>
              <a:rPr lang="en-US" sz="2000" dirty="0"/>
              <a:t> </a:t>
            </a:r>
            <a:r>
              <a:rPr lang="en-US" sz="2000" dirty="0" err="1"/>
              <a:t>digwydd</a:t>
            </a:r>
            <a:r>
              <a:rPr lang="en-US" sz="2000" dirty="0"/>
              <a:t> </a:t>
            </a:r>
            <a:r>
              <a:rPr lang="en-US" sz="2000" dirty="0" err="1"/>
              <a:t>unwaith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y </a:t>
            </a:r>
            <a:r>
              <a:rPr lang="en-US" sz="2000" dirty="0" err="1"/>
              <a:t>gorffennol</a:t>
            </a:r>
            <a:r>
              <a:rPr lang="en-US" sz="2000" dirty="0"/>
              <a:t>, </a:t>
            </a:r>
            <a:r>
              <a:rPr lang="en-US" sz="2000" dirty="0" err="1"/>
              <a:t>mae’r</a:t>
            </a:r>
            <a:r>
              <a:rPr lang="en-US" sz="2000" dirty="0"/>
              <a:t> </a:t>
            </a:r>
            <a:r>
              <a:rPr lang="en-US" sz="2000" dirty="0" err="1"/>
              <a:t>weithred</a:t>
            </a:r>
            <a:r>
              <a:rPr lang="en-US" sz="2000" dirty="0"/>
              <a:t> </a:t>
            </a:r>
            <a:r>
              <a:rPr lang="en-US" sz="2000" dirty="0" err="1"/>
              <a:t>ar</a:t>
            </a:r>
            <a:r>
              <a:rPr lang="en-US" sz="2000" dirty="0"/>
              <a:t> ben.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F349666-5EFB-8147-BA0F-BEF63A06F0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4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8234"/>
          </a:xfrm>
        </p:spPr>
        <p:txBody>
          <a:bodyPr/>
          <a:lstStyle/>
          <a:p>
            <a:pPr algn="ctr"/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Berfenwau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arddodiaid</a:t>
            </a:r>
            <a:endParaRPr lang="cy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838200" y="1854356"/>
            <a:ext cx="10584611" cy="3593591"/>
          </a:xfrm>
        </p:spPr>
        <p:txBody>
          <a:bodyPr/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arddodiaid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?  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Pwy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cofio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am,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at,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heb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, o, dan,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dros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drwy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hyd. 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sleid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nesaf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enghreifftiau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arddodiaid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i’w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berfenwau</a:t>
            </a: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CD579C-9B5C-8B46-9A21-0CF09880C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320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10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2895526"/>
              </p:ext>
            </p:extLst>
          </p:nvPr>
        </p:nvGraphicFramePr>
        <p:xfrm>
          <a:off x="1017916" y="451547"/>
          <a:ext cx="10662248" cy="5379272"/>
        </p:xfrm>
        <a:graphic>
          <a:graphicData uri="http://schemas.openxmlformats.org/drawingml/2006/table">
            <a:tbl>
              <a:tblPr/>
              <a:tblGrid>
                <a:gridCol w="2665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5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55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55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8739"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â/ag</a:t>
                      </a:r>
                      <a:endParaRPr kumimoji="0" lang="en-GB" altLang="cy-GB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charset="0"/>
                          <a:cs typeface="Arial" panose="020B0604020202020204" pitchFamily="34" charset="0"/>
                        </a:rPr>
                        <a:t>at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charset="0"/>
                          <a:cs typeface="Arial" panose="020B0604020202020204" pitchFamily="34" charset="0"/>
                        </a:rPr>
                        <a:t>ar</a:t>
                      </a:r>
                      <a:endParaRPr kumimoji="0" lang="en-GB" altLang="cy-GB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charset="0"/>
                          <a:cs typeface="Arial" panose="020B0604020202020204" pitchFamily="34" charset="0"/>
                        </a:rPr>
                        <a:t>am</a:t>
                      </a:r>
                      <a:endParaRPr kumimoji="0" lang="en-GB" altLang="cy-GB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8977"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cwrdd â</a:t>
                      </a:r>
                      <a:r>
                        <a:rPr kumimoji="0" lang="en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ysgrifennu at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blino ar 	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edrych am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8713"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cyffwrdd â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anfon at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gweddïo ar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gofyn am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339"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dod â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mynd at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edrych ar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sôn am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3339"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mynd â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anelu at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gweiddi ar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talu am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8713"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peidio â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cyfeirio at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gwenu ar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gorffen am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78713"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sgwrsio â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cerdded at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gwrando ar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mynd am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8739"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siarad â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symud at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sylwi ar</a:t>
                      </a:r>
                      <a:endParaRPr kumimoji="0" lang="en-GB" altLang="cy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600">
                          <a:solidFill>
                            <a:srgbClr val="404040"/>
                          </a:solidFill>
                          <a:latin typeface="Trebuchet MS" charset="0"/>
                        </a:defRPr>
                      </a:lvl1pPr>
                      <a:lvl2pPr marL="742950" indent="-28575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400">
                          <a:solidFill>
                            <a:srgbClr val="404040"/>
                          </a:solidFill>
                          <a:latin typeface="Trebuchet MS" charset="0"/>
                        </a:defRPr>
                      </a:lvl2pPr>
                      <a:lvl3pPr marL="11430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200">
                          <a:solidFill>
                            <a:srgbClr val="404040"/>
                          </a:solidFill>
                          <a:latin typeface="Trebuchet MS" charset="0"/>
                        </a:defRPr>
                      </a:lvl3pPr>
                      <a:lvl4pPr marL="16002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4pPr>
                      <a:lvl5pPr marL="2057400" indent="-228600">
                        <a:spcBef>
                          <a:spcPts val="1000"/>
                        </a:spcBef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5pPr>
                      <a:lvl6pPr marL="25146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6pPr>
                      <a:lvl7pPr marL="29718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7pPr>
                      <a:lvl8pPr marL="34290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8pPr>
                      <a:lvl9pPr marL="3886200" indent="-228600" fontAlgn="base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charset="2"/>
                        <a:defRPr sz="1000">
                          <a:solidFill>
                            <a:srgbClr val="404040"/>
                          </a:solidFill>
                          <a:latin typeface="Trebuchet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cy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siopa am</a:t>
                      </a:r>
                      <a:endParaRPr kumimoji="0" lang="en-GB" altLang="cy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DE7AD14C-E6C3-554E-A7D3-D25E097DA9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7568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FDD35-DD8B-E641-8A91-9126D5434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422" y="127985"/>
            <a:ext cx="6132533" cy="1049600"/>
          </a:xfrm>
        </p:spPr>
        <p:txBody>
          <a:bodyPr/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Pwysig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athrawon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7B056C-277F-3540-93A9-4BB345659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002" y="1726215"/>
            <a:ext cx="5238686" cy="3593591"/>
          </a:xfrm>
        </p:spPr>
        <p:txBody>
          <a:bodyPr>
            <a:noAutofit/>
          </a:bodyPr>
          <a:lstStyle/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Dweud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Siarad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â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at /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Gwrando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Cael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12-Point Star 4">
            <a:extLst>
              <a:ext uri="{FF2B5EF4-FFF2-40B4-BE49-F238E27FC236}">
                <a16:creationId xmlns:a16="http://schemas.microsoft.com/office/drawing/2014/main" id="{015AB240-AE34-5E4C-A426-8D9D96C5E5C4}"/>
              </a:ext>
            </a:extLst>
          </p:cNvPr>
          <p:cNvSpPr/>
          <p:nvPr/>
        </p:nvSpPr>
        <p:spPr>
          <a:xfrm>
            <a:off x="6245525" y="955236"/>
            <a:ext cx="5641675" cy="4375079"/>
          </a:xfrm>
          <a:prstGeom prst="star12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COFIWCH: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ohonoch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chi’n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athro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CF0D42-845B-694D-BB0A-371912AB26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095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529389" y="2165684"/>
            <a:ext cx="11340558" cy="3386976"/>
          </a:xfrm>
        </p:spPr>
        <p:txBody>
          <a:bodyPr>
            <a:normAutofit/>
          </a:bodyPr>
          <a:lstStyle/>
          <a:p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Gweithiwch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grŵp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Meddyliwch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am 10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brawddeg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athro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dweud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ddysgwyr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ystafell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ddosbarth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arddodiaid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berfenwau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Cofiwch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athro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modelu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blant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felly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cywirdeb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cy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193DF14-AB11-4E47-AFDF-86365A7D03FD}"/>
              </a:ext>
            </a:extLst>
          </p:cNvPr>
          <p:cNvSpPr txBox="1">
            <a:spLocks/>
          </p:cNvSpPr>
          <p:nvPr/>
        </p:nvSpPr>
        <p:spPr>
          <a:xfrm>
            <a:off x="2637148" y="440681"/>
            <a:ext cx="6132533" cy="104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mpact"/>
              <a:buNone/>
              <a:defRPr sz="5100" b="0" i="0" u="none" strike="noStrike" cap="none">
                <a:solidFill>
                  <a:schemeClr val="dk2"/>
                </a:solidFill>
                <a:latin typeface="Impact"/>
                <a:ea typeface="Impact"/>
                <a:cs typeface="Impact"/>
                <a:sym typeface="Impact"/>
              </a:defRPr>
            </a:lvl1pPr>
            <a:lvl2pPr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Tasg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Gwaith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Grwp</a:t>
            </a:r>
            <a:endPara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55CBD5-0A1D-AA46-A1B9-5EBA42DC4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3009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437754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Berf neu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ferfenw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Pa un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ddylwn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069432"/>
            <a:ext cx="10972800" cy="3966906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Byddwn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neu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ferfenwau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brawddeg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un o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ddwy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ffordd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68580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>
              <a:buNone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naill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ai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ffurfiau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u="sng" dirty="0" err="1">
                <a:latin typeface="Arial" panose="020B0604020202020204" pitchFamily="34" charset="0"/>
                <a:cs typeface="Arial" panose="020B0604020202020204" pitchFamily="34" charset="0"/>
              </a:rPr>
              <a:t>cwmpasog</a:t>
            </a:r>
            <a:r>
              <a:rPr lang="en-US" sz="2500" u="sng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		Mae Huw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ennill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68630" lvl="1" indent="0">
              <a:buNone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neu</a:t>
            </a:r>
            <a:endParaRPr 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ffurfiau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u="sng" dirty="0" err="1">
                <a:latin typeface="Arial" panose="020B0604020202020204" pitchFamily="34" charset="0"/>
                <a:cs typeface="Arial" panose="020B0604020202020204" pitchFamily="34" charset="0"/>
              </a:rPr>
              <a:t>cryno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Enillodd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Huw.</a:t>
            </a:r>
          </a:p>
          <a:p>
            <a:pPr marL="468630" lvl="1" indent="0">
              <a:buNone/>
            </a:pPr>
            <a:endParaRPr lang="en-US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A6996D-AA73-A14A-9521-31B6F1C15F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4062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664" y="274638"/>
            <a:ext cx="10627743" cy="1143000"/>
          </a:xfrm>
        </p:spPr>
        <p:txBody>
          <a:bodyPr>
            <a:normAutofit/>
          </a:bodyPr>
          <a:lstStyle/>
          <a:p>
            <a:pPr algn="ctr"/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ydw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i’n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berfenw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40632" y="1825625"/>
            <a:ext cx="11951368" cy="4351338"/>
          </a:xfrm>
        </p:spPr>
        <p:txBody>
          <a:bodyPr/>
          <a:lstStyle/>
          <a:p>
            <a:pPr>
              <a:buFont typeface="Wingdings" charset="2"/>
              <a:buNone/>
            </a:pPr>
            <a:r>
              <a:rPr lang="en-GB" altLang="en-US" sz="2500" dirty="0">
                <a:latin typeface="Comic Sans MS" charset="0"/>
              </a:rPr>
              <a:t>	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Mae’n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rhaid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ffurf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‘bod’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berfenw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dyma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rhoi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ffurf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b="1" dirty="0" err="1">
                <a:latin typeface="Arial" panose="020B0604020202020204" pitchFamily="34" charset="0"/>
                <a:cs typeface="Arial" panose="020B0604020202020204" pitchFamily="34" charset="0"/>
              </a:rPr>
              <a:t>gwmpasog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sef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ffordd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hir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ddweud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rhywbeth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aml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ffordd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hir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(CWMPASOG)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fyddwn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ni’n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lafar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siarad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e.e</a:t>
            </a:r>
            <a:r>
              <a:rPr lang="en-GB" altLang="en-US" sz="2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charset="2"/>
              <a:buNone/>
            </a:pPr>
            <a:endParaRPr lang="en-GB" alt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 typeface="Wingdings" charset="2"/>
              <a:buNone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Mae e </a:t>
            </a:r>
            <a:r>
              <a:rPr lang="en-GB" alt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gweld</a:t>
            </a:r>
            <a:r>
              <a:rPr lang="en-GB" alt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alt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ffilm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420185" y="4768712"/>
            <a:ext cx="2592387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ffurf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‘BOD’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>
            <a:off x="4716379" y="3922295"/>
            <a:ext cx="0" cy="69741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6314535" y="4768712"/>
            <a:ext cx="1511300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berfenw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6784364" y="4078747"/>
            <a:ext cx="25510" cy="540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CC64CD9-CE92-4C49-8AEC-3FEA37F04B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5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8" grpId="0" animBg="1"/>
      <p:bldP spid="820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0322" y="274638"/>
            <a:ext cx="7409784" cy="784830"/>
          </a:xfrm>
        </p:spPr>
        <p:txBody>
          <a:bodyPr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ydych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chi’n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sylwi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1511" y="1530214"/>
            <a:ext cx="11528977" cy="19389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err="1"/>
              <a:t>Gyda’r</a:t>
            </a:r>
            <a:r>
              <a:rPr lang="en-US" sz="3000" dirty="0"/>
              <a:t> </a:t>
            </a:r>
            <a:r>
              <a:rPr lang="en-US" sz="3000" dirty="0" err="1"/>
              <a:t>ffurfiau</a:t>
            </a:r>
            <a:r>
              <a:rPr lang="en-US" sz="3000" dirty="0"/>
              <a:t> </a:t>
            </a:r>
            <a:r>
              <a:rPr lang="en-US" sz="3000" dirty="0" err="1"/>
              <a:t>cwmpasog</a:t>
            </a:r>
            <a:r>
              <a:rPr lang="en-US" sz="3000" dirty="0"/>
              <a:t>, </a:t>
            </a:r>
            <a:r>
              <a:rPr lang="en-US" sz="3000" dirty="0" err="1"/>
              <a:t>byddwn</a:t>
            </a:r>
            <a:r>
              <a:rPr lang="en-US" sz="3000" dirty="0"/>
              <a:t> </a:t>
            </a:r>
            <a:r>
              <a:rPr lang="en-US" sz="3000" dirty="0" err="1"/>
              <a:t>ni’n</a:t>
            </a:r>
            <a:r>
              <a:rPr lang="en-US" sz="3000" dirty="0"/>
              <a:t> </a:t>
            </a:r>
            <a:r>
              <a:rPr lang="en-US" sz="3000" dirty="0" err="1"/>
              <a:t>defnyddio</a:t>
            </a:r>
            <a:r>
              <a:rPr lang="en-US" sz="3000" dirty="0"/>
              <a:t> </a:t>
            </a:r>
            <a:r>
              <a:rPr lang="en-US" sz="3000" b="1" dirty="0" err="1"/>
              <a:t>berfenw</a:t>
            </a:r>
            <a:r>
              <a:rPr lang="en-US" sz="3000" dirty="0"/>
              <a:t> bob </a:t>
            </a:r>
            <a:r>
              <a:rPr lang="en-US" sz="3000" dirty="0" err="1"/>
              <a:t>tro</a:t>
            </a:r>
            <a:r>
              <a:rPr lang="en-US" sz="3000" dirty="0"/>
              <a:t>.</a:t>
            </a:r>
          </a:p>
          <a:p>
            <a:endParaRPr lang="en-US" sz="3000" dirty="0"/>
          </a:p>
          <a:p>
            <a:r>
              <a:rPr lang="en-US" sz="3000" b="1" dirty="0" err="1"/>
              <a:t>Fydd</a:t>
            </a:r>
            <a:r>
              <a:rPr lang="en-US" sz="3000" b="1" dirty="0"/>
              <a:t> </a:t>
            </a:r>
            <a:r>
              <a:rPr lang="en-US" sz="3000" b="1" dirty="0" err="1"/>
              <a:t>gwrthrych</a:t>
            </a:r>
            <a:r>
              <a:rPr lang="en-US" sz="3000" b="1" dirty="0"/>
              <a:t> y </a:t>
            </a:r>
            <a:r>
              <a:rPr lang="en-US" sz="3000" b="1" dirty="0" err="1"/>
              <a:t>ferf</a:t>
            </a:r>
            <a:r>
              <a:rPr lang="en-US" sz="3000" b="1" dirty="0"/>
              <a:t> </a:t>
            </a:r>
            <a:r>
              <a:rPr lang="en-US" sz="3000" dirty="0"/>
              <a:t>(y person/</a:t>
            </a:r>
            <a:r>
              <a:rPr lang="en-US" sz="3000" dirty="0" err="1"/>
              <a:t>peth</a:t>
            </a:r>
            <a:r>
              <a:rPr lang="en-US" sz="3000" dirty="0"/>
              <a:t> </a:t>
            </a:r>
            <a:r>
              <a:rPr lang="en-US" sz="3000" dirty="0" err="1"/>
              <a:t>sy’n</a:t>
            </a:r>
            <a:r>
              <a:rPr lang="en-US" sz="3000" dirty="0"/>
              <a:t> ‘</a:t>
            </a:r>
            <a:r>
              <a:rPr lang="en-US" sz="3000" dirty="0" err="1"/>
              <a:t>dioddef</a:t>
            </a:r>
            <a:r>
              <a:rPr lang="en-US" sz="3000" dirty="0"/>
              <a:t>’ y </a:t>
            </a:r>
            <a:r>
              <a:rPr lang="en-US" sz="3000" dirty="0" err="1"/>
              <a:t>weithred</a:t>
            </a:r>
            <a:r>
              <a:rPr lang="en-US" sz="3000" dirty="0"/>
              <a:t>) </a:t>
            </a:r>
            <a:r>
              <a:rPr lang="en-US" sz="3000" b="1" dirty="0" err="1"/>
              <a:t>ddim</a:t>
            </a:r>
            <a:r>
              <a:rPr lang="en-US" sz="3000" b="1" dirty="0"/>
              <a:t> </a:t>
            </a:r>
            <a:r>
              <a:rPr lang="en-US" sz="3000" b="1" dirty="0" err="1"/>
              <a:t>yn</a:t>
            </a:r>
            <a:r>
              <a:rPr lang="en-US" sz="3000" b="1" dirty="0"/>
              <a:t> </a:t>
            </a:r>
            <a:r>
              <a:rPr lang="en-US" sz="3000" b="1" dirty="0" err="1"/>
              <a:t>treiglo</a:t>
            </a:r>
            <a:r>
              <a:rPr lang="en-US" sz="3000" dirty="0"/>
              <a:t> </a:t>
            </a:r>
            <a:r>
              <a:rPr lang="en-US" sz="3000" dirty="0" err="1"/>
              <a:t>gyda’r</a:t>
            </a:r>
            <a:r>
              <a:rPr lang="en-US" sz="3000" dirty="0"/>
              <a:t> </a:t>
            </a:r>
            <a:r>
              <a:rPr lang="en-US" sz="3000" dirty="0" err="1"/>
              <a:t>ffurfiau</a:t>
            </a:r>
            <a:r>
              <a:rPr lang="en-US" sz="3000" dirty="0"/>
              <a:t> </a:t>
            </a:r>
            <a:r>
              <a:rPr lang="en-US" sz="3000" dirty="0" err="1"/>
              <a:t>cwmpasog</a:t>
            </a:r>
            <a:r>
              <a:rPr lang="en-US" sz="3000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00322" y="4176465"/>
            <a:ext cx="67913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hi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ennill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cadair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Eisteddfod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unwaith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Enillodd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gadair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Eisteddfod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unwaith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04DA0B-6B04-CC40-9A3D-11B4BEBC35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27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251678" y="382386"/>
            <a:ext cx="10178322" cy="714218"/>
          </a:xfrm>
        </p:spPr>
        <p:txBody>
          <a:bodyPr/>
          <a:lstStyle/>
          <a:p>
            <a:pPr algn="ctr"/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berf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gryno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385011" y="1611924"/>
            <a:ext cx="11429999" cy="4530725"/>
          </a:xfrm>
        </p:spPr>
        <p:txBody>
          <a:bodyPr/>
          <a:lstStyle/>
          <a:p>
            <a:pPr>
              <a:buFont typeface="Wingdings" charset="2"/>
              <a:buNone/>
            </a:pPr>
            <a:r>
              <a:rPr lang="en-GB" altLang="en-US" sz="2600" dirty="0"/>
              <a:t>	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Berf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gryno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ffordd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fyrrach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ddweud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rhywbeth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Ystyriwch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ddwy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frawddeg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ganlynol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buFont typeface="Wingdings" charset="2"/>
              <a:buNone/>
            </a:pPr>
            <a:endParaRPr lang="en-GB" alt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 typeface="Wingdings" charset="2"/>
              <a:buNone/>
            </a:pP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alt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Siôn</a:t>
            </a:r>
            <a:r>
              <a:rPr lang="en-GB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darllen</a:t>
            </a:r>
            <a:r>
              <a:rPr lang="en-GB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GB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charset="2"/>
              <a:buNone/>
            </a:pPr>
            <a:endParaRPr lang="en-GB" alt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charset="2"/>
              <a:buNone/>
            </a:pPr>
            <a:endParaRPr lang="en-GB" alt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 typeface="Wingdings" charset="2"/>
              <a:buNone/>
            </a:pPr>
            <a:r>
              <a:rPr lang="en-GB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algn="ctr">
              <a:buFont typeface="Wingdings" charset="2"/>
              <a:buNone/>
            </a:pPr>
            <a:endParaRPr lang="en-GB" alt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 typeface="Wingdings" charset="2"/>
              <a:buNone/>
            </a:pPr>
            <a:r>
              <a:rPr lang="en-GB" alt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Darllenodd</a:t>
            </a:r>
            <a:r>
              <a:rPr lang="en-GB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Siôn</a:t>
            </a:r>
            <a:r>
              <a:rPr lang="en-GB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lyfr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957618" y="2849558"/>
            <a:ext cx="5103666" cy="6022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249226" y="5156849"/>
            <a:ext cx="3693547" cy="6620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673768" y="4221163"/>
            <a:ext cx="103528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ystyr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rhain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union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fath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alt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Cwmpasog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alt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Cryno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ail.</a:t>
            </a:r>
            <a:endParaRPr lang="en-US" alt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 flipV="1">
            <a:off x="4642985" y="3505812"/>
            <a:ext cx="939667" cy="59202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>
            <a:off x="4580290" y="4581526"/>
            <a:ext cx="830707" cy="55506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7986E3B-C54F-C948-8703-647B3B630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261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2" grpId="0" animBg="1"/>
      <p:bldP spid="12293" grpId="0" animBg="1"/>
      <p:bldP spid="12295" grpId="0" animBg="1"/>
      <p:bldP spid="1229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alt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gwahaniaeth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rhwng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berf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gryno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alt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berf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gwmpasog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alt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09073" y="2673872"/>
            <a:ext cx="11454064" cy="287972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GB" altLang="en-US" sz="2600" dirty="0"/>
              <a:t>	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Rydym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ffurfiau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cwmpasog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sefyllfaoedd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ble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rydym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i’r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fwy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anffurfiol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enwedig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lafar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cryno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fwy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ffurfiol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ac felly,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maen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nhw’n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gweddu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sefyllfaoedd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ffurfiol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enwedig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rhai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ffurfiau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e.e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traethodau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aseiniadau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Prifysgol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B75E83-9BF6-414C-BC89-74B1765E0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53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911111" y="182077"/>
            <a:ext cx="6906126" cy="1050690"/>
          </a:xfrm>
        </p:spPr>
        <p:txBody>
          <a:bodyPr/>
          <a:lstStyle/>
          <a:p>
            <a:pPr algn="ctr"/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Presennol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Dyfodol</a:t>
            </a:r>
            <a:endParaRPr lang="en-GB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983094" y="1495792"/>
            <a:ext cx="73453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 dirty="0" err="1"/>
              <a:t>Defnyddir</a:t>
            </a:r>
            <a:r>
              <a:rPr lang="en-GB" altLang="en-US" sz="2400" dirty="0"/>
              <a:t> y </a:t>
            </a:r>
            <a:r>
              <a:rPr lang="en-GB" altLang="en-US" sz="2400" dirty="0" err="1"/>
              <a:t>ffurf</a:t>
            </a:r>
            <a:r>
              <a:rPr lang="en-GB" altLang="en-US" sz="2400" dirty="0"/>
              <a:t> </a:t>
            </a:r>
            <a:r>
              <a:rPr lang="en-GB" altLang="en-US" sz="2400" dirty="0" err="1"/>
              <a:t>hon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i</a:t>
            </a:r>
            <a:r>
              <a:rPr lang="en-GB" altLang="en-US" sz="2400" dirty="0"/>
              <a:t> </a:t>
            </a:r>
            <a:r>
              <a:rPr lang="en-GB" altLang="en-US" sz="2400" dirty="0" err="1"/>
              <a:t>ddisgrifio</a:t>
            </a:r>
            <a:r>
              <a:rPr lang="en-GB" altLang="en-US" sz="2400" dirty="0"/>
              <a:t>: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84682" y="2202316"/>
            <a:ext cx="7343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/>
              <a:t>1)	</a:t>
            </a:r>
            <a:r>
              <a:rPr lang="en-GB" altLang="en-US" sz="2800" dirty="0" err="1"/>
              <a:t>Rhywbeth</a:t>
            </a:r>
            <a:r>
              <a:rPr lang="en-GB" altLang="en-US" sz="2800" dirty="0"/>
              <a:t> </a:t>
            </a:r>
            <a:r>
              <a:rPr lang="en-GB" altLang="en-US" sz="2800" dirty="0" err="1"/>
              <a:t>sy’n</a:t>
            </a:r>
            <a:r>
              <a:rPr lang="en-GB" altLang="en-US" sz="2800" dirty="0"/>
              <a:t> </a:t>
            </a:r>
            <a:r>
              <a:rPr lang="en-GB" altLang="en-US" sz="2800" dirty="0" err="1"/>
              <a:t>digwydd</a:t>
            </a:r>
            <a:r>
              <a:rPr lang="en-GB" altLang="en-US" sz="2800" dirty="0"/>
              <a:t> </a:t>
            </a:r>
            <a:r>
              <a:rPr lang="en-GB" altLang="en-US" sz="2800" dirty="0" err="1"/>
              <a:t>ar</a:t>
            </a:r>
            <a:r>
              <a:rPr lang="en-GB" altLang="en-US" sz="2800" dirty="0"/>
              <a:t> y </a:t>
            </a:r>
            <a:r>
              <a:rPr lang="en-GB" altLang="en-US" sz="2800" dirty="0" err="1"/>
              <a:t>pryd</a:t>
            </a:r>
            <a:r>
              <a:rPr lang="en-GB" altLang="en-US" sz="2800" dirty="0"/>
              <a:t>.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920080" y="2728367"/>
            <a:ext cx="7920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 err="1"/>
              <a:t>e.e</a:t>
            </a:r>
            <a:r>
              <a:rPr lang="en-GB" altLang="en-US" sz="2800" dirty="0"/>
              <a:t>.	</a:t>
            </a:r>
            <a:r>
              <a:rPr lang="en-GB" altLang="en-US" sz="2800" b="1" dirty="0" err="1">
                <a:solidFill>
                  <a:schemeClr val="tx1"/>
                </a:solidFill>
              </a:rPr>
              <a:t>Gwelaf</a:t>
            </a:r>
            <a:r>
              <a:rPr lang="en-GB" altLang="en-US" sz="2800" dirty="0"/>
              <a:t> </a:t>
            </a:r>
            <a:r>
              <a:rPr lang="en-GB" altLang="en-US" sz="2800" dirty="0" err="1"/>
              <a:t>i’r</a:t>
            </a:r>
            <a:r>
              <a:rPr lang="en-GB" altLang="en-US" sz="2800" dirty="0"/>
              <a:t> haul </a:t>
            </a:r>
            <a:r>
              <a:rPr lang="en-GB" altLang="en-US" sz="2800" dirty="0" err="1"/>
              <a:t>yn</a:t>
            </a:r>
            <a:r>
              <a:rPr lang="en-GB" altLang="en-US" sz="2800" dirty="0"/>
              <a:t> </a:t>
            </a:r>
            <a:r>
              <a:rPr lang="en-GB" altLang="en-US" sz="2800" dirty="0" err="1"/>
              <a:t>yr</a:t>
            </a:r>
            <a:r>
              <a:rPr lang="en-GB" altLang="en-US" sz="2800" dirty="0"/>
              <a:t> </a:t>
            </a:r>
            <a:r>
              <a:rPr lang="en-GB" altLang="en-US" sz="2800" dirty="0" err="1"/>
              <a:t>awyr</a:t>
            </a:r>
            <a:r>
              <a:rPr lang="en-GB" altLang="en-US" sz="2800" dirty="0"/>
              <a:t>, </a:t>
            </a:r>
            <a:r>
              <a:rPr lang="en-GB" altLang="en-US" sz="2800" dirty="0" err="1"/>
              <a:t>mae’n</a:t>
            </a:r>
            <a:r>
              <a:rPr lang="en-GB" altLang="en-US" sz="2800" dirty="0"/>
              <a:t> </a:t>
            </a:r>
            <a:r>
              <a:rPr lang="en-GB" altLang="en-US" sz="2800" dirty="0" err="1"/>
              <a:t>braf</a:t>
            </a:r>
            <a:r>
              <a:rPr lang="en-GB" altLang="en-US" sz="2800" dirty="0"/>
              <a:t>.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983094" y="3497903"/>
            <a:ext cx="8485304" cy="542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/>
              <a:t>2)	</a:t>
            </a:r>
            <a:r>
              <a:rPr lang="en-GB" altLang="en-US" sz="2800" dirty="0" err="1"/>
              <a:t>Rhywbeth</a:t>
            </a:r>
            <a:r>
              <a:rPr lang="en-GB" altLang="en-US" sz="2800" dirty="0"/>
              <a:t> </a:t>
            </a:r>
            <a:r>
              <a:rPr lang="en-GB" altLang="en-US" sz="2800" dirty="0" err="1"/>
              <a:t>fydd</a:t>
            </a:r>
            <a:r>
              <a:rPr lang="en-GB" altLang="en-US" sz="2800" dirty="0"/>
              <a:t> </a:t>
            </a:r>
            <a:r>
              <a:rPr lang="en-GB" altLang="en-US" sz="2800" dirty="0" err="1"/>
              <a:t>yn</a:t>
            </a:r>
            <a:r>
              <a:rPr lang="en-GB" altLang="en-US" sz="2800" dirty="0"/>
              <a:t> </a:t>
            </a:r>
            <a:r>
              <a:rPr lang="en-GB" altLang="en-US" sz="2800" dirty="0" err="1"/>
              <a:t>digwydd</a:t>
            </a:r>
            <a:r>
              <a:rPr lang="en-GB" altLang="en-US" sz="2800" dirty="0"/>
              <a:t> </a:t>
            </a:r>
            <a:r>
              <a:rPr lang="en-GB" altLang="en-US" sz="2800" dirty="0" err="1"/>
              <a:t>yn</a:t>
            </a:r>
            <a:r>
              <a:rPr lang="en-GB" altLang="en-US" sz="2800" dirty="0"/>
              <a:t> y </a:t>
            </a:r>
            <a:r>
              <a:rPr lang="en-GB" altLang="en-US" sz="2800" dirty="0" err="1"/>
              <a:t>dyfodol</a:t>
            </a:r>
            <a:r>
              <a:rPr lang="en-GB" altLang="en-US" sz="2800" dirty="0"/>
              <a:t>.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907135" y="4023954"/>
            <a:ext cx="7561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 err="1"/>
              <a:t>e.e</a:t>
            </a:r>
            <a:r>
              <a:rPr lang="en-GB" altLang="en-US" sz="2800" dirty="0"/>
              <a:t>.	</a:t>
            </a:r>
            <a:r>
              <a:rPr lang="en-GB" altLang="en-US" sz="2800" b="1" dirty="0" err="1">
                <a:solidFill>
                  <a:schemeClr val="tx1"/>
                </a:solidFill>
              </a:rPr>
              <a:t>Rhedaf</a:t>
            </a:r>
            <a:r>
              <a:rPr lang="en-GB" altLang="en-US" sz="2800" b="1" dirty="0"/>
              <a:t> </a:t>
            </a:r>
            <a:r>
              <a:rPr lang="en-GB" altLang="en-US" sz="2800" dirty="0" err="1"/>
              <a:t>yn</a:t>
            </a:r>
            <a:r>
              <a:rPr lang="en-GB" altLang="en-US" sz="2800" dirty="0"/>
              <a:t> y </a:t>
            </a:r>
            <a:r>
              <a:rPr lang="en-GB" altLang="en-US" sz="2800" dirty="0" err="1"/>
              <a:t>ras</a:t>
            </a:r>
            <a:r>
              <a:rPr lang="en-GB" altLang="en-US" sz="2800" dirty="0"/>
              <a:t> </a:t>
            </a:r>
            <a:r>
              <a:rPr lang="en-GB" altLang="en-US" sz="2800" dirty="0" err="1"/>
              <a:t>yfory</a:t>
            </a:r>
            <a:r>
              <a:rPr lang="en-GB" altLang="en-US" sz="2800" dirty="0"/>
              <a:t>.</a:t>
            </a: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983094" y="4786615"/>
            <a:ext cx="76327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i="1" dirty="0"/>
              <a:t>3)	</a:t>
            </a:r>
            <a:r>
              <a:rPr lang="en-GB" altLang="en-US" sz="2800" dirty="0" err="1"/>
              <a:t>Rhywbeth</a:t>
            </a:r>
            <a:r>
              <a:rPr lang="en-GB" altLang="en-US" sz="2800" dirty="0"/>
              <a:t> </a:t>
            </a:r>
            <a:r>
              <a:rPr lang="en-GB" altLang="en-US" sz="2800" dirty="0" err="1"/>
              <a:t>sydd</a:t>
            </a:r>
            <a:r>
              <a:rPr lang="en-GB" altLang="en-US" sz="2800" dirty="0"/>
              <a:t> </a:t>
            </a:r>
            <a:r>
              <a:rPr lang="en-GB" altLang="en-US" sz="2800" dirty="0" err="1"/>
              <a:t>fel</a:t>
            </a:r>
            <a:r>
              <a:rPr lang="en-GB" altLang="en-US" sz="2800" dirty="0"/>
              <a:t> </a:t>
            </a:r>
            <a:r>
              <a:rPr lang="en-GB" altLang="en-US" sz="2800" dirty="0" err="1"/>
              <a:t>arfer</a:t>
            </a:r>
            <a:r>
              <a:rPr lang="en-GB" altLang="en-US" sz="2800" dirty="0"/>
              <a:t> </a:t>
            </a:r>
            <a:r>
              <a:rPr lang="en-GB" altLang="en-US" sz="2800" dirty="0" err="1"/>
              <a:t>yn</a:t>
            </a:r>
            <a:r>
              <a:rPr lang="en-GB" altLang="en-US" sz="2800" dirty="0"/>
              <a:t> </a:t>
            </a:r>
            <a:r>
              <a:rPr lang="en-GB" altLang="en-US" sz="2800" dirty="0" err="1"/>
              <a:t>digwydd</a:t>
            </a:r>
            <a:r>
              <a:rPr lang="en-GB" altLang="en-US" sz="2800" dirty="0"/>
              <a:t>.</a:t>
            </a:r>
            <a:endParaRPr lang="en-GB" altLang="en-US" sz="2800" i="1" dirty="0"/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1907135" y="5316845"/>
            <a:ext cx="7705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 err="1"/>
              <a:t>e.e</a:t>
            </a:r>
            <a:r>
              <a:rPr lang="en-GB" altLang="en-US" sz="2800" dirty="0"/>
              <a:t>	</a:t>
            </a:r>
            <a:r>
              <a:rPr lang="en-GB" altLang="en-US" sz="2800" b="1" dirty="0" err="1">
                <a:solidFill>
                  <a:schemeClr val="tx1"/>
                </a:solidFill>
              </a:rPr>
              <a:t>Edrychaf</a:t>
            </a:r>
            <a:r>
              <a:rPr lang="en-GB" altLang="en-US" sz="2800" dirty="0"/>
              <a:t> </a:t>
            </a:r>
            <a:r>
              <a:rPr lang="en-GB" altLang="en-US" sz="2800" dirty="0" err="1"/>
              <a:t>ar</a:t>
            </a:r>
            <a:r>
              <a:rPr lang="en-GB" altLang="en-US" sz="2800" dirty="0"/>
              <a:t> y teledu bob bore.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E94234D-5F7F-094E-9A73-D152CEDBE2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271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  <p:bldP spid="6152" grpId="0"/>
      <p:bldP spid="6153" grpId="0"/>
      <p:bldP spid="6154" grpId="0"/>
      <p:bldP spid="615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>
          <a:xfrm>
            <a:off x="2117725" y="195104"/>
            <a:ext cx="8092355" cy="926330"/>
          </a:xfrm>
        </p:spPr>
        <p:txBody>
          <a:bodyPr/>
          <a:lstStyle/>
          <a:p>
            <a:pPr algn="ctr">
              <a:defRPr/>
            </a:pPr>
            <a:r>
              <a:rPr lang="cy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Terfyniadau’r presennol</a:t>
            </a:r>
            <a:endParaRPr lang="en-GB" alt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42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2117725" y="1359070"/>
            <a:ext cx="4698355" cy="4070350"/>
          </a:xfrm>
        </p:spPr>
        <p:txBody>
          <a:bodyPr>
            <a:normAutofit/>
          </a:bodyPr>
          <a:lstStyle/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...af </a:t>
            </a:r>
            <a:endParaRPr lang="cy-GB" altLang="en-US" sz="3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...i </a:t>
            </a:r>
            <a:endParaRPr lang="cy-GB" altLang="en-US" sz="3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...a[….iff/….ith] </a:t>
            </a:r>
            <a:endParaRPr lang="cy-GB" altLang="en-US" sz="3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...wn </a:t>
            </a:r>
            <a:endParaRPr lang="cy-GB" altLang="en-US" sz="3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...wch </a:t>
            </a:r>
            <a:endParaRPr lang="cy-GB" altLang="en-US" sz="3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...an</a:t>
            </a:r>
          </a:p>
        </p:txBody>
      </p:sp>
      <p:sp>
        <p:nvSpPr>
          <p:cNvPr id="61443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6558868" y="1245019"/>
            <a:ext cx="3908425" cy="4070350"/>
          </a:xfrm>
        </p:spPr>
        <p:txBody>
          <a:bodyPr>
            <a:normAutofit/>
          </a:bodyPr>
          <a:lstStyle/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gweithi</a:t>
            </a:r>
            <a:r>
              <a:rPr lang="cy-GB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af i</a:t>
            </a:r>
          </a:p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gweith</a:t>
            </a:r>
            <a:r>
              <a:rPr lang="cy-GB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cy-GB" alt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di</a:t>
            </a:r>
          </a:p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gweithi</a:t>
            </a:r>
            <a:r>
              <a:rPr lang="cy-GB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a ef/hi</a:t>
            </a:r>
          </a:p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gweithi</a:t>
            </a:r>
            <a:r>
              <a:rPr lang="cy-GB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wn</a:t>
            </a:r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</a:p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gweithi</a:t>
            </a:r>
            <a:r>
              <a:rPr lang="cy-GB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wch</a:t>
            </a:r>
            <a:r>
              <a:rPr lang="cy-GB" alt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chi</a:t>
            </a:r>
          </a:p>
          <a:p>
            <a:pPr eaLnBrk="1" hangingPunct="1"/>
            <a:r>
              <a:rPr lang="cy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gweithi</a:t>
            </a:r>
            <a:r>
              <a:rPr lang="cy-GB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cy-GB" alt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CFC4703-1E14-DF44-8EA8-8F16F126ECCB}"/>
              </a:ext>
            </a:extLst>
          </p:cNvPr>
          <p:cNvSpPr/>
          <p:nvPr/>
        </p:nvSpPr>
        <p:spPr>
          <a:xfrm>
            <a:off x="4296879" y="5059660"/>
            <a:ext cx="3005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ir</a:t>
            </a: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amhersonol</a:t>
            </a: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A7952A-EF50-734B-82C2-39DD4B1D9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335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Gorffennol</a:t>
            </a:r>
            <a:endParaRPr lang="en-GB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965841" y="1718325"/>
            <a:ext cx="7345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 err="1"/>
              <a:t>Defnyddir</a:t>
            </a:r>
            <a:r>
              <a:rPr lang="en-GB" altLang="en-US" sz="2800" dirty="0"/>
              <a:t> y </a:t>
            </a:r>
            <a:r>
              <a:rPr lang="en-GB" altLang="en-US" sz="2800" dirty="0" err="1"/>
              <a:t>ffurf</a:t>
            </a:r>
            <a:r>
              <a:rPr lang="en-GB" altLang="en-US" sz="2800" dirty="0"/>
              <a:t> </a:t>
            </a:r>
            <a:r>
              <a:rPr lang="en-GB" altLang="en-US" sz="2800" dirty="0" err="1"/>
              <a:t>hon</a:t>
            </a:r>
            <a:r>
              <a:rPr lang="en-GB" altLang="en-US" sz="2800" dirty="0"/>
              <a:t> </a:t>
            </a:r>
            <a:r>
              <a:rPr lang="en-GB" altLang="en-US" sz="2800" dirty="0" err="1"/>
              <a:t>i</a:t>
            </a:r>
            <a:r>
              <a:rPr lang="en-GB" altLang="en-US" sz="2800" dirty="0"/>
              <a:t> </a:t>
            </a:r>
            <a:r>
              <a:rPr lang="en-GB" altLang="en-US" sz="2800" dirty="0" err="1"/>
              <a:t>ddisgrifio</a:t>
            </a:r>
            <a:r>
              <a:rPr lang="en-GB" altLang="en-US" sz="2800" dirty="0"/>
              <a:t>: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67429" y="2447332"/>
            <a:ext cx="107472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/>
              <a:t>1)	</a:t>
            </a:r>
            <a:r>
              <a:rPr lang="en-GB" altLang="en-US" sz="2800" dirty="0" err="1"/>
              <a:t>Rhywbeth</a:t>
            </a:r>
            <a:r>
              <a:rPr lang="en-GB" altLang="en-US" sz="2800" dirty="0"/>
              <a:t> </a:t>
            </a:r>
            <a:r>
              <a:rPr lang="en-GB" altLang="en-US" sz="2800" dirty="0" err="1"/>
              <a:t>sydd</a:t>
            </a:r>
            <a:r>
              <a:rPr lang="en-GB" altLang="en-US" sz="2800" dirty="0"/>
              <a:t> </a:t>
            </a:r>
            <a:r>
              <a:rPr lang="en-GB" altLang="en-US" sz="2800" dirty="0" err="1"/>
              <a:t>wedi</a:t>
            </a:r>
            <a:r>
              <a:rPr lang="en-GB" altLang="en-US" sz="2800" dirty="0"/>
              <a:t> </a:t>
            </a:r>
            <a:r>
              <a:rPr lang="en-GB" altLang="en-US" sz="2800" dirty="0" err="1"/>
              <a:t>digwydd</a:t>
            </a:r>
            <a:r>
              <a:rPr lang="en-GB" altLang="en-US" sz="2800" dirty="0"/>
              <a:t> ac </a:t>
            </a:r>
            <a:r>
              <a:rPr lang="en-GB" altLang="en-US" sz="2800" dirty="0" err="1"/>
              <a:t>sydd</a:t>
            </a:r>
            <a:r>
              <a:rPr lang="en-GB" altLang="en-US" sz="2800" dirty="0"/>
              <a:t> </a:t>
            </a:r>
            <a:r>
              <a:rPr lang="en-GB" altLang="en-US" sz="2800" dirty="0" err="1"/>
              <a:t>wedi</a:t>
            </a:r>
            <a:r>
              <a:rPr lang="en-GB" altLang="en-US" sz="2800" dirty="0"/>
              <a:t> </a:t>
            </a:r>
            <a:r>
              <a:rPr lang="en-GB" altLang="en-US" sz="2800" dirty="0" err="1"/>
              <a:t>dod</a:t>
            </a:r>
            <a:r>
              <a:rPr lang="en-GB" altLang="en-US" sz="2800" dirty="0"/>
              <a:t> </a:t>
            </a:r>
            <a:r>
              <a:rPr lang="en-GB" altLang="en-US" sz="2800" dirty="0" err="1"/>
              <a:t>i</a:t>
            </a:r>
            <a:r>
              <a:rPr lang="en-GB" altLang="en-US" sz="2800" dirty="0"/>
              <a:t> ben.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891222" y="3091548"/>
            <a:ext cx="79200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 err="1">
                <a:solidFill>
                  <a:schemeClr val="tx1"/>
                </a:solidFill>
              </a:rPr>
              <a:t>e.e</a:t>
            </a:r>
            <a:r>
              <a:rPr lang="en-GB" altLang="en-US" sz="2800" dirty="0">
                <a:solidFill>
                  <a:schemeClr val="tx1"/>
                </a:solidFill>
              </a:rPr>
              <a:t>.	</a:t>
            </a:r>
            <a:r>
              <a:rPr lang="en-GB" altLang="en-US" sz="2800" b="1" dirty="0" err="1">
                <a:solidFill>
                  <a:schemeClr val="tx1"/>
                </a:solidFill>
              </a:rPr>
              <a:t>Tyfodd</a:t>
            </a:r>
            <a:r>
              <a:rPr lang="en-GB" altLang="en-US" sz="2800" dirty="0">
                <a:solidFill>
                  <a:schemeClr val="tx1"/>
                </a:solidFill>
              </a:rPr>
              <a:t> y </a:t>
            </a:r>
            <a:r>
              <a:rPr lang="en-GB" altLang="en-US" sz="2800" dirty="0" err="1">
                <a:solidFill>
                  <a:schemeClr val="tx1"/>
                </a:solidFill>
              </a:rPr>
              <a:t>ferch</a:t>
            </a:r>
            <a:r>
              <a:rPr lang="en-GB" altLang="en-US" sz="2800" dirty="0">
                <a:solidFill>
                  <a:schemeClr val="tx1"/>
                </a:solidFill>
              </a:rPr>
              <a:t> </a:t>
            </a:r>
            <a:r>
              <a:rPr lang="en-GB" altLang="en-US" sz="2800" dirty="0" err="1">
                <a:solidFill>
                  <a:schemeClr val="tx1"/>
                </a:solidFill>
              </a:rPr>
              <a:t>ei</a:t>
            </a:r>
            <a:r>
              <a:rPr lang="en-GB" altLang="en-US" sz="2800" dirty="0">
                <a:solidFill>
                  <a:schemeClr val="tx1"/>
                </a:solidFill>
              </a:rPr>
              <a:t> </a:t>
            </a:r>
            <a:r>
              <a:rPr lang="en-GB" altLang="en-US" sz="2800" dirty="0" err="1">
                <a:solidFill>
                  <a:schemeClr val="tx1"/>
                </a:solidFill>
              </a:rPr>
              <a:t>gwallt</a:t>
            </a:r>
            <a:r>
              <a:rPr lang="en-GB" altLang="en-US" sz="2800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80355D-C5F1-D342-B03D-76299FA671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672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1019788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Gorffennol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Cryno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84913"/>
            <a:ext cx="10972800" cy="3777622"/>
          </a:xfrm>
        </p:spPr>
        <p:txBody>
          <a:bodyPr/>
          <a:lstStyle/>
          <a:p>
            <a:pPr eaLnBrk="1" hangingPunct="1">
              <a:buFont typeface="Wingdings" charset="2"/>
              <a:buNone/>
              <a:defRPr/>
            </a:pPr>
            <a:r>
              <a:rPr lang="en-GB" altLang="en-US" sz="2400" dirty="0">
                <a:latin typeface="Trebuchet MS" charset="0"/>
              </a:rPr>
              <a:t>	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Defnyddir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hwn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ddangos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rhywbeth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gorffennol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406212" y="2210071"/>
            <a:ext cx="4572000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altLang="en-US" sz="3500" b="1" dirty="0">
                <a:solidFill>
                  <a:schemeClr val="tx1"/>
                </a:solidFill>
              </a:rPr>
              <a:t>...</a:t>
            </a:r>
            <a:r>
              <a:rPr lang="en-GB" altLang="en-US" sz="3500" b="1" dirty="0" err="1">
                <a:solidFill>
                  <a:schemeClr val="tx1"/>
                </a:solidFill>
              </a:rPr>
              <a:t>ais</a:t>
            </a:r>
            <a:r>
              <a:rPr lang="en-GB" altLang="en-US" sz="3500" b="1" dirty="0">
                <a:solidFill>
                  <a:schemeClr val="tx1"/>
                </a:solidFill>
              </a:rPr>
              <a:t> </a:t>
            </a:r>
            <a:r>
              <a:rPr lang="en-GB" altLang="en-US" sz="3500" dirty="0" err="1"/>
              <a:t>i</a:t>
            </a:r>
            <a:r>
              <a:rPr lang="en-GB" altLang="en-US" sz="3500" dirty="0">
                <a:solidFill>
                  <a:srgbClr val="0000FF"/>
                </a:solidFill>
              </a:rPr>
              <a:t>			</a:t>
            </a:r>
          </a:p>
          <a:p>
            <a:pPr eaLnBrk="1" hangingPunct="1">
              <a:defRPr/>
            </a:pPr>
            <a:r>
              <a:rPr lang="en-GB" altLang="en-US" sz="3500" b="1" dirty="0">
                <a:solidFill>
                  <a:schemeClr val="tx1"/>
                </a:solidFill>
              </a:rPr>
              <a:t>...</a:t>
            </a:r>
            <a:r>
              <a:rPr lang="en-GB" altLang="en-US" sz="3500" b="1" dirty="0" err="1">
                <a:solidFill>
                  <a:schemeClr val="tx1"/>
                </a:solidFill>
              </a:rPr>
              <a:t>aist</a:t>
            </a:r>
            <a:r>
              <a:rPr lang="en-GB" altLang="en-US" sz="3500" b="1" dirty="0">
                <a:solidFill>
                  <a:schemeClr val="tx1"/>
                </a:solidFill>
              </a:rPr>
              <a:t> </a:t>
            </a:r>
            <a:r>
              <a:rPr lang="en-GB" altLang="en-US" sz="3500" dirty="0" err="1"/>
              <a:t>ti</a:t>
            </a:r>
            <a:r>
              <a:rPr lang="en-GB" altLang="en-US" sz="3500" dirty="0">
                <a:solidFill>
                  <a:srgbClr val="0000FF"/>
                </a:solidFill>
              </a:rPr>
              <a:t>			</a:t>
            </a:r>
          </a:p>
          <a:p>
            <a:pPr eaLnBrk="1" hangingPunct="1">
              <a:defRPr/>
            </a:pPr>
            <a:r>
              <a:rPr lang="en-GB" altLang="en-US" sz="3500" b="1" dirty="0">
                <a:solidFill>
                  <a:schemeClr val="tx1"/>
                </a:solidFill>
              </a:rPr>
              <a:t>...odd </a:t>
            </a:r>
            <a:r>
              <a:rPr lang="en-GB" altLang="en-US" sz="3500" dirty="0"/>
              <a:t>e/hi/</a:t>
            </a:r>
            <a:r>
              <a:rPr lang="en-GB" altLang="en-US" sz="3500" dirty="0" err="1"/>
              <a:t>Sion</a:t>
            </a:r>
            <a:r>
              <a:rPr lang="en-GB" altLang="en-US" sz="3500" dirty="0"/>
              <a:t>	</a:t>
            </a:r>
          </a:p>
          <a:p>
            <a:pPr eaLnBrk="1" hangingPunct="1">
              <a:defRPr/>
            </a:pPr>
            <a:r>
              <a:rPr lang="en-GB" altLang="en-US" sz="3500" b="1" dirty="0">
                <a:solidFill>
                  <a:schemeClr val="tx1"/>
                </a:solidFill>
              </a:rPr>
              <a:t>...on </a:t>
            </a:r>
            <a:r>
              <a:rPr lang="en-GB" altLang="en-US" sz="3500" dirty="0" err="1"/>
              <a:t>ni</a:t>
            </a:r>
            <a:r>
              <a:rPr lang="en-GB" altLang="en-US" sz="3500" dirty="0">
                <a:solidFill>
                  <a:srgbClr val="0000FF"/>
                </a:solidFill>
              </a:rPr>
              <a:t>		</a:t>
            </a:r>
          </a:p>
          <a:p>
            <a:pPr eaLnBrk="1" hangingPunct="1">
              <a:defRPr/>
            </a:pPr>
            <a:r>
              <a:rPr lang="en-GB" altLang="en-US" sz="3500" b="1" dirty="0">
                <a:solidFill>
                  <a:schemeClr val="tx1"/>
                </a:solidFill>
              </a:rPr>
              <a:t>...</a:t>
            </a:r>
            <a:r>
              <a:rPr lang="en-GB" altLang="en-US" sz="3500" b="1" dirty="0" err="1">
                <a:solidFill>
                  <a:schemeClr val="tx1"/>
                </a:solidFill>
              </a:rPr>
              <a:t>och</a:t>
            </a:r>
            <a:r>
              <a:rPr lang="en-GB" altLang="en-US" sz="3500" b="1" dirty="0">
                <a:solidFill>
                  <a:schemeClr val="tx1"/>
                </a:solidFill>
              </a:rPr>
              <a:t> </a:t>
            </a:r>
            <a:r>
              <a:rPr lang="en-GB" altLang="en-US" sz="3500" dirty="0"/>
              <a:t>chi</a:t>
            </a:r>
            <a:r>
              <a:rPr lang="en-GB" altLang="en-US" sz="3500" dirty="0">
                <a:solidFill>
                  <a:srgbClr val="0000FF"/>
                </a:solidFill>
              </a:rPr>
              <a:t>		</a:t>
            </a:r>
          </a:p>
          <a:p>
            <a:pPr eaLnBrk="1" hangingPunct="1">
              <a:defRPr/>
            </a:pPr>
            <a:r>
              <a:rPr lang="en-GB" altLang="en-US" sz="3500" b="1" dirty="0">
                <a:solidFill>
                  <a:schemeClr val="tx1"/>
                </a:solidFill>
              </a:rPr>
              <a:t>...on </a:t>
            </a:r>
            <a:r>
              <a:rPr lang="en-GB" altLang="en-US" sz="3500" dirty="0" err="1"/>
              <a:t>nhw</a:t>
            </a:r>
            <a:r>
              <a:rPr lang="en-GB" altLang="en-US" sz="2800" dirty="0">
                <a:solidFill>
                  <a:srgbClr val="0000FF"/>
                </a:solidFill>
              </a:rPr>
              <a:t>	</a:t>
            </a:r>
            <a:r>
              <a:rPr lang="en-GB" altLang="en-US" sz="2800" dirty="0"/>
              <a:t>	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7624DE-3AA5-7B48-8EAD-3CB90B744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709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itl 1">
            <a:extLst>
              <a:ext uri="{FF2B5EF4-FFF2-40B4-BE49-F238E27FC236}">
                <a16:creationId xmlns:a16="http://schemas.microsoft.com/office/drawing/2014/main" id="{AB91749A-B151-7142-BE6A-ABF8FCF05783}"/>
              </a:ext>
            </a:extLst>
          </p:cNvPr>
          <p:cNvSpPr txBox="1">
            <a:spLocks/>
          </p:cNvSpPr>
          <p:nvPr/>
        </p:nvSpPr>
        <p:spPr>
          <a:xfrm>
            <a:off x="3364302" y="123592"/>
            <a:ext cx="5322498" cy="103234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cy-GB" sz="4400" b="1" dirty="0">
                <a:latin typeface="Arial" panose="020B0604020202020204" pitchFamily="34" charset="0"/>
                <a:cs typeface="Arial" panose="020B0604020202020204" pitchFamily="34" charset="0"/>
              </a:rPr>
              <a:t>Yn y dosbarth cynradd...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605B15-219B-8D45-A0A5-B0C47817AF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455" y="284262"/>
            <a:ext cx="2444870" cy="35127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C7AA497-0263-9A48-B033-95D5C0199D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2135" y="1904851"/>
            <a:ext cx="2301053" cy="327407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FD9CEF-717C-064F-BE36-CC4B49602A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2865" y="3818870"/>
            <a:ext cx="2118025" cy="21180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0794F8D-1DCF-C949-9301-1D1701A00E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3905" y="1921935"/>
            <a:ext cx="2283802" cy="32399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BCAA85-BBDD-FB42-8791-F0A6DC4195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30492" y="148538"/>
            <a:ext cx="2260600" cy="31623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87FB408-D422-9540-9EF4-674AF66011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7223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itl 1">
            <a:extLst>
              <a:ext uri="{FF2B5EF4-FFF2-40B4-BE49-F238E27FC236}">
                <a16:creationId xmlns:a16="http://schemas.microsoft.com/office/drawing/2014/main" id="{AB91749A-B151-7142-BE6A-ABF8FCF05783}"/>
              </a:ext>
            </a:extLst>
          </p:cNvPr>
          <p:cNvSpPr txBox="1">
            <a:spLocks/>
          </p:cNvSpPr>
          <p:nvPr/>
        </p:nvSpPr>
        <p:spPr>
          <a:xfrm>
            <a:off x="3364302" y="123592"/>
            <a:ext cx="5322498" cy="103234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cy-GB" sz="4400" b="1" dirty="0">
                <a:latin typeface="Arial" panose="020B0604020202020204" pitchFamily="34" charset="0"/>
                <a:cs typeface="Arial" panose="020B0604020202020204" pitchFamily="34" charset="0"/>
              </a:rPr>
              <a:t>Yn y dosbarth uwchradd ...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605B15-219B-8D45-A0A5-B0C47817A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95" y="282823"/>
            <a:ext cx="2331853" cy="33503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0D45E5-E669-054A-AAA5-E0C3AF44B9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4302" y="2322943"/>
            <a:ext cx="2475357" cy="34572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E0E8A89-E04E-614C-84EE-CCBFDE794B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2322943"/>
            <a:ext cx="2385470" cy="34572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6D41538-8864-6C45-A869-4C0566C85A8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3093" t="3491" r="34510" b="9116"/>
          <a:stretch/>
        </p:blipFill>
        <p:spPr>
          <a:xfrm>
            <a:off x="8737811" y="191052"/>
            <a:ext cx="2168824" cy="306186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D77DAB-AA5B-444F-9234-A53611FB41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65665" y="2617845"/>
            <a:ext cx="2235200" cy="31623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8D17C4-6F5B-2B41-A93A-C80B34504A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3141" y="3766961"/>
            <a:ext cx="2107234" cy="21072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4C055E-5275-0A41-B893-F61DF3DAE0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5808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itl 1">
            <a:extLst>
              <a:ext uri="{FF2B5EF4-FFF2-40B4-BE49-F238E27FC236}">
                <a16:creationId xmlns:a16="http://schemas.microsoft.com/office/drawing/2014/main" id="{AB91749A-B151-7142-BE6A-ABF8FCF05783}"/>
              </a:ext>
            </a:extLst>
          </p:cNvPr>
          <p:cNvSpPr txBox="1">
            <a:spLocks/>
          </p:cNvSpPr>
          <p:nvPr/>
        </p:nvSpPr>
        <p:spPr>
          <a:xfrm>
            <a:off x="3364302" y="123592"/>
            <a:ext cx="5322498" cy="103234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cy-GB" sz="4400" b="1" dirty="0">
                <a:latin typeface="Arial" panose="020B0604020202020204" pitchFamily="34" charset="0"/>
                <a:cs typeface="Arial" panose="020B0604020202020204" pitchFamily="34" charset="0"/>
              </a:rPr>
              <a:t>Y Blwch Llythrennedd...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DE7B885-B309-7F4D-959F-51C6B14192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013" y="2363637"/>
            <a:ext cx="4046541" cy="286516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C6F1A83-C0FD-FD44-8F25-E91A293C1F8A}"/>
              </a:ext>
            </a:extLst>
          </p:cNvPr>
          <p:cNvSpPr txBox="1"/>
          <p:nvPr/>
        </p:nvSpPr>
        <p:spPr>
          <a:xfrm>
            <a:off x="4456982" y="4870434"/>
            <a:ext cx="1639018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Cardiau</a:t>
            </a:r>
            <a:r>
              <a:rPr lang="en-US" sz="2000" b="1" dirty="0"/>
              <a:t> </a:t>
            </a:r>
            <a:r>
              <a:rPr lang="en-US" sz="2000" b="1" dirty="0" err="1"/>
              <a:t>drilio</a:t>
            </a:r>
            <a:endParaRPr lang="en-US" sz="2000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14EA9A1-0FAC-4E42-B201-91B1BD82F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7158" y="1977361"/>
            <a:ext cx="2736197" cy="312905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7109E44-9C4C-014E-9C84-830E56A29C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7958" y="793164"/>
            <a:ext cx="2235505" cy="314094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014ABDC-40C2-DB47-83F6-CCC2C5A8390A}"/>
              </a:ext>
            </a:extLst>
          </p:cNvPr>
          <p:cNvSpPr txBox="1"/>
          <p:nvPr/>
        </p:nvSpPr>
        <p:spPr>
          <a:xfrm>
            <a:off x="9796201" y="4093944"/>
            <a:ext cx="1639018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Help </a:t>
            </a:r>
            <a:r>
              <a:rPr lang="en-US" sz="2000" b="1" dirty="0" err="1"/>
              <a:t>llaw</a:t>
            </a:r>
            <a:endParaRPr lang="en-US" sz="20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2F111C-2529-204A-B662-80C20F265B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991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B30E33-AECC-0C49-87FC-89D264315A8F}"/>
              </a:ext>
            </a:extLst>
          </p:cNvPr>
          <p:cNvSpPr txBox="1"/>
          <p:nvPr/>
        </p:nvSpPr>
        <p:spPr>
          <a:xfrm>
            <a:off x="1636295" y="216568"/>
            <a:ext cx="9071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ddefnyddio’r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cardiau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drilio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5" name="Oval Callout 4">
            <a:extLst>
              <a:ext uri="{FF2B5EF4-FFF2-40B4-BE49-F238E27FC236}">
                <a16:creationId xmlns:a16="http://schemas.microsoft.com/office/drawing/2014/main" id="{232ED8FD-F5D0-0346-BE52-6927DECCDC60}"/>
              </a:ext>
            </a:extLst>
          </p:cNvPr>
          <p:cNvSpPr/>
          <p:nvPr/>
        </p:nvSpPr>
        <p:spPr>
          <a:xfrm>
            <a:off x="866273" y="1178515"/>
            <a:ext cx="5510464" cy="3104727"/>
          </a:xfrm>
          <a:prstGeom prst="wedgeEllipseCallout">
            <a:avLst>
              <a:gd name="adj1" fmla="val -44917"/>
              <a:gd name="adj2" fmla="val -59781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Ysgrifennwch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frawddeg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presennol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DC7E63-D113-414D-9A38-288B44EBD4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100" y="4088075"/>
            <a:ext cx="4638689" cy="16231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910CCB-9004-3F42-A483-3AB873A626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8315" y="1178515"/>
            <a:ext cx="4724726" cy="3345359"/>
          </a:xfrm>
          <a:prstGeom prst="rect">
            <a:avLst/>
          </a:prstGeom>
        </p:spPr>
      </p:pic>
      <p:sp>
        <p:nvSpPr>
          <p:cNvPr id="8" name="Freeform 7">
            <a:extLst>
              <a:ext uri="{FF2B5EF4-FFF2-40B4-BE49-F238E27FC236}">
                <a16:creationId xmlns:a16="http://schemas.microsoft.com/office/drawing/2014/main" id="{2AEDC78A-A536-3841-8DB4-59EC4FF9B3AB}"/>
              </a:ext>
            </a:extLst>
          </p:cNvPr>
          <p:cNvSpPr/>
          <p:nvPr/>
        </p:nvSpPr>
        <p:spPr>
          <a:xfrm>
            <a:off x="3392905" y="3801979"/>
            <a:ext cx="1684421" cy="2021305"/>
          </a:xfrm>
          <a:custGeom>
            <a:avLst/>
            <a:gdLst>
              <a:gd name="connsiteX0" fmla="*/ 1227221 w 1684421"/>
              <a:gd name="connsiteY0" fmla="*/ 72189 h 2021305"/>
              <a:gd name="connsiteX1" fmla="*/ 818148 w 1684421"/>
              <a:gd name="connsiteY1" fmla="*/ 96253 h 2021305"/>
              <a:gd name="connsiteX2" fmla="*/ 649706 w 1684421"/>
              <a:gd name="connsiteY2" fmla="*/ 144379 h 2021305"/>
              <a:gd name="connsiteX3" fmla="*/ 553453 w 1684421"/>
              <a:gd name="connsiteY3" fmla="*/ 192505 h 2021305"/>
              <a:gd name="connsiteX4" fmla="*/ 481263 w 1684421"/>
              <a:gd name="connsiteY4" fmla="*/ 216568 h 2021305"/>
              <a:gd name="connsiteX5" fmla="*/ 360948 w 1684421"/>
              <a:gd name="connsiteY5" fmla="*/ 288758 h 2021305"/>
              <a:gd name="connsiteX6" fmla="*/ 240632 w 1684421"/>
              <a:gd name="connsiteY6" fmla="*/ 360947 h 2021305"/>
              <a:gd name="connsiteX7" fmla="*/ 96253 w 1684421"/>
              <a:gd name="connsiteY7" fmla="*/ 553453 h 2021305"/>
              <a:gd name="connsiteX8" fmla="*/ 48127 w 1684421"/>
              <a:gd name="connsiteY8" fmla="*/ 697832 h 2021305"/>
              <a:gd name="connsiteX9" fmla="*/ 0 w 1684421"/>
              <a:gd name="connsiteY9" fmla="*/ 866274 h 2021305"/>
              <a:gd name="connsiteX10" fmla="*/ 24063 w 1684421"/>
              <a:gd name="connsiteY10" fmla="*/ 1564105 h 2021305"/>
              <a:gd name="connsiteX11" fmla="*/ 72190 w 1684421"/>
              <a:gd name="connsiteY11" fmla="*/ 1708484 h 2021305"/>
              <a:gd name="connsiteX12" fmla="*/ 96253 w 1684421"/>
              <a:gd name="connsiteY12" fmla="*/ 1780674 h 2021305"/>
              <a:gd name="connsiteX13" fmla="*/ 168442 w 1684421"/>
              <a:gd name="connsiteY13" fmla="*/ 1828800 h 2021305"/>
              <a:gd name="connsiteX14" fmla="*/ 264695 w 1684421"/>
              <a:gd name="connsiteY14" fmla="*/ 1925053 h 2021305"/>
              <a:gd name="connsiteX15" fmla="*/ 409074 w 1684421"/>
              <a:gd name="connsiteY15" fmla="*/ 1973179 h 2021305"/>
              <a:gd name="connsiteX16" fmla="*/ 481263 w 1684421"/>
              <a:gd name="connsiteY16" fmla="*/ 1997242 h 2021305"/>
              <a:gd name="connsiteX17" fmla="*/ 553453 w 1684421"/>
              <a:gd name="connsiteY17" fmla="*/ 2021305 h 2021305"/>
              <a:gd name="connsiteX18" fmla="*/ 1034716 w 1684421"/>
              <a:gd name="connsiteY18" fmla="*/ 1997242 h 2021305"/>
              <a:gd name="connsiteX19" fmla="*/ 1179095 w 1684421"/>
              <a:gd name="connsiteY19" fmla="*/ 1949116 h 2021305"/>
              <a:gd name="connsiteX20" fmla="*/ 1227221 w 1684421"/>
              <a:gd name="connsiteY20" fmla="*/ 1900989 h 2021305"/>
              <a:gd name="connsiteX21" fmla="*/ 1371600 w 1684421"/>
              <a:gd name="connsiteY21" fmla="*/ 1780674 h 2021305"/>
              <a:gd name="connsiteX22" fmla="*/ 1467853 w 1684421"/>
              <a:gd name="connsiteY22" fmla="*/ 1636295 h 2021305"/>
              <a:gd name="connsiteX23" fmla="*/ 1515979 w 1684421"/>
              <a:gd name="connsiteY23" fmla="*/ 1564105 h 2021305"/>
              <a:gd name="connsiteX24" fmla="*/ 1612232 w 1684421"/>
              <a:gd name="connsiteY24" fmla="*/ 1347537 h 2021305"/>
              <a:gd name="connsiteX25" fmla="*/ 1660358 w 1684421"/>
              <a:gd name="connsiteY25" fmla="*/ 1058779 h 2021305"/>
              <a:gd name="connsiteX26" fmla="*/ 1684421 w 1684421"/>
              <a:gd name="connsiteY26" fmla="*/ 721895 h 2021305"/>
              <a:gd name="connsiteX27" fmla="*/ 1660358 w 1684421"/>
              <a:gd name="connsiteY27" fmla="*/ 312821 h 2021305"/>
              <a:gd name="connsiteX28" fmla="*/ 1588169 w 1684421"/>
              <a:gd name="connsiteY28" fmla="*/ 192505 h 2021305"/>
              <a:gd name="connsiteX29" fmla="*/ 1443790 w 1684421"/>
              <a:gd name="connsiteY29" fmla="*/ 144379 h 2021305"/>
              <a:gd name="connsiteX30" fmla="*/ 1227221 w 1684421"/>
              <a:gd name="connsiteY30" fmla="*/ 72189 h 2021305"/>
              <a:gd name="connsiteX31" fmla="*/ 1082842 w 1684421"/>
              <a:gd name="connsiteY31" fmla="*/ 24063 h 2021305"/>
              <a:gd name="connsiteX32" fmla="*/ 1010653 w 1684421"/>
              <a:gd name="connsiteY32" fmla="*/ 0 h 202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684421" h="2021305">
                <a:moveTo>
                  <a:pt x="1227221" y="72189"/>
                </a:moveTo>
                <a:cubicBezTo>
                  <a:pt x="1090863" y="80210"/>
                  <a:pt x="954126" y="83303"/>
                  <a:pt x="818148" y="96253"/>
                </a:cubicBezTo>
                <a:cubicBezTo>
                  <a:pt x="791981" y="98745"/>
                  <a:pt x="680644" y="131120"/>
                  <a:pt x="649706" y="144379"/>
                </a:cubicBezTo>
                <a:cubicBezTo>
                  <a:pt x="616735" y="158509"/>
                  <a:pt x="586424" y="178375"/>
                  <a:pt x="553453" y="192505"/>
                </a:cubicBezTo>
                <a:cubicBezTo>
                  <a:pt x="530139" y="202497"/>
                  <a:pt x="505326" y="208547"/>
                  <a:pt x="481263" y="216568"/>
                </a:cubicBezTo>
                <a:cubicBezTo>
                  <a:pt x="359327" y="338507"/>
                  <a:pt x="517129" y="195050"/>
                  <a:pt x="360948" y="288758"/>
                </a:cubicBezTo>
                <a:cubicBezTo>
                  <a:pt x="195793" y="387850"/>
                  <a:pt x="445131" y="292781"/>
                  <a:pt x="240632" y="360947"/>
                </a:cubicBezTo>
                <a:cubicBezTo>
                  <a:pt x="183625" y="417955"/>
                  <a:pt x="123461" y="471829"/>
                  <a:pt x="96253" y="553453"/>
                </a:cubicBezTo>
                <a:cubicBezTo>
                  <a:pt x="80211" y="601579"/>
                  <a:pt x="60431" y="648617"/>
                  <a:pt x="48127" y="697832"/>
                </a:cubicBezTo>
                <a:cubicBezTo>
                  <a:pt x="17911" y="818692"/>
                  <a:pt x="34521" y="762710"/>
                  <a:pt x="0" y="866274"/>
                </a:cubicBezTo>
                <a:cubicBezTo>
                  <a:pt x="8021" y="1098884"/>
                  <a:pt x="4186" y="1332207"/>
                  <a:pt x="24063" y="1564105"/>
                </a:cubicBezTo>
                <a:cubicBezTo>
                  <a:pt x="28395" y="1614649"/>
                  <a:pt x="56148" y="1660358"/>
                  <a:pt x="72190" y="1708484"/>
                </a:cubicBezTo>
                <a:cubicBezTo>
                  <a:pt x="80211" y="1732547"/>
                  <a:pt x="75148" y="1766604"/>
                  <a:pt x="96253" y="1780674"/>
                </a:cubicBezTo>
                <a:cubicBezTo>
                  <a:pt x="120316" y="1796716"/>
                  <a:pt x="146484" y="1809979"/>
                  <a:pt x="168442" y="1828800"/>
                </a:cubicBezTo>
                <a:cubicBezTo>
                  <a:pt x="202893" y="1858329"/>
                  <a:pt x="221649" y="1910705"/>
                  <a:pt x="264695" y="1925053"/>
                </a:cubicBezTo>
                <a:lnTo>
                  <a:pt x="409074" y="1973179"/>
                </a:lnTo>
                <a:lnTo>
                  <a:pt x="481263" y="1997242"/>
                </a:lnTo>
                <a:lnTo>
                  <a:pt x="553453" y="2021305"/>
                </a:lnTo>
                <a:cubicBezTo>
                  <a:pt x="713874" y="2013284"/>
                  <a:pt x="875153" y="2015653"/>
                  <a:pt x="1034716" y="1997242"/>
                </a:cubicBezTo>
                <a:cubicBezTo>
                  <a:pt x="1085111" y="1991427"/>
                  <a:pt x="1179095" y="1949116"/>
                  <a:pt x="1179095" y="1949116"/>
                </a:cubicBezTo>
                <a:cubicBezTo>
                  <a:pt x="1195137" y="1933074"/>
                  <a:pt x="1209505" y="1915162"/>
                  <a:pt x="1227221" y="1900989"/>
                </a:cubicBezTo>
                <a:cubicBezTo>
                  <a:pt x="1309007" y="1835560"/>
                  <a:pt x="1300987" y="1871461"/>
                  <a:pt x="1371600" y="1780674"/>
                </a:cubicBezTo>
                <a:cubicBezTo>
                  <a:pt x="1407111" y="1735017"/>
                  <a:pt x="1435769" y="1684421"/>
                  <a:pt x="1467853" y="1636295"/>
                </a:cubicBezTo>
                <a:cubicBezTo>
                  <a:pt x="1483895" y="1612232"/>
                  <a:pt x="1506833" y="1591541"/>
                  <a:pt x="1515979" y="1564105"/>
                </a:cubicBezTo>
                <a:cubicBezTo>
                  <a:pt x="1573251" y="1392290"/>
                  <a:pt x="1535966" y="1461936"/>
                  <a:pt x="1612232" y="1347537"/>
                </a:cubicBezTo>
                <a:cubicBezTo>
                  <a:pt x="1656504" y="1214719"/>
                  <a:pt x="1641395" y="1276853"/>
                  <a:pt x="1660358" y="1058779"/>
                </a:cubicBezTo>
                <a:cubicBezTo>
                  <a:pt x="1670111" y="946621"/>
                  <a:pt x="1676400" y="834190"/>
                  <a:pt x="1684421" y="721895"/>
                </a:cubicBezTo>
                <a:cubicBezTo>
                  <a:pt x="1676400" y="585537"/>
                  <a:pt x="1673949" y="448737"/>
                  <a:pt x="1660358" y="312821"/>
                </a:cubicBezTo>
                <a:cubicBezTo>
                  <a:pt x="1656025" y="269492"/>
                  <a:pt x="1630166" y="213504"/>
                  <a:pt x="1588169" y="192505"/>
                </a:cubicBezTo>
                <a:cubicBezTo>
                  <a:pt x="1542795" y="169818"/>
                  <a:pt x="1491916" y="160421"/>
                  <a:pt x="1443790" y="144379"/>
                </a:cubicBezTo>
                <a:lnTo>
                  <a:pt x="1227221" y="72189"/>
                </a:lnTo>
                <a:lnTo>
                  <a:pt x="1082842" y="24063"/>
                </a:lnTo>
                <a:lnTo>
                  <a:pt x="1010653" y="0"/>
                </a:ln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7639692-D2AB-2945-ABA7-4A6A5172D8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0321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B30E33-AECC-0C49-87FC-89D264315A8F}"/>
              </a:ext>
            </a:extLst>
          </p:cNvPr>
          <p:cNvSpPr txBox="1"/>
          <p:nvPr/>
        </p:nvSpPr>
        <p:spPr>
          <a:xfrm>
            <a:off x="1636295" y="216568"/>
            <a:ext cx="9071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ddefnyddio’r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cardiau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drilio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5" name="Oval Callout 4">
            <a:extLst>
              <a:ext uri="{FF2B5EF4-FFF2-40B4-BE49-F238E27FC236}">
                <a16:creationId xmlns:a16="http://schemas.microsoft.com/office/drawing/2014/main" id="{232ED8FD-F5D0-0346-BE52-6927DECCDC60}"/>
              </a:ext>
            </a:extLst>
          </p:cNvPr>
          <p:cNvSpPr/>
          <p:nvPr/>
        </p:nvSpPr>
        <p:spPr>
          <a:xfrm>
            <a:off x="866273" y="1178515"/>
            <a:ext cx="5510464" cy="3104727"/>
          </a:xfrm>
          <a:prstGeom prst="wedgeEllipseCallout">
            <a:avLst>
              <a:gd name="adj1" fmla="val -44917"/>
              <a:gd name="adj2" fmla="val -59781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Ysgrifennwch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frawddeg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presennol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910CCB-9004-3F42-A483-3AB873A626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8315" y="1178515"/>
            <a:ext cx="4724726" cy="33453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DC4B4B-6883-8E49-AC91-026D7F1CB4D0}"/>
              </a:ext>
            </a:extLst>
          </p:cNvPr>
          <p:cNvSpPr txBox="1"/>
          <p:nvPr/>
        </p:nvSpPr>
        <p:spPr>
          <a:xfrm>
            <a:off x="1540042" y="4902688"/>
            <a:ext cx="9673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Maen</a:t>
            </a: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’n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cerdded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lwybr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arfordir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E24506-9148-CF4B-9D55-1AD6244DC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46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B30E33-AECC-0C49-87FC-89D264315A8F}"/>
              </a:ext>
            </a:extLst>
          </p:cNvPr>
          <p:cNvSpPr txBox="1"/>
          <p:nvPr/>
        </p:nvSpPr>
        <p:spPr>
          <a:xfrm>
            <a:off x="1636295" y="216568"/>
            <a:ext cx="9071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ddefnyddio’r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cardiau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drilio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5" name="Oval Callout 4">
            <a:extLst>
              <a:ext uri="{FF2B5EF4-FFF2-40B4-BE49-F238E27FC236}">
                <a16:creationId xmlns:a16="http://schemas.microsoft.com/office/drawing/2014/main" id="{232ED8FD-F5D0-0346-BE52-6927DECCDC60}"/>
              </a:ext>
            </a:extLst>
          </p:cNvPr>
          <p:cNvSpPr/>
          <p:nvPr/>
        </p:nvSpPr>
        <p:spPr>
          <a:xfrm>
            <a:off x="907868" y="1082262"/>
            <a:ext cx="5510464" cy="3104727"/>
          </a:xfrm>
          <a:prstGeom prst="wedgeEllipseCallout">
            <a:avLst>
              <a:gd name="adj1" fmla="val -44917"/>
              <a:gd name="adj2" fmla="val -59781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Ysgrifennwch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frawddeg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gorffennol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cwmpasog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DC7E63-D113-414D-9A38-288B44EBD4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905" y="4077374"/>
            <a:ext cx="4638689" cy="16231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910CCB-9004-3F42-A483-3AB873A626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8315" y="1178515"/>
            <a:ext cx="4724726" cy="3345359"/>
          </a:xfrm>
          <a:prstGeom prst="rect">
            <a:avLst/>
          </a:prstGeom>
        </p:spPr>
      </p:pic>
      <p:sp>
        <p:nvSpPr>
          <p:cNvPr id="8" name="Freeform 7">
            <a:extLst>
              <a:ext uri="{FF2B5EF4-FFF2-40B4-BE49-F238E27FC236}">
                <a16:creationId xmlns:a16="http://schemas.microsoft.com/office/drawing/2014/main" id="{2AEDC78A-A536-3841-8DB4-59EC4FF9B3AB}"/>
              </a:ext>
            </a:extLst>
          </p:cNvPr>
          <p:cNvSpPr/>
          <p:nvPr/>
        </p:nvSpPr>
        <p:spPr>
          <a:xfrm>
            <a:off x="4733911" y="3860936"/>
            <a:ext cx="1684421" cy="2021305"/>
          </a:xfrm>
          <a:custGeom>
            <a:avLst/>
            <a:gdLst>
              <a:gd name="connsiteX0" fmla="*/ 1227221 w 1684421"/>
              <a:gd name="connsiteY0" fmla="*/ 72189 h 2021305"/>
              <a:gd name="connsiteX1" fmla="*/ 818148 w 1684421"/>
              <a:gd name="connsiteY1" fmla="*/ 96253 h 2021305"/>
              <a:gd name="connsiteX2" fmla="*/ 649706 w 1684421"/>
              <a:gd name="connsiteY2" fmla="*/ 144379 h 2021305"/>
              <a:gd name="connsiteX3" fmla="*/ 553453 w 1684421"/>
              <a:gd name="connsiteY3" fmla="*/ 192505 h 2021305"/>
              <a:gd name="connsiteX4" fmla="*/ 481263 w 1684421"/>
              <a:gd name="connsiteY4" fmla="*/ 216568 h 2021305"/>
              <a:gd name="connsiteX5" fmla="*/ 360948 w 1684421"/>
              <a:gd name="connsiteY5" fmla="*/ 288758 h 2021305"/>
              <a:gd name="connsiteX6" fmla="*/ 240632 w 1684421"/>
              <a:gd name="connsiteY6" fmla="*/ 360947 h 2021305"/>
              <a:gd name="connsiteX7" fmla="*/ 96253 w 1684421"/>
              <a:gd name="connsiteY7" fmla="*/ 553453 h 2021305"/>
              <a:gd name="connsiteX8" fmla="*/ 48127 w 1684421"/>
              <a:gd name="connsiteY8" fmla="*/ 697832 h 2021305"/>
              <a:gd name="connsiteX9" fmla="*/ 0 w 1684421"/>
              <a:gd name="connsiteY9" fmla="*/ 866274 h 2021305"/>
              <a:gd name="connsiteX10" fmla="*/ 24063 w 1684421"/>
              <a:gd name="connsiteY10" fmla="*/ 1564105 h 2021305"/>
              <a:gd name="connsiteX11" fmla="*/ 72190 w 1684421"/>
              <a:gd name="connsiteY11" fmla="*/ 1708484 h 2021305"/>
              <a:gd name="connsiteX12" fmla="*/ 96253 w 1684421"/>
              <a:gd name="connsiteY12" fmla="*/ 1780674 h 2021305"/>
              <a:gd name="connsiteX13" fmla="*/ 168442 w 1684421"/>
              <a:gd name="connsiteY13" fmla="*/ 1828800 h 2021305"/>
              <a:gd name="connsiteX14" fmla="*/ 264695 w 1684421"/>
              <a:gd name="connsiteY14" fmla="*/ 1925053 h 2021305"/>
              <a:gd name="connsiteX15" fmla="*/ 409074 w 1684421"/>
              <a:gd name="connsiteY15" fmla="*/ 1973179 h 2021305"/>
              <a:gd name="connsiteX16" fmla="*/ 481263 w 1684421"/>
              <a:gd name="connsiteY16" fmla="*/ 1997242 h 2021305"/>
              <a:gd name="connsiteX17" fmla="*/ 553453 w 1684421"/>
              <a:gd name="connsiteY17" fmla="*/ 2021305 h 2021305"/>
              <a:gd name="connsiteX18" fmla="*/ 1034716 w 1684421"/>
              <a:gd name="connsiteY18" fmla="*/ 1997242 h 2021305"/>
              <a:gd name="connsiteX19" fmla="*/ 1179095 w 1684421"/>
              <a:gd name="connsiteY19" fmla="*/ 1949116 h 2021305"/>
              <a:gd name="connsiteX20" fmla="*/ 1227221 w 1684421"/>
              <a:gd name="connsiteY20" fmla="*/ 1900989 h 2021305"/>
              <a:gd name="connsiteX21" fmla="*/ 1371600 w 1684421"/>
              <a:gd name="connsiteY21" fmla="*/ 1780674 h 2021305"/>
              <a:gd name="connsiteX22" fmla="*/ 1467853 w 1684421"/>
              <a:gd name="connsiteY22" fmla="*/ 1636295 h 2021305"/>
              <a:gd name="connsiteX23" fmla="*/ 1515979 w 1684421"/>
              <a:gd name="connsiteY23" fmla="*/ 1564105 h 2021305"/>
              <a:gd name="connsiteX24" fmla="*/ 1612232 w 1684421"/>
              <a:gd name="connsiteY24" fmla="*/ 1347537 h 2021305"/>
              <a:gd name="connsiteX25" fmla="*/ 1660358 w 1684421"/>
              <a:gd name="connsiteY25" fmla="*/ 1058779 h 2021305"/>
              <a:gd name="connsiteX26" fmla="*/ 1684421 w 1684421"/>
              <a:gd name="connsiteY26" fmla="*/ 721895 h 2021305"/>
              <a:gd name="connsiteX27" fmla="*/ 1660358 w 1684421"/>
              <a:gd name="connsiteY27" fmla="*/ 312821 h 2021305"/>
              <a:gd name="connsiteX28" fmla="*/ 1588169 w 1684421"/>
              <a:gd name="connsiteY28" fmla="*/ 192505 h 2021305"/>
              <a:gd name="connsiteX29" fmla="*/ 1443790 w 1684421"/>
              <a:gd name="connsiteY29" fmla="*/ 144379 h 2021305"/>
              <a:gd name="connsiteX30" fmla="*/ 1227221 w 1684421"/>
              <a:gd name="connsiteY30" fmla="*/ 72189 h 2021305"/>
              <a:gd name="connsiteX31" fmla="*/ 1082842 w 1684421"/>
              <a:gd name="connsiteY31" fmla="*/ 24063 h 2021305"/>
              <a:gd name="connsiteX32" fmla="*/ 1010653 w 1684421"/>
              <a:gd name="connsiteY32" fmla="*/ 0 h 202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684421" h="2021305">
                <a:moveTo>
                  <a:pt x="1227221" y="72189"/>
                </a:moveTo>
                <a:cubicBezTo>
                  <a:pt x="1090863" y="80210"/>
                  <a:pt x="954126" y="83303"/>
                  <a:pt x="818148" y="96253"/>
                </a:cubicBezTo>
                <a:cubicBezTo>
                  <a:pt x="791981" y="98745"/>
                  <a:pt x="680644" y="131120"/>
                  <a:pt x="649706" y="144379"/>
                </a:cubicBezTo>
                <a:cubicBezTo>
                  <a:pt x="616735" y="158509"/>
                  <a:pt x="586424" y="178375"/>
                  <a:pt x="553453" y="192505"/>
                </a:cubicBezTo>
                <a:cubicBezTo>
                  <a:pt x="530139" y="202497"/>
                  <a:pt x="505326" y="208547"/>
                  <a:pt x="481263" y="216568"/>
                </a:cubicBezTo>
                <a:cubicBezTo>
                  <a:pt x="359327" y="338507"/>
                  <a:pt x="517129" y="195050"/>
                  <a:pt x="360948" y="288758"/>
                </a:cubicBezTo>
                <a:cubicBezTo>
                  <a:pt x="195793" y="387850"/>
                  <a:pt x="445131" y="292781"/>
                  <a:pt x="240632" y="360947"/>
                </a:cubicBezTo>
                <a:cubicBezTo>
                  <a:pt x="183625" y="417955"/>
                  <a:pt x="123461" y="471829"/>
                  <a:pt x="96253" y="553453"/>
                </a:cubicBezTo>
                <a:cubicBezTo>
                  <a:pt x="80211" y="601579"/>
                  <a:pt x="60431" y="648617"/>
                  <a:pt x="48127" y="697832"/>
                </a:cubicBezTo>
                <a:cubicBezTo>
                  <a:pt x="17911" y="818692"/>
                  <a:pt x="34521" y="762710"/>
                  <a:pt x="0" y="866274"/>
                </a:cubicBezTo>
                <a:cubicBezTo>
                  <a:pt x="8021" y="1098884"/>
                  <a:pt x="4186" y="1332207"/>
                  <a:pt x="24063" y="1564105"/>
                </a:cubicBezTo>
                <a:cubicBezTo>
                  <a:pt x="28395" y="1614649"/>
                  <a:pt x="56148" y="1660358"/>
                  <a:pt x="72190" y="1708484"/>
                </a:cubicBezTo>
                <a:cubicBezTo>
                  <a:pt x="80211" y="1732547"/>
                  <a:pt x="75148" y="1766604"/>
                  <a:pt x="96253" y="1780674"/>
                </a:cubicBezTo>
                <a:cubicBezTo>
                  <a:pt x="120316" y="1796716"/>
                  <a:pt x="146484" y="1809979"/>
                  <a:pt x="168442" y="1828800"/>
                </a:cubicBezTo>
                <a:cubicBezTo>
                  <a:pt x="202893" y="1858329"/>
                  <a:pt x="221649" y="1910705"/>
                  <a:pt x="264695" y="1925053"/>
                </a:cubicBezTo>
                <a:lnTo>
                  <a:pt x="409074" y="1973179"/>
                </a:lnTo>
                <a:lnTo>
                  <a:pt x="481263" y="1997242"/>
                </a:lnTo>
                <a:lnTo>
                  <a:pt x="553453" y="2021305"/>
                </a:lnTo>
                <a:cubicBezTo>
                  <a:pt x="713874" y="2013284"/>
                  <a:pt x="875153" y="2015653"/>
                  <a:pt x="1034716" y="1997242"/>
                </a:cubicBezTo>
                <a:cubicBezTo>
                  <a:pt x="1085111" y="1991427"/>
                  <a:pt x="1179095" y="1949116"/>
                  <a:pt x="1179095" y="1949116"/>
                </a:cubicBezTo>
                <a:cubicBezTo>
                  <a:pt x="1195137" y="1933074"/>
                  <a:pt x="1209505" y="1915162"/>
                  <a:pt x="1227221" y="1900989"/>
                </a:cubicBezTo>
                <a:cubicBezTo>
                  <a:pt x="1309007" y="1835560"/>
                  <a:pt x="1300987" y="1871461"/>
                  <a:pt x="1371600" y="1780674"/>
                </a:cubicBezTo>
                <a:cubicBezTo>
                  <a:pt x="1407111" y="1735017"/>
                  <a:pt x="1435769" y="1684421"/>
                  <a:pt x="1467853" y="1636295"/>
                </a:cubicBezTo>
                <a:cubicBezTo>
                  <a:pt x="1483895" y="1612232"/>
                  <a:pt x="1506833" y="1591541"/>
                  <a:pt x="1515979" y="1564105"/>
                </a:cubicBezTo>
                <a:cubicBezTo>
                  <a:pt x="1573251" y="1392290"/>
                  <a:pt x="1535966" y="1461936"/>
                  <a:pt x="1612232" y="1347537"/>
                </a:cubicBezTo>
                <a:cubicBezTo>
                  <a:pt x="1656504" y="1214719"/>
                  <a:pt x="1641395" y="1276853"/>
                  <a:pt x="1660358" y="1058779"/>
                </a:cubicBezTo>
                <a:cubicBezTo>
                  <a:pt x="1670111" y="946621"/>
                  <a:pt x="1676400" y="834190"/>
                  <a:pt x="1684421" y="721895"/>
                </a:cubicBezTo>
                <a:cubicBezTo>
                  <a:pt x="1676400" y="585537"/>
                  <a:pt x="1673949" y="448737"/>
                  <a:pt x="1660358" y="312821"/>
                </a:cubicBezTo>
                <a:cubicBezTo>
                  <a:pt x="1656025" y="269492"/>
                  <a:pt x="1630166" y="213504"/>
                  <a:pt x="1588169" y="192505"/>
                </a:cubicBezTo>
                <a:cubicBezTo>
                  <a:pt x="1542795" y="169818"/>
                  <a:pt x="1491916" y="160421"/>
                  <a:pt x="1443790" y="144379"/>
                </a:cubicBezTo>
                <a:lnTo>
                  <a:pt x="1227221" y="72189"/>
                </a:lnTo>
                <a:lnTo>
                  <a:pt x="1082842" y="24063"/>
                </a:lnTo>
                <a:lnTo>
                  <a:pt x="1010653" y="0"/>
                </a:ln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45A1D7F-F9AF-9D44-8D33-5D42905BF7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824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B30E33-AECC-0C49-87FC-89D264315A8F}"/>
              </a:ext>
            </a:extLst>
          </p:cNvPr>
          <p:cNvSpPr txBox="1"/>
          <p:nvPr/>
        </p:nvSpPr>
        <p:spPr>
          <a:xfrm>
            <a:off x="1636295" y="216568"/>
            <a:ext cx="9071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ddefnyddio’r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cardiau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drilio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5" name="Oval Callout 4">
            <a:extLst>
              <a:ext uri="{FF2B5EF4-FFF2-40B4-BE49-F238E27FC236}">
                <a16:creationId xmlns:a16="http://schemas.microsoft.com/office/drawing/2014/main" id="{232ED8FD-F5D0-0346-BE52-6927DECCDC60}"/>
              </a:ext>
            </a:extLst>
          </p:cNvPr>
          <p:cNvSpPr/>
          <p:nvPr/>
        </p:nvSpPr>
        <p:spPr>
          <a:xfrm>
            <a:off x="866273" y="1178515"/>
            <a:ext cx="5510464" cy="3104727"/>
          </a:xfrm>
          <a:prstGeom prst="wedgeEllipseCallout">
            <a:avLst>
              <a:gd name="adj1" fmla="val -44917"/>
              <a:gd name="adj2" fmla="val -59781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Ysgrifennwch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frawddeg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gorffennol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cwmpasog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910CCB-9004-3F42-A483-3AB873A626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8315" y="1178515"/>
            <a:ext cx="4724726" cy="33453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DC4B4B-6883-8E49-AC91-026D7F1CB4D0}"/>
              </a:ext>
            </a:extLst>
          </p:cNvPr>
          <p:cNvSpPr txBox="1"/>
          <p:nvPr/>
        </p:nvSpPr>
        <p:spPr>
          <a:xfrm>
            <a:off x="1179095" y="4902688"/>
            <a:ext cx="10523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Maen</a:t>
            </a: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cerdded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lwybr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arfordir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8B542F-4CAA-1A47-86BF-E3E563E0EC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2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B30E33-AECC-0C49-87FC-89D264315A8F}"/>
              </a:ext>
            </a:extLst>
          </p:cNvPr>
          <p:cNvSpPr txBox="1"/>
          <p:nvPr/>
        </p:nvSpPr>
        <p:spPr>
          <a:xfrm>
            <a:off x="1636295" y="216568"/>
            <a:ext cx="9071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ddefnyddio’r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cardiau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drilio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910CCB-9004-3F42-A483-3AB873A626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6283" y="1054174"/>
            <a:ext cx="4724726" cy="33453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D71CB1-DE28-5C47-94DE-AAD67AE44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281" y="3539428"/>
            <a:ext cx="5791200" cy="2362200"/>
          </a:xfrm>
          <a:prstGeom prst="rect">
            <a:avLst/>
          </a:prstGeom>
        </p:spPr>
      </p:pic>
      <p:sp>
        <p:nvSpPr>
          <p:cNvPr id="10" name="Oval Callout 9">
            <a:extLst>
              <a:ext uri="{FF2B5EF4-FFF2-40B4-BE49-F238E27FC236}">
                <a16:creationId xmlns:a16="http://schemas.microsoft.com/office/drawing/2014/main" id="{90C16E3B-7F8F-FF48-8AAF-27EAA3EDCE33}"/>
              </a:ext>
            </a:extLst>
          </p:cNvPr>
          <p:cNvSpPr/>
          <p:nvPr/>
        </p:nvSpPr>
        <p:spPr>
          <a:xfrm>
            <a:off x="907868" y="1082262"/>
            <a:ext cx="5510464" cy="3104727"/>
          </a:xfrm>
          <a:prstGeom prst="wedgeEllipseCallout">
            <a:avLst>
              <a:gd name="adj1" fmla="val -44917"/>
              <a:gd name="adj2" fmla="val -59781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Ysgrifennwch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frawddeg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gorffennol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cryno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5E6B4803-5FB5-424F-BAEC-E046A63B3276}"/>
              </a:ext>
            </a:extLst>
          </p:cNvPr>
          <p:cNvSpPr/>
          <p:nvPr/>
        </p:nvSpPr>
        <p:spPr>
          <a:xfrm>
            <a:off x="4733911" y="3539428"/>
            <a:ext cx="2232372" cy="2362200"/>
          </a:xfrm>
          <a:custGeom>
            <a:avLst/>
            <a:gdLst>
              <a:gd name="connsiteX0" fmla="*/ 1227221 w 1684421"/>
              <a:gd name="connsiteY0" fmla="*/ 72189 h 2021305"/>
              <a:gd name="connsiteX1" fmla="*/ 818148 w 1684421"/>
              <a:gd name="connsiteY1" fmla="*/ 96253 h 2021305"/>
              <a:gd name="connsiteX2" fmla="*/ 649706 w 1684421"/>
              <a:gd name="connsiteY2" fmla="*/ 144379 h 2021305"/>
              <a:gd name="connsiteX3" fmla="*/ 553453 w 1684421"/>
              <a:gd name="connsiteY3" fmla="*/ 192505 h 2021305"/>
              <a:gd name="connsiteX4" fmla="*/ 481263 w 1684421"/>
              <a:gd name="connsiteY4" fmla="*/ 216568 h 2021305"/>
              <a:gd name="connsiteX5" fmla="*/ 360948 w 1684421"/>
              <a:gd name="connsiteY5" fmla="*/ 288758 h 2021305"/>
              <a:gd name="connsiteX6" fmla="*/ 240632 w 1684421"/>
              <a:gd name="connsiteY6" fmla="*/ 360947 h 2021305"/>
              <a:gd name="connsiteX7" fmla="*/ 96253 w 1684421"/>
              <a:gd name="connsiteY7" fmla="*/ 553453 h 2021305"/>
              <a:gd name="connsiteX8" fmla="*/ 48127 w 1684421"/>
              <a:gd name="connsiteY8" fmla="*/ 697832 h 2021305"/>
              <a:gd name="connsiteX9" fmla="*/ 0 w 1684421"/>
              <a:gd name="connsiteY9" fmla="*/ 866274 h 2021305"/>
              <a:gd name="connsiteX10" fmla="*/ 24063 w 1684421"/>
              <a:gd name="connsiteY10" fmla="*/ 1564105 h 2021305"/>
              <a:gd name="connsiteX11" fmla="*/ 72190 w 1684421"/>
              <a:gd name="connsiteY11" fmla="*/ 1708484 h 2021305"/>
              <a:gd name="connsiteX12" fmla="*/ 96253 w 1684421"/>
              <a:gd name="connsiteY12" fmla="*/ 1780674 h 2021305"/>
              <a:gd name="connsiteX13" fmla="*/ 168442 w 1684421"/>
              <a:gd name="connsiteY13" fmla="*/ 1828800 h 2021305"/>
              <a:gd name="connsiteX14" fmla="*/ 264695 w 1684421"/>
              <a:gd name="connsiteY14" fmla="*/ 1925053 h 2021305"/>
              <a:gd name="connsiteX15" fmla="*/ 409074 w 1684421"/>
              <a:gd name="connsiteY15" fmla="*/ 1973179 h 2021305"/>
              <a:gd name="connsiteX16" fmla="*/ 481263 w 1684421"/>
              <a:gd name="connsiteY16" fmla="*/ 1997242 h 2021305"/>
              <a:gd name="connsiteX17" fmla="*/ 553453 w 1684421"/>
              <a:gd name="connsiteY17" fmla="*/ 2021305 h 2021305"/>
              <a:gd name="connsiteX18" fmla="*/ 1034716 w 1684421"/>
              <a:gd name="connsiteY18" fmla="*/ 1997242 h 2021305"/>
              <a:gd name="connsiteX19" fmla="*/ 1179095 w 1684421"/>
              <a:gd name="connsiteY19" fmla="*/ 1949116 h 2021305"/>
              <a:gd name="connsiteX20" fmla="*/ 1227221 w 1684421"/>
              <a:gd name="connsiteY20" fmla="*/ 1900989 h 2021305"/>
              <a:gd name="connsiteX21" fmla="*/ 1371600 w 1684421"/>
              <a:gd name="connsiteY21" fmla="*/ 1780674 h 2021305"/>
              <a:gd name="connsiteX22" fmla="*/ 1467853 w 1684421"/>
              <a:gd name="connsiteY22" fmla="*/ 1636295 h 2021305"/>
              <a:gd name="connsiteX23" fmla="*/ 1515979 w 1684421"/>
              <a:gd name="connsiteY23" fmla="*/ 1564105 h 2021305"/>
              <a:gd name="connsiteX24" fmla="*/ 1612232 w 1684421"/>
              <a:gd name="connsiteY24" fmla="*/ 1347537 h 2021305"/>
              <a:gd name="connsiteX25" fmla="*/ 1660358 w 1684421"/>
              <a:gd name="connsiteY25" fmla="*/ 1058779 h 2021305"/>
              <a:gd name="connsiteX26" fmla="*/ 1684421 w 1684421"/>
              <a:gd name="connsiteY26" fmla="*/ 721895 h 2021305"/>
              <a:gd name="connsiteX27" fmla="*/ 1660358 w 1684421"/>
              <a:gd name="connsiteY27" fmla="*/ 312821 h 2021305"/>
              <a:gd name="connsiteX28" fmla="*/ 1588169 w 1684421"/>
              <a:gd name="connsiteY28" fmla="*/ 192505 h 2021305"/>
              <a:gd name="connsiteX29" fmla="*/ 1443790 w 1684421"/>
              <a:gd name="connsiteY29" fmla="*/ 144379 h 2021305"/>
              <a:gd name="connsiteX30" fmla="*/ 1227221 w 1684421"/>
              <a:gd name="connsiteY30" fmla="*/ 72189 h 2021305"/>
              <a:gd name="connsiteX31" fmla="*/ 1082842 w 1684421"/>
              <a:gd name="connsiteY31" fmla="*/ 24063 h 2021305"/>
              <a:gd name="connsiteX32" fmla="*/ 1010653 w 1684421"/>
              <a:gd name="connsiteY32" fmla="*/ 0 h 202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684421" h="2021305">
                <a:moveTo>
                  <a:pt x="1227221" y="72189"/>
                </a:moveTo>
                <a:cubicBezTo>
                  <a:pt x="1090863" y="80210"/>
                  <a:pt x="954126" y="83303"/>
                  <a:pt x="818148" y="96253"/>
                </a:cubicBezTo>
                <a:cubicBezTo>
                  <a:pt x="791981" y="98745"/>
                  <a:pt x="680644" y="131120"/>
                  <a:pt x="649706" y="144379"/>
                </a:cubicBezTo>
                <a:cubicBezTo>
                  <a:pt x="616735" y="158509"/>
                  <a:pt x="586424" y="178375"/>
                  <a:pt x="553453" y="192505"/>
                </a:cubicBezTo>
                <a:cubicBezTo>
                  <a:pt x="530139" y="202497"/>
                  <a:pt x="505326" y="208547"/>
                  <a:pt x="481263" y="216568"/>
                </a:cubicBezTo>
                <a:cubicBezTo>
                  <a:pt x="359327" y="338507"/>
                  <a:pt x="517129" y="195050"/>
                  <a:pt x="360948" y="288758"/>
                </a:cubicBezTo>
                <a:cubicBezTo>
                  <a:pt x="195793" y="387850"/>
                  <a:pt x="445131" y="292781"/>
                  <a:pt x="240632" y="360947"/>
                </a:cubicBezTo>
                <a:cubicBezTo>
                  <a:pt x="183625" y="417955"/>
                  <a:pt x="123461" y="471829"/>
                  <a:pt x="96253" y="553453"/>
                </a:cubicBezTo>
                <a:cubicBezTo>
                  <a:pt x="80211" y="601579"/>
                  <a:pt x="60431" y="648617"/>
                  <a:pt x="48127" y="697832"/>
                </a:cubicBezTo>
                <a:cubicBezTo>
                  <a:pt x="17911" y="818692"/>
                  <a:pt x="34521" y="762710"/>
                  <a:pt x="0" y="866274"/>
                </a:cubicBezTo>
                <a:cubicBezTo>
                  <a:pt x="8021" y="1098884"/>
                  <a:pt x="4186" y="1332207"/>
                  <a:pt x="24063" y="1564105"/>
                </a:cubicBezTo>
                <a:cubicBezTo>
                  <a:pt x="28395" y="1614649"/>
                  <a:pt x="56148" y="1660358"/>
                  <a:pt x="72190" y="1708484"/>
                </a:cubicBezTo>
                <a:cubicBezTo>
                  <a:pt x="80211" y="1732547"/>
                  <a:pt x="75148" y="1766604"/>
                  <a:pt x="96253" y="1780674"/>
                </a:cubicBezTo>
                <a:cubicBezTo>
                  <a:pt x="120316" y="1796716"/>
                  <a:pt x="146484" y="1809979"/>
                  <a:pt x="168442" y="1828800"/>
                </a:cubicBezTo>
                <a:cubicBezTo>
                  <a:pt x="202893" y="1858329"/>
                  <a:pt x="221649" y="1910705"/>
                  <a:pt x="264695" y="1925053"/>
                </a:cubicBezTo>
                <a:lnTo>
                  <a:pt x="409074" y="1973179"/>
                </a:lnTo>
                <a:lnTo>
                  <a:pt x="481263" y="1997242"/>
                </a:lnTo>
                <a:lnTo>
                  <a:pt x="553453" y="2021305"/>
                </a:lnTo>
                <a:cubicBezTo>
                  <a:pt x="713874" y="2013284"/>
                  <a:pt x="875153" y="2015653"/>
                  <a:pt x="1034716" y="1997242"/>
                </a:cubicBezTo>
                <a:cubicBezTo>
                  <a:pt x="1085111" y="1991427"/>
                  <a:pt x="1179095" y="1949116"/>
                  <a:pt x="1179095" y="1949116"/>
                </a:cubicBezTo>
                <a:cubicBezTo>
                  <a:pt x="1195137" y="1933074"/>
                  <a:pt x="1209505" y="1915162"/>
                  <a:pt x="1227221" y="1900989"/>
                </a:cubicBezTo>
                <a:cubicBezTo>
                  <a:pt x="1309007" y="1835560"/>
                  <a:pt x="1300987" y="1871461"/>
                  <a:pt x="1371600" y="1780674"/>
                </a:cubicBezTo>
                <a:cubicBezTo>
                  <a:pt x="1407111" y="1735017"/>
                  <a:pt x="1435769" y="1684421"/>
                  <a:pt x="1467853" y="1636295"/>
                </a:cubicBezTo>
                <a:cubicBezTo>
                  <a:pt x="1483895" y="1612232"/>
                  <a:pt x="1506833" y="1591541"/>
                  <a:pt x="1515979" y="1564105"/>
                </a:cubicBezTo>
                <a:cubicBezTo>
                  <a:pt x="1573251" y="1392290"/>
                  <a:pt x="1535966" y="1461936"/>
                  <a:pt x="1612232" y="1347537"/>
                </a:cubicBezTo>
                <a:cubicBezTo>
                  <a:pt x="1656504" y="1214719"/>
                  <a:pt x="1641395" y="1276853"/>
                  <a:pt x="1660358" y="1058779"/>
                </a:cubicBezTo>
                <a:cubicBezTo>
                  <a:pt x="1670111" y="946621"/>
                  <a:pt x="1676400" y="834190"/>
                  <a:pt x="1684421" y="721895"/>
                </a:cubicBezTo>
                <a:cubicBezTo>
                  <a:pt x="1676400" y="585537"/>
                  <a:pt x="1673949" y="448737"/>
                  <a:pt x="1660358" y="312821"/>
                </a:cubicBezTo>
                <a:cubicBezTo>
                  <a:pt x="1656025" y="269492"/>
                  <a:pt x="1630166" y="213504"/>
                  <a:pt x="1588169" y="192505"/>
                </a:cubicBezTo>
                <a:cubicBezTo>
                  <a:pt x="1542795" y="169818"/>
                  <a:pt x="1491916" y="160421"/>
                  <a:pt x="1443790" y="144379"/>
                </a:cubicBezTo>
                <a:lnTo>
                  <a:pt x="1227221" y="72189"/>
                </a:lnTo>
                <a:lnTo>
                  <a:pt x="1082842" y="24063"/>
                </a:lnTo>
                <a:lnTo>
                  <a:pt x="1010653" y="0"/>
                </a:ln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E695BF-2633-C442-8228-EF38838D1C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3801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B30E33-AECC-0C49-87FC-89D264315A8F}"/>
              </a:ext>
            </a:extLst>
          </p:cNvPr>
          <p:cNvSpPr txBox="1"/>
          <p:nvPr/>
        </p:nvSpPr>
        <p:spPr>
          <a:xfrm>
            <a:off x="1636295" y="216568"/>
            <a:ext cx="9071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ddefnyddio’r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cardiau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drilio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5" name="Oval Callout 4">
            <a:extLst>
              <a:ext uri="{FF2B5EF4-FFF2-40B4-BE49-F238E27FC236}">
                <a16:creationId xmlns:a16="http://schemas.microsoft.com/office/drawing/2014/main" id="{232ED8FD-F5D0-0346-BE52-6927DECCDC60}"/>
              </a:ext>
            </a:extLst>
          </p:cNvPr>
          <p:cNvSpPr/>
          <p:nvPr/>
        </p:nvSpPr>
        <p:spPr>
          <a:xfrm>
            <a:off x="866273" y="1178515"/>
            <a:ext cx="5510464" cy="3104727"/>
          </a:xfrm>
          <a:prstGeom prst="wedgeEllipseCallout">
            <a:avLst>
              <a:gd name="adj1" fmla="val -44917"/>
              <a:gd name="adj2" fmla="val -59781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Ysgrifennwch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frawddeg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gorffennol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cryno</a:t>
            </a: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910CCB-9004-3F42-A483-3AB873A626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8315" y="1178515"/>
            <a:ext cx="4724726" cy="33453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DC4B4B-6883-8E49-AC91-026D7F1CB4D0}"/>
              </a:ext>
            </a:extLst>
          </p:cNvPr>
          <p:cNvSpPr txBox="1"/>
          <p:nvPr/>
        </p:nvSpPr>
        <p:spPr>
          <a:xfrm>
            <a:off x="1179095" y="4902688"/>
            <a:ext cx="10523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Cerddon</a:t>
            </a: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lwybr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arfordir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E19087E-7F28-7141-8B4F-4B257BFDA6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142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itl 1">
            <a:extLst>
              <a:ext uri="{FF2B5EF4-FFF2-40B4-BE49-F238E27FC236}">
                <a16:creationId xmlns:a16="http://schemas.microsoft.com/office/drawing/2014/main" id="{AB91749A-B151-7142-BE6A-ABF8FCF05783}"/>
              </a:ext>
            </a:extLst>
          </p:cNvPr>
          <p:cNvSpPr txBox="1">
            <a:spLocks/>
          </p:cNvSpPr>
          <p:nvPr/>
        </p:nvSpPr>
        <p:spPr>
          <a:xfrm>
            <a:off x="3364302" y="123592"/>
            <a:ext cx="5322498" cy="103234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cy-GB" sz="4400" b="1" dirty="0">
                <a:latin typeface="Arial" panose="020B0604020202020204" pitchFamily="34" charset="0"/>
                <a:cs typeface="Arial" panose="020B0604020202020204" pitchFamily="34" charset="0"/>
              </a:rPr>
              <a:t>Y Blwch Llythrennedd...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463037-4B95-6C4A-AFAE-10E18D0DB4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635" y="1707076"/>
            <a:ext cx="3578812" cy="387124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50A11C6-7C3E-F84A-9EFB-DD819725BD89}"/>
              </a:ext>
            </a:extLst>
          </p:cNvPr>
          <p:cNvSpPr txBox="1"/>
          <p:nvPr/>
        </p:nvSpPr>
        <p:spPr>
          <a:xfrm>
            <a:off x="4386533" y="3586113"/>
            <a:ext cx="1639018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Berfau</a:t>
            </a:r>
            <a:r>
              <a:rPr lang="en-US" sz="2000" b="1" dirty="0"/>
              <a:t> </a:t>
            </a:r>
            <a:r>
              <a:rPr lang="en-US" sz="2000" b="1" dirty="0" err="1"/>
              <a:t>cryno</a:t>
            </a:r>
            <a:endParaRPr lang="en-US" sz="20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0CFD70-B685-384D-8937-7B12C5AC656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2068"/>
          <a:stretch/>
        </p:blipFill>
        <p:spPr>
          <a:xfrm>
            <a:off x="8547321" y="429823"/>
            <a:ext cx="2887898" cy="25545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B389D58-AC97-5146-8221-47974358E6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9813" y="3358730"/>
            <a:ext cx="3862276" cy="241001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7034857-97B9-B94C-9178-2CFD16B451EC}"/>
              </a:ext>
            </a:extLst>
          </p:cNvPr>
          <p:cNvSpPr txBox="1"/>
          <p:nvPr/>
        </p:nvSpPr>
        <p:spPr>
          <a:xfrm>
            <a:off x="7341759" y="2735346"/>
            <a:ext cx="1639018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Cardiau</a:t>
            </a:r>
            <a:r>
              <a:rPr lang="en-US" sz="2000" b="1" dirty="0"/>
              <a:t> </a:t>
            </a:r>
            <a:r>
              <a:rPr lang="en-US" sz="2000" b="1" dirty="0" err="1"/>
              <a:t>dilyniannu</a:t>
            </a:r>
            <a:endParaRPr lang="en-US" sz="2000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4C304ED-A6E7-154B-96EF-4A876DD20F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795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212558" y="441494"/>
            <a:ext cx="3469105" cy="1078664"/>
          </a:xfrm>
        </p:spPr>
        <p:txBody>
          <a:bodyPr>
            <a:normAutofit fontScale="90000"/>
          </a:bodyPr>
          <a:lstStyle/>
          <a:p>
            <a:pPr algn="ctr"/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ASEINIAD ECAD6007C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C256F-805A-A544-AE04-A67A79F6DB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D6D8DC-6498-0C4A-BD34-773D2B6C6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243" y="196684"/>
            <a:ext cx="7235516" cy="533784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80426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625642" y="365125"/>
            <a:ext cx="10728158" cy="1325563"/>
          </a:xfrm>
        </p:spPr>
        <p:txBody>
          <a:bodyPr/>
          <a:lstStyle/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defnyddiol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ECAD6007</a:t>
            </a:r>
            <a:endParaRPr lang="cy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625642" y="2282825"/>
            <a:ext cx="11261558" cy="3155449"/>
          </a:xfrm>
        </p:spPr>
        <p:txBody>
          <a:bodyPr/>
          <a:lstStyle/>
          <a:p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canolbwyntio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ystafell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ddosbarth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mwyn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canfon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digwyddiad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critigol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Mae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hwn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digwydd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gorffen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felly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y GORFFENNOL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drafod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hwn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Rydych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cyfeirio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lenyddiaeth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Gallwch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FFURF GWMPASOG y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drafod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Neu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gallwch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BERF UNIGOL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y PRESENNOL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drafod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awdur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y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913433-5E9D-8142-90F0-A7F258EA5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4885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2475950" y="0"/>
            <a:ext cx="7547944" cy="1143000"/>
          </a:xfrm>
        </p:spPr>
        <p:txBody>
          <a:bodyPr/>
          <a:lstStyle/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aseiniadau</a:t>
            </a:r>
            <a:endParaRPr lang="cy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Dalfan Tabl 4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122637611"/>
              </p:ext>
            </p:extLst>
          </p:nvPr>
        </p:nvGraphicFramePr>
        <p:xfrm>
          <a:off x="1115707" y="858331"/>
          <a:ext cx="10268430" cy="4828500"/>
        </p:xfrm>
        <a:graphic>
          <a:graphicData uri="http://schemas.openxmlformats.org/drawingml/2006/table">
            <a:tbl>
              <a:tblPr firstRow="1" bandRow="1">
                <a:tableStyleId>{8C067564-50D8-4A03-B538-874F5190E3EC}</a:tableStyleId>
              </a:tblPr>
              <a:tblGrid>
                <a:gridCol w="2689412">
                  <a:extLst>
                    <a:ext uri="{9D8B030D-6E8A-4147-A177-3AD203B41FA5}">
                      <a16:colId xmlns:a16="http://schemas.microsoft.com/office/drawing/2014/main" val="3211745825"/>
                    </a:ext>
                  </a:extLst>
                </a:gridCol>
                <a:gridCol w="4156208">
                  <a:extLst>
                    <a:ext uri="{9D8B030D-6E8A-4147-A177-3AD203B41FA5}">
                      <a16:colId xmlns:a16="http://schemas.microsoft.com/office/drawing/2014/main" val="868283792"/>
                    </a:ext>
                  </a:extLst>
                </a:gridCol>
                <a:gridCol w="3422810">
                  <a:extLst>
                    <a:ext uri="{9D8B030D-6E8A-4147-A177-3AD203B41FA5}">
                      <a16:colId xmlns:a16="http://schemas.microsoft.com/office/drawing/2014/main" val="3468308493"/>
                    </a:ext>
                  </a:extLst>
                </a:gridCol>
              </a:tblGrid>
              <a:tr h="5722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/>
                        <a:t>Berfenw</a:t>
                      </a:r>
                      <a:endParaRPr lang="cy-GB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Person 1af </a:t>
                      </a:r>
                      <a:r>
                        <a:rPr lang="en-GB" sz="2400" b="1" dirty="0" err="1"/>
                        <a:t>gorffennol</a:t>
                      </a:r>
                      <a:endParaRPr lang="cy-GB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3ydd person</a:t>
                      </a:r>
                      <a:r>
                        <a:rPr lang="en-GB" sz="2400" b="1" baseline="0" dirty="0"/>
                        <a:t> </a:t>
                      </a:r>
                      <a:r>
                        <a:rPr lang="en-GB" sz="2400" b="1" baseline="0" dirty="0" err="1"/>
                        <a:t>unigol</a:t>
                      </a:r>
                      <a:r>
                        <a:rPr lang="en-GB" sz="2400" b="1" baseline="0" dirty="0"/>
                        <a:t> </a:t>
                      </a:r>
                      <a:r>
                        <a:rPr lang="en-GB" sz="2400" b="1" baseline="0" dirty="0" err="1"/>
                        <a:t>presennol</a:t>
                      </a:r>
                      <a:endParaRPr lang="cy-GB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515864"/>
                  </a:ext>
                </a:extLst>
              </a:tr>
              <a:tr h="572220"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arsylwi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arsylwais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arsylwa</a:t>
                      </a:r>
                      <a:endParaRPr lang="cy-GB" sz="2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0311187"/>
                  </a:ext>
                </a:extLst>
              </a:tr>
              <a:tr h="572220"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awgrymu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awgrymais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awgryma</a:t>
                      </a:r>
                      <a:endParaRPr lang="cy-GB" sz="2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0347050"/>
                  </a:ext>
                </a:extLst>
              </a:tr>
              <a:tr h="572220"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dadlau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dadleuais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dadleua</a:t>
                      </a:r>
                      <a:endParaRPr lang="cy-GB" sz="2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804503"/>
                  </a:ext>
                </a:extLst>
              </a:tr>
              <a:tr h="572220"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dweud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dywedais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dywed</a:t>
                      </a:r>
                      <a:endParaRPr lang="cy-GB" sz="2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9754807"/>
                  </a:ext>
                </a:extLst>
              </a:tr>
              <a:tr h="572220"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egluro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eglurais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eglura</a:t>
                      </a:r>
                      <a:endParaRPr lang="cy-GB" sz="2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5665833"/>
                  </a:ext>
                </a:extLst>
              </a:tr>
              <a:tr h="572220"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esbonio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esboniais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esbonia</a:t>
                      </a:r>
                      <a:endParaRPr lang="cy-GB" sz="2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1475635"/>
                  </a:ext>
                </a:extLst>
              </a:tr>
              <a:tr h="572220"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ymchwilio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ymchwiliais</a:t>
                      </a:r>
                      <a:endParaRPr lang="cy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aseline="0" dirty="0" err="1"/>
                        <a:t>ymchwilia</a:t>
                      </a:r>
                      <a:endParaRPr lang="cy-GB" sz="2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9362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54F2AD1-EF0C-EF46-8A0D-D648BC640F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804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TASG: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ymarfer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endParaRPr lang="cy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625642" y="1874517"/>
            <a:ext cx="11237495" cy="3804388"/>
          </a:xfrm>
        </p:spPr>
        <p:txBody>
          <a:bodyPr>
            <a:normAutofit/>
          </a:bodyPr>
          <a:lstStyle/>
          <a:p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Meddyliwch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Pwy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Ydw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i’n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Addysgu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?’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Ysgrifennwch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brawddeg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grid,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e.e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Arsylwais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wers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ble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roedd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ffocws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rifedd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0160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Dadleua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Vygotsky bod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potensial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bob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unigolyn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wella’u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gwybodaeth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0160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58800" indent="-457200"/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Bydd cyfle i drafod eich brawddegau.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C256F-805A-A544-AE04-A67A79F6DB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7076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9D385F5E-CFF7-754C-9723-D5C9471C6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5241" y="530607"/>
            <a:ext cx="2569327" cy="4858159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635C6A8E-F0A2-9442-B5C4-4C4C1B948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4309" y="596336"/>
            <a:ext cx="2621500" cy="4792430"/>
          </a:xfrm>
          <a:prstGeom prst="rect">
            <a:avLst/>
          </a:prstGeom>
        </p:spPr>
      </p:pic>
      <p:sp>
        <p:nvSpPr>
          <p:cNvPr id="2" name="12-Point Star 1">
            <a:extLst>
              <a:ext uri="{FF2B5EF4-FFF2-40B4-BE49-F238E27FC236}">
                <a16:creationId xmlns:a16="http://schemas.microsoft.com/office/drawing/2014/main" id="{68DB53E9-4C3E-B240-B7B9-D6BCF486AE1B}"/>
              </a:ext>
            </a:extLst>
          </p:cNvPr>
          <p:cNvSpPr/>
          <p:nvPr/>
        </p:nvSpPr>
        <p:spPr>
          <a:xfrm>
            <a:off x="7555809" y="530607"/>
            <a:ext cx="4324709" cy="4123427"/>
          </a:xfrm>
          <a:prstGeom prst="star12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Adnodd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gyhoeddwyd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Ganolfan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Peniarth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800" b="1" dirty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1ABE60-C26D-584B-8A55-1CCC6BD281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8663" y="2803824"/>
            <a:ext cx="2159000" cy="939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395867-496F-F745-A41E-4515BCE92E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5538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F11B1AE5-BFFB-6449-8AAF-5A450D8547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404" r="6600"/>
          <a:stretch/>
        </p:blipFill>
        <p:spPr>
          <a:xfrm>
            <a:off x="1475965" y="382385"/>
            <a:ext cx="4096699" cy="5298242"/>
          </a:xfrm>
          <a:prstGeom prst="rect">
            <a:avLst/>
          </a:prstGeom>
        </p:spPr>
      </p:pic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ADE076BA-2E45-6949-8381-53D20BAC86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126" t="16424" r="11868" b="5576"/>
          <a:stretch/>
        </p:blipFill>
        <p:spPr>
          <a:xfrm>
            <a:off x="6927436" y="382385"/>
            <a:ext cx="3872164" cy="52982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C559252-09E4-314A-9DE3-55C0F28FCE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30312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76107E71-ACBF-F449-8ED5-E4E6C4BB16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87" t="40193" r="5426"/>
          <a:stretch/>
        </p:blipFill>
        <p:spPr>
          <a:xfrm>
            <a:off x="1093050" y="382385"/>
            <a:ext cx="5113576" cy="5072602"/>
          </a:xfrm>
          <a:prstGeom prst="rect">
            <a:avLst/>
          </a:prstGeom>
        </p:spPr>
      </p:pic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E7FDC02E-CF07-0B41-8F46-6096F54214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5575" r="16763" b="17102"/>
          <a:stretch/>
        </p:blipFill>
        <p:spPr>
          <a:xfrm>
            <a:off x="6970144" y="351914"/>
            <a:ext cx="4144629" cy="51335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B53400B-7DE8-7940-9A91-1E0361F3F4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8606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3E5F575B-3B2F-4C47-A77C-B78286499A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981" r="3365"/>
          <a:stretch/>
        </p:blipFill>
        <p:spPr>
          <a:xfrm>
            <a:off x="979833" y="144304"/>
            <a:ext cx="4834371" cy="5871171"/>
          </a:xfrm>
          <a:prstGeom prst="rect">
            <a:avLst/>
          </a:prstGeom>
        </p:spPr>
      </p:pic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BEC74CCD-B9AB-454E-9F96-488BF0995AD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575" r="9520" b="10918"/>
          <a:stretch/>
        </p:blipFill>
        <p:spPr>
          <a:xfrm>
            <a:off x="6558345" y="144304"/>
            <a:ext cx="4653822" cy="57268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7EC366-E0CB-AD46-AB45-B26608AED0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3227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BAC977F6-EEA6-6A41-9339-91806BF1FD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47" t="17971" r="1046" b="5576"/>
          <a:stretch/>
        </p:blipFill>
        <p:spPr>
          <a:xfrm>
            <a:off x="1182945" y="212034"/>
            <a:ext cx="4830091" cy="5243163"/>
          </a:xfrm>
          <a:prstGeom prst="rect">
            <a:avLst/>
          </a:prstGeom>
        </p:spPr>
      </p:pic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27291622-3C2A-F44A-B752-9E8DB564DE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31" t="11015" r="5426" b="21932"/>
          <a:stretch/>
        </p:blipFill>
        <p:spPr>
          <a:xfrm>
            <a:off x="6444356" y="555768"/>
            <a:ext cx="4955936" cy="49208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52A86A-8706-2A49-81ED-EAD4E6A411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3704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D7E937EA-DDC2-3B4A-B2CE-6B5F58C45E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266" r="-499"/>
          <a:stretch/>
        </p:blipFill>
        <p:spPr>
          <a:xfrm>
            <a:off x="6493151" y="80639"/>
            <a:ext cx="5169176" cy="5879592"/>
          </a:xfrm>
          <a:prstGeom prst="rect">
            <a:avLst/>
          </a:prstGeom>
        </p:spPr>
      </p:pic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2C036A56-8C29-FD41-87F5-05FA2CFAC13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6618" r="4760"/>
          <a:stretch/>
        </p:blipFill>
        <p:spPr>
          <a:xfrm>
            <a:off x="1197339" y="161279"/>
            <a:ext cx="4898661" cy="57183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6839FB-7ADB-774A-A65C-98896143DC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002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17B0A7F6-9B66-E049-926C-651D58E3E1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7102" r="5411" b="23671"/>
          <a:stretch/>
        </p:blipFill>
        <p:spPr>
          <a:xfrm>
            <a:off x="468701" y="235227"/>
            <a:ext cx="5967664" cy="3299791"/>
          </a:xfrm>
          <a:prstGeom prst="rect">
            <a:avLst/>
          </a:prstGeom>
        </p:spPr>
      </p:pic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F8D29733-BB27-2744-B7FD-D396F882A4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668" t="15619" r="6110" b="25981"/>
          <a:stretch/>
        </p:blipFill>
        <p:spPr>
          <a:xfrm>
            <a:off x="5956255" y="1061213"/>
            <a:ext cx="5620393" cy="46283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CAC5F99-9BCF-C04B-8AC3-FD52DBE2BC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30901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222855-67D4-7D43-99BC-4D5A277DE3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46" t="11272" r="11382" b="11709"/>
          <a:stretch/>
        </p:blipFill>
        <p:spPr>
          <a:xfrm>
            <a:off x="734290" y="460847"/>
            <a:ext cx="4932219" cy="4890655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CCCB04-9A6A-484F-99EA-5FCAF5C49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91BAE8-84F9-8144-B61B-A0FB3026C066}"/>
              </a:ext>
            </a:extLst>
          </p:cNvPr>
          <p:cNvSpPr txBox="1"/>
          <p:nvPr/>
        </p:nvSpPr>
        <p:spPr>
          <a:xfrm>
            <a:off x="6727371" y="1415143"/>
            <a:ext cx="49322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dirty="0"/>
              <a:t>Mae hi’n amser cinio! </a:t>
            </a:r>
          </a:p>
        </p:txBody>
      </p:sp>
    </p:spTree>
    <p:extLst>
      <p:ext uri="{BB962C8B-B14F-4D97-AF65-F5344CB8AC3E}">
        <p14:creationId xmlns:p14="http://schemas.microsoft.com/office/powerpoint/2010/main" val="4164179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1101</TotalTime>
  <Words>1818</Words>
  <Application>Microsoft Office PowerPoint</Application>
  <PresentationFormat>Sgrin Lydan</PresentationFormat>
  <Paragraphs>358</Paragraphs>
  <Slides>46</Slides>
  <Notes>24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8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46</vt:i4>
      </vt:variant>
    </vt:vector>
  </HeadingPairs>
  <TitlesOfParts>
    <vt:vector size="55" baseType="lpstr">
      <vt:lpstr>Calibri</vt:lpstr>
      <vt:lpstr>Wingdings</vt:lpstr>
      <vt:lpstr>Comic Sans MS</vt:lpstr>
      <vt:lpstr>Impact</vt:lpstr>
      <vt:lpstr>Arial</vt:lpstr>
      <vt:lpstr>Wingdings 3</vt:lpstr>
      <vt:lpstr>Trebuchet MS</vt:lpstr>
      <vt:lpstr>Calibri Light</vt:lpstr>
      <vt:lpstr>Office Theme</vt:lpstr>
      <vt:lpstr>Cyflwyniad PowerPoint</vt:lpstr>
      <vt:lpstr>Yn y sesiwn hon, byddwn ni’n…</vt:lpstr>
      <vt:lpstr>Adolygu Cenedl Enwau</vt:lpstr>
      <vt:lpstr>Cyflwyniad PowerPoint</vt:lpstr>
      <vt:lpstr>Cyflwyniad PowerPoint</vt:lpstr>
      <vt:lpstr>Cyflwyniad PowerPoint</vt:lpstr>
      <vt:lpstr>Adolygu … berf neu ferfenw? Rhowch nhw mewn colofn ‘berf’ neu ‘berfenw’.</vt:lpstr>
      <vt:lpstr>Atebion… berf neu ferfenw? </vt:lpstr>
      <vt:lpstr>Pwy sy’n ei wneud?</vt:lpstr>
      <vt:lpstr>Beth sy’n cael ei wneud?</vt:lpstr>
      <vt:lpstr>Pryd mae’n cael ei wneud?</vt:lpstr>
      <vt:lpstr>Berfenwau ac arddodiaid</vt:lpstr>
      <vt:lpstr>Cyflwyniad PowerPoint</vt:lpstr>
      <vt:lpstr>Pwysig i athrawon…</vt:lpstr>
      <vt:lpstr>Gweithiwch mewn grŵp.  Meddyliwch am 10 brawddeg bydd athro yn eu dweud wrth ddysgwyr yn yr ystafell ddosbarth gan ddefnyddio arddodiaid a berfenwau.   Cofiwch fod yr athro yn modelu iaith i blant, felly mae cywirdeb yn bwysig!</vt:lpstr>
      <vt:lpstr>Berf neu ferfenw?  Pa un ddylwn i ddefnyddio?</vt:lpstr>
      <vt:lpstr>Sut ydw i’n defnyddio berfenw?</vt:lpstr>
      <vt:lpstr>Beth ydych chi’n sylwi?</vt:lpstr>
      <vt:lpstr>Beth yw berf gryno?</vt:lpstr>
      <vt:lpstr>Beth yw’r gwahaniaeth rhwng berf gryno a berf gwmpasog?</vt:lpstr>
      <vt:lpstr>Y Presennol/Dyfodol</vt:lpstr>
      <vt:lpstr>Terfyniadau’r presennol</vt:lpstr>
      <vt:lpstr>Y Gorffennol</vt:lpstr>
      <vt:lpstr>Y Gorffennol Cryno: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ASEINIAD ECAD6007C</vt:lpstr>
      <vt:lpstr>Berfau defnyddiol ar gyfer aseiniad ECAD6007</vt:lpstr>
      <vt:lpstr>Berfau ar gyfer aseiniadau</vt:lpstr>
      <vt:lpstr>TASG: ymarfer defnyddio berfau ar gyfer yr aseiniad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SESIWN 3 ENWAU BENYWAIDD/GWRYWAIDD TAR</dc:title>
  <dc:creator>Aled P Williams</dc:creator>
  <cp:lastModifiedBy>Aled P Williams</cp:lastModifiedBy>
  <cp:revision>70</cp:revision>
  <cp:lastPrinted>2020-10-06T07:48:22Z</cp:lastPrinted>
  <dcterms:modified xsi:type="dcterms:W3CDTF">2023-10-04T22:09:24Z</dcterms:modified>
</cp:coreProperties>
</file>