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85C0DE-472B-4FC6-BBFE-E6852A904CC4}" v="119" dt="2026-06-13T12:29:16.153"/>
    <p1510:client id="{5145DABF-64D9-704F-49A4-8F8330C25A70}" v="45" dt="2026-06-13T12:55:12.1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0625E-381A-40AD-9C2D-6C61D026979C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6D1A2-71EE-4C8B-B415-B05DC7C67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16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C6D1A2-71EE-4C8B-B415-B05DC7C6740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412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539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229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215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04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43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625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85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898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23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922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750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257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3000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597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343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45F8B-E5F1-4A9B-A1B9-81F7D1D7040E}" type="datetimeFigureOut">
              <a:rPr lang="en-GB" smtClean="0"/>
              <a:t>13/06/2026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AA1EDAE-9EDF-458F-B9FA-999D66BCFD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547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hyperlink" Target="https://teams.microsoft.com/meet/35381149230980?p=NBOkHHxRlol5p1D0p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teams.microsoft.com/meet/342153739870650?p=woBlgWkPQBQzyohpuQ" TargetMode="External"/><Relationship Id="rId5" Type="http://schemas.openxmlformats.org/officeDocument/2006/relationships/image" Target="../media/image3.jpeg"/><Relationship Id="rId10" Type="http://schemas.openxmlformats.org/officeDocument/2006/relationships/hyperlink" Target="https://teams.microsoft.com/meet/381280806613837?p=wrJDl1HiX0XoCPmtzS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9DF728-C255-5739-3334-5A8E315FE570}"/>
              </a:ext>
            </a:extLst>
          </p:cNvPr>
          <p:cNvSpPr txBox="1"/>
          <p:nvPr/>
        </p:nvSpPr>
        <p:spPr>
          <a:xfrm>
            <a:off x="210466" y="77958"/>
            <a:ext cx="3761033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b="1">
                <a:solidFill>
                  <a:srgbClr val="FF0000"/>
                </a:solidFill>
                <a:latin typeface="Arial Black"/>
                <a:cs typeface="Arial"/>
              </a:rPr>
              <a:t>E</a:t>
            </a:r>
            <a:r>
              <a:rPr lang="en-GB" sz="4000" b="1">
                <a:solidFill>
                  <a:srgbClr val="002060"/>
                </a:solidFill>
                <a:latin typeface="Arial Black"/>
                <a:cs typeface="Arial"/>
              </a:rPr>
              <a:t>XTENSIVE</a:t>
            </a:r>
          </a:p>
          <a:p>
            <a:r>
              <a:rPr lang="en-GB" sz="4000" b="1">
                <a:solidFill>
                  <a:srgbClr val="FF0000"/>
                </a:solidFill>
                <a:latin typeface="Arial Black"/>
                <a:cs typeface="Arial"/>
              </a:rPr>
              <a:t>A</a:t>
            </a:r>
            <a:r>
              <a:rPr lang="en-GB" sz="4000" b="1">
                <a:solidFill>
                  <a:srgbClr val="002060"/>
                </a:solidFill>
                <a:latin typeface="Arial Black"/>
                <a:cs typeface="Arial"/>
              </a:rPr>
              <a:t>CADEMIC </a:t>
            </a:r>
            <a:endParaRPr lang="en-GB" sz="4000"/>
          </a:p>
          <a:p>
            <a:r>
              <a:rPr lang="en-GB" sz="4000" b="1">
                <a:solidFill>
                  <a:srgbClr val="FF0000"/>
                </a:solidFill>
                <a:latin typeface="Arial Black"/>
                <a:cs typeface="Arial"/>
              </a:rPr>
              <a:t>P</a:t>
            </a:r>
            <a:r>
              <a:rPr lang="en-GB" sz="4000" b="1">
                <a:solidFill>
                  <a:srgbClr val="002060"/>
                </a:solidFill>
                <a:latin typeface="Arial Black"/>
                <a:cs typeface="Arial"/>
              </a:rPr>
              <a:t>RACTICE</a:t>
            </a:r>
          </a:p>
          <a:p>
            <a:r>
              <a:rPr lang="en-GB" sz="2400">
                <a:solidFill>
                  <a:srgbClr val="002060"/>
                </a:solidFill>
                <a:latin typeface="Arial"/>
                <a:cs typeface="Arial"/>
              </a:rPr>
              <a:t>BOOSTER SESSIONS </a:t>
            </a:r>
            <a:endParaRPr lang="en-GB" sz="24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BCD5EC6-5DAC-ED47-D757-B999919E0DEE}"/>
              </a:ext>
            </a:extLst>
          </p:cNvPr>
          <p:cNvGrpSpPr/>
          <p:nvPr/>
        </p:nvGrpSpPr>
        <p:grpSpPr>
          <a:xfrm>
            <a:off x="10633991" y="2468751"/>
            <a:ext cx="1389511" cy="1331638"/>
            <a:chOff x="10677097" y="2638831"/>
            <a:chExt cx="1514903" cy="1514903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27E5BAE1-BBAD-18CD-11A2-DA535D2D199A}"/>
                </a:ext>
              </a:extLst>
            </p:cNvPr>
            <p:cNvSpPr/>
            <p:nvPr/>
          </p:nvSpPr>
          <p:spPr>
            <a:xfrm>
              <a:off x="10677097" y="2638831"/>
              <a:ext cx="1514903" cy="151490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256A9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2" descr="Study Images (HD) - Download Free Pictures of Studying">
              <a:extLst>
                <a:ext uri="{FF2B5EF4-FFF2-40B4-BE49-F238E27FC236}">
                  <a16:creationId xmlns:a16="http://schemas.microsoft.com/office/drawing/2014/main" id="{4B6AD71D-5A33-A8E3-51F7-BFF9251AE2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40690" y="2737590"/>
              <a:ext cx="1389894" cy="132322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1EAEF0E-86FB-A690-D316-92E5BF9617C5}"/>
              </a:ext>
            </a:extLst>
          </p:cNvPr>
          <p:cNvGrpSpPr/>
          <p:nvPr/>
        </p:nvGrpSpPr>
        <p:grpSpPr>
          <a:xfrm>
            <a:off x="10642427" y="5365954"/>
            <a:ext cx="1233596" cy="1227254"/>
            <a:chOff x="9166026" y="5175040"/>
            <a:chExt cx="1702142" cy="151490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31B7D7A7-1CE2-E7DF-8395-6E881C10A42C}"/>
                </a:ext>
              </a:extLst>
            </p:cNvPr>
            <p:cNvSpPr/>
            <p:nvPr/>
          </p:nvSpPr>
          <p:spPr>
            <a:xfrm>
              <a:off x="9166026" y="5175040"/>
              <a:ext cx="1702142" cy="1514903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256A9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4" descr="Service learning Images - Free Download on Freepik">
              <a:extLst>
                <a:ext uri="{FF2B5EF4-FFF2-40B4-BE49-F238E27FC236}">
                  <a16:creationId xmlns:a16="http://schemas.microsoft.com/office/drawing/2014/main" id="{A5977956-319E-B05E-938F-89CE8CB057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7857" y="5269821"/>
              <a:ext cx="1408525" cy="1332000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6CA02D8-48ED-7CD7-A435-13D6214732DC}"/>
              </a:ext>
            </a:extLst>
          </p:cNvPr>
          <p:cNvGrpSpPr/>
          <p:nvPr/>
        </p:nvGrpSpPr>
        <p:grpSpPr>
          <a:xfrm>
            <a:off x="11098114" y="3953264"/>
            <a:ext cx="1091821" cy="1091821"/>
            <a:chOff x="10622505" y="4315232"/>
            <a:chExt cx="1091821" cy="1091821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899D02C-88D0-0CF5-C8A5-03C5D7F925DE}"/>
                </a:ext>
              </a:extLst>
            </p:cNvPr>
            <p:cNvSpPr/>
            <p:nvPr/>
          </p:nvSpPr>
          <p:spPr>
            <a:xfrm>
              <a:off x="10622505" y="4315232"/>
              <a:ext cx="1091821" cy="1091821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256A9D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6" descr="icona delle caratteristiche, logo delle caratteristiche dettagliate in  ombra 4753005 Arte vettoriale a Vecteezy">
              <a:extLst>
                <a:ext uri="{FF2B5EF4-FFF2-40B4-BE49-F238E27FC236}">
                  <a16:creationId xmlns:a16="http://schemas.microsoft.com/office/drawing/2014/main" id="{18C50C6C-FA26-EC65-DA47-FD5BC98574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77098" y="4378300"/>
              <a:ext cx="948520" cy="948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F3FFFBC-E70A-D71F-CF98-4520F3EA3BCF}"/>
              </a:ext>
            </a:extLst>
          </p:cNvPr>
          <p:cNvGrpSpPr/>
          <p:nvPr/>
        </p:nvGrpSpPr>
        <p:grpSpPr>
          <a:xfrm>
            <a:off x="515387" y="6147421"/>
            <a:ext cx="2165593" cy="523344"/>
            <a:chOff x="409480" y="9057799"/>
            <a:chExt cx="1706439" cy="65307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2ACDCCE-368C-FC68-85C4-3328D3415D1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480" y="9057799"/>
              <a:ext cx="393746" cy="65307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A503E29-091D-DA04-6FE7-335857BA4E7E}"/>
                </a:ext>
              </a:extLst>
            </p:cNvPr>
            <p:cNvSpPr txBox="1"/>
            <p:nvPr/>
          </p:nvSpPr>
          <p:spPr>
            <a:xfrm>
              <a:off x="870438" y="9059547"/>
              <a:ext cx="1245481" cy="64795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050" b="1">
                  <a:latin typeface="Arial"/>
                  <a:cs typeface="Arial"/>
                </a:rPr>
                <a:t>University of Wales</a:t>
              </a:r>
            </a:p>
            <a:p>
              <a:r>
                <a:rPr lang="en-GB" sz="1050">
                  <a:latin typeface="Arial"/>
                  <a:cs typeface="Arial"/>
                </a:rPr>
                <a:t>Trinity Saint David</a:t>
              </a:r>
            </a:p>
            <a:p>
              <a:r>
                <a:rPr lang="en-GB" sz="1050" b="1">
                  <a:latin typeface="Arial"/>
                  <a:cs typeface="Arial"/>
                </a:rPr>
                <a:t>BIRMINGHAM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5E39C9A4-5043-ABB9-5F60-41216562955E}"/>
              </a:ext>
            </a:extLst>
          </p:cNvPr>
          <p:cNvSpPr txBox="1"/>
          <p:nvPr/>
        </p:nvSpPr>
        <p:spPr>
          <a:xfrm>
            <a:off x="386364" y="2261020"/>
            <a:ext cx="5809734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base"/>
            <a:r>
              <a:rPr lang="en-GB" sz="2000" b="1"/>
              <a:t>Friday 19th June 2026, 11-12PM (Week 6)</a:t>
            </a:r>
          </a:p>
          <a:p>
            <a:pPr fontAlgn="base"/>
            <a:r>
              <a:rPr lang="en-GB" sz="2000" b="1"/>
              <a:t>Advanced Research Refresher (Level 5 and 6) </a:t>
            </a:r>
          </a:p>
          <a:p>
            <a:pPr fontAlgn="base"/>
            <a:r>
              <a:rPr lang="en-GB" sz="2000" b="1">
                <a:solidFill>
                  <a:srgbClr val="FF0000"/>
                </a:solidFill>
              </a:rPr>
              <a:t>Lecturer: Olivia Edmonds</a:t>
            </a:r>
          </a:p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38F066B-0CB0-BC92-AE9C-C4EAD096752D}"/>
              </a:ext>
            </a:extLst>
          </p:cNvPr>
          <p:cNvSpPr txBox="1"/>
          <p:nvPr/>
        </p:nvSpPr>
        <p:spPr>
          <a:xfrm>
            <a:off x="386365" y="3426405"/>
            <a:ext cx="6081938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/>
              <a:t>Thursday 18th June 2026, 11-12PM (Week 6)</a:t>
            </a:r>
            <a:endParaRPr lang="en-GB" sz="2000"/>
          </a:p>
          <a:p>
            <a:r>
              <a:rPr lang="en-GB" sz="2000" b="1"/>
              <a:t>Academic Writing (Paragraph Structure) (Level 7/ Masters)</a:t>
            </a:r>
            <a:endParaRPr lang="en-US" sz="2000"/>
          </a:p>
          <a:p>
            <a:r>
              <a:rPr lang="en-GB" sz="2000" b="1">
                <a:solidFill>
                  <a:srgbClr val="FF0000"/>
                </a:solidFill>
              </a:rPr>
              <a:t>Lecturer: Bianca Dodgen</a:t>
            </a:r>
            <a:endParaRPr lang="en-US" sz="2000"/>
          </a:p>
          <a:p>
            <a:endParaRPr lang="en-GB" sz="2000" b="1"/>
          </a:p>
          <a:p>
            <a:r>
              <a:rPr lang="en-GB" sz="2000" b="1"/>
              <a:t>Saturday 20th June 2026, 10-11AM (Week 6)</a:t>
            </a:r>
            <a:endParaRPr lang="en-GB" sz="2000"/>
          </a:p>
          <a:p>
            <a:pPr fontAlgn="base"/>
            <a:r>
              <a:rPr lang="en-GB" sz="2000" b="1"/>
              <a:t>Academic Writing (Paragraph Structure) (Level 7/ Masters)</a:t>
            </a:r>
          </a:p>
          <a:p>
            <a:pPr fontAlgn="base"/>
            <a:r>
              <a:rPr lang="en-GB" sz="2000" b="1">
                <a:solidFill>
                  <a:srgbClr val="FF0000"/>
                </a:solidFill>
              </a:rPr>
              <a:t>Lecturer: Bianca Dodgen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CAE5D07-15C0-94AD-3FE5-DD01B13CA1C0}"/>
              </a:ext>
            </a:extLst>
          </p:cNvPr>
          <p:cNvSpPr txBox="1"/>
          <p:nvPr/>
        </p:nvSpPr>
        <p:spPr>
          <a:xfrm>
            <a:off x="4698450" y="78453"/>
            <a:ext cx="7493550" cy="10234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>
                <a:solidFill>
                  <a:srgbClr val="000000"/>
                </a:solidFill>
                <a:latin typeface="Trebuchet MS"/>
                <a:cs typeface="Segoe UI"/>
              </a:rPr>
              <a:t>SCAN THE QR CODE </a:t>
            </a:r>
            <a:r>
              <a:rPr lang="en-GB" sz="2000" b="1" u="sng">
                <a:solidFill>
                  <a:srgbClr val="000000"/>
                </a:solidFill>
                <a:latin typeface="Trebuchet MS"/>
                <a:cs typeface="Segoe UI"/>
              </a:rPr>
              <a:t>OR</a:t>
            </a:r>
            <a:r>
              <a:rPr lang="en-GB" sz="2000" b="1">
                <a:solidFill>
                  <a:srgbClr val="000000"/>
                </a:solidFill>
                <a:latin typeface="Trebuchet MS"/>
                <a:cs typeface="Segoe UI"/>
              </a:rPr>
              <a:t> CLICK ON LINK (IN POWERPOINT DESKTOP VERSION) TEN </a:t>
            </a:r>
            <a:r>
              <a:rPr lang="en-GB" sz="2000" b="1" dirty="0">
                <a:solidFill>
                  <a:srgbClr val="000000"/>
                </a:solidFill>
                <a:latin typeface="Trebuchet MS"/>
                <a:cs typeface="Segoe UI"/>
              </a:rPr>
              <a:t>MINUTES BEFORE THE SESSION</a:t>
            </a:r>
            <a:endParaRPr lang="en-US" dirty="0"/>
          </a:p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3F1D9A-D5A8-BBD7-4C65-B9F0E09A65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725" y="3274338"/>
            <a:ext cx="1389510" cy="13316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4BEE72D-5A24-CE82-3AC5-BB396895EA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725" y="1511872"/>
            <a:ext cx="1389511" cy="13895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68F9127-8A26-9943-87EC-25A2F829B2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725" y="4964852"/>
            <a:ext cx="1389510" cy="1389510"/>
          </a:xfrm>
          <a:prstGeom prst="rect">
            <a:avLst/>
          </a:prstGeom>
        </p:spPr>
      </p:pic>
      <p:sp>
        <p:nvSpPr>
          <p:cNvPr id="24" name="TextBox 23">
            <a:hlinkClick r:id="rId10"/>
            <a:extLst>
              <a:ext uri="{FF2B5EF4-FFF2-40B4-BE49-F238E27FC236}">
                <a16:creationId xmlns:a16="http://schemas.microsoft.com/office/drawing/2014/main" id="{0533F539-B545-3576-F892-CBE4E9489F1D}"/>
              </a:ext>
            </a:extLst>
          </p:cNvPr>
          <p:cNvSpPr txBox="1"/>
          <p:nvPr/>
        </p:nvSpPr>
        <p:spPr>
          <a:xfrm>
            <a:off x="7768934" y="1967040"/>
            <a:ext cx="2199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1">
                    <a:lumMod val="50000"/>
                  </a:schemeClr>
                </a:solidFill>
              </a:rPr>
              <a:t>Click Here to Join the Session</a:t>
            </a:r>
          </a:p>
        </p:txBody>
      </p:sp>
      <p:sp>
        <p:nvSpPr>
          <p:cNvPr id="25" name="TextBox 24">
            <a:hlinkClick r:id="rId11"/>
            <a:extLst>
              <a:ext uri="{FF2B5EF4-FFF2-40B4-BE49-F238E27FC236}">
                <a16:creationId xmlns:a16="http://schemas.microsoft.com/office/drawing/2014/main" id="{95A478D8-72E0-02C6-3A05-EA5C3D4A7C67}"/>
              </a:ext>
            </a:extLst>
          </p:cNvPr>
          <p:cNvSpPr txBox="1"/>
          <p:nvPr/>
        </p:nvSpPr>
        <p:spPr>
          <a:xfrm>
            <a:off x="7768934" y="3570825"/>
            <a:ext cx="2199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1">
                    <a:lumMod val="50000"/>
                  </a:schemeClr>
                </a:solidFill>
              </a:rPr>
              <a:t>Click Here to Join the Session</a:t>
            </a:r>
          </a:p>
        </p:txBody>
      </p:sp>
      <p:sp>
        <p:nvSpPr>
          <p:cNvPr id="28" name="TextBox 27">
            <a:hlinkClick r:id="rId12"/>
            <a:extLst>
              <a:ext uri="{FF2B5EF4-FFF2-40B4-BE49-F238E27FC236}">
                <a16:creationId xmlns:a16="http://schemas.microsoft.com/office/drawing/2014/main" id="{BFAC2034-E8FF-D06B-6378-57C95CCEF1DD}"/>
              </a:ext>
            </a:extLst>
          </p:cNvPr>
          <p:cNvSpPr txBox="1"/>
          <p:nvPr/>
        </p:nvSpPr>
        <p:spPr>
          <a:xfrm>
            <a:off x="7768934" y="5304496"/>
            <a:ext cx="2199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1">
                    <a:lumMod val="50000"/>
                  </a:schemeClr>
                </a:solidFill>
              </a:rPr>
              <a:t>Click Here to Join the Session</a:t>
            </a:r>
          </a:p>
        </p:txBody>
      </p:sp>
    </p:spTree>
    <p:extLst>
      <p:ext uri="{BB962C8B-B14F-4D97-AF65-F5344CB8AC3E}">
        <p14:creationId xmlns:p14="http://schemas.microsoft.com/office/powerpoint/2010/main" val="265025832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Application>Microsoft Office PowerPoint</Application>
  <PresentationFormat>Widescreen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Facet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Cassie Stroud</dc:creator>
  <cp:revision>9</cp:revision>
  <dcterms:created xsi:type="dcterms:W3CDTF">2026-04-28T09:42:27Z</dcterms:created>
  <dcterms:modified xsi:type="dcterms:W3CDTF">2026-06-13T14:08:49Z</dcterms:modified>
</cp:coreProperties>
</file>